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8"/>
  </p:notesMasterIdLst>
  <p:sldIdLst>
    <p:sldId id="256" r:id="rId2"/>
    <p:sldId id="275" r:id="rId3"/>
    <p:sldId id="262" r:id="rId4"/>
    <p:sldId id="276" r:id="rId5"/>
    <p:sldId id="278" r:id="rId6"/>
    <p:sldId id="277" r:id="rId7"/>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w Jaff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21" autoAdjust="0"/>
    <p:restoredTop sz="91478"/>
  </p:normalViewPr>
  <p:slideViewPr>
    <p:cSldViewPr snapToGrid="0" snapToObjects="1">
      <p:cViewPr varScale="1">
        <p:scale>
          <a:sx n="119" d="100"/>
          <a:sy n="119" d="100"/>
        </p:scale>
        <p:origin x="242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2-28T10:06:50.651" idx="1">
    <p:pos x="6000" y="0"/>
    <p:text>need to put how many peaks are found in the discovery - otherwise these suggest I should just use 10M reads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09179786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e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en" dirty="0"/>
          </a:p>
        </p:txBody>
      </p:sp>
    </p:spTree>
    <p:extLst>
      <p:ext uri="{BB962C8B-B14F-4D97-AF65-F5344CB8AC3E}">
        <p14:creationId xmlns:p14="http://schemas.microsoft.com/office/powerpoint/2010/main" val="916534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0" name="Shape 10"/>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11" name="Shape 11"/>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74637"/>
            <a:ext cx="8229600" cy="11432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74637"/>
            <a:ext cx="8229600" cy="11432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74637"/>
            <a:ext cx="8229600" cy="11432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5875079"/>
            <a:ext cx="8229600" cy="692700"/>
          </a:xfrm>
          <a:prstGeom prst="rect">
            <a:avLst/>
          </a:prstGeom>
        </p:spPr>
        <p:txBody>
          <a:bodyPr lIns="91425" tIns="91425" rIns="91425" bIns="91425" anchor="t" anchorCtr="0"/>
          <a:lstStyle>
            <a:lvl1pPr algn="ctr">
              <a:spcBef>
                <a:spcPts val="360"/>
              </a:spcBef>
              <a:buSzPct val="100000"/>
              <a:buNone/>
              <a:defRPr sz="1800"/>
            </a:lvl1pPr>
          </a:lstStyle>
          <a:p>
            <a:endParaRPr/>
          </a:p>
        </p:txBody>
      </p:sp>
      <p:sp>
        <p:nvSpPr>
          <p:cNvPr id="26" name="Shape 26"/>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299"/>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1" y="6333134"/>
            <a:ext cx="548699" cy="524699"/>
          </a:xfrm>
          <a:prstGeom prst="rect">
            <a:avLst/>
          </a:prstGeom>
          <a:noFill/>
          <a:ln>
            <a:noFill/>
          </a:ln>
        </p:spPr>
        <p:txBody>
          <a:bodyPr lIns="91425" tIns="91425" rIns="91425" b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2" name="Shape 32"/>
          <p:cNvSpPr txBox="1">
            <a:spLocks noGrp="1"/>
          </p:cNvSpPr>
          <p:nvPr>
            <p:ph type="ctrTitle"/>
          </p:nvPr>
        </p:nvSpPr>
        <p:spPr>
          <a:xfrm>
            <a:off x="1095000" y="2101700"/>
            <a:ext cx="6954000" cy="1426499"/>
          </a:xfrm>
          <a:prstGeom prst="rect">
            <a:avLst/>
          </a:prstGeom>
        </p:spPr>
        <p:txBody>
          <a:bodyPr lIns="91425" tIns="91425" rIns="91425" bIns="91425" anchor="b" anchorCtr="0">
            <a:noAutofit/>
          </a:bodyPr>
          <a:lstStyle/>
          <a:p>
            <a:pPr rtl="0">
              <a:spcBef>
                <a:spcPts val="0"/>
              </a:spcBef>
              <a:buNone/>
            </a:pPr>
            <a:r>
              <a:rPr lang="en" dirty="0"/>
              <a:t>Data Analysis</a:t>
            </a:r>
          </a:p>
        </p:txBody>
      </p:sp>
      <p:sp>
        <p:nvSpPr>
          <p:cNvPr id="33" name="Shape 33"/>
          <p:cNvSpPr txBox="1">
            <a:spLocks noGrp="1"/>
          </p:cNvSpPr>
          <p:nvPr>
            <p:ph type="subTitle" idx="1"/>
          </p:nvPr>
        </p:nvSpPr>
        <p:spPr>
          <a:xfrm>
            <a:off x="2628750" y="3841550"/>
            <a:ext cx="3886500" cy="1049700"/>
          </a:xfrm>
          <a:prstGeom prst="rect">
            <a:avLst/>
          </a:prstGeom>
        </p:spPr>
        <p:txBody>
          <a:bodyPr lIns="91425" tIns="91425" rIns="91425" bIns="91425" anchor="t" anchorCtr="0">
            <a:noAutofit/>
          </a:bodyPr>
          <a:lstStyle/>
          <a:p>
            <a:pPr rtl="0">
              <a:spcBef>
                <a:spcPts val="0"/>
              </a:spcBef>
              <a:buNone/>
            </a:pPr>
            <a:r>
              <a:rPr lang="en" sz="3200" dirty="0">
                <a:solidFill>
                  <a:schemeClr val="tx1"/>
                </a:solidFill>
              </a:rPr>
              <a:t>Yves </a:t>
            </a:r>
            <a:r>
              <a:rPr lang="en" sz="3200" dirty="0" err="1">
                <a:solidFill>
                  <a:schemeClr val="tx1"/>
                </a:solidFill>
              </a:rPr>
              <a:t>Greatti</a:t>
            </a:r>
            <a:endParaRPr lang="en" sz="3200" dirty="0">
              <a:solidFill>
                <a:schemeClr val="tx1"/>
              </a:solidFil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6760-A316-C33B-F21C-B3FCAC589CD7}"/>
              </a:ext>
            </a:extLst>
          </p:cNvPr>
          <p:cNvSpPr>
            <a:spLocks noGrp="1"/>
          </p:cNvSpPr>
          <p:nvPr>
            <p:ph type="title"/>
          </p:nvPr>
        </p:nvSpPr>
        <p:spPr/>
        <p:txBody>
          <a:bodyPr/>
          <a:lstStyle/>
          <a:p>
            <a:r>
              <a:rPr lang="en-US" dirty="0"/>
              <a:t>Cohort Age Statistics</a:t>
            </a:r>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2B24D5BC-C07C-5A0B-B913-5F5748FB72B8}"/>
                  </a:ext>
                </a:extLst>
              </p:cNvPr>
              <p:cNvGraphicFramePr>
                <a:graphicFrameLocks noGrp="1"/>
              </p:cNvGraphicFramePr>
              <p:nvPr>
                <p:extLst>
                  <p:ext uri="{D42A27DB-BD31-4B8C-83A1-F6EECF244321}">
                    <p14:modId xmlns:p14="http://schemas.microsoft.com/office/powerpoint/2010/main" val="3030344775"/>
                  </p:ext>
                </p:extLst>
              </p:nvPr>
            </p:nvGraphicFramePr>
            <p:xfrm>
              <a:off x="648788" y="1863318"/>
              <a:ext cx="7493726" cy="4003040"/>
            </p:xfrm>
            <a:graphic>
              <a:graphicData uri="http://schemas.openxmlformats.org/drawingml/2006/table">
                <a:tbl>
                  <a:tblPr firstRow="1" bandRow="1">
                    <a:tableStyleId>{3C2FFA5D-87B4-456A-9821-1D502468CF0F}</a:tableStyleId>
                  </a:tblPr>
                  <a:tblGrid>
                    <a:gridCol w="1337117">
                      <a:extLst>
                        <a:ext uri="{9D8B030D-6E8A-4147-A177-3AD203B41FA5}">
                          <a16:colId xmlns:a16="http://schemas.microsoft.com/office/drawing/2014/main" val="508344438"/>
                        </a:ext>
                      </a:extLst>
                    </a:gridCol>
                    <a:gridCol w="839584">
                      <a:extLst>
                        <a:ext uri="{9D8B030D-6E8A-4147-A177-3AD203B41FA5}">
                          <a16:colId xmlns:a16="http://schemas.microsoft.com/office/drawing/2014/main" val="1387303133"/>
                        </a:ext>
                      </a:extLst>
                    </a:gridCol>
                    <a:gridCol w="1139658">
                      <a:extLst>
                        <a:ext uri="{9D8B030D-6E8A-4147-A177-3AD203B41FA5}">
                          <a16:colId xmlns:a16="http://schemas.microsoft.com/office/drawing/2014/main" val="1482238400"/>
                        </a:ext>
                      </a:extLst>
                    </a:gridCol>
                    <a:gridCol w="535711">
                      <a:extLst>
                        <a:ext uri="{9D8B030D-6E8A-4147-A177-3AD203B41FA5}">
                          <a16:colId xmlns:a16="http://schemas.microsoft.com/office/drawing/2014/main" val="1591239064"/>
                        </a:ext>
                      </a:extLst>
                    </a:gridCol>
                    <a:gridCol w="910414">
                      <a:extLst>
                        <a:ext uri="{9D8B030D-6E8A-4147-A177-3AD203B41FA5}">
                          <a16:colId xmlns:a16="http://schemas.microsoft.com/office/drawing/2014/main" val="1424641938"/>
                        </a:ext>
                      </a:extLst>
                    </a:gridCol>
                    <a:gridCol w="910414">
                      <a:extLst>
                        <a:ext uri="{9D8B030D-6E8A-4147-A177-3AD203B41FA5}">
                          <a16:colId xmlns:a16="http://schemas.microsoft.com/office/drawing/2014/main" val="3584651660"/>
                        </a:ext>
                      </a:extLst>
                    </a:gridCol>
                    <a:gridCol w="910414">
                      <a:extLst>
                        <a:ext uri="{9D8B030D-6E8A-4147-A177-3AD203B41FA5}">
                          <a16:colId xmlns:a16="http://schemas.microsoft.com/office/drawing/2014/main" val="205503074"/>
                        </a:ext>
                      </a:extLst>
                    </a:gridCol>
                    <a:gridCol w="910414">
                      <a:extLst>
                        <a:ext uri="{9D8B030D-6E8A-4147-A177-3AD203B41FA5}">
                          <a16:colId xmlns:a16="http://schemas.microsoft.com/office/drawing/2014/main" val="1201732910"/>
                        </a:ext>
                      </a:extLst>
                    </a:gridCol>
                  </a:tblGrid>
                  <a:tr h="0">
                    <a:tc>
                      <a:txBody>
                        <a:bodyPr/>
                        <a:lstStyle/>
                        <a:p>
                          <a:endParaRPr lang="en-US" dirty="0"/>
                        </a:p>
                      </a:txBody>
                      <a:tcPr/>
                    </a:tc>
                    <a:tc>
                      <a:txBody>
                        <a:bodyPr/>
                        <a:lstStyle/>
                        <a:p>
                          <a:pPr algn="ctr"/>
                          <a:r>
                            <a:rPr lang="en-US" b="1" dirty="0"/>
                            <a:t>Count</a:t>
                          </a:r>
                        </a:p>
                      </a:txBody>
                      <a:tcPr/>
                    </a:tc>
                    <a:tc>
                      <a:txBody>
                        <a:bodyPr/>
                        <a:lstStyle/>
                        <a:p>
                          <a:pPr algn="ctr"/>
                          <a:r>
                            <a:rPr lang="en-US" b="1" dirty="0"/>
                            <a:t>Mean </a:t>
                          </a:r>
                          <a14:m>
                            <m:oMath xmlns:m="http://schemas.openxmlformats.org/officeDocument/2006/math">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𝑺𝑫</m:t>
                              </m:r>
                            </m:oMath>
                          </a14:m>
                          <a:r>
                            <a:rPr lang="en-US" b="1" dirty="0"/>
                            <a:t> </a:t>
                          </a:r>
                        </a:p>
                      </a:txBody>
                      <a:tcPr/>
                    </a:tc>
                    <a:tc>
                      <a:txBody>
                        <a:bodyPr/>
                        <a:lstStyle/>
                        <a:p>
                          <a:pPr algn="ctr"/>
                          <a:r>
                            <a:rPr lang="en-US" b="1" dirty="0"/>
                            <a:t>Min</a:t>
                          </a:r>
                        </a:p>
                      </a:txBody>
                      <a:tcPr/>
                    </a:tc>
                    <a:tc>
                      <a:txBody>
                        <a:bodyPr/>
                        <a:lstStyle/>
                        <a:p>
                          <a:pPr algn="ctr"/>
                          <a:r>
                            <a:rPr lang="en-US" b="1" dirty="0"/>
                            <a:t>25%</a:t>
                          </a:r>
                        </a:p>
                      </a:txBody>
                      <a:tcPr/>
                    </a:tc>
                    <a:tc>
                      <a:txBody>
                        <a:bodyPr/>
                        <a:lstStyle/>
                        <a:p>
                          <a:pPr algn="ctr"/>
                          <a:r>
                            <a:rPr lang="en-US" b="1" dirty="0"/>
                            <a:t>50%</a:t>
                          </a:r>
                        </a:p>
                      </a:txBody>
                      <a:tcPr/>
                    </a:tc>
                    <a:tc>
                      <a:txBody>
                        <a:bodyPr/>
                        <a:lstStyle/>
                        <a:p>
                          <a:pPr algn="ctr"/>
                          <a:r>
                            <a:rPr lang="en-US" b="1" dirty="0"/>
                            <a:t>75%</a:t>
                          </a:r>
                        </a:p>
                      </a:txBody>
                      <a:tcPr/>
                    </a:tc>
                    <a:tc>
                      <a:txBody>
                        <a:bodyPr/>
                        <a:lstStyle/>
                        <a:p>
                          <a:pPr algn="ctr"/>
                          <a:r>
                            <a:rPr lang="en-US" b="1" dirty="0"/>
                            <a:t>Max</a:t>
                          </a:r>
                        </a:p>
                      </a:txBody>
                      <a:tcPr/>
                    </a:tc>
                    <a:extLst>
                      <a:ext uri="{0D108BD9-81ED-4DB2-BD59-A6C34878D82A}">
                        <a16:rowId xmlns:a16="http://schemas.microsoft.com/office/drawing/2014/main" val="4131365220"/>
                      </a:ext>
                    </a:extLst>
                  </a:tr>
                  <a:tr h="370840">
                    <a:tc>
                      <a:txBody>
                        <a:bodyPr/>
                        <a:lstStyle/>
                        <a:p>
                          <a:r>
                            <a:rPr lang="en-US" b="1" dirty="0"/>
                            <a:t>All</a:t>
                          </a:r>
                        </a:p>
                      </a:txBody>
                      <a:tcPr/>
                    </a:tc>
                    <a:tc>
                      <a:txBody>
                        <a:bodyPr/>
                        <a:lstStyle/>
                        <a:p>
                          <a:pPr algn="ctr"/>
                          <a:r>
                            <a:rPr lang="en-US" b="1" dirty="0"/>
                            <a:t>80</a:t>
                          </a:r>
                        </a:p>
                      </a:txBody>
                      <a:tcPr/>
                    </a:tc>
                    <a:tc>
                      <a:txBody>
                        <a:bodyPr/>
                        <a:lstStyle/>
                        <a:p>
                          <a:pPr algn="ctr"/>
                          <a:r>
                            <a:rPr lang="en-US" b="1" dirty="0"/>
                            <a:t>59 </a:t>
                          </a:r>
                          <a14:m>
                            <m:oMath xmlns:m="http://schemas.openxmlformats.org/officeDocument/2006/math">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𝟏𝟗</m:t>
                              </m:r>
                            </m:oMath>
                          </a14:m>
                          <a:endParaRPr lang="en-US" b="1" dirty="0"/>
                        </a:p>
                      </a:txBody>
                      <a:tcPr/>
                    </a:tc>
                    <a:tc>
                      <a:txBody>
                        <a:bodyPr/>
                        <a:lstStyle/>
                        <a:p>
                          <a:pPr algn="ctr"/>
                          <a:r>
                            <a:rPr lang="en-US" b="1" dirty="0"/>
                            <a:t>13</a:t>
                          </a:r>
                        </a:p>
                      </a:txBody>
                      <a:tcPr/>
                    </a:tc>
                    <a:tc>
                      <a:txBody>
                        <a:bodyPr/>
                        <a:lstStyle/>
                        <a:p>
                          <a:pPr algn="ctr"/>
                          <a:r>
                            <a:rPr lang="en-US" b="1" dirty="0"/>
                            <a:t>52</a:t>
                          </a:r>
                        </a:p>
                      </a:txBody>
                      <a:tcPr/>
                    </a:tc>
                    <a:tc>
                      <a:txBody>
                        <a:bodyPr/>
                        <a:lstStyle/>
                        <a:p>
                          <a:pPr algn="ctr"/>
                          <a:r>
                            <a:rPr lang="en-US" b="1" dirty="0"/>
                            <a:t>60</a:t>
                          </a:r>
                        </a:p>
                      </a:txBody>
                      <a:tcPr/>
                    </a:tc>
                    <a:tc>
                      <a:txBody>
                        <a:bodyPr/>
                        <a:lstStyle/>
                        <a:p>
                          <a:pPr algn="ctr"/>
                          <a:r>
                            <a:rPr lang="en-US" b="1" dirty="0"/>
                            <a:t>74</a:t>
                          </a:r>
                        </a:p>
                      </a:txBody>
                      <a:tcPr/>
                    </a:tc>
                    <a:tc>
                      <a:txBody>
                        <a:bodyPr/>
                        <a:lstStyle/>
                        <a:p>
                          <a:pPr algn="ctr"/>
                          <a:r>
                            <a:rPr lang="en-US" b="1" dirty="0"/>
                            <a:t>94</a:t>
                          </a:r>
                        </a:p>
                      </a:txBody>
                      <a:tcPr/>
                    </a:tc>
                    <a:extLst>
                      <a:ext uri="{0D108BD9-81ED-4DB2-BD59-A6C34878D82A}">
                        <a16:rowId xmlns:a16="http://schemas.microsoft.com/office/drawing/2014/main" val="2443900230"/>
                      </a:ext>
                    </a:extLst>
                  </a:tr>
                  <a:tr h="370840">
                    <a:tc>
                      <a:txBody>
                        <a:bodyPr/>
                        <a:lstStyle/>
                        <a:p>
                          <a:r>
                            <a:rPr lang="en-US" b="1" dirty="0"/>
                            <a:t>Female</a:t>
                          </a:r>
                        </a:p>
                      </a:txBody>
                      <a:tcPr/>
                    </a:tc>
                    <a:tc>
                      <a:txBody>
                        <a:bodyPr/>
                        <a:lstStyle/>
                        <a:p>
                          <a:pPr algn="ctr"/>
                          <a:r>
                            <a:rPr lang="en-US" b="1" dirty="0"/>
                            <a:t>51</a:t>
                          </a:r>
                        </a:p>
                      </a:txBody>
                      <a:tcPr/>
                    </a:tc>
                    <a:tc>
                      <a:txBody>
                        <a:bodyPr/>
                        <a:lstStyle/>
                        <a:p>
                          <a:pPr algn="ctr"/>
                          <a:r>
                            <a:rPr lang="en-US" b="1" dirty="0"/>
                            <a:t>58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 20</a:t>
                          </a:r>
                        </a:p>
                      </a:txBody>
                      <a:tcPr/>
                    </a:tc>
                    <a:tc>
                      <a:txBody>
                        <a:bodyPr/>
                        <a:lstStyle/>
                        <a:p>
                          <a:pPr algn="ctr"/>
                          <a:r>
                            <a:rPr lang="en-US" b="1" dirty="0"/>
                            <a:t>13</a:t>
                          </a:r>
                        </a:p>
                      </a:txBody>
                      <a:tcPr/>
                    </a:tc>
                    <a:tc>
                      <a:txBody>
                        <a:bodyPr/>
                        <a:lstStyle/>
                        <a:p>
                          <a:pPr algn="ctr"/>
                          <a:r>
                            <a:rPr lang="en-US" b="1" dirty="0"/>
                            <a:t>49</a:t>
                          </a:r>
                        </a:p>
                      </a:txBody>
                      <a:tcPr/>
                    </a:tc>
                    <a:tc>
                      <a:txBody>
                        <a:bodyPr/>
                        <a:lstStyle/>
                        <a:p>
                          <a:pPr algn="ctr"/>
                          <a:r>
                            <a:rPr lang="en-US" b="1" dirty="0"/>
                            <a:t>62</a:t>
                          </a:r>
                        </a:p>
                      </a:txBody>
                      <a:tcPr/>
                    </a:tc>
                    <a:tc>
                      <a:txBody>
                        <a:bodyPr/>
                        <a:lstStyle/>
                        <a:p>
                          <a:pPr algn="ctr"/>
                          <a:r>
                            <a:rPr lang="en-US" b="1" dirty="0"/>
                            <a:t>73</a:t>
                          </a:r>
                        </a:p>
                      </a:txBody>
                      <a:tcPr/>
                    </a:tc>
                    <a:tc>
                      <a:txBody>
                        <a:bodyPr/>
                        <a:lstStyle/>
                        <a:p>
                          <a:pPr algn="ctr"/>
                          <a:r>
                            <a:rPr lang="en-US" b="1" dirty="0"/>
                            <a:t>94</a:t>
                          </a:r>
                        </a:p>
                      </a:txBody>
                      <a:tcPr/>
                    </a:tc>
                    <a:extLst>
                      <a:ext uri="{0D108BD9-81ED-4DB2-BD59-A6C34878D82A}">
                        <a16:rowId xmlns:a16="http://schemas.microsoft.com/office/drawing/2014/main" val="963525758"/>
                      </a:ext>
                    </a:extLst>
                  </a:tr>
                  <a:tr h="370840">
                    <a:tc>
                      <a:txBody>
                        <a:bodyPr/>
                        <a:lstStyle/>
                        <a:p>
                          <a:r>
                            <a:rPr lang="en-US" b="1" dirty="0"/>
                            <a:t>Male</a:t>
                          </a:r>
                        </a:p>
                      </a:txBody>
                      <a:tcPr/>
                    </a:tc>
                    <a:tc>
                      <a:txBody>
                        <a:bodyPr/>
                        <a:lstStyle/>
                        <a:p>
                          <a:pPr algn="ctr"/>
                          <a:r>
                            <a:rPr lang="en-US" b="1" dirty="0"/>
                            <a:t>29</a:t>
                          </a:r>
                        </a:p>
                      </a:txBody>
                      <a:tcPr/>
                    </a:tc>
                    <a:tc>
                      <a:txBody>
                        <a:bodyPr/>
                        <a:lstStyle/>
                        <a:p>
                          <a:pPr algn="ctr"/>
                          <a:r>
                            <a:rPr lang="en-US" b="1" dirty="0"/>
                            <a:t>60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 18</a:t>
                          </a:r>
                        </a:p>
                      </a:txBody>
                      <a:tcPr/>
                    </a:tc>
                    <a:tc>
                      <a:txBody>
                        <a:bodyPr/>
                        <a:lstStyle/>
                        <a:p>
                          <a:pPr algn="ctr"/>
                          <a:r>
                            <a:rPr lang="en-US" b="1" dirty="0"/>
                            <a:t>15</a:t>
                          </a:r>
                        </a:p>
                      </a:txBody>
                      <a:tcPr/>
                    </a:tc>
                    <a:tc>
                      <a:txBody>
                        <a:bodyPr/>
                        <a:lstStyle/>
                        <a:p>
                          <a:pPr algn="ctr"/>
                          <a:r>
                            <a:rPr lang="en-US" b="1" dirty="0"/>
                            <a:t>53</a:t>
                          </a:r>
                        </a:p>
                      </a:txBody>
                      <a:tcPr/>
                    </a:tc>
                    <a:tc>
                      <a:txBody>
                        <a:bodyPr/>
                        <a:lstStyle/>
                        <a:p>
                          <a:pPr algn="ctr"/>
                          <a:r>
                            <a:rPr lang="en-US" b="1" dirty="0"/>
                            <a:t>59</a:t>
                          </a:r>
                        </a:p>
                      </a:txBody>
                      <a:tcPr/>
                    </a:tc>
                    <a:tc>
                      <a:txBody>
                        <a:bodyPr/>
                        <a:lstStyle/>
                        <a:p>
                          <a:pPr algn="ctr"/>
                          <a:r>
                            <a:rPr lang="en-US" b="1" dirty="0"/>
                            <a:t>76</a:t>
                          </a:r>
                        </a:p>
                      </a:txBody>
                      <a:tcPr/>
                    </a:tc>
                    <a:tc>
                      <a:txBody>
                        <a:bodyPr/>
                        <a:lstStyle/>
                        <a:p>
                          <a:pPr algn="ctr"/>
                          <a:r>
                            <a:rPr lang="en-US" b="1" dirty="0"/>
                            <a:t>89</a:t>
                          </a:r>
                        </a:p>
                      </a:txBody>
                      <a:tcPr/>
                    </a:tc>
                    <a:extLst>
                      <a:ext uri="{0D108BD9-81ED-4DB2-BD59-A6C34878D82A}">
                        <a16:rowId xmlns:a16="http://schemas.microsoft.com/office/drawing/2014/main" val="2422437585"/>
                      </a:ext>
                    </a:extLst>
                  </a:tr>
                  <a:tr h="370840">
                    <a:tc>
                      <a:txBody>
                        <a:bodyPr/>
                        <a:lstStyle/>
                        <a:p>
                          <a:r>
                            <a:rPr lang="en-US" b="1" dirty="0"/>
                            <a:t>Hispanic</a:t>
                          </a:r>
                        </a:p>
                      </a:txBody>
                      <a:tcPr/>
                    </a:tc>
                    <a:tc>
                      <a:txBody>
                        <a:bodyPr/>
                        <a:lstStyle/>
                        <a:p>
                          <a:pPr algn="ctr"/>
                          <a:r>
                            <a:rPr lang="en-US" b="1" dirty="0"/>
                            <a:t>14</a:t>
                          </a:r>
                        </a:p>
                      </a:txBody>
                      <a:tcPr/>
                    </a:tc>
                    <a:tc>
                      <a:txBody>
                        <a:bodyPr/>
                        <a:lstStyle/>
                        <a:p>
                          <a:pPr algn="ctr"/>
                          <a:r>
                            <a:rPr lang="en-US" b="1" dirty="0"/>
                            <a:t>47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 24</a:t>
                          </a:r>
                        </a:p>
                      </a:txBody>
                      <a:tcPr/>
                    </a:tc>
                    <a:tc>
                      <a:txBody>
                        <a:bodyPr/>
                        <a:lstStyle/>
                        <a:p>
                          <a:pPr algn="ctr"/>
                          <a:r>
                            <a:rPr lang="en-US" b="1" dirty="0"/>
                            <a:t>13</a:t>
                          </a:r>
                        </a:p>
                      </a:txBody>
                      <a:tcPr/>
                    </a:tc>
                    <a:tc>
                      <a:txBody>
                        <a:bodyPr/>
                        <a:lstStyle/>
                        <a:p>
                          <a:pPr algn="ctr"/>
                          <a:r>
                            <a:rPr lang="en-US" b="1" dirty="0"/>
                            <a:t>23</a:t>
                          </a:r>
                        </a:p>
                      </a:txBody>
                      <a:tcPr/>
                    </a:tc>
                    <a:tc>
                      <a:txBody>
                        <a:bodyPr/>
                        <a:lstStyle/>
                        <a:p>
                          <a:pPr algn="ctr"/>
                          <a:r>
                            <a:rPr lang="en-US" b="1" dirty="0"/>
                            <a:t>51</a:t>
                          </a:r>
                        </a:p>
                      </a:txBody>
                      <a:tcPr/>
                    </a:tc>
                    <a:tc>
                      <a:txBody>
                        <a:bodyPr/>
                        <a:lstStyle/>
                        <a:p>
                          <a:pPr algn="ctr"/>
                          <a:r>
                            <a:rPr lang="en-US" b="1" dirty="0"/>
                            <a:t>60</a:t>
                          </a:r>
                        </a:p>
                      </a:txBody>
                      <a:tcPr/>
                    </a:tc>
                    <a:tc>
                      <a:txBody>
                        <a:bodyPr/>
                        <a:lstStyle/>
                        <a:p>
                          <a:pPr algn="ctr"/>
                          <a:r>
                            <a:rPr lang="en-US" b="1" dirty="0"/>
                            <a:t>87</a:t>
                          </a:r>
                        </a:p>
                      </a:txBody>
                      <a:tcPr/>
                    </a:tc>
                    <a:extLst>
                      <a:ext uri="{0D108BD9-81ED-4DB2-BD59-A6C34878D82A}">
                        <a16:rowId xmlns:a16="http://schemas.microsoft.com/office/drawing/2014/main" val="350460750"/>
                      </a:ext>
                    </a:extLst>
                  </a:tr>
                  <a:tr h="370840">
                    <a:tc>
                      <a:txBody>
                        <a:bodyPr/>
                        <a:lstStyle/>
                        <a:p>
                          <a:r>
                            <a:rPr lang="en-US" b="1" dirty="0"/>
                            <a:t>Black</a:t>
                          </a:r>
                          <a:br>
                            <a:rPr lang="en-US" b="1" dirty="0"/>
                          </a:br>
                          <a:r>
                            <a:rPr lang="en-US" b="1" dirty="0"/>
                            <a:t>African-American</a:t>
                          </a:r>
                        </a:p>
                      </a:txBody>
                      <a:tcPr/>
                    </a:tc>
                    <a:tc>
                      <a:txBody>
                        <a:bodyPr/>
                        <a:lstStyle/>
                        <a:p>
                          <a:pPr algn="ctr"/>
                          <a:r>
                            <a:rPr lang="en-US" b="1" dirty="0"/>
                            <a:t>7</a:t>
                          </a:r>
                        </a:p>
                      </a:txBody>
                      <a:tcPr/>
                    </a:tc>
                    <a:tc>
                      <a:txBody>
                        <a:bodyPr/>
                        <a:lstStyle/>
                        <a:p>
                          <a:pPr algn="ctr"/>
                          <a:r>
                            <a:rPr lang="en-US" b="1" dirty="0"/>
                            <a:t>51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 22</a:t>
                          </a:r>
                        </a:p>
                      </a:txBody>
                      <a:tcPr/>
                    </a:tc>
                    <a:tc>
                      <a:txBody>
                        <a:bodyPr/>
                        <a:lstStyle/>
                        <a:p>
                          <a:pPr algn="ctr"/>
                          <a:r>
                            <a:rPr lang="en-US" b="1" dirty="0"/>
                            <a:t>18</a:t>
                          </a:r>
                        </a:p>
                      </a:txBody>
                      <a:tcPr/>
                    </a:tc>
                    <a:tc>
                      <a:txBody>
                        <a:bodyPr/>
                        <a:lstStyle/>
                        <a:p>
                          <a:pPr algn="ctr"/>
                          <a:r>
                            <a:rPr lang="en-US" b="1" dirty="0"/>
                            <a:t>38</a:t>
                          </a:r>
                        </a:p>
                      </a:txBody>
                      <a:tcPr/>
                    </a:tc>
                    <a:tc>
                      <a:txBody>
                        <a:bodyPr/>
                        <a:lstStyle/>
                        <a:p>
                          <a:pPr algn="ctr"/>
                          <a:r>
                            <a:rPr lang="en-US" b="1" dirty="0"/>
                            <a:t>60</a:t>
                          </a:r>
                        </a:p>
                      </a:txBody>
                      <a:tcPr/>
                    </a:tc>
                    <a:tc>
                      <a:txBody>
                        <a:bodyPr/>
                        <a:lstStyle/>
                        <a:p>
                          <a:pPr algn="ctr"/>
                          <a:r>
                            <a:rPr lang="en-US" b="1" dirty="0"/>
                            <a:t>62</a:t>
                          </a:r>
                        </a:p>
                      </a:txBody>
                      <a:tcPr/>
                    </a:tc>
                    <a:tc>
                      <a:txBody>
                        <a:bodyPr/>
                        <a:lstStyle/>
                        <a:p>
                          <a:pPr algn="ctr"/>
                          <a:r>
                            <a:rPr lang="en-US" b="1" dirty="0"/>
                            <a:t>80</a:t>
                          </a:r>
                        </a:p>
                      </a:txBody>
                      <a:tcPr/>
                    </a:tc>
                    <a:extLst>
                      <a:ext uri="{0D108BD9-81ED-4DB2-BD59-A6C34878D82A}">
                        <a16:rowId xmlns:a16="http://schemas.microsoft.com/office/drawing/2014/main" val="670486054"/>
                      </a:ext>
                    </a:extLst>
                  </a:tr>
                  <a:tr h="370840">
                    <a:tc>
                      <a:txBody>
                        <a:bodyPr/>
                        <a:lstStyle/>
                        <a:p>
                          <a:r>
                            <a:rPr lang="en-US" b="1" dirty="0"/>
                            <a:t>Asian</a:t>
                          </a:r>
                        </a:p>
                      </a:txBody>
                      <a:tcPr/>
                    </a:tc>
                    <a:tc>
                      <a:txBody>
                        <a:bodyPr/>
                        <a:lstStyle/>
                        <a:p>
                          <a:pPr algn="ctr"/>
                          <a:r>
                            <a:rPr lang="en-US" b="1" dirty="0"/>
                            <a:t>1</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extLst>
                      <a:ext uri="{0D108BD9-81ED-4DB2-BD59-A6C34878D82A}">
                        <a16:rowId xmlns:a16="http://schemas.microsoft.com/office/drawing/2014/main" val="2992779398"/>
                      </a:ext>
                    </a:extLst>
                  </a:tr>
                  <a:tr h="370840">
                    <a:tc>
                      <a:txBody>
                        <a:bodyPr/>
                        <a:lstStyle/>
                        <a:p>
                          <a:r>
                            <a:rPr lang="en-US" b="1" dirty="0"/>
                            <a:t>White</a:t>
                          </a:r>
                        </a:p>
                      </a:txBody>
                      <a:tcPr/>
                    </a:tc>
                    <a:tc>
                      <a:txBody>
                        <a:bodyPr/>
                        <a:lstStyle/>
                        <a:p>
                          <a:pPr algn="ctr"/>
                          <a:r>
                            <a:rPr lang="en-US" b="1" dirty="0"/>
                            <a:t>30</a:t>
                          </a:r>
                        </a:p>
                      </a:txBody>
                      <a:tcPr/>
                    </a:tc>
                    <a:tc>
                      <a:txBody>
                        <a:bodyPr/>
                        <a:lstStyle/>
                        <a:p>
                          <a:pPr algn="ctr"/>
                          <a:r>
                            <a:rPr lang="en-US" b="1" dirty="0"/>
                            <a:t>65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 16</a:t>
                          </a:r>
                        </a:p>
                      </a:txBody>
                      <a:tcPr/>
                    </a:tc>
                    <a:tc>
                      <a:txBody>
                        <a:bodyPr/>
                        <a:lstStyle/>
                        <a:p>
                          <a:pPr algn="ctr"/>
                          <a:r>
                            <a:rPr lang="en-US" b="1" dirty="0"/>
                            <a:t>35</a:t>
                          </a:r>
                        </a:p>
                      </a:txBody>
                      <a:tcPr/>
                    </a:tc>
                    <a:tc>
                      <a:txBody>
                        <a:bodyPr/>
                        <a:lstStyle/>
                        <a:p>
                          <a:pPr algn="ctr"/>
                          <a:r>
                            <a:rPr lang="en-US" b="1" dirty="0"/>
                            <a:t>53</a:t>
                          </a:r>
                        </a:p>
                      </a:txBody>
                      <a:tcPr/>
                    </a:tc>
                    <a:tc>
                      <a:txBody>
                        <a:bodyPr/>
                        <a:lstStyle/>
                        <a:p>
                          <a:pPr algn="ctr"/>
                          <a:r>
                            <a:rPr lang="en-US" b="1" dirty="0"/>
                            <a:t>69</a:t>
                          </a:r>
                        </a:p>
                      </a:txBody>
                      <a:tcPr/>
                    </a:tc>
                    <a:tc>
                      <a:txBody>
                        <a:bodyPr/>
                        <a:lstStyle/>
                        <a:p>
                          <a:pPr algn="ctr"/>
                          <a:r>
                            <a:rPr lang="en-US" b="1" dirty="0"/>
                            <a:t>78</a:t>
                          </a:r>
                        </a:p>
                      </a:txBody>
                      <a:tcPr/>
                    </a:tc>
                    <a:tc>
                      <a:txBody>
                        <a:bodyPr/>
                        <a:lstStyle/>
                        <a:p>
                          <a:pPr algn="ctr"/>
                          <a:r>
                            <a:rPr lang="en-US" b="1" dirty="0"/>
                            <a:t>94</a:t>
                          </a:r>
                        </a:p>
                      </a:txBody>
                      <a:tcPr/>
                    </a:tc>
                    <a:extLst>
                      <a:ext uri="{0D108BD9-81ED-4DB2-BD59-A6C34878D82A}">
                        <a16:rowId xmlns:a16="http://schemas.microsoft.com/office/drawing/2014/main" val="1625628402"/>
                      </a:ext>
                    </a:extLst>
                  </a:tr>
                  <a:tr h="370840">
                    <a:tc>
                      <a:txBody>
                        <a:bodyPr/>
                        <a:lstStyle/>
                        <a:p>
                          <a:r>
                            <a:rPr lang="en-US" b="1" dirty="0"/>
                            <a:t>Unknown</a:t>
                          </a:r>
                        </a:p>
                      </a:txBody>
                      <a:tcPr/>
                    </a:tc>
                    <a:tc>
                      <a:txBody>
                        <a:bodyPr/>
                        <a:lstStyle/>
                        <a:p>
                          <a:pPr algn="ctr"/>
                          <a:r>
                            <a:rPr lang="en-US" b="1" dirty="0"/>
                            <a:t>26</a:t>
                          </a:r>
                        </a:p>
                      </a:txBody>
                      <a:tcPr/>
                    </a:tc>
                    <a:tc>
                      <a:txBody>
                        <a:bodyPr/>
                        <a:lstStyle/>
                        <a:p>
                          <a:pPr algn="ctr"/>
                          <a:r>
                            <a:rPr lang="en-US" b="1" dirty="0"/>
                            <a:t>61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 14</a:t>
                          </a:r>
                        </a:p>
                      </a:txBody>
                      <a:tcPr/>
                    </a:tc>
                    <a:tc>
                      <a:txBody>
                        <a:bodyPr/>
                        <a:lstStyle/>
                        <a:p>
                          <a:pPr algn="ctr"/>
                          <a:r>
                            <a:rPr lang="en-US" b="1" dirty="0"/>
                            <a:t>24</a:t>
                          </a:r>
                        </a:p>
                      </a:txBody>
                      <a:tcPr/>
                    </a:tc>
                    <a:tc>
                      <a:txBody>
                        <a:bodyPr/>
                        <a:lstStyle/>
                        <a:p>
                          <a:pPr algn="ctr"/>
                          <a:r>
                            <a:rPr lang="en-US" b="1" dirty="0"/>
                            <a:t>54</a:t>
                          </a:r>
                        </a:p>
                      </a:txBody>
                      <a:tcPr/>
                    </a:tc>
                    <a:tc>
                      <a:txBody>
                        <a:bodyPr/>
                        <a:lstStyle/>
                        <a:p>
                          <a:pPr algn="ctr"/>
                          <a:r>
                            <a:rPr lang="en-US" b="1" dirty="0"/>
                            <a:t>60</a:t>
                          </a:r>
                        </a:p>
                      </a:txBody>
                      <a:tcPr/>
                    </a:tc>
                    <a:tc>
                      <a:txBody>
                        <a:bodyPr/>
                        <a:lstStyle/>
                        <a:p>
                          <a:pPr algn="ctr"/>
                          <a:r>
                            <a:rPr lang="en-US" b="1" dirty="0"/>
                            <a:t>71</a:t>
                          </a:r>
                        </a:p>
                      </a:txBody>
                      <a:tcPr/>
                    </a:tc>
                    <a:tc>
                      <a:txBody>
                        <a:bodyPr/>
                        <a:lstStyle/>
                        <a:p>
                          <a:pPr algn="ctr"/>
                          <a:r>
                            <a:rPr lang="en-US" b="1" dirty="0"/>
                            <a:t>89</a:t>
                          </a:r>
                        </a:p>
                      </a:txBody>
                      <a:tcPr/>
                    </a:tc>
                    <a:extLst>
                      <a:ext uri="{0D108BD9-81ED-4DB2-BD59-A6C34878D82A}">
                        <a16:rowId xmlns:a16="http://schemas.microsoft.com/office/drawing/2014/main" val="194296458"/>
                      </a:ext>
                    </a:extLst>
                  </a:tr>
                  <a:tr h="370840">
                    <a:tc>
                      <a:txBody>
                        <a:bodyPr/>
                        <a:lstStyle/>
                        <a:p>
                          <a:r>
                            <a:rPr lang="en-US" b="1" dirty="0"/>
                            <a:t>Other</a:t>
                          </a:r>
                        </a:p>
                      </a:txBody>
                      <a:tcPr/>
                    </a:tc>
                    <a:tc>
                      <a:txBody>
                        <a:bodyPr/>
                        <a:lstStyle/>
                        <a:p>
                          <a:pPr algn="ctr"/>
                          <a:r>
                            <a:rPr lang="en-US" b="1" dirty="0"/>
                            <a:t>2</a:t>
                          </a:r>
                        </a:p>
                      </a:txBody>
                      <a:tcPr/>
                    </a:tc>
                    <a:tc>
                      <a:txBody>
                        <a:bodyPr/>
                        <a:lstStyle/>
                        <a:p>
                          <a:pPr algn="ctr"/>
                          <a:r>
                            <a:rPr lang="en-US" b="1" dirty="0"/>
                            <a:t>71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 17</a:t>
                          </a:r>
                        </a:p>
                      </a:txBody>
                      <a:tcPr/>
                    </a:tc>
                    <a:tc>
                      <a:txBody>
                        <a:bodyPr/>
                        <a:lstStyle/>
                        <a:p>
                          <a:pPr algn="ctr"/>
                          <a:r>
                            <a:rPr lang="en-US" b="1" dirty="0"/>
                            <a:t>59</a:t>
                          </a:r>
                        </a:p>
                      </a:txBody>
                      <a:tcPr/>
                    </a:tc>
                    <a:tc>
                      <a:txBody>
                        <a:bodyPr/>
                        <a:lstStyle/>
                        <a:p>
                          <a:pPr algn="ctr"/>
                          <a:r>
                            <a:rPr lang="en-US" b="1" dirty="0"/>
                            <a:t>65</a:t>
                          </a:r>
                        </a:p>
                      </a:txBody>
                      <a:tcPr/>
                    </a:tc>
                    <a:tc>
                      <a:txBody>
                        <a:bodyPr/>
                        <a:lstStyle/>
                        <a:p>
                          <a:pPr algn="ctr"/>
                          <a:r>
                            <a:rPr lang="en-US" b="1" dirty="0"/>
                            <a:t>71</a:t>
                          </a:r>
                        </a:p>
                      </a:txBody>
                      <a:tcPr/>
                    </a:tc>
                    <a:tc>
                      <a:txBody>
                        <a:bodyPr/>
                        <a:lstStyle/>
                        <a:p>
                          <a:pPr algn="ctr"/>
                          <a:r>
                            <a:rPr lang="en-US" b="1" dirty="0"/>
                            <a:t>77</a:t>
                          </a:r>
                        </a:p>
                      </a:txBody>
                      <a:tcPr/>
                    </a:tc>
                    <a:tc>
                      <a:txBody>
                        <a:bodyPr/>
                        <a:lstStyle/>
                        <a:p>
                          <a:pPr algn="ctr"/>
                          <a:r>
                            <a:rPr lang="en-US" b="1" dirty="0"/>
                            <a:t>84</a:t>
                          </a:r>
                        </a:p>
                      </a:txBody>
                      <a:tcPr/>
                    </a:tc>
                    <a:extLst>
                      <a:ext uri="{0D108BD9-81ED-4DB2-BD59-A6C34878D82A}">
                        <a16:rowId xmlns:a16="http://schemas.microsoft.com/office/drawing/2014/main" val="422087707"/>
                      </a:ext>
                    </a:extLst>
                  </a:tr>
                </a:tbl>
              </a:graphicData>
            </a:graphic>
          </p:graphicFrame>
        </mc:Choice>
        <mc:Fallback xmlns="">
          <p:graphicFrame>
            <p:nvGraphicFramePr>
              <p:cNvPr id="5" name="Table 5">
                <a:extLst>
                  <a:ext uri="{FF2B5EF4-FFF2-40B4-BE49-F238E27FC236}">
                    <a16:creationId xmlns:a16="http://schemas.microsoft.com/office/drawing/2014/main" id="{2B24D5BC-C07C-5A0B-B913-5F5748FB72B8}"/>
                  </a:ext>
                </a:extLst>
              </p:cNvPr>
              <p:cNvGraphicFramePr>
                <a:graphicFrameLocks noGrp="1"/>
              </p:cNvGraphicFramePr>
              <p:nvPr>
                <p:extLst>
                  <p:ext uri="{D42A27DB-BD31-4B8C-83A1-F6EECF244321}">
                    <p14:modId xmlns:p14="http://schemas.microsoft.com/office/powerpoint/2010/main" val="3030344775"/>
                  </p:ext>
                </p:extLst>
              </p:nvPr>
            </p:nvGraphicFramePr>
            <p:xfrm>
              <a:off x="648788" y="1863318"/>
              <a:ext cx="7493726" cy="4003040"/>
            </p:xfrm>
            <a:graphic>
              <a:graphicData uri="http://schemas.openxmlformats.org/drawingml/2006/table">
                <a:tbl>
                  <a:tblPr firstRow="1" bandRow="1">
                    <a:tableStyleId>{3C2FFA5D-87B4-456A-9821-1D502468CF0F}</a:tableStyleId>
                  </a:tblPr>
                  <a:tblGrid>
                    <a:gridCol w="1337117">
                      <a:extLst>
                        <a:ext uri="{9D8B030D-6E8A-4147-A177-3AD203B41FA5}">
                          <a16:colId xmlns:a16="http://schemas.microsoft.com/office/drawing/2014/main" val="508344438"/>
                        </a:ext>
                      </a:extLst>
                    </a:gridCol>
                    <a:gridCol w="839584">
                      <a:extLst>
                        <a:ext uri="{9D8B030D-6E8A-4147-A177-3AD203B41FA5}">
                          <a16:colId xmlns:a16="http://schemas.microsoft.com/office/drawing/2014/main" val="1387303133"/>
                        </a:ext>
                      </a:extLst>
                    </a:gridCol>
                    <a:gridCol w="1139658">
                      <a:extLst>
                        <a:ext uri="{9D8B030D-6E8A-4147-A177-3AD203B41FA5}">
                          <a16:colId xmlns:a16="http://schemas.microsoft.com/office/drawing/2014/main" val="1482238400"/>
                        </a:ext>
                      </a:extLst>
                    </a:gridCol>
                    <a:gridCol w="535711">
                      <a:extLst>
                        <a:ext uri="{9D8B030D-6E8A-4147-A177-3AD203B41FA5}">
                          <a16:colId xmlns:a16="http://schemas.microsoft.com/office/drawing/2014/main" val="1591239064"/>
                        </a:ext>
                      </a:extLst>
                    </a:gridCol>
                    <a:gridCol w="910414">
                      <a:extLst>
                        <a:ext uri="{9D8B030D-6E8A-4147-A177-3AD203B41FA5}">
                          <a16:colId xmlns:a16="http://schemas.microsoft.com/office/drawing/2014/main" val="1424641938"/>
                        </a:ext>
                      </a:extLst>
                    </a:gridCol>
                    <a:gridCol w="910414">
                      <a:extLst>
                        <a:ext uri="{9D8B030D-6E8A-4147-A177-3AD203B41FA5}">
                          <a16:colId xmlns:a16="http://schemas.microsoft.com/office/drawing/2014/main" val="3584651660"/>
                        </a:ext>
                      </a:extLst>
                    </a:gridCol>
                    <a:gridCol w="910414">
                      <a:extLst>
                        <a:ext uri="{9D8B030D-6E8A-4147-A177-3AD203B41FA5}">
                          <a16:colId xmlns:a16="http://schemas.microsoft.com/office/drawing/2014/main" val="205503074"/>
                        </a:ext>
                      </a:extLst>
                    </a:gridCol>
                    <a:gridCol w="910414">
                      <a:extLst>
                        <a:ext uri="{9D8B030D-6E8A-4147-A177-3AD203B41FA5}">
                          <a16:colId xmlns:a16="http://schemas.microsoft.com/office/drawing/2014/main" val="1201732910"/>
                        </a:ext>
                      </a:extLst>
                    </a:gridCol>
                  </a:tblGrid>
                  <a:tr h="304800">
                    <a:tc>
                      <a:txBody>
                        <a:bodyPr/>
                        <a:lstStyle/>
                        <a:p>
                          <a:endParaRPr lang="en-US" dirty="0"/>
                        </a:p>
                      </a:txBody>
                      <a:tcPr/>
                    </a:tc>
                    <a:tc>
                      <a:txBody>
                        <a:bodyPr/>
                        <a:lstStyle/>
                        <a:p>
                          <a:pPr algn="ctr"/>
                          <a:r>
                            <a:rPr lang="en-US" b="1" dirty="0"/>
                            <a:t>Count</a:t>
                          </a:r>
                        </a:p>
                      </a:txBody>
                      <a:tcPr/>
                    </a:tc>
                    <a:tc>
                      <a:txBody>
                        <a:bodyPr/>
                        <a:lstStyle/>
                        <a:p>
                          <a:endParaRPr lang="en-US"/>
                        </a:p>
                      </a:txBody>
                      <a:tcPr>
                        <a:blipFill>
                          <a:blip r:embed="rId2"/>
                          <a:stretch>
                            <a:fillRect l="-195556" t="-8333" r="-371111" b="-1241667"/>
                          </a:stretch>
                        </a:blipFill>
                      </a:tcPr>
                    </a:tc>
                    <a:tc>
                      <a:txBody>
                        <a:bodyPr/>
                        <a:lstStyle/>
                        <a:p>
                          <a:pPr algn="ctr"/>
                          <a:r>
                            <a:rPr lang="en-US" b="1" dirty="0"/>
                            <a:t>Min</a:t>
                          </a:r>
                        </a:p>
                      </a:txBody>
                      <a:tcPr/>
                    </a:tc>
                    <a:tc>
                      <a:txBody>
                        <a:bodyPr/>
                        <a:lstStyle/>
                        <a:p>
                          <a:pPr algn="ctr"/>
                          <a:r>
                            <a:rPr lang="en-US" b="1" dirty="0"/>
                            <a:t>25%</a:t>
                          </a:r>
                        </a:p>
                      </a:txBody>
                      <a:tcPr/>
                    </a:tc>
                    <a:tc>
                      <a:txBody>
                        <a:bodyPr/>
                        <a:lstStyle/>
                        <a:p>
                          <a:pPr algn="ctr"/>
                          <a:r>
                            <a:rPr lang="en-US" b="1" dirty="0"/>
                            <a:t>50%</a:t>
                          </a:r>
                        </a:p>
                      </a:txBody>
                      <a:tcPr/>
                    </a:tc>
                    <a:tc>
                      <a:txBody>
                        <a:bodyPr/>
                        <a:lstStyle/>
                        <a:p>
                          <a:pPr algn="ctr"/>
                          <a:r>
                            <a:rPr lang="en-US" b="1" dirty="0"/>
                            <a:t>75%</a:t>
                          </a:r>
                        </a:p>
                      </a:txBody>
                      <a:tcPr/>
                    </a:tc>
                    <a:tc>
                      <a:txBody>
                        <a:bodyPr/>
                        <a:lstStyle/>
                        <a:p>
                          <a:pPr algn="ctr"/>
                          <a:r>
                            <a:rPr lang="en-US" b="1" dirty="0"/>
                            <a:t>Max</a:t>
                          </a:r>
                        </a:p>
                      </a:txBody>
                      <a:tcPr/>
                    </a:tc>
                    <a:extLst>
                      <a:ext uri="{0D108BD9-81ED-4DB2-BD59-A6C34878D82A}">
                        <a16:rowId xmlns:a16="http://schemas.microsoft.com/office/drawing/2014/main" val="4131365220"/>
                      </a:ext>
                    </a:extLst>
                  </a:tr>
                  <a:tr h="370840">
                    <a:tc>
                      <a:txBody>
                        <a:bodyPr/>
                        <a:lstStyle/>
                        <a:p>
                          <a:r>
                            <a:rPr lang="en-US" b="1" dirty="0"/>
                            <a:t>All</a:t>
                          </a:r>
                        </a:p>
                      </a:txBody>
                      <a:tcPr/>
                    </a:tc>
                    <a:tc>
                      <a:txBody>
                        <a:bodyPr/>
                        <a:lstStyle/>
                        <a:p>
                          <a:pPr algn="ctr"/>
                          <a:r>
                            <a:rPr lang="en-US" b="1" dirty="0"/>
                            <a:t>80</a:t>
                          </a:r>
                        </a:p>
                      </a:txBody>
                      <a:tcPr/>
                    </a:tc>
                    <a:tc>
                      <a:txBody>
                        <a:bodyPr/>
                        <a:lstStyle/>
                        <a:p>
                          <a:endParaRPr lang="en-US"/>
                        </a:p>
                      </a:txBody>
                      <a:tcPr>
                        <a:blipFill>
                          <a:blip r:embed="rId2"/>
                          <a:stretch>
                            <a:fillRect l="-195556" t="-89655" r="-371111" b="-927586"/>
                          </a:stretch>
                        </a:blipFill>
                      </a:tcPr>
                    </a:tc>
                    <a:tc>
                      <a:txBody>
                        <a:bodyPr/>
                        <a:lstStyle/>
                        <a:p>
                          <a:pPr algn="ctr"/>
                          <a:r>
                            <a:rPr lang="en-US" b="1" dirty="0"/>
                            <a:t>13</a:t>
                          </a:r>
                        </a:p>
                      </a:txBody>
                      <a:tcPr/>
                    </a:tc>
                    <a:tc>
                      <a:txBody>
                        <a:bodyPr/>
                        <a:lstStyle/>
                        <a:p>
                          <a:pPr algn="ctr"/>
                          <a:r>
                            <a:rPr lang="en-US" b="1" dirty="0"/>
                            <a:t>52</a:t>
                          </a:r>
                        </a:p>
                      </a:txBody>
                      <a:tcPr/>
                    </a:tc>
                    <a:tc>
                      <a:txBody>
                        <a:bodyPr/>
                        <a:lstStyle/>
                        <a:p>
                          <a:pPr algn="ctr"/>
                          <a:r>
                            <a:rPr lang="en-US" b="1" dirty="0"/>
                            <a:t>60</a:t>
                          </a:r>
                        </a:p>
                      </a:txBody>
                      <a:tcPr/>
                    </a:tc>
                    <a:tc>
                      <a:txBody>
                        <a:bodyPr/>
                        <a:lstStyle/>
                        <a:p>
                          <a:pPr algn="ctr"/>
                          <a:r>
                            <a:rPr lang="en-US" b="1" dirty="0"/>
                            <a:t>74</a:t>
                          </a:r>
                        </a:p>
                      </a:txBody>
                      <a:tcPr/>
                    </a:tc>
                    <a:tc>
                      <a:txBody>
                        <a:bodyPr/>
                        <a:lstStyle/>
                        <a:p>
                          <a:pPr algn="ctr"/>
                          <a:r>
                            <a:rPr lang="en-US" b="1" dirty="0"/>
                            <a:t>94</a:t>
                          </a:r>
                        </a:p>
                      </a:txBody>
                      <a:tcPr/>
                    </a:tc>
                    <a:extLst>
                      <a:ext uri="{0D108BD9-81ED-4DB2-BD59-A6C34878D82A}">
                        <a16:rowId xmlns:a16="http://schemas.microsoft.com/office/drawing/2014/main" val="2443900230"/>
                      </a:ext>
                    </a:extLst>
                  </a:tr>
                  <a:tr h="370840">
                    <a:tc>
                      <a:txBody>
                        <a:bodyPr/>
                        <a:lstStyle/>
                        <a:p>
                          <a:r>
                            <a:rPr lang="en-US" b="1" dirty="0"/>
                            <a:t>Female</a:t>
                          </a:r>
                        </a:p>
                      </a:txBody>
                      <a:tcPr/>
                    </a:tc>
                    <a:tc>
                      <a:txBody>
                        <a:bodyPr/>
                        <a:lstStyle/>
                        <a:p>
                          <a:pPr algn="ctr"/>
                          <a:r>
                            <a:rPr lang="en-US" b="1" dirty="0"/>
                            <a:t>51</a:t>
                          </a:r>
                        </a:p>
                      </a:txBody>
                      <a:tcPr/>
                    </a:tc>
                    <a:tc>
                      <a:txBody>
                        <a:bodyPr/>
                        <a:lstStyle/>
                        <a:p>
                          <a:endParaRPr lang="en-US"/>
                        </a:p>
                      </a:txBody>
                      <a:tcPr>
                        <a:blipFill>
                          <a:blip r:embed="rId2"/>
                          <a:stretch>
                            <a:fillRect l="-195556" t="-183333" r="-371111" b="-796667"/>
                          </a:stretch>
                        </a:blipFill>
                      </a:tcPr>
                    </a:tc>
                    <a:tc>
                      <a:txBody>
                        <a:bodyPr/>
                        <a:lstStyle/>
                        <a:p>
                          <a:pPr algn="ctr"/>
                          <a:r>
                            <a:rPr lang="en-US" b="1" dirty="0"/>
                            <a:t>13</a:t>
                          </a:r>
                        </a:p>
                      </a:txBody>
                      <a:tcPr/>
                    </a:tc>
                    <a:tc>
                      <a:txBody>
                        <a:bodyPr/>
                        <a:lstStyle/>
                        <a:p>
                          <a:pPr algn="ctr"/>
                          <a:r>
                            <a:rPr lang="en-US" b="1" dirty="0"/>
                            <a:t>49</a:t>
                          </a:r>
                        </a:p>
                      </a:txBody>
                      <a:tcPr/>
                    </a:tc>
                    <a:tc>
                      <a:txBody>
                        <a:bodyPr/>
                        <a:lstStyle/>
                        <a:p>
                          <a:pPr algn="ctr"/>
                          <a:r>
                            <a:rPr lang="en-US" b="1" dirty="0"/>
                            <a:t>62</a:t>
                          </a:r>
                        </a:p>
                      </a:txBody>
                      <a:tcPr/>
                    </a:tc>
                    <a:tc>
                      <a:txBody>
                        <a:bodyPr/>
                        <a:lstStyle/>
                        <a:p>
                          <a:pPr algn="ctr"/>
                          <a:r>
                            <a:rPr lang="en-US" b="1" dirty="0"/>
                            <a:t>73</a:t>
                          </a:r>
                        </a:p>
                      </a:txBody>
                      <a:tcPr/>
                    </a:tc>
                    <a:tc>
                      <a:txBody>
                        <a:bodyPr/>
                        <a:lstStyle/>
                        <a:p>
                          <a:pPr algn="ctr"/>
                          <a:r>
                            <a:rPr lang="en-US" b="1" dirty="0"/>
                            <a:t>94</a:t>
                          </a:r>
                        </a:p>
                      </a:txBody>
                      <a:tcPr/>
                    </a:tc>
                    <a:extLst>
                      <a:ext uri="{0D108BD9-81ED-4DB2-BD59-A6C34878D82A}">
                        <a16:rowId xmlns:a16="http://schemas.microsoft.com/office/drawing/2014/main" val="963525758"/>
                      </a:ext>
                    </a:extLst>
                  </a:tr>
                  <a:tr h="370840">
                    <a:tc>
                      <a:txBody>
                        <a:bodyPr/>
                        <a:lstStyle/>
                        <a:p>
                          <a:r>
                            <a:rPr lang="en-US" b="1" dirty="0"/>
                            <a:t>Male</a:t>
                          </a:r>
                        </a:p>
                      </a:txBody>
                      <a:tcPr/>
                    </a:tc>
                    <a:tc>
                      <a:txBody>
                        <a:bodyPr/>
                        <a:lstStyle/>
                        <a:p>
                          <a:pPr algn="ctr"/>
                          <a:r>
                            <a:rPr lang="en-US" b="1" dirty="0"/>
                            <a:t>29</a:t>
                          </a:r>
                        </a:p>
                      </a:txBody>
                      <a:tcPr/>
                    </a:tc>
                    <a:tc>
                      <a:txBody>
                        <a:bodyPr/>
                        <a:lstStyle/>
                        <a:p>
                          <a:endParaRPr lang="en-US"/>
                        </a:p>
                      </a:txBody>
                      <a:tcPr>
                        <a:blipFill>
                          <a:blip r:embed="rId2"/>
                          <a:stretch>
                            <a:fillRect l="-195556" t="-293103" r="-371111" b="-724138"/>
                          </a:stretch>
                        </a:blipFill>
                      </a:tcPr>
                    </a:tc>
                    <a:tc>
                      <a:txBody>
                        <a:bodyPr/>
                        <a:lstStyle/>
                        <a:p>
                          <a:pPr algn="ctr"/>
                          <a:r>
                            <a:rPr lang="en-US" b="1" dirty="0"/>
                            <a:t>15</a:t>
                          </a:r>
                        </a:p>
                      </a:txBody>
                      <a:tcPr/>
                    </a:tc>
                    <a:tc>
                      <a:txBody>
                        <a:bodyPr/>
                        <a:lstStyle/>
                        <a:p>
                          <a:pPr algn="ctr"/>
                          <a:r>
                            <a:rPr lang="en-US" b="1" dirty="0"/>
                            <a:t>53</a:t>
                          </a:r>
                        </a:p>
                      </a:txBody>
                      <a:tcPr/>
                    </a:tc>
                    <a:tc>
                      <a:txBody>
                        <a:bodyPr/>
                        <a:lstStyle/>
                        <a:p>
                          <a:pPr algn="ctr"/>
                          <a:r>
                            <a:rPr lang="en-US" b="1" dirty="0"/>
                            <a:t>59</a:t>
                          </a:r>
                        </a:p>
                      </a:txBody>
                      <a:tcPr/>
                    </a:tc>
                    <a:tc>
                      <a:txBody>
                        <a:bodyPr/>
                        <a:lstStyle/>
                        <a:p>
                          <a:pPr algn="ctr"/>
                          <a:r>
                            <a:rPr lang="en-US" b="1" dirty="0"/>
                            <a:t>76</a:t>
                          </a:r>
                        </a:p>
                      </a:txBody>
                      <a:tcPr/>
                    </a:tc>
                    <a:tc>
                      <a:txBody>
                        <a:bodyPr/>
                        <a:lstStyle/>
                        <a:p>
                          <a:pPr algn="ctr"/>
                          <a:r>
                            <a:rPr lang="en-US" b="1" dirty="0"/>
                            <a:t>89</a:t>
                          </a:r>
                        </a:p>
                      </a:txBody>
                      <a:tcPr/>
                    </a:tc>
                    <a:extLst>
                      <a:ext uri="{0D108BD9-81ED-4DB2-BD59-A6C34878D82A}">
                        <a16:rowId xmlns:a16="http://schemas.microsoft.com/office/drawing/2014/main" val="2422437585"/>
                      </a:ext>
                    </a:extLst>
                  </a:tr>
                  <a:tr h="370840">
                    <a:tc>
                      <a:txBody>
                        <a:bodyPr/>
                        <a:lstStyle/>
                        <a:p>
                          <a:r>
                            <a:rPr lang="en-US" b="1" dirty="0"/>
                            <a:t>Hispanic</a:t>
                          </a:r>
                        </a:p>
                      </a:txBody>
                      <a:tcPr/>
                    </a:tc>
                    <a:tc>
                      <a:txBody>
                        <a:bodyPr/>
                        <a:lstStyle/>
                        <a:p>
                          <a:pPr algn="ctr"/>
                          <a:r>
                            <a:rPr lang="en-US" b="1" dirty="0"/>
                            <a:t>14</a:t>
                          </a:r>
                        </a:p>
                      </a:txBody>
                      <a:tcPr/>
                    </a:tc>
                    <a:tc>
                      <a:txBody>
                        <a:bodyPr/>
                        <a:lstStyle/>
                        <a:p>
                          <a:endParaRPr lang="en-US"/>
                        </a:p>
                      </a:txBody>
                      <a:tcPr>
                        <a:blipFill>
                          <a:blip r:embed="rId2"/>
                          <a:stretch>
                            <a:fillRect l="-195556" t="-393103" r="-371111" b="-624138"/>
                          </a:stretch>
                        </a:blipFill>
                      </a:tcPr>
                    </a:tc>
                    <a:tc>
                      <a:txBody>
                        <a:bodyPr/>
                        <a:lstStyle/>
                        <a:p>
                          <a:pPr algn="ctr"/>
                          <a:r>
                            <a:rPr lang="en-US" b="1" dirty="0"/>
                            <a:t>13</a:t>
                          </a:r>
                        </a:p>
                      </a:txBody>
                      <a:tcPr/>
                    </a:tc>
                    <a:tc>
                      <a:txBody>
                        <a:bodyPr/>
                        <a:lstStyle/>
                        <a:p>
                          <a:pPr algn="ctr"/>
                          <a:r>
                            <a:rPr lang="en-US" b="1" dirty="0"/>
                            <a:t>23</a:t>
                          </a:r>
                        </a:p>
                      </a:txBody>
                      <a:tcPr/>
                    </a:tc>
                    <a:tc>
                      <a:txBody>
                        <a:bodyPr/>
                        <a:lstStyle/>
                        <a:p>
                          <a:pPr algn="ctr"/>
                          <a:r>
                            <a:rPr lang="en-US" b="1" dirty="0"/>
                            <a:t>51</a:t>
                          </a:r>
                        </a:p>
                      </a:txBody>
                      <a:tcPr/>
                    </a:tc>
                    <a:tc>
                      <a:txBody>
                        <a:bodyPr/>
                        <a:lstStyle/>
                        <a:p>
                          <a:pPr algn="ctr"/>
                          <a:r>
                            <a:rPr lang="en-US" b="1" dirty="0"/>
                            <a:t>60</a:t>
                          </a:r>
                        </a:p>
                      </a:txBody>
                      <a:tcPr/>
                    </a:tc>
                    <a:tc>
                      <a:txBody>
                        <a:bodyPr/>
                        <a:lstStyle/>
                        <a:p>
                          <a:pPr algn="ctr"/>
                          <a:r>
                            <a:rPr lang="en-US" b="1" dirty="0"/>
                            <a:t>87</a:t>
                          </a:r>
                        </a:p>
                      </a:txBody>
                      <a:tcPr/>
                    </a:tc>
                    <a:extLst>
                      <a:ext uri="{0D108BD9-81ED-4DB2-BD59-A6C34878D82A}">
                        <a16:rowId xmlns:a16="http://schemas.microsoft.com/office/drawing/2014/main" val="350460750"/>
                      </a:ext>
                    </a:extLst>
                  </a:tr>
                  <a:tr h="731520">
                    <a:tc>
                      <a:txBody>
                        <a:bodyPr/>
                        <a:lstStyle/>
                        <a:p>
                          <a:r>
                            <a:rPr lang="en-US" b="1" dirty="0"/>
                            <a:t>Black</a:t>
                          </a:r>
                          <a:br>
                            <a:rPr lang="en-US" b="1" dirty="0"/>
                          </a:br>
                          <a:r>
                            <a:rPr lang="en-US" b="1" dirty="0"/>
                            <a:t>African-American</a:t>
                          </a:r>
                        </a:p>
                      </a:txBody>
                      <a:tcPr/>
                    </a:tc>
                    <a:tc>
                      <a:txBody>
                        <a:bodyPr/>
                        <a:lstStyle/>
                        <a:p>
                          <a:pPr algn="ctr"/>
                          <a:r>
                            <a:rPr lang="en-US" b="1" dirty="0"/>
                            <a:t>7</a:t>
                          </a:r>
                        </a:p>
                      </a:txBody>
                      <a:tcPr/>
                    </a:tc>
                    <a:tc>
                      <a:txBody>
                        <a:bodyPr/>
                        <a:lstStyle/>
                        <a:p>
                          <a:endParaRPr lang="en-US"/>
                        </a:p>
                      </a:txBody>
                      <a:tcPr>
                        <a:blipFill>
                          <a:blip r:embed="rId2"/>
                          <a:stretch>
                            <a:fillRect l="-195556" t="-246552" r="-371111" b="-212069"/>
                          </a:stretch>
                        </a:blipFill>
                      </a:tcPr>
                    </a:tc>
                    <a:tc>
                      <a:txBody>
                        <a:bodyPr/>
                        <a:lstStyle/>
                        <a:p>
                          <a:pPr algn="ctr"/>
                          <a:r>
                            <a:rPr lang="en-US" b="1" dirty="0"/>
                            <a:t>18</a:t>
                          </a:r>
                        </a:p>
                      </a:txBody>
                      <a:tcPr/>
                    </a:tc>
                    <a:tc>
                      <a:txBody>
                        <a:bodyPr/>
                        <a:lstStyle/>
                        <a:p>
                          <a:pPr algn="ctr"/>
                          <a:r>
                            <a:rPr lang="en-US" b="1" dirty="0"/>
                            <a:t>38</a:t>
                          </a:r>
                        </a:p>
                      </a:txBody>
                      <a:tcPr/>
                    </a:tc>
                    <a:tc>
                      <a:txBody>
                        <a:bodyPr/>
                        <a:lstStyle/>
                        <a:p>
                          <a:pPr algn="ctr"/>
                          <a:r>
                            <a:rPr lang="en-US" b="1" dirty="0"/>
                            <a:t>60</a:t>
                          </a:r>
                        </a:p>
                      </a:txBody>
                      <a:tcPr/>
                    </a:tc>
                    <a:tc>
                      <a:txBody>
                        <a:bodyPr/>
                        <a:lstStyle/>
                        <a:p>
                          <a:pPr algn="ctr"/>
                          <a:r>
                            <a:rPr lang="en-US" b="1" dirty="0"/>
                            <a:t>62</a:t>
                          </a:r>
                        </a:p>
                      </a:txBody>
                      <a:tcPr/>
                    </a:tc>
                    <a:tc>
                      <a:txBody>
                        <a:bodyPr/>
                        <a:lstStyle/>
                        <a:p>
                          <a:pPr algn="ctr"/>
                          <a:r>
                            <a:rPr lang="en-US" b="1" dirty="0"/>
                            <a:t>80</a:t>
                          </a:r>
                        </a:p>
                      </a:txBody>
                      <a:tcPr/>
                    </a:tc>
                    <a:extLst>
                      <a:ext uri="{0D108BD9-81ED-4DB2-BD59-A6C34878D82A}">
                        <a16:rowId xmlns:a16="http://schemas.microsoft.com/office/drawing/2014/main" val="670486054"/>
                      </a:ext>
                    </a:extLst>
                  </a:tr>
                  <a:tr h="370840">
                    <a:tc>
                      <a:txBody>
                        <a:bodyPr/>
                        <a:lstStyle/>
                        <a:p>
                          <a:r>
                            <a:rPr lang="en-US" b="1" dirty="0"/>
                            <a:t>Asian</a:t>
                          </a:r>
                        </a:p>
                      </a:txBody>
                      <a:tcPr/>
                    </a:tc>
                    <a:tc>
                      <a:txBody>
                        <a:bodyPr/>
                        <a:lstStyle/>
                        <a:p>
                          <a:pPr algn="ctr"/>
                          <a:r>
                            <a:rPr lang="en-US" b="1" dirty="0"/>
                            <a:t>1</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extLst>
                      <a:ext uri="{0D108BD9-81ED-4DB2-BD59-A6C34878D82A}">
                        <a16:rowId xmlns:a16="http://schemas.microsoft.com/office/drawing/2014/main" val="2992779398"/>
                      </a:ext>
                    </a:extLst>
                  </a:tr>
                  <a:tr h="370840">
                    <a:tc>
                      <a:txBody>
                        <a:bodyPr/>
                        <a:lstStyle/>
                        <a:p>
                          <a:r>
                            <a:rPr lang="en-US" b="1" dirty="0"/>
                            <a:t>White</a:t>
                          </a:r>
                        </a:p>
                      </a:txBody>
                      <a:tcPr/>
                    </a:tc>
                    <a:tc>
                      <a:txBody>
                        <a:bodyPr/>
                        <a:lstStyle/>
                        <a:p>
                          <a:pPr algn="ctr"/>
                          <a:r>
                            <a:rPr lang="en-US" b="1" dirty="0"/>
                            <a:t>30</a:t>
                          </a:r>
                        </a:p>
                      </a:txBody>
                      <a:tcPr/>
                    </a:tc>
                    <a:tc>
                      <a:txBody>
                        <a:bodyPr/>
                        <a:lstStyle/>
                        <a:p>
                          <a:endParaRPr lang="en-US"/>
                        </a:p>
                      </a:txBody>
                      <a:tcPr>
                        <a:blipFill>
                          <a:blip r:embed="rId2"/>
                          <a:stretch>
                            <a:fillRect l="-195556" t="-793103" r="-371111" b="-224138"/>
                          </a:stretch>
                        </a:blipFill>
                      </a:tcPr>
                    </a:tc>
                    <a:tc>
                      <a:txBody>
                        <a:bodyPr/>
                        <a:lstStyle/>
                        <a:p>
                          <a:pPr algn="ctr"/>
                          <a:r>
                            <a:rPr lang="en-US" b="1" dirty="0"/>
                            <a:t>35</a:t>
                          </a:r>
                        </a:p>
                      </a:txBody>
                      <a:tcPr/>
                    </a:tc>
                    <a:tc>
                      <a:txBody>
                        <a:bodyPr/>
                        <a:lstStyle/>
                        <a:p>
                          <a:pPr algn="ctr"/>
                          <a:r>
                            <a:rPr lang="en-US" b="1" dirty="0"/>
                            <a:t>53</a:t>
                          </a:r>
                        </a:p>
                      </a:txBody>
                      <a:tcPr/>
                    </a:tc>
                    <a:tc>
                      <a:txBody>
                        <a:bodyPr/>
                        <a:lstStyle/>
                        <a:p>
                          <a:pPr algn="ctr"/>
                          <a:r>
                            <a:rPr lang="en-US" b="1" dirty="0"/>
                            <a:t>69</a:t>
                          </a:r>
                        </a:p>
                      </a:txBody>
                      <a:tcPr/>
                    </a:tc>
                    <a:tc>
                      <a:txBody>
                        <a:bodyPr/>
                        <a:lstStyle/>
                        <a:p>
                          <a:pPr algn="ctr"/>
                          <a:r>
                            <a:rPr lang="en-US" b="1" dirty="0"/>
                            <a:t>78</a:t>
                          </a:r>
                        </a:p>
                      </a:txBody>
                      <a:tcPr/>
                    </a:tc>
                    <a:tc>
                      <a:txBody>
                        <a:bodyPr/>
                        <a:lstStyle/>
                        <a:p>
                          <a:pPr algn="ctr"/>
                          <a:r>
                            <a:rPr lang="en-US" b="1" dirty="0"/>
                            <a:t>94</a:t>
                          </a:r>
                        </a:p>
                      </a:txBody>
                      <a:tcPr/>
                    </a:tc>
                    <a:extLst>
                      <a:ext uri="{0D108BD9-81ED-4DB2-BD59-A6C34878D82A}">
                        <a16:rowId xmlns:a16="http://schemas.microsoft.com/office/drawing/2014/main" val="1625628402"/>
                      </a:ext>
                    </a:extLst>
                  </a:tr>
                  <a:tr h="370840">
                    <a:tc>
                      <a:txBody>
                        <a:bodyPr/>
                        <a:lstStyle/>
                        <a:p>
                          <a:r>
                            <a:rPr lang="en-US" b="1" dirty="0"/>
                            <a:t>Unknown</a:t>
                          </a:r>
                        </a:p>
                      </a:txBody>
                      <a:tcPr/>
                    </a:tc>
                    <a:tc>
                      <a:txBody>
                        <a:bodyPr/>
                        <a:lstStyle/>
                        <a:p>
                          <a:pPr algn="ctr"/>
                          <a:r>
                            <a:rPr lang="en-US" b="1" dirty="0"/>
                            <a:t>26</a:t>
                          </a:r>
                        </a:p>
                      </a:txBody>
                      <a:tcPr/>
                    </a:tc>
                    <a:tc>
                      <a:txBody>
                        <a:bodyPr/>
                        <a:lstStyle/>
                        <a:p>
                          <a:endParaRPr lang="en-US"/>
                        </a:p>
                      </a:txBody>
                      <a:tcPr>
                        <a:blipFill>
                          <a:blip r:embed="rId2"/>
                          <a:stretch>
                            <a:fillRect l="-195556" t="-863333" r="-371111" b="-116667"/>
                          </a:stretch>
                        </a:blipFill>
                      </a:tcPr>
                    </a:tc>
                    <a:tc>
                      <a:txBody>
                        <a:bodyPr/>
                        <a:lstStyle/>
                        <a:p>
                          <a:pPr algn="ctr"/>
                          <a:r>
                            <a:rPr lang="en-US" b="1" dirty="0"/>
                            <a:t>24</a:t>
                          </a:r>
                        </a:p>
                      </a:txBody>
                      <a:tcPr/>
                    </a:tc>
                    <a:tc>
                      <a:txBody>
                        <a:bodyPr/>
                        <a:lstStyle/>
                        <a:p>
                          <a:pPr algn="ctr"/>
                          <a:r>
                            <a:rPr lang="en-US" b="1" dirty="0"/>
                            <a:t>54</a:t>
                          </a:r>
                        </a:p>
                      </a:txBody>
                      <a:tcPr/>
                    </a:tc>
                    <a:tc>
                      <a:txBody>
                        <a:bodyPr/>
                        <a:lstStyle/>
                        <a:p>
                          <a:pPr algn="ctr"/>
                          <a:r>
                            <a:rPr lang="en-US" b="1" dirty="0"/>
                            <a:t>60</a:t>
                          </a:r>
                        </a:p>
                      </a:txBody>
                      <a:tcPr/>
                    </a:tc>
                    <a:tc>
                      <a:txBody>
                        <a:bodyPr/>
                        <a:lstStyle/>
                        <a:p>
                          <a:pPr algn="ctr"/>
                          <a:r>
                            <a:rPr lang="en-US" b="1" dirty="0"/>
                            <a:t>71</a:t>
                          </a:r>
                        </a:p>
                      </a:txBody>
                      <a:tcPr/>
                    </a:tc>
                    <a:tc>
                      <a:txBody>
                        <a:bodyPr/>
                        <a:lstStyle/>
                        <a:p>
                          <a:pPr algn="ctr"/>
                          <a:r>
                            <a:rPr lang="en-US" b="1" dirty="0"/>
                            <a:t>89</a:t>
                          </a:r>
                        </a:p>
                      </a:txBody>
                      <a:tcPr/>
                    </a:tc>
                    <a:extLst>
                      <a:ext uri="{0D108BD9-81ED-4DB2-BD59-A6C34878D82A}">
                        <a16:rowId xmlns:a16="http://schemas.microsoft.com/office/drawing/2014/main" val="194296458"/>
                      </a:ext>
                    </a:extLst>
                  </a:tr>
                  <a:tr h="370840">
                    <a:tc>
                      <a:txBody>
                        <a:bodyPr/>
                        <a:lstStyle/>
                        <a:p>
                          <a:r>
                            <a:rPr lang="en-US" b="1" dirty="0"/>
                            <a:t>Other</a:t>
                          </a:r>
                        </a:p>
                      </a:txBody>
                      <a:tcPr/>
                    </a:tc>
                    <a:tc>
                      <a:txBody>
                        <a:bodyPr/>
                        <a:lstStyle/>
                        <a:p>
                          <a:pPr algn="ctr"/>
                          <a:r>
                            <a:rPr lang="en-US" b="1" dirty="0"/>
                            <a:t>2</a:t>
                          </a:r>
                        </a:p>
                      </a:txBody>
                      <a:tcPr/>
                    </a:tc>
                    <a:tc>
                      <a:txBody>
                        <a:bodyPr/>
                        <a:lstStyle/>
                        <a:p>
                          <a:endParaRPr lang="en-US"/>
                        </a:p>
                      </a:txBody>
                      <a:tcPr>
                        <a:blipFill>
                          <a:blip r:embed="rId2"/>
                          <a:stretch>
                            <a:fillRect l="-195556" t="-996552" r="-371111" b="-20690"/>
                          </a:stretch>
                        </a:blipFill>
                      </a:tcPr>
                    </a:tc>
                    <a:tc>
                      <a:txBody>
                        <a:bodyPr/>
                        <a:lstStyle/>
                        <a:p>
                          <a:pPr algn="ctr"/>
                          <a:r>
                            <a:rPr lang="en-US" b="1" dirty="0"/>
                            <a:t>59</a:t>
                          </a:r>
                        </a:p>
                      </a:txBody>
                      <a:tcPr/>
                    </a:tc>
                    <a:tc>
                      <a:txBody>
                        <a:bodyPr/>
                        <a:lstStyle/>
                        <a:p>
                          <a:pPr algn="ctr"/>
                          <a:r>
                            <a:rPr lang="en-US" b="1" dirty="0"/>
                            <a:t>65</a:t>
                          </a:r>
                        </a:p>
                      </a:txBody>
                      <a:tcPr/>
                    </a:tc>
                    <a:tc>
                      <a:txBody>
                        <a:bodyPr/>
                        <a:lstStyle/>
                        <a:p>
                          <a:pPr algn="ctr"/>
                          <a:r>
                            <a:rPr lang="en-US" b="1" dirty="0"/>
                            <a:t>71</a:t>
                          </a:r>
                        </a:p>
                      </a:txBody>
                      <a:tcPr/>
                    </a:tc>
                    <a:tc>
                      <a:txBody>
                        <a:bodyPr/>
                        <a:lstStyle/>
                        <a:p>
                          <a:pPr algn="ctr"/>
                          <a:r>
                            <a:rPr lang="en-US" b="1" dirty="0"/>
                            <a:t>77</a:t>
                          </a:r>
                        </a:p>
                      </a:txBody>
                      <a:tcPr/>
                    </a:tc>
                    <a:tc>
                      <a:txBody>
                        <a:bodyPr/>
                        <a:lstStyle/>
                        <a:p>
                          <a:pPr algn="ctr"/>
                          <a:r>
                            <a:rPr lang="en-US" b="1" dirty="0"/>
                            <a:t>84</a:t>
                          </a:r>
                        </a:p>
                      </a:txBody>
                      <a:tcPr/>
                    </a:tc>
                    <a:extLst>
                      <a:ext uri="{0D108BD9-81ED-4DB2-BD59-A6C34878D82A}">
                        <a16:rowId xmlns:a16="http://schemas.microsoft.com/office/drawing/2014/main" val="422087707"/>
                      </a:ext>
                    </a:extLst>
                  </a:tr>
                </a:tbl>
              </a:graphicData>
            </a:graphic>
          </p:graphicFrame>
        </mc:Fallback>
      </mc:AlternateContent>
    </p:spTree>
    <p:extLst>
      <p:ext uri="{BB962C8B-B14F-4D97-AF65-F5344CB8AC3E}">
        <p14:creationId xmlns:p14="http://schemas.microsoft.com/office/powerpoint/2010/main" val="1294619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6" name="Shape 76"/>
          <p:cNvSpPr txBox="1">
            <a:spLocks noGrp="1"/>
          </p:cNvSpPr>
          <p:nvPr>
            <p:ph type="title"/>
          </p:nvPr>
        </p:nvSpPr>
        <p:spPr>
          <a:xfrm>
            <a:off x="198200" y="185525"/>
            <a:ext cx="8945699" cy="811500"/>
          </a:xfrm>
          <a:prstGeom prst="rect">
            <a:avLst/>
          </a:prstGeom>
        </p:spPr>
        <p:txBody>
          <a:bodyPr lIns="91425" tIns="91425" rIns="91425" bIns="91425" anchor="b" anchorCtr="0">
            <a:noAutofit/>
          </a:bodyPr>
          <a:lstStyle/>
          <a:p>
            <a:pPr lvl="0" rtl="0">
              <a:spcBef>
                <a:spcPts val="0"/>
              </a:spcBef>
              <a:buNone/>
            </a:pPr>
            <a:r>
              <a:rPr lang="en" sz="3000" dirty="0"/>
              <a:t>Total Cost:  increased with age and disease</a:t>
            </a:r>
          </a:p>
        </p:txBody>
      </p:sp>
      <p:sp>
        <p:nvSpPr>
          <p:cNvPr id="9" name="TextBox 8">
            <a:extLst>
              <a:ext uri="{FF2B5EF4-FFF2-40B4-BE49-F238E27FC236}">
                <a16:creationId xmlns:a16="http://schemas.microsoft.com/office/drawing/2014/main" id="{3AE5B26C-D7F9-7B64-7342-B4F98D241DB4}"/>
              </a:ext>
            </a:extLst>
          </p:cNvPr>
          <p:cNvSpPr txBox="1"/>
          <p:nvPr/>
        </p:nvSpPr>
        <p:spPr>
          <a:xfrm>
            <a:off x="1586393" y="4500829"/>
            <a:ext cx="5458546" cy="215444"/>
          </a:xfrm>
          <a:prstGeom prst="rect">
            <a:avLst/>
          </a:prstGeom>
          <a:noFill/>
        </p:spPr>
        <p:txBody>
          <a:bodyPr wrap="none" rtlCol="0">
            <a:spAutoFit/>
          </a:bodyPr>
          <a:lstStyle/>
          <a:p>
            <a:r>
              <a:rPr lang="en-US" sz="800" dirty="0"/>
              <a:t>Left: diabetic people and age trend. Middle: diabetic people and gender trend. Right: diabetic people and race trend</a:t>
            </a:r>
          </a:p>
        </p:txBody>
      </p:sp>
      <p:sp>
        <p:nvSpPr>
          <p:cNvPr id="10" name="TextBox 9">
            <a:extLst>
              <a:ext uri="{FF2B5EF4-FFF2-40B4-BE49-F238E27FC236}">
                <a16:creationId xmlns:a16="http://schemas.microsoft.com/office/drawing/2014/main" id="{F2D15A08-84D6-C51A-D3F9-E72535A0A258}"/>
              </a:ext>
            </a:extLst>
          </p:cNvPr>
          <p:cNvSpPr txBox="1"/>
          <p:nvPr/>
        </p:nvSpPr>
        <p:spPr>
          <a:xfrm>
            <a:off x="1586393" y="6374335"/>
            <a:ext cx="5814412" cy="215444"/>
          </a:xfrm>
          <a:prstGeom prst="rect">
            <a:avLst/>
          </a:prstGeom>
          <a:noFill/>
        </p:spPr>
        <p:txBody>
          <a:bodyPr wrap="none" rtlCol="0">
            <a:spAutoFit/>
          </a:bodyPr>
          <a:lstStyle/>
          <a:p>
            <a:r>
              <a:rPr lang="en-US" sz="800" dirty="0"/>
              <a:t>Left: people w. vascular disease (VD) and age trend. Middle: VD people and gender trend. Right: VD people and race trend</a:t>
            </a:r>
          </a:p>
        </p:txBody>
      </p:sp>
      <p:pic>
        <p:nvPicPr>
          <p:cNvPr id="14" name="Picture 13">
            <a:extLst>
              <a:ext uri="{FF2B5EF4-FFF2-40B4-BE49-F238E27FC236}">
                <a16:creationId xmlns:a16="http://schemas.microsoft.com/office/drawing/2014/main" id="{E49C8A8E-C6D7-D7BE-F46D-9D27141362AF}"/>
              </a:ext>
            </a:extLst>
          </p:cNvPr>
          <p:cNvPicPr>
            <a:picLocks noChangeAspect="1"/>
          </p:cNvPicPr>
          <p:nvPr/>
        </p:nvPicPr>
        <p:blipFill>
          <a:blip r:embed="rId3"/>
          <a:stretch>
            <a:fillRect/>
          </a:stretch>
        </p:blipFill>
        <p:spPr>
          <a:xfrm>
            <a:off x="459297" y="2911613"/>
            <a:ext cx="7772400" cy="1589216"/>
          </a:xfrm>
          <a:prstGeom prst="rect">
            <a:avLst/>
          </a:prstGeom>
        </p:spPr>
      </p:pic>
      <p:sp>
        <p:nvSpPr>
          <p:cNvPr id="15" name="TextBox 14">
            <a:extLst>
              <a:ext uri="{FF2B5EF4-FFF2-40B4-BE49-F238E27FC236}">
                <a16:creationId xmlns:a16="http://schemas.microsoft.com/office/drawing/2014/main" id="{AC5CB85F-34E6-DAAC-A5E0-0943E2664C52}"/>
              </a:ext>
            </a:extLst>
          </p:cNvPr>
          <p:cNvSpPr txBox="1"/>
          <p:nvPr/>
        </p:nvSpPr>
        <p:spPr>
          <a:xfrm>
            <a:off x="1586393" y="2703007"/>
            <a:ext cx="5250155" cy="215444"/>
          </a:xfrm>
          <a:prstGeom prst="rect">
            <a:avLst/>
          </a:prstGeom>
          <a:noFill/>
        </p:spPr>
        <p:txBody>
          <a:bodyPr wrap="none" rtlCol="0">
            <a:spAutoFit/>
          </a:bodyPr>
          <a:lstStyle/>
          <a:p>
            <a:r>
              <a:rPr lang="en-US" sz="800" dirty="0"/>
              <a:t>Left: Disease and age trend. Middle: diseased people and gender trend. Right: diseased people and race trend</a:t>
            </a:r>
          </a:p>
        </p:txBody>
      </p:sp>
      <p:pic>
        <p:nvPicPr>
          <p:cNvPr id="21" name="Picture 20">
            <a:extLst>
              <a:ext uri="{FF2B5EF4-FFF2-40B4-BE49-F238E27FC236}">
                <a16:creationId xmlns:a16="http://schemas.microsoft.com/office/drawing/2014/main" id="{7CAFE0C0-62E4-CFDA-FF22-F41CD389A87E}"/>
              </a:ext>
            </a:extLst>
          </p:cNvPr>
          <p:cNvPicPr>
            <a:picLocks noChangeAspect="1"/>
          </p:cNvPicPr>
          <p:nvPr/>
        </p:nvPicPr>
        <p:blipFill>
          <a:blip r:embed="rId4"/>
          <a:stretch>
            <a:fillRect/>
          </a:stretch>
        </p:blipFill>
        <p:spPr>
          <a:xfrm>
            <a:off x="459297" y="4716273"/>
            <a:ext cx="7772400" cy="1517388"/>
          </a:xfrm>
          <a:prstGeom prst="rect">
            <a:avLst/>
          </a:prstGeom>
        </p:spPr>
      </p:pic>
      <p:pic>
        <p:nvPicPr>
          <p:cNvPr id="23" name="Picture 22">
            <a:extLst>
              <a:ext uri="{FF2B5EF4-FFF2-40B4-BE49-F238E27FC236}">
                <a16:creationId xmlns:a16="http://schemas.microsoft.com/office/drawing/2014/main" id="{464D2EEF-D57C-AA87-B0AF-5C21B473692D}"/>
              </a:ext>
            </a:extLst>
          </p:cNvPr>
          <p:cNvPicPr>
            <a:picLocks noChangeAspect="1"/>
          </p:cNvPicPr>
          <p:nvPr/>
        </p:nvPicPr>
        <p:blipFill>
          <a:blip r:embed="rId5"/>
          <a:stretch>
            <a:fillRect/>
          </a:stretch>
        </p:blipFill>
        <p:spPr>
          <a:xfrm>
            <a:off x="325270" y="1137699"/>
            <a:ext cx="7772400" cy="1594561"/>
          </a:xfrm>
          <a:prstGeom prst="rect">
            <a:avLst/>
          </a:prstGeom>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p:nvPr/>
        </p:nvSpPr>
        <p:spPr>
          <a:xfrm>
            <a:off x="198200" y="1841844"/>
            <a:ext cx="7805999" cy="5900075"/>
          </a:xfrm>
          <a:prstGeom prst="rect">
            <a:avLst/>
          </a:prstGeom>
          <a:noFill/>
          <a:ln>
            <a:noFill/>
          </a:ln>
        </p:spPr>
        <p:txBody>
          <a:bodyPr lIns="91425" tIns="91425" rIns="91425" bIns="91425" anchor="t" anchorCtr="0">
            <a:noAutofit/>
          </a:bodyPr>
          <a:lstStyle/>
          <a:p>
            <a:pPr marL="457200" lvl="0" indent="-317500" rtl="0">
              <a:spcBef>
                <a:spcPts val="0"/>
              </a:spcBef>
              <a:buClr>
                <a:srgbClr val="000000"/>
              </a:buClr>
              <a:buSzPct val="100000"/>
              <a:buFont typeface="Arial"/>
              <a:buChar char="●"/>
            </a:pPr>
            <a:r>
              <a:rPr lang="en-US" sz="1200" dirty="0"/>
              <a:t>Patients without diseases exhibit an upward trend in total costs until age 50, after which their costs plateau (previous page top row charts).</a:t>
            </a:r>
          </a:p>
          <a:p>
            <a:pPr marL="457200" lvl="0" indent="-317500" rtl="0">
              <a:spcBef>
                <a:spcPts val="0"/>
              </a:spcBef>
              <a:buClr>
                <a:srgbClr val="000000"/>
              </a:buClr>
              <a:buSzPct val="100000"/>
              <a:buFont typeface="Arial"/>
              <a:buChar char="●"/>
            </a:pPr>
            <a:r>
              <a:rPr lang="en-US" sz="1200" dirty="0"/>
              <a:t>The total cost for patients with diseases tends to rise until later in life (previous page top row charts).</a:t>
            </a:r>
          </a:p>
          <a:p>
            <a:pPr marL="457200" lvl="0" indent="-317500" rtl="0">
              <a:spcBef>
                <a:spcPts val="0"/>
              </a:spcBef>
              <a:buClr>
                <a:srgbClr val="000000"/>
              </a:buClr>
              <a:buSzPct val="100000"/>
              <a:buFont typeface="Arial"/>
              <a:buChar char="●"/>
            </a:pPr>
            <a:r>
              <a:rPr lang="en-US" sz="1200" dirty="0"/>
              <a:t>As individuals age, the total costs for both men and women tend to increase. However, there is a slightly steeper increase in costs for women as they age, which may be attributed to their longer life expectancy (previous page top row charts).</a:t>
            </a:r>
          </a:p>
          <a:p>
            <a:pPr marL="457200" lvl="0" indent="-317500">
              <a:spcBef>
                <a:spcPts val="0"/>
              </a:spcBef>
              <a:buClr>
                <a:srgbClr val="000000"/>
              </a:buClr>
              <a:buSzPct val="100000"/>
              <a:buFont typeface="Arial"/>
              <a:buChar char="●"/>
            </a:pPr>
            <a:r>
              <a:rPr lang="en-US" sz="1200" dirty="0"/>
              <a:t>The presence of a significant number of patients with 'unknown' or 'other' ethnicities hinders the ability to conduct meaningful trend analysis.</a:t>
            </a:r>
          </a:p>
          <a:p>
            <a:pPr marL="457200" lvl="0" indent="-317500">
              <a:spcBef>
                <a:spcPts val="0"/>
              </a:spcBef>
              <a:buClr>
                <a:srgbClr val="000000"/>
              </a:buClr>
              <a:buSzPct val="100000"/>
              <a:buFont typeface="Arial"/>
              <a:buChar char="●"/>
            </a:pPr>
            <a:r>
              <a:rPr lang="en-US" sz="1200" dirty="0"/>
              <a:t>The trends in total cost are based on the available data points, which indicate that there are sufficient numbers of White and Hispanic patients for a meaningful analysis, whereas the sample sizes for other ethnic groups are relatively smaller.</a:t>
            </a:r>
          </a:p>
          <a:p>
            <a:pPr marL="457200" lvl="0" indent="-317500">
              <a:spcBef>
                <a:spcPts val="0"/>
              </a:spcBef>
              <a:buClr>
                <a:srgbClr val="000000"/>
              </a:buClr>
              <a:buSzPct val="100000"/>
              <a:buFont typeface="Arial"/>
              <a:buChar char="●"/>
            </a:pPr>
            <a:r>
              <a:rPr lang="en-US" sz="1200" dirty="0"/>
              <a:t>After reaching middle age, the total costs for White patients begin to decline before increasing exponentially later in life (previous page top row charts).</a:t>
            </a:r>
          </a:p>
          <a:p>
            <a:pPr marL="457200" lvl="0" indent="-317500">
              <a:spcBef>
                <a:spcPts val="0"/>
              </a:spcBef>
              <a:buClr>
                <a:srgbClr val="000000"/>
              </a:buClr>
              <a:buSzPct val="100000"/>
              <a:buFont typeface="Arial"/>
              <a:buChar char="●"/>
            </a:pPr>
            <a:r>
              <a:rPr lang="en-US" sz="1200" dirty="0"/>
              <a:t>In contrast, the total costs for individuals in the Hispanic population tend to increase gradually as they age (previous page top row charts).</a:t>
            </a:r>
          </a:p>
          <a:p>
            <a:pPr marL="457200" lvl="0" indent="-317500">
              <a:spcBef>
                <a:spcPts val="0"/>
              </a:spcBef>
              <a:buClr>
                <a:srgbClr val="000000"/>
              </a:buClr>
              <a:buSzPct val="100000"/>
              <a:buFont typeface="Arial"/>
              <a:buChar char="●"/>
            </a:pPr>
            <a:r>
              <a:rPr lang="en-US" sz="1200" dirty="0"/>
              <a:t>Due to their larger representation in the dataset, individuals with diabetes exhibit trends similar to those observed for the overall disease population (previous page middle row charts).</a:t>
            </a:r>
          </a:p>
          <a:p>
            <a:pPr marL="457200" lvl="0" indent="-317500">
              <a:spcBef>
                <a:spcPts val="0"/>
              </a:spcBef>
              <a:buClr>
                <a:srgbClr val="000000"/>
              </a:buClr>
              <a:buSzPct val="100000"/>
              <a:buFont typeface="Arial"/>
              <a:buChar char="●"/>
            </a:pPr>
            <a:r>
              <a:rPr lang="en-US" sz="1200" dirty="0"/>
              <a:t>When examining vascular disease patients by age and gender, distinct trends emerge. For women, costs tend to increase in an inverse parabolic pattern before decreasing again in later years. In contrast, men exhibit a steady increase in costs over time. Meanwhile, White and Unknown patients demonstrate opposite parabolic trends, with costs for White individuals increasing in their late 70s before decreasing, while costs for Unknown patients steadily decrease until their 70s and then begin to rise slowly. It's important to note that these results are limited by the relatively small number of data points available, which may affect the interpretation of these trends (previous page bottom row charts).</a:t>
            </a:r>
          </a:p>
          <a:p>
            <a:pPr marL="457200" lvl="0" indent="-317500">
              <a:spcBef>
                <a:spcPts val="0"/>
              </a:spcBef>
              <a:buClr>
                <a:srgbClr val="000000"/>
              </a:buClr>
              <a:buSzPct val="100000"/>
              <a:buFont typeface="Arial"/>
              <a:buChar char="●"/>
            </a:pPr>
            <a:endParaRPr lang="en-US" dirty="0"/>
          </a:p>
          <a:p>
            <a:pPr marL="457200" lvl="0" indent="-317500">
              <a:spcBef>
                <a:spcPts val="0"/>
              </a:spcBef>
              <a:buClr>
                <a:srgbClr val="000000"/>
              </a:buClr>
              <a:buSzPct val="100000"/>
              <a:buFont typeface="Arial"/>
              <a:buChar char="●"/>
            </a:pPr>
            <a:endParaRPr lang="en-US" dirty="0"/>
          </a:p>
        </p:txBody>
      </p:sp>
      <p:sp>
        <p:nvSpPr>
          <p:cNvPr id="76" name="Shape 76"/>
          <p:cNvSpPr txBox="1">
            <a:spLocks noGrp="1"/>
          </p:cNvSpPr>
          <p:nvPr>
            <p:ph type="title"/>
          </p:nvPr>
        </p:nvSpPr>
        <p:spPr>
          <a:xfrm>
            <a:off x="198200" y="470350"/>
            <a:ext cx="8945699" cy="1188614"/>
          </a:xfrm>
          <a:prstGeom prst="rect">
            <a:avLst/>
          </a:prstGeom>
        </p:spPr>
        <p:txBody>
          <a:bodyPr lIns="91425" tIns="91425" rIns="91425" bIns="91425" anchor="b" anchorCtr="0">
            <a:noAutofit/>
          </a:bodyPr>
          <a:lstStyle/>
          <a:p>
            <a:pPr lvl="0" rtl="0">
              <a:spcBef>
                <a:spcPts val="0"/>
              </a:spcBef>
              <a:buNone/>
            </a:pPr>
            <a:r>
              <a:rPr lang="en-US" sz="2000" dirty="0"/>
              <a:t>Investigation into the correlation between patient demographics (age, gender, and race/ethnicity) and disease status with total healthcare costs</a:t>
            </a:r>
            <a:endParaRPr lang="en" sz="2000" dirty="0"/>
          </a:p>
        </p:txBody>
      </p:sp>
    </p:spTree>
    <p:extLst>
      <p:ext uri="{BB962C8B-B14F-4D97-AF65-F5344CB8AC3E}">
        <p14:creationId xmlns:p14="http://schemas.microsoft.com/office/powerpoint/2010/main" val="633403010"/>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517ABD-7613-7257-82CB-FF756C9D4834}"/>
              </a:ext>
            </a:extLst>
          </p:cNvPr>
          <p:cNvSpPr>
            <a:spLocks noGrp="1"/>
          </p:cNvSpPr>
          <p:nvPr>
            <p:ph type="body" idx="1"/>
          </p:nvPr>
        </p:nvSpPr>
        <p:spPr>
          <a:xfrm>
            <a:off x="3299012" y="2788024"/>
            <a:ext cx="3711388" cy="640976"/>
          </a:xfrm>
        </p:spPr>
        <p:txBody>
          <a:bodyPr/>
          <a:lstStyle/>
          <a:p>
            <a:r>
              <a:rPr lang="en-US" sz="4800" dirty="0"/>
              <a:t>EXTRA</a:t>
            </a:r>
          </a:p>
        </p:txBody>
      </p:sp>
    </p:spTree>
    <p:extLst>
      <p:ext uri="{BB962C8B-B14F-4D97-AF65-F5344CB8AC3E}">
        <p14:creationId xmlns:p14="http://schemas.microsoft.com/office/powerpoint/2010/main" val="316279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CF0DA-52A3-7B07-2EEA-0BBAC45146F6}"/>
              </a:ext>
            </a:extLst>
          </p:cNvPr>
          <p:cNvSpPr>
            <a:spLocks noGrp="1"/>
          </p:cNvSpPr>
          <p:nvPr>
            <p:ph type="title"/>
          </p:nvPr>
        </p:nvSpPr>
        <p:spPr/>
        <p:txBody>
          <a:bodyPr/>
          <a:lstStyle/>
          <a:p>
            <a:r>
              <a:rPr lang="en-US" dirty="0"/>
              <a:t>Total Cost Trend Over 2020</a:t>
            </a:r>
          </a:p>
        </p:txBody>
      </p:sp>
      <p:sp>
        <p:nvSpPr>
          <p:cNvPr id="3" name="Text Placeholder 2">
            <a:extLst>
              <a:ext uri="{FF2B5EF4-FFF2-40B4-BE49-F238E27FC236}">
                <a16:creationId xmlns:a16="http://schemas.microsoft.com/office/drawing/2014/main" id="{808CA671-5F83-EC84-ADC7-F39EAC019884}"/>
              </a:ext>
            </a:extLst>
          </p:cNvPr>
          <p:cNvSpPr>
            <a:spLocks noGrp="1"/>
          </p:cNvSpPr>
          <p:nvPr>
            <p:ph type="body" idx="1"/>
          </p:nvPr>
        </p:nvSpPr>
        <p:spPr>
          <a:xfrm>
            <a:off x="967387" y="3462604"/>
            <a:ext cx="6222040" cy="945369"/>
          </a:xfrm>
          <a:noFill/>
          <a:ln>
            <a:solidFill>
              <a:srgbClr val="00B050"/>
            </a:solidFill>
          </a:ln>
        </p:spPr>
        <p:txBody>
          <a:bodyPr/>
          <a:lstStyle/>
          <a:p>
            <a:pPr algn="just"/>
            <a:r>
              <a:rPr lang="en-US" sz="800" dirty="0"/>
              <a:t>The total costs for people with diseases are generally higher compared to those without diseases. This trend is also observed in people with diabetes, who have consistently higher costs throughout the year compared to non-diabetic people. However, at the beginning of the year, non-diabetic people had higher total costs compared to diabetic people. Over the course of the year, costs for diabetic people slowly increased to reach a total of $1,000,000 at the end of the year. On the other hand, non-diabetic people showed the opposite trend, with initial costs around $700,000 that gradually decreased to $300,000 by year-end.</a:t>
            </a:r>
          </a:p>
          <a:p>
            <a:endParaRPr lang="en-US" sz="800" dirty="0"/>
          </a:p>
          <a:p>
            <a:endParaRPr lang="en-US" sz="800" dirty="0"/>
          </a:p>
          <a:p>
            <a:endParaRPr lang="en-US" sz="800" dirty="0"/>
          </a:p>
          <a:p>
            <a:r>
              <a:rPr lang="en-US" sz="800" dirty="0"/>
              <a:t>	</a:t>
            </a:r>
          </a:p>
        </p:txBody>
      </p:sp>
      <p:pic>
        <p:nvPicPr>
          <p:cNvPr id="5" name="Picture 4">
            <a:extLst>
              <a:ext uri="{FF2B5EF4-FFF2-40B4-BE49-F238E27FC236}">
                <a16:creationId xmlns:a16="http://schemas.microsoft.com/office/drawing/2014/main" id="{3BCCEBFA-B252-2E33-25DE-DDEE74AB08E4}"/>
              </a:ext>
            </a:extLst>
          </p:cNvPr>
          <p:cNvPicPr>
            <a:picLocks noChangeAspect="1"/>
          </p:cNvPicPr>
          <p:nvPr/>
        </p:nvPicPr>
        <p:blipFill>
          <a:blip r:embed="rId2"/>
          <a:stretch>
            <a:fillRect/>
          </a:stretch>
        </p:blipFill>
        <p:spPr>
          <a:xfrm>
            <a:off x="560652" y="1703836"/>
            <a:ext cx="2527331" cy="1607457"/>
          </a:xfrm>
          <a:prstGeom prst="rect">
            <a:avLst/>
          </a:prstGeom>
        </p:spPr>
      </p:pic>
      <p:pic>
        <p:nvPicPr>
          <p:cNvPr id="7" name="Picture 6">
            <a:extLst>
              <a:ext uri="{FF2B5EF4-FFF2-40B4-BE49-F238E27FC236}">
                <a16:creationId xmlns:a16="http://schemas.microsoft.com/office/drawing/2014/main" id="{73D5A536-5919-E262-BA08-B1320385D5C9}"/>
              </a:ext>
            </a:extLst>
          </p:cNvPr>
          <p:cNvPicPr>
            <a:picLocks noChangeAspect="1"/>
          </p:cNvPicPr>
          <p:nvPr/>
        </p:nvPicPr>
        <p:blipFill>
          <a:blip r:embed="rId3"/>
          <a:stretch>
            <a:fillRect/>
          </a:stretch>
        </p:blipFill>
        <p:spPr>
          <a:xfrm>
            <a:off x="4435147" y="1690126"/>
            <a:ext cx="2712105" cy="1712387"/>
          </a:xfrm>
          <a:prstGeom prst="rect">
            <a:avLst/>
          </a:prstGeom>
        </p:spPr>
      </p:pic>
      <p:sp>
        <p:nvSpPr>
          <p:cNvPr id="10" name="TextBox 9">
            <a:extLst>
              <a:ext uri="{FF2B5EF4-FFF2-40B4-BE49-F238E27FC236}">
                <a16:creationId xmlns:a16="http://schemas.microsoft.com/office/drawing/2014/main" id="{B6ECE91C-93FC-C47A-E690-8C4880266399}"/>
              </a:ext>
            </a:extLst>
          </p:cNvPr>
          <p:cNvSpPr txBox="1"/>
          <p:nvPr/>
        </p:nvSpPr>
        <p:spPr>
          <a:xfrm>
            <a:off x="4790787" y="5424614"/>
            <a:ext cx="396262" cy="215444"/>
          </a:xfrm>
          <a:prstGeom prst="rect">
            <a:avLst/>
          </a:prstGeom>
          <a:noFill/>
        </p:spPr>
        <p:txBody>
          <a:bodyPr wrap="none" rtlCol="0">
            <a:spAutoFit/>
          </a:bodyPr>
          <a:lstStyle/>
          <a:p>
            <a:r>
              <a:rPr lang="en-US" sz="800" b="1" u="sng" dirty="0"/>
              <a:t>SQL</a:t>
            </a:r>
          </a:p>
        </p:txBody>
      </p:sp>
      <p:sp>
        <p:nvSpPr>
          <p:cNvPr id="11" name="TextBox 10">
            <a:extLst>
              <a:ext uri="{FF2B5EF4-FFF2-40B4-BE49-F238E27FC236}">
                <a16:creationId xmlns:a16="http://schemas.microsoft.com/office/drawing/2014/main" id="{C163A8DB-D000-9AFA-5FB0-0F123B2F37ED}"/>
              </a:ext>
            </a:extLst>
          </p:cNvPr>
          <p:cNvSpPr txBox="1"/>
          <p:nvPr/>
        </p:nvSpPr>
        <p:spPr>
          <a:xfrm>
            <a:off x="5135212" y="4989981"/>
            <a:ext cx="3254188" cy="1200329"/>
          </a:xfrm>
          <a:prstGeom prst="rect">
            <a:avLst/>
          </a:prstGeom>
          <a:noFill/>
          <a:ln>
            <a:solidFill>
              <a:srgbClr val="FF0000"/>
            </a:solidFill>
          </a:ln>
        </p:spPr>
        <p:txBody>
          <a:bodyPr wrap="square" rtlCol="0">
            <a:spAutoFit/>
          </a:bodyPr>
          <a:lstStyle/>
          <a:p>
            <a:r>
              <a:rPr lang="en-US" sz="800" dirty="0"/>
              <a:t>SELECT AGE, GENDER, RACE_ETH, DISEASE, MONTH(DATE_OF_SERVICE) AS MONTH, SUM(TCC_PAID) </a:t>
            </a:r>
          </a:p>
          <a:p>
            <a:r>
              <a:rPr lang="en-US" sz="800" dirty="0"/>
              <a:t>OVER ( PARTITION BY AGE, GENDER, RACE_ETH, DISEASE </a:t>
            </a:r>
          </a:p>
          <a:p>
            <a:r>
              <a:rPr lang="en-US" sz="800" dirty="0"/>
              <a:t>            ORDER BY DATE_OF_SERVICE ROWS </a:t>
            </a:r>
          </a:p>
          <a:p>
            <a:r>
              <a:rPr lang="en-US" sz="800" dirty="0"/>
              <a:t>           BETWEEN 1 PRECEDING AND CURRENT ROW ) </a:t>
            </a:r>
          </a:p>
          <a:p>
            <a:r>
              <a:rPr lang="en-US" sz="800" dirty="0"/>
              <a:t>‘          AS ROLLING_COST FROM CONS_TABLE </a:t>
            </a:r>
          </a:p>
          <a:p>
            <a:r>
              <a:rPr lang="en-US" sz="800" dirty="0"/>
              <a:t>GROUP BY AGE, GENDER, RACE_ETH, DISEASE, MONTH(DATE_OF_SERVICE), DATE_OF_SERVICE, TCC_PAID</a:t>
            </a:r>
          </a:p>
          <a:p>
            <a:r>
              <a:rPr lang="en-US" sz="800" dirty="0"/>
              <a:t> ORDER BY MONTH, ROLLING_COST DESC</a:t>
            </a:r>
          </a:p>
        </p:txBody>
      </p:sp>
      <p:pic>
        <p:nvPicPr>
          <p:cNvPr id="6" name="Picture 5">
            <a:extLst>
              <a:ext uri="{FF2B5EF4-FFF2-40B4-BE49-F238E27FC236}">
                <a16:creationId xmlns:a16="http://schemas.microsoft.com/office/drawing/2014/main" id="{63B74162-91E0-C732-5BEC-EB98F3B46BFD}"/>
              </a:ext>
            </a:extLst>
          </p:cNvPr>
          <p:cNvPicPr>
            <a:picLocks noChangeAspect="1"/>
          </p:cNvPicPr>
          <p:nvPr/>
        </p:nvPicPr>
        <p:blipFill>
          <a:blip r:embed="rId4"/>
          <a:stretch>
            <a:fillRect/>
          </a:stretch>
        </p:blipFill>
        <p:spPr>
          <a:xfrm>
            <a:off x="698385" y="4605949"/>
            <a:ext cx="2098484" cy="1852775"/>
          </a:xfrm>
          <a:prstGeom prst="rect">
            <a:avLst/>
          </a:prstGeom>
        </p:spPr>
      </p:pic>
      <p:sp>
        <p:nvSpPr>
          <p:cNvPr id="8" name="TextBox 7">
            <a:extLst>
              <a:ext uri="{FF2B5EF4-FFF2-40B4-BE49-F238E27FC236}">
                <a16:creationId xmlns:a16="http://schemas.microsoft.com/office/drawing/2014/main" id="{C53031BE-057F-71DF-BB7E-0D92FF85B278}"/>
              </a:ext>
            </a:extLst>
          </p:cNvPr>
          <p:cNvSpPr txBox="1"/>
          <p:nvPr/>
        </p:nvSpPr>
        <p:spPr>
          <a:xfrm>
            <a:off x="2840247" y="4989981"/>
            <a:ext cx="1971519" cy="1200329"/>
          </a:xfrm>
          <a:prstGeom prst="rect">
            <a:avLst/>
          </a:prstGeom>
          <a:noFill/>
          <a:ln>
            <a:solidFill>
              <a:schemeClr val="accent1"/>
            </a:solidFill>
          </a:ln>
        </p:spPr>
        <p:txBody>
          <a:bodyPr wrap="square" rtlCol="0">
            <a:spAutoFit/>
          </a:bodyPr>
          <a:lstStyle/>
          <a:p>
            <a:r>
              <a:rPr lang="en-US" sz="800" dirty="0"/>
              <a:t>As people with disease age, their monthly rolling costs increase, with the highest costs observed among older Hispanic and Black/African American women, followed by White and Black/African American men. The higher costs for women are partially explained by their longer life expectancy compared to men.</a:t>
            </a:r>
          </a:p>
        </p:txBody>
      </p:sp>
    </p:spTree>
    <p:extLst>
      <p:ext uri="{BB962C8B-B14F-4D97-AF65-F5344CB8AC3E}">
        <p14:creationId xmlns:p14="http://schemas.microsoft.com/office/powerpoint/2010/main" val="1053592697"/>
      </p:ext>
    </p:extLst>
  </p:cSld>
  <p:clrMapOvr>
    <a:masterClrMapping/>
  </p:clrMapOvr>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1609</TotalTime>
  <Words>860</Words>
  <Application>Microsoft Macintosh PowerPoint</Application>
  <PresentationFormat>On-screen Show (4:3)</PresentationFormat>
  <Paragraphs>112</Paragraphs>
  <Slides>6</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Cambria Math</vt:lpstr>
      <vt:lpstr>simple-light</vt:lpstr>
      <vt:lpstr>Data Analysis</vt:lpstr>
      <vt:lpstr>Cohort Age Statistics</vt:lpstr>
      <vt:lpstr>Total Cost:  increased with age and disease</vt:lpstr>
      <vt:lpstr>Investigation into the correlation between patient demographics (age, gender, and race/ethnicity) and disease status with total healthcare costs</vt:lpstr>
      <vt:lpstr>PowerPoint Presentation</vt:lpstr>
      <vt:lpstr>Total Cost Trend Over 2020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Effects of Sequencing Depth on ChIP-seq Quality and Peak Calling Performance</dc:title>
  <cp:lastModifiedBy>Yves Greatti</cp:lastModifiedBy>
  <cp:revision>25</cp:revision>
  <dcterms:modified xsi:type="dcterms:W3CDTF">2023-03-02T18:48:29Z</dcterms:modified>
</cp:coreProperties>
</file>