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8" r:id="rId2"/>
    <p:sldId id="298" r:id="rId3"/>
    <p:sldId id="326" r:id="rId4"/>
    <p:sldId id="327" r:id="rId5"/>
    <p:sldId id="330" r:id="rId6"/>
    <p:sldId id="331" r:id="rId7"/>
    <p:sldId id="333" r:id="rId8"/>
    <p:sldId id="332" r:id="rId9"/>
    <p:sldId id="335" r:id="rId10"/>
    <p:sldId id="336" r:id="rId11"/>
    <p:sldId id="33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AD4B46-171C-4A4D-9FFB-ACEADB34C6F7}">
          <p14:sldIdLst>
            <p14:sldId id="258"/>
            <p14:sldId id="298"/>
            <p14:sldId id="326"/>
            <p14:sldId id="327"/>
            <p14:sldId id="330"/>
            <p14:sldId id="331"/>
            <p14:sldId id="333"/>
            <p14:sldId id="332"/>
            <p14:sldId id="335"/>
            <p14:sldId id="336"/>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3333CC"/>
    <a:srgbClr val="6666FF"/>
    <a:srgbClr val="0000FF"/>
    <a:srgbClr val="0066FF"/>
    <a:srgbClr val="800000"/>
    <a:srgbClr val="99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051" autoAdjust="0"/>
  </p:normalViewPr>
  <p:slideViewPr>
    <p:cSldViewPr snapToGrid="0" showGuides="1">
      <p:cViewPr varScale="1">
        <p:scale>
          <a:sx n="79" d="100"/>
          <a:sy n="79" d="100"/>
        </p:scale>
        <p:origin x="1856" y="19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4A2C4F-7134-43BB-B913-21A4A0CE01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170DE3D4-93EC-48D4-8243-76D7CB9733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D199DF-FF07-4AF9-AFA0-58E55CD460B4}" type="datetimeFigureOut">
              <a:rPr lang="zh-CN" altLang="en-US" smtClean="0"/>
              <a:t>2022/6/4</a:t>
            </a:fld>
            <a:endParaRPr lang="zh-CN" altLang="en-US"/>
          </a:p>
        </p:txBody>
      </p:sp>
      <p:sp>
        <p:nvSpPr>
          <p:cNvPr id="4" name="Footer Placeholder 3">
            <a:extLst>
              <a:ext uri="{FF2B5EF4-FFF2-40B4-BE49-F238E27FC236}">
                <a16:creationId xmlns:a16="http://schemas.microsoft.com/office/drawing/2014/main" id="{F3721C2D-47AC-4ADD-98AD-EC5FA71A27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D2258CBA-4F88-4835-B764-BB0A804BED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7F4779-BABE-480C-90BA-60A69E7A703D}" type="slidenum">
              <a:rPr lang="zh-CN" altLang="en-US" smtClean="0"/>
              <a:t>‹#›</a:t>
            </a:fld>
            <a:endParaRPr lang="zh-CN" altLang="en-US"/>
          </a:p>
        </p:txBody>
      </p:sp>
    </p:spTree>
    <p:extLst>
      <p:ext uri="{BB962C8B-B14F-4D97-AF65-F5344CB8AC3E}">
        <p14:creationId xmlns:p14="http://schemas.microsoft.com/office/powerpoint/2010/main" val="35032288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086AD-4C03-4CD6-BB44-1E829DDEDEE6}" type="datetimeFigureOut">
              <a:rPr lang="en-US" smtClean="0"/>
              <a:t>6/4/22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254FD-2777-4663-BC6B-62D0B362A436}" type="slidenum">
              <a:rPr lang="en-US" smtClean="0"/>
              <a:t>‹#›</a:t>
            </a:fld>
            <a:endParaRPr lang="en-US"/>
          </a:p>
        </p:txBody>
      </p:sp>
    </p:spTree>
    <p:extLst>
      <p:ext uri="{BB962C8B-B14F-4D97-AF65-F5344CB8AC3E}">
        <p14:creationId xmlns:p14="http://schemas.microsoft.com/office/powerpoint/2010/main" val="32452442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254FD-2777-4663-BC6B-62D0B362A436}" type="slidenum">
              <a:rPr lang="en-US" smtClean="0"/>
              <a:t>1</a:t>
            </a:fld>
            <a:endParaRPr lang="en-US"/>
          </a:p>
        </p:txBody>
      </p:sp>
    </p:spTree>
    <p:extLst>
      <p:ext uri="{BB962C8B-B14F-4D97-AF65-F5344CB8AC3E}">
        <p14:creationId xmlns:p14="http://schemas.microsoft.com/office/powerpoint/2010/main" val="2821205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11</a:t>
            </a:fld>
            <a:endParaRPr lang="en-US"/>
          </a:p>
        </p:txBody>
      </p:sp>
    </p:spTree>
    <p:extLst>
      <p:ext uri="{BB962C8B-B14F-4D97-AF65-F5344CB8AC3E}">
        <p14:creationId xmlns:p14="http://schemas.microsoft.com/office/powerpoint/2010/main" val="165663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As we all know, mobile data is a precious commodity these days. If your internet service provider offers a limited data plan, you know how </a:t>
            </a:r>
            <a:r>
              <a:rPr lang="en" altLang="zh-CN" sz="1200" b="1" i="0" u="none" strike="noStrike" kern="1200" dirty="0">
                <a:solidFill>
                  <a:schemeClr val="tx1"/>
                </a:solidFill>
                <a:effectLst/>
                <a:latin typeface="+mn-lt"/>
                <a:ea typeface="+mn-ea"/>
                <a:cs typeface="+mn-cs"/>
              </a:rPr>
              <a:t>expensive crossing that line</a:t>
            </a:r>
            <a:r>
              <a:rPr lang="en" altLang="zh-CN" sz="1200" b="0" i="0" u="none" strike="noStrike" kern="1200" dirty="0">
                <a:solidFill>
                  <a:schemeClr val="tx1"/>
                </a:solidFill>
                <a:effectLst/>
                <a:latin typeface="+mn-lt"/>
                <a:ea typeface="+mn-ea"/>
                <a:cs typeface="+mn-cs"/>
              </a:rPr>
              <a:t> can get. On the other hand, if you have more bandwidth than you need or you're blessed with a flat-rate connection, you could sell it and make some extra money. This is where the </a:t>
            </a:r>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Pawns app comes in.</a:t>
            </a:r>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3</a:t>
            </a:fld>
            <a:endParaRPr lang="en-US"/>
          </a:p>
        </p:txBody>
      </p:sp>
    </p:spTree>
    <p:extLst>
      <p:ext uri="{BB962C8B-B14F-4D97-AF65-F5344CB8AC3E}">
        <p14:creationId xmlns:p14="http://schemas.microsoft.com/office/powerpoint/2010/main" val="355736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By sharing your internet connection through the </a:t>
            </a:r>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Pawns app, business partners can access the web from your location. That way, you help others view the internet as it is perceived by real people - without any location restrictions or censorship. </a:t>
            </a:r>
          </a:p>
          <a:p>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has developed an Application that </a:t>
            </a:r>
            <a:r>
              <a:rPr lang="en" altLang="zh-CN" sz="1200" b="1" i="0" u="none" strike="noStrike" kern="1200" dirty="0">
                <a:solidFill>
                  <a:schemeClr val="tx1"/>
                </a:solidFill>
                <a:effectLst/>
                <a:latin typeface="+mn-lt"/>
                <a:ea typeface="+mn-ea"/>
                <a:cs typeface="+mn-cs"/>
              </a:rPr>
              <a:t>enables Users to share their internet traffic</a:t>
            </a:r>
            <a:r>
              <a:rPr lang="en" altLang="zh-CN" sz="1200" b="0" i="0" u="none" strike="noStrike" kern="1200" dirty="0">
                <a:solidFill>
                  <a:schemeClr val="tx1"/>
                </a:solidFill>
                <a:effectLst/>
                <a:latin typeface="+mn-lt"/>
                <a:ea typeface="+mn-ea"/>
                <a:cs typeface="+mn-cs"/>
              </a:rPr>
              <a:t> via their device with </a:t>
            </a:r>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and its Clients. The User’s device becomes a </a:t>
            </a:r>
            <a:r>
              <a:rPr lang="en" altLang="zh-CN" sz="1200" b="1" i="0" u="none" strike="noStrike" kern="1200" dirty="0">
                <a:solidFill>
                  <a:schemeClr val="tx1"/>
                </a:solidFill>
                <a:effectLst/>
                <a:latin typeface="+mn-lt"/>
                <a:ea typeface="+mn-ea"/>
                <a:cs typeface="+mn-cs"/>
              </a:rPr>
              <a:t>gateway</a:t>
            </a:r>
            <a:r>
              <a:rPr lang="en" altLang="zh-CN" sz="1200" b="0" i="0" u="none" strike="noStrike" kern="1200" dirty="0">
                <a:solidFill>
                  <a:schemeClr val="tx1"/>
                </a:solidFill>
                <a:effectLst/>
                <a:latin typeface="+mn-lt"/>
                <a:ea typeface="+mn-ea"/>
                <a:cs typeface="+mn-cs"/>
              </a:rPr>
              <a:t> which allows </a:t>
            </a:r>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to send and receive internet traffic. This traffic is used by </a:t>
            </a:r>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and its Clients. There’s really no point in installing it on multiple computers connected to the same network since the program will only be able to read one IP address.</a:t>
            </a:r>
          </a:p>
          <a:p>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4</a:t>
            </a:fld>
            <a:endParaRPr lang="en-US"/>
          </a:p>
        </p:txBody>
      </p:sp>
    </p:spTree>
    <p:extLst>
      <p:ext uri="{BB962C8B-B14F-4D97-AF65-F5344CB8AC3E}">
        <p14:creationId xmlns:p14="http://schemas.microsoft.com/office/powerpoint/2010/main" val="236928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5</a:t>
            </a:fld>
            <a:endParaRPr lang="en-US"/>
          </a:p>
        </p:txBody>
      </p:sp>
    </p:spTree>
    <p:extLst>
      <p:ext uri="{BB962C8B-B14F-4D97-AF65-F5344CB8AC3E}">
        <p14:creationId xmlns:p14="http://schemas.microsoft.com/office/powerpoint/2010/main" val="289430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6</a:t>
            </a:fld>
            <a:endParaRPr lang="en-US"/>
          </a:p>
        </p:txBody>
      </p:sp>
    </p:spTree>
    <p:extLst>
      <p:ext uri="{BB962C8B-B14F-4D97-AF65-F5344CB8AC3E}">
        <p14:creationId xmlns:p14="http://schemas.microsoft.com/office/powerpoint/2010/main" val="27319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Under the General Data Protection Regulation (GDPR) and the California Consumer Privacy Act (CCPA), You preserve the right to access, modify, and remove your information. In most cases, this can be done by simply signing in and updating your </a:t>
            </a:r>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preferences.</a:t>
            </a:r>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7</a:t>
            </a:fld>
            <a:endParaRPr lang="en-US"/>
          </a:p>
        </p:txBody>
      </p:sp>
    </p:spTree>
    <p:extLst>
      <p:ext uri="{BB962C8B-B14F-4D97-AF65-F5344CB8AC3E}">
        <p14:creationId xmlns:p14="http://schemas.microsoft.com/office/powerpoint/2010/main" val="297022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1" i="0" u="none" strike="noStrike" kern="1200" dirty="0">
                <a:solidFill>
                  <a:schemeClr val="tx1"/>
                </a:solidFill>
                <a:effectLst/>
                <a:latin typeface="+mn-lt"/>
                <a:ea typeface="+mn-ea"/>
                <a:cs typeface="+mn-cs"/>
              </a:rPr>
              <a:t>Your email</a:t>
            </a:r>
            <a:r>
              <a:rPr lang="en" altLang="zh-CN" sz="1200" b="0" i="0" u="none" strike="noStrike" kern="1200" dirty="0">
                <a:solidFill>
                  <a:schemeClr val="tx1"/>
                </a:solidFill>
                <a:effectLst/>
                <a:latin typeface="+mn-lt"/>
                <a:ea typeface="+mn-ea"/>
                <a:cs typeface="+mn-cs"/>
              </a:rPr>
              <a:t> is used as your username.</a:t>
            </a:r>
            <a:r>
              <a:rPr lang="en" altLang="zh-CN" sz="1200" b="1" i="0" u="none" strike="noStrike" kern="1200" dirty="0">
                <a:solidFill>
                  <a:schemeClr val="tx1"/>
                </a:solidFill>
                <a:effectLst/>
                <a:latin typeface="+mn-lt"/>
                <a:ea typeface="+mn-ea"/>
                <a:cs typeface="+mn-cs"/>
              </a:rPr>
              <a:t> User payment information</a:t>
            </a:r>
            <a:r>
              <a:rPr lang="en" altLang="zh-CN" sz="1200" b="0" i="0" u="none" strike="noStrike" kern="1200" dirty="0">
                <a:solidFill>
                  <a:schemeClr val="tx1"/>
                </a:solidFill>
                <a:effectLst/>
                <a:latin typeface="+mn-lt"/>
                <a:ea typeface="+mn-ea"/>
                <a:cs typeface="+mn-cs"/>
              </a:rPr>
              <a:t> is necessary for transferring your earnings to an account of your choice. </a:t>
            </a:r>
            <a:r>
              <a:rPr lang="en" altLang="zh-CN" sz="1200" b="1" i="0" u="none" strike="noStrike" kern="1200" dirty="0">
                <a:solidFill>
                  <a:schemeClr val="tx1"/>
                </a:solidFill>
                <a:effectLst/>
                <a:latin typeface="+mn-lt"/>
                <a:ea typeface="+mn-ea"/>
                <a:cs typeface="+mn-cs"/>
              </a:rPr>
              <a:t>Device information</a:t>
            </a:r>
            <a:r>
              <a:rPr lang="en" altLang="zh-CN" sz="1200" b="0" i="0" u="none" strike="noStrike" kern="1200" dirty="0">
                <a:solidFill>
                  <a:schemeClr val="tx1"/>
                </a:solidFill>
                <a:effectLst/>
                <a:latin typeface="+mn-lt"/>
                <a:ea typeface="+mn-ea"/>
                <a:cs typeface="+mn-cs"/>
              </a:rPr>
              <a:t> includes your </a:t>
            </a:r>
            <a:r>
              <a:rPr lang="en" altLang="zh-CN" sz="1200" b="1" i="0" u="none" strike="noStrike" kern="1200" dirty="0">
                <a:solidFill>
                  <a:schemeClr val="tx1"/>
                </a:solidFill>
                <a:effectLst/>
                <a:latin typeface="+mn-lt"/>
                <a:ea typeface="+mn-ea"/>
                <a:cs typeface="+mn-cs"/>
              </a:rPr>
              <a:t>IP address, version of the operating system you’re running, the model of the device you’re using, current charging state, last seen time stamp, and your physical location (city and country)</a:t>
            </a:r>
            <a:r>
              <a:rPr lang="en" altLang="zh-CN" sz="1200" b="0" i="0" u="none" strike="noStrike" kern="1200" dirty="0">
                <a:solidFill>
                  <a:schemeClr val="tx1"/>
                </a:solidFill>
                <a:effectLst/>
                <a:latin typeface="+mn-lt"/>
                <a:ea typeface="+mn-ea"/>
                <a:cs typeface="+mn-cs"/>
              </a:rPr>
              <a:t>. This information is used to verify if we can use your device’s resources and to access and collect data from public internet resources.</a:t>
            </a:r>
            <a:r>
              <a:rPr lang="en" altLang="zh-CN" sz="1200" b="1" i="0" u="none" strike="noStrike" kern="1200" dirty="0">
                <a:solidFill>
                  <a:schemeClr val="tx1"/>
                </a:solidFill>
                <a:effectLst/>
                <a:latin typeface="+mn-lt"/>
                <a:ea typeface="+mn-ea"/>
                <a:cs typeface="+mn-cs"/>
              </a:rPr>
              <a:t> Network information</a:t>
            </a:r>
            <a:r>
              <a:rPr lang="en" altLang="zh-CN" sz="1200" b="0" i="0" u="none" strike="noStrike" kern="1200" dirty="0">
                <a:solidFill>
                  <a:schemeClr val="tx1"/>
                </a:solidFill>
                <a:effectLst/>
                <a:latin typeface="+mn-lt"/>
                <a:ea typeface="+mn-ea"/>
                <a:cs typeface="+mn-cs"/>
              </a:rPr>
              <a:t> includes the current state of your </a:t>
            </a:r>
            <a:r>
              <a:rPr lang="en" altLang="zh-CN" sz="1200" b="0" i="0" u="none" strike="noStrike" kern="1200" dirty="0" err="1">
                <a:solidFill>
                  <a:schemeClr val="tx1"/>
                </a:solidFill>
                <a:effectLst/>
                <a:latin typeface="+mn-lt"/>
                <a:ea typeface="+mn-ea"/>
                <a:cs typeface="+mn-cs"/>
              </a:rPr>
              <a:t>WiFi</a:t>
            </a:r>
            <a:r>
              <a:rPr lang="en" altLang="zh-CN" sz="1200" b="0" i="0" u="none" strike="noStrike" kern="1200" dirty="0">
                <a:solidFill>
                  <a:schemeClr val="tx1"/>
                </a:solidFill>
                <a:effectLst/>
                <a:latin typeface="+mn-lt"/>
                <a:ea typeface="+mn-ea"/>
                <a:cs typeface="+mn-cs"/>
              </a:rPr>
              <a:t>, so we can avoid using your device when it’s using mobile network data. For the purposes of analyzing and improving our service, we also collect accumulated statistics in relation to the use of our application. This information can include </a:t>
            </a:r>
            <a:r>
              <a:rPr lang="en" altLang="zh-CN" sz="1200" b="1" i="0" u="none" strike="noStrike" kern="1200" dirty="0">
                <a:solidFill>
                  <a:schemeClr val="tx1"/>
                </a:solidFill>
                <a:effectLst/>
                <a:latin typeface="+mn-lt"/>
                <a:ea typeface="+mn-ea"/>
                <a:cs typeface="+mn-cs"/>
              </a:rPr>
              <a:t>error and crash reports and application usage analytics</a:t>
            </a:r>
            <a:r>
              <a:rPr lang="en" altLang="zh-CN" sz="1200" b="0" i="0" u="none" strike="noStrike"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8</a:t>
            </a:fld>
            <a:endParaRPr lang="en-US"/>
          </a:p>
        </p:txBody>
      </p:sp>
    </p:spTree>
    <p:extLst>
      <p:ext uri="{BB962C8B-B14F-4D97-AF65-F5344CB8AC3E}">
        <p14:creationId xmlns:p14="http://schemas.microsoft.com/office/powerpoint/2010/main" val="1214508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It turns out to be a common kind of .exe bug, and it can happen to any software. Sometimes app crash and we relaunch it again without closing last application. However it‘s not related with chrome problems or hacking. </a:t>
            </a:r>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monitors all traffic that it would be used only on legal cases. Also nobody can connect to your computer through </a:t>
            </a:r>
            <a:r>
              <a:rPr lang="en" altLang="zh-CN" sz="1200" b="0" i="0" u="none" strike="noStrike" kern="1200" dirty="0" err="1">
                <a:solidFill>
                  <a:schemeClr val="tx1"/>
                </a:solidFill>
                <a:effectLst/>
                <a:latin typeface="+mn-lt"/>
                <a:ea typeface="+mn-ea"/>
                <a:cs typeface="+mn-cs"/>
              </a:rPr>
              <a:t>IPRoyal</a:t>
            </a:r>
            <a:r>
              <a:rPr lang="en" altLang="zh-CN" sz="1200" b="0" i="0" u="none" strike="noStrike" kern="1200" dirty="0">
                <a:solidFill>
                  <a:schemeClr val="tx1"/>
                </a:solidFill>
                <a:effectLst/>
                <a:latin typeface="+mn-lt"/>
                <a:ea typeface="+mn-ea"/>
                <a:cs typeface="+mn-cs"/>
              </a:rPr>
              <a:t> pawns only your IP and your traffic are used. However, there are a bunch of people feels apps like this is really harmful.</a:t>
            </a:r>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9</a:t>
            </a:fld>
            <a:endParaRPr lang="en-US"/>
          </a:p>
        </p:txBody>
      </p:sp>
    </p:spTree>
    <p:extLst>
      <p:ext uri="{BB962C8B-B14F-4D97-AF65-F5344CB8AC3E}">
        <p14:creationId xmlns:p14="http://schemas.microsoft.com/office/powerpoint/2010/main" val="2964167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2A254FD-2777-4663-BC6B-62D0B362A436}" type="slidenum">
              <a:rPr lang="en-US" smtClean="0"/>
              <a:t>10</a:t>
            </a:fld>
            <a:endParaRPr lang="en-US"/>
          </a:p>
        </p:txBody>
      </p:sp>
    </p:spTree>
    <p:extLst>
      <p:ext uri="{BB962C8B-B14F-4D97-AF65-F5344CB8AC3E}">
        <p14:creationId xmlns:p14="http://schemas.microsoft.com/office/powerpoint/2010/main" val="284326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33A2B23C-6A3B-4C32-B30F-E76C1556A3C0}" type="datetime1">
              <a:rPr lang="en-US" altLang="zh-CN" smtClean="0"/>
              <a:t>6/4/22</a:t>
            </a:fld>
            <a:endParaRPr lang="en-US"/>
          </a:p>
        </p:txBody>
      </p:sp>
      <p:sp>
        <p:nvSpPr>
          <p:cNvPr id="5"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EF98D3D6-C06E-4FE7-893E-FCF2DDB1E231}" type="slidenum">
              <a:rPr lang="en-US"/>
              <a:pPr>
                <a:defRPr/>
              </a:pPr>
              <a:t>‹#›</a:t>
            </a:fld>
            <a:endParaRPr lang="en-US"/>
          </a:p>
        </p:txBody>
      </p:sp>
    </p:spTree>
    <p:extLst>
      <p:ext uri="{BB962C8B-B14F-4D97-AF65-F5344CB8AC3E}">
        <p14:creationId xmlns:p14="http://schemas.microsoft.com/office/powerpoint/2010/main" val="382955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C9EFB0BD-B2A9-4E0D-9500-E7ADF5712FA4}" type="datetime1">
              <a:rPr lang="en-US" altLang="zh-CN" smtClean="0"/>
              <a:t>6/4/22</a:t>
            </a:fld>
            <a:endParaRPr lang="en-US"/>
          </a:p>
        </p:txBody>
      </p:sp>
      <p:sp>
        <p:nvSpPr>
          <p:cNvPr id="5"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B9B30410-5A62-4881-90EC-88D84778D2C2}" type="slidenum">
              <a:rPr lang="en-US"/>
              <a:pPr>
                <a:defRPr/>
              </a:pPr>
              <a:t>‹#›</a:t>
            </a:fld>
            <a:endParaRPr lang="en-US"/>
          </a:p>
        </p:txBody>
      </p:sp>
    </p:spTree>
    <p:extLst>
      <p:ext uri="{BB962C8B-B14F-4D97-AF65-F5344CB8AC3E}">
        <p14:creationId xmlns:p14="http://schemas.microsoft.com/office/powerpoint/2010/main" val="26675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3"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9DC28B07-6625-46F0-A033-299A08285EC8}" type="datetime1">
              <a:rPr lang="en-US" altLang="zh-CN" smtClean="0"/>
              <a:t>6/4/22</a:t>
            </a:fld>
            <a:endParaRPr lang="en-US"/>
          </a:p>
        </p:txBody>
      </p:sp>
      <p:sp>
        <p:nvSpPr>
          <p:cNvPr id="5"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CEC21EE7-0EFE-4A99-BC2B-FEEACD844706}" type="slidenum">
              <a:rPr lang="en-US"/>
              <a:pPr>
                <a:defRPr/>
              </a:pPr>
              <a:t>‹#›</a:t>
            </a:fld>
            <a:endParaRPr lang="en-US"/>
          </a:p>
        </p:txBody>
      </p:sp>
    </p:spTree>
    <p:extLst>
      <p:ext uri="{BB962C8B-B14F-4D97-AF65-F5344CB8AC3E}">
        <p14:creationId xmlns:p14="http://schemas.microsoft.com/office/powerpoint/2010/main" val="34249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4B1964-2998-F44F-95B5-5EB9402838EC}"/>
              </a:ext>
            </a:extLst>
          </p:cNvPr>
          <p:cNvSpPr/>
          <p:nvPr userDrawn="1"/>
        </p:nvSpPr>
        <p:spPr>
          <a:xfrm>
            <a:off x="641352" y="1141414"/>
            <a:ext cx="11002433" cy="98425"/>
          </a:xfrm>
          <a:prstGeom prst="rect">
            <a:avLst/>
          </a:prstGeom>
          <a:solidFill>
            <a:srgbClr val="0334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5" name="Picture 7"/>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56751" y="347663"/>
            <a:ext cx="194733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41352" y="41190"/>
            <a:ext cx="11550649" cy="962025"/>
          </a:xfrm>
        </p:spPr>
        <p:txBody>
          <a:bodyPr anchor="b">
            <a:normAutofit/>
          </a:bodyPr>
          <a:lstStyle>
            <a:lvl1pPr>
              <a:defRPr sz="4000" b="1">
                <a:latin typeface="+mn-lt"/>
              </a:defRPr>
            </a:lvl1pPr>
          </a:lstStyle>
          <a:p>
            <a:r>
              <a:rPr lang="en-US" dirty="0"/>
              <a:t>Click to edit Master title style</a:t>
            </a:r>
          </a:p>
        </p:txBody>
      </p:sp>
      <p:sp>
        <p:nvSpPr>
          <p:cNvPr id="3" name="Content Placeholder 2"/>
          <p:cNvSpPr>
            <a:spLocks noGrp="1"/>
          </p:cNvSpPr>
          <p:nvPr>
            <p:ph idx="1"/>
          </p:nvPr>
        </p:nvSpPr>
        <p:spPr>
          <a:xfrm>
            <a:off x="641352" y="1419647"/>
            <a:ext cx="11001373" cy="4757317"/>
          </a:xfrm>
        </p:spPr>
        <p:txBody>
          <a:bodyPr/>
          <a:lstStyle>
            <a:lvl1pPr marL="228600" indent="-228600">
              <a:buFont typeface="Wingdings" panose="05000000000000000000" pitchFamily="2" charset="2"/>
              <a:buChar char="§"/>
              <a:defRPr sz="3200">
                <a:latin typeface="+mn-lt"/>
              </a:defRPr>
            </a:lvl1pPr>
            <a:lvl2pPr marL="571500" indent="-228600">
              <a:buFont typeface="Wingdings" panose="05000000000000000000" pitchFamily="2" charset="2"/>
              <a:buChar char="§"/>
              <a:defRPr sz="2800">
                <a:latin typeface="+mn-lt"/>
              </a:defRPr>
            </a:lvl2pPr>
            <a:lvl3pPr marL="857250" indent="-171450">
              <a:buFont typeface="Wingdings" panose="05000000000000000000" pitchFamily="2" charset="2"/>
              <a:buChar char="§"/>
              <a:defRPr sz="2400"/>
            </a:lvl3pPr>
            <a:lvl4pPr marL="1200150" indent="-171450">
              <a:buFont typeface="Wingdings" panose="05000000000000000000" pitchFamily="2" charset="2"/>
              <a:buChar char="§"/>
              <a:defRPr sz="2000"/>
            </a:lvl4pPr>
            <a:lvl5pPr marL="1485900" indent="-1143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a:extLst>
              <a:ext uri="{FF2B5EF4-FFF2-40B4-BE49-F238E27FC236}">
                <a16:creationId xmlns:a16="http://schemas.microsoft.com/office/drawing/2014/main" id="{1E2B486D-9960-EE43-93B4-B2B2A294A5E2}"/>
              </a:ext>
            </a:extLst>
          </p:cNvPr>
          <p:cNvSpPr>
            <a:spLocks noGrp="1"/>
          </p:cNvSpPr>
          <p:nvPr>
            <p:ph type="dt" sz="half" idx="10"/>
          </p:nvPr>
        </p:nvSpPr>
        <p:spPr/>
        <p:txBody>
          <a:bodyPr/>
          <a:lstStyle>
            <a:lvl1pPr>
              <a:defRPr/>
            </a:lvl1pPr>
          </a:lstStyle>
          <a:p>
            <a:pPr>
              <a:defRPr/>
            </a:pPr>
            <a:fld id="{9B99281B-6459-4F88-A5BE-DACA49A7CBEA}" type="datetime1">
              <a:rPr lang="en-US" altLang="zh-CN" smtClean="0"/>
              <a:t>6/4/22</a:t>
            </a:fld>
            <a:endParaRPr lang="en-US"/>
          </a:p>
        </p:txBody>
      </p:sp>
    </p:spTree>
    <p:extLst>
      <p:ext uri="{BB962C8B-B14F-4D97-AF65-F5344CB8AC3E}">
        <p14:creationId xmlns:p14="http://schemas.microsoft.com/office/powerpoint/2010/main" val="17412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486ED2CF-154D-44E5-8CC7-85845D299783}" type="datetime1">
              <a:rPr lang="en-US" altLang="zh-CN" smtClean="0"/>
              <a:t>6/4/22</a:t>
            </a:fld>
            <a:endParaRPr lang="en-US"/>
          </a:p>
        </p:txBody>
      </p:sp>
      <p:sp>
        <p:nvSpPr>
          <p:cNvPr id="5"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2AA7FA24-4812-4F28-B19F-BF948C22C799}" type="slidenum">
              <a:rPr lang="en-US"/>
              <a:pPr>
                <a:defRPr/>
              </a:pPr>
              <a:t>‹#›</a:t>
            </a:fld>
            <a:endParaRPr lang="en-US"/>
          </a:p>
        </p:txBody>
      </p:sp>
    </p:spTree>
    <p:extLst>
      <p:ext uri="{BB962C8B-B14F-4D97-AF65-F5344CB8AC3E}">
        <p14:creationId xmlns:p14="http://schemas.microsoft.com/office/powerpoint/2010/main" val="48821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1" y="1825625"/>
            <a:ext cx="38671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825625"/>
            <a:ext cx="38671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C4DE3CFC-0262-41F9-A69C-8B97C9310DC8}" type="datetime1">
              <a:rPr lang="en-US" altLang="zh-CN" smtClean="0"/>
              <a:t>6/4/22</a:t>
            </a:fld>
            <a:endParaRPr lang="en-US"/>
          </a:p>
        </p:txBody>
      </p:sp>
      <p:sp>
        <p:nvSpPr>
          <p:cNvPr id="6"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E0BC3213-528B-4765-86EF-E47E46344707}" type="slidenum">
              <a:rPr lang="en-US"/>
              <a:pPr>
                <a:defRPr/>
              </a:pPr>
              <a:t>‹#›</a:t>
            </a:fld>
            <a:endParaRPr lang="en-US"/>
          </a:p>
        </p:txBody>
      </p:sp>
    </p:spTree>
    <p:extLst>
      <p:ext uri="{BB962C8B-B14F-4D97-AF65-F5344CB8AC3E}">
        <p14:creationId xmlns:p14="http://schemas.microsoft.com/office/powerpoint/2010/main" val="343486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6652056C-47BB-4852-9694-E2754720E0B6}" type="datetime1">
              <a:rPr lang="en-US" altLang="zh-CN" smtClean="0"/>
              <a:t>6/4/22</a:t>
            </a:fld>
            <a:endParaRPr lang="en-US"/>
          </a:p>
        </p:txBody>
      </p:sp>
      <p:sp>
        <p:nvSpPr>
          <p:cNvPr id="8"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5C93674F-4246-4402-810F-D8949FD97044}" type="slidenum">
              <a:rPr lang="en-US"/>
              <a:pPr>
                <a:defRPr/>
              </a:pPr>
              <a:t>‹#›</a:t>
            </a:fld>
            <a:endParaRPr lang="en-US"/>
          </a:p>
        </p:txBody>
      </p:sp>
    </p:spTree>
    <p:extLst>
      <p:ext uri="{BB962C8B-B14F-4D97-AF65-F5344CB8AC3E}">
        <p14:creationId xmlns:p14="http://schemas.microsoft.com/office/powerpoint/2010/main" val="247931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52C0067F-E561-467D-A86A-EEE6C04135E2}" type="datetime1">
              <a:rPr lang="en-US" altLang="zh-CN" smtClean="0"/>
              <a:t>6/4/22</a:t>
            </a:fld>
            <a:endParaRPr lang="en-US"/>
          </a:p>
        </p:txBody>
      </p:sp>
      <p:sp>
        <p:nvSpPr>
          <p:cNvPr id="4"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9DE9AE64-2887-4148-AFF8-73A87D399441}" type="slidenum">
              <a:rPr lang="en-US"/>
              <a:pPr>
                <a:defRPr/>
              </a:pPr>
              <a:t>‹#›</a:t>
            </a:fld>
            <a:endParaRPr lang="en-US"/>
          </a:p>
        </p:txBody>
      </p:sp>
    </p:spTree>
    <p:extLst>
      <p:ext uri="{BB962C8B-B14F-4D97-AF65-F5344CB8AC3E}">
        <p14:creationId xmlns:p14="http://schemas.microsoft.com/office/powerpoint/2010/main" val="317223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D3F0F283-57C3-49D5-ADAB-B7E0DD76C8BD}" type="datetime1">
              <a:rPr lang="en-US" altLang="zh-CN" smtClean="0"/>
              <a:t>6/4/22</a:t>
            </a:fld>
            <a:endParaRPr lang="en-US"/>
          </a:p>
        </p:txBody>
      </p:sp>
      <p:sp>
        <p:nvSpPr>
          <p:cNvPr id="3"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4CBEE209-94BE-4CF0-9DFF-2938CFBB47B0}" type="slidenum">
              <a:rPr lang="en-US"/>
              <a:pPr>
                <a:defRPr/>
              </a:pPr>
              <a:t>‹#›</a:t>
            </a:fld>
            <a:endParaRPr lang="en-US"/>
          </a:p>
        </p:txBody>
      </p:sp>
    </p:spTree>
    <p:extLst>
      <p:ext uri="{BB962C8B-B14F-4D97-AF65-F5344CB8AC3E}">
        <p14:creationId xmlns:p14="http://schemas.microsoft.com/office/powerpoint/2010/main" val="143362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0415322A-A2E1-45E3-8CF2-40E3722B7BB6}" type="datetime1">
              <a:rPr lang="en-US" altLang="zh-CN" smtClean="0"/>
              <a:t>6/4/22</a:t>
            </a:fld>
            <a:endParaRPr lang="en-US"/>
          </a:p>
        </p:txBody>
      </p:sp>
      <p:sp>
        <p:nvSpPr>
          <p:cNvPr id="6"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10EAC084-361C-461E-ACE6-C518689D37E5}" type="slidenum">
              <a:rPr lang="en-US"/>
              <a:pPr>
                <a:defRPr/>
              </a:pPr>
              <a:t>‹#›</a:t>
            </a:fld>
            <a:endParaRPr lang="en-US"/>
          </a:p>
        </p:txBody>
      </p:sp>
    </p:spTree>
    <p:extLst>
      <p:ext uri="{BB962C8B-B14F-4D97-AF65-F5344CB8AC3E}">
        <p14:creationId xmlns:p14="http://schemas.microsoft.com/office/powerpoint/2010/main" val="311345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FAA79A55-7FB4-2545-B1DD-25F5F888227C}"/>
              </a:ext>
            </a:extLst>
          </p:cNvPr>
          <p:cNvSpPr>
            <a:spLocks noGrp="1"/>
          </p:cNvSpPr>
          <p:nvPr>
            <p:ph type="dt" sz="half" idx="10"/>
          </p:nvPr>
        </p:nvSpPr>
        <p:spPr/>
        <p:txBody>
          <a:bodyPr/>
          <a:lstStyle>
            <a:lvl1pPr>
              <a:defRPr/>
            </a:lvl1pPr>
          </a:lstStyle>
          <a:p>
            <a:pPr>
              <a:defRPr/>
            </a:pPr>
            <a:fld id="{A02465F1-B82D-43B5-AAAB-FA015FD4B4CA}" type="datetime1">
              <a:rPr lang="en-US" altLang="zh-CN" smtClean="0"/>
              <a:t>6/4/22</a:t>
            </a:fld>
            <a:endParaRPr lang="en-US"/>
          </a:p>
        </p:txBody>
      </p:sp>
      <p:sp>
        <p:nvSpPr>
          <p:cNvPr id="6" name="Footer Placeholder 4">
            <a:extLst>
              <a:ext uri="{FF2B5EF4-FFF2-40B4-BE49-F238E27FC236}">
                <a16:creationId xmlns:a16="http://schemas.microsoft.com/office/drawing/2014/main" id="{7CBD3027-4283-6840-8C2A-6F4538A74D0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5898E1D-694B-5145-92E9-1A6DCB66DE7A}"/>
              </a:ext>
            </a:extLst>
          </p:cNvPr>
          <p:cNvSpPr>
            <a:spLocks noGrp="1"/>
          </p:cNvSpPr>
          <p:nvPr>
            <p:ph type="sldNum" sz="quarter" idx="12"/>
          </p:nvPr>
        </p:nvSpPr>
        <p:spPr/>
        <p:txBody>
          <a:bodyPr/>
          <a:lstStyle>
            <a:lvl1pPr>
              <a:defRPr/>
            </a:lvl1pPr>
          </a:lstStyle>
          <a:p>
            <a:pPr>
              <a:defRPr/>
            </a:pPr>
            <a:fld id="{DF40EDD2-D421-4B88-98E1-7931C1CC14A7}" type="slidenum">
              <a:rPr lang="en-US"/>
              <a:pPr>
                <a:defRPr/>
              </a:pPr>
              <a:t>‹#›</a:t>
            </a:fld>
            <a:endParaRPr lang="en-US"/>
          </a:p>
        </p:txBody>
      </p:sp>
    </p:spTree>
    <p:extLst>
      <p:ext uri="{BB962C8B-B14F-4D97-AF65-F5344CB8AC3E}">
        <p14:creationId xmlns:p14="http://schemas.microsoft.com/office/powerpoint/2010/main" val="364674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AA79A55-7FB4-2545-B1DD-25F5F888227C}"/>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95F982E7-5C8B-4C29-AA09-4E99F5C5F132}" type="datetime1">
              <a:rPr lang="en-US" altLang="zh-CN" smtClean="0"/>
              <a:t>6/4/22</a:t>
            </a:fld>
            <a:endParaRPr lang="en-US"/>
          </a:p>
        </p:txBody>
      </p:sp>
      <p:sp>
        <p:nvSpPr>
          <p:cNvPr id="5" name="Footer Placeholder 4">
            <a:extLst>
              <a:ext uri="{FF2B5EF4-FFF2-40B4-BE49-F238E27FC236}">
                <a16:creationId xmlns:a16="http://schemas.microsoft.com/office/drawing/2014/main" id="{7CBD3027-4283-6840-8C2A-6F4538A74D0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5898E1D-694B-5145-92E9-1A6DCB66DE7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E4498E60-755B-4E55-A863-B5DE46B5D98F}" type="slidenum">
              <a:rPr lang="en-US"/>
              <a:pPr>
                <a:defRPr/>
              </a:pPr>
              <a:t>‹#›</a:t>
            </a:fld>
            <a:endParaRPr lang="en-US"/>
          </a:p>
        </p:txBody>
      </p:sp>
    </p:spTree>
    <p:extLst>
      <p:ext uri="{BB962C8B-B14F-4D97-AF65-F5344CB8AC3E}">
        <p14:creationId xmlns:p14="http://schemas.microsoft.com/office/powerpoint/2010/main" val="2061703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43960"/>
            <a:ext cx="11550649" cy="962025"/>
          </a:xfrm>
        </p:spPr>
        <p:txBody>
          <a:bodyPr/>
          <a:lstStyle/>
          <a:p>
            <a:r>
              <a:rPr lang="en-US" altLang="zh-CN" b="1" dirty="0"/>
              <a:t>Outline</a:t>
            </a:r>
            <a:endParaRPr lang="en-US" b="1" dirty="0"/>
          </a:p>
        </p:txBody>
      </p:sp>
      <p:sp>
        <p:nvSpPr>
          <p:cNvPr id="3" name="Content Placeholder 2"/>
          <p:cNvSpPr>
            <a:spLocks noGrp="1"/>
          </p:cNvSpPr>
          <p:nvPr>
            <p:ph idx="1"/>
          </p:nvPr>
        </p:nvSpPr>
        <p:spPr/>
        <p:txBody>
          <a:bodyPr/>
          <a:lstStyle/>
          <a:p>
            <a:pPr marL="355600" indent="-342900" defTabSz="914400" eaLnBrk="1" hangingPunct="1">
              <a:spcBef>
                <a:spcPts val="1095"/>
              </a:spcBef>
              <a:buClr>
                <a:srgbClr val="C00000"/>
              </a:buClr>
              <a:buSzPct val="79166"/>
              <a:buFont typeface="Wingdings"/>
              <a:buChar char=""/>
              <a:tabLst>
                <a:tab pos="355600" algn="l"/>
              </a:tabLst>
            </a:pPr>
            <a:r>
              <a:rPr lang="en-US" altLang="zh-CN" sz="2400" dirty="0">
                <a:latin typeface="Arial" panose="020B0604020202020204" pitchFamily="34" charset="0"/>
                <a:cs typeface="Arial" panose="020B0604020202020204" pitchFamily="34" charset="0"/>
              </a:rPr>
              <a:t>Background</a:t>
            </a:r>
          </a:p>
          <a:p>
            <a:pPr marL="355600" indent="-342900" defTabSz="914400" eaLnBrk="1" hangingPunct="1">
              <a:spcBef>
                <a:spcPts val="1095"/>
              </a:spcBef>
              <a:buClr>
                <a:srgbClr val="C00000"/>
              </a:buClr>
              <a:buSzPct val="79166"/>
              <a:buFont typeface="Wingdings"/>
              <a:buChar char=""/>
              <a:tabLst>
                <a:tab pos="355600" algn="l"/>
              </a:tabLst>
            </a:pPr>
            <a:endParaRPr lang="en-US" altLang="zh-CN" sz="2400" dirty="0">
              <a:latin typeface="Arial" panose="020B0604020202020204" pitchFamily="34" charset="0"/>
              <a:cs typeface="Arial" panose="020B0604020202020204" pitchFamily="34" charset="0"/>
            </a:endParaRPr>
          </a:p>
          <a:p>
            <a:pPr marL="355600" indent="-342900" defTabSz="914400" eaLnBrk="1" hangingPunct="1">
              <a:spcBef>
                <a:spcPts val="1095"/>
              </a:spcBef>
              <a:buClr>
                <a:srgbClr val="C00000"/>
              </a:buClr>
              <a:buSzPct val="79166"/>
              <a:buFont typeface="Wingdings"/>
              <a:buChar char=""/>
              <a:tabLst>
                <a:tab pos="355600" algn="l"/>
              </a:tabLst>
            </a:pPr>
            <a:r>
              <a:rPr lang="en-US" altLang="zh-CN" sz="2400" dirty="0">
                <a:latin typeface="Arial" panose="020B0604020202020204" pitchFamily="34" charset="0"/>
                <a:cs typeface="Arial" panose="020B0604020202020204" pitchFamily="34" charset="0"/>
              </a:rPr>
              <a:t>Motivation /</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Challenges </a:t>
            </a:r>
          </a:p>
          <a:p>
            <a:pPr marL="355600" indent="-342900" defTabSz="914400" eaLnBrk="1" hangingPunct="1">
              <a:spcBef>
                <a:spcPts val="1095"/>
              </a:spcBef>
              <a:buClr>
                <a:srgbClr val="C00000"/>
              </a:buClr>
              <a:buSzPct val="79166"/>
              <a:buFont typeface="Wingdings"/>
              <a:buChar char=""/>
              <a:tabLst>
                <a:tab pos="355600" algn="l"/>
              </a:tabLst>
            </a:pPr>
            <a:endParaRPr lang="en-US" altLang="zh-CN" sz="2400" dirty="0">
              <a:latin typeface="Arial" panose="020B0604020202020204" pitchFamily="34" charset="0"/>
              <a:cs typeface="Arial" panose="020B0604020202020204" pitchFamily="34" charset="0"/>
            </a:endParaRPr>
          </a:p>
          <a:p>
            <a:pPr marL="355600" indent="-342900" defTabSz="914400" eaLnBrk="1" hangingPunct="1">
              <a:spcBef>
                <a:spcPts val="1095"/>
              </a:spcBef>
              <a:buClr>
                <a:srgbClr val="C00000"/>
              </a:buClr>
              <a:buSzPct val="79166"/>
              <a:buFont typeface="Wingdings"/>
              <a:buChar char=""/>
              <a:tabLst>
                <a:tab pos="355600" algn="l"/>
              </a:tabLst>
            </a:pPr>
            <a:r>
              <a:rPr lang="en-US" altLang="zh-CN" sz="2400" dirty="0">
                <a:latin typeface="Arial" panose="020B0604020202020204" pitchFamily="34" charset="0"/>
                <a:cs typeface="Arial" panose="020B0604020202020204" pitchFamily="34" charset="0"/>
              </a:rPr>
              <a:t>Proposed Methodology / Solution</a:t>
            </a:r>
          </a:p>
          <a:p>
            <a:pPr marL="355600" indent="-342900" defTabSz="914400" eaLnBrk="1" hangingPunct="1">
              <a:spcBef>
                <a:spcPts val="1095"/>
              </a:spcBef>
              <a:buClr>
                <a:srgbClr val="C00000"/>
              </a:buClr>
              <a:buSzPct val="79166"/>
              <a:buFont typeface="Wingdings"/>
              <a:buChar char=""/>
              <a:tabLst>
                <a:tab pos="355600" algn="l"/>
              </a:tabLst>
            </a:pPr>
            <a:endParaRPr lang="en-US" altLang="zh-CN" sz="2400" dirty="0">
              <a:latin typeface="Arial" panose="020B0604020202020204" pitchFamily="34" charset="0"/>
              <a:cs typeface="Arial" panose="020B0604020202020204" pitchFamily="34" charset="0"/>
            </a:endParaRPr>
          </a:p>
          <a:p>
            <a:pPr marL="355600" indent="-342900" defTabSz="914400" eaLnBrk="1" hangingPunct="1">
              <a:spcBef>
                <a:spcPts val="1095"/>
              </a:spcBef>
              <a:buClr>
                <a:srgbClr val="C00000"/>
              </a:buClr>
              <a:buSzPct val="79166"/>
              <a:buFont typeface="Wingdings"/>
              <a:buChar char=""/>
              <a:tabLst>
                <a:tab pos="355600" algn="l"/>
              </a:tabLst>
            </a:pPr>
            <a:r>
              <a:rPr lang="en-US" altLang="zh-CN" sz="2400" dirty="0">
                <a:latin typeface="Arial" panose="020B0604020202020204" pitchFamily="34" charset="0"/>
                <a:cs typeface="Arial" panose="020B0604020202020204" pitchFamily="34" charset="0"/>
              </a:rPr>
              <a:t>Experiment Results</a:t>
            </a:r>
          </a:p>
          <a:p>
            <a:pPr marL="355600" indent="-342900" defTabSz="914400" eaLnBrk="1" hangingPunct="1">
              <a:spcBef>
                <a:spcPts val="1095"/>
              </a:spcBef>
              <a:buClr>
                <a:srgbClr val="C00000"/>
              </a:buClr>
              <a:buSzPct val="79166"/>
              <a:buFont typeface="Wingdings"/>
              <a:buChar char=""/>
              <a:tabLst>
                <a:tab pos="355600" algn="l"/>
              </a:tabLst>
            </a:pPr>
            <a:endParaRPr lang="en-US" altLang="zh-CN" sz="2400" dirty="0">
              <a:latin typeface="Arial" panose="020B0604020202020204" pitchFamily="34" charset="0"/>
              <a:cs typeface="Arial" panose="020B0604020202020204" pitchFamily="34" charset="0"/>
            </a:endParaRPr>
          </a:p>
          <a:p>
            <a:pPr marL="355600" indent="-342900" defTabSz="914400" eaLnBrk="1" hangingPunct="1">
              <a:spcBef>
                <a:spcPts val="1095"/>
              </a:spcBef>
              <a:buClr>
                <a:srgbClr val="C00000"/>
              </a:buClr>
              <a:buSzPct val="79166"/>
              <a:buFont typeface="Wingdings"/>
              <a:buChar char=""/>
              <a:tabLst>
                <a:tab pos="355600" algn="l"/>
              </a:tabLst>
            </a:pPr>
            <a:r>
              <a:rPr lang="en-US" altLang="zh-CN" sz="2400" dirty="0">
                <a:latin typeface="Arial" panose="020B0604020202020204" pitchFamily="34" charset="0"/>
                <a:cs typeface="Arial" panose="020B0604020202020204" pitchFamily="34" charset="0"/>
              </a:rPr>
              <a:t>Discussion and Limitations</a:t>
            </a:r>
          </a:p>
          <a:p>
            <a:pPr marL="355600" indent="-342900" defTabSz="914400" eaLnBrk="1" hangingPunct="1">
              <a:spcBef>
                <a:spcPts val="1095"/>
              </a:spcBef>
              <a:buClr>
                <a:srgbClr val="C00000"/>
              </a:buClr>
              <a:buSzPct val="79166"/>
              <a:buFont typeface="Wingdings"/>
              <a:buChar char=""/>
              <a:tabLst>
                <a:tab pos="355600" algn="l"/>
              </a:tabLst>
            </a:pPr>
            <a:endParaRPr lang="en-US" altLang="zh-CN" sz="2400" dirty="0">
              <a:latin typeface="Arial" panose="020B0604020202020204" pitchFamily="34" charset="0"/>
              <a:cs typeface="Arial" panose="020B0604020202020204" pitchFamily="34" charset="0"/>
            </a:endParaRPr>
          </a:p>
          <a:p>
            <a:pPr marL="355600" indent="-342900" defTabSz="914400" eaLnBrk="1" hangingPunct="1">
              <a:spcBef>
                <a:spcPts val="1095"/>
              </a:spcBef>
              <a:buClr>
                <a:srgbClr val="C00000"/>
              </a:buClr>
              <a:buSzPct val="79166"/>
              <a:buFont typeface="Wingdings"/>
              <a:buChar char=""/>
              <a:tabLst>
                <a:tab pos="355600" algn="l"/>
              </a:tabLst>
            </a:pPr>
            <a:r>
              <a:rPr lang="en-US" altLang="zh-CN" sz="2400" dirty="0">
                <a:latin typeface="Arial" panose="020B0604020202020204" pitchFamily="34" charset="0"/>
                <a:cs typeface="Arial" panose="020B0604020202020204" pitchFamily="34" charset="0"/>
              </a:rPr>
              <a:t>Conclusion</a:t>
            </a:r>
            <a:endParaRPr lang="en-US" altLang="zh-CN" sz="2400" dirty="0">
              <a:latin typeface="Noto Sans CJK JP Medium"/>
            </a:endParaRPr>
          </a:p>
        </p:txBody>
      </p:sp>
    </p:spTree>
    <p:extLst>
      <p:ext uri="{BB962C8B-B14F-4D97-AF65-F5344CB8AC3E}">
        <p14:creationId xmlns:p14="http://schemas.microsoft.com/office/powerpoint/2010/main" val="4064378445"/>
      </p:ext>
    </p:extLst>
  </p:cSld>
  <p:clrMapOvr>
    <a:masterClrMapping/>
  </p:clrMapOvr>
  <mc:AlternateContent xmlns:mc="http://schemas.openxmlformats.org/markup-compatibility/2006" xmlns:p14="http://schemas.microsoft.com/office/powerpoint/2010/main">
    <mc:Choice Requires="p14">
      <p:transition spd="slow" p14:dur="2000" advTm="5058"/>
    </mc:Choice>
    <mc:Fallback xmlns="">
      <p:transition spd="slow" advTm="50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5" y="1161277"/>
            <a:ext cx="10325839" cy="2551339"/>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Top  Alternatives &amp; Competitors to </a:t>
            </a:r>
            <a:r>
              <a:rPr lang="en-US" altLang="zh-CN" sz="2400" spc="105" dirty="0" err="1">
                <a:latin typeface="Arial" panose="020B0604020202020204" pitchFamily="34" charset="0"/>
                <a:cs typeface="Arial" panose="020B0604020202020204" pitchFamily="34" charset="0"/>
              </a:rPr>
              <a:t>IPRoyal</a:t>
            </a:r>
            <a:r>
              <a:rPr lang="en-US" altLang="zh-CN" sz="2400" spc="105" dirty="0">
                <a:latin typeface="Arial" panose="020B0604020202020204" pitchFamily="34" charset="0"/>
                <a:cs typeface="Arial" panose="020B0604020202020204" pitchFamily="34" charset="0"/>
              </a:rPr>
              <a:t> (Proxy Network)</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err="1">
                <a:latin typeface="Noto Sans CJK JP Medium"/>
                <a:cs typeface="Tahoma" panose="020B0604030504040204" pitchFamily="34" charset="0"/>
              </a:rPr>
              <a:t>HoneyGain</a:t>
            </a:r>
            <a:endParaRPr lang="en-US" altLang="zh-CN" sz="2400" spc="105" dirty="0">
              <a:latin typeface="Noto Sans CJK JP Medium"/>
              <a:cs typeface="Tahoma" panose="020B0604030504040204" pitchFamily="34" charset="0"/>
            </a:endParaRP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err="1">
                <a:latin typeface="Noto Sans CJK JP Medium"/>
                <a:cs typeface="Tahoma" panose="020B0604030504040204" pitchFamily="34" charset="0"/>
              </a:rPr>
              <a:t>PacketStream</a:t>
            </a:r>
            <a:endParaRPr lang="en-US" altLang="zh-CN" sz="2400" spc="105" dirty="0">
              <a:latin typeface="Noto Sans CJK JP Medium"/>
              <a:cs typeface="Tahoma" panose="020B0604030504040204" pitchFamily="34" charset="0"/>
            </a:endParaRP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Peer2Profit</a:t>
            </a: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Noto Sans CJK JP Medium"/>
              <a:cs typeface="Tahoma" panose="020B0604030504040204" pitchFamily="34" charset="0"/>
            </a:endParaRPr>
          </a:p>
        </p:txBody>
      </p:sp>
      <p:sp>
        <p:nvSpPr>
          <p:cNvPr id="6" name="Title 5"/>
          <p:cNvSpPr>
            <a:spLocks noGrp="1"/>
          </p:cNvSpPr>
          <p:nvPr>
            <p:ph type="title"/>
          </p:nvPr>
        </p:nvSpPr>
        <p:spPr/>
        <p:txBody>
          <a:bodyPr/>
          <a:lstStyle/>
          <a:p>
            <a:r>
              <a:rPr lang="en-US" altLang="zh-CN" dirty="0"/>
              <a:t>Background (cont’d)</a:t>
            </a:r>
            <a:endParaRPr lang="en-US" dirty="0"/>
          </a:p>
        </p:txBody>
      </p:sp>
      <p:pic>
        <p:nvPicPr>
          <p:cNvPr id="11272" name="Picture 8" descr="IPRoyal Pawns Alternatives in 2021 - community voted on SaaSHub">
            <a:extLst>
              <a:ext uri="{FF2B5EF4-FFF2-40B4-BE49-F238E27FC236}">
                <a16:creationId xmlns:a16="http://schemas.microsoft.com/office/drawing/2014/main" id="{F15B40B1-569F-19E5-5876-1F473EC89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574" y="1828279"/>
            <a:ext cx="4901758" cy="4084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08731"/>
      </p:ext>
    </p:extLst>
  </p:cSld>
  <p:clrMapOvr>
    <a:masterClrMapping/>
  </p:clrMapOvr>
  <mc:AlternateContent xmlns:mc="http://schemas.openxmlformats.org/markup-compatibility/2006">
    <mc:Choice xmlns:p14="http://schemas.microsoft.com/office/powerpoint/2010/main" Requires="p14">
      <p:transition spd="slow" p14:dur="2000" advTm="20978"/>
    </mc:Choice>
    <mc:Fallback>
      <p:transition spd="slow" advTm="209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72"/>
                                        </p:tgtEl>
                                        <p:attrNameLst>
                                          <p:attrName>style.visibility</p:attrName>
                                        </p:attrNameLst>
                                      </p:cBhvr>
                                      <p:to>
                                        <p:strVal val="visible"/>
                                      </p:to>
                                    </p:set>
                                    <p:anim calcmode="lin" valueType="num">
                                      <p:cBhvr additive="base">
                                        <p:cTn id="7" dur="500" fill="hold"/>
                                        <p:tgtEl>
                                          <p:spTgt spid="11272"/>
                                        </p:tgtEl>
                                        <p:attrNameLst>
                                          <p:attrName>ppt_x</p:attrName>
                                        </p:attrNameLst>
                                      </p:cBhvr>
                                      <p:tavLst>
                                        <p:tav tm="0">
                                          <p:val>
                                            <p:strVal val="#ppt_x"/>
                                          </p:val>
                                        </p:tav>
                                        <p:tav tm="100000">
                                          <p:val>
                                            <p:strVal val="#ppt_x"/>
                                          </p:val>
                                        </p:tav>
                                      </p:tavLst>
                                    </p:anim>
                                    <p:anim calcmode="lin" valueType="num">
                                      <p:cBhvr additive="base">
                                        <p:cTn id="8"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6" y="1161276"/>
            <a:ext cx="7071788" cy="5353823"/>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err="1">
                <a:latin typeface="Arial" panose="020B0604020202020204" pitchFamily="34" charset="0"/>
                <a:cs typeface="Arial" panose="020B0604020202020204" pitchFamily="34" charset="0"/>
              </a:rPr>
              <a:t>IPRoyal's</a:t>
            </a:r>
            <a:r>
              <a:rPr lang="en-US" altLang="zh-CN" sz="2400" spc="105" dirty="0">
                <a:latin typeface="Arial" panose="020B0604020202020204" pitchFamily="34" charset="0"/>
                <a:cs typeface="Arial" panose="020B0604020202020204" pitchFamily="34" charset="0"/>
              </a:rPr>
              <a:t> insight on Regulatory impasse within the web-scraping industry</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“We closely monitor all clients’ requests for unusual patterns,” </a:t>
            </a:r>
            <a:r>
              <a:rPr lang="en-US" altLang="zh-CN" sz="2400" spc="105" dirty="0" err="1">
                <a:latin typeface="Noto Sans CJK JP Medium"/>
                <a:cs typeface="Tahoma" panose="020B0604030504040204" pitchFamily="34" charset="0"/>
              </a:rPr>
              <a:t>Toleikis</a:t>
            </a:r>
            <a:r>
              <a:rPr lang="en-US" altLang="zh-CN" sz="2400" spc="105" dirty="0">
                <a:latin typeface="Noto Sans CJK JP Medium"/>
                <a:cs typeface="Tahoma" panose="020B0604030504040204" pitchFamily="34" charset="0"/>
              </a:rPr>
              <a:t> said. “If we notice more requests than usual, we suspend the account immediately and ask the client to provide more details about that particular case”. He also adds that his practice has proved to be 100% effective so far.”</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“We always ask people who want to share their internet connection with us to carefully check their country’s laws and make sure they’re not doing anything illegal.”</a:t>
            </a:r>
          </a:p>
        </p:txBody>
      </p:sp>
      <p:sp>
        <p:nvSpPr>
          <p:cNvPr id="6" name="Title 5"/>
          <p:cNvSpPr>
            <a:spLocks noGrp="1"/>
          </p:cNvSpPr>
          <p:nvPr>
            <p:ph type="title"/>
          </p:nvPr>
        </p:nvSpPr>
        <p:spPr/>
        <p:txBody>
          <a:bodyPr/>
          <a:lstStyle/>
          <a:p>
            <a:r>
              <a:rPr lang="en-US" altLang="zh-CN" dirty="0"/>
              <a:t>Background (cont’d)</a:t>
            </a:r>
            <a:endParaRPr lang="en-US" dirty="0"/>
          </a:p>
        </p:txBody>
      </p:sp>
      <p:pic>
        <p:nvPicPr>
          <p:cNvPr id="12290" name="Picture 2" descr="Karolis Toleikis (karolistoleikis) - Profile | Pinterest">
            <a:extLst>
              <a:ext uri="{FF2B5EF4-FFF2-40B4-BE49-F238E27FC236}">
                <a16:creationId xmlns:a16="http://schemas.microsoft.com/office/drawing/2014/main" id="{5B8FDBF5-C8BE-741D-23BF-DA7272AAA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8042" y="1554842"/>
            <a:ext cx="3196771" cy="319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16345"/>
      </p:ext>
    </p:extLst>
  </p:cSld>
  <p:clrMapOvr>
    <a:masterClrMapping/>
  </p:clrMapOvr>
  <mc:AlternateContent xmlns:mc="http://schemas.openxmlformats.org/markup-compatibility/2006">
    <mc:Choice xmlns:p14="http://schemas.microsoft.com/office/powerpoint/2010/main" Requires="p14">
      <p:transition spd="slow" p14:dur="2000" advTm="20978"/>
    </mc:Choice>
    <mc:Fallback>
      <p:transition spd="slow" advTm="2097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5" y="1161277"/>
            <a:ext cx="10325839" cy="2920671"/>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You may spend a little bit more time on background if the topic is quite new for you and/or us.</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Arial" panose="020B0604020202020204" pitchFamily="34" charset="0"/>
                <a:cs typeface="Arial" panose="020B0604020202020204" pitchFamily="34" charset="0"/>
              </a:rPr>
              <a:t>More figures / tables, less words please</a:t>
            </a: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Arial" panose="020B0604020202020204" pitchFamily="34" charset="0"/>
              <a:cs typeface="Arial" panose="020B0604020202020204" pitchFamily="34" charset="0"/>
            </a:endParaRP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Arial" panose="020B0604020202020204" pitchFamily="34" charset="0"/>
                <a:cs typeface="Arial" panose="020B0604020202020204" pitchFamily="34" charset="0"/>
              </a:rPr>
              <a:t>Use multiple slides for this part if necessary</a:t>
            </a: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Noto Sans CJK JP Medium"/>
              <a:cs typeface="Tahoma" panose="020B0604030504040204" pitchFamily="34" charset="0"/>
            </a:endParaRPr>
          </a:p>
        </p:txBody>
      </p:sp>
      <p:sp>
        <p:nvSpPr>
          <p:cNvPr id="6" name="Title 5"/>
          <p:cNvSpPr>
            <a:spLocks noGrp="1"/>
          </p:cNvSpPr>
          <p:nvPr>
            <p:ph type="title"/>
          </p:nvPr>
        </p:nvSpPr>
        <p:spPr/>
        <p:txBody>
          <a:bodyPr/>
          <a:lstStyle/>
          <a:p>
            <a:r>
              <a:rPr lang="en-US" altLang="zh-CN" dirty="0"/>
              <a:t>Background</a:t>
            </a:r>
            <a:endParaRPr lang="en-US" dirty="0"/>
          </a:p>
        </p:txBody>
      </p:sp>
      <p:sp>
        <p:nvSpPr>
          <p:cNvPr id="2" name="文本框 1">
            <a:extLst>
              <a:ext uri="{FF2B5EF4-FFF2-40B4-BE49-F238E27FC236}">
                <a16:creationId xmlns:a16="http://schemas.microsoft.com/office/drawing/2014/main" id="{3AF077E8-EBAE-9E95-4DAE-C382A416C1B4}"/>
              </a:ext>
            </a:extLst>
          </p:cNvPr>
          <p:cNvSpPr txBox="1"/>
          <p:nvPr/>
        </p:nvSpPr>
        <p:spPr>
          <a:xfrm>
            <a:off x="-2879124" y="4732638"/>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73940082"/>
      </p:ext>
    </p:extLst>
  </p:cSld>
  <p:clrMapOvr>
    <a:masterClrMapping/>
  </p:clrMapOvr>
  <mc:AlternateContent xmlns:mc="http://schemas.openxmlformats.org/markup-compatibility/2006" xmlns:p14="http://schemas.microsoft.com/office/powerpoint/2010/main">
    <mc:Choice Requires="p14">
      <p:transition spd="slow" p14:dur="2000" advTm="20978"/>
    </mc:Choice>
    <mc:Fallback xmlns="">
      <p:transition spd="slow" advTm="2097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1352" y="1102593"/>
            <a:ext cx="10325839" cy="1020151"/>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Passive income</a:t>
            </a: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Noto Sans CJK JP Medium"/>
              <a:cs typeface="Tahoma" panose="020B0604030504040204" pitchFamily="34" charset="0"/>
            </a:endParaRPr>
          </a:p>
        </p:txBody>
      </p:sp>
      <p:sp>
        <p:nvSpPr>
          <p:cNvPr id="6" name="Title 5"/>
          <p:cNvSpPr>
            <a:spLocks noGrp="1"/>
          </p:cNvSpPr>
          <p:nvPr>
            <p:ph type="title"/>
          </p:nvPr>
        </p:nvSpPr>
        <p:spPr/>
        <p:txBody>
          <a:bodyPr/>
          <a:lstStyle/>
          <a:p>
            <a:r>
              <a:rPr lang="en-US" altLang="zh-CN" dirty="0"/>
              <a:t>Background (cont’d)</a:t>
            </a:r>
            <a:endParaRPr lang="en-US" dirty="0"/>
          </a:p>
        </p:txBody>
      </p:sp>
      <p:pic>
        <p:nvPicPr>
          <p:cNvPr id="1026" name="Picture 2" descr="Passive income Royalty Free Vector Image - VectorStock">
            <a:extLst>
              <a:ext uri="{FF2B5EF4-FFF2-40B4-BE49-F238E27FC236}">
                <a16:creationId xmlns:a16="http://schemas.microsoft.com/office/drawing/2014/main" id="{89FB170E-ACBC-82D2-6CF4-2CB0BCFED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581" y="2022536"/>
            <a:ext cx="3740797" cy="40400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mart improves Signature Data Plans, now with larger data allocation">
            <a:extLst>
              <a:ext uri="{FF2B5EF4-FFF2-40B4-BE49-F238E27FC236}">
                <a16:creationId xmlns:a16="http://schemas.microsoft.com/office/drawing/2014/main" id="{67721AEA-2991-4563-2D6D-2F741B8209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526" y="2305727"/>
            <a:ext cx="5234488" cy="349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608045"/>
      </p:ext>
    </p:extLst>
  </p:cSld>
  <p:clrMapOvr>
    <a:masterClrMapping/>
  </p:clrMapOvr>
  <mc:AlternateContent xmlns:mc="http://schemas.openxmlformats.org/markup-compatibility/2006" xmlns:p14="http://schemas.microsoft.com/office/powerpoint/2010/main">
    <mc:Choice Requires="p14">
      <p:transition spd="slow" p14:dur="2000" advTm="20978"/>
    </mc:Choice>
    <mc:Fallback xmlns="">
      <p:transition spd="slow" advTm="209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5" y="1161277"/>
            <a:ext cx="10325839" cy="1856277"/>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How does </a:t>
            </a:r>
            <a:r>
              <a:rPr lang="en-US" altLang="zh-CN" sz="2400" spc="105" dirty="0" err="1">
                <a:latin typeface="Arial" panose="020B0604020202020204" pitchFamily="34" charset="0"/>
                <a:cs typeface="Arial" panose="020B0604020202020204" pitchFamily="34" charset="0"/>
              </a:rPr>
              <a:t>IPRoyal</a:t>
            </a:r>
            <a:r>
              <a:rPr lang="en-US" altLang="zh-CN" sz="2400" spc="105" dirty="0">
                <a:latin typeface="Arial" panose="020B0604020202020204" pitchFamily="34" charset="0"/>
                <a:cs typeface="Arial" panose="020B0604020202020204" pitchFamily="34" charset="0"/>
              </a:rPr>
              <a:t> work?</a:t>
            </a:r>
          </a:p>
          <a:p>
            <a:pPr marL="355600" indent="-342900">
              <a:spcBef>
                <a:spcPts val="1095"/>
              </a:spcBef>
              <a:buClr>
                <a:srgbClr val="C00000"/>
              </a:buClr>
              <a:buSzPct val="79166"/>
              <a:buFont typeface="Wingdings" pitchFamily="2" charset="2"/>
              <a:buChar char="Ø"/>
              <a:tabLst>
                <a:tab pos="355600" algn="l"/>
              </a:tabLst>
            </a:pPr>
            <a:r>
              <a:rPr lang="en" altLang="zh-CN" dirty="0"/>
              <a:t>Access the web from your location</a:t>
            </a:r>
          </a:p>
          <a:p>
            <a:pPr marL="355600" indent="-342900">
              <a:spcBef>
                <a:spcPts val="1095"/>
              </a:spcBef>
              <a:buClr>
                <a:srgbClr val="C00000"/>
              </a:buClr>
              <a:buSzPct val="79166"/>
              <a:buFont typeface="Wingdings" pitchFamily="2" charset="2"/>
              <a:buChar char="Ø"/>
              <a:tabLst>
                <a:tab pos="355600" algn="l"/>
              </a:tabLst>
            </a:pPr>
            <a:r>
              <a:rPr lang="en" altLang="zh-CN" b="1" dirty="0"/>
              <a:t>share your internet traffic</a:t>
            </a:r>
            <a:r>
              <a:rPr lang="en" altLang="zh-CN" dirty="0"/>
              <a:t> via your device with single IP address</a:t>
            </a:r>
            <a:endParaRPr lang="en-US" altLang="zh-CN" sz="2400" spc="105" dirty="0">
              <a:latin typeface="Arial" panose="020B0604020202020204" pitchFamily="34" charset="0"/>
              <a:cs typeface="Arial" panose="020B0604020202020204" pitchFamily="34" charset="0"/>
            </a:endParaRP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Noto Sans CJK JP Medium"/>
              <a:cs typeface="Tahoma" panose="020B0604030504040204" pitchFamily="34" charset="0"/>
            </a:endParaRPr>
          </a:p>
        </p:txBody>
      </p:sp>
      <p:sp>
        <p:nvSpPr>
          <p:cNvPr id="6" name="Title 5"/>
          <p:cNvSpPr>
            <a:spLocks noGrp="1"/>
          </p:cNvSpPr>
          <p:nvPr>
            <p:ph type="title"/>
          </p:nvPr>
        </p:nvSpPr>
        <p:spPr/>
        <p:txBody>
          <a:bodyPr/>
          <a:lstStyle/>
          <a:p>
            <a:r>
              <a:rPr lang="en-US" altLang="zh-CN" dirty="0"/>
              <a:t>Background (cont’d)</a:t>
            </a:r>
            <a:endParaRPr lang="en-US" dirty="0"/>
          </a:p>
        </p:txBody>
      </p:sp>
      <p:pic>
        <p:nvPicPr>
          <p:cNvPr id="3074" name="Picture 2" descr="What is a Proxy Server? In English, Please.">
            <a:extLst>
              <a:ext uri="{FF2B5EF4-FFF2-40B4-BE49-F238E27FC236}">
                <a16:creationId xmlns:a16="http://schemas.microsoft.com/office/drawing/2014/main" id="{80096FAD-46BD-BF3F-FFE8-927DDB42E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871" y="3017554"/>
            <a:ext cx="5969603" cy="312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751225"/>
      </p:ext>
    </p:extLst>
  </p:cSld>
  <p:clrMapOvr>
    <a:masterClrMapping/>
  </p:clrMapOvr>
  <mc:AlternateContent xmlns:mc="http://schemas.openxmlformats.org/markup-compatibility/2006" xmlns:p14="http://schemas.microsoft.com/office/powerpoint/2010/main">
    <mc:Choice Requires="p14">
      <p:transition spd="slow" p14:dur="2000" advTm="20978"/>
    </mc:Choice>
    <mc:Fallback xmlns="">
      <p:transition spd="slow" advTm="209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5" y="1161277"/>
            <a:ext cx="10325839" cy="1020151"/>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Frequent cases</a:t>
            </a: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Noto Sans CJK JP Medium"/>
              <a:cs typeface="Tahoma" panose="020B0604030504040204" pitchFamily="34" charset="0"/>
            </a:endParaRPr>
          </a:p>
        </p:txBody>
      </p:sp>
      <p:sp>
        <p:nvSpPr>
          <p:cNvPr id="6" name="Title 5"/>
          <p:cNvSpPr>
            <a:spLocks noGrp="1"/>
          </p:cNvSpPr>
          <p:nvPr>
            <p:ph type="title"/>
          </p:nvPr>
        </p:nvSpPr>
        <p:spPr/>
        <p:txBody>
          <a:bodyPr/>
          <a:lstStyle/>
          <a:p>
            <a:r>
              <a:rPr lang="en-US" altLang="zh-CN" dirty="0"/>
              <a:t>Background (cont’d)</a:t>
            </a:r>
            <a:endParaRPr lang="en-US" dirty="0"/>
          </a:p>
        </p:txBody>
      </p:sp>
      <p:pic>
        <p:nvPicPr>
          <p:cNvPr id="2050" name="Picture 2" descr="IPRoyal Pawns Review | Is It Legit or a Scam? - CoinPensation">
            <a:extLst>
              <a:ext uri="{FF2B5EF4-FFF2-40B4-BE49-F238E27FC236}">
                <a16:creationId xmlns:a16="http://schemas.microsoft.com/office/drawing/2014/main" id="{2577ABA6-F2D4-A4EF-B68C-7E78AE9AF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734" y="2011136"/>
            <a:ext cx="9725679"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65662"/>
      </p:ext>
    </p:extLst>
  </p:cSld>
  <p:clrMapOvr>
    <a:masterClrMapping/>
  </p:clrMapOvr>
  <mc:AlternateContent xmlns:mc="http://schemas.openxmlformats.org/markup-compatibility/2006">
    <mc:Choice xmlns:p14="http://schemas.microsoft.com/office/powerpoint/2010/main" Requires="p14">
      <p:transition spd="slow" p14:dur="2000" advTm="20978"/>
    </mc:Choice>
    <mc:Fallback>
      <p:transition spd="slow" advTm="209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5" y="1161277"/>
            <a:ext cx="10325839" cy="6157455"/>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Safety</a:t>
            </a:r>
          </a:p>
          <a:p>
            <a:pPr marL="715600" indent="-342900">
              <a:spcBef>
                <a:spcPts val="1095"/>
              </a:spcBef>
              <a:buClr>
                <a:srgbClr val="C00000"/>
              </a:buClr>
              <a:buSzPct val="79166"/>
              <a:buFont typeface="Wingdings" pitchFamily="2" charset="2"/>
              <a:buChar char="Ø"/>
              <a:tabLst>
                <a:tab pos="355600" algn="l"/>
              </a:tabLst>
            </a:pPr>
            <a:r>
              <a:rPr lang="en" altLang="zh-CN" sz="2400" dirty="0"/>
              <a:t>clients need to confirm their identity </a:t>
            </a:r>
          </a:p>
          <a:p>
            <a:pPr marL="715600" indent="-342900">
              <a:spcBef>
                <a:spcPts val="1095"/>
              </a:spcBef>
              <a:buClr>
                <a:srgbClr val="C00000"/>
              </a:buClr>
              <a:buSzPct val="79166"/>
              <a:buFont typeface="Wingdings" pitchFamily="2" charset="2"/>
              <a:buChar char="Ø"/>
              <a:tabLst>
                <a:tab pos="355600" algn="l"/>
              </a:tabLst>
            </a:pPr>
            <a:r>
              <a:rPr lang="en" altLang="zh-CN" sz="2400" dirty="0"/>
              <a:t>The app itself has </a:t>
            </a:r>
            <a:r>
              <a:rPr lang="en" altLang="zh-CN" sz="2400" b="1" dirty="0"/>
              <a:t>no access to your storage and does not gather any personal data</a:t>
            </a:r>
            <a:r>
              <a:rPr lang="en" altLang="zh-CN" sz="2400" dirty="0"/>
              <a:t>. We only use the information needed to make the service work - your </a:t>
            </a:r>
            <a:r>
              <a:rPr lang="en" altLang="zh-CN" sz="2400" b="1" dirty="0"/>
              <a:t>IP address, network speed, and location</a:t>
            </a:r>
            <a:r>
              <a:rPr lang="en" altLang="zh-CN" sz="2400" dirty="0"/>
              <a:t>. All traffic is fully </a:t>
            </a:r>
            <a:r>
              <a:rPr lang="en" altLang="zh-CN" sz="2400" b="1" dirty="0"/>
              <a:t>encrypted</a:t>
            </a:r>
            <a:r>
              <a:rPr lang="en" altLang="zh-CN" sz="2400" dirty="0"/>
              <a:t>, so there are no compromises in terms of privacy. We </a:t>
            </a:r>
            <a:r>
              <a:rPr lang="en" altLang="zh-CN" sz="2400" b="1" dirty="0"/>
              <a:t>don't bundle </a:t>
            </a:r>
            <a:r>
              <a:rPr lang="en" altLang="zh-CN" sz="2400" dirty="0"/>
              <a:t>any additional software with the installation, and the app itself contains </a:t>
            </a:r>
            <a:r>
              <a:rPr lang="en" altLang="zh-CN" sz="2400" b="1" dirty="0"/>
              <a:t>no ads</a:t>
            </a:r>
            <a:r>
              <a:rPr lang="en" altLang="zh-CN" sz="2400" dirty="0"/>
              <a:t>.</a:t>
            </a:r>
          </a:p>
          <a:p>
            <a:pPr marL="715600" indent="-342900">
              <a:spcBef>
                <a:spcPts val="1095"/>
              </a:spcBef>
              <a:buClr>
                <a:srgbClr val="C00000"/>
              </a:buClr>
              <a:buSzPct val="79166"/>
              <a:buFont typeface="Wingdings" pitchFamily="2" charset="2"/>
              <a:buChar char="Ø"/>
              <a:tabLst>
                <a:tab pos="355600" algn="l"/>
              </a:tabLst>
            </a:pPr>
            <a:r>
              <a:rPr lang="en" altLang="zh-CN" sz="2400" dirty="0" err="1"/>
              <a:t>IPRoyal</a:t>
            </a:r>
            <a:r>
              <a:rPr lang="en" altLang="zh-CN" sz="2400" dirty="0"/>
              <a:t> Pawns pays cash via </a:t>
            </a:r>
            <a:r>
              <a:rPr lang="en" altLang="zh-CN" sz="2400" b="1" dirty="0"/>
              <a:t>PayPal and </a:t>
            </a:r>
            <a:r>
              <a:rPr lang="en" altLang="zh-CN" sz="2400" b="1" dirty="0" err="1"/>
              <a:t>Bitcon</a:t>
            </a:r>
            <a:r>
              <a:rPr lang="en" altLang="zh-CN" sz="2400" dirty="0"/>
              <a:t>. And it pays you 0.20USD per GB shared.</a:t>
            </a:r>
          </a:p>
          <a:p>
            <a:pPr marL="715600" indent="-342900">
              <a:spcBef>
                <a:spcPts val="1095"/>
              </a:spcBef>
              <a:buClr>
                <a:srgbClr val="C00000"/>
              </a:buClr>
              <a:buSzPct val="79166"/>
              <a:buFont typeface="Wingdings" pitchFamily="2" charset="2"/>
              <a:buChar char="Ø"/>
              <a:tabLst>
                <a:tab pos="355600" algn="l"/>
              </a:tabLst>
            </a:pPr>
            <a:r>
              <a:rPr lang="en" altLang="zh-CN" sz="2400" dirty="0" err="1"/>
              <a:t>IPRoyal</a:t>
            </a:r>
            <a:r>
              <a:rPr lang="en" altLang="zh-CN" sz="2400" dirty="0"/>
              <a:t> does </a:t>
            </a:r>
            <a:r>
              <a:rPr lang="en" altLang="zh-CN" sz="2400" b="1" dirty="0"/>
              <a:t>not</a:t>
            </a:r>
            <a:r>
              <a:rPr lang="en" altLang="zh-CN" sz="2400" dirty="0"/>
              <a:t> plan or intend to collect any personal information on children below the age of 14 for the purpose of collection and/or processing of personal data of such an individual.</a:t>
            </a:r>
          </a:p>
          <a:p>
            <a:pPr marL="355600" indent="-342900">
              <a:spcBef>
                <a:spcPts val="1095"/>
              </a:spcBef>
              <a:buClr>
                <a:srgbClr val="C00000"/>
              </a:buClr>
              <a:buSzPct val="79166"/>
              <a:buFont typeface="Wingdings" pitchFamily="2" charset="2"/>
              <a:buChar char="Ø"/>
              <a:tabLst>
                <a:tab pos="355600" algn="l"/>
              </a:tabLst>
            </a:pPr>
            <a:endParaRPr lang="en-US" altLang="zh-CN" sz="2400" spc="105" dirty="0">
              <a:latin typeface="Arial" panose="020B0604020202020204" pitchFamily="34" charset="0"/>
              <a:cs typeface="Arial" panose="020B0604020202020204" pitchFamily="34" charset="0"/>
            </a:endParaRP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Noto Sans CJK JP Medium"/>
              <a:cs typeface="Tahoma" panose="020B0604030504040204" pitchFamily="34" charset="0"/>
            </a:endParaRPr>
          </a:p>
        </p:txBody>
      </p:sp>
      <p:sp>
        <p:nvSpPr>
          <p:cNvPr id="6" name="Title 5"/>
          <p:cNvSpPr>
            <a:spLocks noGrp="1"/>
          </p:cNvSpPr>
          <p:nvPr>
            <p:ph type="title"/>
          </p:nvPr>
        </p:nvSpPr>
        <p:spPr/>
        <p:txBody>
          <a:bodyPr/>
          <a:lstStyle/>
          <a:p>
            <a:r>
              <a:rPr lang="en-US" altLang="zh-CN" dirty="0"/>
              <a:t>Background (cont’d)</a:t>
            </a:r>
            <a:endParaRPr lang="en-US" dirty="0"/>
          </a:p>
        </p:txBody>
      </p:sp>
    </p:spTree>
    <p:extLst>
      <p:ext uri="{BB962C8B-B14F-4D97-AF65-F5344CB8AC3E}">
        <p14:creationId xmlns:p14="http://schemas.microsoft.com/office/powerpoint/2010/main" val="2722966354"/>
      </p:ext>
    </p:extLst>
  </p:cSld>
  <p:clrMapOvr>
    <a:masterClrMapping/>
  </p:clrMapOvr>
  <mc:AlternateContent xmlns:mc="http://schemas.openxmlformats.org/markup-compatibility/2006">
    <mc:Choice xmlns:p14="http://schemas.microsoft.com/office/powerpoint/2010/main" Requires="p14">
      <p:transition spd="slow" p14:dur="2000" advTm="20978"/>
    </mc:Choice>
    <mc:Fallback>
      <p:transition spd="slow" advTm="209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5" y="1161277"/>
            <a:ext cx="10325839" cy="2551339"/>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Your rights in relation to your personal information</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Access</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Modify</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Remove</a:t>
            </a: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Noto Sans CJK JP Medium"/>
              <a:cs typeface="Tahoma" panose="020B0604030504040204" pitchFamily="34" charset="0"/>
            </a:endParaRPr>
          </a:p>
        </p:txBody>
      </p:sp>
      <p:sp>
        <p:nvSpPr>
          <p:cNvPr id="6" name="Title 5"/>
          <p:cNvSpPr>
            <a:spLocks noGrp="1"/>
          </p:cNvSpPr>
          <p:nvPr>
            <p:ph type="title"/>
          </p:nvPr>
        </p:nvSpPr>
        <p:spPr/>
        <p:txBody>
          <a:bodyPr/>
          <a:lstStyle/>
          <a:p>
            <a:r>
              <a:rPr lang="en-US" altLang="zh-CN" dirty="0"/>
              <a:t>Background (cont’d)</a:t>
            </a:r>
            <a:endParaRPr lang="en-US" dirty="0"/>
          </a:p>
        </p:txBody>
      </p:sp>
      <p:sp>
        <p:nvSpPr>
          <p:cNvPr id="5" name="object 3">
            <a:extLst>
              <a:ext uri="{FF2B5EF4-FFF2-40B4-BE49-F238E27FC236}">
                <a16:creationId xmlns:a16="http://schemas.microsoft.com/office/drawing/2014/main" id="{5F83BF17-1C0F-20F5-7F37-D12487F02EE0}"/>
              </a:ext>
            </a:extLst>
          </p:cNvPr>
          <p:cNvSpPr txBox="1"/>
          <p:nvPr/>
        </p:nvSpPr>
        <p:spPr>
          <a:xfrm>
            <a:off x="553655" y="3135085"/>
            <a:ext cx="10325839" cy="3061736"/>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You can also exercise the following rights</a:t>
            </a:r>
            <a:endParaRPr lang="en-US" altLang="zh-CN" sz="2400" spc="105" dirty="0">
              <a:latin typeface="Noto Sans CJK JP Medium"/>
              <a:cs typeface="Tahoma" panose="020B0604030504040204" pitchFamily="34" charset="0"/>
            </a:endParaRP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Restrict the processing</a:t>
            </a:r>
          </a:p>
          <a:p>
            <a:pPr marL="812800" lvl="1" indent="-342900">
              <a:spcBef>
                <a:spcPts val="1095"/>
              </a:spcBef>
              <a:buClr>
                <a:srgbClr val="C00000"/>
              </a:buClr>
              <a:buSzPct val="79166"/>
              <a:buFont typeface="Wingdings" panose="05000000000000000000" pitchFamily="2" charset="2"/>
              <a:buChar char="Ø"/>
              <a:tabLst>
                <a:tab pos="355600" algn="l"/>
              </a:tabLst>
            </a:pPr>
            <a:r>
              <a:rPr lang="en" altLang="zh-CN" sz="2400" dirty="0">
                <a:latin typeface="Noto Sans Chakma" panose="020B0502040504020204" pitchFamily="34" charset="0"/>
                <a:ea typeface="Noto Sans Chakma" panose="020B0502040504020204" pitchFamily="34" charset="0"/>
                <a:cs typeface="Noto Sans Chakma" panose="020B0502040504020204" pitchFamily="34" charset="0"/>
              </a:rPr>
              <a:t>Oppose the processing </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ypriot" panose="020B0502040504020204" pitchFamily="34" charset="0"/>
                <a:ea typeface="Noto Sans Cypriot" panose="020B0502040504020204" pitchFamily="34" charset="0"/>
                <a:cs typeface="Tahoma" panose="020B0604030504040204" pitchFamily="34" charset="0"/>
              </a:rPr>
              <a:t>Collect</a:t>
            </a:r>
            <a:r>
              <a:rPr lang="en-US" altLang="zh-CN" sz="2400" spc="105" dirty="0">
                <a:latin typeface="Noto Sans CJK JP Medium"/>
                <a:cs typeface="Tahoma" panose="020B0604030504040204" pitchFamily="34" charset="0"/>
              </a:rPr>
              <a:t> </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File a complaint regarding the way </a:t>
            </a:r>
            <a:r>
              <a:rPr lang="en-US" altLang="zh-CN" sz="2400" spc="105" dirty="0" err="1">
                <a:latin typeface="Noto Sans CJK JP Medium"/>
                <a:cs typeface="Tahoma" panose="020B0604030504040204" pitchFamily="34" charset="0"/>
              </a:rPr>
              <a:t>IPRoyal</a:t>
            </a:r>
            <a:r>
              <a:rPr lang="en-US" altLang="zh-CN" sz="2400" spc="105" dirty="0">
                <a:latin typeface="Noto Sans CJK JP Medium"/>
                <a:cs typeface="Tahoma" panose="020B0604030504040204" pitchFamily="34" charset="0"/>
              </a:rPr>
              <a:t> use your data.</a:t>
            </a:r>
          </a:p>
          <a:p>
            <a:pPr marL="812800" lvl="1" indent="-342900">
              <a:spcBef>
                <a:spcPts val="1095"/>
              </a:spcBef>
              <a:buClr>
                <a:srgbClr val="C00000"/>
              </a:buClr>
              <a:buSzPct val="79166"/>
              <a:buFont typeface="Wingdings" panose="05000000000000000000" pitchFamily="2" charset="2"/>
              <a:buChar char="Ø"/>
              <a:tabLst>
                <a:tab pos="355600" algn="l"/>
              </a:tabLst>
            </a:pPr>
            <a:endParaRPr lang="en-US" altLang="zh-CN" sz="2400" spc="105" dirty="0">
              <a:latin typeface="Noto Sans CJK JP Medium"/>
              <a:cs typeface="Tahoma" panose="020B0604030504040204" pitchFamily="34" charset="0"/>
            </a:endParaRPr>
          </a:p>
        </p:txBody>
      </p:sp>
    </p:spTree>
    <p:extLst>
      <p:ext uri="{BB962C8B-B14F-4D97-AF65-F5344CB8AC3E}">
        <p14:creationId xmlns:p14="http://schemas.microsoft.com/office/powerpoint/2010/main" val="3518976049"/>
      </p:ext>
    </p:extLst>
  </p:cSld>
  <p:clrMapOvr>
    <a:masterClrMapping/>
  </p:clrMapOvr>
  <mc:AlternateContent xmlns:mc="http://schemas.openxmlformats.org/markup-compatibility/2006">
    <mc:Choice xmlns:p14="http://schemas.microsoft.com/office/powerpoint/2010/main" Requires="p14">
      <p:transition spd="slow" p14:dur="2000" advTm="20978"/>
    </mc:Choice>
    <mc:Fallback>
      <p:transition spd="slow" advTm="209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5" y="1161277"/>
            <a:ext cx="10325839" cy="4169731"/>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Arial" panose="020B0604020202020204" pitchFamily="34" charset="0"/>
                <a:cs typeface="Arial" panose="020B0604020202020204" pitchFamily="34" charset="0"/>
              </a:rPr>
              <a:t>Exact data accessed</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Email</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Payment information</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Device information: IP address, version of the operating system you’re running, the model of the device you’re using, current charging state, last seen time stamp, and your physical location (city and country)</a:t>
            </a: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Network information: </a:t>
            </a:r>
            <a:r>
              <a:rPr lang="en-US" altLang="zh-CN" sz="2400" spc="105" dirty="0" err="1">
                <a:latin typeface="Noto Sans CJK JP Medium"/>
                <a:cs typeface="Tahoma" panose="020B0604030504040204" pitchFamily="34" charset="0"/>
              </a:rPr>
              <a:t>WiFi</a:t>
            </a:r>
            <a:endParaRPr lang="en-US" altLang="zh-CN" sz="2400" spc="105" dirty="0">
              <a:latin typeface="Noto Sans CJK JP Medium"/>
              <a:cs typeface="Tahoma" panose="020B0604030504040204" pitchFamily="34" charset="0"/>
            </a:endParaRPr>
          </a:p>
          <a:p>
            <a:pPr marL="812800" lvl="1" indent="-342900">
              <a:spcBef>
                <a:spcPts val="1095"/>
              </a:spcBef>
              <a:buClr>
                <a:srgbClr val="C00000"/>
              </a:buClr>
              <a:buSzPct val="79166"/>
              <a:buFont typeface="Wingdings" panose="05000000000000000000" pitchFamily="2" charset="2"/>
              <a:buChar char="Ø"/>
              <a:tabLst>
                <a:tab pos="355600" algn="l"/>
              </a:tabLst>
            </a:pPr>
            <a:r>
              <a:rPr lang="en-US" altLang="zh-CN" sz="2400" spc="105" dirty="0">
                <a:latin typeface="Noto Sans CJK JP Medium"/>
                <a:cs typeface="Tahoma" panose="020B0604030504040204" pitchFamily="34" charset="0"/>
              </a:rPr>
              <a:t>Error and crash reports and application usage analytics</a:t>
            </a:r>
          </a:p>
        </p:txBody>
      </p:sp>
      <p:sp>
        <p:nvSpPr>
          <p:cNvPr id="6" name="Title 5"/>
          <p:cNvSpPr>
            <a:spLocks noGrp="1"/>
          </p:cNvSpPr>
          <p:nvPr>
            <p:ph type="title"/>
          </p:nvPr>
        </p:nvSpPr>
        <p:spPr/>
        <p:txBody>
          <a:bodyPr/>
          <a:lstStyle/>
          <a:p>
            <a:r>
              <a:rPr lang="en-US" altLang="zh-CN" dirty="0"/>
              <a:t>Background (cont’d)</a:t>
            </a:r>
            <a:endParaRPr lang="en-US" dirty="0"/>
          </a:p>
        </p:txBody>
      </p:sp>
    </p:spTree>
    <p:extLst>
      <p:ext uri="{BB962C8B-B14F-4D97-AF65-F5344CB8AC3E}">
        <p14:creationId xmlns:p14="http://schemas.microsoft.com/office/powerpoint/2010/main" val="3312611280"/>
      </p:ext>
    </p:extLst>
  </p:cSld>
  <p:clrMapOvr>
    <a:masterClrMapping/>
  </p:clrMapOvr>
  <mc:AlternateContent xmlns:mc="http://schemas.openxmlformats.org/markup-compatibility/2006">
    <mc:Choice xmlns:p14="http://schemas.microsoft.com/office/powerpoint/2010/main" Requires="p14">
      <p:transition spd="slow" p14:dur="2000" advTm="20978"/>
    </mc:Choice>
    <mc:Fallback>
      <p:transition spd="slow" advTm="209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3655" y="1161277"/>
            <a:ext cx="10325839" cy="509755"/>
          </a:xfrm>
          <a:prstGeom prst="rect">
            <a:avLst/>
          </a:prstGeom>
        </p:spPr>
        <p:txBody>
          <a:bodyPr vert="horz" wrap="square" lIns="0" tIns="139065" rIns="0" bIns="0" rtlCol="0">
            <a:spAutoFit/>
          </a:bodyPr>
          <a:lstStyle/>
          <a:p>
            <a:pPr marL="355600" indent="-342900">
              <a:spcBef>
                <a:spcPts val="1095"/>
              </a:spcBef>
              <a:buClr>
                <a:srgbClr val="C00000"/>
              </a:buClr>
              <a:buSzPct val="79166"/>
              <a:buFont typeface="Wingdings"/>
              <a:buChar char=""/>
              <a:tabLst>
                <a:tab pos="355600" algn="l"/>
              </a:tabLst>
            </a:pPr>
            <a:r>
              <a:rPr lang="en-US" altLang="zh-CN" sz="2400" spc="105" dirty="0">
                <a:latin typeface="Noto Sans CJK JP Medium"/>
                <a:cs typeface="Tahoma" panose="020B0604030504040204" pitchFamily="34" charset="0"/>
              </a:rPr>
              <a:t>Complaints</a:t>
            </a:r>
          </a:p>
        </p:txBody>
      </p:sp>
      <p:sp>
        <p:nvSpPr>
          <p:cNvPr id="6" name="Title 5"/>
          <p:cNvSpPr>
            <a:spLocks noGrp="1"/>
          </p:cNvSpPr>
          <p:nvPr>
            <p:ph type="title"/>
          </p:nvPr>
        </p:nvSpPr>
        <p:spPr/>
        <p:txBody>
          <a:bodyPr/>
          <a:lstStyle/>
          <a:p>
            <a:r>
              <a:rPr lang="en-US" altLang="zh-CN" dirty="0"/>
              <a:t>Background (cont’d)</a:t>
            </a:r>
            <a:endParaRPr lang="en-US" dirty="0"/>
          </a:p>
        </p:txBody>
      </p:sp>
      <p:pic>
        <p:nvPicPr>
          <p:cNvPr id="2" name="图片 1">
            <a:extLst>
              <a:ext uri="{FF2B5EF4-FFF2-40B4-BE49-F238E27FC236}">
                <a16:creationId xmlns:a16="http://schemas.microsoft.com/office/drawing/2014/main" id="{5DD7839C-4622-0D84-56EC-E11B1950B54D}"/>
              </a:ext>
            </a:extLst>
          </p:cNvPr>
          <p:cNvPicPr>
            <a:picLocks noChangeAspect="1"/>
          </p:cNvPicPr>
          <p:nvPr/>
        </p:nvPicPr>
        <p:blipFill>
          <a:blip r:embed="rId3"/>
          <a:stretch>
            <a:fillRect/>
          </a:stretch>
        </p:blipFill>
        <p:spPr>
          <a:xfrm>
            <a:off x="641352" y="1671032"/>
            <a:ext cx="6395746" cy="4025691"/>
          </a:xfrm>
          <a:prstGeom prst="rect">
            <a:avLst/>
          </a:prstGeom>
        </p:spPr>
      </p:pic>
      <p:pic>
        <p:nvPicPr>
          <p:cNvPr id="4" name="图片 3">
            <a:extLst>
              <a:ext uri="{FF2B5EF4-FFF2-40B4-BE49-F238E27FC236}">
                <a16:creationId xmlns:a16="http://schemas.microsoft.com/office/drawing/2014/main" id="{B24DC81E-63B8-EEFC-E691-9A88945613DD}"/>
              </a:ext>
            </a:extLst>
          </p:cNvPr>
          <p:cNvPicPr>
            <a:picLocks noChangeAspect="1"/>
          </p:cNvPicPr>
          <p:nvPr/>
        </p:nvPicPr>
        <p:blipFill>
          <a:blip r:embed="rId4"/>
          <a:stretch>
            <a:fillRect/>
          </a:stretch>
        </p:blipFill>
        <p:spPr>
          <a:xfrm>
            <a:off x="3839225" y="2799368"/>
            <a:ext cx="7162800" cy="2387600"/>
          </a:xfrm>
          <a:prstGeom prst="rect">
            <a:avLst/>
          </a:prstGeom>
        </p:spPr>
      </p:pic>
    </p:spTree>
    <p:extLst>
      <p:ext uri="{BB962C8B-B14F-4D97-AF65-F5344CB8AC3E}">
        <p14:creationId xmlns:p14="http://schemas.microsoft.com/office/powerpoint/2010/main" val="369661560"/>
      </p:ext>
    </p:extLst>
  </p:cSld>
  <p:clrMapOvr>
    <a:masterClrMapping/>
  </p:clrMapOvr>
  <mc:AlternateContent xmlns:mc="http://schemas.openxmlformats.org/markup-compatibility/2006">
    <mc:Choice xmlns:p14="http://schemas.microsoft.com/office/powerpoint/2010/main" Requires="p14">
      <p:transition spd="slow" p14:dur="2000" advTm="20978"/>
    </mc:Choice>
    <mc:Fallback>
      <p:transition spd="slow" advTm="209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4068</TotalTime>
  <Words>956</Words>
  <Application>Microsoft Macintosh PowerPoint</Application>
  <PresentationFormat>宽屏</PresentationFormat>
  <Paragraphs>75</Paragraphs>
  <Slides>11</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Noto Sans CJK JP Medium</vt:lpstr>
      <vt:lpstr>Arial</vt:lpstr>
      <vt:lpstr>Calibri</vt:lpstr>
      <vt:lpstr>Calibri Light</vt:lpstr>
      <vt:lpstr>Noto Sans Chakma</vt:lpstr>
      <vt:lpstr>Noto Sans Cypriot</vt:lpstr>
      <vt:lpstr>Wingdings</vt:lpstr>
      <vt:lpstr>1_Office Theme</vt:lpstr>
      <vt:lpstr>Outline</vt:lpstr>
      <vt:lpstr>Background</vt:lpstr>
      <vt:lpstr>Background (cont’d)</vt:lpstr>
      <vt:lpstr>Background (cont’d)</vt:lpstr>
      <vt:lpstr>Background (cont’d)</vt:lpstr>
      <vt:lpstr>Background (cont’d)</vt:lpstr>
      <vt:lpstr>Background (cont’d)</vt:lpstr>
      <vt:lpstr>Background (cont’d)</vt:lpstr>
      <vt:lpstr>Background (cont’d)</vt:lpstr>
      <vt:lpstr>Background (cont’d)</vt:lpstr>
      <vt:lpstr>Background (cont’d)</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浙江大学“百人计划”汇报</dc:title>
  <dc:creator>巴 钟杰</dc:creator>
  <cp:lastModifiedBy>钟 心柳</cp:lastModifiedBy>
  <cp:revision>226</cp:revision>
  <dcterms:created xsi:type="dcterms:W3CDTF">2020-03-27T13:52:59Z</dcterms:created>
  <dcterms:modified xsi:type="dcterms:W3CDTF">2022-06-04T09:23:44Z</dcterms:modified>
</cp:coreProperties>
</file>