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10" r:id="rId3"/>
    <p:sldId id="282" r:id="rId4"/>
    <p:sldId id="306" r:id="rId5"/>
    <p:sldId id="311" r:id="rId6"/>
    <p:sldId id="312" r:id="rId7"/>
    <p:sldId id="313" r:id="rId8"/>
    <p:sldId id="314" r:id="rId9"/>
    <p:sldId id="315" r:id="rId10"/>
    <p:sldId id="316" r:id="rId11"/>
    <p:sldId id="28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10일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10일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파라미터</a:t>
            </a:r>
            <a:r>
              <a:rPr lang="ko-KR" altLang="en-US" dirty="0"/>
              <a:t> 추출하기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E261C1-AF6E-884C-B6AD-AFC90AF772A4}"/>
              </a:ext>
            </a:extLst>
          </p:cNvPr>
          <p:cNvSpPr/>
          <p:nvPr/>
        </p:nvSpPr>
        <p:spPr>
          <a:xfrm>
            <a:off x="1093304" y="2870537"/>
            <a:ext cx="9700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GetMapping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"/test7"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test7(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RequestParam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"data1"</a:t>
            </a:r>
            <a:r>
              <a:rPr lang="en" altLang="ko-KR" dirty="0">
                <a:latin typeface="Helvetica" pitchFamily="2" charset="0"/>
              </a:rPr>
              <a:t>) 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value1</a:t>
            </a:r>
            <a:r>
              <a:rPr lang="en" altLang="ko-KR" dirty="0">
                <a:latin typeface="Helvetica" pitchFamily="2" charset="0"/>
              </a:rPr>
              <a:t>,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RequestParam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"data2"</a:t>
            </a:r>
            <a:r>
              <a:rPr lang="en" altLang="ko-KR" dirty="0">
                <a:latin typeface="Helvetica" pitchFamily="2" charset="0"/>
              </a:rPr>
              <a:t>, required =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false</a:t>
            </a:r>
            <a:r>
              <a:rPr lang="en" altLang="ko-KR" dirty="0">
                <a:latin typeface="Helvetica" pitchFamily="2" charset="0"/>
              </a:rPr>
              <a:t>) 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value2</a:t>
            </a:r>
            <a:r>
              <a:rPr lang="en" altLang="ko-KR" dirty="0">
                <a:latin typeface="Helvetica" pitchFamily="2" charset="0"/>
              </a:rPr>
              <a:t>,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RequestParam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"data3"</a:t>
            </a:r>
            <a:r>
              <a:rPr lang="en" altLang="ko-KR" dirty="0">
                <a:latin typeface="Helvetica" pitchFamily="2" charset="0"/>
              </a:rPr>
              <a:t>, </a:t>
            </a:r>
            <a:r>
              <a:rPr lang="en" altLang="ko-KR" dirty="0" err="1">
                <a:latin typeface="Helvetica" pitchFamily="2" charset="0"/>
              </a:rPr>
              <a:t>defaultValue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"default"</a:t>
            </a:r>
            <a:r>
              <a:rPr lang="en" altLang="ko-KR" dirty="0">
                <a:latin typeface="Helvetica" pitchFamily="2" charset="0"/>
              </a:rPr>
              <a:t>) 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value3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파라미터</a:t>
            </a:r>
            <a:r>
              <a:rPr lang="ko-KR" altLang="en-US" dirty="0"/>
              <a:t> 주입 받기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클라이언트 요청 발생 시 전달하는 </a:t>
            </a:r>
            <a:r>
              <a:rPr lang="ko-KR" altLang="en-US" dirty="0" err="1"/>
              <a:t>파라미터</a:t>
            </a:r>
            <a:r>
              <a:rPr lang="ko-KR" altLang="en-US" dirty="0"/>
              <a:t> 데이터를 손쉽게 주입 받을 수 있도록 다양한 방식을 제공하고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/>
              <a:t>Servlet/JSP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요청 방식에 따라 </a:t>
            </a:r>
            <a:r>
              <a:rPr lang="ko-KR" altLang="en-US" dirty="0" err="1"/>
              <a:t>파라미터</a:t>
            </a:r>
            <a:r>
              <a:rPr lang="ko-KR" altLang="en-US" dirty="0"/>
              <a:t> 추출하는 방식이 달라지지는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1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HttpServletRequest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는 필요한 객체나 데이터는 주입을 받아 사용하게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Servlet / JSP</a:t>
            </a:r>
            <a:r>
              <a:rPr lang="ko-KR" altLang="en-US" dirty="0"/>
              <a:t>에서 </a:t>
            </a:r>
            <a:r>
              <a:rPr lang="ko-KR" altLang="en-US" dirty="0" err="1"/>
              <a:t>파라미터</a:t>
            </a:r>
            <a:r>
              <a:rPr lang="ko-KR" altLang="en-US" dirty="0"/>
              <a:t> 데이터를 추출할 때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객체를 통하게 되는데 </a:t>
            </a:r>
            <a:r>
              <a:rPr lang="en-US" altLang="ko-KR" dirty="0"/>
              <a:t>Spring MVC</a:t>
            </a:r>
            <a:r>
              <a:rPr lang="ko-KR" altLang="en-US" dirty="0"/>
              <a:t>에서 이 객체를 주입 받아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파라미터</a:t>
            </a:r>
            <a:r>
              <a:rPr lang="ko-KR" altLang="en-US" dirty="0"/>
              <a:t> 추출 뿐만 아니라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객체가 필요할 경우 사용하면 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HttpServletRequest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BAB77-9BC7-9941-AAE8-0EF5004BE50E}"/>
              </a:ext>
            </a:extLst>
          </p:cNvPr>
          <p:cNvSpPr/>
          <p:nvPr/>
        </p:nvSpPr>
        <p:spPr>
          <a:xfrm>
            <a:off x="2705100" y="2629192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GetMapping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test1(</a:t>
            </a:r>
            <a:r>
              <a:rPr lang="en" altLang="ko-KR" dirty="0" err="1">
                <a:latin typeface="Helvetica" pitchFamily="2" charset="0"/>
              </a:rPr>
              <a:t>HttpServletRequest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pPr lvl="1"/>
            <a:r>
              <a:rPr lang="en" altLang="ko-KR" dirty="0">
                <a:latin typeface="Helvetica" pitchFamily="2" charset="0"/>
              </a:rPr>
              <a:t>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data1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"data1"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r>
              <a:rPr lang="en" altLang="ko-KR" dirty="0">
                <a:latin typeface="Helvetica" pitchFamily="2" charset="0"/>
              </a:rPr>
              <a:t>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data2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"data2"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r>
              <a:rPr lang="en" altLang="ko-KR" dirty="0">
                <a:latin typeface="Helvetica" pitchFamily="2" charset="0"/>
              </a:rPr>
              <a:t>String []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data3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.getParameterValues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"data3"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endParaRPr lang="en" altLang="ko-KR" dirty="0">
              <a:latin typeface="Helvetica" pitchFamily="2" charset="0"/>
            </a:endParaRPr>
          </a:p>
          <a:p>
            <a:pPr lvl="1"/>
            <a:r>
              <a:rPr lang="en-US" altLang="ko-KR" dirty="0">
                <a:latin typeface="Helvetica" pitchFamily="2" charset="0"/>
              </a:rPr>
              <a:t>…</a:t>
            </a:r>
            <a:r>
              <a:rPr lang="ko-KR" altLang="en-US" dirty="0">
                <a:latin typeface="Helvetica" pitchFamily="2" charset="0"/>
              </a:rPr>
              <a:t> 생략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WebRequest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WebRequest</a:t>
            </a:r>
            <a:r>
              <a:rPr lang="ko-KR" altLang="en-US" dirty="0"/>
              <a:t>는 </a:t>
            </a:r>
            <a:r>
              <a:rPr lang="en-US" altLang="ko-KR" dirty="0" err="1"/>
              <a:t>HttpServletRequest</a:t>
            </a:r>
            <a:r>
              <a:rPr lang="ko-KR" altLang="en-US" dirty="0"/>
              <a:t> 클래스를 확장한 클래스입니다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0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WebRequest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2F4F2E-124E-3744-B86F-1818F5168652}"/>
              </a:ext>
            </a:extLst>
          </p:cNvPr>
          <p:cNvSpPr/>
          <p:nvPr/>
        </p:nvSpPr>
        <p:spPr>
          <a:xfrm>
            <a:off x="2739886" y="2568260"/>
            <a:ext cx="68613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GetMapping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"/test3"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test3(</a:t>
            </a:r>
            <a:r>
              <a:rPr lang="en" altLang="ko-KR" dirty="0" err="1">
                <a:latin typeface="Helvetica" pitchFamily="2" charset="0"/>
              </a:rPr>
              <a:t>WebRequest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pPr lvl="1"/>
            <a:r>
              <a:rPr lang="en" altLang="ko-KR" dirty="0">
                <a:latin typeface="Helvetica" pitchFamily="2" charset="0"/>
              </a:rPr>
              <a:t>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data1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"data1"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r>
              <a:rPr lang="en" altLang="ko-KR" dirty="0">
                <a:latin typeface="Helvetica" pitchFamily="2" charset="0"/>
              </a:rPr>
              <a:t>String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data2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"data2"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r>
              <a:rPr lang="en" altLang="ko-KR" dirty="0">
                <a:latin typeface="Helvetica" pitchFamily="2" charset="0"/>
              </a:rPr>
              <a:t>String []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data3</a:t>
            </a:r>
            <a:r>
              <a:rPr lang="en" altLang="ko-KR" dirty="0">
                <a:latin typeface="Helvetica" pitchFamily="2" charset="0"/>
              </a:rPr>
              <a:t> = </a:t>
            </a:r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.getParameterValues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"data3"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pPr lvl="1"/>
            <a:endParaRPr lang="en" altLang="ko-KR" dirty="0">
              <a:latin typeface="Helvetica" pitchFamily="2" charset="0"/>
            </a:endParaRPr>
          </a:p>
          <a:p>
            <a:pPr lvl="1"/>
            <a:r>
              <a:rPr lang="en-US" altLang="ko-KR" dirty="0">
                <a:latin typeface="Helvetica" pitchFamily="2" charset="0"/>
              </a:rPr>
              <a:t>…</a:t>
            </a:r>
            <a:r>
              <a:rPr lang="ko-KR" altLang="en-US" dirty="0">
                <a:latin typeface="Helvetica" pitchFamily="2" charset="0"/>
              </a:rPr>
              <a:t>생략</a:t>
            </a:r>
            <a:r>
              <a:rPr lang="en-US" altLang="ko-KR" dirty="0">
                <a:latin typeface="Helvetica" pitchFamily="2" charset="0"/>
              </a:rPr>
              <a:t>…</a:t>
            </a:r>
            <a:endParaRPr lang="en" altLang="ko-KR" dirty="0">
              <a:latin typeface="Helvetica" pitchFamily="2" charset="0"/>
            </a:endParaRPr>
          </a:p>
          <a:p>
            <a:br>
              <a:rPr lang="en" altLang="ko-KR" dirty="0">
                <a:latin typeface="Helvetica" pitchFamily="2" charset="0"/>
              </a:rPr>
            </a:br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데이터가 요청 주소에 있을 경우 값을 주입 받을 수 있는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Restful API</a:t>
            </a:r>
            <a:r>
              <a:rPr lang="ko-KR" altLang="en-US" dirty="0"/>
              <a:t> 서버 프로그래밍시 많이 사용하는 방식입니다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요청주소</a:t>
            </a:r>
            <a:r>
              <a:rPr lang="en-US" altLang="ko-KR" dirty="0"/>
              <a:t>/</a:t>
            </a:r>
            <a:r>
              <a:rPr lang="ko-KR" altLang="en-US" dirty="0"/>
              <a:t>값</a:t>
            </a:r>
            <a:r>
              <a:rPr lang="en-US" altLang="ko-KR" dirty="0"/>
              <a:t>1/</a:t>
            </a:r>
            <a:r>
              <a:rPr lang="ko-KR" altLang="en-US" dirty="0"/>
              <a:t>값</a:t>
            </a:r>
            <a:r>
              <a:rPr lang="en-US" altLang="ko-KR" dirty="0"/>
              <a:t>2/</a:t>
            </a:r>
            <a:r>
              <a:rPr lang="ko-KR" altLang="en-US" dirty="0"/>
              <a:t>값</a:t>
            </a: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4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D02D9B-9970-114D-B5B5-04A4A5AF233D}"/>
              </a:ext>
            </a:extLst>
          </p:cNvPr>
          <p:cNvSpPr/>
          <p:nvPr/>
        </p:nvSpPr>
        <p:spPr>
          <a:xfrm>
            <a:off x="2491408" y="3081853"/>
            <a:ext cx="7616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GetMapping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"/test4/{data1}/{data2}/{data3}"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test4(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PathVariable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data1</a:t>
            </a:r>
            <a:r>
              <a:rPr lang="en" altLang="ko-KR" dirty="0">
                <a:latin typeface="Helvetica" pitchFamily="2" charset="0"/>
              </a:rPr>
              <a:t>, 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PathVariable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data2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, 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PathVariable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data3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 {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br>
              <a:rPr lang="en" altLang="ko-KR" dirty="0">
                <a:latin typeface="Helvetica" pitchFamily="2" charset="0"/>
              </a:rPr>
            </a:br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파라미터</a:t>
            </a:r>
            <a:r>
              <a:rPr lang="ko-KR" altLang="en-US" dirty="0"/>
              <a:t> 데이터를 직접 주입 받을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지정된 변수의 이름과 </a:t>
            </a:r>
            <a:r>
              <a:rPr lang="ko-KR" altLang="en-US" dirty="0" err="1"/>
              <a:t>파라미터의</a:t>
            </a:r>
            <a:r>
              <a:rPr lang="ko-KR" altLang="en-US" dirty="0"/>
              <a:t> 이름이 같을 경우 값을 주입 받습니다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가능한 경우 형 변환도 처리해줍니다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value : </a:t>
            </a:r>
            <a:r>
              <a:rPr lang="ko-KR" altLang="en-US" dirty="0" err="1"/>
              <a:t>파라미터의</a:t>
            </a:r>
            <a:r>
              <a:rPr lang="ko-KR" altLang="en-US" dirty="0"/>
              <a:t> 이름과 변수의 이름이 다를 경우 </a:t>
            </a:r>
            <a:r>
              <a:rPr lang="ko-KR" altLang="en-US" dirty="0" err="1"/>
              <a:t>파라미터</a:t>
            </a:r>
            <a:r>
              <a:rPr lang="ko-KR" altLang="en-US" dirty="0"/>
              <a:t> 이름을 지정합니다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required : false</a:t>
            </a:r>
            <a:r>
              <a:rPr lang="ko-KR" altLang="en-US" dirty="0" err="1"/>
              <a:t>를</a:t>
            </a:r>
            <a:r>
              <a:rPr lang="ko-KR" altLang="en-US" dirty="0"/>
              <a:t> 설정하면 지정된 이름의 </a:t>
            </a:r>
            <a:r>
              <a:rPr lang="ko-KR" altLang="en-US" dirty="0" err="1"/>
              <a:t>파라미터가</a:t>
            </a:r>
            <a:r>
              <a:rPr lang="ko-KR" altLang="en-US" dirty="0"/>
              <a:t> 없을 경우 </a:t>
            </a:r>
            <a:r>
              <a:rPr lang="en-US" altLang="ko-KR" dirty="0"/>
              <a:t>null</a:t>
            </a:r>
            <a:r>
              <a:rPr lang="ko-KR" altLang="en-US" dirty="0"/>
              <a:t>이 주입됩니다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396</TotalTime>
  <Words>381</Words>
  <Application>Microsoft Macintosh PowerPoint</Application>
  <PresentationFormat>와이드스크린</PresentationFormat>
  <Paragraphs>57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Helvetica</vt:lpstr>
      <vt:lpstr>다이아몬드 눈금 16x9</vt:lpstr>
      <vt:lpstr>Spring MVC</vt:lpstr>
      <vt:lpstr>파라미터 추출하기</vt:lpstr>
      <vt:lpstr>HttpServletRequest 사용하기</vt:lpstr>
      <vt:lpstr>HttpServletRequest 사용하기</vt:lpstr>
      <vt:lpstr>WebRequest 사용하기</vt:lpstr>
      <vt:lpstr>WebRequest 사용하기</vt:lpstr>
      <vt:lpstr>@PathVariable</vt:lpstr>
      <vt:lpstr>@PathVariable</vt:lpstr>
      <vt:lpstr>@RequestParam</vt:lpstr>
      <vt:lpstr>@RequestParam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210</cp:revision>
  <dcterms:created xsi:type="dcterms:W3CDTF">2018-05-11T05:26:24Z</dcterms:created>
  <dcterms:modified xsi:type="dcterms:W3CDTF">2019-12-10T05:50:14Z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