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310" r:id="rId3"/>
    <p:sldId id="317" r:id="rId4"/>
    <p:sldId id="282" r:id="rId5"/>
    <p:sldId id="319" r:id="rId6"/>
    <p:sldId id="320" r:id="rId7"/>
    <p:sldId id="318" r:id="rId8"/>
    <p:sldId id="285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706" autoAdjust="0"/>
  </p:normalViewPr>
  <p:slideViewPr>
    <p:cSldViewPr snapToGrid="0">
      <p:cViewPr varScale="1">
        <p:scale>
          <a:sx n="128" d="100"/>
          <a:sy n="128" d="100"/>
        </p:scale>
        <p:origin x="616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26일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12월 26일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12월 26일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12월 26일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12월 26일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12월 26일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12월 26일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12월 26일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12월 26일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12월 26일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12월 26일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err="1"/>
              <a:t>ViewResolver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ViewResolver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07E64D4-D5D8-4E4E-B35F-BD6BBE991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29D679-BFC8-0249-9B40-96107BD00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722" y="1981201"/>
            <a:ext cx="5252555" cy="401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0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ViewResolver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컨트롤러에서 전달 받은 </a:t>
            </a:r>
            <a:r>
              <a:rPr lang="en-US" altLang="ko-KR" dirty="0"/>
              <a:t>View</a:t>
            </a:r>
            <a:r>
              <a:rPr lang="ko-KR" altLang="en-US" dirty="0"/>
              <a:t>의 이름을 토대로 </a:t>
            </a:r>
            <a:r>
              <a:rPr lang="en-US" altLang="ko-KR" dirty="0" err="1"/>
              <a:t>jsp</a:t>
            </a:r>
            <a:r>
              <a:rPr lang="ko-KR" altLang="en-US" dirty="0" err="1"/>
              <a:t>를</a:t>
            </a:r>
            <a:r>
              <a:rPr lang="ko-KR" altLang="en-US" dirty="0"/>
              <a:t> 찾아 선택하고 </a:t>
            </a:r>
            <a:r>
              <a:rPr lang="en-US" altLang="ko-KR" dirty="0" err="1"/>
              <a:t>jsp</a:t>
            </a:r>
            <a:r>
              <a:rPr lang="ko-KR" altLang="en-US" dirty="0"/>
              <a:t> 데이터를 분석해 </a:t>
            </a:r>
            <a:r>
              <a:rPr lang="ko-KR" altLang="en-US" dirty="0" err="1"/>
              <a:t>응답결과를</a:t>
            </a:r>
            <a:r>
              <a:rPr lang="ko-KR" altLang="en-US" dirty="0"/>
              <a:t> 만들어 전달하는 요소 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본 과정에서는 </a:t>
            </a:r>
            <a:r>
              <a:rPr lang="en-US" altLang="ko-KR" dirty="0" err="1"/>
              <a:t>ViewResolver</a:t>
            </a:r>
            <a:r>
              <a:rPr lang="ko-KR" altLang="en-US" dirty="0"/>
              <a:t>가 사용할 </a:t>
            </a:r>
            <a:r>
              <a:rPr lang="en-US" altLang="ko-KR" dirty="0"/>
              <a:t>View</a:t>
            </a:r>
            <a:r>
              <a:rPr lang="ko-KR" altLang="en-US" dirty="0"/>
              <a:t>의 이름을 지정하는 방법과 </a:t>
            </a:r>
            <a:r>
              <a:rPr lang="en-US" altLang="ko-KR" dirty="0" err="1"/>
              <a:t>jsp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통해 응답 결과를 만들 때 필요한 데이터를 전달하는 방법에 대해 살펴봅니다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8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HttpServletRequest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는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처리할 때</a:t>
            </a:r>
            <a:r>
              <a:rPr lang="en-US" altLang="ko-KR" dirty="0"/>
              <a:t> </a:t>
            </a:r>
            <a:r>
              <a:rPr lang="en-US" altLang="ko-KR" dirty="0" err="1"/>
              <a:t>HttpServletRequest</a:t>
            </a:r>
            <a:r>
              <a:rPr lang="ko-KR" altLang="en-US" dirty="0"/>
              <a:t> 객체를 </a:t>
            </a:r>
            <a:r>
              <a:rPr lang="en-US" altLang="ko-KR" dirty="0" err="1"/>
              <a:t>jsp</a:t>
            </a:r>
            <a:r>
              <a:rPr lang="ko-KR" altLang="en-US" dirty="0"/>
              <a:t> 쪽으로 전달합니다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ViewResolver</a:t>
            </a:r>
            <a:r>
              <a:rPr lang="ko-KR" altLang="en-US" dirty="0"/>
              <a:t>는 이를 이용해 </a:t>
            </a:r>
            <a:r>
              <a:rPr lang="en-US" altLang="ko-KR" dirty="0"/>
              <a:t>JSP</a:t>
            </a:r>
            <a:r>
              <a:rPr lang="ko-KR" altLang="en-US" dirty="0"/>
              <a:t> </a:t>
            </a:r>
            <a:r>
              <a:rPr lang="ko-KR" altLang="en-US" dirty="0" err="1"/>
              <a:t>작업시</a:t>
            </a:r>
            <a:r>
              <a:rPr lang="ko-KR" altLang="en-US" dirty="0"/>
              <a:t> 데이터를 사용할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917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HttpServletRequest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4D2CC3-0717-DB49-A52F-DA0644D680F6}"/>
              </a:ext>
            </a:extLst>
          </p:cNvPr>
          <p:cNvSpPr/>
          <p:nvPr/>
        </p:nvSpPr>
        <p:spPr>
          <a:xfrm>
            <a:off x="3048000" y="31475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R" dirty="0">
                <a:latin typeface="Helvetica" pitchFamily="2" charset="0"/>
              </a:rPr>
              <a:t> String test2(</a:t>
            </a:r>
            <a:r>
              <a:rPr lang="en" altLang="ko-KR" dirty="0" err="1">
                <a:latin typeface="Helvetica" pitchFamily="2" charset="0"/>
              </a:rPr>
              <a:t>HttpServletRequest</a:t>
            </a:r>
            <a:r>
              <a:rPr lang="en" altLang="ko-KR" dirty="0"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request</a:t>
            </a:r>
            <a:r>
              <a:rPr lang="en" altLang="ko-KR" dirty="0">
                <a:latin typeface="Helvetica" pitchFamily="2" charset="0"/>
              </a:rPr>
              <a:t>) {</a:t>
            </a:r>
          </a:p>
          <a:p>
            <a:pPr lvl="1"/>
            <a:r>
              <a:rPr lang="en" altLang="ko-KR" dirty="0" err="1">
                <a:solidFill>
                  <a:srgbClr val="6A3E3E"/>
                </a:solidFill>
                <a:latin typeface="Helvetica" pitchFamily="2" charset="0"/>
              </a:rPr>
              <a:t>request</a:t>
            </a:r>
            <a:r>
              <a:rPr lang="en" altLang="ko-KR" dirty="0" err="1">
                <a:latin typeface="Helvetica" pitchFamily="2" charset="0"/>
              </a:rPr>
              <a:t>.setAttribute</a:t>
            </a:r>
            <a:r>
              <a:rPr lang="en" altLang="ko-KR" dirty="0"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"value1"</a:t>
            </a:r>
            <a:r>
              <a:rPr lang="en" altLang="ko-KR" dirty="0">
                <a:latin typeface="Helvetica" pitchFamily="2" charset="0"/>
              </a:rPr>
              <a:t>, 100);</a:t>
            </a:r>
          </a:p>
          <a:p>
            <a:pPr lvl="1"/>
            <a:r>
              <a:rPr lang="en" altLang="ko-KR" dirty="0" err="1">
                <a:solidFill>
                  <a:srgbClr val="6A3E3E"/>
                </a:solidFill>
                <a:latin typeface="Helvetica" pitchFamily="2" charset="0"/>
              </a:rPr>
              <a:t>request</a:t>
            </a:r>
            <a:r>
              <a:rPr lang="en" altLang="ko-KR" dirty="0" err="1">
                <a:latin typeface="Helvetica" pitchFamily="2" charset="0"/>
              </a:rPr>
              <a:t>.setAttribute</a:t>
            </a:r>
            <a:r>
              <a:rPr lang="en" altLang="ko-KR" dirty="0"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"value2"</a:t>
            </a:r>
            <a:r>
              <a:rPr lang="en" altLang="ko-KR" dirty="0">
                <a:latin typeface="Helvetica" pitchFamily="2" charset="0"/>
              </a:rPr>
              <a:t>, 200);</a:t>
            </a:r>
          </a:p>
          <a:p>
            <a:pPr lvl="1"/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return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"test2"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" altLang="ko-KR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ko-KR" dirty="0">
                <a:latin typeface="Helvetica" pitchFamily="2" charset="0"/>
              </a:rPr>
              <a:t>}</a:t>
            </a:r>
            <a:endParaRPr lang="en" altLang="ko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Model</a:t>
            </a:r>
            <a:r>
              <a:rPr lang="ko-KR" altLang="en-US" dirty="0"/>
              <a:t> 객체를 주입 받아 </a:t>
            </a:r>
            <a:r>
              <a:rPr lang="ko-KR" altLang="en-US" dirty="0" err="1"/>
              <a:t>셋팅하면</a:t>
            </a:r>
            <a:r>
              <a:rPr lang="ko-KR" altLang="en-US" dirty="0"/>
              <a:t> </a:t>
            </a:r>
            <a:r>
              <a:rPr lang="en-US" altLang="ko-KR" dirty="0" err="1"/>
              <a:t>HttpServletRequest</a:t>
            </a:r>
            <a:r>
              <a:rPr lang="ko-KR" altLang="en-US" dirty="0"/>
              <a:t> 객체에 담겨 이를 </a:t>
            </a:r>
            <a:r>
              <a:rPr lang="en-US" altLang="ko-KR" dirty="0"/>
              <a:t>JSP</a:t>
            </a:r>
            <a:r>
              <a:rPr lang="ko-KR" altLang="en-US" dirty="0"/>
              <a:t>로 전달할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A712A2-6854-8143-BC81-9528DF1B88F6}"/>
              </a:ext>
            </a:extLst>
          </p:cNvPr>
          <p:cNvSpPr/>
          <p:nvPr/>
        </p:nvSpPr>
        <p:spPr>
          <a:xfrm>
            <a:off x="3048000" y="34290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R" dirty="0">
                <a:latin typeface="Helvetica" pitchFamily="2" charset="0"/>
              </a:rPr>
              <a:t> String test3(Model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model</a:t>
            </a:r>
            <a:r>
              <a:rPr lang="en" altLang="ko-KR" dirty="0">
                <a:latin typeface="Helvetica" pitchFamily="2" charset="0"/>
              </a:rPr>
              <a:t>) {</a:t>
            </a:r>
          </a:p>
          <a:p>
            <a:pPr lvl="1"/>
            <a:r>
              <a:rPr lang="en" altLang="ko-KR" dirty="0" err="1">
                <a:solidFill>
                  <a:srgbClr val="6A3E3E"/>
                </a:solidFill>
                <a:latin typeface="Helvetica" pitchFamily="2" charset="0"/>
              </a:rPr>
              <a:t>model</a:t>
            </a:r>
            <a:r>
              <a:rPr lang="en" altLang="ko-KR" dirty="0" err="1">
                <a:latin typeface="Helvetica" pitchFamily="2" charset="0"/>
              </a:rPr>
              <a:t>.addAttribute</a:t>
            </a:r>
            <a:r>
              <a:rPr lang="en" altLang="ko-KR" dirty="0"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"value3"</a:t>
            </a:r>
            <a:r>
              <a:rPr lang="en" altLang="ko-KR" dirty="0">
                <a:latin typeface="Helvetica" pitchFamily="2" charset="0"/>
              </a:rPr>
              <a:t>, 300);</a:t>
            </a:r>
          </a:p>
          <a:p>
            <a:pPr lvl="1"/>
            <a:r>
              <a:rPr lang="en" altLang="ko-KR" dirty="0" err="1">
                <a:solidFill>
                  <a:srgbClr val="6A3E3E"/>
                </a:solidFill>
                <a:latin typeface="Helvetica" pitchFamily="2" charset="0"/>
              </a:rPr>
              <a:t>model</a:t>
            </a:r>
            <a:r>
              <a:rPr lang="en" altLang="ko-KR" dirty="0" err="1">
                <a:latin typeface="Helvetica" pitchFamily="2" charset="0"/>
              </a:rPr>
              <a:t>.addAttribute</a:t>
            </a:r>
            <a:r>
              <a:rPr lang="en" altLang="ko-KR" dirty="0"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"value4"</a:t>
            </a:r>
            <a:r>
              <a:rPr lang="en" altLang="ko-KR" dirty="0">
                <a:latin typeface="Helvetica" pitchFamily="2" charset="0"/>
              </a:rPr>
              <a:t>, 400);</a:t>
            </a:r>
          </a:p>
          <a:p>
            <a:pPr lvl="1"/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return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"test3"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" altLang="ko-KR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ko-KR" dirty="0">
                <a:latin typeface="Helvetica" pitchFamily="2" charset="0"/>
              </a:rPr>
              <a:t>}</a:t>
            </a:r>
            <a:endParaRPr lang="en" altLang="ko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7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ModelAndView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ModelAndView</a:t>
            </a:r>
            <a:r>
              <a:rPr lang="ko-KR" altLang="en-US" dirty="0"/>
              <a:t>는 </a:t>
            </a:r>
            <a:r>
              <a:rPr lang="en-US" altLang="ko-KR" dirty="0"/>
              <a:t>Model</a:t>
            </a:r>
            <a:r>
              <a:rPr lang="ko-KR" altLang="en-US" dirty="0"/>
              <a:t>에 값을 </a:t>
            </a:r>
            <a:r>
              <a:rPr lang="ko-KR" altLang="en-US" dirty="0" err="1"/>
              <a:t>셋팅하는</a:t>
            </a:r>
            <a:r>
              <a:rPr lang="ko-KR" altLang="en-US" dirty="0"/>
              <a:t> 기능과 </a:t>
            </a:r>
            <a:r>
              <a:rPr lang="en-US" altLang="ko-KR" dirty="0"/>
              <a:t>View</a:t>
            </a:r>
            <a:r>
              <a:rPr lang="ko-KR" altLang="en-US" dirty="0"/>
              <a:t>의 이름을 지정하는 기능을 모두 가지고 있습니다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8370F9-1334-A24A-B148-4BA6B114A29F}"/>
              </a:ext>
            </a:extLst>
          </p:cNvPr>
          <p:cNvSpPr/>
          <p:nvPr/>
        </p:nvSpPr>
        <p:spPr>
          <a:xfrm>
            <a:off x="3048000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R" dirty="0">
                <a:latin typeface="Helvetica" pitchFamily="2" charset="0"/>
              </a:rPr>
              <a:t> </a:t>
            </a:r>
            <a:r>
              <a:rPr lang="en" altLang="ko-KR" dirty="0" err="1">
                <a:latin typeface="Helvetica" pitchFamily="2" charset="0"/>
              </a:rPr>
              <a:t>ModelAndView</a:t>
            </a:r>
            <a:r>
              <a:rPr lang="en" altLang="ko-KR" dirty="0">
                <a:latin typeface="Helvetica" pitchFamily="2" charset="0"/>
              </a:rPr>
              <a:t> test5(</a:t>
            </a:r>
            <a:r>
              <a:rPr lang="en" altLang="ko-KR" dirty="0" err="1">
                <a:latin typeface="Helvetica" pitchFamily="2" charset="0"/>
              </a:rPr>
              <a:t>ModelAndView</a:t>
            </a:r>
            <a:r>
              <a:rPr lang="en" altLang="ko-KR" dirty="0"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mv</a:t>
            </a:r>
            <a:r>
              <a:rPr lang="en" altLang="ko-KR" dirty="0">
                <a:latin typeface="Helvetica" pitchFamily="2" charset="0"/>
              </a:rPr>
              <a:t>) {</a:t>
            </a:r>
          </a:p>
          <a:p>
            <a:pPr lvl="1"/>
            <a:r>
              <a:rPr lang="en" altLang="ko-KR" dirty="0" err="1">
                <a:solidFill>
                  <a:srgbClr val="6A3E3E"/>
                </a:solidFill>
                <a:latin typeface="Helvetica" pitchFamily="2" charset="0"/>
              </a:rPr>
              <a:t>mv</a:t>
            </a:r>
            <a:r>
              <a:rPr lang="en" altLang="ko-KR" dirty="0" err="1">
                <a:latin typeface="Helvetica" pitchFamily="2" charset="0"/>
              </a:rPr>
              <a:t>.addObject</a:t>
            </a:r>
            <a:r>
              <a:rPr lang="en" altLang="ko-KR" dirty="0"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"value3000"</a:t>
            </a:r>
            <a:r>
              <a:rPr lang="en" altLang="ko-KR" dirty="0">
                <a:latin typeface="Helvetica" pitchFamily="2" charset="0"/>
              </a:rPr>
              <a:t>, 3000);</a:t>
            </a:r>
          </a:p>
          <a:p>
            <a:pPr lvl="1"/>
            <a:r>
              <a:rPr lang="en" altLang="ko-KR" dirty="0" err="1">
                <a:solidFill>
                  <a:srgbClr val="6A3E3E"/>
                </a:solidFill>
                <a:latin typeface="Helvetica" pitchFamily="2" charset="0"/>
              </a:rPr>
              <a:t>mv</a:t>
            </a:r>
            <a:r>
              <a:rPr lang="en" altLang="ko-KR" dirty="0" err="1">
                <a:latin typeface="Helvetica" pitchFamily="2" charset="0"/>
              </a:rPr>
              <a:t>.addObject</a:t>
            </a:r>
            <a:r>
              <a:rPr lang="en" altLang="ko-KR" dirty="0"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"value4000"</a:t>
            </a:r>
            <a:r>
              <a:rPr lang="en" altLang="ko-KR" dirty="0">
                <a:latin typeface="Helvetica" pitchFamily="2" charset="0"/>
              </a:rPr>
              <a:t>, 4000);</a:t>
            </a:r>
          </a:p>
          <a:p>
            <a:pPr lvl="1"/>
            <a:r>
              <a:rPr lang="en" altLang="ko-KR" dirty="0" err="1">
                <a:solidFill>
                  <a:srgbClr val="6A3E3E"/>
                </a:solidFill>
                <a:latin typeface="Helvetica" pitchFamily="2" charset="0"/>
              </a:rPr>
              <a:t>mv</a:t>
            </a:r>
            <a:r>
              <a:rPr lang="en" altLang="ko-KR" dirty="0" err="1">
                <a:latin typeface="Helvetica" pitchFamily="2" charset="0"/>
              </a:rPr>
              <a:t>.setViewName</a:t>
            </a:r>
            <a:r>
              <a:rPr lang="en" altLang="ko-KR" dirty="0"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"test5"</a:t>
            </a:r>
            <a:r>
              <a:rPr lang="en" altLang="ko-KR" dirty="0">
                <a:latin typeface="Helvetica" pitchFamily="2" charset="0"/>
              </a:rPr>
              <a:t>);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return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mv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" altLang="ko-KR" dirty="0">
              <a:solidFill>
                <a:srgbClr val="7F0055"/>
              </a:solidFill>
              <a:latin typeface="Helvetica" pitchFamily="2" charset="0"/>
            </a:endParaRPr>
          </a:p>
          <a:p>
            <a:r>
              <a:rPr lang="en" altLang="ko-KR" dirty="0">
                <a:latin typeface="Helvetica" pitchFamily="2" charset="0"/>
              </a:rPr>
              <a:t>}</a:t>
            </a:r>
            <a:endParaRPr lang="en" altLang="ko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ViewResolver</a:t>
            </a:r>
            <a:r>
              <a:rPr lang="ko-KR" altLang="en-US" dirty="0"/>
              <a:t>에 의해 </a:t>
            </a:r>
            <a:r>
              <a:rPr lang="en-US" altLang="ko-KR" dirty="0"/>
              <a:t>JSP</a:t>
            </a:r>
            <a:r>
              <a:rPr lang="ko-KR" altLang="en-US" dirty="0"/>
              <a:t>가 실행되고 </a:t>
            </a:r>
            <a:r>
              <a:rPr lang="ko-KR" altLang="en-US" dirty="0" err="1"/>
              <a:t>응답결과가</a:t>
            </a:r>
            <a:r>
              <a:rPr lang="ko-KR" altLang="en-US" dirty="0"/>
              <a:t> 만들어집니다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Controller</a:t>
            </a:r>
            <a:r>
              <a:rPr lang="ko-KR" altLang="en-US" dirty="0"/>
              <a:t> 에서 </a:t>
            </a:r>
            <a:r>
              <a:rPr lang="en-US" altLang="ko-KR" dirty="0"/>
              <a:t>View</a:t>
            </a:r>
            <a:r>
              <a:rPr lang="ko-KR" altLang="en-US" dirty="0" err="1"/>
              <a:t>를</a:t>
            </a:r>
            <a:r>
              <a:rPr lang="ko-KR" altLang="en-US" dirty="0"/>
              <a:t> 지정할 때 </a:t>
            </a:r>
            <a:r>
              <a:rPr lang="en-US" altLang="ko-KR" dirty="0" err="1"/>
              <a:t>ViewResolver</a:t>
            </a:r>
            <a:r>
              <a:rPr lang="ko-KR" altLang="en-US" dirty="0"/>
              <a:t>가 사용할 데이터를 </a:t>
            </a:r>
            <a:r>
              <a:rPr lang="en-US" altLang="ko-KR" dirty="0"/>
              <a:t>Request</a:t>
            </a:r>
            <a:r>
              <a:rPr lang="ko-KR" altLang="en-US" dirty="0"/>
              <a:t> 영역에 저장할 수 있습니다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578</TotalTime>
  <Words>227</Words>
  <Application>Microsoft Macintosh PowerPoint</Application>
  <PresentationFormat>와이드스크린</PresentationFormat>
  <Paragraphs>34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Helvetica</vt:lpstr>
      <vt:lpstr>다이아몬드 눈금 16x9</vt:lpstr>
      <vt:lpstr>Spring MVC</vt:lpstr>
      <vt:lpstr>ViewResolver</vt:lpstr>
      <vt:lpstr>ViewResolver</vt:lpstr>
      <vt:lpstr>HttpServletRequest</vt:lpstr>
      <vt:lpstr>HttpServletRequest</vt:lpstr>
      <vt:lpstr>Model</vt:lpstr>
      <vt:lpstr>ModelAndView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220</cp:revision>
  <dcterms:created xsi:type="dcterms:W3CDTF">2018-05-11T05:26:24Z</dcterms:created>
  <dcterms:modified xsi:type="dcterms:W3CDTF">2019-12-26T08:06:00Z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