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85" r:id="rId1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706" autoAdjust="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12월 9일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12월 9일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12월 9일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XML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셋팅하기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XML</a:t>
            </a:r>
            <a:r>
              <a:rPr lang="ko-KR" altLang="en-US" dirty="0"/>
              <a:t> 방식의 </a:t>
            </a:r>
            <a:r>
              <a:rPr lang="ko-KR" altLang="en-US"/>
              <a:t>프로젝트 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web.xml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DispatcherServlet</a:t>
            </a:r>
            <a:r>
              <a:rPr lang="ko-KR" altLang="en-US" dirty="0"/>
              <a:t> 클래스를 </a:t>
            </a:r>
            <a:r>
              <a:rPr lang="en-US" altLang="ko-KR" dirty="0"/>
              <a:t>Spring</a:t>
            </a:r>
            <a:r>
              <a:rPr lang="ko-KR" altLang="en-US" dirty="0"/>
              <a:t>에서 제공하는 클래스로 설정합니다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37AF6F-44A1-F341-85F7-0EDB65FFC28D}"/>
              </a:ext>
            </a:extLst>
          </p:cNvPr>
          <p:cNvSpPr/>
          <p:nvPr/>
        </p:nvSpPr>
        <p:spPr>
          <a:xfrm>
            <a:off x="1565428" y="2651879"/>
            <a:ext cx="98334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servlet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	&lt;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servlet-name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ko-KR" dirty="0" err="1">
                <a:solidFill>
                  <a:srgbClr val="000000"/>
                </a:solidFill>
                <a:latin typeface="Helvetica" pitchFamily="2" charset="0"/>
              </a:rPr>
              <a:t>appServlet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servlet-name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	&lt;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servlet-class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ko-KR" dirty="0" err="1">
                <a:latin typeface="Helvetica" pitchFamily="2" charset="0"/>
              </a:rPr>
              <a:t>org.springframework.web.servlet.DispatcherServlet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servlet-class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	&lt;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load-on-startup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1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load-on-startup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servlet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servlet-mapping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	&lt;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servlet-name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ko-KR" dirty="0" err="1">
                <a:solidFill>
                  <a:srgbClr val="000000"/>
                </a:solidFill>
                <a:latin typeface="Helvetica" pitchFamily="2" charset="0"/>
              </a:rPr>
              <a:t>appServlet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servlet-name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	&lt;</a:t>
            </a:r>
            <a:r>
              <a:rPr lang="en" altLang="ko-KR" dirty="0" err="1">
                <a:solidFill>
                  <a:srgbClr val="3F7F7F"/>
                </a:solidFill>
                <a:latin typeface="Helvetica" pitchFamily="2" charset="0"/>
              </a:rPr>
              <a:t>url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-pattern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/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ko-KR" dirty="0" err="1">
                <a:solidFill>
                  <a:srgbClr val="3F7F7F"/>
                </a:solidFill>
                <a:latin typeface="Helvetica" pitchFamily="2" charset="0"/>
              </a:rPr>
              <a:t>url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-pattern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servlet-mapping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solidFill>
                <a:srgbClr val="3F7F7F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97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ApplicationContext</a:t>
            </a:r>
            <a:r>
              <a:rPr lang="ko-KR" altLang="en-US" dirty="0"/>
              <a:t>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Spring MVC </a:t>
            </a:r>
            <a:r>
              <a:rPr lang="ko-KR" altLang="en-US" dirty="0"/>
              <a:t>로 만든 웹 애플리케이션에 대한 설정을 하는 파일입니다</a:t>
            </a:r>
            <a:r>
              <a:rPr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37086D-B8ED-9442-A650-214E90B231F0}"/>
              </a:ext>
            </a:extLst>
          </p:cNvPr>
          <p:cNvSpPr/>
          <p:nvPr/>
        </p:nvSpPr>
        <p:spPr>
          <a:xfrm>
            <a:off x="1171853" y="2857182"/>
            <a:ext cx="102537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servlet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	&lt;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servlet-name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ko-KR" dirty="0" err="1">
                <a:solidFill>
                  <a:srgbClr val="000000"/>
                </a:solidFill>
                <a:latin typeface="Helvetica" pitchFamily="2" charset="0"/>
              </a:rPr>
              <a:t>appServlet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servlet-name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	&lt;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servlet-class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ko-KR" dirty="0" err="1">
                <a:latin typeface="Helvetica" pitchFamily="2" charset="0"/>
              </a:rPr>
              <a:t>org.springframework.web.servlet.DispatcherServlet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servlet-class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	&lt;</a:t>
            </a:r>
            <a:r>
              <a:rPr lang="en" altLang="ko-KR" dirty="0" err="1">
                <a:solidFill>
                  <a:srgbClr val="3F7F7F"/>
                </a:solidFill>
                <a:latin typeface="Helvetica" pitchFamily="2" charset="0"/>
              </a:rPr>
              <a:t>init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-param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		&lt;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param-name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ko-KR" dirty="0" err="1">
                <a:latin typeface="Helvetica" pitchFamily="2" charset="0"/>
              </a:rPr>
              <a:t>contextConfigLocation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param-name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		&lt;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param-value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ko-KR" dirty="0">
                <a:latin typeface="Helvetica" pitchFamily="2" charset="0"/>
              </a:rPr>
              <a:t>/WEB-INF/</a:t>
            </a:r>
            <a:r>
              <a:rPr lang="en-US" altLang="ko-KR" dirty="0">
                <a:latin typeface="Helvetica" pitchFamily="2" charset="0"/>
              </a:rPr>
              <a:t>config</a:t>
            </a:r>
            <a:r>
              <a:rPr lang="en" altLang="ko-KR" dirty="0">
                <a:latin typeface="Helvetica" pitchFamily="2" charset="0"/>
              </a:rPr>
              <a:t>/</a:t>
            </a:r>
            <a:r>
              <a:rPr lang="en" altLang="ko-KR" u="sng" dirty="0">
                <a:latin typeface="Helvetica" pitchFamily="2" charset="0"/>
              </a:rPr>
              <a:t>servlet</a:t>
            </a:r>
            <a:r>
              <a:rPr lang="en" altLang="ko-KR" dirty="0">
                <a:latin typeface="Helvetica" pitchFamily="2" charset="0"/>
              </a:rPr>
              <a:t>-</a:t>
            </a:r>
            <a:r>
              <a:rPr lang="en" altLang="ko-KR" dirty="0" err="1">
                <a:latin typeface="Helvetica" pitchFamily="2" charset="0"/>
              </a:rPr>
              <a:t>context.xml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param-value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	&lt;/</a:t>
            </a:r>
            <a:r>
              <a:rPr lang="en" altLang="ko-KR" dirty="0" err="1">
                <a:solidFill>
                  <a:srgbClr val="3F7F7F"/>
                </a:solidFill>
                <a:latin typeface="Helvetica" pitchFamily="2" charset="0"/>
              </a:rPr>
              <a:t>init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-param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	&lt;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load-on-startup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1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load-on-startup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servlet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solidFill>
                <a:srgbClr val="3F7F7F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9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RootContext</a:t>
            </a:r>
            <a:r>
              <a:rPr lang="ko-KR" altLang="en-US" dirty="0"/>
              <a:t> 파일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Spring MVC</a:t>
            </a:r>
            <a:r>
              <a:rPr lang="ko-KR" altLang="en-US" dirty="0"/>
              <a:t> 프로젝트 수행 시 사용할 </a:t>
            </a:r>
            <a:r>
              <a:rPr lang="en-US" altLang="ko-KR" dirty="0"/>
              <a:t>Bean</a:t>
            </a:r>
            <a:r>
              <a:rPr lang="ko-KR" altLang="en-US" dirty="0"/>
              <a:t>들을 정의하는 파일입니다</a:t>
            </a:r>
            <a:r>
              <a:rPr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85F4DA-B50F-1348-8572-1E584B2A9094}"/>
              </a:ext>
            </a:extLst>
          </p:cNvPr>
          <p:cNvSpPr/>
          <p:nvPr/>
        </p:nvSpPr>
        <p:spPr>
          <a:xfrm>
            <a:off x="946951" y="2988555"/>
            <a:ext cx="102980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context-param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	&lt;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param-name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ko-KR" dirty="0" err="1">
                <a:latin typeface="Helvetica" pitchFamily="2" charset="0"/>
              </a:rPr>
              <a:t>contextConfigLocation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param-name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	&lt;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param-value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ko-KR" dirty="0">
                <a:latin typeface="Helvetica" pitchFamily="2" charset="0"/>
              </a:rPr>
              <a:t>/</a:t>
            </a:r>
            <a:r>
              <a:rPr lang="en" altLang="ko-KR">
                <a:latin typeface="Helvetica" pitchFamily="2" charset="0"/>
              </a:rPr>
              <a:t>WEB-INF/config/</a:t>
            </a:r>
            <a:r>
              <a:rPr lang="en" altLang="ko-KR" dirty="0">
                <a:latin typeface="Helvetica" pitchFamily="2" charset="0"/>
              </a:rPr>
              <a:t>root-</a:t>
            </a:r>
            <a:r>
              <a:rPr lang="en" altLang="ko-KR" dirty="0" err="1">
                <a:latin typeface="Helvetica" pitchFamily="2" charset="0"/>
              </a:rPr>
              <a:t>context.xml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param-value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context-param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solidFill>
                <a:srgbClr val="3F7F7F"/>
              </a:solidFill>
              <a:latin typeface="Helvetica" pitchFamily="2" charset="0"/>
            </a:endParaRPr>
          </a:p>
          <a:p>
            <a:endParaRPr lang="en" altLang="ko-KR" dirty="0">
              <a:solidFill>
                <a:srgbClr val="008080"/>
              </a:solidFill>
              <a:latin typeface="Helvetica" pitchFamily="2" charset="0"/>
            </a:endParaRPr>
          </a:p>
          <a:p>
            <a:r>
              <a:rPr lang="en-US" altLang="ko-KR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listener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	&lt;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listener-class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ko-KR" dirty="0" err="1">
                <a:latin typeface="Helvetica" pitchFamily="2" charset="0"/>
              </a:rPr>
              <a:t>org.springframework.web.context.ContextLoaderListener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listener-class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listener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solidFill>
                <a:srgbClr val="3F7F7F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54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파라미터</a:t>
            </a:r>
            <a:r>
              <a:rPr lang="ko-KR" altLang="en-US" dirty="0"/>
              <a:t> 필터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파라미터에</a:t>
            </a:r>
            <a:r>
              <a:rPr lang="ko-KR" altLang="en-US" dirty="0"/>
              <a:t> 한글이 있을 경우 위해 </a:t>
            </a:r>
            <a:r>
              <a:rPr lang="ko-KR" altLang="en-US" dirty="0" err="1"/>
              <a:t>인코딩을</a:t>
            </a:r>
            <a:r>
              <a:rPr lang="ko-KR" altLang="en-US" dirty="0"/>
              <a:t> 설정합니다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9B7BFC-E237-1C41-8F09-62583F8E6E7B}"/>
              </a:ext>
            </a:extLst>
          </p:cNvPr>
          <p:cNvSpPr/>
          <p:nvPr/>
        </p:nvSpPr>
        <p:spPr>
          <a:xfrm>
            <a:off x="1683798" y="2913952"/>
            <a:ext cx="88244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filter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filter-name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ko-KR" dirty="0" err="1">
                <a:solidFill>
                  <a:srgbClr val="000000"/>
                </a:solidFill>
                <a:latin typeface="Helvetica" pitchFamily="2" charset="0"/>
              </a:rPr>
              <a:t>encodingFilter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filter-name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filter-class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ko-KR" dirty="0" err="1">
                <a:latin typeface="Helvetica" pitchFamily="2" charset="0"/>
              </a:rPr>
              <a:t>org.springframework.web.filter.CharacterEncodingFilter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filter-class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ko-KR" dirty="0" err="1">
                <a:solidFill>
                  <a:srgbClr val="3F7F7F"/>
                </a:solidFill>
                <a:latin typeface="Helvetica" pitchFamily="2" charset="0"/>
              </a:rPr>
              <a:t>init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-param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param-name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encoding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param-name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param-value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UTF-8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param-value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ko-KR" dirty="0" err="1">
                <a:solidFill>
                  <a:srgbClr val="3F7F7F"/>
                </a:solidFill>
                <a:latin typeface="Helvetica" pitchFamily="2" charset="0"/>
              </a:rPr>
              <a:t>init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-param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-US" altLang="ko-KR" dirty="0">
                <a:solidFill>
                  <a:srgbClr val="3F7F7F"/>
                </a:solidFill>
                <a:latin typeface="Helvetica" pitchFamily="2" charset="0"/>
              </a:rPr>
              <a:t>…</a:t>
            </a:r>
            <a:r>
              <a:rPr lang="ko-KR" altLang="en-US" dirty="0">
                <a:solidFill>
                  <a:srgbClr val="3F7F7F"/>
                </a:solidFill>
                <a:latin typeface="Helvetica" pitchFamily="2" charset="0"/>
              </a:rPr>
              <a:t>생략</a:t>
            </a:r>
            <a:r>
              <a:rPr lang="en-US" altLang="ko-KR" dirty="0">
                <a:solidFill>
                  <a:srgbClr val="3F7F7F"/>
                </a:solidFill>
                <a:latin typeface="Helvetica" pitchFamily="2" charset="0"/>
              </a:rPr>
              <a:t>…</a:t>
            </a:r>
            <a:endParaRPr lang="en" altLang="ko-KR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filter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solidFill>
                <a:srgbClr val="3F7F7F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98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Controller</a:t>
            </a:r>
            <a:r>
              <a:rPr lang="ko-KR" altLang="en-US" dirty="0"/>
              <a:t>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app-</a:t>
            </a:r>
            <a:r>
              <a:rPr lang="en-US" altLang="ko-KR" dirty="0" err="1"/>
              <a:t>context.xml</a:t>
            </a:r>
            <a:r>
              <a:rPr lang="ko-KR" altLang="en-US" dirty="0"/>
              <a:t> 파일에 </a:t>
            </a:r>
            <a:r>
              <a:rPr lang="en-US" altLang="ko-KR" dirty="0"/>
              <a:t>Controller</a:t>
            </a:r>
            <a:r>
              <a:rPr lang="ko-KR" altLang="en-US" dirty="0" err="1"/>
              <a:t>를</a:t>
            </a:r>
            <a:r>
              <a:rPr lang="ko-KR" altLang="en-US" dirty="0"/>
              <a:t> 찾을 수 있도록 설정을 해줍니다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0A9578-84DD-E749-A30D-6CB7D99641A8}"/>
              </a:ext>
            </a:extLst>
          </p:cNvPr>
          <p:cNvSpPr/>
          <p:nvPr/>
        </p:nvSpPr>
        <p:spPr>
          <a:xfrm>
            <a:off x="1992297" y="3429000"/>
            <a:ext cx="82074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annotation-driven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/&gt;</a:t>
            </a:r>
            <a:endParaRPr lang="en" altLang="ko-KR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-US" altLang="ko-KR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ko-KR" dirty="0" err="1">
                <a:solidFill>
                  <a:srgbClr val="3F7F7F"/>
                </a:solidFill>
                <a:latin typeface="Helvetica" pitchFamily="2" charset="0"/>
              </a:rPr>
              <a:t>context:component-scan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7F007F"/>
                </a:solidFill>
                <a:latin typeface="Helvetica" pitchFamily="2" charset="0"/>
              </a:rPr>
              <a:t>base-package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ko-KR" i="1" dirty="0">
                <a:solidFill>
                  <a:srgbClr val="2A00FF"/>
                </a:solidFill>
                <a:latin typeface="Helvetica" pitchFamily="2" charset="0"/>
              </a:rPr>
              <a:t>"</a:t>
            </a:r>
            <a:r>
              <a:rPr lang="en" altLang="ko-KR" i="1" dirty="0" err="1">
                <a:solidFill>
                  <a:srgbClr val="2A00FF"/>
                </a:solidFill>
                <a:latin typeface="Helvetica" pitchFamily="2" charset="0"/>
              </a:rPr>
              <a:t>kr.co.softcampus.controller</a:t>
            </a:r>
            <a:r>
              <a:rPr lang="en" altLang="ko-KR" i="1" dirty="0">
                <a:solidFill>
                  <a:srgbClr val="2A00FF"/>
                </a:solidFill>
                <a:latin typeface="Helvetica" pitchFamily="2" charset="0"/>
              </a:rPr>
              <a:t>"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/&gt;</a:t>
            </a:r>
            <a:endParaRPr lang="en" altLang="ko-KR" dirty="0">
              <a:solidFill>
                <a:srgbClr val="2A00FF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92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Controller</a:t>
            </a:r>
            <a:r>
              <a:rPr lang="ko-KR" altLang="en-US" dirty="0"/>
              <a:t>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Controller</a:t>
            </a:r>
            <a:r>
              <a:rPr lang="ko-KR" altLang="en-US" dirty="0" err="1"/>
              <a:t>를</a:t>
            </a:r>
            <a:r>
              <a:rPr lang="ko-KR" altLang="en-US" dirty="0"/>
              <a:t> 구현해줍니다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8FD29F-390B-1A40-A725-EC3318A300D1}"/>
              </a:ext>
            </a:extLst>
          </p:cNvPr>
          <p:cNvSpPr/>
          <p:nvPr/>
        </p:nvSpPr>
        <p:spPr>
          <a:xfrm>
            <a:off x="1848035" y="2693841"/>
            <a:ext cx="84959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646464"/>
                </a:solidFill>
                <a:latin typeface="Helvetica" pitchFamily="2" charset="0"/>
              </a:rPr>
              <a:t>@Controller</a:t>
            </a:r>
          </a:p>
          <a:p>
            <a:r>
              <a:rPr lang="en" altLang="ko-KR" b="1" dirty="0">
                <a:solidFill>
                  <a:srgbClr val="7F0055"/>
                </a:solidFill>
                <a:latin typeface="Helvetica" pitchFamily="2" charset="0"/>
              </a:rPr>
              <a:t>public</a:t>
            </a:r>
            <a:r>
              <a:rPr lang="en" altLang="ko-KR" dirty="0">
                <a:latin typeface="Helvetica" pitchFamily="2" charset="0"/>
              </a:rPr>
              <a:t> </a:t>
            </a:r>
            <a:r>
              <a:rPr lang="en" altLang="ko-KR" b="1" dirty="0">
                <a:solidFill>
                  <a:srgbClr val="7F0055"/>
                </a:solidFill>
                <a:latin typeface="Helvetica" pitchFamily="2" charset="0"/>
              </a:rPr>
              <a:t>class</a:t>
            </a:r>
            <a:r>
              <a:rPr lang="en" altLang="ko-KR" dirty="0">
                <a:latin typeface="Helvetica" pitchFamily="2" charset="0"/>
              </a:rPr>
              <a:t> </a:t>
            </a:r>
            <a:r>
              <a:rPr lang="en" altLang="ko-KR" dirty="0" err="1">
                <a:latin typeface="Helvetica" pitchFamily="2" charset="0"/>
              </a:rPr>
              <a:t>HomeController</a:t>
            </a:r>
            <a:r>
              <a:rPr lang="en" altLang="ko-KR" dirty="0">
                <a:latin typeface="Helvetica" pitchFamily="2" charset="0"/>
              </a:rPr>
              <a:t> {</a:t>
            </a:r>
          </a:p>
          <a:p>
            <a:endParaRPr lang="en-US" altLang="ko-KR" dirty="0">
              <a:solidFill>
                <a:srgbClr val="646464"/>
              </a:solidFill>
              <a:latin typeface="Helvetica" pitchFamily="2" charset="0"/>
            </a:endParaRPr>
          </a:p>
          <a:p>
            <a:r>
              <a:rPr lang="en-US" altLang="ko-KR" dirty="0">
                <a:solidFill>
                  <a:srgbClr val="646464"/>
                </a:solidFill>
                <a:latin typeface="Helvetica" pitchFamily="2" charset="0"/>
              </a:rPr>
              <a:t>	@</a:t>
            </a:r>
            <a:r>
              <a:rPr lang="en" altLang="ko-KR" dirty="0" err="1">
                <a:solidFill>
                  <a:srgbClr val="646464"/>
                </a:solidFill>
                <a:latin typeface="Helvetica" pitchFamily="2" charset="0"/>
              </a:rPr>
              <a:t>RequestMapping</a:t>
            </a:r>
            <a:r>
              <a:rPr lang="en" altLang="ko-KR" dirty="0">
                <a:latin typeface="Helvetica" pitchFamily="2" charset="0"/>
              </a:rPr>
              <a:t>(value = 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"/"</a:t>
            </a:r>
            <a:r>
              <a:rPr lang="en" altLang="ko-KR" dirty="0">
                <a:latin typeface="Helvetica" pitchFamily="2" charset="0"/>
              </a:rPr>
              <a:t>, method = </a:t>
            </a:r>
            <a:r>
              <a:rPr lang="en" altLang="ko-KR" dirty="0" err="1">
                <a:latin typeface="Helvetica" pitchFamily="2" charset="0"/>
              </a:rPr>
              <a:t>RequestMethod.</a:t>
            </a:r>
            <a:r>
              <a:rPr lang="en" altLang="ko-KR" b="1" i="1" dirty="0" err="1">
                <a:solidFill>
                  <a:srgbClr val="0000C0"/>
                </a:solidFill>
                <a:latin typeface="Helvetica" pitchFamily="2" charset="0"/>
              </a:rPr>
              <a:t>GET</a:t>
            </a:r>
            <a:r>
              <a:rPr lang="en" altLang="ko-KR" dirty="0">
                <a:latin typeface="Helvetica" pitchFamily="2" charset="0"/>
              </a:rPr>
              <a:t>)</a:t>
            </a:r>
          </a:p>
          <a:p>
            <a:r>
              <a:rPr lang="en" altLang="ko-KR" b="1" dirty="0">
                <a:solidFill>
                  <a:srgbClr val="7F0055"/>
                </a:solidFill>
                <a:latin typeface="Helvetica" pitchFamily="2" charset="0"/>
              </a:rPr>
              <a:t>	public</a:t>
            </a:r>
            <a:r>
              <a:rPr lang="en" altLang="ko-KR" dirty="0">
                <a:latin typeface="Helvetica" pitchFamily="2" charset="0"/>
              </a:rPr>
              <a:t> String home() {</a:t>
            </a:r>
          </a:p>
          <a:p>
            <a:endParaRPr lang="en" altLang="ko-KR" b="1" dirty="0">
              <a:solidFill>
                <a:srgbClr val="7F0055"/>
              </a:solidFill>
              <a:latin typeface="Helvetica" pitchFamily="2" charset="0"/>
            </a:endParaRPr>
          </a:p>
          <a:p>
            <a:r>
              <a:rPr lang="en" altLang="ko-KR" b="1" dirty="0">
                <a:solidFill>
                  <a:srgbClr val="7F0055"/>
                </a:solidFill>
                <a:latin typeface="Helvetica" pitchFamily="2" charset="0"/>
              </a:rPr>
              <a:t>		return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"index"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;</a:t>
            </a:r>
            <a:endParaRPr lang="en" altLang="ko-KR" dirty="0">
              <a:solidFill>
                <a:srgbClr val="2A00FF"/>
              </a:solidFill>
              <a:latin typeface="Helvetica" pitchFamily="2" charset="0"/>
            </a:endParaRPr>
          </a:p>
          <a:p>
            <a:endParaRPr lang="en" altLang="ko-KR" dirty="0">
              <a:latin typeface="Helvetica" pitchFamily="2" charset="0"/>
            </a:endParaRPr>
          </a:p>
          <a:p>
            <a:r>
              <a:rPr lang="en" altLang="ko-KR" dirty="0">
                <a:latin typeface="Helvetica" pitchFamily="2" charset="0"/>
              </a:rPr>
              <a:t>	}</a:t>
            </a:r>
          </a:p>
          <a:p>
            <a:r>
              <a:rPr lang="en" altLang="ko-KR" dirty="0">
                <a:latin typeface="Helvetica" pitchFamily="2" charset="0"/>
              </a:rPr>
              <a:t>}</a:t>
            </a:r>
            <a:endParaRPr lang="en" altLang="ko-KR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68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Controller</a:t>
            </a:r>
            <a:r>
              <a:rPr lang="ko-KR" altLang="en-US" dirty="0"/>
              <a:t> 작성이 수행되고 </a:t>
            </a:r>
            <a:r>
              <a:rPr lang="ko-KR" altLang="en-US" dirty="0" err="1"/>
              <a:t>랜더링될</a:t>
            </a:r>
            <a:r>
              <a:rPr lang="ko-KR" altLang="en-US" dirty="0"/>
              <a:t> </a:t>
            </a:r>
            <a:r>
              <a:rPr lang="en-US" altLang="ko-KR" dirty="0" err="1"/>
              <a:t>jsp</a:t>
            </a:r>
            <a:r>
              <a:rPr lang="ko-KR" altLang="en-US" dirty="0" err="1"/>
              <a:t>를</a:t>
            </a:r>
            <a:r>
              <a:rPr lang="ko-KR" altLang="en-US" dirty="0"/>
              <a:t> 설정합니다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24B07F-2139-8F41-AE59-FCA6B06D5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622" y="2652512"/>
            <a:ext cx="2159000" cy="4699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29C4F3A-560E-754C-AB2F-EF37BA330627}"/>
              </a:ext>
            </a:extLst>
          </p:cNvPr>
          <p:cNvSpPr/>
          <p:nvPr/>
        </p:nvSpPr>
        <p:spPr>
          <a:xfrm>
            <a:off x="1777013" y="3597399"/>
            <a:ext cx="86202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ko-KR" dirty="0" err="1">
                <a:solidFill>
                  <a:srgbClr val="3F7F7F"/>
                </a:solidFill>
                <a:latin typeface="Helvetica" pitchFamily="2" charset="0"/>
              </a:rPr>
              <a:t>beans:bean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7F007F"/>
                </a:solidFill>
                <a:latin typeface="Helvetica" pitchFamily="2" charset="0"/>
              </a:rPr>
              <a:t>class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ko-KR" i="1" dirty="0">
                <a:solidFill>
                  <a:srgbClr val="2A00FF"/>
                </a:solidFill>
                <a:latin typeface="Helvetica" pitchFamily="2" charset="0"/>
              </a:rPr>
              <a:t>"org.springframework.web.servlet.view.InternalResourceViewResolver"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ko-KR" dirty="0" err="1">
                <a:solidFill>
                  <a:srgbClr val="3F7F7F"/>
                </a:solidFill>
                <a:latin typeface="Helvetica" pitchFamily="2" charset="0"/>
              </a:rPr>
              <a:t>beans:property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7F007F"/>
                </a:solidFill>
                <a:latin typeface="Helvetica" pitchFamily="2" charset="0"/>
              </a:rPr>
              <a:t>name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ko-KR" i="1" dirty="0">
                <a:solidFill>
                  <a:srgbClr val="2A00FF"/>
                </a:solidFill>
                <a:latin typeface="Helvetica" pitchFamily="2" charset="0"/>
              </a:rPr>
              <a:t>"prefix"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7F007F"/>
                </a:solidFill>
                <a:latin typeface="Helvetica" pitchFamily="2" charset="0"/>
              </a:rPr>
              <a:t>value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ko-KR" i="1" dirty="0">
                <a:solidFill>
                  <a:srgbClr val="2A00FF"/>
                </a:solidFill>
                <a:latin typeface="Helvetica" pitchFamily="2" charset="0"/>
              </a:rPr>
              <a:t>"/WEB-INF/views/"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/&gt;</a:t>
            </a:r>
            <a:endParaRPr lang="en" altLang="ko-KR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ko-KR" dirty="0" err="1">
                <a:solidFill>
                  <a:srgbClr val="3F7F7F"/>
                </a:solidFill>
                <a:latin typeface="Helvetica" pitchFamily="2" charset="0"/>
              </a:rPr>
              <a:t>beans:property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7F007F"/>
                </a:solidFill>
                <a:latin typeface="Helvetica" pitchFamily="2" charset="0"/>
              </a:rPr>
              <a:t>name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ko-KR" i="1" dirty="0">
                <a:solidFill>
                  <a:srgbClr val="2A00FF"/>
                </a:solidFill>
                <a:latin typeface="Helvetica" pitchFamily="2" charset="0"/>
              </a:rPr>
              <a:t>"suffix"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7F007F"/>
                </a:solidFill>
                <a:latin typeface="Helvetica" pitchFamily="2" charset="0"/>
              </a:rPr>
              <a:t>value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ko-KR" i="1" dirty="0">
                <a:solidFill>
                  <a:srgbClr val="2A00FF"/>
                </a:solidFill>
                <a:latin typeface="Helvetica" pitchFamily="2" charset="0"/>
              </a:rPr>
              <a:t>".</a:t>
            </a:r>
            <a:r>
              <a:rPr lang="en" altLang="ko-KR" i="1" dirty="0" err="1">
                <a:solidFill>
                  <a:srgbClr val="2A00FF"/>
                </a:solidFill>
                <a:latin typeface="Helvetica" pitchFamily="2" charset="0"/>
              </a:rPr>
              <a:t>jsp</a:t>
            </a:r>
            <a:r>
              <a:rPr lang="en" altLang="ko-KR" i="1" dirty="0">
                <a:solidFill>
                  <a:srgbClr val="2A00FF"/>
                </a:solidFill>
                <a:latin typeface="Helvetica" pitchFamily="2" charset="0"/>
              </a:rPr>
              <a:t>"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/&gt;</a:t>
            </a:r>
            <a:endParaRPr lang="en" altLang="ko-KR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ko-KR" dirty="0" err="1">
                <a:solidFill>
                  <a:srgbClr val="3F7F7F"/>
                </a:solidFill>
                <a:latin typeface="Helvetica" pitchFamily="2" charset="0"/>
              </a:rPr>
              <a:t>beans:bean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ko-KR" dirty="0">
              <a:solidFill>
                <a:srgbClr val="3F7F7F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71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파일 경로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HTML</a:t>
            </a:r>
            <a:r>
              <a:rPr lang="ko-KR" altLang="en-US" dirty="0"/>
              <a:t> 에서 사용할 정적 파일들</a:t>
            </a:r>
            <a:r>
              <a:rPr lang="en-US" altLang="ko-KR" dirty="0"/>
              <a:t>(</a:t>
            </a:r>
            <a:r>
              <a:rPr lang="ko-KR" altLang="en-US" dirty="0"/>
              <a:t>이미지</a:t>
            </a:r>
            <a:r>
              <a:rPr lang="en-US" altLang="ko-KR" dirty="0"/>
              <a:t>,</a:t>
            </a:r>
            <a:r>
              <a:rPr lang="ko-KR" altLang="en-US" dirty="0"/>
              <a:t> 사운드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js</a:t>
            </a:r>
            <a:r>
              <a:rPr lang="en-US" altLang="ko-KR" dirty="0"/>
              <a:t>, </a:t>
            </a:r>
            <a:r>
              <a:rPr lang="en-US" altLang="ko-KR" dirty="0" err="1"/>
              <a:t>css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r>
              <a:rPr lang="ko-KR" altLang="en-US" dirty="0"/>
              <a:t>이 배치될 경로를 지정합니다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CF61F1-9D08-2441-9F5E-2EFC27587C2C}"/>
              </a:ext>
            </a:extLst>
          </p:cNvPr>
          <p:cNvSpPr/>
          <p:nvPr/>
        </p:nvSpPr>
        <p:spPr>
          <a:xfrm>
            <a:off x="3403596" y="3886200"/>
            <a:ext cx="5384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ko-KR" dirty="0">
                <a:solidFill>
                  <a:srgbClr val="3F7F7F"/>
                </a:solidFill>
                <a:latin typeface="Helvetica" pitchFamily="2" charset="0"/>
              </a:rPr>
              <a:t>resources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7F007F"/>
                </a:solidFill>
                <a:latin typeface="Helvetica" pitchFamily="2" charset="0"/>
              </a:rPr>
              <a:t>mapping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ko-KR" i="1" dirty="0">
                <a:solidFill>
                  <a:srgbClr val="2A00FF"/>
                </a:solidFill>
                <a:latin typeface="Helvetica" pitchFamily="2" charset="0"/>
              </a:rPr>
              <a:t>"/**"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7F007F"/>
                </a:solidFill>
                <a:latin typeface="Helvetica" pitchFamily="2" charset="0"/>
              </a:rPr>
              <a:t>location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ko-KR" i="1" dirty="0">
                <a:solidFill>
                  <a:srgbClr val="2A00FF"/>
                </a:solidFill>
                <a:latin typeface="Helvetica" pitchFamily="2" charset="0"/>
              </a:rPr>
              <a:t>"/resources/"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008080"/>
                </a:solidFill>
                <a:latin typeface="Helvetica" pitchFamily="2" charset="0"/>
              </a:rPr>
              <a:t>/&gt;</a:t>
            </a:r>
            <a:endParaRPr lang="en" altLang="ko-KR" dirty="0">
              <a:solidFill>
                <a:srgbClr val="2A00FF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77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310</TotalTime>
  <Words>455</Words>
  <Application>Microsoft Macintosh PowerPoint</Application>
  <PresentationFormat>와이드스크린</PresentationFormat>
  <Paragraphs>73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Helvetica</vt:lpstr>
      <vt:lpstr>다이아몬드 눈금 16x9</vt:lpstr>
      <vt:lpstr>Spring MVC</vt:lpstr>
      <vt:lpstr>web.xml 설정</vt:lpstr>
      <vt:lpstr>ApplicationContext 설정</vt:lpstr>
      <vt:lpstr>RootContext 파일 설정</vt:lpstr>
      <vt:lpstr>파라미터 필터 설정</vt:lpstr>
      <vt:lpstr>Controller 설정</vt:lpstr>
      <vt:lpstr>Controller 설정</vt:lpstr>
      <vt:lpstr>JSP 설정</vt:lpstr>
      <vt:lpstr>정적 파일 경로 설정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160</cp:revision>
  <dcterms:created xsi:type="dcterms:W3CDTF">2018-05-11T05:26:24Z</dcterms:created>
  <dcterms:modified xsi:type="dcterms:W3CDTF">2019-12-09T04:55:13Z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