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33"/>
  </p:handoutMasterIdLst>
  <p:sldIdLst>
    <p:sldId id="256" r:id="rId3"/>
    <p:sldId id="261" r:id="rId4"/>
    <p:sldId id="262" r:id="rId5"/>
    <p:sldId id="263" r:id="rId6"/>
    <p:sldId id="283" r:id="rId7"/>
    <p:sldId id="265" r:id="rId8"/>
    <p:sldId id="268" r:id="rId9"/>
    <p:sldId id="285" r:id="rId10"/>
    <p:sldId id="282" r:id="rId11"/>
    <p:sldId id="269" r:id="rId12"/>
    <p:sldId id="266" r:id="rId13"/>
    <p:sldId id="267" r:id="rId14"/>
    <p:sldId id="270" r:id="rId15"/>
    <p:sldId id="294" r:id="rId16"/>
    <p:sldId id="272" r:id="rId18"/>
    <p:sldId id="273" r:id="rId19"/>
    <p:sldId id="293" r:id="rId20"/>
    <p:sldId id="288" r:id="rId21"/>
    <p:sldId id="284" r:id="rId22"/>
    <p:sldId id="289" r:id="rId23"/>
    <p:sldId id="290" r:id="rId24"/>
    <p:sldId id="291" r:id="rId25"/>
    <p:sldId id="292" r:id="rId26"/>
    <p:sldId id="277" r:id="rId27"/>
    <p:sldId id="278" r:id="rId28"/>
    <p:sldId id="279" r:id="rId29"/>
    <p:sldId id="280" r:id="rId30"/>
    <p:sldId id="260" r:id="rId31"/>
    <p:sldId id="287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cha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0055"/>
    <a:srgbClr val="864771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424" autoAdjust="0"/>
  </p:normalViewPr>
  <p:slideViewPr>
    <p:cSldViewPr>
      <p:cViewPr varScale="1">
        <p:scale>
          <a:sx n="88" d="100"/>
          <a:sy n="88" d="100"/>
        </p:scale>
        <p:origin x="106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14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/>
          <a:lstStyle>
            <a:lvl1pPr algn="l">
              <a:defRPr b="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45680"/>
            <a:ext cx="8229600" cy="4525963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17.xml"/><Relationship Id="rId1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8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ea typeface="Arial Unicode MS" panose="020B0604020202020204" pitchFamily="34" charset="-122"/>
                <a:cs typeface="Arial" pitchFamily="34" charset="0"/>
              </a:rPr>
              <a:t>JavaScript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ea typeface="Arial Unicode MS" panose="020B0604020202020204" pitchFamily="34" charset="-122"/>
              <a:cs typeface="Arial" pitchFamily="34" charset="0"/>
            </a:endParaRP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0" y="5572116"/>
            <a:ext cx="6072230" cy="1285884"/>
          </a:xfrm>
        </p:spPr>
        <p:txBody>
          <a:bodyPr>
            <a:noAutofit/>
          </a:bodyPr>
          <a:lstStyle/>
          <a:p>
            <a:pPr algn="l"/>
            <a:r>
              <a:rPr lang="zh-CN" alt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讲师</a:t>
            </a:r>
            <a:r>
              <a:rPr lang="zh-CN" altLang="en-US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：王宁宁</a:t>
            </a:r>
            <a:endParaRPr lang="en-US" altLang="zh-CN" spc="3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事件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事件</a:t>
            </a:r>
            <a:r>
              <a:rPr lang="zh-CN" altLang="en-US"/>
              <a:t>，就是文档或浏览器窗口中发生的</a:t>
            </a:r>
            <a:r>
              <a:rPr lang="zh-CN" altLang="en-US" smtClean="0"/>
              <a:t>一些特定</a:t>
            </a:r>
            <a:r>
              <a:rPr lang="zh-CN" altLang="en-US"/>
              <a:t>的交互瞬间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/>
              <a:t>JavaScript </a:t>
            </a:r>
            <a:r>
              <a:rPr lang="zh-CN" altLang="en-US"/>
              <a:t>与 </a:t>
            </a:r>
            <a:r>
              <a:rPr lang="en-US" altLang="zh-CN"/>
              <a:t>HTML </a:t>
            </a:r>
            <a:r>
              <a:rPr lang="zh-CN" altLang="en-US"/>
              <a:t>之间的交互是通过事件实现的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/>
              <a:t>我们可以在事件发生时执行 </a:t>
            </a:r>
            <a:r>
              <a:rPr lang="en-US" altLang="zh-CN"/>
              <a:t>JavaScript</a:t>
            </a:r>
            <a:r>
              <a:rPr lang="zh-CN" altLang="en-US"/>
              <a:t>，比如当用户在 </a:t>
            </a:r>
            <a:r>
              <a:rPr lang="en-US" altLang="zh-CN"/>
              <a:t>HTML </a:t>
            </a:r>
            <a:r>
              <a:rPr lang="zh-CN" altLang="en-US"/>
              <a:t>元素上点击时。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>
                <a:latin typeface="Arial" pitchFamily="34" charset="0"/>
                <a:ea typeface="Arial Unicode MS" panose="020B0604020202020204" pitchFamily="34" charset="-122"/>
                <a:cs typeface="Arial" pitchFamily="34" charset="0"/>
              </a:rPr>
              <a:t>Html</a:t>
            </a:r>
            <a:r>
              <a:rPr lang="zh-CN" altLang="en-US" smtClean="0"/>
              <a:t>使用</a:t>
            </a:r>
            <a:r>
              <a:rPr lang="en-US" altLang="zh-CN" smtClean="0">
                <a:latin typeface="Arial" pitchFamily="34" charset="0"/>
                <a:ea typeface="Arial Unicode MS" panose="020B0604020202020204" pitchFamily="34" charset="-122"/>
                <a:cs typeface="Arial" pitchFamily="34" charset="0"/>
              </a:rPr>
              <a:t>JS</a:t>
            </a:r>
            <a:endParaRPr lang="zh-CN" altLang="en-US">
              <a:latin typeface="Arial" pitchFamily="34" charset="0"/>
              <a:ea typeface="Arial Unicode MS" panose="020B0604020202020204" pitchFamily="34" charset="-122"/>
              <a:cs typeface="Aria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125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1800" smtClean="0"/>
              <a:t>&lt;html&gt;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 smtClean="0"/>
              <a:t>	&lt;head&gt;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 smtClean="0"/>
              <a:t>		&lt;script </a:t>
            </a:r>
            <a:r>
              <a:rPr lang="en-US" altLang="zh-CN" sz="1800"/>
              <a:t>type="text/javascript" </a:t>
            </a:r>
            <a:r>
              <a:rPr lang="en-US" altLang="zh-CN" sz="1800" smtClean="0"/>
              <a:t>&gt;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/>
              <a:t>	</a:t>
            </a:r>
            <a:r>
              <a:rPr lang="en-US" altLang="zh-CN" sz="1800" smtClean="0"/>
              <a:t>		&lt;!--JS</a:t>
            </a:r>
            <a:r>
              <a:rPr lang="zh-CN" altLang="en-US" sz="1800" smtClean="0"/>
              <a:t>代码</a:t>
            </a:r>
            <a:r>
              <a:rPr lang="en-US" altLang="zh-CN" sz="1800" smtClean="0"/>
              <a:t>--&gt;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/>
              <a:t>	</a:t>
            </a:r>
            <a:r>
              <a:rPr lang="en-US" altLang="zh-CN" sz="1800" smtClean="0"/>
              <a:t>	&lt;/script&gt;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 smtClean="0"/>
              <a:t>		&lt;script type="text/javascript" src="test.js"&gt;&lt;/script&gt;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 smtClean="0"/>
              <a:t>	&lt;/head&gt;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 smtClean="0"/>
              <a:t>	&lt;body&gt;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/>
              <a:t>	</a:t>
            </a:r>
            <a:r>
              <a:rPr lang="en-US" altLang="zh-CN" sz="1800" smtClean="0"/>
              <a:t>	&lt;!– </a:t>
            </a:r>
            <a:r>
              <a:rPr lang="zh-CN" altLang="en-US" sz="1800" smtClean="0"/>
              <a:t>网页代码</a:t>
            </a:r>
            <a:r>
              <a:rPr lang="en-US" altLang="zh-CN" sz="1800" smtClean="0">
                <a:sym typeface="Wingdings" pitchFamily="2" charset="2"/>
              </a:rPr>
              <a:t>--&gt;</a:t>
            </a:r>
            <a:endParaRPr lang="en-US" altLang="zh-CN" sz="180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zh-CN" sz="1800" smtClean="0"/>
              <a:t>		&lt;</a:t>
            </a:r>
            <a:r>
              <a:rPr lang="en-US" altLang="zh-CN" sz="1800"/>
              <a:t>button onclick="alert('</a:t>
            </a:r>
            <a:r>
              <a:rPr lang="zh-CN" altLang="en-US" sz="1800"/>
              <a:t>弹出信息</a:t>
            </a:r>
            <a:r>
              <a:rPr lang="en-US" altLang="zh-CN" sz="1800"/>
              <a:t>')"&gt;</a:t>
            </a:r>
            <a:r>
              <a:rPr lang="zh-CN" altLang="en-US" sz="1800"/>
              <a:t>点我一下</a:t>
            </a:r>
            <a:r>
              <a:rPr lang="en-US" altLang="zh-CN" sz="1800"/>
              <a:t>&lt;/button&gt;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/>
              <a:t>	</a:t>
            </a:r>
            <a:r>
              <a:rPr lang="en-US" altLang="zh-CN" sz="1800" smtClean="0"/>
              <a:t>&lt;/body&gt;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/>
              <a:t>	</a:t>
            </a:r>
            <a:r>
              <a:rPr lang="en-US" altLang="zh-CN" sz="1800" smtClean="0"/>
              <a:t>&lt;script </a:t>
            </a:r>
            <a:r>
              <a:rPr lang="en-US" altLang="zh-CN" sz="1800"/>
              <a:t>type="text/javascript" </a:t>
            </a:r>
            <a:r>
              <a:rPr lang="en-US" altLang="zh-CN" sz="1800" smtClean="0"/>
              <a:t>&gt;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		&lt;!--JS</a:t>
            </a:r>
            <a:r>
              <a:rPr lang="zh-CN" altLang="en-US" sz="1800"/>
              <a:t>代码</a:t>
            </a:r>
            <a:r>
              <a:rPr lang="en-US" altLang="zh-CN" sz="1800"/>
              <a:t>--&gt;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	&lt;/script&gt;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 smtClean="0"/>
              <a:t>&lt;/html&gt;</a:t>
            </a:r>
            <a:endParaRPr lang="en-US" altLang="zh-CN" sz="1800" smtClean="0"/>
          </a:p>
        </p:txBody>
      </p:sp>
      <p:sp>
        <p:nvSpPr>
          <p:cNvPr id="4" name="矩形 3"/>
          <p:cNvSpPr/>
          <p:nvPr/>
        </p:nvSpPr>
        <p:spPr>
          <a:xfrm>
            <a:off x="2339752" y="2060848"/>
            <a:ext cx="3384376" cy="7920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39752" y="3068960"/>
            <a:ext cx="5544616" cy="3574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75856" y="4365104"/>
            <a:ext cx="2664296" cy="2880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03648" y="5157192"/>
            <a:ext cx="3384376" cy="8280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右大括号 9"/>
          <p:cNvSpPr/>
          <p:nvPr/>
        </p:nvSpPr>
        <p:spPr>
          <a:xfrm rot="10800000">
            <a:off x="1835696" y="2096617"/>
            <a:ext cx="288032" cy="1287427"/>
          </a:xfrm>
          <a:prstGeom prst="rightBrace">
            <a:avLst>
              <a:gd name="adj1" fmla="val 8333"/>
              <a:gd name="adj2" fmla="val 52816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1065" y="2515126"/>
            <a:ext cx="165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</a:t>
            </a:r>
            <a:r>
              <a:rPr lang="zh-CN" altLang="en-US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常用的方式</a:t>
            </a:r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箭头连接符 12"/>
          <p:cNvCxnSpPr>
            <a:endCxn id="14" idx="1"/>
          </p:cNvCxnSpPr>
          <p:nvPr/>
        </p:nvCxnSpPr>
        <p:spPr>
          <a:xfrm flipV="1">
            <a:off x="5964259" y="3922483"/>
            <a:ext cx="479949" cy="436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444208" y="373781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不推荐使用</a:t>
            </a:r>
            <a:endParaRPr lang="zh-CN" altLang="en-US" b="1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788024" y="5571238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484153" y="5386572"/>
            <a:ext cx="139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最后被加载</a:t>
            </a:r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itchFamily="34" charset="0"/>
                <a:ea typeface="Arial Unicode MS" panose="020B0604020202020204" pitchFamily="34" charset="-122"/>
                <a:cs typeface="Arial" pitchFamily="34" charset="0"/>
              </a:rPr>
              <a:t>window.onload</a:t>
            </a:r>
            <a:endParaRPr lang="zh-CN" altLang="en-US">
              <a:latin typeface="Arial" pitchFamily="34" charset="0"/>
              <a:ea typeface="Arial Unicode MS" panose="020B0604020202020204" pitchFamily="34" charset="-122"/>
              <a:cs typeface="Aria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window</a:t>
            </a:r>
            <a:r>
              <a:rPr lang="zh-CN" altLang="en-US" smtClean="0"/>
              <a:t>对象</a:t>
            </a:r>
            <a:endParaRPr lang="en-US" altLang="zh-CN" smtClean="0"/>
          </a:p>
          <a:p>
            <a:pPr lvl="1"/>
            <a:r>
              <a:rPr lang="zh-CN" altLang="en-US" smtClean="0"/>
              <a:t>代表一个浏览器的实例。</a:t>
            </a:r>
            <a:endParaRPr lang="en-US" altLang="zh-CN" smtClean="0"/>
          </a:p>
          <a:p>
            <a:r>
              <a:rPr lang="en-US" altLang="zh-CN" smtClean="0"/>
              <a:t>onload</a:t>
            </a:r>
            <a:endParaRPr lang="en-US" altLang="zh-CN" smtClean="0"/>
          </a:p>
          <a:p>
            <a:pPr lvl="1"/>
            <a:r>
              <a:rPr lang="en-US" altLang="zh-CN" smtClean="0"/>
              <a:t>window</a:t>
            </a:r>
            <a:r>
              <a:rPr lang="zh-CN" altLang="en-US" smtClean="0"/>
              <a:t>对象的属性（方法），在整个页面加载完成后被调用。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4853"/>
            <a:ext cx="8229600" cy="4525963"/>
          </a:xfrm>
        </p:spPr>
        <p:txBody>
          <a:bodyPr/>
          <a:lstStyle/>
          <a:p>
            <a:r>
              <a:rPr lang="en-US" altLang="zh-CN" b="1" smtClean="0">
                <a:solidFill>
                  <a:srgbClr val="0000FF"/>
                </a:solidFill>
              </a:rPr>
              <a:t>D</a:t>
            </a:r>
            <a:r>
              <a:rPr lang="en-US" altLang="zh-CN" smtClean="0"/>
              <a:t>ocument </a:t>
            </a:r>
            <a:r>
              <a:rPr lang="en-US" altLang="zh-CN" b="1" smtClean="0">
                <a:solidFill>
                  <a:srgbClr val="0000FF"/>
                </a:solidFill>
              </a:rPr>
              <a:t>O</a:t>
            </a:r>
            <a:r>
              <a:rPr lang="en-US" altLang="zh-CN" smtClean="0"/>
              <a:t>bject </a:t>
            </a:r>
            <a:r>
              <a:rPr lang="en-US" altLang="zh-CN" b="1" smtClean="0">
                <a:solidFill>
                  <a:srgbClr val="0000FF"/>
                </a:solidFill>
              </a:rPr>
              <a:t>M</a:t>
            </a:r>
            <a:r>
              <a:rPr lang="en-US" altLang="zh-CN" smtClean="0"/>
              <a:t>odel</a:t>
            </a:r>
            <a:r>
              <a:rPr lang="zh-CN" altLang="en-US"/>
              <a:t>文档对象模型</a:t>
            </a:r>
            <a:endParaRPr lang="en-US" altLang="zh-CN" dirty="0" smtClean="0"/>
          </a:p>
          <a:p>
            <a:pPr lvl="1"/>
            <a:r>
              <a:rPr lang="en-US" altLang="zh-CN"/>
              <a:t>DOM</a:t>
            </a:r>
            <a:r>
              <a:rPr lang="zh-CN" altLang="en-US"/>
              <a:t>定义了表示和修改文档所需的对象、这些对象的行为和属性以及这些对象之间的关系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zh-CN" altLang="en-US"/>
              <a:t>可以把</a:t>
            </a:r>
            <a:r>
              <a:rPr lang="en-US" altLang="zh-CN"/>
              <a:t>DOM</a:t>
            </a:r>
            <a:r>
              <a:rPr lang="zh-CN" altLang="en-US"/>
              <a:t>认为是页面上数据和结构的一个树形</a:t>
            </a:r>
            <a:r>
              <a:rPr lang="zh-CN" altLang="en-US" smtClean="0"/>
              <a:t>表示</a:t>
            </a:r>
            <a:r>
              <a:rPr lang="zh-CN" altLang="en-US"/>
              <a:t>。</a:t>
            </a:r>
            <a:endParaRPr lang="zh-CN" altLang="en-US" dirty="0"/>
          </a:p>
        </p:txBody>
      </p:sp>
      <p:pic>
        <p:nvPicPr>
          <p:cNvPr id="1026" name="Picture 2" descr="http://e.hiphotos.baidu.com/baike/w%3D268/sign=0f127d984e4a20a4311e3bc1a8539847/d439b6003af33a87a5542590c75c10385343b57a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1" t="19725"/>
          <a:stretch>
            <a:fillRect/>
          </a:stretch>
        </p:blipFill>
        <p:spPr bwMode="auto">
          <a:xfrm>
            <a:off x="323528" y="4602258"/>
            <a:ext cx="2031636" cy="168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 descr="http://d.hiphotos.baidu.com/baike/c%3DbaikeA1%2C10%2C95/sign=b698e7203901213fdb33198d3d8c5390/7af40ad162d9f2d36ca4f716a9ec8a13622762d0f603ecae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437112"/>
            <a:ext cx="792088" cy="1567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3" y="4751771"/>
            <a:ext cx="2162175" cy="1400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5" t="24685" r="10782" b="39940"/>
          <a:stretch>
            <a:fillRect/>
          </a:stretch>
        </p:blipFill>
        <p:spPr>
          <a:xfrm>
            <a:off x="5636173" y="4990194"/>
            <a:ext cx="1844558" cy="461665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654" y="4878126"/>
            <a:ext cx="12763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Arial Unicode MS" panose="020B0604020202020204" pitchFamily="34" charset="-122"/>
                <a:cs typeface="Arial" pitchFamily="34" charset="0"/>
              </a:rPr>
              <a:t>DOM</a:t>
            </a:r>
            <a:endParaRPr lang="zh-CN" altLang="en-US">
              <a:latin typeface="Arial" pitchFamily="34" charset="0"/>
              <a:ea typeface="Arial Unicode MS" panose="020B0604020202020204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6484532" y="2708920"/>
            <a:ext cx="1048436" cy="560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bg1"/>
                </a:solidFill>
              </a:rPr>
              <a:t>html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484532" y="1844824"/>
            <a:ext cx="1048436" cy="560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</a:rPr>
              <a:t>文档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436096" y="3573016"/>
            <a:ext cx="1048436" cy="560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bg1"/>
                </a:solidFill>
              </a:rPr>
              <a:t>head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532968" y="3573016"/>
            <a:ext cx="1048436" cy="560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bg1"/>
                </a:solidFill>
              </a:rPr>
              <a:t>body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436096" y="4437112"/>
            <a:ext cx="1048436" cy="560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bg1"/>
                </a:solidFill>
              </a:rPr>
              <a:t>title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532968" y="4437111"/>
            <a:ext cx="1048436" cy="560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bg1"/>
                </a:solidFill>
              </a:rPr>
              <a:t>a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cxnSp>
        <p:nvCxnSpPr>
          <p:cNvPr id="12" name="直接连接符 11"/>
          <p:cNvCxnSpPr>
            <a:stCxn id="6" idx="2"/>
            <a:endCxn id="5" idx="0"/>
          </p:cNvCxnSpPr>
          <p:nvPr/>
        </p:nvCxnSpPr>
        <p:spPr>
          <a:xfrm>
            <a:off x="7008750" y="2404831"/>
            <a:ext cx="0" cy="3040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2"/>
            <a:endCxn id="7" idx="0"/>
          </p:cNvCxnSpPr>
          <p:nvPr/>
        </p:nvCxnSpPr>
        <p:spPr>
          <a:xfrm flipH="1">
            <a:off x="5960314" y="3268927"/>
            <a:ext cx="1048436" cy="3040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2"/>
            <a:endCxn id="8" idx="0"/>
          </p:cNvCxnSpPr>
          <p:nvPr/>
        </p:nvCxnSpPr>
        <p:spPr>
          <a:xfrm>
            <a:off x="7008750" y="3268927"/>
            <a:ext cx="1048436" cy="3040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7" idx="2"/>
            <a:endCxn id="9" idx="0"/>
          </p:cNvCxnSpPr>
          <p:nvPr/>
        </p:nvCxnSpPr>
        <p:spPr>
          <a:xfrm>
            <a:off x="5960314" y="4133023"/>
            <a:ext cx="0" cy="3040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2"/>
            <a:endCxn id="10" idx="0"/>
          </p:cNvCxnSpPr>
          <p:nvPr/>
        </p:nvCxnSpPr>
        <p:spPr>
          <a:xfrm>
            <a:off x="8057186" y="4133023"/>
            <a:ext cx="0" cy="304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5436096" y="5301208"/>
            <a:ext cx="1048436" cy="560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文本节点</a:t>
            </a:r>
            <a:endParaRPr lang="zh-CN" altLang="en-US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7532968" y="5287185"/>
            <a:ext cx="1048436" cy="560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文本节点</a:t>
            </a:r>
            <a:endParaRPr lang="zh-CN" altLang="en-US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>
            <a:stCxn id="9" idx="2"/>
            <a:endCxn id="24" idx="0"/>
          </p:cNvCxnSpPr>
          <p:nvPr/>
        </p:nvCxnSpPr>
        <p:spPr>
          <a:xfrm>
            <a:off x="5960314" y="4997119"/>
            <a:ext cx="0" cy="3040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0" idx="2"/>
            <a:endCxn id="38" idx="0"/>
          </p:cNvCxnSpPr>
          <p:nvPr/>
        </p:nvCxnSpPr>
        <p:spPr>
          <a:xfrm>
            <a:off x="8057186" y="4997118"/>
            <a:ext cx="0" cy="2900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标题 1"/>
          <p:cNvSpPr>
            <a:spLocks noGrp="1"/>
          </p:cNvSpPr>
          <p:nvPr>
            <p:ph type="title"/>
          </p:nvPr>
        </p:nvSpPr>
        <p:spPr>
          <a:xfrm>
            <a:off x="457200" y="764198"/>
            <a:ext cx="8229600" cy="1143000"/>
          </a:xfrm>
        </p:spPr>
        <p:txBody>
          <a:bodyPr/>
          <a:lstStyle/>
          <a:p>
            <a:r>
              <a:rPr lang="zh-CN" altLang="en-US" smtClean="0"/>
              <a:t>树形结构</a:t>
            </a:r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244581" y="1844824"/>
            <a:ext cx="5030216" cy="2761489"/>
            <a:chOff x="412913" y="2387674"/>
            <a:chExt cx="5030216" cy="2761489"/>
          </a:xfrm>
        </p:grpSpPr>
        <p:grpSp>
          <p:nvGrpSpPr>
            <p:cNvPr id="45" name="组合 44"/>
            <p:cNvGrpSpPr/>
            <p:nvPr/>
          </p:nvGrpSpPr>
          <p:grpSpPr>
            <a:xfrm>
              <a:off x="412913" y="2691763"/>
              <a:ext cx="5030216" cy="2457400"/>
              <a:chOff x="395536" y="1763688"/>
              <a:chExt cx="5030216" cy="2457400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457200" y="1763688"/>
                <a:ext cx="496855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&lt;html&gt;</a:t>
                </a:r>
                <a:endParaRPr lang="en-US" altLang="zh-CN"/>
              </a:p>
              <a:p>
                <a:r>
                  <a:rPr lang="en-US" altLang="zh-CN"/>
                  <a:t>	&lt;head&gt;</a:t>
                </a:r>
                <a:endParaRPr lang="en-US" altLang="zh-CN"/>
              </a:p>
              <a:p>
                <a:r>
                  <a:rPr lang="en-US" altLang="zh-CN"/>
                  <a:t>		&lt;title</a:t>
                </a:r>
                <a:r>
                  <a:rPr lang="en-US" altLang="zh-CN" smtClean="0"/>
                  <a:t>&gt;</a:t>
                </a:r>
                <a:r>
                  <a:rPr lang="zh-CN" altLang="en-US" smtClean="0"/>
                  <a:t>网页</a:t>
                </a:r>
                <a:r>
                  <a:rPr lang="zh-CN" altLang="en-US"/>
                  <a:t>的标题</a:t>
                </a:r>
                <a:r>
                  <a:rPr lang="en-US" altLang="zh-CN"/>
                  <a:t>&lt;/title&gt;</a:t>
                </a:r>
                <a:endParaRPr lang="en-US" altLang="zh-CN"/>
              </a:p>
              <a:p>
                <a:r>
                  <a:rPr lang="en-US" altLang="zh-CN"/>
                  <a:t>	&lt;/head&gt;</a:t>
                </a:r>
                <a:endParaRPr lang="en-US" altLang="zh-CN"/>
              </a:p>
              <a:p>
                <a:r>
                  <a:rPr lang="en-US" altLang="zh-CN"/>
                  <a:t>	&lt;body&gt;</a:t>
                </a:r>
                <a:endParaRPr lang="en-US" altLang="zh-CN"/>
              </a:p>
              <a:p>
                <a:r>
                  <a:rPr lang="en-US" altLang="zh-CN"/>
                  <a:t>		&lt;a href="1.html" </a:t>
                </a:r>
                <a:r>
                  <a:rPr lang="en-US" altLang="zh-CN" smtClean="0"/>
                  <a:t>&gt;</a:t>
                </a:r>
                <a:r>
                  <a:rPr lang="zh-CN" altLang="en-US" smtClean="0"/>
                  <a:t>超连接</a:t>
                </a:r>
                <a:r>
                  <a:rPr lang="en-US" altLang="zh-CN"/>
                  <a:t>&lt;/a&gt;</a:t>
                </a:r>
                <a:endParaRPr lang="en-US" altLang="zh-CN"/>
              </a:p>
              <a:p>
                <a:r>
                  <a:rPr lang="en-US" altLang="zh-CN"/>
                  <a:t>	&lt;/body&gt;</a:t>
                </a:r>
                <a:endParaRPr lang="en-US" altLang="zh-CN"/>
              </a:p>
              <a:p>
                <a:r>
                  <a:rPr lang="en-US" altLang="zh-CN"/>
                  <a:t>&lt;/html&gt;</a:t>
                </a:r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95536" y="1763688"/>
                <a:ext cx="4896544" cy="2457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7" name="矩形 46"/>
            <p:cNvSpPr/>
            <p:nvPr/>
          </p:nvSpPr>
          <p:spPr>
            <a:xfrm>
              <a:off x="412913" y="2387674"/>
              <a:ext cx="4896544" cy="3040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/>
                  </a:solidFill>
                </a:rPr>
                <a:t>1.html</a:t>
              </a:r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24" grpId="0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95" y="76481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99615"/>
            <a:ext cx="8229600" cy="2149475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节点：</a:t>
            </a:r>
            <a:r>
              <a:rPr lang="en-US" altLang="zh-CN" sz="2400" dirty="0" smtClean="0"/>
              <a:t>Node——</a:t>
            </a:r>
            <a:r>
              <a:rPr lang="zh-CN" altLang="en-US" sz="2400" dirty="0" smtClean="0"/>
              <a:t>构成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文档最基本的单元。</a:t>
            </a:r>
            <a:endParaRPr lang="en-US" altLang="zh-CN" sz="2400" dirty="0" smtClean="0"/>
          </a:p>
          <a:p>
            <a:r>
              <a:rPr lang="zh-CN" altLang="en-US" sz="2400" dirty="0">
                <a:latin typeface="+mn-ea"/>
                <a:cs typeface="Arial Unicode MS" panose="020B0604020202020204" pitchFamily="34" charset="-122"/>
              </a:rPr>
              <a:t>节点分为三类</a:t>
            </a:r>
            <a:endParaRPr lang="en-US" altLang="zh-CN" sz="2400" dirty="0">
              <a:latin typeface="+mn-ea"/>
              <a:cs typeface="Arial Unicode MS" panose="020B0604020202020204" pitchFamily="34" charset="-122"/>
            </a:endParaRPr>
          </a:p>
          <a:p>
            <a:pPr lvl="1"/>
            <a:r>
              <a:rPr lang="zh-CN" altLang="en-US" sz="2000" b="1" dirty="0">
                <a:solidFill>
                  <a:srgbClr val="0000FF"/>
                </a:solidFill>
                <a:latin typeface="+mn-ea"/>
                <a:cs typeface="Arial Unicode MS" panose="020B0604020202020204" pitchFamily="34" charset="-122"/>
              </a:rPr>
              <a:t>元素</a:t>
            </a:r>
            <a:r>
              <a:rPr lang="zh-CN" altLang="en-US" sz="2000" b="1">
                <a:solidFill>
                  <a:srgbClr val="0000FF"/>
                </a:solidFill>
                <a:latin typeface="+mn-ea"/>
                <a:cs typeface="Arial Unicode MS" panose="020B0604020202020204" pitchFamily="34" charset="-122"/>
              </a:rPr>
              <a:t>节点</a:t>
            </a:r>
            <a:r>
              <a:rPr lang="zh-CN" altLang="en-US" sz="2000" smtClean="0">
                <a:latin typeface="+mn-ea"/>
                <a:cs typeface="Arial Unicode MS" panose="020B0604020202020204" pitchFamily="34" charset="-122"/>
              </a:rPr>
              <a:t>：</a:t>
            </a:r>
            <a:r>
              <a:rPr lang="en-US" altLang="zh-CN" sz="2000" smtClean="0">
                <a:latin typeface="+mn-ea"/>
                <a:cs typeface="Arial Unicode MS" panose="020B0604020202020204" pitchFamily="34" charset="-122"/>
              </a:rPr>
              <a:t>HTML</a:t>
            </a:r>
            <a:r>
              <a:rPr lang="zh-CN" altLang="en-US" sz="2000" dirty="0">
                <a:latin typeface="+mn-ea"/>
                <a:cs typeface="Arial Unicode MS" panose="020B0604020202020204" pitchFamily="34" charset="-122"/>
              </a:rPr>
              <a:t>文档中的</a:t>
            </a:r>
            <a:r>
              <a:rPr lang="en-US" altLang="zh-CN" sz="2000" dirty="0">
                <a:latin typeface="+mn-ea"/>
                <a:cs typeface="Arial Unicode MS" panose="020B0604020202020204" pitchFamily="34" charset="-122"/>
              </a:rPr>
              <a:t>HTML</a:t>
            </a:r>
            <a:r>
              <a:rPr lang="zh-CN" altLang="en-US" sz="2000" dirty="0">
                <a:latin typeface="+mn-ea"/>
                <a:cs typeface="Arial Unicode MS" panose="020B0604020202020204" pitchFamily="34" charset="-122"/>
              </a:rPr>
              <a:t>标签</a:t>
            </a:r>
            <a:endParaRPr lang="en-US" altLang="zh-CN" sz="2000" dirty="0">
              <a:latin typeface="+mn-ea"/>
              <a:cs typeface="Arial Unicode MS" panose="020B0604020202020204" pitchFamily="34" charset="-122"/>
            </a:endParaRPr>
          </a:p>
          <a:p>
            <a:pPr lvl="1"/>
            <a:r>
              <a:rPr lang="zh-CN" altLang="en-US" sz="2000" b="1" dirty="0">
                <a:solidFill>
                  <a:srgbClr val="0000FF"/>
                </a:solidFill>
                <a:latin typeface="+mn-ea"/>
                <a:cs typeface="Arial Unicode MS" panose="020B0604020202020204" pitchFamily="34" charset="-122"/>
              </a:rPr>
              <a:t>属性节点</a:t>
            </a:r>
            <a:r>
              <a:rPr lang="zh-CN" altLang="en-US" sz="2000" dirty="0">
                <a:latin typeface="+mn-ea"/>
                <a:cs typeface="Arial Unicode MS" panose="020B0604020202020204" pitchFamily="34" charset="-122"/>
              </a:rPr>
              <a:t>：元素的属性</a:t>
            </a:r>
            <a:endParaRPr lang="en-US" altLang="zh-CN" sz="2000" dirty="0">
              <a:latin typeface="+mn-ea"/>
              <a:cs typeface="Arial Unicode MS" panose="020B0604020202020204" pitchFamily="34" charset="-122"/>
            </a:endParaRPr>
          </a:p>
          <a:p>
            <a:pPr lvl="1"/>
            <a:r>
              <a:rPr lang="zh-CN" altLang="en-US" sz="2000" b="1" dirty="0">
                <a:solidFill>
                  <a:srgbClr val="0000FF"/>
                </a:solidFill>
                <a:latin typeface="+mn-ea"/>
                <a:cs typeface="Arial Unicode MS" panose="020B0604020202020204" pitchFamily="34" charset="-122"/>
              </a:rPr>
              <a:t>文本节点</a:t>
            </a:r>
            <a:r>
              <a:rPr lang="zh-CN" altLang="en-US" sz="2000" dirty="0">
                <a:latin typeface="+mn-ea"/>
                <a:cs typeface="Arial Unicode MS" panose="020B0604020202020204" pitchFamily="34" charset="-122"/>
              </a:rPr>
              <a:t>：</a:t>
            </a:r>
            <a:r>
              <a:rPr lang="en-US" altLang="zh-CN" sz="2000" dirty="0">
                <a:latin typeface="+mn-ea"/>
                <a:cs typeface="Arial Unicode MS" panose="020B0604020202020204" pitchFamily="34" charset="-122"/>
              </a:rPr>
              <a:t>HTML</a:t>
            </a:r>
            <a:r>
              <a:rPr lang="zh-CN" altLang="en-US" sz="2000" dirty="0">
                <a:latin typeface="+mn-ea"/>
                <a:cs typeface="Arial Unicode MS" panose="020B0604020202020204" pitchFamily="34" charset="-122"/>
              </a:rPr>
              <a:t>标签中的文本</a:t>
            </a:r>
            <a:r>
              <a:rPr lang="zh-CN" altLang="en-US" sz="2000" dirty="0" smtClean="0">
                <a:latin typeface="+mn-ea"/>
                <a:cs typeface="Arial Unicode MS" panose="020B0604020202020204" pitchFamily="34" charset="-122"/>
              </a:rPr>
              <a:t>内容</a:t>
            </a:r>
            <a:endParaRPr lang="zh-CN" altLang="en-US" sz="2000" dirty="0"/>
          </a:p>
        </p:txBody>
      </p:sp>
      <p:grpSp>
        <p:nvGrpSpPr>
          <p:cNvPr id="4" name="组合 3"/>
          <p:cNvGrpSpPr/>
          <p:nvPr/>
        </p:nvGrpSpPr>
        <p:grpSpPr>
          <a:xfrm>
            <a:off x="658398" y="4283804"/>
            <a:ext cx="8028892" cy="2313548"/>
            <a:chOff x="611560" y="4077072"/>
            <a:chExt cx="8028892" cy="2313548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4304219"/>
              <a:ext cx="8028892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1331640" y="4365104"/>
              <a:ext cx="1800200" cy="5040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下箭头 6"/>
            <p:cNvSpPr/>
            <p:nvPr/>
          </p:nvSpPr>
          <p:spPr>
            <a:xfrm>
              <a:off x="1979712" y="5013176"/>
              <a:ext cx="252028" cy="216024"/>
            </a:xfrm>
            <a:prstGeom prst="downArrow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56166" y="5190905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属性节点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289108" y="4365104"/>
              <a:ext cx="417646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下箭头 9"/>
            <p:cNvSpPr/>
            <p:nvPr/>
          </p:nvSpPr>
          <p:spPr>
            <a:xfrm>
              <a:off x="5224822" y="5013176"/>
              <a:ext cx="252028" cy="216024"/>
            </a:xfrm>
            <a:prstGeom prst="downArrow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01276" y="5190905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文本节点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1560" y="4077072"/>
              <a:ext cx="7848872" cy="158417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下箭头 12"/>
            <p:cNvSpPr/>
            <p:nvPr/>
          </p:nvSpPr>
          <p:spPr>
            <a:xfrm>
              <a:off x="4089412" y="5843559"/>
              <a:ext cx="252028" cy="216024"/>
            </a:xfrm>
            <a:prstGeom prst="downArrow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65866" y="6021288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元素节点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73819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节点的属性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331640" y="2564904"/>
            <a:ext cx="6689600" cy="2736304"/>
            <a:chOff x="1331640" y="2564904"/>
            <a:chExt cx="6689600" cy="2736304"/>
          </a:xfrm>
        </p:grpSpPr>
        <p:sp>
          <p:nvSpPr>
            <p:cNvPr id="6" name="圆角矩形 5">
              <a:hlinkClick r:id="rId1" action="ppaction://hlinksldjump"/>
            </p:cNvPr>
            <p:cNvSpPr/>
            <p:nvPr/>
          </p:nvSpPr>
          <p:spPr>
            <a:xfrm>
              <a:off x="1332880" y="2564904"/>
              <a:ext cx="1366912" cy="57606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781424" y="2564904"/>
              <a:ext cx="1540768" cy="57606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nodeName</a:t>
              </a:r>
              <a:endParaRPr lang="zh-CN" altLang="en-US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420840" y="2564904"/>
              <a:ext cx="1540768" cy="57606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nodeType</a:t>
              </a:r>
              <a:endParaRPr lang="zh-CN" altLang="en-US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077024" y="2564904"/>
              <a:ext cx="1944216" cy="57606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nodeValue</a:t>
              </a:r>
              <a:endParaRPr lang="zh-CN" altLang="en-US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31640" y="3293368"/>
              <a:ext cx="1366912" cy="57606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元素</a:t>
              </a:r>
              <a:r>
                <a:rPr lang="zh-CN" altLang="en-US" dirty="0" smtClean="0"/>
                <a:t>节点</a:t>
              </a:r>
              <a:endParaRPr lang="zh-CN" altLang="en-US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780184" y="3293368"/>
              <a:ext cx="1540768" cy="57606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标签名</a:t>
              </a:r>
              <a:endParaRPr lang="zh-CN" altLang="en-US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419600" y="3293368"/>
              <a:ext cx="1540768" cy="57606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075784" y="3293368"/>
              <a:ext cx="1944216" cy="57606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null</a:t>
              </a:r>
              <a:endParaRPr lang="zh-CN" altLang="en-US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332880" y="4005064"/>
              <a:ext cx="1366912" cy="57606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属性节点</a:t>
              </a:r>
              <a:endParaRPr lang="zh-CN" altLang="en-US" dirty="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781424" y="4005064"/>
              <a:ext cx="1540768" cy="57606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属性名</a:t>
              </a:r>
              <a:endParaRPr lang="zh-CN" altLang="en-US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4420840" y="4005064"/>
              <a:ext cx="1540768" cy="57606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6077024" y="4005064"/>
              <a:ext cx="1944216" cy="57606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属性值</a:t>
              </a:r>
              <a:endParaRPr lang="zh-CN" altLang="en-US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332880" y="4725144"/>
              <a:ext cx="1366912" cy="57606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文本节点</a:t>
              </a:r>
              <a:endParaRPr lang="zh-CN" altLang="en-US" dirty="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2781424" y="4725144"/>
              <a:ext cx="1540768" cy="57606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#text</a:t>
              </a:r>
              <a:endParaRPr lang="zh-CN" altLang="en-US" dirty="0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4420840" y="4725144"/>
              <a:ext cx="1540768" cy="57606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6077024" y="4725144"/>
              <a:ext cx="1944216" cy="57606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FF0000"/>
                  </a:solidFill>
                </a:rPr>
                <a:t>★文本内容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83568" y="841552"/>
            <a:ext cx="8064896" cy="5251744"/>
            <a:chOff x="683568" y="769544"/>
            <a:chExt cx="8064896" cy="5251744"/>
          </a:xfrm>
        </p:grpSpPr>
        <p:sp>
          <p:nvSpPr>
            <p:cNvPr id="5" name="圆角矩形 4"/>
            <p:cNvSpPr/>
            <p:nvPr/>
          </p:nvSpPr>
          <p:spPr>
            <a:xfrm>
              <a:off x="3515210" y="1617656"/>
              <a:ext cx="1048436" cy="5600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bg1"/>
                  </a:solidFill>
                </a:rPr>
                <a:t>html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732004" y="2813121"/>
              <a:ext cx="1048436" cy="5600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bg1"/>
                  </a:solidFill>
                </a:rPr>
                <a:t>head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5280559" y="2808406"/>
              <a:ext cx="1048436" cy="5600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bg1"/>
                  </a:solidFill>
                </a:rPr>
                <a:t>body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683568" y="3821055"/>
              <a:ext cx="1048436" cy="5600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bg1"/>
                  </a:solidFill>
                </a:rPr>
                <a:t>meta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780441" y="3821055"/>
              <a:ext cx="1048436" cy="5600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bg1"/>
                  </a:solidFill>
                </a:rPr>
                <a:t>title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070824" y="3821055"/>
              <a:ext cx="1048436" cy="5600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bg1"/>
                  </a:solidFill>
                </a:rPr>
                <a:t>h1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5280559" y="3821055"/>
              <a:ext cx="1048436" cy="5600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bg1"/>
                  </a:solidFill>
                </a:rPr>
                <a:t>p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6490293" y="3827415"/>
              <a:ext cx="1048436" cy="5600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bg1"/>
                  </a:solidFill>
                </a:rPr>
                <a:t>ul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490293" y="5461281"/>
              <a:ext cx="1048436" cy="5600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bg1"/>
                  </a:solidFill>
                </a:rPr>
                <a:t>li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5280559" y="5461281"/>
              <a:ext cx="1048436" cy="5600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bg1"/>
                  </a:solidFill>
                </a:rPr>
                <a:t>li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7700028" y="5456626"/>
              <a:ext cx="1048436" cy="5600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bg1"/>
                  </a:solidFill>
                </a:rPr>
                <a:t>li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16" name="直接连接符 15"/>
            <p:cNvCxnSpPr>
              <a:stCxn id="5" idx="2"/>
              <a:endCxn id="6" idx="0"/>
            </p:cNvCxnSpPr>
            <p:nvPr/>
          </p:nvCxnSpPr>
          <p:spPr>
            <a:xfrm flipH="1">
              <a:off x="2256223" y="2177663"/>
              <a:ext cx="1783206" cy="6354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5" idx="2"/>
              <a:endCxn id="7" idx="0"/>
            </p:cNvCxnSpPr>
            <p:nvPr/>
          </p:nvCxnSpPr>
          <p:spPr>
            <a:xfrm>
              <a:off x="4039428" y="2177663"/>
              <a:ext cx="1765348" cy="6307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6" idx="2"/>
              <a:endCxn id="8" idx="0"/>
            </p:cNvCxnSpPr>
            <p:nvPr/>
          </p:nvCxnSpPr>
          <p:spPr>
            <a:xfrm flipH="1">
              <a:off x="1207786" y="3373127"/>
              <a:ext cx="1048436" cy="4479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6" idx="2"/>
              <a:endCxn id="9" idx="0"/>
            </p:cNvCxnSpPr>
            <p:nvPr/>
          </p:nvCxnSpPr>
          <p:spPr>
            <a:xfrm>
              <a:off x="2256223" y="3373127"/>
              <a:ext cx="1048436" cy="4479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7" idx="2"/>
              <a:endCxn id="10" idx="0"/>
            </p:cNvCxnSpPr>
            <p:nvPr/>
          </p:nvCxnSpPr>
          <p:spPr>
            <a:xfrm flipH="1">
              <a:off x="4595043" y="3368413"/>
              <a:ext cx="1209734" cy="4526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7" idx="2"/>
              <a:endCxn id="11" idx="0"/>
            </p:cNvCxnSpPr>
            <p:nvPr/>
          </p:nvCxnSpPr>
          <p:spPr>
            <a:xfrm>
              <a:off x="5804777" y="3368413"/>
              <a:ext cx="0" cy="4526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7" idx="2"/>
              <a:endCxn id="12" idx="0"/>
            </p:cNvCxnSpPr>
            <p:nvPr/>
          </p:nvCxnSpPr>
          <p:spPr>
            <a:xfrm>
              <a:off x="5804777" y="3368413"/>
              <a:ext cx="1209734" cy="4590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2" idx="2"/>
              <a:endCxn id="14" idx="0"/>
            </p:cNvCxnSpPr>
            <p:nvPr/>
          </p:nvCxnSpPr>
          <p:spPr>
            <a:xfrm flipH="1">
              <a:off x="5804777" y="4387422"/>
              <a:ext cx="1209734" cy="10738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2" idx="2"/>
              <a:endCxn id="13" idx="0"/>
            </p:cNvCxnSpPr>
            <p:nvPr/>
          </p:nvCxnSpPr>
          <p:spPr>
            <a:xfrm>
              <a:off x="7014511" y="4387422"/>
              <a:ext cx="0" cy="10738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2" idx="2"/>
            </p:cNvCxnSpPr>
            <p:nvPr/>
          </p:nvCxnSpPr>
          <p:spPr>
            <a:xfrm>
              <a:off x="7014511" y="4387422"/>
              <a:ext cx="1209734" cy="10692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圆角矩形 25"/>
            <p:cNvSpPr/>
            <p:nvPr/>
          </p:nvSpPr>
          <p:spPr>
            <a:xfrm>
              <a:off x="3515210" y="769544"/>
              <a:ext cx="1048436" cy="5712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solidFill>
                    <a:schemeClr val="bg1"/>
                  </a:solidFill>
                </a:rPr>
                <a:t>文档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27" name="直接连接符 26"/>
            <p:cNvCxnSpPr>
              <a:stCxn id="26" idx="2"/>
              <a:endCxn id="5" idx="0"/>
            </p:cNvCxnSpPr>
            <p:nvPr/>
          </p:nvCxnSpPr>
          <p:spPr>
            <a:xfrm>
              <a:off x="4039428" y="1340768"/>
              <a:ext cx="0" cy="2768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矩形 27"/>
          <p:cNvSpPr/>
          <p:nvPr/>
        </p:nvSpPr>
        <p:spPr>
          <a:xfrm>
            <a:off x="3304659" y="692696"/>
            <a:ext cx="1411357" cy="8640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30" name="云形标注 29"/>
          <p:cNvSpPr/>
          <p:nvPr/>
        </p:nvSpPr>
        <p:spPr>
          <a:xfrm rot="10800000">
            <a:off x="5450784" y="877913"/>
            <a:ext cx="3153663" cy="1996140"/>
          </a:xfrm>
          <a:prstGeom prst="cloudCallout">
            <a:avLst>
              <a:gd name="adj1" fmla="val 72764"/>
              <a:gd name="adj2" fmla="val 3081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117711" y="1516997"/>
            <a:ext cx="2106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浏览器为我们提供了一个</a:t>
            </a:r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document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对象代表文档节点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Arial Unicode MS" panose="020B0604020202020204" pitchFamily="34" charset="-122"/>
                <a:cs typeface="Arial" pitchFamily="34" charset="0"/>
              </a:rPr>
              <a:t>document</a:t>
            </a:r>
            <a:r>
              <a:rPr lang="zh-CN" altLang="en-US" smtClean="0"/>
              <a:t>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document</a:t>
            </a:r>
            <a:r>
              <a:rPr lang="zh-CN" altLang="en-US" smtClean="0"/>
              <a:t>是一个文档节点</a:t>
            </a:r>
            <a:endParaRPr lang="en-US" altLang="zh-CN" smtClean="0"/>
          </a:p>
          <a:p>
            <a:r>
              <a:rPr lang="zh-CN" altLang="en-US" smtClean="0"/>
              <a:t>代表整个文档。</a:t>
            </a:r>
            <a:endParaRPr lang="en-US" altLang="zh-CN" smtClean="0"/>
          </a:p>
          <a:p>
            <a:r>
              <a:rPr lang="zh-CN" altLang="en-US" smtClean="0"/>
              <a:t>所有节点都是</a:t>
            </a:r>
            <a:r>
              <a:rPr lang="zh-CN" altLang="en-US"/>
              <a:t>它</a:t>
            </a:r>
            <a:r>
              <a:rPr lang="zh-CN" altLang="en-US" smtClean="0"/>
              <a:t>的后代节点。</a:t>
            </a:r>
            <a:endParaRPr lang="en-US" altLang="zh-CN" smtClean="0"/>
          </a:p>
          <a:p>
            <a:r>
              <a:rPr lang="zh-CN" altLang="en-US"/>
              <a:t>它</a:t>
            </a:r>
            <a:r>
              <a:rPr lang="zh-CN" altLang="en-US" smtClean="0"/>
              <a:t>是</a:t>
            </a:r>
            <a:r>
              <a:rPr lang="en-US" altLang="zh-CN" smtClean="0"/>
              <a:t>window</a:t>
            </a:r>
            <a:r>
              <a:rPr lang="zh-CN" altLang="en-US" smtClean="0"/>
              <a:t>的对象的属性。</a:t>
            </a:r>
            <a:endParaRPr lang="en-US" altLang="zh-CN" smtClean="0"/>
          </a:p>
          <a:p>
            <a:r>
              <a:rPr lang="zh-CN" altLang="en-US" smtClean="0"/>
              <a:t>可以直接使用。</a:t>
            </a:r>
            <a:endParaRPr lang="en-US" altLang="zh-CN" smtClean="0"/>
          </a:p>
          <a:p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获取元素节点</a:t>
            </a: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通过</a:t>
            </a:r>
            <a:r>
              <a:rPr lang="en-US" altLang="zh-CN" smtClean="0"/>
              <a:t>document</a:t>
            </a:r>
            <a:r>
              <a:rPr lang="zh-CN" altLang="en-US" smtClean="0"/>
              <a:t>对象调用</a:t>
            </a:r>
            <a:endParaRPr lang="en-US" altLang="zh-CN" smtClean="0"/>
          </a:p>
          <a:p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mtClean="0"/>
              <a:t>getElementById()</a:t>
            </a:r>
            <a:endParaRPr lang="en-US" altLang="zh-CN" smtClean="0"/>
          </a:p>
          <a:p>
            <a:pPr lvl="1"/>
            <a:r>
              <a:rPr lang="zh-CN" altLang="en-US" smtClean="0"/>
              <a:t>通过</a:t>
            </a:r>
            <a:r>
              <a:rPr lang="en-US" altLang="zh-CN" b="1" smtClean="0">
                <a:solidFill>
                  <a:srgbClr val="FF0000"/>
                </a:solidFill>
              </a:rPr>
              <a:t>id</a:t>
            </a:r>
            <a:r>
              <a:rPr lang="zh-CN" altLang="en-US" smtClean="0"/>
              <a:t>属性获取</a:t>
            </a:r>
            <a:r>
              <a:rPr lang="zh-CN" altLang="en-US" b="1" smtClean="0">
                <a:solidFill>
                  <a:srgbClr val="FF0000"/>
                </a:solidFill>
              </a:rPr>
              <a:t>一个</a:t>
            </a:r>
            <a:r>
              <a:rPr lang="zh-CN" altLang="en-US" smtClean="0"/>
              <a:t>元素节点对象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getElementsByTagName()</a:t>
            </a:r>
            <a:endParaRPr lang="en-US" altLang="zh-CN"/>
          </a:p>
          <a:p>
            <a:pPr lvl="1"/>
            <a:r>
              <a:rPr lang="zh-CN" altLang="en-US"/>
              <a:t>通过</a:t>
            </a:r>
            <a:r>
              <a:rPr lang="zh-CN" altLang="en-US" b="1">
                <a:solidFill>
                  <a:srgbClr val="FF0000"/>
                </a:solidFill>
              </a:rPr>
              <a:t>标签名</a:t>
            </a:r>
            <a:r>
              <a:rPr lang="zh-CN" altLang="en-US"/>
              <a:t>获取</a:t>
            </a:r>
            <a:r>
              <a:rPr lang="zh-CN" altLang="en-US" b="1">
                <a:solidFill>
                  <a:srgbClr val="FF0000"/>
                </a:solidFill>
              </a:rPr>
              <a:t>一组</a:t>
            </a:r>
            <a:r>
              <a:rPr lang="zh-CN" altLang="en-US"/>
              <a:t>元素节点</a:t>
            </a:r>
            <a:r>
              <a:rPr lang="zh-CN" altLang="en-US" smtClean="0"/>
              <a:t>对象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mtClean="0"/>
              <a:t>getElementsByName()</a:t>
            </a:r>
            <a:endParaRPr lang="en-US" altLang="zh-CN" smtClean="0"/>
          </a:p>
          <a:p>
            <a:pPr lvl="1"/>
            <a:r>
              <a:rPr lang="zh-CN" altLang="en-US" smtClean="0"/>
              <a:t>通过</a:t>
            </a:r>
            <a:r>
              <a:rPr lang="en-US" altLang="zh-CN" b="1" smtClean="0">
                <a:solidFill>
                  <a:srgbClr val="FF0000"/>
                </a:solidFill>
              </a:rPr>
              <a:t>name</a:t>
            </a:r>
            <a:r>
              <a:rPr lang="zh-CN" altLang="en-US" smtClean="0"/>
              <a:t>属性获取</a:t>
            </a:r>
            <a:r>
              <a:rPr lang="zh-CN" altLang="en-US" b="1" smtClean="0">
                <a:solidFill>
                  <a:srgbClr val="FF0000"/>
                </a:solidFill>
              </a:rPr>
              <a:t>一组</a:t>
            </a:r>
            <a:r>
              <a:rPr lang="zh-CN" altLang="en-US" smtClean="0"/>
              <a:t>元素节点对象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学习路线</a:t>
            </a: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403648" y="1844824"/>
            <a:ext cx="201622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403648" y="2780928"/>
            <a:ext cx="201622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HelloWorld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403648" y="3717032"/>
            <a:ext cx="201622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提出问题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851920" y="2852936"/>
            <a:ext cx="201622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基本语法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851920" y="3717032"/>
            <a:ext cx="201622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事件驱动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851920" y="4509120"/>
            <a:ext cx="201622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嵌入方式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830633" y="5373216"/>
            <a:ext cx="2016224" cy="5760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箭头连接符 34"/>
          <p:cNvCxnSpPr>
            <a:stCxn id="30" idx="3"/>
            <a:endCxn id="31" idx="1"/>
          </p:cNvCxnSpPr>
          <p:nvPr/>
        </p:nvCxnSpPr>
        <p:spPr>
          <a:xfrm flipV="1">
            <a:off x="3419872" y="3140968"/>
            <a:ext cx="432048" cy="8640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0" idx="3"/>
            <a:endCxn id="32" idx="1"/>
          </p:cNvCxnSpPr>
          <p:nvPr/>
        </p:nvCxnSpPr>
        <p:spPr>
          <a:xfrm>
            <a:off x="3419872" y="4005064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0" idx="3"/>
            <a:endCxn id="33" idx="1"/>
          </p:cNvCxnSpPr>
          <p:nvPr/>
        </p:nvCxnSpPr>
        <p:spPr>
          <a:xfrm>
            <a:off x="3419872" y="4005064"/>
            <a:ext cx="432048" cy="7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0" idx="3"/>
            <a:endCxn id="34" idx="1"/>
          </p:cNvCxnSpPr>
          <p:nvPr/>
        </p:nvCxnSpPr>
        <p:spPr>
          <a:xfrm>
            <a:off x="3419872" y="4005064"/>
            <a:ext cx="410761" cy="16561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300192" y="2586898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变量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300192" y="3212976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1" name="直接箭头连接符 40"/>
          <p:cNvCxnSpPr>
            <a:stCxn id="31" idx="3"/>
            <a:endCxn id="39" idx="1"/>
          </p:cNvCxnSpPr>
          <p:nvPr/>
        </p:nvCxnSpPr>
        <p:spPr>
          <a:xfrm flipV="1">
            <a:off x="5868144" y="2802922"/>
            <a:ext cx="432048" cy="3380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1" idx="3"/>
            <a:endCxn id="40" idx="1"/>
          </p:cNvCxnSpPr>
          <p:nvPr/>
        </p:nvCxnSpPr>
        <p:spPr>
          <a:xfrm>
            <a:off x="5868144" y="3140968"/>
            <a:ext cx="432048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6300192" y="4867454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hlinkClick r:id="rId1" action="ppaction://hlinksldjump"/>
              </a:rPr>
              <a:t>节点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300192" y="5445224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hlinkClick r:id="rId2" action="ppaction://hlinksldjump"/>
              </a:rPr>
              <a:t>查询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300192" y="6002977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增删改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6" name="直接箭头连接符 45"/>
          <p:cNvCxnSpPr>
            <a:stCxn id="34" idx="3"/>
            <a:endCxn id="44" idx="1"/>
          </p:cNvCxnSpPr>
          <p:nvPr/>
        </p:nvCxnSpPr>
        <p:spPr>
          <a:xfrm>
            <a:off x="5846857" y="5661248"/>
            <a:ext cx="45333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4" idx="3"/>
            <a:endCxn id="43" idx="1"/>
          </p:cNvCxnSpPr>
          <p:nvPr/>
        </p:nvCxnSpPr>
        <p:spPr>
          <a:xfrm flipV="1">
            <a:off x="5846857" y="5083478"/>
            <a:ext cx="453335" cy="5777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4" idx="3"/>
            <a:endCxn id="45" idx="1"/>
          </p:cNvCxnSpPr>
          <p:nvPr/>
        </p:nvCxnSpPr>
        <p:spPr>
          <a:xfrm>
            <a:off x="5846857" y="5661248"/>
            <a:ext cx="453335" cy="5577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8" idx="2"/>
            <a:endCxn id="29" idx="0"/>
          </p:cNvCxnSpPr>
          <p:nvPr/>
        </p:nvCxnSpPr>
        <p:spPr>
          <a:xfrm>
            <a:off x="2411760" y="2420888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9" idx="2"/>
            <a:endCxn id="30" idx="0"/>
          </p:cNvCxnSpPr>
          <p:nvPr/>
        </p:nvCxnSpPr>
        <p:spPr>
          <a:xfrm>
            <a:off x="2411760" y="335699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198"/>
            <a:ext cx="8229600" cy="1143000"/>
          </a:xfrm>
        </p:spPr>
        <p:txBody>
          <a:bodyPr/>
          <a:lstStyle/>
          <a:p>
            <a:r>
              <a:rPr lang="zh-CN" altLang="en-US" smtClean="0"/>
              <a:t>获取元素节点的子节点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通过具体的元素节点调用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getElementsByTagName()</a:t>
            </a:r>
            <a:endParaRPr lang="en-US" altLang="zh-CN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方法</a:t>
            </a:r>
            <a:r>
              <a:rPr lang="zh-CN" altLang="en-US"/>
              <a:t>，返回当前节点的指定标签名子</a:t>
            </a:r>
            <a:r>
              <a:rPr lang="zh-CN" altLang="en-US" smtClean="0"/>
              <a:t>节点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mtClean="0"/>
              <a:t>childNodes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属性</a:t>
            </a:r>
            <a:r>
              <a:rPr lang="zh-CN" altLang="en-US" smtClean="0"/>
              <a:t>，表示当前节点的所有子节点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mtClean="0"/>
              <a:t>firstChild</a:t>
            </a:r>
            <a:endParaRPr lang="en-US" altLang="zh-CN" smtClean="0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属性</a:t>
            </a:r>
            <a:r>
              <a:rPr lang="zh-CN" altLang="en-US"/>
              <a:t>，表示当前节点</a:t>
            </a:r>
            <a:r>
              <a:rPr lang="zh-CN" altLang="en-US" smtClean="0"/>
              <a:t>的第一个子节点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mtClean="0"/>
              <a:t>lastChild</a:t>
            </a:r>
            <a:endParaRPr lang="en-US" altLang="zh-CN" smtClean="0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属性</a:t>
            </a:r>
            <a:r>
              <a:rPr lang="zh-CN" altLang="en-US"/>
              <a:t>，表示当前节点</a:t>
            </a:r>
            <a:r>
              <a:rPr lang="zh-CN" altLang="en-US" smtClean="0"/>
              <a:t>的最后一</a:t>
            </a:r>
            <a:r>
              <a:rPr lang="zh-CN" altLang="en-US"/>
              <a:t>个子</a:t>
            </a:r>
            <a:r>
              <a:rPr lang="zh-CN" altLang="en-US" smtClean="0"/>
              <a:t>节点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95" y="764833"/>
            <a:ext cx="8229600" cy="1143000"/>
          </a:xfrm>
        </p:spPr>
        <p:txBody>
          <a:bodyPr/>
          <a:lstStyle/>
          <a:p>
            <a:r>
              <a:rPr lang="zh-CN" altLang="en-US" smtClean="0"/>
              <a:t>获取父节点和兄弟节点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通过具体的节点调用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mtClean="0"/>
              <a:t>parentNode</a:t>
            </a:r>
            <a:endParaRPr lang="en-US" altLang="zh-CN" smtClean="0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属性</a:t>
            </a:r>
            <a:r>
              <a:rPr lang="zh-CN" altLang="en-US"/>
              <a:t>，表示当前节点</a:t>
            </a:r>
            <a:r>
              <a:rPr lang="zh-CN" altLang="en-US" smtClean="0"/>
              <a:t>的父节点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mtClean="0"/>
              <a:t>previousSibling</a:t>
            </a:r>
            <a:endParaRPr lang="en-US" altLang="zh-CN" smtClean="0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属性</a:t>
            </a:r>
            <a:r>
              <a:rPr lang="zh-CN" altLang="en-US"/>
              <a:t>，表示当前节点</a:t>
            </a:r>
            <a:r>
              <a:rPr lang="zh-CN" altLang="en-US" smtClean="0"/>
              <a:t>的前一个兄弟节点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mtClean="0"/>
              <a:t>nextSibling</a:t>
            </a:r>
            <a:endParaRPr lang="en-US" altLang="zh-CN" smtClean="0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属性</a:t>
            </a:r>
            <a:r>
              <a:rPr lang="zh-CN" altLang="en-US"/>
              <a:t>，表示当前节点</a:t>
            </a:r>
            <a:r>
              <a:rPr lang="zh-CN" altLang="en-US" smtClean="0"/>
              <a:t>的后一个兄弟节点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198"/>
            <a:ext cx="8229600" cy="1143000"/>
          </a:xfrm>
        </p:spPr>
        <p:txBody>
          <a:bodyPr/>
          <a:lstStyle/>
          <a:p>
            <a:r>
              <a:rPr lang="zh-CN" altLang="en-US" smtClean="0"/>
              <a:t>元素节点的属性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获取，</a:t>
            </a:r>
            <a:r>
              <a:rPr lang="zh-CN" altLang="zh-CN" smtClean="0"/>
              <a:t>元素</a:t>
            </a:r>
            <a:r>
              <a:rPr lang="zh-CN" altLang="zh-CN"/>
              <a:t>对象</a:t>
            </a:r>
            <a:r>
              <a:rPr lang="en-US" altLang="zh-CN"/>
              <a:t>.</a:t>
            </a:r>
            <a:r>
              <a:rPr lang="zh-CN" altLang="zh-CN"/>
              <a:t>属性</a:t>
            </a:r>
            <a:r>
              <a:rPr lang="zh-CN" altLang="zh-CN" smtClean="0"/>
              <a:t>名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例：</a:t>
            </a:r>
            <a:r>
              <a:rPr lang="en-US" altLang="zh-CN" smtClean="0"/>
              <a:t>element.value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       element.id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       element.className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设置</a:t>
            </a:r>
            <a:r>
              <a:rPr lang="zh-CN" altLang="en-US" smtClean="0"/>
              <a:t>，</a:t>
            </a:r>
            <a:r>
              <a:rPr lang="zh-CN" altLang="zh-CN"/>
              <a:t>元素对象</a:t>
            </a:r>
            <a:r>
              <a:rPr lang="en-US" altLang="zh-CN"/>
              <a:t>.</a:t>
            </a:r>
            <a:r>
              <a:rPr lang="zh-CN" altLang="zh-CN"/>
              <a:t>属性</a:t>
            </a:r>
            <a:r>
              <a:rPr lang="zh-CN" altLang="zh-CN" smtClean="0"/>
              <a:t>名</a:t>
            </a:r>
            <a:r>
              <a:rPr lang="en-US" altLang="zh-CN" smtClean="0"/>
              <a:t>=</a:t>
            </a:r>
            <a:r>
              <a:rPr lang="zh-CN" altLang="en-US" smtClean="0"/>
              <a:t>新的值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/>
              <a:t>例：</a:t>
            </a:r>
            <a:r>
              <a:rPr lang="en-US" altLang="zh-CN" smtClean="0"/>
              <a:t>element.value = “hello”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</a:t>
            </a:r>
            <a:r>
              <a:rPr lang="en-US" altLang="zh-CN" smtClean="0"/>
              <a:t>element.id = “id01”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</a:t>
            </a:r>
            <a:r>
              <a:rPr lang="en-US" altLang="zh-CN" smtClean="0"/>
              <a:t>element.className = “newClass”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198"/>
            <a:ext cx="8229600" cy="1143000"/>
          </a:xfrm>
        </p:spPr>
        <p:txBody>
          <a:bodyPr/>
          <a:lstStyle/>
          <a:p>
            <a:r>
              <a:rPr lang="zh-CN" altLang="en-US" smtClean="0"/>
              <a:t>其他属性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3925"/>
            <a:ext cx="8229600" cy="4525963"/>
          </a:xfrm>
        </p:spPr>
        <p:txBody>
          <a:bodyPr/>
          <a:lstStyle/>
          <a:p>
            <a:r>
              <a:rPr lang="en-US" altLang="zh-CN" smtClean="0"/>
              <a:t>nodeValue</a:t>
            </a:r>
            <a:endParaRPr lang="en-US" altLang="zh-CN" smtClean="0"/>
          </a:p>
          <a:p>
            <a:pPr lvl="1"/>
            <a:r>
              <a:rPr lang="zh-CN" altLang="en-US" smtClean="0"/>
              <a:t>文本节点可以通过</a:t>
            </a:r>
            <a:r>
              <a:rPr lang="en-US" altLang="zh-CN" smtClean="0"/>
              <a:t>nodeValue</a:t>
            </a:r>
            <a:r>
              <a:rPr lang="zh-CN" altLang="en-US" smtClean="0"/>
              <a:t>属性获取和设置文本节点的内容</a:t>
            </a:r>
            <a:endParaRPr lang="en-US" altLang="zh-CN"/>
          </a:p>
          <a:p>
            <a:pPr lvl="1"/>
            <a:endParaRPr lang="en-US" altLang="zh-CN" smtClean="0"/>
          </a:p>
          <a:p>
            <a:r>
              <a:rPr lang="en-US" altLang="zh-CN" smtClean="0"/>
              <a:t>innerHTML</a:t>
            </a:r>
            <a:endParaRPr lang="en-US" altLang="zh-CN" smtClean="0"/>
          </a:p>
          <a:p>
            <a:pPr lvl="1"/>
            <a:r>
              <a:rPr lang="zh-CN" altLang="en-US" smtClean="0"/>
              <a:t>元素节点通过该属性</a:t>
            </a:r>
            <a:r>
              <a:rPr lang="zh-CN" altLang="en-US"/>
              <a:t>获取和设置</a:t>
            </a:r>
            <a:r>
              <a:rPr lang="zh-CN" altLang="en-US" smtClean="0"/>
              <a:t>标签内部的</a:t>
            </a:r>
            <a:r>
              <a:rPr lang="en-US" altLang="zh-CN" smtClean="0"/>
              <a:t>html</a:t>
            </a:r>
            <a:r>
              <a:rPr lang="zh-CN" altLang="en-US" smtClean="0"/>
              <a:t>代码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795" y="1124625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更新：添加节点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1640" y="2494747"/>
            <a:ext cx="115212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广州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3388350"/>
            <a:ext cx="1152128" cy="4320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&lt;li&gt;&lt;/li&gt;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7624" y="4324454"/>
            <a:ext cx="1440160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&lt;li&gt;</a:t>
            </a:r>
            <a:r>
              <a:rPr lang="zh-CN" altLang="en-US" dirty="0" smtClean="0">
                <a:solidFill>
                  <a:schemeClr val="tx1"/>
                </a:solidFill>
              </a:rPr>
              <a:t>广州</a:t>
            </a:r>
            <a:r>
              <a:rPr lang="en-US" altLang="zh-CN" dirty="0" smtClean="0">
                <a:solidFill>
                  <a:schemeClr val="tx1"/>
                </a:solidFill>
              </a:rPr>
              <a:t>&lt;/li&gt;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33811" y="2740278"/>
            <a:ext cx="3096344" cy="2520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&lt;ul id="city</a:t>
            </a:r>
            <a:r>
              <a:rPr lang="en-US" altLang="zh-CN" dirty="0" smtClean="0">
                <a:solidFill>
                  <a:schemeClr val="tx1"/>
                </a:solidFill>
              </a:rPr>
              <a:t>"&gt;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&lt;</a:t>
            </a:r>
            <a:r>
              <a:rPr lang="en-US" altLang="zh-CN" dirty="0">
                <a:solidFill>
                  <a:schemeClr val="tx1"/>
                </a:solidFill>
              </a:rPr>
              <a:t>li id="bj"&gt;</a:t>
            </a:r>
            <a:r>
              <a:rPr lang="zh-CN" altLang="en-US" dirty="0">
                <a:solidFill>
                  <a:schemeClr val="tx1"/>
                </a:solidFill>
              </a:rPr>
              <a:t>北京</a:t>
            </a:r>
            <a:r>
              <a:rPr lang="en-US" altLang="zh-CN" dirty="0">
                <a:solidFill>
                  <a:schemeClr val="tx1"/>
                </a:solidFill>
              </a:rPr>
              <a:t>&lt;/li</a:t>
            </a:r>
            <a:r>
              <a:rPr lang="en-US" altLang="zh-CN" dirty="0" smtClean="0">
                <a:solidFill>
                  <a:schemeClr val="tx1"/>
                </a:solidFill>
              </a:rPr>
              <a:t>&gt;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&lt;</a:t>
            </a:r>
            <a:r>
              <a:rPr lang="en-US" altLang="zh-CN" dirty="0">
                <a:solidFill>
                  <a:schemeClr val="tx1"/>
                </a:solidFill>
              </a:rPr>
              <a:t>li&gt;</a:t>
            </a:r>
            <a:r>
              <a:rPr lang="zh-CN" altLang="en-US" dirty="0">
                <a:solidFill>
                  <a:schemeClr val="tx1"/>
                </a:solidFill>
              </a:rPr>
              <a:t>上海</a:t>
            </a:r>
            <a:r>
              <a:rPr lang="en-US" altLang="zh-CN" dirty="0">
                <a:solidFill>
                  <a:schemeClr val="tx1"/>
                </a:solidFill>
              </a:rPr>
              <a:t>&lt;/li</a:t>
            </a:r>
            <a:r>
              <a:rPr lang="en-US" altLang="zh-CN" dirty="0" smtClean="0">
                <a:solidFill>
                  <a:schemeClr val="tx1"/>
                </a:solidFill>
              </a:rPr>
              <a:t>&gt;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&lt;</a:t>
            </a:r>
            <a:r>
              <a:rPr lang="en-US" altLang="zh-CN" dirty="0">
                <a:solidFill>
                  <a:schemeClr val="tx1"/>
                </a:solidFill>
              </a:rPr>
              <a:t>li&gt;</a:t>
            </a:r>
            <a:r>
              <a:rPr lang="zh-CN" altLang="en-US" dirty="0">
                <a:solidFill>
                  <a:schemeClr val="tx1"/>
                </a:solidFill>
              </a:rPr>
              <a:t>东京</a:t>
            </a:r>
            <a:r>
              <a:rPr lang="en-US" altLang="zh-CN" dirty="0">
                <a:solidFill>
                  <a:schemeClr val="tx1"/>
                </a:solidFill>
              </a:rPr>
              <a:t>&lt;/li</a:t>
            </a:r>
            <a:r>
              <a:rPr lang="en-US" altLang="zh-CN" dirty="0" smtClean="0">
                <a:solidFill>
                  <a:schemeClr val="tx1"/>
                </a:solidFill>
              </a:rPr>
              <a:t>&gt;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	&lt;</a:t>
            </a:r>
            <a:r>
              <a:rPr lang="en-US" altLang="zh-CN" dirty="0">
                <a:solidFill>
                  <a:schemeClr val="tx1"/>
                </a:solidFill>
              </a:rPr>
              <a:t>li&gt;</a:t>
            </a:r>
            <a:r>
              <a:rPr lang="zh-CN" altLang="en-US" dirty="0">
                <a:solidFill>
                  <a:schemeClr val="tx1"/>
                </a:solidFill>
              </a:rPr>
              <a:t>首尔</a:t>
            </a:r>
            <a:r>
              <a:rPr lang="en-US" altLang="zh-CN" dirty="0">
                <a:solidFill>
                  <a:schemeClr val="tx1"/>
                </a:solidFill>
              </a:rPr>
              <a:t>&lt;/li</a:t>
            </a:r>
            <a:r>
              <a:rPr lang="en-US" altLang="zh-CN" dirty="0" smtClean="0">
                <a:solidFill>
                  <a:schemeClr val="tx1"/>
                </a:solidFill>
              </a:rPr>
              <a:t>&gt;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&lt;/</a:t>
            </a:r>
            <a:r>
              <a:rPr lang="en-US" altLang="zh-CN" dirty="0">
                <a:solidFill>
                  <a:schemeClr val="tx1"/>
                </a:solidFill>
              </a:rPr>
              <a:t>ul&gt;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41923" y="4396462"/>
            <a:ext cx="1224136" cy="2880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6" idx="3"/>
            <a:endCxn id="8" idx="1"/>
          </p:cNvCxnSpPr>
          <p:nvPr/>
        </p:nvCxnSpPr>
        <p:spPr>
          <a:xfrm>
            <a:off x="2627784" y="4540478"/>
            <a:ext cx="3314065" cy="6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5" idx="0"/>
          </p:cNvCxnSpPr>
          <p:nvPr/>
        </p:nvCxnSpPr>
        <p:spPr>
          <a:xfrm>
            <a:off x="1907704" y="2926795"/>
            <a:ext cx="0" cy="4615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6" idx="0"/>
          </p:cNvCxnSpPr>
          <p:nvPr/>
        </p:nvCxnSpPr>
        <p:spPr>
          <a:xfrm>
            <a:off x="1907704" y="3820398"/>
            <a:ext cx="0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71800" y="2526105"/>
            <a:ext cx="176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创建文本节点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771800" y="3419708"/>
            <a:ext cx="176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创建元素节点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15" idx="1"/>
            <a:endCxn id="4" idx="3"/>
          </p:cNvCxnSpPr>
          <p:nvPr/>
        </p:nvCxnSpPr>
        <p:spPr>
          <a:xfrm flipH="1">
            <a:off x="2483768" y="2710771"/>
            <a:ext cx="28803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0" idx="1"/>
            <a:endCxn id="5" idx="3"/>
          </p:cNvCxnSpPr>
          <p:nvPr/>
        </p:nvCxnSpPr>
        <p:spPr>
          <a:xfrm flipH="1">
            <a:off x="2483768" y="3604374"/>
            <a:ext cx="28803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59832" y="388776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组装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27" idx="1"/>
          </p:cNvCxnSpPr>
          <p:nvPr/>
        </p:nvCxnSpPr>
        <p:spPr>
          <a:xfrm flipH="1">
            <a:off x="2627784" y="4072426"/>
            <a:ext cx="432048" cy="2520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03848" y="507589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添加到文档中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30" idx="0"/>
          </p:cNvCxnSpPr>
          <p:nvPr/>
        </p:nvCxnSpPr>
        <p:spPr>
          <a:xfrm flipV="1">
            <a:off x="4031940" y="4684494"/>
            <a:ext cx="0" cy="39139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360" y="764580"/>
            <a:ext cx="8229600" cy="1143000"/>
          </a:xfrm>
        </p:spPr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更新</a:t>
            </a:r>
            <a:r>
              <a:rPr lang="zh-CN" altLang="en-US" dirty="0" smtClean="0"/>
              <a:t>：删除节点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9026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使用父节点删除子节点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更新</a:t>
            </a:r>
            <a:r>
              <a:rPr lang="zh-CN" altLang="en-US" dirty="0" smtClean="0"/>
              <a:t>：插入节点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5536" y="1844824"/>
            <a:ext cx="2808312" cy="4680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5490" y="2031231"/>
            <a:ext cx="237626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prstClr val="black"/>
                </a:solidFill>
              </a:rPr>
              <a:t>父节点</a:t>
            </a:r>
            <a:endParaRPr lang="zh-CN" altLang="en-US" sz="3200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2746921"/>
            <a:ext cx="23762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</a:rPr>
              <a:t>子节点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4129" y="3356992"/>
            <a:ext cx="23762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</a:rPr>
              <a:t>子节点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4129" y="4005064"/>
            <a:ext cx="23762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</a:rPr>
              <a:t>子节点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9119" y="4839543"/>
            <a:ext cx="23762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</a:rPr>
              <a:t>目标子节点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812" y="5922029"/>
            <a:ext cx="23762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</a:rPr>
              <a:t>子节点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2243" y="5335556"/>
            <a:ext cx="1015663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5400" dirty="0" smtClean="0">
                <a:solidFill>
                  <a:prstClr val="black"/>
                </a:solidFill>
              </a:rPr>
              <a:t>…</a:t>
            </a:r>
            <a:endParaRPr lang="zh-CN" altLang="en-US" sz="5400" dirty="0">
              <a:solidFill>
                <a:prstClr val="black"/>
              </a:solidFill>
            </a:endParaRPr>
          </a:p>
        </p:txBody>
      </p:sp>
      <p:sp>
        <p:nvSpPr>
          <p:cNvPr id="13" name="左箭头 12"/>
          <p:cNvSpPr/>
          <p:nvPr/>
        </p:nvSpPr>
        <p:spPr>
          <a:xfrm>
            <a:off x="3419872" y="4339849"/>
            <a:ext cx="576064" cy="705271"/>
          </a:xfrm>
          <a:prstGeom prst="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39952" y="4461651"/>
            <a:ext cx="23762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</a:rPr>
              <a:t>新节点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19872" y="2564904"/>
            <a:ext cx="56166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3200" dirty="0" smtClean="0">
                <a:solidFill>
                  <a:prstClr val="black"/>
                </a:solidFill>
              </a:rPr>
              <a:t>element.insertBefore(newNode,targetNode)</a:t>
            </a:r>
            <a:endParaRPr lang="en-US" altLang="zh-CN" sz="3200" dirty="0">
              <a:solidFill>
                <a:prstClr val="black"/>
              </a:solidFill>
            </a:endParaRPr>
          </a:p>
        </p:txBody>
      </p:sp>
      <p:cxnSp>
        <p:nvCxnSpPr>
          <p:cNvPr id="16" name="肘形连接符 15"/>
          <p:cNvCxnSpPr>
            <a:endCxn id="14" idx="3"/>
          </p:cNvCxnSpPr>
          <p:nvPr/>
        </p:nvCxnSpPr>
        <p:spPr>
          <a:xfrm rot="5400000">
            <a:off x="6342927" y="3151042"/>
            <a:ext cx="1714731" cy="136815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endCxn id="10" idx="2"/>
          </p:cNvCxnSpPr>
          <p:nvPr/>
        </p:nvCxnSpPr>
        <p:spPr>
          <a:xfrm rot="10800000" flipV="1">
            <a:off x="1787252" y="3587824"/>
            <a:ext cx="2640735" cy="1713384"/>
          </a:xfrm>
          <a:prstGeom prst="bentConnector4">
            <a:avLst>
              <a:gd name="adj1" fmla="val 405"/>
              <a:gd name="adj2" fmla="val 11411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endCxn id="6" idx="0"/>
          </p:cNvCxnSpPr>
          <p:nvPr/>
        </p:nvCxnSpPr>
        <p:spPr>
          <a:xfrm rot="10800000">
            <a:off x="1753622" y="2031231"/>
            <a:ext cx="2242314" cy="715690"/>
          </a:xfrm>
          <a:prstGeom prst="bentConnector4">
            <a:avLst>
              <a:gd name="adj1" fmla="val -207"/>
              <a:gd name="adj2" fmla="val 1578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更新：替换节点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1628800"/>
            <a:ext cx="2808312" cy="504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9506" y="1815207"/>
            <a:ext cx="237626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prstClr val="black"/>
                </a:solidFill>
              </a:rPr>
              <a:t>父节点</a:t>
            </a:r>
            <a:endParaRPr lang="zh-CN" altLang="en-US" sz="32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2530897"/>
            <a:ext cx="23762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</a:rPr>
              <a:t>子节点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8145" y="3140968"/>
            <a:ext cx="23762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</a:rPr>
              <a:t>子节点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8145" y="3789040"/>
            <a:ext cx="23762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</a:rPr>
              <a:t>子节点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3135" y="4623519"/>
            <a:ext cx="23762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</a:rPr>
              <a:t>目标子节点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2736" y="5847655"/>
            <a:ext cx="23762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</a:rPr>
              <a:t>子节点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6259" y="5119532"/>
            <a:ext cx="1015663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5400" dirty="0" smtClean="0">
                <a:solidFill>
                  <a:prstClr val="black"/>
                </a:solidFill>
              </a:rPr>
              <a:t>…</a:t>
            </a:r>
            <a:endParaRPr lang="zh-CN" altLang="en-US" sz="5400" dirty="0">
              <a:solidFill>
                <a:prstClr val="black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63888" y="1887215"/>
            <a:ext cx="52565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dirty="0" smtClean="0">
                <a:solidFill>
                  <a:prstClr val="black"/>
                </a:solidFill>
              </a:rPr>
              <a:t>element.replaceChild(newChild,oldChild)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cxnSp>
        <p:nvCxnSpPr>
          <p:cNvPr id="15" name="直接箭头连接符 14"/>
          <p:cNvCxnSpPr>
            <a:stCxn id="13" idx="1"/>
          </p:cNvCxnSpPr>
          <p:nvPr/>
        </p:nvCxnSpPr>
        <p:spPr>
          <a:xfrm flipH="1">
            <a:off x="2123728" y="2118048"/>
            <a:ext cx="144016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左箭头 17"/>
          <p:cNvSpPr/>
          <p:nvPr/>
        </p:nvSpPr>
        <p:spPr>
          <a:xfrm>
            <a:off x="3546122" y="4501716"/>
            <a:ext cx="576064" cy="705271"/>
          </a:xfrm>
          <a:prstGeom prst="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66202" y="4623518"/>
            <a:ext cx="23762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</a:rPr>
              <a:t>新节点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cxnSp>
        <p:nvCxnSpPr>
          <p:cNvPr id="21" name="直接箭头连接符 20"/>
          <p:cNvCxnSpPr>
            <a:endCxn id="19" idx="0"/>
          </p:cNvCxnSpPr>
          <p:nvPr/>
        </p:nvCxnSpPr>
        <p:spPr>
          <a:xfrm flipH="1">
            <a:off x="5454334" y="2348880"/>
            <a:ext cx="1421922" cy="22746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9" idx="0"/>
          </p:cNvCxnSpPr>
          <p:nvPr/>
        </p:nvCxnSpPr>
        <p:spPr>
          <a:xfrm flipH="1">
            <a:off x="1931267" y="2348880"/>
            <a:ext cx="5953101" cy="22746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树形结构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65783"/>
            <a:ext cx="8274221" cy="43924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765783"/>
            <a:ext cx="8274221" cy="4392488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683568" y="841552"/>
            <a:ext cx="8064896" cy="5251744"/>
            <a:chOff x="683568" y="769544"/>
            <a:chExt cx="8064896" cy="5251744"/>
          </a:xfrm>
        </p:grpSpPr>
        <p:sp>
          <p:nvSpPr>
            <p:cNvPr id="33" name="圆角矩形 32"/>
            <p:cNvSpPr/>
            <p:nvPr/>
          </p:nvSpPr>
          <p:spPr>
            <a:xfrm>
              <a:off x="3515210" y="1617656"/>
              <a:ext cx="1048436" cy="5600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bg1"/>
                  </a:solidFill>
                </a:rPr>
                <a:t>html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1732004" y="2813121"/>
              <a:ext cx="1048436" cy="5600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bg1"/>
                  </a:solidFill>
                </a:rPr>
                <a:t>head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5280559" y="2808406"/>
              <a:ext cx="1048436" cy="5600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bg1"/>
                  </a:solidFill>
                </a:rPr>
                <a:t>body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683568" y="3821055"/>
              <a:ext cx="1048436" cy="5600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bg1"/>
                  </a:solidFill>
                </a:rPr>
                <a:t>meta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2780441" y="3821055"/>
              <a:ext cx="1048436" cy="5600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bg1"/>
                  </a:solidFill>
                </a:rPr>
                <a:t>title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4070824" y="3821055"/>
              <a:ext cx="1048436" cy="5600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bg1"/>
                  </a:solidFill>
                </a:rPr>
                <a:t>h1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5280559" y="3821055"/>
              <a:ext cx="1048436" cy="5600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bg1"/>
                  </a:solidFill>
                </a:rPr>
                <a:t>p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6490293" y="3827415"/>
              <a:ext cx="1048436" cy="5600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bg1"/>
                  </a:solidFill>
                </a:rPr>
                <a:t>ul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6490293" y="5461281"/>
              <a:ext cx="1048436" cy="5600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bg1"/>
                  </a:solidFill>
                </a:rPr>
                <a:t>li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280559" y="5461281"/>
              <a:ext cx="1048436" cy="5600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bg1"/>
                  </a:solidFill>
                </a:rPr>
                <a:t>li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7700028" y="5456626"/>
              <a:ext cx="1048436" cy="5600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bg1"/>
                  </a:solidFill>
                </a:rPr>
                <a:t>li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44" name="直接连接符 43"/>
            <p:cNvCxnSpPr>
              <a:stCxn id="33" idx="2"/>
              <a:endCxn id="34" idx="0"/>
            </p:cNvCxnSpPr>
            <p:nvPr/>
          </p:nvCxnSpPr>
          <p:spPr>
            <a:xfrm flipH="1">
              <a:off x="2256223" y="2177663"/>
              <a:ext cx="1783206" cy="6354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3" idx="2"/>
              <a:endCxn id="35" idx="0"/>
            </p:cNvCxnSpPr>
            <p:nvPr/>
          </p:nvCxnSpPr>
          <p:spPr>
            <a:xfrm>
              <a:off x="4039428" y="2177663"/>
              <a:ext cx="1765348" cy="6307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34" idx="2"/>
              <a:endCxn id="36" idx="0"/>
            </p:cNvCxnSpPr>
            <p:nvPr/>
          </p:nvCxnSpPr>
          <p:spPr>
            <a:xfrm flipH="1">
              <a:off x="1207786" y="3373127"/>
              <a:ext cx="1048436" cy="4479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34" idx="2"/>
              <a:endCxn id="37" idx="0"/>
            </p:cNvCxnSpPr>
            <p:nvPr/>
          </p:nvCxnSpPr>
          <p:spPr>
            <a:xfrm>
              <a:off x="2256223" y="3373127"/>
              <a:ext cx="1048436" cy="4479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35" idx="2"/>
              <a:endCxn id="38" idx="0"/>
            </p:cNvCxnSpPr>
            <p:nvPr/>
          </p:nvCxnSpPr>
          <p:spPr>
            <a:xfrm flipH="1">
              <a:off x="4595043" y="3368413"/>
              <a:ext cx="1209734" cy="4526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35" idx="2"/>
              <a:endCxn id="39" idx="0"/>
            </p:cNvCxnSpPr>
            <p:nvPr/>
          </p:nvCxnSpPr>
          <p:spPr>
            <a:xfrm>
              <a:off x="5804777" y="3368413"/>
              <a:ext cx="0" cy="4526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35" idx="2"/>
              <a:endCxn id="40" idx="0"/>
            </p:cNvCxnSpPr>
            <p:nvPr/>
          </p:nvCxnSpPr>
          <p:spPr>
            <a:xfrm>
              <a:off x="5804777" y="3368413"/>
              <a:ext cx="1209734" cy="4590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0" idx="2"/>
              <a:endCxn id="42" idx="0"/>
            </p:cNvCxnSpPr>
            <p:nvPr/>
          </p:nvCxnSpPr>
          <p:spPr>
            <a:xfrm flipH="1">
              <a:off x="5804777" y="4387422"/>
              <a:ext cx="1209734" cy="10738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0" idx="2"/>
              <a:endCxn id="41" idx="0"/>
            </p:cNvCxnSpPr>
            <p:nvPr/>
          </p:nvCxnSpPr>
          <p:spPr>
            <a:xfrm>
              <a:off x="7014511" y="4387422"/>
              <a:ext cx="0" cy="10738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0" idx="2"/>
            </p:cNvCxnSpPr>
            <p:nvPr/>
          </p:nvCxnSpPr>
          <p:spPr>
            <a:xfrm>
              <a:off x="7014511" y="4387422"/>
              <a:ext cx="1209734" cy="10692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圆角矩形 53"/>
            <p:cNvSpPr/>
            <p:nvPr/>
          </p:nvSpPr>
          <p:spPr>
            <a:xfrm>
              <a:off x="3515210" y="769544"/>
              <a:ext cx="1048436" cy="5712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solidFill>
                    <a:schemeClr val="bg1"/>
                  </a:solidFill>
                </a:rPr>
                <a:t>文档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55" name="直接连接符 54"/>
            <p:cNvCxnSpPr>
              <a:stCxn id="54" idx="2"/>
              <a:endCxn id="33" idx="0"/>
            </p:cNvCxnSpPr>
            <p:nvPr/>
          </p:nvCxnSpPr>
          <p:spPr>
            <a:xfrm>
              <a:off x="4039428" y="1340768"/>
              <a:ext cx="0" cy="2768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为什么要使用</a:t>
            </a:r>
            <a:r>
              <a:rPr lang="en-US" altLang="zh-CN" smtClean="0">
                <a:latin typeface="Arial" pitchFamily="34" charset="0"/>
                <a:ea typeface="Arial Unicode MS" panose="020B0604020202020204" pitchFamily="34" charset="-122"/>
                <a:cs typeface="Arial" pitchFamily="34" charset="0"/>
              </a:rPr>
              <a:t>JavaScript</a:t>
            </a:r>
            <a:endParaRPr lang="zh-CN" altLang="en-US">
              <a:latin typeface="Arial" pitchFamily="34" charset="0"/>
              <a:ea typeface="Arial Unicode MS" panose="020B0604020202020204" pitchFamily="34" charset="-122"/>
              <a:cs typeface="Aria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拨号上网的年代</a:t>
            </a:r>
            <a:endParaRPr lang="en-US" altLang="zh-CN" smtClean="0"/>
          </a:p>
          <a:p>
            <a:pPr lvl="1"/>
            <a:r>
              <a:rPr lang="zh-CN" altLang="en-US"/>
              <a:t>网速很慢，数据需要提交到服务器验证</a:t>
            </a:r>
            <a:endParaRPr lang="en-US" altLang="zh-CN"/>
          </a:p>
          <a:p>
            <a:pPr lvl="1"/>
            <a:r>
              <a:rPr lang="en-US" altLang="zh-CN"/>
              <a:t>JavaScript</a:t>
            </a:r>
            <a:r>
              <a:rPr lang="zh-CN" altLang="en-US"/>
              <a:t>出现，使浏览器可以做简单验证</a:t>
            </a: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r>
              <a:rPr lang="zh-CN" altLang="en-US" smtClean="0"/>
              <a:t>现在</a:t>
            </a:r>
            <a:endParaRPr lang="en-US" altLang="zh-CN" smtClean="0"/>
          </a:p>
          <a:p>
            <a:pPr lvl="1"/>
            <a:r>
              <a:rPr lang="zh-CN" altLang="en-US" smtClean="0"/>
              <a:t>时至今日，</a:t>
            </a:r>
            <a:r>
              <a:rPr lang="en-US" altLang="zh-CN" smtClean="0"/>
              <a:t>JS</a:t>
            </a:r>
            <a:r>
              <a:rPr lang="zh-CN" altLang="en-US"/>
              <a:t>已经不再局限于表单的验证，而是具备了与浏览器窗口及其内容等几乎所有方面交互的能力。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Arial Unicode MS" panose="020B0604020202020204" pitchFamily="34" charset="-122"/>
                <a:cs typeface="Arial" pitchFamily="34" charset="0"/>
              </a:rPr>
              <a:t>JavaScript</a:t>
            </a:r>
            <a:r>
              <a:rPr lang="zh-CN" altLang="en-US" smtClean="0"/>
              <a:t>是什么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JavaScript</a:t>
            </a:r>
            <a:r>
              <a:rPr lang="zh-CN" altLang="en-US"/>
              <a:t>一种直译式脚本语言，是一种动态类型、弱类型的语言。它的解释器被称为</a:t>
            </a:r>
            <a:r>
              <a:rPr lang="en-US" altLang="zh-CN"/>
              <a:t>JavaScript</a:t>
            </a:r>
            <a:r>
              <a:rPr lang="zh-CN" altLang="en-US"/>
              <a:t>引擎，为浏览器的一部分，广泛用于客户端的脚本语言，最早是在</a:t>
            </a:r>
            <a:r>
              <a:rPr lang="en-US" altLang="zh-CN"/>
              <a:t>HTML</a:t>
            </a:r>
            <a:r>
              <a:rPr lang="zh-CN" altLang="en-US"/>
              <a:t>（标准通用标记语言下的一个应用）网页上使用，用来给</a:t>
            </a:r>
            <a:r>
              <a:rPr lang="en-US" altLang="zh-CN"/>
              <a:t>HTML</a:t>
            </a:r>
            <a:r>
              <a:rPr lang="zh-CN" altLang="en-US"/>
              <a:t>网页增加动态功能。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484784"/>
            <a:ext cx="901339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mtClean="0">
                <a:solidFill>
                  <a:srgbClr val="008080"/>
                </a:solidFill>
                <a:latin typeface="Courier New" pitchFamily="49" charset="0"/>
              </a:rPr>
              <a:t>&lt;script </a:t>
            </a:r>
            <a:r>
              <a:rPr lang="en-US" altLang="zh-CN" smtClean="0">
                <a:solidFill>
                  <a:srgbClr val="7F0055"/>
                </a:solidFill>
                <a:latin typeface="Courier New" pitchFamily="49" charset="0"/>
              </a:rPr>
              <a:t>type</a:t>
            </a:r>
            <a:r>
              <a:rPr lang="en-US" altLang="zh-CN" smtClean="0">
                <a:solidFill>
                  <a:srgbClr val="008080"/>
                </a:solidFill>
                <a:latin typeface="Courier New" pitchFamily="49" charset="0"/>
              </a:rPr>
              <a:t>=</a:t>
            </a:r>
            <a:r>
              <a:rPr lang="en-US" altLang="zh-CN" b="1" smtClean="0">
                <a:solidFill>
                  <a:srgbClr val="2A00FF"/>
                </a:solidFill>
                <a:latin typeface="Courier New" pitchFamily="49" charset="0"/>
              </a:rPr>
              <a:t>"</a:t>
            </a:r>
            <a:r>
              <a:rPr lang="en-US" altLang="zh-CN" smtClean="0">
                <a:solidFill>
                  <a:srgbClr val="2A00FF"/>
                </a:solidFill>
                <a:latin typeface="Courier New" pitchFamily="49" charset="0"/>
              </a:rPr>
              <a:t>text/javascript</a:t>
            </a:r>
            <a:r>
              <a:rPr lang="en-US" altLang="zh-CN" b="1">
                <a:solidFill>
                  <a:srgbClr val="2A00FF"/>
                </a:solidFill>
                <a:latin typeface="Courier New" pitchFamily="49" charset="0"/>
              </a:rPr>
              <a:t>"</a:t>
            </a:r>
            <a:r>
              <a:rPr lang="en-US" altLang="zh-CN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  <a:endParaRPr lang="zh-CN" altLang="en-US" smtClean="0"/>
          </a:p>
          <a:p>
            <a:endParaRPr lang="zh-CN" altLang="en-US" smtClean="0">
              <a:latin typeface="Courier New" pitchFamily="49" charset="0"/>
            </a:endParaRPr>
          </a:p>
          <a:p>
            <a:r>
              <a:rPr lang="en-US" altLang="zh-CN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zh-CN" b="1" smtClean="0">
                <a:solidFill>
                  <a:srgbClr val="000000"/>
                </a:solidFill>
                <a:latin typeface="Courier New" pitchFamily="49" charset="0"/>
              </a:rPr>
              <a:t>window.onload = </a:t>
            </a:r>
            <a:r>
              <a:rPr lang="en-US" altLang="zh-CN" b="1" smtClean="0">
                <a:solidFill>
                  <a:srgbClr val="7F0055"/>
                </a:solidFill>
                <a:latin typeface="Courier New" pitchFamily="49" charset="0"/>
              </a:rPr>
              <a:t>function</a:t>
            </a:r>
            <a:r>
              <a:rPr lang="en-US" altLang="zh-CN" b="1" smtClean="0">
                <a:solidFill>
                  <a:srgbClr val="000000"/>
                </a:solidFill>
                <a:latin typeface="Courier New" pitchFamily="49" charset="0"/>
              </a:rPr>
              <a:t>(){</a:t>
            </a:r>
            <a:endParaRPr lang="en-US" altLang="zh-CN" b="1" smtClean="0">
              <a:solidFill>
                <a:srgbClr val="000000"/>
              </a:solidFill>
              <a:latin typeface="Courier New" pitchFamily="49" charset="0"/>
            </a:endParaRPr>
          </a:p>
          <a:p>
            <a:endParaRPr lang="zh-CN" altLang="en-US" b="1" smtClean="0">
              <a:latin typeface="Courier New" pitchFamily="49" charset="0"/>
            </a:endParaRPr>
          </a:p>
          <a:p>
            <a:r>
              <a:rPr lang="en-US" altLang="zh-CN" b="1" smtClean="0">
                <a:solidFill>
                  <a:srgbClr val="7F0055"/>
                </a:solidFill>
                <a:latin typeface="Courier New" pitchFamily="49" charset="0"/>
              </a:rPr>
              <a:t>        var</a:t>
            </a:r>
            <a:r>
              <a:rPr lang="en-US" altLang="zh-CN" b="1" smtClean="0">
                <a:solidFill>
                  <a:srgbClr val="000000"/>
                </a:solidFill>
                <a:latin typeface="Courier New" pitchFamily="49" charset="0"/>
              </a:rPr>
              <a:t> btnEle = document.getElementById(</a:t>
            </a:r>
            <a:r>
              <a:rPr lang="en-US" altLang="zh-CN" b="1" smtClean="0">
                <a:solidFill>
                  <a:srgbClr val="2A00FF"/>
                </a:solidFill>
                <a:latin typeface="Courier New" pitchFamily="49" charset="0"/>
              </a:rPr>
              <a:t>"btnId"</a:t>
            </a:r>
            <a:r>
              <a:rPr lang="en-US" altLang="zh-CN" b="1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en-US" altLang="zh-CN" b="1" smtClean="0">
              <a:solidFill>
                <a:srgbClr val="000000"/>
              </a:solidFill>
              <a:latin typeface="Courier New" pitchFamily="49" charset="0"/>
            </a:endParaRPr>
          </a:p>
          <a:p>
            <a:endParaRPr lang="zh-CN" altLang="en-US" b="1" smtClean="0">
              <a:latin typeface="Courier New" pitchFamily="49" charset="0"/>
            </a:endParaRPr>
          </a:p>
          <a:p>
            <a:r>
              <a:rPr lang="en-US" altLang="zh-CN" b="1" smtClean="0">
                <a:solidFill>
                  <a:srgbClr val="000000"/>
                </a:solidFill>
                <a:latin typeface="Courier New" pitchFamily="49" charset="0"/>
              </a:rPr>
              <a:t>        btnEle.onclick = </a:t>
            </a:r>
            <a:r>
              <a:rPr lang="en-US" altLang="zh-CN" b="1" smtClean="0">
                <a:solidFill>
                  <a:srgbClr val="7F0055"/>
                </a:solidFill>
                <a:latin typeface="Courier New" pitchFamily="49" charset="0"/>
              </a:rPr>
              <a:t>function</a:t>
            </a:r>
            <a:r>
              <a:rPr lang="en-US" altLang="zh-CN" b="1" smtClean="0">
                <a:solidFill>
                  <a:srgbClr val="000000"/>
                </a:solidFill>
                <a:latin typeface="Courier New" pitchFamily="49" charset="0"/>
              </a:rPr>
              <a:t>(){</a:t>
            </a:r>
            <a:endParaRPr lang="en-US" altLang="zh-CN" b="1" smtClean="0">
              <a:solidFill>
                <a:srgbClr val="000000"/>
              </a:solidFill>
              <a:latin typeface="Courier New" pitchFamily="49" charset="0"/>
            </a:endParaRPr>
          </a:p>
          <a:p>
            <a:endParaRPr lang="zh-CN" altLang="en-US" b="1" smtClean="0">
              <a:latin typeface="Courier New" pitchFamily="49" charset="0"/>
            </a:endParaRPr>
          </a:p>
          <a:p>
            <a:r>
              <a:rPr lang="en-US" altLang="zh-CN" b="1" smtClean="0">
                <a:solidFill>
                  <a:srgbClr val="000000"/>
                </a:solidFill>
                <a:latin typeface="Courier New" pitchFamily="49" charset="0"/>
              </a:rPr>
              <a:t>            alert(</a:t>
            </a:r>
            <a:r>
              <a:rPr lang="en-US" altLang="zh-CN" b="1" smtClean="0">
                <a:solidFill>
                  <a:srgbClr val="2A00FF"/>
                </a:solidFill>
                <a:latin typeface="Courier New" pitchFamily="49" charset="0"/>
              </a:rPr>
              <a:t>"</a:t>
            </a:r>
            <a:r>
              <a:rPr lang="zh-CN" altLang="en-US" b="1" smtClean="0">
                <a:solidFill>
                  <a:srgbClr val="2A00FF"/>
                </a:solidFill>
                <a:latin typeface="Courier New" pitchFamily="49" charset="0"/>
              </a:rPr>
              <a:t>我是</a:t>
            </a:r>
            <a:r>
              <a:rPr lang="en-US" altLang="zh-CN" b="1" smtClean="0">
                <a:solidFill>
                  <a:srgbClr val="2A00FF"/>
                </a:solidFill>
                <a:latin typeface="Courier New" pitchFamily="49" charset="0"/>
              </a:rPr>
              <a:t>alert</a:t>
            </a:r>
            <a:r>
              <a:rPr lang="zh-CN" altLang="en-US" b="1" smtClean="0">
                <a:solidFill>
                  <a:srgbClr val="2A00FF"/>
                </a:solidFill>
                <a:latin typeface="Courier New" pitchFamily="49" charset="0"/>
              </a:rPr>
              <a:t>方法弹出的对话框</a:t>
            </a:r>
            <a:r>
              <a:rPr lang="en-US" altLang="zh-CN" b="1" smtClean="0">
                <a:solidFill>
                  <a:srgbClr val="2A00FF"/>
                </a:solidFill>
                <a:latin typeface="Courier New" pitchFamily="49" charset="0"/>
              </a:rPr>
              <a:t>"</a:t>
            </a:r>
            <a:r>
              <a:rPr lang="en-US" altLang="zh-CN" b="1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en-US" altLang="zh-CN" b="1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zh-CN" b="1" smtClean="0">
                <a:solidFill>
                  <a:srgbClr val="000000"/>
                </a:solidFill>
                <a:latin typeface="Courier New" pitchFamily="49" charset="0"/>
              </a:rPr>
              <a:t>        }</a:t>
            </a:r>
            <a:endParaRPr lang="en-US" altLang="zh-CN" b="1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zh-CN" b="1" smtClean="0">
                <a:solidFill>
                  <a:srgbClr val="000000"/>
                </a:solidFill>
                <a:latin typeface="Courier New" pitchFamily="49" charset="0"/>
              </a:rPr>
              <a:t>  };</a:t>
            </a:r>
            <a:endParaRPr lang="en-US" altLang="zh-CN" b="1" smtClean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altLang="zh-CN" b="1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zh-CN" smtClean="0">
                <a:solidFill>
                  <a:srgbClr val="008080"/>
                </a:solidFill>
                <a:latin typeface="Courier New" pitchFamily="49" charset="0"/>
              </a:rPr>
              <a:t>&lt;/script&gt;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思考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JavaScript</a:t>
            </a:r>
            <a:r>
              <a:rPr lang="zh-CN" altLang="en-US"/>
              <a:t>基本语法和</a:t>
            </a:r>
            <a:r>
              <a:rPr lang="en-US" altLang="zh-CN"/>
              <a:t>Java</a:t>
            </a:r>
            <a:r>
              <a:rPr lang="zh-CN" altLang="en-US"/>
              <a:t>有什么区别？</a:t>
            </a:r>
            <a:endParaRPr lang="zh-CN" altLang="en-US"/>
          </a:p>
          <a:p>
            <a:r>
              <a:rPr lang="zh-CN" altLang="en-US"/>
              <a:t>为什么点击按钮之后会弹框？</a:t>
            </a:r>
            <a:endParaRPr lang="zh-CN" altLang="en-US"/>
          </a:p>
          <a:p>
            <a:r>
              <a:rPr lang="zh-CN" altLang="en-US"/>
              <a:t>为什么要使用</a:t>
            </a:r>
            <a:r>
              <a:rPr lang="en-US" altLang="zh-CN"/>
              <a:t>window.onload</a:t>
            </a:r>
            <a:r>
              <a:rPr lang="zh-CN" altLang="en-US"/>
              <a:t>？</a:t>
            </a:r>
            <a:endParaRPr lang="zh-CN" altLang="en-US"/>
          </a:p>
          <a:p>
            <a:r>
              <a:rPr lang="en-US" altLang="zh-CN"/>
              <a:t>document</a:t>
            </a:r>
            <a:r>
              <a:rPr lang="zh-CN" altLang="en-US"/>
              <a:t>对象代表什</a:t>
            </a:r>
            <a:r>
              <a:rPr lang="zh-CN" altLang="en-US" smtClean="0"/>
              <a:t>么</a:t>
            </a:r>
            <a:endParaRPr lang="en-US" altLang="zh-CN" smtClean="0"/>
          </a:p>
          <a:p>
            <a:r>
              <a:rPr lang="en-US" altLang="zh-CN" smtClean="0"/>
              <a:t>getElementById</a:t>
            </a:r>
            <a:r>
              <a:rPr lang="en-US" altLang="zh-CN"/>
              <a:t>()</a:t>
            </a:r>
            <a:r>
              <a:rPr lang="zh-CN" altLang="en-US"/>
              <a:t>有什么功能？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声明变量</a:t>
            </a:r>
            <a:endParaRPr lang="en-US" altLang="zh-CN" smtClean="0"/>
          </a:p>
          <a:p>
            <a:pPr lvl="1"/>
            <a:r>
              <a:rPr lang="en-US" altLang="zh-CN" smtClean="0"/>
              <a:t>var a=1;</a:t>
            </a:r>
            <a:endParaRPr lang="en-US" altLang="zh-CN" smtClean="0"/>
          </a:p>
          <a:p>
            <a:pPr lvl="1"/>
            <a:r>
              <a:rPr lang="en-US" altLang="zh-CN" smtClean="0"/>
              <a:t>var b=“str”;</a:t>
            </a:r>
            <a:endParaRPr lang="en-US" altLang="zh-CN" smtClean="0"/>
          </a:p>
          <a:p>
            <a:pPr lvl="1"/>
            <a:endParaRPr lang="en-US" altLang="zh-CN"/>
          </a:p>
          <a:p>
            <a:r>
              <a:rPr lang="zh-CN" altLang="en-US" smtClean="0"/>
              <a:t>声明</a:t>
            </a:r>
            <a:r>
              <a:rPr lang="zh-CN" altLang="en-US"/>
              <a:t>函数</a:t>
            </a:r>
            <a:endParaRPr lang="en-US" altLang="zh-CN"/>
          </a:p>
          <a:p>
            <a:pPr lvl="1"/>
            <a:r>
              <a:rPr lang="en-US" altLang="zh-CN" smtClean="0"/>
              <a:t>function fun(){ }</a:t>
            </a:r>
            <a:endParaRPr lang="en-US" altLang="zh-CN" smtClean="0"/>
          </a:p>
          <a:p>
            <a:pPr lvl="1"/>
            <a:r>
              <a:rPr lang="en-US" altLang="zh-CN" smtClean="0"/>
              <a:t>var fun= function(){ }</a:t>
            </a:r>
            <a:endParaRPr lang="en-US" altLang="zh-CN" smtClean="0"/>
          </a:p>
          <a:p>
            <a:pPr lvl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JS</a:t>
            </a:r>
            <a:r>
              <a:rPr lang="zh-CN" altLang="en-US" smtClean="0"/>
              <a:t>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创建对象的两种方式</a:t>
            </a:r>
            <a:endParaRPr lang="en-US" altLang="zh-CN" smtClean="0"/>
          </a:p>
          <a:p>
            <a:pPr lvl="1"/>
            <a:r>
              <a:rPr lang="en-US" altLang="zh-CN" smtClean="0"/>
              <a:t>var obj = new Object();</a:t>
            </a:r>
            <a:endParaRPr lang="en-US" altLang="zh-CN" smtClean="0"/>
          </a:p>
          <a:p>
            <a:pPr lvl="1"/>
            <a:r>
              <a:rPr lang="en-US" altLang="zh-CN" smtClean="0"/>
              <a:t>var obj = {};</a:t>
            </a:r>
            <a:endParaRPr lang="en-US" altLang="zh-CN" smtClean="0"/>
          </a:p>
          <a:p>
            <a:r>
              <a:rPr lang="zh-CN" altLang="en-US" smtClean="0"/>
              <a:t>动态的向对象中添加属性</a:t>
            </a:r>
            <a:endParaRPr lang="en-US" altLang="zh-CN" smtClean="0"/>
          </a:p>
          <a:p>
            <a:pPr lvl="1"/>
            <a:r>
              <a:rPr lang="en-US" altLang="zh-CN" smtClean="0"/>
              <a:t>obj.name = ‘</a:t>
            </a:r>
            <a:r>
              <a:rPr lang="zh-CN" altLang="en-US" smtClean="0"/>
              <a:t>张三</a:t>
            </a:r>
            <a:r>
              <a:rPr lang="en-US" altLang="zh-CN" smtClean="0"/>
              <a:t>’;</a:t>
            </a:r>
            <a:endParaRPr lang="en-US" altLang="zh-CN" smtClean="0"/>
          </a:p>
          <a:p>
            <a:pPr lvl="1"/>
            <a:r>
              <a:rPr lang="en-US" altLang="zh-CN" smtClean="0"/>
              <a:t>obj.age = 20;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注释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单行注释</a:t>
            </a:r>
            <a:endParaRPr lang="en-US" altLang="zh-CN" smtClean="0"/>
          </a:p>
          <a:p>
            <a:pPr lvl="1"/>
            <a:r>
              <a:rPr lang="zh-CN" altLang="en-US"/>
              <a:t>单行注释以 </a:t>
            </a:r>
            <a:r>
              <a:rPr lang="en-US" altLang="zh-CN">
                <a:solidFill>
                  <a:srgbClr val="FF0000"/>
                </a:solidFill>
              </a:rPr>
              <a:t>//</a:t>
            </a:r>
            <a:r>
              <a:rPr lang="en-US" altLang="zh-CN"/>
              <a:t> </a:t>
            </a:r>
            <a:r>
              <a:rPr lang="zh-CN" altLang="en-US"/>
              <a:t>开头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endParaRPr lang="en-US" altLang="zh-CN" smtClean="0"/>
          </a:p>
          <a:p>
            <a:r>
              <a:rPr lang="zh-CN" altLang="en-US"/>
              <a:t>多</a:t>
            </a:r>
            <a:r>
              <a:rPr lang="zh-CN" altLang="en-US" smtClean="0"/>
              <a:t>行注释</a:t>
            </a:r>
            <a:endParaRPr lang="en-US" altLang="zh-CN" smtClean="0"/>
          </a:p>
          <a:p>
            <a:pPr lvl="1"/>
            <a:r>
              <a:rPr lang="zh-CN" altLang="en-US"/>
              <a:t>多行注释以 </a:t>
            </a:r>
            <a:r>
              <a:rPr lang="en-US" altLang="zh-CN">
                <a:solidFill>
                  <a:srgbClr val="FF0000"/>
                </a:solidFill>
              </a:rPr>
              <a:t>/*</a:t>
            </a:r>
            <a:r>
              <a:rPr lang="en-US" altLang="zh-CN"/>
              <a:t> </a:t>
            </a:r>
            <a:r>
              <a:rPr lang="zh-CN" altLang="en-US"/>
              <a:t>开始，以 </a:t>
            </a:r>
            <a:r>
              <a:rPr lang="zh-CN" altLang="en-US">
                <a:solidFill>
                  <a:srgbClr val="FF0000"/>
                </a:solidFill>
              </a:rPr>
              <a:t>*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en-US" altLang="zh-CN"/>
              <a:t> </a:t>
            </a:r>
            <a:r>
              <a:rPr lang="zh-CN" altLang="en-US"/>
              <a:t>结尾。</a:t>
            </a:r>
            <a:endParaRPr lang="en-US" altLang="zh-CN" smtClean="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2768</Words>
  <Application>WPS 演示</Application>
  <PresentationFormat>全屏显示(4:3)</PresentationFormat>
  <Paragraphs>403</Paragraphs>
  <Slides>29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JavaScript</vt:lpstr>
      <vt:lpstr>学习路线</vt:lpstr>
      <vt:lpstr>为什么要使用JavaScript</vt:lpstr>
      <vt:lpstr>JavaScript是什么</vt:lpstr>
      <vt:lpstr>PowerPoint 演示文稿</vt:lpstr>
      <vt:lpstr>思考</vt:lpstr>
      <vt:lpstr>基本语法</vt:lpstr>
      <vt:lpstr>JS对象</vt:lpstr>
      <vt:lpstr>注释</vt:lpstr>
      <vt:lpstr>事件</vt:lpstr>
      <vt:lpstr>在Html使用JS</vt:lpstr>
      <vt:lpstr>window.onload</vt:lpstr>
      <vt:lpstr>DOM</vt:lpstr>
      <vt:lpstr>树形结构</vt:lpstr>
      <vt:lpstr>节点</vt:lpstr>
      <vt:lpstr>节点的属性</vt:lpstr>
      <vt:lpstr>PowerPoint 演示文稿</vt:lpstr>
      <vt:lpstr>document对象</vt:lpstr>
      <vt:lpstr>获取元素节点</vt:lpstr>
      <vt:lpstr>获取元素节点的子节点</vt:lpstr>
      <vt:lpstr>获取父节点和兄弟节点</vt:lpstr>
      <vt:lpstr>元素节点的属性</vt:lpstr>
      <vt:lpstr>其他属性</vt:lpstr>
      <vt:lpstr>DOM更新：添加节点</vt:lpstr>
      <vt:lpstr>DOM更新：删除节点</vt:lpstr>
      <vt:lpstr>DOM更新：插入节点</vt:lpstr>
      <vt:lpstr>DOM更新：替换节点</vt:lpstr>
      <vt:lpstr>PowerPoint 演示文稿</vt:lpstr>
      <vt:lpstr>树形结构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Administrator</cp:lastModifiedBy>
  <cp:revision>353</cp:revision>
  <dcterms:created xsi:type="dcterms:W3CDTF">2013-03-04T07:19:00Z</dcterms:created>
  <dcterms:modified xsi:type="dcterms:W3CDTF">2016-07-10T03:02:37Z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2052-10.1.0.5803</vt:lpwstr>
  </property>
</Properties>
</file>