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3"/>
    <p:sldId id="290" r:id="rId4"/>
    <p:sldId id="282" r:id="rId5"/>
    <p:sldId id="283" r:id="rId6"/>
    <p:sldId id="291" r:id="rId7"/>
    <p:sldId id="284" r:id="rId8"/>
    <p:sldId id="292" r:id="rId9"/>
    <p:sldId id="293" r:id="rId10"/>
    <p:sldId id="294" r:id="rId11"/>
    <p:sldId id="262" r:id="rId12"/>
    <p:sldId id="263" r:id="rId13"/>
    <p:sldId id="264" r:id="rId14"/>
    <p:sldId id="266" r:id="rId15"/>
    <p:sldId id="267" r:id="rId16"/>
    <p:sldId id="268" r:id="rId17"/>
    <p:sldId id="265" r:id="rId18"/>
    <p:sldId id="270" r:id="rId19"/>
    <p:sldId id="269" r:id="rId20"/>
    <p:sldId id="295" r:id="rId21"/>
    <p:sldId id="271" r:id="rId22"/>
    <p:sldId id="272" r:id="rId23"/>
    <p:sldId id="274" r:id="rId24"/>
    <p:sldId id="296" r:id="rId25"/>
    <p:sldId id="297" r:id="rId26"/>
    <p:sldId id="298" r:id="rId27"/>
    <p:sldId id="26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cha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424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>
            <a:lvl1pPr algn="l"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5680"/>
            <a:ext cx="8229600" cy="45259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1827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71827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89217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89217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89217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8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：王宁宁</a:t>
            </a:r>
            <a:endParaRPr lang="en-US" altLang="zh-CN" spc="3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XML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700" smtClean="0"/>
              <a:t>SGML</a:t>
            </a:r>
            <a:r>
              <a:rPr lang="zh-CN" altLang="en-US" sz="2700" smtClean="0"/>
              <a:t>过于复杂，而</a:t>
            </a:r>
            <a:r>
              <a:rPr lang="en-US" altLang="zh-CN" sz="2700" smtClean="0"/>
              <a:t>HTML</a:t>
            </a:r>
            <a:r>
              <a:rPr lang="zh-CN" altLang="en-US" sz="2700" smtClean="0"/>
              <a:t>仅能用来描述网页。不能描述数据，于是</a:t>
            </a:r>
            <a:r>
              <a:rPr lang="en-US" altLang="zh-CN" sz="2700" smtClean="0"/>
              <a:t>XML</a:t>
            </a:r>
            <a:r>
              <a:rPr lang="zh-CN" altLang="en-US" sz="2700" smtClean="0"/>
              <a:t>诞生了。</a:t>
            </a:r>
            <a:endParaRPr lang="en-US" altLang="zh-CN" sz="2700" smtClean="0"/>
          </a:p>
          <a:p>
            <a:r>
              <a:rPr lang="en-US" altLang="zh-CN" sz="2700" smtClean="0"/>
              <a:t>XML </a:t>
            </a:r>
            <a:endParaRPr lang="en-US" altLang="zh-CN" sz="2700" smtClean="0"/>
          </a:p>
          <a:p>
            <a:pPr lvl="1"/>
            <a:r>
              <a:rPr lang="zh-CN" altLang="en-US" sz="2700" smtClean="0"/>
              <a:t>全称：</a:t>
            </a:r>
            <a:r>
              <a:rPr lang="en-US" altLang="zh-CN" sz="2700" smtClean="0"/>
              <a:t>e</a:t>
            </a:r>
            <a:r>
              <a:rPr lang="en-US" altLang="zh-CN" sz="2700">
                <a:solidFill>
                  <a:srgbClr val="FF0000"/>
                </a:solidFill>
              </a:rPr>
              <a:t>X</a:t>
            </a:r>
            <a:r>
              <a:rPr lang="en-US" altLang="zh-CN" sz="2700" smtClean="0"/>
              <a:t>tensible </a:t>
            </a:r>
            <a:r>
              <a:rPr lang="en-US" altLang="zh-CN" sz="2700">
                <a:solidFill>
                  <a:srgbClr val="FF0000"/>
                </a:solidFill>
              </a:rPr>
              <a:t>M</a:t>
            </a:r>
            <a:r>
              <a:rPr lang="en-US" altLang="zh-CN" sz="2700"/>
              <a:t>arkup </a:t>
            </a:r>
            <a:r>
              <a:rPr lang="en-US" altLang="zh-CN" sz="2700" smtClean="0">
                <a:solidFill>
                  <a:srgbClr val="FF0000"/>
                </a:solidFill>
              </a:rPr>
              <a:t>L</a:t>
            </a:r>
            <a:r>
              <a:rPr lang="en-US" altLang="zh-CN" sz="2700" smtClean="0"/>
              <a:t>anguage</a:t>
            </a:r>
            <a:endParaRPr lang="en-US" altLang="zh-CN" sz="2700" smtClean="0"/>
          </a:p>
          <a:p>
            <a:pPr lvl="1"/>
            <a:r>
              <a:rPr lang="en-US" altLang="zh-CN" sz="2700" smtClean="0"/>
              <a:t>XML</a:t>
            </a:r>
            <a:r>
              <a:rPr lang="zh-CN" altLang="en-US" sz="2700" smtClean="0"/>
              <a:t>是一种标记语言，和</a:t>
            </a:r>
            <a:r>
              <a:rPr lang="en-US" altLang="zh-CN" sz="2700" smtClean="0"/>
              <a:t>HTML</a:t>
            </a:r>
            <a:r>
              <a:rPr lang="zh-CN" altLang="en-US" sz="2700" smtClean="0"/>
              <a:t>很像。</a:t>
            </a:r>
            <a:endParaRPr lang="en-US" altLang="zh-CN" sz="2700" smtClean="0"/>
          </a:p>
          <a:p>
            <a:pPr lvl="1"/>
            <a:r>
              <a:rPr lang="en-US" altLang="zh-CN" sz="2700" smtClean="0"/>
              <a:t>XML</a:t>
            </a:r>
            <a:r>
              <a:rPr lang="zh-CN" altLang="en-US" sz="2700" smtClean="0"/>
              <a:t>并不是用来代替</a:t>
            </a:r>
            <a:r>
              <a:rPr lang="en-US" altLang="zh-CN" sz="2700" smtClean="0"/>
              <a:t>HTML</a:t>
            </a:r>
            <a:r>
              <a:rPr lang="zh-CN" altLang="en-US" sz="2700" smtClean="0"/>
              <a:t>的</a:t>
            </a:r>
            <a:endParaRPr lang="en-US" altLang="zh-CN" sz="2700"/>
          </a:p>
          <a:p>
            <a:pPr lvl="1"/>
            <a:r>
              <a:rPr lang="en-US" altLang="zh-CN" sz="2700" smtClean="0"/>
              <a:t>HTML</a:t>
            </a:r>
            <a:r>
              <a:rPr lang="zh-CN" altLang="en-US" sz="2700" smtClean="0"/>
              <a:t>用来显示数据</a:t>
            </a:r>
            <a:endParaRPr lang="en-US" altLang="zh-CN" sz="2700" smtClean="0"/>
          </a:p>
          <a:p>
            <a:pPr lvl="1"/>
            <a:r>
              <a:rPr lang="en-US" altLang="zh-CN" sz="2700" smtClean="0"/>
              <a:t>XML</a:t>
            </a:r>
            <a:r>
              <a:rPr lang="zh-CN" altLang="en-US" sz="2700" smtClean="0"/>
              <a:t>用来</a:t>
            </a:r>
            <a:r>
              <a:rPr lang="zh-CN" altLang="en-US" sz="2700" smtClean="0">
                <a:solidFill>
                  <a:srgbClr val="FF0000"/>
                </a:solidFill>
              </a:rPr>
              <a:t>传输</a:t>
            </a:r>
            <a:r>
              <a:rPr lang="zh-CN" altLang="en-US" sz="2700" smtClean="0"/>
              <a:t>和</a:t>
            </a:r>
            <a:r>
              <a:rPr lang="zh-CN" altLang="en-US" sz="2700" smtClean="0">
                <a:solidFill>
                  <a:srgbClr val="FF0000"/>
                </a:solidFill>
              </a:rPr>
              <a:t>存储</a:t>
            </a:r>
            <a:r>
              <a:rPr lang="zh-CN" altLang="en-US" sz="2700" smtClean="0"/>
              <a:t>数据</a:t>
            </a:r>
            <a:endParaRPr lang="en-US" altLang="zh-CN" sz="2700" smtClean="0"/>
          </a:p>
          <a:p>
            <a:pPr lvl="1"/>
            <a:r>
              <a:rPr lang="en-US" altLang="zh-CN" sz="2700" smtClean="0"/>
              <a:t>XML</a:t>
            </a:r>
            <a:r>
              <a:rPr lang="zh-CN" altLang="en-US" sz="2700" smtClean="0"/>
              <a:t>没有预定义标签，均为自定义标签</a:t>
            </a:r>
            <a:endParaRPr lang="en-US" altLang="zh-CN" sz="2700" smtClean="0"/>
          </a:p>
          <a:p>
            <a:pPr lvl="1"/>
            <a:r>
              <a:rPr lang="en-US" altLang="zh-CN" sz="2700" smtClean="0"/>
              <a:t>XML</a:t>
            </a:r>
            <a:r>
              <a:rPr lang="zh-CN" altLang="en-US" sz="2700" smtClean="0"/>
              <a:t>是平台无关的语言，可以在任意平台使用</a:t>
            </a:r>
            <a:endParaRPr lang="zh-CN" altLang="en-US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XML</a:t>
            </a:r>
            <a:r>
              <a:rPr lang="zh-CN" altLang="en-US" smtClean="0"/>
              <a:t>的用途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框架的配置文件</a:t>
            </a:r>
            <a:endParaRPr lang="en-US" altLang="zh-CN"/>
          </a:p>
          <a:p>
            <a:pPr lvl="1"/>
            <a:r>
              <a:rPr lang="en-US" altLang="zh-CN"/>
              <a:t>Sping</a:t>
            </a:r>
            <a:endParaRPr lang="en-US" altLang="zh-CN"/>
          </a:p>
          <a:p>
            <a:pPr lvl="1"/>
            <a:r>
              <a:rPr lang="en-US" altLang="zh-CN"/>
              <a:t>Hibernate</a:t>
            </a:r>
            <a:endParaRPr lang="en-US" altLang="zh-CN"/>
          </a:p>
          <a:p>
            <a:r>
              <a:rPr lang="zh-CN" altLang="en-US" smtClean="0"/>
              <a:t>传输数据</a:t>
            </a:r>
            <a:endParaRPr lang="en-US" altLang="zh-CN" smtClean="0"/>
          </a:p>
          <a:p>
            <a:pPr lvl="1"/>
            <a:r>
              <a:rPr lang="en-US" altLang="zh-CN" smtClean="0"/>
              <a:t>Ajax</a:t>
            </a:r>
            <a:endParaRPr lang="en-US" altLang="zh-CN" smtClean="0"/>
          </a:p>
          <a:p>
            <a:pPr lvl="1"/>
            <a:r>
              <a:rPr lang="en-US" altLang="zh-CN" smtClean="0"/>
              <a:t>WebService</a:t>
            </a:r>
            <a:endParaRPr lang="en-US" altLang="zh-CN" smtClean="0"/>
          </a:p>
          <a:p>
            <a:r>
              <a:rPr lang="zh-CN" altLang="en-US" smtClean="0"/>
              <a:t>数据的持久化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XML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7200" y="1916832"/>
            <a:ext cx="83632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&lt;?</a:t>
            </a:r>
            <a:r>
              <a:rPr lang="en-US" altLang="zh-CN" sz="2000">
                <a:solidFill>
                  <a:srgbClr val="3F7F7F"/>
                </a:solidFill>
                <a:latin typeface="Courier New" panose="02070309020205020404" pitchFamily="49" charset="0"/>
              </a:rPr>
              <a:t>xml </a:t>
            </a:r>
            <a:r>
              <a:rPr lang="en-US" altLang="zh-CN" sz="2000">
                <a:solidFill>
                  <a:srgbClr val="7F007F"/>
                </a:solidFill>
                <a:latin typeface="Courier New" panose="02070309020205020404" pitchFamily="49" charset="0"/>
              </a:rPr>
              <a:t>version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i="1">
                <a:solidFill>
                  <a:srgbClr val="2A00FF"/>
                </a:solidFill>
                <a:latin typeface="Courier New" panose="02070309020205020404" pitchFamily="49" charset="0"/>
              </a:rPr>
              <a:t>"1.0" </a:t>
            </a:r>
            <a:r>
              <a:rPr lang="en-US" altLang="zh-CN" sz="2000" i="1">
                <a:solidFill>
                  <a:srgbClr val="7F007F"/>
                </a:solidFill>
                <a:latin typeface="Courier New" panose="02070309020205020404" pitchFamily="49" charset="0"/>
              </a:rPr>
              <a:t>encoding</a:t>
            </a:r>
            <a:r>
              <a:rPr lang="en-US" altLang="zh-CN" sz="20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i="1">
                <a:solidFill>
                  <a:srgbClr val="2A00FF"/>
                </a:solidFill>
                <a:latin typeface="Courier New" panose="02070309020205020404" pitchFamily="49" charset="0"/>
              </a:rPr>
              <a:t>"UTF-8</a:t>
            </a:r>
            <a:r>
              <a:rPr lang="en-US" altLang="zh-CN" sz="20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2000" i="1" smtClean="0">
                <a:solidFill>
                  <a:srgbClr val="008080"/>
                </a:solidFill>
                <a:latin typeface="Courier New" panose="02070309020205020404" pitchFamily="49" charset="0"/>
              </a:rPr>
              <a:t>?&gt;</a:t>
            </a:r>
            <a:endParaRPr lang="en-US" altLang="zh-CN" sz="2000" i="1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endParaRPr lang="en-US" altLang="zh-CN" sz="200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>
                <a:solidFill>
                  <a:srgbClr val="3F7F7F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200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smtClean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en-US" altLang="zh-CN" sz="2000">
                <a:solidFill>
                  <a:srgbClr val="3F7F7F"/>
                </a:solidFill>
                <a:latin typeface="Courier New" panose="02070309020205020404" pitchFamily="49" charset="0"/>
              </a:rPr>
              <a:t>student </a:t>
            </a:r>
            <a:r>
              <a:rPr lang="en-US" altLang="zh-CN" sz="200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i="1">
                <a:solidFill>
                  <a:srgbClr val="2A00FF"/>
                </a:solidFill>
                <a:latin typeface="Courier New" panose="02070309020205020404" pitchFamily="49" charset="0"/>
              </a:rPr>
              <a:t>"1"</a:t>
            </a:r>
            <a:r>
              <a:rPr lang="en-US" altLang="zh-CN" sz="2000" i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i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>
                <a:solidFill>
                  <a:srgbClr val="3F7F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孙悟空</a:t>
            </a:r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>
                <a:solidFill>
                  <a:srgbClr val="3F7F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>
                <a:solidFill>
                  <a:srgbClr val="3F7F7F"/>
                </a:solidFill>
                <a:latin typeface="Courier New" panose="02070309020205020404" pitchFamily="49" charset="0"/>
              </a:rPr>
              <a:t>gender</a:t>
            </a:r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男</a:t>
            </a:r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>
                <a:solidFill>
                  <a:srgbClr val="3F7F7F"/>
                </a:solidFill>
                <a:latin typeface="Courier New" panose="02070309020205020404" pitchFamily="49" charset="0"/>
              </a:rPr>
              <a:t>gender</a:t>
            </a:r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>
                <a:solidFill>
                  <a:srgbClr val="3F7F7F"/>
                </a:solidFill>
                <a:latin typeface="Courier New" panose="02070309020205020404" pitchFamily="49" charset="0"/>
              </a:rPr>
              <a:t>address</a:t>
            </a:r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花果山</a:t>
            </a:r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>
                <a:solidFill>
                  <a:srgbClr val="3F7F7F"/>
                </a:solidFill>
                <a:latin typeface="Courier New" panose="02070309020205020404" pitchFamily="49" charset="0"/>
              </a:rPr>
              <a:t>address</a:t>
            </a:r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>
                <a:solidFill>
                  <a:srgbClr val="3F7F7F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/>
            <a:endParaRPr lang="zh-CN" altLang="en-US" sz="2000">
              <a:latin typeface="Courier New" panose="02070309020205020404" pitchFamily="49" charset="0"/>
            </a:endParaRPr>
          </a:p>
          <a:p>
            <a:pPr lvl="1"/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>
                <a:solidFill>
                  <a:srgbClr val="3F7F7F"/>
                </a:solidFill>
                <a:latin typeface="Courier New" panose="02070309020205020404" pitchFamily="49" charset="0"/>
              </a:rPr>
              <a:t>student </a:t>
            </a:r>
            <a:r>
              <a:rPr lang="en-US" altLang="zh-CN" sz="200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i="1">
                <a:solidFill>
                  <a:srgbClr val="2A00FF"/>
                </a:solidFill>
                <a:latin typeface="Courier New" panose="02070309020205020404" pitchFamily="49" charset="0"/>
              </a:rPr>
              <a:t>"2"</a:t>
            </a:r>
            <a:r>
              <a:rPr lang="en-US" altLang="zh-CN" sz="2000" i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i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>
                <a:solidFill>
                  <a:srgbClr val="3F7F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猪八戒</a:t>
            </a:r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>
                <a:solidFill>
                  <a:srgbClr val="3F7F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>
                <a:solidFill>
                  <a:srgbClr val="3F7F7F"/>
                </a:solidFill>
                <a:latin typeface="Courier New" panose="02070309020205020404" pitchFamily="49" charset="0"/>
              </a:rPr>
              <a:t>gender</a:t>
            </a:r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男</a:t>
            </a:r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>
                <a:solidFill>
                  <a:srgbClr val="3F7F7F"/>
                </a:solidFill>
                <a:latin typeface="Courier New" panose="02070309020205020404" pitchFamily="49" charset="0"/>
              </a:rPr>
              <a:t>gender</a:t>
            </a:r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>
                <a:solidFill>
                  <a:srgbClr val="3F7F7F"/>
                </a:solidFill>
                <a:latin typeface="Courier New" panose="02070309020205020404" pitchFamily="49" charset="0"/>
              </a:rPr>
              <a:t>address</a:t>
            </a:r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高老庄</a:t>
            </a:r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>
                <a:solidFill>
                  <a:srgbClr val="3F7F7F"/>
                </a:solidFill>
                <a:latin typeface="Courier New" panose="02070309020205020404" pitchFamily="49" charset="0"/>
              </a:rPr>
              <a:t>address</a:t>
            </a:r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>
                <a:solidFill>
                  <a:srgbClr val="3F7F7F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CN" sz="20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>
                <a:solidFill>
                  <a:srgbClr val="3F7F7F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200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2000"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1916832"/>
            <a:ext cx="605901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52320" y="189107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516216" y="2096852"/>
            <a:ext cx="936104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57200" y="2564904"/>
            <a:ext cx="17385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9552" y="6237312"/>
            <a:ext cx="17385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68344" y="25242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根元素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14" idx="3"/>
            <a:endCxn id="16" idx="1"/>
          </p:cNvCxnSpPr>
          <p:nvPr/>
        </p:nvCxnSpPr>
        <p:spPr>
          <a:xfrm>
            <a:off x="2195736" y="2708920"/>
            <a:ext cx="547260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668344" y="62326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根元素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15" idx="3"/>
            <a:endCxn id="33" idx="1"/>
          </p:cNvCxnSpPr>
          <p:nvPr/>
        </p:nvCxnSpPr>
        <p:spPr>
          <a:xfrm>
            <a:off x="2278088" y="6381328"/>
            <a:ext cx="5390256" cy="3601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99592" y="2893586"/>
            <a:ext cx="4536504" cy="330307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464788" y="435684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文档的内容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>
            <a:stCxn id="38" idx="3"/>
            <a:endCxn id="42" idx="1"/>
          </p:cNvCxnSpPr>
          <p:nvPr/>
        </p:nvCxnSpPr>
        <p:spPr>
          <a:xfrm flipV="1">
            <a:off x="5436096" y="4541515"/>
            <a:ext cx="2028692" cy="3609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XML</a:t>
            </a:r>
            <a:r>
              <a:rPr lang="zh-CN" altLang="en-US" smtClean="0"/>
              <a:t>声明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XML</a:t>
            </a:r>
            <a:r>
              <a:rPr lang="zh-CN" altLang="en-US" smtClean="0"/>
              <a:t>文件的第一行是一个</a:t>
            </a:r>
            <a:r>
              <a:rPr lang="en-US" altLang="zh-CN" smtClean="0"/>
              <a:t>XML</a:t>
            </a:r>
            <a:r>
              <a:rPr lang="zh-CN" altLang="en-US" smtClean="0"/>
              <a:t>声明，它将</a:t>
            </a:r>
            <a:r>
              <a:rPr lang="zh-CN" altLang="en-US"/>
              <a:t>文</a:t>
            </a:r>
            <a:r>
              <a:rPr lang="zh-CN" altLang="en-US" smtClean="0"/>
              <a:t>件标识为 </a:t>
            </a:r>
            <a:r>
              <a:rPr lang="en-US" altLang="zh-CN"/>
              <a:t>XML </a:t>
            </a:r>
            <a:r>
              <a:rPr lang="zh-CN" altLang="en-US"/>
              <a:t>文件，有助于工具和人类识别 </a:t>
            </a:r>
            <a:r>
              <a:rPr lang="en-US" altLang="zh-CN" smtClean="0"/>
              <a:t>XML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7200" y="3501008"/>
            <a:ext cx="84249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8080"/>
                </a:solidFill>
                <a:latin typeface="Courier New" panose="02070309020205020404" pitchFamily="49" charset="0"/>
              </a:rPr>
              <a:t>&lt;?</a:t>
            </a:r>
            <a:r>
              <a:rPr lang="en-US" altLang="zh-CN" sz="2800">
                <a:solidFill>
                  <a:srgbClr val="3F7F7F"/>
                </a:solidFill>
                <a:latin typeface="Courier New" panose="02070309020205020404" pitchFamily="49" charset="0"/>
              </a:rPr>
              <a:t>xml </a:t>
            </a:r>
            <a:r>
              <a:rPr lang="en-US" altLang="zh-CN" sz="2800">
                <a:solidFill>
                  <a:srgbClr val="7F007F"/>
                </a:solidFill>
                <a:latin typeface="Courier New" panose="02070309020205020404" pitchFamily="49" charset="0"/>
              </a:rPr>
              <a:t>version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800" i="1">
                <a:solidFill>
                  <a:srgbClr val="2A00FF"/>
                </a:solidFill>
                <a:latin typeface="Courier New" panose="02070309020205020404" pitchFamily="49" charset="0"/>
              </a:rPr>
              <a:t>"1.0" </a:t>
            </a:r>
            <a:r>
              <a:rPr lang="en-US" altLang="zh-CN" sz="2800" i="1">
                <a:solidFill>
                  <a:srgbClr val="7F007F"/>
                </a:solidFill>
                <a:latin typeface="Courier New" panose="02070309020205020404" pitchFamily="49" charset="0"/>
              </a:rPr>
              <a:t>encoding</a:t>
            </a:r>
            <a:r>
              <a:rPr lang="en-US" altLang="zh-CN" sz="28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800" i="1">
                <a:solidFill>
                  <a:srgbClr val="2A00FF"/>
                </a:solidFill>
                <a:latin typeface="Courier New" panose="02070309020205020404" pitchFamily="49" charset="0"/>
              </a:rPr>
              <a:t>"UTF-8"</a:t>
            </a:r>
            <a:r>
              <a:rPr lang="en-US" altLang="zh-CN" sz="2800" i="1">
                <a:solidFill>
                  <a:srgbClr val="008080"/>
                </a:solidFill>
                <a:latin typeface="Courier New" panose="02070309020205020404" pitchFamily="49" charset="0"/>
              </a:rPr>
              <a:t>?&gt;</a:t>
            </a:r>
            <a:endParaRPr lang="en-US" altLang="zh-CN" sz="2800" i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XML</a:t>
            </a:r>
            <a:r>
              <a:rPr lang="zh-CN" altLang="en-US" smtClean="0"/>
              <a:t>根元素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根元素的开始和结束标记用于包围 </a:t>
            </a:r>
            <a:r>
              <a:rPr lang="en-US" altLang="zh-CN"/>
              <a:t>XML </a:t>
            </a:r>
            <a:r>
              <a:rPr lang="zh-CN" altLang="en-US"/>
              <a:t>文档的内容。一个文件只能有一个根元</a:t>
            </a:r>
            <a:r>
              <a:rPr lang="zh-CN" altLang="en-US" smtClean="0"/>
              <a:t>素。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0364" y="2922121"/>
            <a:ext cx="8363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8080"/>
                </a:solidFill>
                <a:latin typeface="Courier New" panose="02070309020205020404" pitchFamily="49" charset="0"/>
              </a:rPr>
              <a:t>&lt;?</a:t>
            </a:r>
            <a:r>
              <a:rPr lang="en-US" altLang="zh-CN" sz="2800">
                <a:solidFill>
                  <a:srgbClr val="3F7F7F"/>
                </a:solidFill>
                <a:latin typeface="Courier New" panose="02070309020205020404" pitchFamily="49" charset="0"/>
              </a:rPr>
              <a:t>xml </a:t>
            </a:r>
            <a:r>
              <a:rPr lang="en-US" altLang="zh-CN" sz="2800">
                <a:solidFill>
                  <a:srgbClr val="7F007F"/>
                </a:solidFill>
                <a:latin typeface="Courier New" panose="02070309020205020404" pitchFamily="49" charset="0"/>
              </a:rPr>
              <a:t>version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800" i="1">
                <a:solidFill>
                  <a:srgbClr val="2A00FF"/>
                </a:solidFill>
                <a:latin typeface="Courier New" panose="02070309020205020404" pitchFamily="49" charset="0"/>
              </a:rPr>
              <a:t>"1.0" </a:t>
            </a:r>
            <a:r>
              <a:rPr lang="en-US" altLang="zh-CN" sz="2800" i="1">
                <a:solidFill>
                  <a:srgbClr val="7F007F"/>
                </a:solidFill>
                <a:latin typeface="Courier New" panose="02070309020205020404" pitchFamily="49" charset="0"/>
              </a:rPr>
              <a:t>encoding</a:t>
            </a:r>
            <a:r>
              <a:rPr lang="en-US" altLang="zh-CN" sz="28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800" i="1">
                <a:solidFill>
                  <a:srgbClr val="2A00FF"/>
                </a:solidFill>
                <a:latin typeface="Courier New" panose="02070309020205020404" pitchFamily="49" charset="0"/>
              </a:rPr>
              <a:t>"UTF-8</a:t>
            </a:r>
            <a:r>
              <a:rPr lang="en-US" altLang="zh-CN" sz="28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2800" i="1" smtClean="0">
                <a:solidFill>
                  <a:srgbClr val="008080"/>
                </a:solidFill>
                <a:latin typeface="Courier New" panose="02070309020205020404" pitchFamily="49" charset="0"/>
              </a:rPr>
              <a:t>?&gt;</a:t>
            </a:r>
            <a:endParaRPr lang="en-US" altLang="zh-CN" sz="2800" i="1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endParaRPr lang="en-US" altLang="zh-CN" sz="280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CN" sz="280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800" smtClean="0">
                <a:solidFill>
                  <a:srgbClr val="3F7F7F"/>
                </a:solidFill>
                <a:latin typeface="Courier New" panose="02070309020205020404" pitchFamily="49" charset="0"/>
              </a:rPr>
              <a:t>root</a:t>
            </a:r>
            <a:r>
              <a:rPr lang="en-US" altLang="zh-CN" sz="280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80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endParaRPr lang="en-US" altLang="zh-CN" sz="280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CN" sz="280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800" smtClean="0">
                <a:solidFill>
                  <a:srgbClr val="3F7F7F"/>
                </a:solidFill>
                <a:latin typeface="Courier New" panose="02070309020205020404" pitchFamily="49" charset="0"/>
              </a:rPr>
              <a:t>root</a:t>
            </a:r>
            <a:r>
              <a:rPr lang="en-US" altLang="zh-CN" sz="280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2800"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3789040"/>
            <a:ext cx="2016224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31840" y="4077072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根元素内是文档的内容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CDATA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CDATA </a:t>
            </a:r>
            <a:r>
              <a:rPr lang="zh-CN" altLang="en-US"/>
              <a:t>指的是不由 </a:t>
            </a:r>
            <a:r>
              <a:rPr lang="en-US" altLang="zh-CN"/>
              <a:t>XML </a:t>
            </a:r>
            <a:r>
              <a:rPr lang="zh-CN" altLang="en-US"/>
              <a:t>解析器进行解析的文本数</a:t>
            </a:r>
            <a:r>
              <a:rPr lang="zh-CN" altLang="en-US" smtClean="0"/>
              <a:t>据</a:t>
            </a:r>
            <a:endParaRPr lang="en-US" altLang="zh-CN" smtClean="0"/>
          </a:p>
          <a:p>
            <a:r>
              <a:rPr lang="en-US" altLang="zh-CN"/>
              <a:t>&lt;![CDATA[</a:t>
            </a:r>
            <a:r>
              <a:rPr lang="zh-CN" altLang="en-US">
                <a:solidFill>
                  <a:srgbClr val="FF0000"/>
                </a:solidFill>
              </a:rPr>
              <a:t>文本内容</a:t>
            </a:r>
            <a:r>
              <a:rPr lang="en-US" altLang="zh-CN"/>
              <a:t>]]&gt;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XML</a:t>
            </a:r>
            <a:r>
              <a:rPr lang="zh-CN" altLang="en-US" smtClean="0"/>
              <a:t>基本语法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第一行是</a:t>
            </a:r>
            <a:r>
              <a:rPr lang="en-US" altLang="zh-CN"/>
              <a:t>XML</a:t>
            </a:r>
            <a:r>
              <a:rPr lang="zh-CN" altLang="zh-CN"/>
              <a:t>声明，必须顶格</a:t>
            </a:r>
            <a:r>
              <a:rPr lang="zh-CN" altLang="zh-CN" smtClean="0"/>
              <a:t>写</a:t>
            </a:r>
            <a:endParaRPr lang="en-US" altLang="zh-CN" smtClean="0"/>
          </a:p>
          <a:p>
            <a:r>
              <a:rPr lang="zh-CN" altLang="zh-CN"/>
              <a:t>只能有一个根标</a:t>
            </a:r>
            <a:r>
              <a:rPr lang="zh-CN" altLang="zh-CN" smtClean="0"/>
              <a:t>签</a:t>
            </a:r>
            <a:endParaRPr lang="en-US" altLang="zh-CN" smtClean="0"/>
          </a:p>
          <a:p>
            <a:r>
              <a:rPr lang="zh-CN" altLang="zh-CN"/>
              <a:t>标签必须正确结</a:t>
            </a:r>
            <a:r>
              <a:rPr lang="zh-CN" altLang="zh-CN" smtClean="0"/>
              <a:t>束</a:t>
            </a:r>
            <a:endParaRPr lang="en-US" altLang="zh-CN" smtClean="0"/>
          </a:p>
          <a:p>
            <a:r>
              <a:rPr lang="zh-CN" altLang="zh-CN"/>
              <a:t>标签不能交叉嵌</a:t>
            </a:r>
            <a:r>
              <a:rPr lang="zh-CN" altLang="zh-CN" smtClean="0"/>
              <a:t>套</a:t>
            </a:r>
            <a:endParaRPr lang="en-US" altLang="zh-CN" smtClean="0"/>
          </a:p>
          <a:p>
            <a:r>
              <a:rPr lang="zh-CN" altLang="zh-CN"/>
              <a:t>严格区分大小</a:t>
            </a:r>
            <a:r>
              <a:rPr lang="zh-CN" altLang="zh-CN" smtClean="0"/>
              <a:t>写</a:t>
            </a:r>
            <a:endParaRPr lang="en-US" altLang="zh-CN" smtClean="0"/>
          </a:p>
          <a:p>
            <a:r>
              <a:rPr lang="zh-CN" altLang="zh-CN"/>
              <a:t>属性必须有值，且必须加引</a:t>
            </a:r>
            <a:r>
              <a:rPr lang="zh-CN" altLang="zh-CN" smtClean="0"/>
              <a:t>号</a:t>
            </a:r>
            <a:endParaRPr lang="en-US" altLang="zh-CN" smtClean="0"/>
          </a:p>
          <a:p>
            <a:r>
              <a:rPr lang="zh-CN" altLang="zh-CN"/>
              <a:t>标签不能以数字开头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XML</a:t>
            </a:r>
            <a:r>
              <a:rPr lang="zh-CN" altLang="en-US" smtClean="0"/>
              <a:t>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XML</a:t>
            </a:r>
            <a:r>
              <a:rPr lang="zh-CN" altLang="en-US" smtClean="0"/>
              <a:t>解析是指通过解析器读取</a:t>
            </a:r>
            <a:r>
              <a:rPr lang="en-US" altLang="zh-CN" smtClean="0"/>
              <a:t>XML</a:t>
            </a:r>
            <a:r>
              <a:rPr lang="zh-CN" altLang="en-US" smtClean="0"/>
              <a:t>文档，解释语法，并将文档转化成对象。</a:t>
            </a:r>
            <a:endParaRPr lang="en-US" altLang="zh-CN" smtClean="0"/>
          </a:p>
          <a:p>
            <a:r>
              <a:rPr lang="zh-CN" altLang="en-US"/>
              <a:t>对</a:t>
            </a:r>
            <a:r>
              <a:rPr lang="en-US" altLang="zh-CN"/>
              <a:t>XML</a:t>
            </a:r>
            <a:r>
              <a:rPr lang="zh-CN" altLang="en-US"/>
              <a:t>的一切操作都是由解析开始的，所以解析</a:t>
            </a:r>
            <a:r>
              <a:rPr lang="zh-CN" altLang="en-US">
                <a:solidFill>
                  <a:srgbClr val="FF0000"/>
                </a:solidFill>
              </a:rPr>
              <a:t>非常重要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/>
              <a:t>Java </a:t>
            </a:r>
            <a:r>
              <a:rPr lang="zh-CN" altLang="en-US"/>
              <a:t>平台同时提供了 </a:t>
            </a:r>
            <a:r>
              <a:rPr lang="en-US" altLang="zh-CN"/>
              <a:t>DOM</a:t>
            </a:r>
            <a:r>
              <a:rPr lang="zh-CN" altLang="en-US" smtClean="0"/>
              <a:t>（</a:t>
            </a:r>
            <a:r>
              <a:rPr lang="en-US" altLang="zh-CN" smtClean="0"/>
              <a:t>Document Object Model</a:t>
            </a:r>
            <a:r>
              <a:rPr lang="zh-CN" altLang="en-US" smtClean="0"/>
              <a:t>）</a:t>
            </a:r>
            <a:r>
              <a:rPr lang="zh-CN" altLang="en-US"/>
              <a:t>和 </a:t>
            </a:r>
            <a:r>
              <a:rPr lang="en-US" altLang="zh-CN"/>
              <a:t>SAX</a:t>
            </a:r>
            <a:r>
              <a:rPr lang="zh-CN" altLang="en-US"/>
              <a:t>（</a:t>
            </a:r>
            <a:r>
              <a:rPr lang="en-US" altLang="zh-CN"/>
              <a:t>Simple API for XML</a:t>
            </a:r>
            <a:r>
              <a:rPr lang="zh-CN" altLang="en-US"/>
              <a:t>）。</a:t>
            </a:r>
            <a:endParaRPr lang="en-US" altLang="zh-CN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5490"/>
            <a:ext cx="8229600" cy="1017905"/>
          </a:xfrm>
        </p:spPr>
        <p:txBody>
          <a:bodyPr/>
          <a:lstStyle/>
          <a:p>
            <a:r>
              <a:rPr lang="zh-CN" altLang="en-US" smtClean="0"/>
              <a:t>技术体系</a:t>
            </a:r>
            <a:endParaRPr lang="zh-CN" altLang="en-US"/>
          </a:p>
        </p:txBody>
      </p:sp>
      <p:pic>
        <p:nvPicPr>
          <p:cNvPr id="1027" name="图片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29" y="1484784"/>
            <a:ext cx="7840541" cy="501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DOM</a:t>
            </a:r>
            <a:r>
              <a:rPr lang="zh-CN" altLang="en-US" smtClean="0"/>
              <a:t>和</a:t>
            </a:r>
            <a:r>
              <a:rPr lang="en-US" altLang="zh-CN" smtClean="0"/>
              <a:t>SAX</a:t>
            </a:r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746250"/>
          <a:ext cx="8229600" cy="4131021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162472"/>
                <a:gridCol w="3384376"/>
                <a:gridCol w="3682752"/>
              </a:tblGrid>
              <a:tr h="4277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DOM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SAX</a:t>
                      </a:r>
                      <a:endParaRPr lang="zh-CN" altLang="en-US"/>
                    </a:p>
                  </a:txBody>
                  <a:tcPr/>
                </a:tc>
              </a:tr>
              <a:tr h="1054729">
                <a:tc>
                  <a:txBody>
                    <a:bodyPr/>
                    <a:lstStyle/>
                    <a:p>
                      <a:r>
                        <a:rPr lang="zh-CN" altLang="en-US" smtClean="0"/>
                        <a:t>速度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需要一次性加载整个</a:t>
                      </a:r>
                      <a:r>
                        <a:rPr lang="en-US" altLang="zh-CN" smtClean="0"/>
                        <a:t>XML</a:t>
                      </a:r>
                      <a:r>
                        <a:rPr lang="zh-CN" altLang="en-US" smtClean="0"/>
                        <a:t>文档，然后将文档转换为</a:t>
                      </a:r>
                      <a:r>
                        <a:rPr lang="en-US" altLang="zh-CN" smtClean="0"/>
                        <a:t>DOM</a:t>
                      </a:r>
                      <a:r>
                        <a:rPr lang="zh-CN" altLang="en-US" smtClean="0"/>
                        <a:t>树，速度较差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顺序解析</a:t>
                      </a:r>
                      <a:r>
                        <a:rPr lang="en-US" altLang="zh-CN" smtClean="0"/>
                        <a:t>XML</a:t>
                      </a:r>
                      <a:r>
                        <a:rPr lang="zh-CN" altLang="en-US" smtClean="0"/>
                        <a:t>文档，无需将整个</a:t>
                      </a:r>
                      <a:r>
                        <a:rPr lang="en-US" altLang="zh-CN" smtClean="0"/>
                        <a:t>XML</a:t>
                      </a:r>
                      <a:r>
                        <a:rPr lang="zh-CN" altLang="en-US" smtClean="0"/>
                        <a:t>都加载到内存中，速度快</a:t>
                      </a:r>
                      <a:endParaRPr lang="zh-CN" altLang="en-US"/>
                    </a:p>
                  </a:txBody>
                  <a:tcPr/>
                </a:tc>
              </a:tr>
              <a:tr h="1054729">
                <a:tc>
                  <a:txBody>
                    <a:bodyPr/>
                    <a:lstStyle/>
                    <a:p>
                      <a:r>
                        <a:rPr lang="zh-CN" altLang="en-US" smtClean="0"/>
                        <a:t>重复访问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将</a:t>
                      </a:r>
                      <a:r>
                        <a:rPr lang="en-US" altLang="zh-CN" smtClean="0"/>
                        <a:t>XML</a:t>
                      </a:r>
                      <a:r>
                        <a:rPr lang="zh-CN" altLang="en-US" smtClean="0"/>
                        <a:t>转换为</a:t>
                      </a:r>
                      <a:r>
                        <a:rPr lang="en-US" altLang="zh-CN" smtClean="0"/>
                        <a:t>DOM</a:t>
                      </a:r>
                      <a:r>
                        <a:rPr lang="zh-CN" altLang="en-US" smtClean="0"/>
                        <a:t>树之后，在解析时，</a:t>
                      </a:r>
                      <a:r>
                        <a:rPr lang="en-US" altLang="zh-CN" smtClean="0"/>
                        <a:t>DOM</a:t>
                      </a:r>
                      <a:r>
                        <a:rPr lang="zh-CN" altLang="en-US" smtClean="0"/>
                        <a:t>树将常驻内存，可以重复访问。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顺序解析</a:t>
                      </a:r>
                      <a:r>
                        <a:rPr lang="en-US" altLang="zh-CN" smtClean="0"/>
                        <a:t>XML</a:t>
                      </a:r>
                      <a:r>
                        <a:rPr lang="zh-CN" altLang="en-US" smtClean="0"/>
                        <a:t>文档，已解析过的数据，如果没有保存，将不能获得，除非重新解析。</a:t>
                      </a:r>
                      <a:endParaRPr lang="zh-CN" altLang="en-US"/>
                    </a:p>
                  </a:txBody>
                  <a:tcPr/>
                </a:tc>
              </a:tr>
              <a:tr h="427751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内存要求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内存占用较大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内存占用率低</a:t>
                      </a:r>
                      <a:endParaRPr lang="zh-CN" altLang="en-US"/>
                    </a:p>
                  </a:txBody>
                  <a:tcPr/>
                </a:tc>
              </a:tr>
              <a:tr h="427751">
                <a:tc>
                  <a:txBody>
                    <a:bodyPr/>
                    <a:lstStyle/>
                    <a:p>
                      <a:r>
                        <a:rPr lang="zh-CN" altLang="en-US" smtClean="0"/>
                        <a:t>修改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既可读取文档内容，又可以修改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只能读取，不能修改</a:t>
                      </a:r>
                      <a:endParaRPr lang="zh-CN" altLang="en-US"/>
                    </a:p>
                  </a:txBody>
                  <a:tcPr/>
                </a:tc>
              </a:tr>
              <a:tr h="73831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复杂度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完全面向对象的解析方式，容易使用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采用事件回调机制，通过事件的回调函数来解析</a:t>
                      </a:r>
                      <a:r>
                        <a:rPr lang="en-US" altLang="zh-CN" smtClean="0"/>
                        <a:t>XML</a:t>
                      </a:r>
                      <a:r>
                        <a:rPr lang="zh-CN" altLang="en-US" smtClean="0"/>
                        <a:t>文档，略复杂。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pPr algn="ctr"/>
            <a:r>
              <a:rPr lang="zh-CN" altLang="en-US" smtClean="0"/>
              <a:t>什么是</a:t>
            </a:r>
            <a:r>
              <a:rPr lang="en-US" altLang="zh-CN" smtClean="0"/>
              <a:t>XML</a:t>
            </a:r>
            <a:r>
              <a:rPr lang="zh-CN" altLang="en-US" smtClean="0"/>
              <a:t>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2170"/>
            <a:ext cx="8229600" cy="4525963"/>
          </a:xfrm>
        </p:spPr>
        <p:txBody>
          <a:bodyPr/>
          <a:lstStyle/>
          <a:p>
            <a:r>
              <a:rPr lang="en-US" altLang="zh-CN" smtClean="0"/>
              <a:t>DOM API </a:t>
            </a:r>
            <a:r>
              <a:rPr lang="zh-CN" altLang="en-US"/>
              <a:t>定义</a:t>
            </a:r>
            <a:r>
              <a:rPr lang="zh-CN" altLang="en-US" smtClean="0"/>
              <a:t>了树形对</a:t>
            </a:r>
            <a:r>
              <a:rPr lang="zh-CN" altLang="en-US"/>
              <a:t>象模型来表示 </a:t>
            </a:r>
            <a:r>
              <a:rPr lang="en-US" altLang="zh-CN"/>
              <a:t>XML </a:t>
            </a:r>
            <a:r>
              <a:rPr lang="zh-CN" altLang="en-US"/>
              <a:t>文</a:t>
            </a:r>
            <a:r>
              <a:rPr lang="zh-CN" altLang="en-US" smtClean="0"/>
              <a:t>档。解析</a:t>
            </a:r>
            <a:r>
              <a:rPr lang="en-US" altLang="zh-CN" smtClean="0"/>
              <a:t>XML</a:t>
            </a:r>
            <a:r>
              <a:rPr lang="zh-CN" altLang="en-US" smtClean="0"/>
              <a:t>文档时，会根据读取到的内容创建相应的对象。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0364" y="3141474"/>
            <a:ext cx="45416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>
                <a:solidFill>
                  <a:srgbClr val="3F7F7F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CN" smtClean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en-US" altLang="zh-CN">
                <a:solidFill>
                  <a:srgbClr val="3F7F7F"/>
                </a:solidFill>
                <a:latin typeface="Courier New" panose="02070309020205020404" pitchFamily="49" charset="0"/>
              </a:rPr>
              <a:t>student </a:t>
            </a:r>
            <a:r>
              <a:rPr lang="en-US" altLang="zh-CN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>
                <a:solidFill>
                  <a:srgbClr val="2A00FF"/>
                </a:solidFill>
                <a:latin typeface="Courier New" panose="02070309020205020404" pitchFamily="49" charset="0"/>
              </a:rPr>
              <a:t>"1"</a:t>
            </a:r>
            <a:r>
              <a:rPr lang="en-US" altLang="zh-CN" i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i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>
                <a:solidFill>
                  <a:srgbClr val="3F7F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</a:rPr>
              <a:t>孙悟空</a:t>
            </a:r>
            <a:r>
              <a:rPr lang="en-US" altLang="zh-CN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>
                <a:solidFill>
                  <a:srgbClr val="3F7F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>
                <a:solidFill>
                  <a:srgbClr val="3F7F7F"/>
                </a:solidFill>
                <a:latin typeface="Courier New" panose="02070309020205020404" pitchFamily="49" charset="0"/>
              </a:rPr>
              <a:t>gender</a:t>
            </a:r>
            <a:r>
              <a:rPr lang="en-US" altLang="zh-CN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</a:rPr>
              <a:t>男</a:t>
            </a:r>
            <a:r>
              <a:rPr lang="en-US" altLang="zh-CN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>
                <a:solidFill>
                  <a:srgbClr val="3F7F7F"/>
                </a:solidFill>
                <a:latin typeface="Courier New" panose="02070309020205020404" pitchFamily="49" charset="0"/>
              </a:rPr>
              <a:t>gender</a:t>
            </a:r>
            <a:r>
              <a:rPr lang="en-US" altLang="zh-CN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>
                <a:solidFill>
                  <a:srgbClr val="3F7F7F"/>
                </a:solidFill>
                <a:latin typeface="Courier New" panose="02070309020205020404" pitchFamily="49" charset="0"/>
              </a:rPr>
              <a:t>address</a:t>
            </a:r>
            <a:r>
              <a:rPr lang="en-US" altLang="zh-CN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</a:rPr>
              <a:t>花果山</a:t>
            </a:r>
            <a:r>
              <a:rPr lang="en-US" altLang="zh-CN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>
                <a:solidFill>
                  <a:srgbClr val="3F7F7F"/>
                </a:solidFill>
                <a:latin typeface="Courier New" panose="02070309020205020404" pitchFamily="49" charset="0"/>
              </a:rPr>
              <a:t>address</a:t>
            </a:r>
            <a:r>
              <a:rPr lang="en-US" altLang="zh-CN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>
                <a:solidFill>
                  <a:srgbClr val="3F7F7F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mtClean="0">
              <a:latin typeface="Courier New" panose="02070309020205020404" pitchFamily="49" charset="0"/>
            </a:endParaRPr>
          </a:p>
          <a:p>
            <a:pPr lvl="1"/>
            <a:r>
              <a:rPr lang="en-US" altLang="zh-CN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mtClean="0">
                <a:solidFill>
                  <a:srgbClr val="3F7F7F"/>
                </a:solidFill>
                <a:latin typeface="Courier New" panose="02070309020205020404" pitchFamily="49" charset="0"/>
              </a:rPr>
              <a:t>student </a:t>
            </a:r>
            <a:r>
              <a:rPr lang="en-US" altLang="zh-CN" smtClean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smtClean="0">
                <a:solidFill>
                  <a:srgbClr val="2A00FF"/>
                </a:solidFill>
                <a:latin typeface="Courier New" panose="02070309020205020404" pitchFamily="49" charset="0"/>
              </a:rPr>
              <a:t>"2"</a:t>
            </a:r>
            <a:r>
              <a:rPr lang="en-US" altLang="zh-CN" i="1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i="1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mtClean="0">
                <a:solidFill>
                  <a:srgbClr val="3F7F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猪八戒</a:t>
            </a:r>
            <a:r>
              <a:rPr lang="en-US" altLang="zh-CN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mtClean="0">
                <a:solidFill>
                  <a:srgbClr val="3F7F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mtClean="0">
                <a:solidFill>
                  <a:srgbClr val="3F7F7F"/>
                </a:solidFill>
                <a:latin typeface="Courier New" panose="02070309020205020404" pitchFamily="49" charset="0"/>
              </a:rPr>
              <a:t>gender</a:t>
            </a:r>
            <a:r>
              <a:rPr lang="en-US" altLang="zh-CN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男</a:t>
            </a:r>
            <a:r>
              <a:rPr lang="en-US" altLang="zh-CN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mtClean="0">
                <a:solidFill>
                  <a:srgbClr val="3F7F7F"/>
                </a:solidFill>
                <a:latin typeface="Courier New" panose="02070309020205020404" pitchFamily="49" charset="0"/>
              </a:rPr>
              <a:t>gender</a:t>
            </a:r>
            <a:r>
              <a:rPr lang="en-US" altLang="zh-CN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mtClean="0">
                <a:solidFill>
                  <a:srgbClr val="3F7F7F"/>
                </a:solidFill>
                <a:latin typeface="Courier New" panose="02070309020205020404" pitchFamily="49" charset="0"/>
              </a:rPr>
              <a:t>address</a:t>
            </a:r>
            <a:r>
              <a:rPr lang="en-US" altLang="zh-CN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高老庄</a:t>
            </a:r>
            <a:r>
              <a:rPr lang="en-US" altLang="zh-CN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mtClean="0">
                <a:solidFill>
                  <a:srgbClr val="3F7F7F"/>
                </a:solidFill>
                <a:latin typeface="Courier New" panose="02070309020205020404" pitchFamily="49" charset="0"/>
              </a:rPr>
              <a:t>address</a:t>
            </a:r>
            <a:r>
              <a:rPr lang="en-US" altLang="zh-CN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mtClean="0">
                <a:solidFill>
                  <a:srgbClr val="3F7F7F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CN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>
                <a:solidFill>
                  <a:srgbClr val="3F7F7F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>
              <a:latin typeface="Courier New" panose="020703090202050204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21188" y="3141474"/>
            <a:ext cx="417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的解析，将整个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文档转换成一个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对象，文档中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gender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等都转换成一个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对象。他们之间的关系可以抽象为一种树形结构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28184" y="4917124"/>
            <a:ext cx="1224136" cy="273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Document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8184" y="5379062"/>
            <a:ext cx="1224136" cy="299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Element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36096" y="5938244"/>
            <a:ext cx="1224136" cy="299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Element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36296" y="5938244"/>
            <a:ext cx="1224136" cy="299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Element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840252" y="5191197"/>
            <a:ext cx="0" cy="187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048407" y="5678636"/>
            <a:ext cx="791845" cy="2597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840252" y="5678636"/>
            <a:ext cx="1008380" cy="2597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XML</a:t>
            </a:r>
            <a:r>
              <a:rPr lang="zh-CN" altLang="en-US" smtClean="0"/>
              <a:t>解析的步骤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获取解析器</a:t>
            </a:r>
            <a:endParaRPr lang="en-US" altLang="zh-CN" smtClean="0"/>
          </a:p>
          <a:p>
            <a:r>
              <a:rPr lang="zh-CN" altLang="en-US" smtClean="0"/>
              <a:t>通过解析器获取文档对象</a:t>
            </a:r>
            <a:endParaRPr lang="en-US" altLang="zh-CN" smtClean="0"/>
          </a:p>
          <a:p>
            <a:r>
              <a:rPr lang="zh-CN" altLang="en-US" smtClean="0"/>
              <a:t>通过文档对象对文档进行操作</a:t>
            </a:r>
            <a:endParaRPr lang="en-US" altLang="zh-CN" smtClean="0"/>
          </a:p>
          <a:p>
            <a:r>
              <a:rPr lang="zh-CN" altLang="en-US" smtClean="0"/>
              <a:t>将修改输出到文件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DOM</a:t>
            </a:r>
            <a:r>
              <a:rPr lang="zh-CN" altLang="en-US" smtClean="0"/>
              <a:t>解析关键步骤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zh-CN" altLang="en-US" smtClean="0"/>
              <a:t>解析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修改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3528" y="2232000"/>
            <a:ext cx="8363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F7F5F"/>
                </a:solidFill>
                <a:latin typeface="Courier New" panose="02070309020205020404" pitchFamily="49" charset="0"/>
              </a:rPr>
              <a:t>//1.</a:t>
            </a:r>
            <a:r>
              <a:rPr lang="zh-CN" altLang="en-US">
                <a:solidFill>
                  <a:srgbClr val="3F7F5F"/>
                </a:solidFill>
                <a:latin typeface="Courier New" panose="02070309020205020404" pitchFamily="49" charset="0"/>
              </a:rPr>
              <a:t>获取解析器对象</a:t>
            </a:r>
            <a:r>
              <a:rPr lang="en-US" altLang="zh-CN">
                <a:solidFill>
                  <a:srgbClr val="3F7F5F"/>
                </a:solidFill>
                <a:latin typeface="Courier New" panose="02070309020205020404" pitchFamily="49" charset="0"/>
              </a:rPr>
              <a:t>DocumentBuilder</a:t>
            </a:r>
            <a:endParaRPr lang="en-US" altLang="zh-CN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DocumentBuilderFactory factory = </a:t>
            </a:r>
            <a:endParaRPr lang="en-US" altLang="zh-CN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		DocumentBuilderFactory.</a:t>
            </a:r>
            <a:r>
              <a:rPr lang="en-US" altLang="zh-CN" i="1" smtClean="0">
                <a:solidFill>
                  <a:srgbClr val="000000"/>
                </a:solidFill>
                <a:latin typeface="Courier New" panose="02070309020205020404" pitchFamily="49" charset="0"/>
              </a:rPr>
              <a:t>newInstance</a:t>
            </a:r>
            <a:r>
              <a:rPr lang="en-US" altLang="zh-CN" i="1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altLang="zh-CN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DocumentBuilder builder = factory.newDocumentBuilder();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>
                <a:solidFill>
                  <a:srgbClr val="3F7F5F"/>
                </a:solidFill>
                <a:latin typeface="Courier New" panose="02070309020205020404" pitchFamily="49" charset="0"/>
              </a:rPr>
              <a:t>//2.</a:t>
            </a:r>
            <a:r>
              <a:rPr lang="zh-CN" altLang="en-US">
                <a:solidFill>
                  <a:srgbClr val="3F7F5F"/>
                </a:solidFill>
                <a:latin typeface="Courier New" panose="02070309020205020404" pitchFamily="49" charset="0"/>
              </a:rPr>
              <a:t>通过解析器加载</a:t>
            </a:r>
            <a:r>
              <a:rPr lang="en-US" altLang="zh-CN">
                <a:solidFill>
                  <a:srgbClr val="3F7F5F"/>
                </a:solidFill>
                <a:latin typeface="Courier New" panose="02070309020205020404" pitchFamily="49" charset="0"/>
              </a:rPr>
              <a:t>XML</a:t>
            </a:r>
            <a:r>
              <a:rPr lang="zh-CN" altLang="en-US">
                <a:solidFill>
                  <a:srgbClr val="3F7F5F"/>
                </a:solidFill>
                <a:latin typeface="Courier New" panose="02070309020205020404" pitchFamily="49" charset="0"/>
              </a:rPr>
              <a:t>文档</a:t>
            </a:r>
            <a:endParaRPr lang="zh-CN" altLang="en-US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Document 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document =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builder.parse(</a:t>
            </a:r>
            <a:r>
              <a:rPr lang="en-US" altLang="zh-CN">
                <a:solidFill>
                  <a:srgbClr val="2A00FF"/>
                </a:solidFill>
                <a:latin typeface="Courier New" panose="02070309020205020404" pitchFamily="49" charset="0"/>
              </a:rPr>
              <a:t>"student.xml"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3528" y="4536256"/>
            <a:ext cx="8363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>
                <a:solidFill>
                  <a:srgbClr val="3F7F5F"/>
                </a:solidFill>
                <a:latin typeface="Courier New" panose="02070309020205020404" pitchFamily="49" charset="0"/>
              </a:rPr>
              <a:t>获取</a:t>
            </a:r>
            <a:r>
              <a:rPr lang="en-US" altLang="zh-CN">
                <a:solidFill>
                  <a:srgbClr val="3F7F5F"/>
                </a:solidFill>
                <a:latin typeface="Courier New" panose="02070309020205020404" pitchFamily="49" charset="0"/>
              </a:rPr>
              <a:t>Transformer</a:t>
            </a:r>
            <a:r>
              <a:rPr lang="zh-CN" altLang="en-US">
                <a:solidFill>
                  <a:srgbClr val="3F7F5F"/>
                </a:solidFill>
                <a:latin typeface="Courier New" panose="02070309020205020404" pitchFamily="49" charset="0"/>
              </a:rPr>
              <a:t>的实例，该类可以将</a:t>
            </a:r>
            <a:r>
              <a:rPr lang="en-US" altLang="zh-CN">
                <a:solidFill>
                  <a:srgbClr val="3F7F5F"/>
                </a:solidFill>
                <a:latin typeface="Courier New" panose="02070309020205020404" pitchFamily="49" charset="0"/>
              </a:rPr>
              <a:t>DOM</a:t>
            </a:r>
            <a:r>
              <a:rPr lang="zh-CN" altLang="en-US">
                <a:solidFill>
                  <a:srgbClr val="3F7F5F"/>
                </a:solidFill>
                <a:latin typeface="Courier New" panose="02070309020205020404" pitchFamily="49" charset="0"/>
              </a:rPr>
              <a:t>对象输出到</a:t>
            </a:r>
            <a:r>
              <a:rPr lang="en-US" altLang="zh-CN">
                <a:solidFill>
                  <a:srgbClr val="3F7F5F"/>
                </a:solidFill>
                <a:latin typeface="Courier New" panose="02070309020205020404" pitchFamily="49" charset="0"/>
              </a:rPr>
              <a:t>xml</a:t>
            </a:r>
            <a:r>
              <a:rPr lang="zh-CN" altLang="en-US">
                <a:solidFill>
                  <a:srgbClr val="3F7F5F"/>
                </a:solidFill>
                <a:latin typeface="Courier New" panose="02070309020205020404" pitchFamily="49" charset="0"/>
              </a:rPr>
              <a:t>文件中</a:t>
            </a:r>
            <a:endParaRPr lang="zh-CN" altLang="en-US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TransformerFactory tfFactory = 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						            TransformerFactory.</a:t>
            </a:r>
            <a:r>
              <a:rPr lang="en-US" altLang="zh-CN" i="1" smtClean="0">
                <a:solidFill>
                  <a:srgbClr val="000000"/>
                </a:solidFill>
                <a:latin typeface="Courier New" panose="02070309020205020404" pitchFamily="49" charset="0"/>
              </a:rPr>
              <a:t>newInstance</a:t>
            </a:r>
            <a:r>
              <a:rPr lang="en-US" altLang="zh-CN" i="1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altLang="zh-CN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Transformer transformer = tfFactory.newTransformer();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>
                <a:solidFill>
                  <a:srgbClr val="3F7F5F"/>
                </a:solidFill>
                <a:latin typeface="Courier New" panose="02070309020205020404" pitchFamily="49" charset="0"/>
              </a:rPr>
              <a:t>输出数据</a:t>
            </a:r>
            <a:endParaRPr lang="zh-CN" altLang="en-US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transformer.transform(</a:t>
            </a:r>
            <a:r>
              <a:rPr lang="en-US" altLang="zh-CN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DOMSource(document), </a:t>
            </a:r>
            <a:r>
              <a:rPr lang="en-US" altLang="zh-CN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StreamResult(</a:t>
            </a:r>
            <a:r>
              <a:rPr lang="en-US" altLang="zh-CN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File(</a:t>
            </a:r>
            <a:r>
              <a:rPr lang="en-US" altLang="zh-CN" b="1">
                <a:solidFill>
                  <a:srgbClr val="2A00FF"/>
                </a:solidFill>
                <a:latin typeface="Courier New" panose="02070309020205020404" pitchFamily="49" charset="0"/>
              </a:rPr>
              <a:t>"student.xml</a:t>
            </a:r>
            <a:r>
              <a:rPr lang="en-US" altLang="zh-CN" b="1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b="1" smtClean="0">
                <a:solidFill>
                  <a:srgbClr val="000000"/>
                </a:solidFill>
                <a:latin typeface="Courier New" panose="02070309020205020404" pitchFamily="49" charset="0"/>
              </a:rPr>
              <a:t>)));</a:t>
            </a:r>
            <a:endParaRPr lang="en-US" altLang="zh-CN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dom4j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dom4j</a:t>
            </a:r>
            <a:r>
              <a:rPr lang="zh-CN" altLang="en-US" smtClean="0"/>
              <a:t>是一</a:t>
            </a:r>
            <a:r>
              <a:rPr lang="zh-CN" altLang="en-US"/>
              <a:t>个开源</a:t>
            </a:r>
            <a:r>
              <a:rPr lang="en-US" altLang="zh-CN"/>
              <a:t>XML</a:t>
            </a:r>
            <a:r>
              <a:rPr lang="zh-CN" altLang="en-US"/>
              <a:t>解析包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/>
              <a:t>dom4j</a:t>
            </a:r>
            <a:r>
              <a:rPr lang="zh-CN" altLang="en-US" smtClean="0"/>
              <a:t>是</a:t>
            </a:r>
            <a:r>
              <a:rPr lang="zh-CN" altLang="en-US"/>
              <a:t>一个易用的、开源的库，用于</a:t>
            </a:r>
            <a:r>
              <a:rPr lang="en-US" altLang="zh-CN"/>
              <a:t>XML</a:t>
            </a:r>
            <a:r>
              <a:rPr lang="zh-CN" altLang="en-US"/>
              <a:t>，</a:t>
            </a:r>
            <a:r>
              <a:rPr lang="en-US" altLang="zh-CN"/>
              <a:t>XPath</a:t>
            </a:r>
            <a:r>
              <a:rPr lang="zh-CN" altLang="en-US"/>
              <a:t>和</a:t>
            </a:r>
            <a:r>
              <a:rPr lang="en-US" altLang="zh-CN"/>
              <a:t>XSLT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它</a:t>
            </a:r>
            <a:r>
              <a:rPr lang="zh-CN" altLang="en-US"/>
              <a:t>应用于</a:t>
            </a:r>
            <a:r>
              <a:rPr lang="en-US" altLang="zh-CN"/>
              <a:t>Java</a:t>
            </a:r>
            <a:r>
              <a:rPr lang="zh-CN" altLang="en-US"/>
              <a:t>平台，采用了</a:t>
            </a:r>
            <a:r>
              <a:rPr lang="en-US" altLang="zh-CN"/>
              <a:t>Java</a:t>
            </a:r>
            <a:r>
              <a:rPr lang="zh-CN" altLang="en-US"/>
              <a:t>集合框架并完全支持</a:t>
            </a:r>
            <a:r>
              <a:rPr lang="en-US" altLang="zh-CN"/>
              <a:t>DOM</a:t>
            </a:r>
            <a:r>
              <a:rPr lang="zh-CN" altLang="en-US"/>
              <a:t>，</a:t>
            </a:r>
            <a:r>
              <a:rPr lang="en-US" altLang="zh-CN"/>
              <a:t>SAX</a:t>
            </a:r>
            <a:r>
              <a:rPr lang="zh-CN" altLang="en-US"/>
              <a:t>和</a:t>
            </a:r>
            <a:r>
              <a:rPr lang="en-US" altLang="zh-CN"/>
              <a:t>JAXP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dom4j</a:t>
            </a:r>
            <a:r>
              <a:rPr lang="zh-CN" altLang="en-US" smtClean="0"/>
              <a:t>解析关键步骤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48619"/>
            <a:ext cx="8229600" cy="4525963"/>
          </a:xfrm>
        </p:spPr>
        <p:txBody>
          <a:bodyPr/>
          <a:lstStyle/>
          <a:p>
            <a:r>
              <a:rPr lang="zh-CN" altLang="en-US" smtClean="0"/>
              <a:t>导入</a:t>
            </a:r>
            <a:r>
              <a:rPr lang="en-US" altLang="zh-CN" smtClean="0"/>
              <a:t>jar</a:t>
            </a:r>
            <a:r>
              <a:rPr lang="zh-CN" altLang="en-US" smtClean="0"/>
              <a:t>包：</a:t>
            </a:r>
            <a:r>
              <a:rPr lang="en-US" altLang="zh-CN" smtClean="0">
                <a:solidFill>
                  <a:srgbClr val="FF0000"/>
                </a:solidFill>
              </a:rPr>
              <a:t>dom4j-1.6.1.jar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解</a:t>
            </a:r>
            <a:r>
              <a:rPr lang="zh-CN" altLang="en-US" smtClean="0"/>
              <a:t>析</a:t>
            </a:r>
            <a:endParaRPr lang="en-US" altLang="zh-CN" smtClean="0"/>
          </a:p>
          <a:p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修改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0599" y="2718805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>
                <a:solidFill>
                  <a:srgbClr val="3F7F5F"/>
                </a:solidFill>
                <a:latin typeface="Courier New" panose="02070309020205020404" pitchFamily="49" charset="0"/>
              </a:rPr>
              <a:t>创建</a:t>
            </a:r>
            <a:r>
              <a:rPr lang="en-US" altLang="zh-CN">
                <a:solidFill>
                  <a:srgbClr val="3F7F5F"/>
                </a:solidFill>
                <a:latin typeface="Courier New" panose="02070309020205020404" pitchFamily="49" charset="0"/>
              </a:rPr>
              <a:t>DOM4J</a:t>
            </a:r>
            <a:r>
              <a:rPr lang="zh-CN" altLang="en-US">
                <a:solidFill>
                  <a:srgbClr val="3F7F5F"/>
                </a:solidFill>
                <a:latin typeface="Courier New" panose="02070309020205020404" pitchFamily="49" charset="0"/>
              </a:rPr>
              <a:t>解析器</a:t>
            </a:r>
            <a:endParaRPr lang="zh-CN" altLang="en-US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SAXReader reader = </a:t>
            </a:r>
            <a:r>
              <a:rPr lang="en-US" altLang="zh-CN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SAXReader();</a:t>
            </a:r>
            <a:endParaRPr lang="en-US" altLang="zh-CN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>
                <a:solidFill>
                  <a:srgbClr val="3F7F5F"/>
                </a:solidFill>
                <a:latin typeface="Courier New" panose="02070309020205020404" pitchFamily="49" charset="0"/>
              </a:rPr>
              <a:t>读取</a:t>
            </a:r>
            <a:r>
              <a:rPr lang="en-US" altLang="zh-CN">
                <a:solidFill>
                  <a:srgbClr val="3F7F5F"/>
                </a:solidFill>
                <a:latin typeface="Courier New" panose="02070309020205020404" pitchFamily="49" charset="0"/>
              </a:rPr>
              <a:t>XML</a:t>
            </a:r>
            <a:r>
              <a:rPr lang="zh-CN" altLang="en-US">
                <a:solidFill>
                  <a:srgbClr val="3F7F5F"/>
                </a:solidFill>
                <a:latin typeface="Courier New" panose="02070309020205020404" pitchFamily="49" charset="0"/>
              </a:rPr>
              <a:t>文件</a:t>
            </a:r>
            <a:endParaRPr lang="zh-CN" altLang="en-US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Document doc = reader.read(</a:t>
            </a:r>
            <a:r>
              <a:rPr lang="en-US" altLang="zh-CN">
                <a:solidFill>
                  <a:srgbClr val="2A00FF"/>
                </a:solidFill>
                <a:latin typeface="Courier New" panose="02070309020205020404" pitchFamily="49" charset="0"/>
              </a:rPr>
              <a:t>"student.xml</a:t>
            </a:r>
            <a:r>
              <a:rPr lang="en-US" altLang="zh-CN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383" y="4453793"/>
            <a:ext cx="8820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>
                <a:solidFill>
                  <a:srgbClr val="3F7F5F"/>
                </a:solidFill>
                <a:latin typeface="Courier New" panose="02070309020205020404" pitchFamily="49" charset="0"/>
              </a:rPr>
              <a:t>创建文档对象</a:t>
            </a:r>
            <a:endParaRPr lang="zh-CN" altLang="en-US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Document doc 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= DocumentHelper.</a:t>
            </a:r>
            <a:r>
              <a:rPr lang="en-US" altLang="zh-CN" i="1" smtClean="0">
                <a:solidFill>
                  <a:srgbClr val="000000"/>
                </a:solidFill>
                <a:latin typeface="Courier New" panose="02070309020205020404" pitchFamily="49" charset="0"/>
              </a:rPr>
              <a:t>createDocument();</a:t>
            </a:r>
            <a:endParaRPr lang="en-US" altLang="zh-CN" i="1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>
                <a:solidFill>
                  <a:srgbClr val="3F7F5F"/>
                </a:solidFill>
                <a:latin typeface="Courier New" panose="02070309020205020404" pitchFamily="49" charset="0"/>
              </a:rPr>
              <a:t>创</a:t>
            </a:r>
            <a:r>
              <a:rPr lang="zh-CN" altLang="en-US" smtClean="0">
                <a:solidFill>
                  <a:srgbClr val="3F7F5F"/>
                </a:solidFill>
                <a:latin typeface="Courier New" panose="02070309020205020404" pitchFamily="49" charset="0"/>
              </a:rPr>
              <a:t>建文档输出流</a:t>
            </a:r>
            <a:endParaRPr lang="en-US" altLang="zh-CN" i="1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XMLWriter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writer = </a:t>
            </a:r>
            <a:r>
              <a:rPr lang="en-US" altLang="zh-CN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XMLWriter(</a:t>
            </a:r>
            <a:r>
              <a:rPr lang="en-US" altLang="zh-CN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FileWriter(</a:t>
            </a:r>
            <a:r>
              <a:rPr lang="en-US" altLang="zh-CN" b="1">
                <a:solidFill>
                  <a:srgbClr val="2A00FF"/>
                </a:solidFill>
                <a:latin typeface="Courier New" panose="02070309020205020404" pitchFamily="49" charset="0"/>
              </a:rPr>
              <a:t>"output.xml</a:t>
            </a:r>
            <a:r>
              <a:rPr lang="en-US" altLang="zh-CN" b="1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b="1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altLang="zh-CN" b="1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mtClean="0">
                <a:solidFill>
                  <a:srgbClr val="3F7F5F"/>
                </a:solidFill>
                <a:latin typeface="Courier New" panose="02070309020205020404" pitchFamily="49" charset="0"/>
              </a:rPr>
              <a:t>写入文件</a:t>
            </a:r>
            <a:endParaRPr lang="en-US" altLang="zh-CN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writer.write( doc 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mtClean="0">
                <a:solidFill>
                  <a:srgbClr val="3F7F5F"/>
                </a:solidFill>
                <a:latin typeface="Courier New" panose="02070309020205020404" pitchFamily="49" charset="0"/>
              </a:rPr>
              <a:t>关闭输出流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writer.close();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CN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2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XPath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XPath </a:t>
            </a:r>
            <a:r>
              <a:rPr lang="zh-CN" altLang="en-US" smtClean="0"/>
              <a:t>是在 </a:t>
            </a:r>
            <a:r>
              <a:rPr lang="en-US" altLang="zh-CN"/>
              <a:t>XML </a:t>
            </a:r>
            <a:r>
              <a:rPr lang="zh-CN" altLang="en-US"/>
              <a:t>文档中查找信息的语</a:t>
            </a:r>
            <a:r>
              <a:rPr lang="zh-CN" altLang="en-US" smtClean="0"/>
              <a:t>言。</a:t>
            </a:r>
            <a:endParaRPr lang="en-US" altLang="zh-CN" smtClean="0"/>
          </a:p>
          <a:p>
            <a:r>
              <a:rPr lang="en-US" altLang="zh-CN"/>
              <a:t>XPath </a:t>
            </a:r>
            <a:r>
              <a:rPr lang="zh-CN" altLang="en-US"/>
              <a:t>使用路径表达式在 </a:t>
            </a:r>
            <a:r>
              <a:rPr lang="en-US" altLang="zh-CN"/>
              <a:t>XML </a:t>
            </a:r>
            <a:r>
              <a:rPr lang="zh-CN" altLang="en-US"/>
              <a:t>文档中选取节点。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7200" y="3673066"/>
          <a:ext cx="8568952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1948"/>
                <a:gridCol w="674700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表达式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描述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nodename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选取此节点的所有子节点。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/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从根节点选取。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//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从匹配选择的当前节点选择文档中的节点，而不考虑它们的位置。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.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选取当前节点。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..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选取当前节点的父节点。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@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选取属性。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XML</a:t>
            </a:r>
            <a:r>
              <a:rPr lang="zh-CN" altLang="en-US" smtClean="0"/>
              <a:t>是一项与数据描述和组织有关的技术，因此在学习</a:t>
            </a:r>
            <a:r>
              <a:rPr lang="en-US" altLang="zh-CN" smtClean="0"/>
              <a:t>XML</a:t>
            </a:r>
            <a:r>
              <a:rPr lang="zh-CN" altLang="en-US" smtClean="0"/>
              <a:t>的基本概念之前，我们需要先了解计算机如何存取数据。为此我们把计算机中的数据文件分成两大类：</a:t>
            </a:r>
            <a:r>
              <a:rPr lang="zh-CN" altLang="en-US" smtClean="0">
                <a:solidFill>
                  <a:srgbClr val="FF0000"/>
                </a:solidFill>
              </a:rPr>
              <a:t>二进制文件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0000"/>
                </a:solidFill>
              </a:rPr>
              <a:t>文本文件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二进制文件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700"/>
              <a:t>二进制文</a:t>
            </a:r>
            <a:r>
              <a:rPr lang="zh-CN" altLang="zh-CN" sz="2700" smtClean="0"/>
              <a:t>件</a:t>
            </a:r>
            <a:r>
              <a:rPr lang="zh-CN" altLang="en-US" sz="2700" smtClean="0"/>
              <a:t>是由程序根据自己的编码规则创建的，</a:t>
            </a:r>
            <a:r>
              <a:rPr lang="zh-CN" altLang="zh-CN" sz="2700" smtClean="0"/>
              <a:t>只</a:t>
            </a:r>
            <a:r>
              <a:rPr lang="zh-CN" altLang="zh-CN" sz="2700"/>
              <a:t>有创建这个文件的程序才知道如何解析该文件，所以二进制文件有其应用的限制</a:t>
            </a:r>
            <a:r>
              <a:rPr lang="zh-CN" altLang="zh-CN" sz="2700" smtClean="0"/>
              <a:t>。</a:t>
            </a:r>
            <a:endParaRPr lang="en-US" altLang="zh-CN" sz="2700" smtClean="0"/>
          </a:p>
          <a:p>
            <a:endParaRPr lang="en-US" altLang="zh-CN" sz="2700"/>
          </a:p>
          <a:p>
            <a:r>
              <a:rPr lang="zh-CN" altLang="en-US" sz="2700" smtClean="0"/>
              <a:t>比如：我们的</a:t>
            </a:r>
            <a:r>
              <a:rPr lang="en-US" altLang="zh-CN" sz="2700" smtClean="0"/>
              <a:t>doc</a:t>
            </a:r>
            <a:r>
              <a:rPr lang="zh-CN" altLang="en-US" sz="2700" smtClean="0"/>
              <a:t>文件就是</a:t>
            </a:r>
            <a:r>
              <a:rPr lang="en-US" altLang="zh-CN" sz="2700" smtClean="0"/>
              <a:t>word</a:t>
            </a:r>
            <a:r>
              <a:rPr lang="zh-CN" altLang="en-US" sz="2700" smtClean="0"/>
              <a:t>根据自身的编码生成的二进制文件。</a:t>
            </a:r>
            <a:r>
              <a:rPr lang="en-US" altLang="zh-CN" sz="2700" smtClean="0"/>
              <a:t>word</a:t>
            </a:r>
            <a:r>
              <a:rPr lang="zh-CN" altLang="en-US" sz="2700" smtClean="0"/>
              <a:t>的软件设计人员设计了不同内容对应的不同编码，当我么能使用</a:t>
            </a:r>
            <a:r>
              <a:rPr lang="en-US" altLang="zh-CN" sz="2700" smtClean="0"/>
              <a:t>word</a:t>
            </a:r>
            <a:r>
              <a:rPr lang="zh-CN" altLang="en-US" sz="2700" smtClean="0"/>
              <a:t>打开</a:t>
            </a:r>
            <a:r>
              <a:rPr lang="en-US" altLang="zh-CN" sz="2700" smtClean="0"/>
              <a:t>doc</a:t>
            </a:r>
            <a:r>
              <a:rPr lang="zh-CN" altLang="en-US" sz="2700" smtClean="0"/>
              <a:t>文档时，</a:t>
            </a:r>
            <a:r>
              <a:rPr lang="en-US" altLang="zh-CN" sz="2700" smtClean="0"/>
              <a:t>word</a:t>
            </a:r>
            <a:r>
              <a:rPr lang="zh-CN" altLang="en-US" sz="2700" smtClean="0"/>
              <a:t>程序会将二进制编码转换为字符，供我们阅读。</a:t>
            </a:r>
            <a:endParaRPr lang="zh-CN" altLang="en-US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优点</a:t>
            </a:r>
            <a:endParaRPr lang="en-US" altLang="zh-CN" smtClean="0"/>
          </a:p>
          <a:p>
            <a:pPr lvl="1"/>
            <a:r>
              <a:rPr lang="zh-CN" altLang="en-US" smtClean="0"/>
              <a:t>计算机容易理解、处理速度快、存储</a:t>
            </a:r>
            <a:r>
              <a:rPr lang="zh-CN" altLang="en-US"/>
              <a:t>效率</a:t>
            </a:r>
            <a:r>
              <a:rPr lang="zh-CN" altLang="en-US" smtClean="0"/>
              <a:t>高。</a:t>
            </a:r>
            <a:endParaRPr lang="en-US" altLang="zh-CN"/>
          </a:p>
          <a:p>
            <a:pPr lvl="1"/>
            <a:r>
              <a:rPr lang="zh-CN" altLang="en-US" smtClean="0"/>
              <a:t>可以存储不同类型的数据。</a:t>
            </a:r>
            <a:endParaRPr lang="en-US" altLang="zh-CN" smtClean="0"/>
          </a:p>
          <a:p>
            <a:r>
              <a:rPr lang="zh-CN" altLang="en-US" smtClean="0"/>
              <a:t>缺点</a:t>
            </a:r>
            <a:endParaRPr lang="en-US" altLang="zh-CN" smtClean="0"/>
          </a:p>
          <a:p>
            <a:pPr lvl="1"/>
            <a:r>
              <a:rPr lang="zh-CN" altLang="en-US" smtClean="0"/>
              <a:t>每一</a:t>
            </a:r>
            <a:r>
              <a:rPr lang="zh-CN" altLang="en-US"/>
              <a:t>类</a:t>
            </a:r>
            <a:r>
              <a:rPr lang="zh-CN" altLang="en-US" smtClean="0"/>
              <a:t>二进制文件都有自己特有的格式，不能跨程序、跨平台使用。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文本文件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700"/>
              <a:t>文</a:t>
            </a:r>
            <a:r>
              <a:rPr lang="zh-CN" altLang="en-US" sz="2700" smtClean="0"/>
              <a:t>本文件实际上也是一个二进制文件，不同的是，文本文件是根据标准的格式组织起来的。</a:t>
            </a:r>
            <a:endParaRPr lang="en-US" altLang="zh-CN" sz="2700" smtClean="0"/>
          </a:p>
          <a:p>
            <a:r>
              <a:rPr lang="zh-CN" altLang="en-US" sz="2700" smtClean="0"/>
              <a:t>这些标准格式我们习惯称他们为</a:t>
            </a:r>
            <a:r>
              <a:rPr lang="zh-CN" altLang="en-US" sz="2700" smtClean="0">
                <a:solidFill>
                  <a:srgbClr val="FF0000"/>
                </a:solidFill>
              </a:rPr>
              <a:t>字符集。</a:t>
            </a:r>
            <a:endParaRPr lang="en-US" altLang="zh-CN" sz="2700" smtClean="0">
              <a:solidFill>
                <a:srgbClr val="FF0000"/>
              </a:solidFill>
            </a:endParaRPr>
          </a:p>
          <a:p>
            <a:r>
              <a:rPr lang="zh-CN" altLang="en-US" sz="2700" smtClean="0"/>
              <a:t>常见的字符集</a:t>
            </a:r>
            <a:endParaRPr lang="en-US" altLang="zh-CN" sz="2700" smtClean="0"/>
          </a:p>
          <a:p>
            <a:pPr lvl="1"/>
            <a:r>
              <a:rPr lang="en-US" altLang="zh-CN" sz="2700" smtClean="0"/>
              <a:t>ASCII</a:t>
            </a:r>
            <a:r>
              <a:rPr lang="zh-CN" altLang="en-US" sz="2700" smtClean="0"/>
              <a:t>、</a:t>
            </a:r>
            <a:r>
              <a:rPr lang="en-US" altLang="zh-CN" sz="2700" smtClean="0"/>
              <a:t>GB2312</a:t>
            </a:r>
            <a:r>
              <a:rPr lang="zh-CN" altLang="en-US" sz="2700" smtClean="0"/>
              <a:t>、</a:t>
            </a:r>
            <a:r>
              <a:rPr lang="en-US" altLang="zh-CN" sz="2700" smtClean="0"/>
              <a:t>ISO-8859-1</a:t>
            </a:r>
            <a:r>
              <a:rPr lang="zh-CN" altLang="en-US" sz="2700" smtClean="0"/>
              <a:t>、</a:t>
            </a:r>
            <a:r>
              <a:rPr lang="en-US" altLang="zh-CN" sz="2700" smtClean="0"/>
              <a:t>UTF-8</a:t>
            </a:r>
            <a:endParaRPr lang="en-US" altLang="zh-CN" sz="2700" smtClean="0"/>
          </a:p>
          <a:p>
            <a:r>
              <a:rPr lang="zh-CN" altLang="en-US" sz="2700" smtClean="0"/>
              <a:t>由于标准的字符集存在，所以人们可以借助一个文本编辑器就可以轻松的阅读文本文件。</a:t>
            </a:r>
            <a:endParaRPr lang="en-US" altLang="zh-CN" sz="2700" smtClean="0"/>
          </a:p>
          <a:p>
            <a:r>
              <a:rPr lang="zh-CN" altLang="en-US" sz="2700"/>
              <a:t>比</a:t>
            </a:r>
            <a:r>
              <a:rPr lang="zh-CN" altLang="en-US" sz="2700" smtClean="0"/>
              <a:t>起二进制文件文本文件更容易分享。</a:t>
            </a:r>
            <a:endParaRPr lang="en-US" altLang="zh-CN"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优点</a:t>
            </a:r>
            <a:endParaRPr lang="en-US" altLang="zh-CN" smtClean="0"/>
          </a:p>
          <a:p>
            <a:pPr lvl="1"/>
            <a:r>
              <a:rPr lang="zh-CN" altLang="en-US"/>
              <a:t>易于</a:t>
            </a:r>
            <a:r>
              <a:rPr lang="zh-CN" altLang="en-US" smtClean="0"/>
              <a:t>使用，可以通过不同程序打开。</a:t>
            </a:r>
            <a:endParaRPr lang="en-US" altLang="zh-CN" smtClean="0"/>
          </a:p>
          <a:p>
            <a:r>
              <a:rPr lang="zh-CN" altLang="en-US" smtClean="0"/>
              <a:t>缺点</a:t>
            </a:r>
            <a:endParaRPr lang="en-US" altLang="zh-CN" smtClean="0"/>
          </a:p>
          <a:p>
            <a:pPr lvl="1"/>
            <a:r>
              <a:rPr lang="zh-CN" altLang="en-US" smtClean="0"/>
              <a:t>只能保存纯文本，不能保存其他信息。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mtClean="0"/>
              <a:t>二进制文件优点</a:t>
            </a:r>
            <a:endParaRPr lang="en-US" altLang="zh-CN" smtClean="0"/>
          </a:p>
          <a:p>
            <a:pPr lvl="1"/>
            <a:r>
              <a:rPr lang="zh-CN" altLang="en-US"/>
              <a:t>计算机容易理解、处理速度快、存储销量高。</a:t>
            </a:r>
            <a:endParaRPr lang="en-US" altLang="zh-CN"/>
          </a:p>
          <a:p>
            <a:pPr lvl="1"/>
            <a:r>
              <a:rPr lang="zh-CN" altLang="en-US"/>
              <a:t>可以存储不同类型的数据。</a:t>
            </a:r>
            <a:endParaRPr lang="en-US" altLang="zh-CN"/>
          </a:p>
          <a:p>
            <a:r>
              <a:rPr lang="zh-CN" altLang="en-US" smtClean="0"/>
              <a:t>文本文件</a:t>
            </a:r>
            <a:r>
              <a:rPr lang="zh-CN" altLang="en-US"/>
              <a:t>优点</a:t>
            </a:r>
            <a:endParaRPr lang="en-US" altLang="zh-CN"/>
          </a:p>
          <a:p>
            <a:pPr lvl="1"/>
            <a:r>
              <a:rPr lang="zh-CN" altLang="en-US"/>
              <a:t>易于使用，可以通过不同程序打开。</a:t>
            </a:r>
            <a:endParaRPr lang="en-US" altLang="zh-CN"/>
          </a:p>
          <a:p>
            <a:r>
              <a:rPr lang="zh-CN" altLang="en-US" smtClean="0"/>
              <a:t>强强联合</a:t>
            </a:r>
            <a:endParaRPr lang="en-US" altLang="zh-CN" smtClean="0"/>
          </a:p>
          <a:p>
            <a:pPr lvl="1"/>
            <a:r>
              <a:rPr lang="zh-CN" altLang="en-US" smtClean="0"/>
              <a:t>文本文件有易用性的特点，但只能存储纯文本，而二进制文件虽然可以存储不同的内容但是通用性较差，如果可以结合二者的优点，岂不快哉？</a:t>
            </a:r>
            <a:endParaRPr lang="en-US" altLang="zh-CN"/>
          </a:p>
          <a:p>
            <a:pPr marL="457200" lvl="1" indent="0"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标记语言简史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700" smtClean="0"/>
              <a:t>为达到上述目的，我们想到的方案是为文本文件中不同的内容都加上一个特殊的标记，这样程序就可以根据不同的标记来识别文档中的内容。</a:t>
            </a:r>
            <a:endParaRPr lang="en-US" altLang="zh-CN" sz="2700" smtClean="0"/>
          </a:p>
          <a:p>
            <a:r>
              <a:rPr lang="zh-CN" altLang="en-US" sz="2700" smtClean="0"/>
              <a:t>这种思想很早就出现了，根据这种思想最早提出的语言是标准通用标记语言（</a:t>
            </a:r>
            <a:r>
              <a:rPr lang="en-US" altLang="zh-CN" sz="2700" smtClean="0"/>
              <a:t>SGML</a:t>
            </a:r>
            <a:r>
              <a:rPr lang="zh-CN" altLang="en-US" sz="2700" smtClean="0"/>
              <a:t>），但是</a:t>
            </a:r>
            <a:r>
              <a:rPr lang="en-US" altLang="zh-CN" sz="2700" smtClean="0"/>
              <a:t>SGML</a:t>
            </a:r>
            <a:r>
              <a:rPr lang="zh-CN" altLang="en-US" sz="2700" smtClean="0"/>
              <a:t>本身比较复杂，并没有得到很好的推广。</a:t>
            </a:r>
            <a:endParaRPr lang="en-US" altLang="zh-CN" sz="2700" smtClean="0"/>
          </a:p>
          <a:p>
            <a:r>
              <a:rPr lang="zh-CN" altLang="en-US" sz="2700" smtClean="0"/>
              <a:t>在</a:t>
            </a:r>
            <a:r>
              <a:rPr lang="en-US" altLang="zh-CN" sz="2700" smtClean="0"/>
              <a:t>SGML</a:t>
            </a:r>
            <a:r>
              <a:rPr lang="zh-CN" altLang="en-US" sz="2700" smtClean="0"/>
              <a:t>的基础上出现</a:t>
            </a:r>
            <a:r>
              <a:rPr lang="en-US" altLang="zh-CN" sz="2700" smtClean="0"/>
              <a:t>HTML</a:t>
            </a:r>
            <a:r>
              <a:rPr lang="zh-CN" altLang="en-US" sz="2700" smtClean="0"/>
              <a:t>，</a:t>
            </a:r>
            <a:r>
              <a:rPr lang="en-US" altLang="zh-CN" sz="2700" smtClean="0"/>
              <a:t>HTML</a:t>
            </a:r>
            <a:r>
              <a:rPr lang="zh-CN" altLang="en-US" sz="2700" smtClean="0"/>
              <a:t>吸收了很多</a:t>
            </a:r>
            <a:r>
              <a:rPr lang="en-US" altLang="zh-CN" sz="2700" smtClean="0"/>
              <a:t>SGML</a:t>
            </a:r>
            <a:r>
              <a:rPr lang="zh-CN" altLang="en-US" sz="2700" smtClean="0"/>
              <a:t>的概念，它使用</a:t>
            </a:r>
            <a:r>
              <a:rPr lang="en-US" altLang="zh-CN" sz="2700" smtClean="0"/>
              <a:t>html</a:t>
            </a:r>
            <a:r>
              <a:rPr lang="zh-CN" altLang="en-US" sz="2700" smtClean="0"/>
              <a:t>标签来标识网页中的不同部分，这样浏览器就可以通过</a:t>
            </a:r>
            <a:r>
              <a:rPr lang="en-US" altLang="zh-CN" sz="2700" smtClean="0"/>
              <a:t>HTML</a:t>
            </a:r>
            <a:r>
              <a:rPr lang="zh-CN" altLang="en-US" sz="2700" smtClean="0"/>
              <a:t>来显示一个个的</a:t>
            </a:r>
            <a:r>
              <a:rPr lang="en-US" altLang="zh-CN" sz="2700" smtClean="0"/>
              <a:t>WEB</a:t>
            </a:r>
            <a:r>
              <a:rPr lang="zh-CN" altLang="en-US" sz="2700" smtClean="0"/>
              <a:t>页面。</a:t>
            </a:r>
            <a:endParaRPr lang="zh-CN" altLang="en-US"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3532</Words>
  <Application>WPS 演示</Application>
  <PresentationFormat>全屏显示(4:3)</PresentationFormat>
  <Paragraphs>306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黑体</vt:lpstr>
      <vt:lpstr>Courier New</vt:lpstr>
      <vt:lpstr>Arial Unicode MS</vt:lpstr>
      <vt:lpstr>Calibri</vt:lpstr>
      <vt:lpstr>Office 主题</vt:lpstr>
      <vt:lpstr>XML</vt:lpstr>
      <vt:lpstr>什么是XML？</vt:lpstr>
      <vt:lpstr>文件</vt:lpstr>
      <vt:lpstr>二进制文件</vt:lpstr>
      <vt:lpstr>特点</vt:lpstr>
      <vt:lpstr>文本文件</vt:lpstr>
      <vt:lpstr>特点</vt:lpstr>
      <vt:lpstr>问题</vt:lpstr>
      <vt:lpstr>标记语言简史</vt:lpstr>
      <vt:lpstr>XML简介</vt:lpstr>
      <vt:lpstr>XML的用途</vt:lpstr>
      <vt:lpstr>创建XML</vt:lpstr>
      <vt:lpstr>XML声明</vt:lpstr>
      <vt:lpstr>XML根元素</vt:lpstr>
      <vt:lpstr>CDATA</vt:lpstr>
      <vt:lpstr>XML基本语法</vt:lpstr>
      <vt:lpstr>XML解析</vt:lpstr>
      <vt:lpstr>技术体系</vt:lpstr>
      <vt:lpstr>DOM和SAX</vt:lpstr>
      <vt:lpstr>DOM</vt:lpstr>
      <vt:lpstr>XML解析的步骤</vt:lpstr>
      <vt:lpstr>DOM解析关键步骤</vt:lpstr>
      <vt:lpstr>dom4j </vt:lpstr>
      <vt:lpstr>dom4j解析关键步骤</vt:lpstr>
      <vt:lpstr>XPath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391</cp:revision>
  <dcterms:created xsi:type="dcterms:W3CDTF">2013-03-04T07:19:00Z</dcterms:created>
  <dcterms:modified xsi:type="dcterms:W3CDTF">2016-11-21T10:55:03Z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