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70" r:id="rId9"/>
    <p:sldId id="269" r:id="rId10"/>
    <p:sldId id="271" r:id="rId11"/>
    <p:sldId id="263" r:id="rId12"/>
    <p:sldId id="264" r:id="rId13"/>
    <p:sldId id="265" r:id="rId14"/>
    <p:sldId id="266" r:id="rId15"/>
    <p:sldId id="267" r:id="rId16"/>
    <p:sldId id="268" r:id="rId17"/>
    <p:sldId id="272" r:id="rId18"/>
    <p:sldId id="275" r:id="rId19"/>
    <p:sldId id="274"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307" autoAdjust="0"/>
    <p:restoredTop sz="94671" autoAdjust="0"/>
  </p:normalViewPr>
  <p:slideViewPr>
    <p:cSldViewPr>
      <p:cViewPr>
        <p:scale>
          <a:sx n="70" d="100"/>
          <a:sy n="70" d="100"/>
        </p:scale>
        <p:origin x="-1858" y="-365"/>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IN"/>
  <c:chart>
    <c:view3D>
      <c:rotX val="30"/>
      <c:perspective val="30"/>
    </c:view3D>
    <c:plotArea>
      <c:layout/>
      <c:pie3DChart>
        <c:varyColors val="1"/>
        <c:dLbls/>
      </c:pie3DChart>
      <c:spPr>
        <a:noFill/>
        <a:ln w="25400">
          <a:noFill/>
        </a:ln>
      </c:spPr>
    </c:plotArea>
    <c:legend>
      <c:legendPos val="r"/>
      <c:layout/>
      <c:txPr>
        <a:bodyPr/>
        <a:lstStyle/>
        <a:p>
          <a:pPr>
            <a:defRPr lang="en-US"/>
          </a:pPr>
          <a:endParaRPr lang="en-US"/>
        </a:p>
      </c:txPr>
    </c:legend>
    <c:plotVisOnly val="1"/>
    <c:dispBlanksAs val="zero"/>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chart>
    <c:title>
      <c:layout/>
      <c:txPr>
        <a:bodyPr/>
        <a:lstStyle/>
        <a:p>
          <a:pPr>
            <a:defRPr lang="en-US"/>
          </a:pPr>
          <a:endParaRPr lang="en-US"/>
        </a:p>
      </c:txPr>
    </c:title>
    <c:view3D>
      <c:rotX val="30"/>
      <c:perspective val="30"/>
    </c:view3D>
    <c:plotArea>
      <c:layout/>
      <c:pie3DChart>
        <c:varyColors val="1"/>
        <c:ser>
          <c:idx val="0"/>
          <c:order val="0"/>
          <c:tx>
            <c:strRef>
              <c:f>Sheet1!$B$1</c:f>
              <c:strCache>
                <c:ptCount val="1"/>
                <c:pt idx="0">
                  <c:v>Sales</c:v>
                </c:pt>
              </c:strCache>
            </c:strRef>
          </c:tx>
          <c:cat>
            <c:strRef>
              <c:f>Sheet1!$A$2:$A$7</c:f>
              <c:strCache>
                <c:ptCount val="6"/>
                <c:pt idx="0">
                  <c:v>Android os</c:v>
                </c:pt>
                <c:pt idx="1">
                  <c:v>Windows phone</c:v>
                </c:pt>
                <c:pt idx="2">
                  <c:v>iOS</c:v>
                </c:pt>
                <c:pt idx="3">
                  <c:v>Symbian Os</c:v>
                </c:pt>
                <c:pt idx="4">
                  <c:v>Blackberry os</c:v>
                </c:pt>
                <c:pt idx="5">
                  <c:v>Others </c:v>
                </c:pt>
              </c:strCache>
            </c:strRef>
          </c:cat>
          <c:val>
            <c:numRef>
              <c:f>Sheet1!$B$2:$B$7</c:f>
              <c:numCache>
                <c:formatCode>General</c:formatCode>
                <c:ptCount val="6"/>
                <c:pt idx="0">
                  <c:v>22.7</c:v>
                </c:pt>
                <c:pt idx="1">
                  <c:v>14</c:v>
                </c:pt>
                <c:pt idx="2">
                  <c:v>27.9</c:v>
                </c:pt>
                <c:pt idx="3">
                  <c:v>3.4</c:v>
                </c:pt>
                <c:pt idx="4">
                  <c:v>27.4</c:v>
                </c:pt>
                <c:pt idx="5">
                  <c:v>4.5999999999999996</c:v>
                </c:pt>
              </c:numCache>
            </c:numRef>
          </c:val>
        </c:ser>
        <c:dLbls/>
      </c:pie3DChart>
    </c:plotArea>
    <c:legend>
      <c:legendPos val="r"/>
      <c:layout>
        <c:manualLayout>
          <c:xMode val="edge"/>
          <c:yMode val="edge"/>
          <c:x val="0.69658072913891944"/>
          <c:y val="0.29505280110489995"/>
          <c:w val="0.3023079068241471"/>
          <c:h val="0.52040994094488191"/>
        </c:manualLayout>
      </c:layout>
      <c:txPr>
        <a:bodyPr/>
        <a:lstStyle/>
        <a:p>
          <a:pPr>
            <a:defRPr lang="en-US"/>
          </a:pPr>
          <a:endParaRPr lang="en-US"/>
        </a:p>
      </c:txPr>
    </c:legend>
    <c:plotVisOnly val="1"/>
    <c:dispBlanksAs val="zero"/>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view3D>
      <c:perspective val="30"/>
    </c:view3D>
    <c:plotArea>
      <c:layout/>
      <c:bar3DChart>
        <c:barDir val="col"/>
        <c:grouping val="standard"/>
        <c:ser>
          <c:idx val="0"/>
          <c:order val="0"/>
          <c:tx>
            <c:strRef>
              <c:f>Sheet1!$B$1</c:f>
              <c:strCache>
                <c:ptCount val="1"/>
                <c:pt idx="0">
                  <c:v>Androrid </c:v>
                </c:pt>
              </c:strCache>
            </c:strRef>
          </c:tx>
          <c:cat>
            <c:numRef>
              <c:f>Sheet1!$A$2:$A$5</c:f>
              <c:numCache>
                <c:formatCode>General</c:formatCode>
                <c:ptCount val="4"/>
                <c:pt idx="0">
                  <c:v>2009</c:v>
                </c:pt>
                <c:pt idx="1">
                  <c:v>2010</c:v>
                </c:pt>
                <c:pt idx="2">
                  <c:v>2011</c:v>
                </c:pt>
                <c:pt idx="3">
                  <c:v>2012</c:v>
                </c:pt>
              </c:numCache>
            </c:numRef>
          </c:cat>
          <c:val>
            <c:numRef>
              <c:f>Sheet1!$B$2:$B$5</c:f>
              <c:numCache>
                <c:formatCode>General</c:formatCode>
                <c:ptCount val="4"/>
                <c:pt idx="0">
                  <c:v>5000</c:v>
                </c:pt>
                <c:pt idx="1">
                  <c:v>30000</c:v>
                </c:pt>
                <c:pt idx="2">
                  <c:v>100000</c:v>
                </c:pt>
                <c:pt idx="3">
                  <c:v>250000</c:v>
                </c:pt>
              </c:numCache>
            </c:numRef>
          </c:val>
        </c:ser>
        <c:ser>
          <c:idx val="1"/>
          <c:order val="1"/>
          <c:tx>
            <c:strRef>
              <c:f>Sheet1!$C$1</c:f>
              <c:strCache>
                <c:ptCount val="1"/>
                <c:pt idx="0">
                  <c:v>iOs</c:v>
                </c:pt>
              </c:strCache>
            </c:strRef>
          </c:tx>
          <c:cat>
            <c:numRef>
              <c:f>Sheet1!$A$2:$A$5</c:f>
              <c:numCache>
                <c:formatCode>General</c:formatCode>
                <c:ptCount val="4"/>
                <c:pt idx="0">
                  <c:v>2009</c:v>
                </c:pt>
                <c:pt idx="1">
                  <c:v>2010</c:v>
                </c:pt>
                <c:pt idx="2">
                  <c:v>2011</c:v>
                </c:pt>
                <c:pt idx="3">
                  <c:v>2012</c:v>
                </c:pt>
              </c:numCache>
            </c:numRef>
          </c:cat>
          <c:val>
            <c:numRef>
              <c:f>Sheet1!$C$2:$C$5</c:f>
              <c:numCache>
                <c:formatCode>General</c:formatCode>
                <c:ptCount val="4"/>
                <c:pt idx="0">
                  <c:v>50000</c:v>
                </c:pt>
                <c:pt idx="1">
                  <c:v>170000</c:v>
                </c:pt>
                <c:pt idx="2">
                  <c:v>285000</c:v>
                </c:pt>
                <c:pt idx="3">
                  <c:v>350000</c:v>
                </c:pt>
              </c:numCache>
            </c:numRef>
          </c:val>
        </c:ser>
        <c:dLbls/>
        <c:shape val="cylinder"/>
        <c:axId val="111271936"/>
        <c:axId val="111273856"/>
        <c:axId val="89367872"/>
      </c:bar3DChart>
      <c:catAx>
        <c:axId val="111271936"/>
        <c:scaling>
          <c:orientation val="minMax"/>
        </c:scaling>
        <c:axPos val="b"/>
        <c:numFmt formatCode="General" sourceLinked="1"/>
        <c:tickLblPos val="nextTo"/>
        <c:txPr>
          <a:bodyPr/>
          <a:lstStyle/>
          <a:p>
            <a:pPr>
              <a:defRPr lang="en-US"/>
            </a:pPr>
            <a:endParaRPr lang="en-US"/>
          </a:p>
        </c:txPr>
        <c:crossAx val="111273856"/>
        <c:crosses val="autoZero"/>
        <c:auto val="1"/>
        <c:lblAlgn val="ctr"/>
        <c:lblOffset val="100"/>
      </c:catAx>
      <c:valAx>
        <c:axId val="111273856"/>
        <c:scaling>
          <c:orientation val="minMax"/>
        </c:scaling>
        <c:axPos val="l"/>
        <c:majorGridlines/>
        <c:numFmt formatCode="General" sourceLinked="1"/>
        <c:tickLblPos val="nextTo"/>
        <c:txPr>
          <a:bodyPr/>
          <a:lstStyle/>
          <a:p>
            <a:pPr>
              <a:defRPr lang="en-US"/>
            </a:pPr>
            <a:endParaRPr lang="en-US"/>
          </a:p>
        </c:txPr>
        <c:crossAx val="111271936"/>
        <c:crosses val="autoZero"/>
        <c:crossBetween val="between"/>
      </c:valAx>
      <c:serAx>
        <c:axId val="89367872"/>
        <c:scaling>
          <c:orientation val="minMax"/>
        </c:scaling>
        <c:axPos val="b"/>
        <c:tickLblPos val="nextTo"/>
        <c:txPr>
          <a:bodyPr/>
          <a:lstStyle/>
          <a:p>
            <a:pPr>
              <a:defRPr lang="en-US"/>
            </a:pPr>
            <a:endParaRPr lang="en-US"/>
          </a:p>
        </c:txPr>
        <c:crossAx val="111273856"/>
        <c:crosses val="autoZero"/>
      </c:serAx>
    </c:plotArea>
    <c:legend>
      <c:legendPos val="r"/>
      <c:layout/>
      <c:txPr>
        <a:bodyPr/>
        <a:lstStyle/>
        <a:p>
          <a:pPr>
            <a:defRPr lang="en-US"/>
          </a:pPr>
          <a:endParaRPr lang="en-US"/>
        </a:p>
      </c:txPr>
    </c:legend>
    <c:plotVisOnly val="1"/>
    <c:dispBlanksAs val="gap"/>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1C18F3-A042-4466-948B-BB14F0CAA07A}" type="datetimeFigureOut">
              <a:rPr lang="en-US" smtClean="0"/>
              <a:pPr/>
              <a:t>3/14/2016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7AA146-16AF-455C-ACD0-06EFEB37CBA1}" type="slidenum">
              <a:rPr lang="en-US" smtClean="0"/>
              <a:pPr/>
              <a:t>‹#›</a:t>
            </a:fld>
            <a:endParaRPr lang="en-US" dirty="0"/>
          </a:p>
        </p:txBody>
      </p:sp>
    </p:spTree>
    <p:extLst>
      <p:ext uri="{BB962C8B-B14F-4D97-AF65-F5344CB8AC3E}">
        <p14:creationId xmlns:p14="http://schemas.microsoft.com/office/powerpoint/2010/main" xmlns="" val="949944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AA146-16AF-455C-ACD0-06EFEB37CBA1}" type="slidenum">
              <a:rPr lang="en-US" smtClean="0"/>
              <a:pPr/>
              <a:t>1</a:t>
            </a:fld>
            <a:endParaRPr lang="en-US" dirty="0"/>
          </a:p>
        </p:txBody>
      </p:sp>
    </p:spTree>
    <p:extLst>
      <p:ext uri="{BB962C8B-B14F-4D97-AF65-F5344CB8AC3E}">
        <p14:creationId xmlns:p14="http://schemas.microsoft.com/office/powerpoint/2010/main" xmlns="" val="3182649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AA146-16AF-455C-ACD0-06EFEB37CBA1}" type="slidenum">
              <a:rPr lang="en-US" smtClean="0"/>
              <a:pPr/>
              <a:t>11</a:t>
            </a:fld>
            <a:endParaRPr lang="en-US" dirty="0"/>
          </a:p>
        </p:txBody>
      </p:sp>
    </p:spTree>
    <p:extLst>
      <p:ext uri="{BB962C8B-B14F-4D97-AF65-F5344CB8AC3E}">
        <p14:creationId xmlns:p14="http://schemas.microsoft.com/office/powerpoint/2010/main" xmlns="" val="176277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2499209576"/>
      </p:ext>
    </p:extLst>
  </p:cSld>
  <p:clrMapOvr>
    <a:masterClrMapping/>
  </p:clrMapOvr>
  <p:transition spd="med">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1974699193"/>
      </p:ext>
    </p:extLst>
  </p:cSld>
  <p:clrMapOvr>
    <a:masterClrMapping/>
  </p:clrMapOvr>
  <p:transition spd="med">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2462874034"/>
      </p:ext>
    </p:extLst>
  </p:cSld>
  <p:clrMapOvr>
    <a:masterClrMapping/>
  </p:clrMapOvr>
  <p:transition spd="med">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2916937870"/>
      </p:ext>
    </p:extLst>
  </p:cSld>
  <p:clrMapOvr>
    <a:masterClrMapping/>
  </p:clrMapOvr>
  <p:transition spd="med">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2789374456"/>
      </p:ext>
    </p:extLst>
  </p:cSld>
  <p:clrMapOvr>
    <a:masterClrMapping/>
  </p:clrMapOvr>
  <p:transition spd="med">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840420656"/>
      </p:ext>
    </p:extLst>
  </p:cSld>
  <p:clrMapOvr>
    <a:masterClrMapping/>
  </p:clrMapOvr>
  <p:transition spd="med">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3329756200"/>
      </p:ext>
    </p:extLst>
  </p:cSld>
  <p:clrMapOvr>
    <a:masterClrMapping/>
  </p:clrMapOvr>
  <p:transition spd="med">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4115239932"/>
      </p:ext>
    </p:extLst>
  </p:cSld>
  <p:clrMapOvr>
    <a:masterClrMapping/>
  </p:clrMapOvr>
  <p:transition spd="med">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279101850"/>
      </p:ext>
    </p:extLst>
  </p:cSld>
  <p:clrMapOvr>
    <a:masterClrMapping/>
  </p:clrMapOvr>
  <p:transition spd="med">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839911453"/>
      </p:ext>
    </p:extLst>
  </p:cSld>
  <p:clrMapOvr>
    <a:masterClrMapping/>
  </p:clrMapOvr>
  <p:transition spd="med">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F2C59-0886-4309-A727-B152D63C3A82}" type="datetimeFigureOut">
              <a:rPr lang="en-US" smtClean="0"/>
              <a:pPr/>
              <a:t>3/14/2016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3366868276"/>
      </p:ext>
    </p:extLst>
  </p:cSld>
  <p:clrMapOvr>
    <a:masterClrMapping/>
  </p:clrMapOvr>
  <p:transition spd="med">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F2C59-0886-4309-A727-B152D63C3A82}" type="datetimeFigureOut">
              <a:rPr lang="en-US" smtClean="0"/>
              <a:pPr/>
              <a:t>3/14/2016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2AC1E-FCB2-4693-B132-68E709257312}" type="slidenum">
              <a:rPr lang="en-US" smtClean="0"/>
              <a:pPr/>
              <a:t>‹#›</a:t>
            </a:fld>
            <a:endParaRPr lang="en-US" dirty="0"/>
          </a:p>
        </p:txBody>
      </p:sp>
    </p:spTree>
    <p:extLst>
      <p:ext uri="{BB962C8B-B14F-4D97-AF65-F5344CB8AC3E}">
        <p14:creationId xmlns:p14="http://schemas.microsoft.com/office/powerpoint/2010/main" xmlns="" val="296066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blinds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hyperlink" Target="http://teckhamsterblog.files.wordpress.com/2010/12/cupcake.jpg" TargetMode="External"/><Relationship Id="rId7" Type="http://schemas.openxmlformats.org/officeDocument/2006/relationships/hyperlink" Target="http://ticker.ttsh.netdna-cdn.com/wp-content/uploads/2009/10/android-ecliar.jpg"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hyperlink" Target="http://the-gadgeteer.com/wp-content/uploads/2009/10/Android-1.6-Donut.jpg" TargetMode="External"/><Relationship Id="rId4" Type="http://schemas.openxmlformats.org/officeDocument/2006/relationships/image" Target="../media/image10.jpeg"/><Relationship Id="rId9" Type="http://schemas.openxmlformats.org/officeDocument/2006/relationships/image" Target="../media/image2.jpeg"/></Relationships>
</file>

<file path=ppt/slides/_rels/slide1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www.signature9.com/wp-content/uploads/2010/06/android_froyo.jpg" TargetMode="External"/><Relationship Id="rId7" Type="http://schemas.openxmlformats.org/officeDocument/2006/relationships/hyperlink" Target="http://cdn4.digitaltrends.com/wp-content/uploads/2011/01/android-3-0-honeycomb-official-logo.jpg"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hyperlink" Target="http://i.zdnet.com/blogs/gingerdroid.png" TargetMode="External"/><Relationship Id="rId4" Type="http://schemas.openxmlformats.org/officeDocument/2006/relationships/image" Target="../media/image13.jpeg"/><Relationship Id="rId9"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hyperlink" Target="http://www.geek.com/wp-content/uploads/2011/08/android_ice-cream-sandwich-580x423.jpg"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jpeg"/><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2000" b="-2000"/>
          </a:stretch>
        </a:blipFill>
        <a:effectLst/>
      </p:bgPr>
    </p:bg>
    <p:spTree>
      <p:nvGrpSpPr>
        <p:cNvPr id="1" name=""/>
        <p:cNvGrpSpPr/>
        <p:nvPr/>
      </p:nvGrpSpPr>
      <p:grpSpPr>
        <a:xfrm>
          <a:off x="0" y="0"/>
          <a:ext cx="0" cy="0"/>
          <a:chOff x="0" y="0"/>
          <a:chExt cx="0" cy="0"/>
        </a:xfrm>
      </p:grpSpPr>
      <p:sp>
        <p:nvSpPr>
          <p:cNvPr id="6" name="Rectangle 5"/>
          <p:cNvSpPr/>
          <p:nvPr/>
        </p:nvSpPr>
        <p:spPr>
          <a:xfrm rot="20325753">
            <a:off x="-84933" y="3649987"/>
            <a:ext cx="5070619" cy="2585323"/>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elvetica" pitchFamily="34" charset="0"/>
              </a:rPr>
              <a:t>ANDROID</a:t>
            </a:r>
          </a:p>
          <a:p>
            <a:pPr algn="ctr"/>
            <a:r>
              <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latin typeface="Helvetica" pitchFamily="34" charset="0"/>
              </a:rPr>
              <a:t>TECHNOLOGY</a:t>
            </a:r>
          </a:p>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elvetica" pitchFamily="34" charset="0"/>
            </a:endParaRPr>
          </a:p>
        </p:txBody>
      </p:sp>
      <p:sp>
        <p:nvSpPr>
          <p:cNvPr id="2" name="Rectangle 1"/>
          <p:cNvSpPr/>
          <p:nvPr/>
        </p:nvSpPr>
        <p:spPr>
          <a:xfrm>
            <a:off x="3516519" y="3244334"/>
            <a:ext cx="184731" cy="369332"/>
          </a:xfrm>
          <a:prstGeom prst="rect">
            <a:avLst/>
          </a:prstGeom>
        </p:spPr>
        <p:txBody>
          <a:bodyPr wrap="none">
            <a:spAutoFit/>
          </a:bodyPr>
          <a:lstStyle/>
          <a:p>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spTree>
    <p:extLst>
      <p:ext uri="{BB962C8B-B14F-4D97-AF65-F5344CB8AC3E}">
        <p14:creationId xmlns:p14="http://schemas.microsoft.com/office/powerpoint/2010/main" xmlns="" val="3049128817"/>
      </p:ext>
    </p:extLst>
  </p:cSld>
  <p:clrMapOvr>
    <a:masterClrMapping/>
  </p:clrMapOvr>
  <mc:AlternateContent xmlns:mc="http://schemas.openxmlformats.org/markup-compatibility/2006">
    <mc:Choice xmlns:p14="http://schemas.microsoft.com/office/powerpoint/2010/main" xmlns="" Requires="p14">
      <p:transition spd="slow" p14:dur="425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wipe(down)">
                                      <p:cBhvr>
                                        <p:cTn id="25" dur="580">
                                          <p:stCondLst>
                                            <p:cond delay="0"/>
                                          </p:stCondLst>
                                        </p:cTn>
                                        <p:tgtEl>
                                          <p:spTgt spid="6">
                                            <p:txEl>
                                              <p:pRg st="1" end="1"/>
                                            </p:txEl>
                                          </p:spTgt>
                                        </p:tgtEl>
                                      </p:cBhvr>
                                    </p:animEffect>
                                    <p:anim calcmode="lin" valueType="num">
                                      <p:cBhvr>
                                        <p:cTn id="26"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xEl>
                                              <p:pRg st="1" end="1"/>
                                            </p:txEl>
                                          </p:spTgt>
                                        </p:tgtEl>
                                      </p:cBhvr>
                                      <p:to x="100000" y="60000"/>
                                    </p:animScale>
                                    <p:animScale>
                                      <p:cBhvr>
                                        <p:cTn id="32" dur="166" decel="50000">
                                          <p:stCondLst>
                                            <p:cond delay="676"/>
                                          </p:stCondLst>
                                        </p:cTn>
                                        <p:tgtEl>
                                          <p:spTgt spid="6">
                                            <p:txEl>
                                              <p:pRg st="1" end="1"/>
                                            </p:txEl>
                                          </p:spTgt>
                                        </p:tgtEl>
                                      </p:cBhvr>
                                      <p:to x="100000" y="100000"/>
                                    </p:animScale>
                                    <p:animScale>
                                      <p:cBhvr>
                                        <p:cTn id="33" dur="26">
                                          <p:stCondLst>
                                            <p:cond delay="1312"/>
                                          </p:stCondLst>
                                        </p:cTn>
                                        <p:tgtEl>
                                          <p:spTgt spid="6">
                                            <p:txEl>
                                              <p:pRg st="1" end="1"/>
                                            </p:txEl>
                                          </p:spTgt>
                                        </p:tgtEl>
                                      </p:cBhvr>
                                      <p:to x="100000" y="80000"/>
                                    </p:animScale>
                                    <p:animScale>
                                      <p:cBhvr>
                                        <p:cTn id="34" dur="166" decel="50000">
                                          <p:stCondLst>
                                            <p:cond delay="1338"/>
                                          </p:stCondLst>
                                        </p:cTn>
                                        <p:tgtEl>
                                          <p:spTgt spid="6">
                                            <p:txEl>
                                              <p:pRg st="1" end="1"/>
                                            </p:txEl>
                                          </p:spTgt>
                                        </p:tgtEl>
                                      </p:cBhvr>
                                      <p:to x="100000" y="100000"/>
                                    </p:animScale>
                                    <p:animScale>
                                      <p:cBhvr>
                                        <p:cTn id="35" dur="26">
                                          <p:stCondLst>
                                            <p:cond delay="1642"/>
                                          </p:stCondLst>
                                        </p:cTn>
                                        <p:tgtEl>
                                          <p:spTgt spid="6">
                                            <p:txEl>
                                              <p:pRg st="1" end="1"/>
                                            </p:txEl>
                                          </p:spTgt>
                                        </p:tgtEl>
                                      </p:cBhvr>
                                      <p:to x="100000" y="90000"/>
                                    </p:animScale>
                                    <p:animScale>
                                      <p:cBhvr>
                                        <p:cTn id="36" dur="166" decel="50000">
                                          <p:stCondLst>
                                            <p:cond delay="1668"/>
                                          </p:stCondLst>
                                        </p:cTn>
                                        <p:tgtEl>
                                          <p:spTgt spid="6">
                                            <p:txEl>
                                              <p:pRg st="1" end="1"/>
                                            </p:txEl>
                                          </p:spTgt>
                                        </p:tgtEl>
                                      </p:cBhvr>
                                      <p:to x="100000" y="100000"/>
                                    </p:animScale>
                                    <p:animScale>
                                      <p:cBhvr>
                                        <p:cTn id="37" dur="26">
                                          <p:stCondLst>
                                            <p:cond delay="1808"/>
                                          </p:stCondLst>
                                        </p:cTn>
                                        <p:tgtEl>
                                          <p:spTgt spid="6">
                                            <p:txEl>
                                              <p:pRg st="1" end="1"/>
                                            </p:txEl>
                                          </p:spTgt>
                                        </p:tgtEl>
                                      </p:cBhvr>
                                      <p:to x="100000" y="95000"/>
                                    </p:animScale>
                                    <p:animScale>
                                      <p:cBhvr>
                                        <p:cTn id="38" dur="166" decel="50000">
                                          <p:stCondLst>
                                            <p:cond delay="1834"/>
                                          </p:stCondLst>
                                        </p:cTn>
                                        <p:tgtEl>
                                          <p:spTgt spid="6">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239961" y="2006776"/>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sp>
        <p:nvSpPr>
          <p:cNvPr id="2" name="Rectangle 1"/>
          <p:cNvSpPr/>
          <p:nvPr/>
        </p:nvSpPr>
        <p:spPr>
          <a:xfrm>
            <a:off x="149067" y="181094"/>
            <a:ext cx="762022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b="1" dirty="0" smtClean="0">
                <a:ln>
                  <a:prstDash val="solid"/>
                </a:ln>
                <a:effectLst>
                  <a:outerShdw blurRad="88000" dist="50800" dir="5040000" algn="tl">
                    <a:schemeClr val="accent4">
                      <a:tint val="80000"/>
                      <a:satMod val="250000"/>
                      <a:alpha val="45000"/>
                    </a:schemeClr>
                  </a:outerShdw>
                </a:effectLst>
              </a:rPr>
              <a:t>iOS vS Android Applications:-</a:t>
            </a:r>
            <a:endParaRPr lang="en-US" sz="4800" b="1" cap="none" spc="0" dirty="0">
              <a:ln>
                <a:prstDash val="solid"/>
              </a:ln>
              <a:effectLst>
                <a:outerShdw blurRad="88000" dist="50800" dir="5040000" algn="tl">
                  <a:schemeClr val="accent4">
                    <a:tint val="80000"/>
                    <a:satMod val="250000"/>
                    <a:alpha val="45000"/>
                  </a:schemeClr>
                </a:outerShdw>
              </a:effectLst>
            </a:endParaRPr>
          </a:p>
        </p:txBody>
      </p:sp>
      <p:graphicFrame>
        <p:nvGraphicFramePr>
          <p:cNvPr id="4" name="Chart 3"/>
          <p:cNvGraphicFramePr/>
          <p:nvPr>
            <p:extLst>
              <p:ext uri="{D42A27DB-BD31-4B8C-83A1-F6EECF244321}">
                <p14:modId xmlns:p14="http://schemas.microsoft.com/office/powerpoint/2010/main" xmlns="" val="2997984813"/>
              </p:ext>
            </p:extLst>
          </p:nvPr>
        </p:nvGraphicFramePr>
        <p:xfrm>
          <a:off x="169539" y="756256"/>
          <a:ext cx="8231870" cy="54921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xmlns="" val="2368537519"/>
      </p:ext>
    </p:extLst>
  </p:cSld>
  <p:clrMapOvr>
    <a:masterClrMapping/>
  </p:clrMapOvr>
  <mc:AlternateContent xmlns:mc="http://schemas.openxmlformats.org/markup-compatibility/2006">
    <mc:Choice xmlns:p14="http://schemas.microsoft.com/office/powerpoint/2010/main" xmlns="" Requires="p14">
      <p:transition spd="slow" p14:dur="1600">
        <p14:gallery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out)">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462385" y="864513"/>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2" name="Rectangle 1"/>
          <p:cNvSpPr/>
          <p:nvPr/>
        </p:nvSpPr>
        <p:spPr>
          <a:xfrm>
            <a:off x="493092" y="154675"/>
            <a:ext cx="7412221" cy="830997"/>
          </a:xfrm>
          <a:prstGeom prst="rect">
            <a:avLst/>
          </a:prstGeom>
          <a:noFill/>
        </p:spPr>
        <p:txBody>
          <a:bodyPr wrap="none" lIns="91440" tIns="45720" rIns="91440" bIns="45720">
            <a:spAutoFit/>
          </a:bodyPr>
          <a:lstStyle/>
          <a:p>
            <a:pPr algn="ctr"/>
            <a:r>
              <a:rPr lang="en-US" sz="4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elvetica" pitchFamily="34" charset="0"/>
              </a:rPr>
              <a:t>VERSIONS OF ANDROID</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elvetica" pitchFamily="34" charset="0"/>
            </a:endParaRPr>
          </a:p>
        </p:txBody>
      </p:sp>
      <p:sp>
        <p:nvSpPr>
          <p:cNvPr id="4" name="Rectangle 3"/>
          <p:cNvSpPr/>
          <p:nvPr/>
        </p:nvSpPr>
        <p:spPr>
          <a:xfrm>
            <a:off x="599592" y="1917249"/>
            <a:ext cx="2903359" cy="95410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Beta</a:t>
            </a:r>
          </a:p>
          <a:p>
            <a:pPr algn="ctr"/>
            <a:endPar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p:txBody>
      </p:sp>
      <p:sp>
        <p:nvSpPr>
          <p:cNvPr id="8" name="TextBox 7"/>
          <p:cNvSpPr txBox="1"/>
          <p:nvPr/>
        </p:nvSpPr>
        <p:spPr>
          <a:xfrm>
            <a:off x="599592" y="2479596"/>
            <a:ext cx="8555144" cy="1477328"/>
          </a:xfrm>
          <a:prstGeom prst="rect">
            <a:avLst/>
          </a:prstGeom>
          <a:noFill/>
        </p:spPr>
        <p:txBody>
          <a:bodyPr wrap="square" rtlCol="0">
            <a:spAutoFit/>
          </a:bodyPr>
          <a:lstStyle/>
          <a:p>
            <a:pPr marL="342900" indent="-342900">
              <a:buFont typeface="Wingdings" pitchFamily="2" charset="2"/>
              <a:buChar char="ü"/>
            </a:pPr>
            <a:r>
              <a:rPr lang="en-US" sz="2200" dirty="0" smtClean="0"/>
              <a:t>First Version of Android.</a:t>
            </a:r>
          </a:p>
          <a:p>
            <a:pPr marL="342900" indent="-342900">
              <a:buFont typeface="Wingdings" pitchFamily="2" charset="2"/>
              <a:buChar char="ü"/>
            </a:pPr>
            <a:r>
              <a:rPr lang="en-US" sz="2200" dirty="0" smtClean="0"/>
              <a:t>The </a:t>
            </a:r>
            <a:r>
              <a:rPr lang="en-US" sz="2200" dirty="0"/>
              <a:t>focus of Android beta </a:t>
            </a:r>
            <a:r>
              <a:rPr lang="en-US" sz="2200" dirty="0" smtClean="0"/>
              <a:t>is testing incorporating  usability.</a:t>
            </a:r>
          </a:p>
          <a:p>
            <a:pPr marL="342900" indent="-342900">
              <a:buFont typeface="Wingdings" pitchFamily="2" charset="2"/>
              <a:buChar char="ü"/>
            </a:pPr>
            <a:r>
              <a:rPr lang="en-US" sz="2200" dirty="0"/>
              <a:t> </a:t>
            </a:r>
            <a:r>
              <a:rPr lang="en-US" sz="2200" dirty="0" smtClean="0"/>
              <a:t>Android </a:t>
            </a:r>
            <a:r>
              <a:rPr lang="en-US" sz="2200" dirty="0"/>
              <a:t>beta will generally have many more </a:t>
            </a:r>
            <a:r>
              <a:rPr lang="en-US" sz="2200" dirty="0" smtClean="0"/>
              <a:t>problems on speed and performance</a:t>
            </a:r>
            <a:r>
              <a:rPr lang="en-US" sz="2400" dirty="0" smtClean="0"/>
              <a:t>.</a:t>
            </a:r>
            <a:endParaRPr lang="en-US" sz="2400" dirty="0"/>
          </a:p>
        </p:txBody>
      </p:sp>
      <p:sp>
        <p:nvSpPr>
          <p:cNvPr id="9" name="Rectangle 8"/>
          <p:cNvSpPr/>
          <p:nvPr/>
        </p:nvSpPr>
        <p:spPr>
          <a:xfrm>
            <a:off x="581505" y="3867821"/>
            <a:ext cx="3747629"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Astro 1.0 </a:t>
            </a:r>
            <a:endParaRPr lang="en-US" sz="2800" b="1" cap="none" spc="0" dirty="0">
              <a:ln>
                <a:prstDash val="solid"/>
              </a:ln>
              <a:effectLst>
                <a:outerShdw blurRad="88000" dist="50800" dir="5040000" algn="tl">
                  <a:schemeClr val="accent4">
                    <a:tint val="80000"/>
                    <a:satMod val="250000"/>
                    <a:alpha val="45000"/>
                  </a:schemeClr>
                </a:outerShdw>
              </a:effectLst>
              <a:latin typeface="Helvetica"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153400" y="99773"/>
            <a:ext cx="800819" cy="591910"/>
          </a:xfrm>
          <a:prstGeom prst="rect">
            <a:avLst/>
          </a:prstGeom>
        </p:spPr>
      </p:pic>
      <p:sp>
        <p:nvSpPr>
          <p:cNvPr id="12" name="TextBox 11"/>
          <p:cNvSpPr txBox="1"/>
          <p:nvPr/>
        </p:nvSpPr>
        <p:spPr>
          <a:xfrm>
            <a:off x="599592" y="4361527"/>
            <a:ext cx="5928360" cy="2523768"/>
          </a:xfrm>
          <a:prstGeom prst="rect">
            <a:avLst/>
          </a:prstGeom>
          <a:noFill/>
        </p:spPr>
        <p:txBody>
          <a:bodyPr wrap="square" rtlCol="0">
            <a:spAutoFit/>
          </a:bodyPr>
          <a:lstStyle/>
          <a:p>
            <a:pPr marL="342900" indent="-342900">
              <a:buFont typeface="Wingdings" pitchFamily="2" charset="2"/>
              <a:buChar char="ü"/>
            </a:pPr>
            <a:r>
              <a:rPr lang="en-US" sz="2400" dirty="0" smtClean="0"/>
              <a:t>  </a:t>
            </a:r>
            <a:r>
              <a:rPr lang="en-US" sz="2200" dirty="0" smtClean="0"/>
              <a:t>First full version of android.</a:t>
            </a:r>
          </a:p>
          <a:p>
            <a:pPr marL="342900" indent="-342900">
              <a:buFont typeface="Wingdings" pitchFamily="2" charset="2"/>
              <a:buChar char="ü"/>
            </a:pPr>
            <a:r>
              <a:rPr lang="en-US" sz="2200" dirty="0"/>
              <a:t> </a:t>
            </a:r>
            <a:r>
              <a:rPr lang="en-US" sz="2200" dirty="0" smtClean="0"/>
              <a:t>Released on </a:t>
            </a:r>
            <a:r>
              <a:rPr lang="en-US" sz="2200" dirty="0">
                <a:solidFill>
                  <a:srgbClr val="7030A0"/>
                </a:solidFill>
              </a:rPr>
              <a:t>September 23, </a:t>
            </a:r>
            <a:r>
              <a:rPr lang="en-US" sz="2200" dirty="0" smtClean="0">
                <a:solidFill>
                  <a:srgbClr val="7030A0"/>
                </a:solidFill>
              </a:rPr>
              <a:t>2008.</a:t>
            </a:r>
          </a:p>
          <a:p>
            <a:pPr marL="342900" indent="-342900">
              <a:buFont typeface="Wingdings" pitchFamily="2" charset="2"/>
              <a:buChar char="ü"/>
            </a:pPr>
            <a:r>
              <a:rPr lang="en-US" sz="2200" dirty="0" smtClean="0"/>
              <a:t>  Wi-Fi and Bluetooth support.</a:t>
            </a:r>
          </a:p>
          <a:p>
            <a:pPr marL="342900" indent="-342900">
              <a:buFont typeface="Wingdings" pitchFamily="2" charset="2"/>
              <a:buChar char="ü"/>
            </a:pPr>
            <a:r>
              <a:rPr lang="en-US" sz="2200" dirty="0"/>
              <a:t> </a:t>
            </a:r>
            <a:r>
              <a:rPr lang="en-US" sz="2200" dirty="0" smtClean="0"/>
              <a:t>Quite slow in operating.</a:t>
            </a:r>
          </a:p>
          <a:p>
            <a:pPr marL="342900" indent="-342900">
              <a:buFont typeface="Wingdings" pitchFamily="2" charset="2"/>
              <a:buChar char="ü"/>
            </a:pPr>
            <a:r>
              <a:rPr lang="en-US" sz="2200" dirty="0"/>
              <a:t> </a:t>
            </a:r>
            <a:r>
              <a:rPr lang="en-US" sz="2200" dirty="0" smtClean="0"/>
              <a:t>copy and paste feature in the web browser is not present.</a:t>
            </a:r>
          </a:p>
          <a:p>
            <a:endParaRPr lang="en-US" sz="2400" dirty="0" smtClean="0"/>
          </a:p>
        </p:txBody>
      </p:sp>
      <p:pic>
        <p:nvPicPr>
          <p:cNvPr id="10" name="Picture 9"/>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4871477" y="925666"/>
            <a:ext cx="2146578" cy="1850350"/>
          </a:xfrm>
          <a:prstGeom prst="rect">
            <a:avLst/>
          </a:prstGeom>
        </p:spPr>
      </p:pic>
    </p:spTree>
    <p:extLst>
      <p:ext uri="{BB962C8B-B14F-4D97-AF65-F5344CB8AC3E}">
        <p14:creationId xmlns:p14="http://schemas.microsoft.com/office/powerpoint/2010/main" xmlns="" val="1328522794"/>
      </p:ext>
    </p:extLst>
  </p:cSld>
  <p:clrMapOvr>
    <a:masterClrMapping/>
  </p:clrMapOvr>
  <mc:AlternateContent xmlns:mc="http://schemas.openxmlformats.org/markup-compatibility/2006">
    <mc:Choice xmlns:p14="http://schemas.microsoft.com/office/powerpoint/2010/main" xmlns="" Requires="p14">
      <p:transition spd="slow" p14:dur="20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2)">
                                      <p:cBhvr>
                                        <p:cTn id="13" dur="175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5" dur="10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randombar(horizontal)">
                                      <p:cBhvr>
                                        <p:cTn id="30" dur="10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randombar(horizontal)">
                                      <p:cBhvr>
                                        <p:cTn id="35" dur="10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47" dur="10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52" dur="10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57" dur="1000"/>
                                        <p:tgtEl>
                                          <p:spTgt spid="1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62" dur="1000"/>
                                        <p:tgtEl>
                                          <p:spTgt spid="12">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67" dur="1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build="p"/>
      <p:bldP spid="9" grpId="0"/>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4" name="Rectangle 3"/>
          <p:cNvSpPr/>
          <p:nvPr/>
        </p:nvSpPr>
        <p:spPr>
          <a:xfrm>
            <a:off x="457200" y="169369"/>
            <a:ext cx="4367991" cy="1384995"/>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 Android Cupcake 1.5</a:t>
            </a:r>
          </a:p>
          <a:p>
            <a:pPr algn="ctr"/>
            <a:endParaRPr lang="en-US" sz="2800" b="1" dirty="0">
              <a:ln>
                <a:prstDash val="solid"/>
              </a:ln>
              <a:effectLst>
                <a:outerShdw blurRad="88000" dist="50800" dir="5040000" algn="tl">
                  <a:schemeClr val="accent4">
                    <a:tint val="80000"/>
                    <a:satMod val="250000"/>
                    <a:alpha val="45000"/>
                  </a:schemeClr>
                </a:outerShdw>
              </a:effectLst>
              <a:latin typeface="Helvetica" pitchFamily="34" charset="0"/>
            </a:endParaRPr>
          </a:p>
          <a:p>
            <a:pPr algn="ctr"/>
            <a:endParaRPr lang="en-US" sz="2800" b="1" cap="none" spc="0" dirty="0">
              <a:ln>
                <a:prstDash val="solid"/>
              </a:ln>
              <a:effectLst>
                <a:outerShdw blurRad="88000" dist="50800" dir="5040000" algn="tl">
                  <a:schemeClr val="accent4">
                    <a:tint val="80000"/>
                    <a:satMod val="250000"/>
                    <a:alpha val="45000"/>
                  </a:schemeClr>
                </a:outerShdw>
              </a:effectLst>
              <a:latin typeface="Helvetica" pitchFamily="34" charset="0"/>
            </a:endParaRPr>
          </a:p>
        </p:txBody>
      </p:sp>
      <p:sp>
        <p:nvSpPr>
          <p:cNvPr id="9" name="TextBox 8"/>
          <p:cNvSpPr txBox="1"/>
          <p:nvPr/>
        </p:nvSpPr>
        <p:spPr>
          <a:xfrm>
            <a:off x="986063" y="652559"/>
            <a:ext cx="5638800" cy="2215991"/>
          </a:xfrm>
          <a:prstGeom prst="rect">
            <a:avLst/>
          </a:prstGeom>
          <a:noFill/>
        </p:spPr>
        <p:txBody>
          <a:bodyPr wrap="square" rtlCol="0">
            <a:spAutoFit/>
          </a:bodyPr>
          <a:lstStyle/>
          <a:p>
            <a:pPr marL="285750" indent="-285750">
              <a:buFont typeface="Wingdings" pitchFamily="2" charset="2"/>
              <a:buChar char="ü"/>
            </a:pPr>
            <a:r>
              <a:rPr lang="en-US" sz="2000" dirty="0"/>
              <a:t> </a:t>
            </a:r>
            <a:r>
              <a:rPr lang="en-US" sz="2000" dirty="0" smtClean="0"/>
              <a:t>Released on </a:t>
            </a:r>
            <a:r>
              <a:rPr lang="en-US" sz="2000" dirty="0">
                <a:solidFill>
                  <a:srgbClr val="7030A0"/>
                </a:solidFill>
              </a:rPr>
              <a:t>April 30, </a:t>
            </a:r>
            <a:r>
              <a:rPr lang="en-US" sz="2000" dirty="0" smtClean="0">
                <a:solidFill>
                  <a:srgbClr val="7030A0"/>
                </a:solidFill>
              </a:rPr>
              <a:t>2009.</a:t>
            </a:r>
            <a:endParaRPr lang="en-US" sz="2000" dirty="0">
              <a:solidFill>
                <a:srgbClr val="7030A0"/>
              </a:solidFill>
            </a:endParaRPr>
          </a:p>
          <a:p>
            <a:pPr marL="285750" indent="-285750">
              <a:buFont typeface="Wingdings" pitchFamily="2" charset="2"/>
              <a:buChar char="ü"/>
            </a:pPr>
            <a:r>
              <a:rPr lang="en-US" sz="2000" dirty="0" smtClean="0"/>
              <a:t>  </a:t>
            </a:r>
            <a:r>
              <a:rPr lang="en-US" sz="2000" dirty="0"/>
              <a:t>Added auto-rotation </a:t>
            </a:r>
            <a:r>
              <a:rPr lang="en-US" sz="2000" dirty="0" smtClean="0"/>
              <a:t>option.</a:t>
            </a:r>
          </a:p>
          <a:p>
            <a:pPr marL="285750" lvl="0" indent="-285750">
              <a:buFont typeface="Wingdings" pitchFamily="2" charset="2"/>
              <a:buChar char="ü"/>
            </a:pPr>
            <a:r>
              <a:rPr lang="en-US" sz="2000" dirty="0"/>
              <a:t> Copy and Paste feature added in the web </a:t>
            </a:r>
            <a:r>
              <a:rPr lang="en-US" sz="2000" dirty="0" smtClean="0"/>
              <a:t>browser.</a:t>
            </a:r>
          </a:p>
          <a:p>
            <a:pPr marL="285750" lvl="0" indent="-285750">
              <a:buFont typeface="Wingdings" pitchFamily="2" charset="2"/>
              <a:buChar char="ü"/>
            </a:pPr>
            <a:r>
              <a:rPr lang="en-US" sz="2000" dirty="0"/>
              <a:t> </a:t>
            </a:r>
            <a:r>
              <a:rPr lang="en-US" sz="2000" dirty="0" smtClean="0"/>
              <a:t>Increased speed and performance but not upto        required level.</a:t>
            </a:r>
            <a:endParaRPr lang="en-US" sz="2000" dirty="0"/>
          </a:p>
          <a:p>
            <a:pPr marL="285750" indent="-285750">
              <a:buFont typeface="Wingdings" pitchFamily="2" charset="2"/>
              <a:buChar char="ü"/>
            </a:pPr>
            <a:endParaRPr lang="en-US" dirty="0"/>
          </a:p>
        </p:txBody>
      </p:sp>
      <p:pic>
        <p:nvPicPr>
          <p:cNvPr id="10" name="Picture 9" descr="http://teckhamsterblog.files.wordpress.com/2010/12/cupcake.jpg">
            <a:hlinkClick r:id="rId3"/>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6382723" y="753738"/>
            <a:ext cx="1737667" cy="1644301"/>
          </a:xfrm>
          <a:prstGeom prst="rect">
            <a:avLst/>
          </a:prstGeom>
          <a:noFill/>
          <a:ln>
            <a:noFill/>
          </a:ln>
        </p:spPr>
      </p:pic>
      <p:pic>
        <p:nvPicPr>
          <p:cNvPr id="12" name="Picture 11" descr="http://the-gadgeteer.com/wp-content/uploads/2009/10/Android-1.6-Donut.jpg">
            <a:hlinkClick r:id="rId5"/>
          </p:cNvPr>
          <p:cNvPicPr/>
          <p:nvPr/>
        </p:nvPicPr>
        <p:blipFill>
          <a:blip r:embed="rId6">
            <a:extLst>
              <a:ext uri="{28A0092B-C50C-407E-A947-70E740481C1C}">
                <a14:useLocalDpi xmlns:a14="http://schemas.microsoft.com/office/drawing/2010/main" xmlns="" val="0"/>
              </a:ext>
            </a:extLst>
          </a:blip>
          <a:srcRect/>
          <a:stretch>
            <a:fillRect/>
          </a:stretch>
        </p:blipFill>
        <p:spPr bwMode="auto">
          <a:xfrm>
            <a:off x="6111108" y="2803178"/>
            <a:ext cx="1830645" cy="1796697"/>
          </a:xfrm>
          <a:prstGeom prst="rect">
            <a:avLst/>
          </a:prstGeom>
          <a:noFill/>
          <a:ln>
            <a:noFill/>
          </a:ln>
        </p:spPr>
      </p:pic>
      <p:sp>
        <p:nvSpPr>
          <p:cNvPr id="14" name="TextBox 13"/>
          <p:cNvSpPr txBox="1"/>
          <p:nvPr/>
        </p:nvSpPr>
        <p:spPr>
          <a:xfrm>
            <a:off x="900507" y="3065115"/>
            <a:ext cx="5262337" cy="1631216"/>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September 15, </a:t>
            </a:r>
            <a:r>
              <a:rPr lang="en-US" sz="2000" dirty="0" smtClean="0">
                <a:solidFill>
                  <a:srgbClr val="7030A0"/>
                </a:solidFill>
              </a:rPr>
              <a:t>2009.</a:t>
            </a:r>
          </a:p>
          <a:p>
            <a:pPr marL="285750" lvl="0" indent="-285750">
              <a:buFont typeface="Wingdings" pitchFamily="2" charset="2"/>
              <a:buChar char="ü"/>
            </a:pPr>
            <a:r>
              <a:rPr lang="en-US" sz="2000" dirty="0"/>
              <a:t> Voice search and Search box were </a:t>
            </a:r>
            <a:r>
              <a:rPr lang="en-US" sz="2000" dirty="0" smtClean="0"/>
              <a:t>added.</a:t>
            </a:r>
            <a:endParaRPr lang="en-US" sz="2000" dirty="0"/>
          </a:p>
          <a:p>
            <a:pPr marL="285750" lvl="0" indent="-285750">
              <a:buFont typeface="Wingdings" pitchFamily="2" charset="2"/>
              <a:buChar char="ü"/>
            </a:pPr>
            <a:r>
              <a:rPr lang="en-US" sz="2000" dirty="0" smtClean="0"/>
              <a:t> </a:t>
            </a:r>
            <a:r>
              <a:rPr lang="en-US" sz="2000" dirty="0"/>
              <a:t>Faster OS boot times and fast web browsing </a:t>
            </a:r>
            <a:r>
              <a:rPr lang="en-US" sz="2000" dirty="0" smtClean="0"/>
              <a:t>experience.</a:t>
            </a:r>
            <a:endParaRPr lang="en-US" sz="2000" dirty="0"/>
          </a:p>
          <a:p>
            <a:pPr marL="285750" indent="-285750">
              <a:buFont typeface="Wingdings" pitchFamily="2" charset="2"/>
              <a:buChar char="ü"/>
            </a:pPr>
            <a:r>
              <a:rPr lang="en-US" sz="2000" dirty="0" smtClean="0"/>
              <a:t> Typing is quite slower.</a:t>
            </a:r>
            <a:endParaRPr lang="en-US" sz="2000" dirty="0"/>
          </a:p>
        </p:txBody>
      </p:sp>
      <p:sp>
        <p:nvSpPr>
          <p:cNvPr id="15" name="Rectangle 14"/>
          <p:cNvSpPr/>
          <p:nvPr/>
        </p:nvSpPr>
        <p:spPr>
          <a:xfrm>
            <a:off x="457200" y="2494985"/>
            <a:ext cx="3760966"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Donut 1.6</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16" name="Rectangle 15"/>
          <p:cNvSpPr/>
          <p:nvPr/>
        </p:nvSpPr>
        <p:spPr>
          <a:xfrm>
            <a:off x="616594" y="4623267"/>
            <a:ext cx="4299575"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Éclair 2.0/2.1</a:t>
            </a:r>
            <a:endParaRPr lang="en-US" sz="2800" b="1" cap="none" spc="0" dirty="0">
              <a:ln>
                <a:prstDash val="solid"/>
              </a:ln>
              <a:effectLst>
                <a:outerShdw blurRad="88000" dist="50800" dir="5040000" algn="tl">
                  <a:schemeClr val="accent4">
                    <a:tint val="80000"/>
                    <a:satMod val="250000"/>
                    <a:alpha val="45000"/>
                  </a:schemeClr>
                </a:outerShdw>
              </a:effectLst>
            </a:endParaRPr>
          </a:p>
        </p:txBody>
      </p:sp>
      <p:pic>
        <p:nvPicPr>
          <p:cNvPr id="17" name="Picture 16" descr="http://ticker.ttsh.netdna-cdn.com/wp-content/uploads/2009/10/android-ecliar.jpg">
            <a:hlinkClick r:id="rId7"/>
          </p:cNvPr>
          <p:cNvPicPr/>
          <p:nvPr/>
        </p:nvPicPr>
        <p:blipFill>
          <a:blip r:embed="rId8">
            <a:extLst>
              <a:ext uri="{28A0092B-C50C-407E-A947-70E740481C1C}">
                <a14:useLocalDpi xmlns:a14="http://schemas.microsoft.com/office/drawing/2010/main" xmlns="" val="0"/>
              </a:ext>
            </a:extLst>
          </a:blip>
          <a:srcRect/>
          <a:stretch>
            <a:fillRect/>
          </a:stretch>
        </p:blipFill>
        <p:spPr bwMode="auto">
          <a:xfrm>
            <a:off x="5672363" y="5101412"/>
            <a:ext cx="1905000" cy="1659231"/>
          </a:xfrm>
          <a:prstGeom prst="rect">
            <a:avLst/>
          </a:prstGeom>
          <a:noFill/>
          <a:ln>
            <a:noFill/>
          </a:ln>
        </p:spPr>
      </p:pic>
      <p:sp>
        <p:nvSpPr>
          <p:cNvPr id="19" name="TextBox 18"/>
          <p:cNvSpPr txBox="1"/>
          <p:nvPr/>
        </p:nvSpPr>
        <p:spPr>
          <a:xfrm>
            <a:off x="986063" y="5146487"/>
            <a:ext cx="4957537" cy="1631216"/>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October 26, </a:t>
            </a:r>
            <a:r>
              <a:rPr lang="en-US" sz="2000" dirty="0" smtClean="0">
                <a:solidFill>
                  <a:srgbClr val="7030A0"/>
                </a:solidFill>
              </a:rPr>
              <a:t>2009.</a:t>
            </a:r>
          </a:p>
          <a:p>
            <a:pPr marL="285750" indent="-285750">
              <a:buFont typeface="Wingdings" pitchFamily="2" charset="2"/>
              <a:buChar char="ü"/>
            </a:pPr>
            <a:r>
              <a:rPr lang="en-US" sz="2000" dirty="0"/>
              <a:t> Bluetooth 2.1 </a:t>
            </a:r>
            <a:r>
              <a:rPr lang="en-US" sz="2000" dirty="0" smtClean="0"/>
              <a:t>support.</a:t>
            </a:r>
          </a:p>
          <a:p>
            <a:pPr marL="285750" indent="-285750">
              <a:buFont typeface="Wingdings" pitchFamily="2" charset="2"/>
              <a:buChar char="ü"/>
            </a:pPr>
            <a:r>
              <a:rPr lang="en-US" sz="2000" dirty="0"/>
              <a:t> Improved typing speed on virtual keyboard, </a:t>
            </a:r>
            <a:r>
              <a:rPr lang="en-US" sz="2000" dirty="0" smtClean="0"/>
              <a:t> with </a:t>
            </a:r>
            <a:r>
              <a:rPr lang="en-US" sz="2000" dirty="0"/>
              <a:t>smarter </a:t>
            </a:r>
            <a:r>
              <a:rPr lang="en-US" sz="2000" dirty="0" smtClean="0"/>
              <a:t>dictionary.</a:t>
            </a:r>
          </a:p>
          <a:p>
            <a:pPr marL="285750" indent="-285750">
              <a:buFont typeface="Wingdings" pitchFamily="2" charset="2"/>
              <a:buChar char="ü"/>
            </a:pPr>
            <a:r>
              <a:rPr lang="en-US" sz="2000" dirty="0"/>
              <a:t> </a:t>
            </a:r>
            <a:r>
              <a:rPr lang="en-US" sz="2000" dirty="0" smtClean="0"/>
              <a:t>no Adobe flash media support.</a:t>
            </a:r>
            <a:endParaRPr lang="en-US" sz="2000" dirty="0"/>
          </a:p>
        </p:txBody>
      </p:sp>
      <p:pic>
        <p:nvPicPr>
          <p:cNvPr id="20" name="Picture 19"/>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8080691" y="75597"/>
            <a:ext cx="800819" cy="591910"/>
          </a:xfrm>
          <a:prstGeom prst="rect">
            <a:avLst/>
          </a:prstGeom>
        </p:spPr>
      </p:pic>
    </p:spTree>
    <p:extLst>
      <p:ext uri="{BB962C8B-B14F-4D97-AF65-F5344CB8AC3E}">
        <p14:creationId xmlns:p14="http://schemas.microsoft.com/office/powerpoint/2010/main" xmlns="" val="29864342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ppt_w</p:attrName>
                                        </p:attrNameLst>
                                      </p:cBhvr>
                                      <p:tavLst>
                                        <p:tav tm="0" fmla="#ppt_w*sin(2.5*pi*$)">
                                          <p:val>
                                            <p:fltVal val="0"/>
                                          </p:val>
                                        </p:tav>
                                        <p:tav tm="100000">
                                          <p:val>
                                            <p:fltVal val="1"/>
                                          </p:val>
                                        </p:tav>
                                      </p:tavLst>
                                    </p:anim>
                                    <p:anim calcmode="lin" valueType="num">
                                      <p:cBhvr>
                                        <p:cTn id="9" dur="1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plus(in)">
                                      <p:cBhvr>
                                        <p:cTn id="14" dur="175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1" dur="10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 calcmode="lin" valueType="num">
                                      <p:cBhvr>
                                        <p:cTn id="26"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7" dur="10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8" dur="10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p:cTn id="33"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35" dur="10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 calcmode="lin" valueType="num">
                                      <p:cBhvr>
                                        <p:cTn id="40"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41" dur="100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42" dur="1000"/>
                                        <p:tgtEl>
                                          <p:spTgt spid="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500"/>
                                        <p:tgtEl>
                                          <p:spTgt spid="15"/>
                                        </p:tgtEl>
                                      </p:cBhvr>
                                    </p:animEffect>
                                    <p:anim calcmode="lin" valueType="num">
                                      <p:cBhvr>
                                        <p:cTn id="48" dur="1500" fill="hold"/>
                                        <p:tgtEl>
                                          <p:spTgt spid="15"/>
                                        </p:tgtEl>
                                        <p:attrNameLst>
                                          <p:attrName>ppt_w</p:attrName>
                                        </p:attrNameLst>
                                      </p:cBhvr>
                                      <p:tavLst>
                                        <p:tav tm="0" fmla="#ppt_w*sin(2.5*pi*$)">
                                          <p:val>
                                            <p:fltVal val="0"/>
                                          </p:val>
                                        </p:tav>
                                        <p:tav tm="100000">
                                          <p:val>
                                            <p:fltVal val="1"/>
                                          </p:val>
                                        </p:tav>
                                      </p:tavLst>
                                    </p:anim>
                                    <p:anim calcmode="lin" valueType="num">
                                      <p:cBhvr>
                                        <p:cTn id="49" dur="1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amond(in)">
                                      <p:cBhvr>
                                        <p:cTn id="54" dur="2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 calcmode="lin" valueType="num">
                                      <p:cBhvr>
                                        <p:cTn id="59"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60" dur="10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61" dur="10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 calcmode="lin" valueType="num">
                                      <p:cBhvr>
                                        <p:cTn id="66" dur="10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67" dur="10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68" dur="1000"/>
                                        <p:tgtEl>
                                          <p:spTgt spid="14">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2" end="2"/>
                                            </p:txEl>
                                          </p:spTgt>
                                        </p:tgtEl>
                                        <p:attrNameLst>
                                          <p:attrName>style.visibility</p:attrName>
                                        </p:attrNameLst>
                                      </p:cBhvr>
                                      <p:to>
                                        <p:strVal val="visible"/>
                                      </p:to>
                                    </p:set>
                                    <p:anim calcmode="lin" valueType="num">
                                      <p:cBhvr>
                                        <p:cTn id="73" dur="10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74" dur="10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75" dur="1000"/>
                                        <p:tgtEl>
                                          <p:spTgt spid="14">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3" end="3"/>
                                            </p:txEl>
                                          </p:spTgt>
                                        </p:tgtEl>
                                        <p:attrNameLst>
                                          <p:attrName>style.visibility</p:attrName>
                                        </p:attrNameLst>
                                      </p:cBhvr>
                                      <p:to>
                                        <p:strVal val="visible"/>
                                      </p:to>
                                    </p:set>
                                    <p:anim calcmode="lin" valueType="num">
                                      <p:cBhvr>
                                        <p:cTn id="80" dur="10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81" dur="10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82" dur="1000"/>
                                        <p:tgtEl>
                                          <p:spTgt spid="1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5"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1500"/>
                                        <p:tgtEl>
                                          <p:spTgt spid="16"/>
                                        </p:tgtEl>
                                      </p:cBhvr>
                                    </p:animEffect>
                                    <p:anim calcmode="lin" valueType="num">
                                      <p:cBhvr>
                                        <p:cTn id="88" dur="1500" fill="hold"/>
                                        <p:tgtEl>
                                          <p:spTgt spid="16"/>
                                        </p:tgtEl>
                                        <p:attrNameLst>
                                          <p:attrName>ppt_w</p:attrName>
                                        </p:attrNameLst>
                                      </p:cBhvr>
                                      <p:tavLst>
                                        <p:tav tm="0" fmla="#ppt_w*sin(2.5*pi*$)">
                                          <p:val>
                                            <p:fltVal val="0"/>
                                          </p:val>
                                        </p:tav>
                                        <p:tav tm="100000">
                                          <p:val>
                                            <p:fltVal val="1"/>
                                          </p:val>
                                        </p:tav>
                                      </p:tavLst>
                                    </p:anim>
                                    <p:anim calcmode="lin" valueType="num">
                                      <p:cBhvr>
                                        <p:cTn id="89" dur="1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box(in)">
                                      <p:cBhvr>
                                        <p:cTn id="94" dur="2000"/>
                                        <p:tgtEl>
                                          <p:spTgt spid="17"/>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p:cTn id="99" dur="10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100" dur="10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101" dur="1000"/>
                                        <p:tgtEl>
                                          <p:spTgt spid="19">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grpId="0" nodeType="clickEffect">
                                  <p:stCondLst>
                                    <p:cond delay="0"/>
                                  </p:stCondLst>
                                  <p:childTnLst>
                                    <p:set>
                                      <p:cBhvr>
                                        <p:cTn id="105" dur="1" fill="hold">
                                          <p:stCondLst>
                                            <p:cond delay="0"/>
                                          </p:stCondLst>
                                        </p:cTn>
                                        <p:tgtEl>
                                          <p:spTgt spid="19">
                                            <p:txEl>
                                              <p:pRg st="1" end="1"/>
                                            </p:txEl>
                                          </p:spTgt>
                                        </p:tgtEl>
                                        <p:attrNameLst>
                                          <p:attrName>style.visibility</p:attrName>
                                        </p:attrNameLst>
                                      </p:cBhvr>
                                      <p:to>
                                        <p:strVal val="visible"/>
                                      </p:to>
                                    </p:set>
                                    <p:anim calcmode="lin" valueType="num">
                                      <p:cBhvr>
                                        <p:cTn id="106" dur="10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107" dur="10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108" dur="1000"/>
                                        <p:tgtEl>
                                          <p:spTgt spid="19">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grpId="0" nodeType="clickEffect">
                                  <p:stCondLst>
                                    <p:cond delay="0"/>
                                  </p:stCondLst>
                                  <p:childTnLst>
                                    <p:set>
                                      <p:cBhvr>
                                        <p:cTn id="112" dur="1" fill="hold">
                                          <p:stCondLst>
                                            <p:cond delay="0"/>
                                          </p:stCondLst>
                                        </p:cTn>
                                        <p:tgtEl>
                                          <p:spTgt spid="19">
                                            <p:txEl>
                                              <p:pRg st="2" end="2"/>
                                            </p:txEl>
                                          </p:spTgt>
                                        </p:tgtEl>
                                        <p:attrNameLst>
                                          <p:attrName>style.visibility</p:attrName>
                                        </p:attrNameLst>
                                      </p:cBhvr>
                                      <p:to>
                                        <p:strVal val="visible"/>
                                      </p:to>
                                    </p:set>
                                    <p:anim calcmode="lin" valueType="num">
                                      <p:cBhvr>
                                        <p:cTn id="113" dur="1000" fill="hold"/>
                                        <p:tgtEl>
                                          <p:spTgt spid="19">
                                            <p:txEl>
                                              <p:pRg st="2" end="2"/>
                                            </p:txEl>
                                          </p:spTgt>
                                        </p:tgtEl>
                                        <p:attrNameLst>
                                          <p:attrName>ppt_w</p:attrName>
                                        </p:attrNameLst>
                                      </p:cBhvr>
                                      <p:tavLst>
                                        <p:tav tm="0">
                                          <p:val>
                                            <p:fltVal val="0"/>
                                          </p:val>
                                        </p:tav>
                                        <p:tav tm="100000">
                                          <p:val>
                                            <p:strVal val="#ppt_w"/>
                                          </p:val>
                                        </p:tav>
                                      </p:tavLst>
                                    </p:anim>
                                    <p:anim calcmode="lin" valueType="num">
                                      <p:cBhvr>
                                        <p:cTn id="114" dur="1000" fill="hold"/>
                                        <p:tgtEl>
                                          <p:spTgt spid="19">
                                            <p:txEl>
                                              <p:pRg st="2" end="2"/>
                                            </p:txEl>
                                          </p:spTgt>
                                        </p:tgtEl>
                                        <p:attrNameLst>
                                          <p:attrName>ppt_h</p:attrName>
                                        </p:attrNameLst>
                                      </p:cBhvr>
                                      <p:tavLst>
                                        <p:tav tm="0">
                                          <p:val>
                                            <p:fltVal val="0"/>
                                          </p:val>
                                        </p:tav>
                                        <p:tav tm="100000">
                                          <p:val>
                                            <p:strVal val="#ppt_h"/>
                                          </p:val>
                                        </p:tav>
                                      </p:tavLst>
                                    </p:anim>
                                    <p:animEffect transition="in" filter="fade">
                                      <p:cBhvr>
                                        <p:cTn id="115" dur="1000"/>
                                        <p:tgtEl>
                                          <p:spTgt spid="19">
                                            <p:txEl>
                                              <p:pRg st="2" end="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grpId="0" nodeType="clickEffect">
                                  <p:stCondLst>
                                    <p:cond delay="0"/>
                                  </p:stCondLst>
                                  <p:childTnLst>
                                    <p:set>
                                      <p:cBhvr>
                                        <p:cTn id="119" dur="1" fill="hold">
                                          <p:stCondLst>
                                            <p:cond delay="0"/>
                                          </p:stCondLst>
                                        </p:cTn>
                                        <p:tgtEl>
                                          <p:spTgt spid="19">
                                            <p:txEl>
                                              <p:pRg st="3" end="3"/>
                                            </p:txEl>
                                          </p:spTgt>
                                        </p:tgtEl>
                                        <p:attrNameLst>
                                          <p:attrName>style.visibility</p:attrName>
                                        </p:attrNameLst>
                                      </p:cBhvr>
                                      <p:to>
                                        <p:strVal val="visible"/>
                                      </p:to>
                                    </p:set>
                                    <p:anim calcmode="lin" valueType="num">
                                      <p:cBhvr>
                                        <p:cTn id="120" dur="1000" fill="hold"/>
                                        <p:tgtEl>
                                          <p:spTgt spid="19">
                                            <p:txEl>
                                              <p:pRg st="3" end="3"/>
                                            </p:txEl>
                                          </p:spTgt>
                                        </p:tgtEl>
                                        <p:attrNameLst>
                                          <p:attrName>ppt_w</p:attrName>
                                        </p:attrNameLst>
                                      </p:cBhvr>
                                      <p:tavLst>
                                        <p:tav tm="0">
                                          <p:val>
                                            <p:fltVal val="0"/>
                                          </p:val>
                                        </p:tav>
                                        <p:tav tm="100000">
                                          <p:val>
                                            <p:strVal val="#ppt_w"/>
                                          </p:val>
                                        </p:tav>
                                      </p:tavLst>
                                    </p:anim>
                                    <p:anim calcmode="lin" valueType="num">
                                      <p:cBhvr>
                                        <p:cTn id="121" dur="1000" fill="hold"/>
                                        <p:tgtEl>
                                          <p:spTgt spid="19">
                                            <p:txEl>
                                              <p:pRg st="3" end="3"/>
                                            </p:txEl>
                                          </p:spTgt>
                                        </p:tgtEl>
                                        <p:attrNameLst>
                                          <p:attrName>ppt_h</p:attrName>
                                        </p:attrNameLst>
                                      </p:cBhvr>
                                      <p:tavLst>
                                        <p:tav tm="0">
                                          <p:val>
                                            <p:fltVal val="0"/>
                                          </p:val>
                                        </p:tav>
                                        <p:tav tm="100000">
                                          <p:val>
                                            <p:strVal val="#ppt_h"/>
                                          </p:val>
                                        </p:tav>
                                      </p:tavLst>
                                    </p:anim>
                                    <p:animEffect transition="in" filter="fade">
                                      <p:cBhvr>
                                        <p:cTn id="122" dur="10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P spid="14" grpId="0" build="p"/>
      <p:bldP spid="15" grpId="0"/>
      <p:bldP spid="16" grpId="0"/>
      <p:bldP spid="1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8" name="Rectangle 7"/>
          <p:cNvSpPr/>
          <p:nvPr/>
        </p:nvSpPr>
        <p:spPr>
          <a:xfrm>
            <a:off x="240566" y="192489"/>
            <a:ext cx="3720890"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Froyo 2.2</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2" name="TextBox 1"/>
          <p:cNvSpPr txBox="1"/>
          <p:nvPr/>
        </p:nvSpPr>
        <p:spPr>
          <a:xfrm>
            <a:off x="553872" y="735382"/>
            <a:ext cx="5867400" cy="1200329"/>
          </a:xfrm>
          <a:prstGeom prst="rect">
            <a:avLst/>
          </a:prstGeom>
          <a:noFill/>
        </p:spPr>
        <p:txBody>
          <a:bodyPr wrap="square" rtlCol="0">
            <a:spAutoFit/>
          </a:bodyPr>
          <a:lstStyle/>
          <a:p>
            <a:pPr marL="342900" indent="-342900">
              <a:buFont typeface="Wingdings" pitchFamily="2" charset="2"/>
              <a:buChar char="ü"/>
            </a:pPr>
            <a:r>
              <a:rPr lang="en-US" dirty="0" smtClean="0"/>
              <a:t>  Released on </a:t>
            </a:r>
            <a:r>
              <a:rPr lang="en-US" dirty="0">
                <a:solidFill>
                  <a:srgbClr val="FFFF00"/>
                </a:solidFill>
              </a:rPr>
              <a:t> </a:t>
            </a:r>
            <a:r>
              <a:rPr lang="en-US" dirty="0">
                <a:solidFill>
                  <a:srgbClr val="7030A0"/>
                </a:solidFill>
              </a:rPr>
              <a:t>May 20, </a:t>
            </a:r>
            <a:r>
              <a:rPr lang="en-US" dirty="0" smtClean="0">
                <a:solidFill>
                  <a:srgbClr val="7030A0"/>
                </a:solidFill>
              </a:rPr>
              <a:t>2010.</a:t>
            </a:r>
          </a:p>
          <a:p>
            <a:pPr marL="342900" lvl="0" indent="-342900">
              <a:buFont typeface="Wingdings" pitchFamily="2" charset="2"/>
              <a:buChar char="ü"/>
            </a:pPr>
            <a:r>
              <a:rPr lang="en-US" dirty="0"/>
              <a:t>  Support for Adobe Flash </a:t>
            </a:r>
            <a:r>
              <a:rPr lang="en-US" dirty="0" smtClean="0"/>
              <a:t>10.1</a:t>
            </a:r>
          </a:p>
          <a:p>
            <a:pPr marL="342900" lvl="0" indent="-342900">
              <a:buFont typeface="Wingdings" pitchFamily="2" charset="2"/>
              <a:buChar char="ü"/>
            </a:pPr>
            <a:r>
              <a:rPr lang="en-US" dirty="0"/>
              <a:t> </a:t>
            </a:r>
            <a:r>
              <a:rPr lang="en-US" dirty="0" smtClean="0"/>
              <a:t>  </a:t>
            </a:r>
            <a:r>
              <a:rPr lang="en-US" dirty="0"/>
              <a:t>Improved Application launcher with better browser</a:t>
            </a:r>
          </a:p>
          <a:p>
            <a:pPr marL="342900" indent="-342900">
              <a:buFont typeface="Wingdings" pitchFamily="2" charset="2"/>
              <a:buChar char="ü"/>
            </a:pPr>
            <a:r>
              <a:rPr lang="en-US" dirty="0" smtClean="0"/>
              <a:t>   No internet calling.</a:t>
            </a:r>
            <a:endParaRPr lang="en-US" dirty="0"/>
          </a:p>
        </p:txBody>
      </p:sp>
      <p:pic>
        <p:nvPicPr>
          <p:cNvPr id="9" name="Picture 8" descr="http://www.signature9.com/wp-content/uploads/2010/06/android_froyo.jpg">
            <a:hlinkClick r:id="rId3"/>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5968778" y="292321"/>
            <a:ext cx="1838325" cy="1905000"/>
          </a:xfrm>
          <a:prstGeom prst="rect">
            <a:avLst/>
          </a:prstGeom>
          <a:noFill/>
          <a:ln>
            <a:noFill/>
          </a:ln>
        </p:spPr>
      </p:pic>
      <p:sp>
        <p:nvSpPr>
          <p:cNvPr id="10" name="Rectangle 9"/>
          <p:cNvSpPr/>
          <p:nvPr/>
        </p:nvSpPr>
        <p:spPr>
          <a:xfrm>
            <a:off x="246253" y="1935711"/>
            <a:ext cx="4899098"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Gingerbread 2.3</a:t>
            </a:r>
            <a:endParaRPr lang="en-US" sz="2800" b="1" cap="none" spc="0" dirty="0">
              <a:ln>
                <a:prstDash val="solid"/>
              </a:ln>
              <a:effectLst>
                <a:outerShdw blurRad="88000" dist="50800" dir="5040000" algn="tl">
                  <a:schemeClr val="accent4">
                    <a:tint val="80000"/>
                    <a:satMod val="250000"/>
                    <a:alpha val="45000"/>
                  </a:schemeClr>
                </a:outerShdw>
              </a:effectLst>
            </a:endParaRPr>
          </a:p>
        </p:txBody>
      </p:sp>
      <p:pic>
        <p:nvPicPr>
          <p:cNvPr id="11" name="Picture 10" descr="http://i.zdnet.com/blogs/gingerdroid.png">
            <a:hlinkClick r:id="rId5"/>
          </p:cNvPr>
          <p:cNvPicPr/>
          <p:nvPr/>
        </p:nvPicPr>
        <p:blipFill>
          <a:blip r:embed="rId6">
            <a:extLst>
              <a:ext uri="{28A0092B-C50C-407E-A947-70E740481C1C}">
                <a14:useLocalDpi xmlns:a14="http://schemas.microsoft.com/office/drawing/2010/main" xmlns="" val="0"/>
              </a:ext>
            </a:extLst>
          </a:blip>
          <a:srcRect/>
          <a:stretch>
            <a:fillRect/>
          </a:stretch>
        </p:blipFill>
        <p:spPr bwMode="auto">
          <a:xfrm>
            <a:off x="5902103" y="2197321"/>
            <a:ext cx="1905000" cy="1905000"/>
          </a:xfrm>
          <a:prstGeom prst="rect">
            <a:avLst/>
          </a:prstGeom>
          <a:noFill/>
          <a:ln>
            <a:noFill/>
          </a:ln>
        </p:spPr>
      </p:pic>
      <p:sp>
        <p:nvSpPr>
          <p:cNvPr id="4" name="TextBox 3"/>
          <p:cNvSpPr txBox="1"/>
          <p:nvPr/>
        </p:nvSpPr>
        <p:spPr>
          <a:xfrm>
            <a:off x="616594" y="2475888"/>
            <a:ext cx="5715000" cy="3970318"/>
          </a:xfrm>
          <a:prstGeom prst="rect">
            <a:avLst/>
          </a:prstGeom>
          <a:noFill/>
        </p:spPr>
        <p:txBody>
          <a:bodyPr wrap="square" rtlCol="0">
            <a:spAutoFit/>
          </a:bodyPr>
          <a:lstStyle/>
          <a:p>
            <a:pPr marL="285750" indent="-285750">
              <a:buFont typeface="Wingdings" pitchFamily="2" charset="2"/>
              <a:buChar char="ü"/>
            </a:pPr>
            <a:r>
              <a:rPr lang="en-US" dirty="0" smtClean="0"/>
              <a:t> Released on </a:t>
            </a:r>
            <a:r>
              <a:rPr lang="en-US" dirty="0"/>
              <a:t> </a:t>
            </a:r>
            <a:r>
              <a:rPr lang="en-US" dirty="0">
                <a:solidFill>
                  <a:srgbClr val="7030A0"/>
                </a:solidFill>
              </a:rPr>
              <a:t>December 6, </a:t>
            </a:r>
            <a:r>
              <a:rPr lang="en-US" dirty="0" smtClean="0">
                <a:solidFill>
                  <a:srgbClr val="7030A0"/>
                </a:solidFill>
              </a:rPr>
              <a:t>2010.</a:t>
            </a:r>
          </a:p>
          <a:p>
            <a:pPr marL="285750" lvl="0" indent="-285750">
              <a:buFont typeface="Wingdings" pitchFamily="2" charset="2"/>
              <a:buChar char="ü"/>
            </a:pPr>
            <a:r>
              <a:rPr lang="en-US" dirty="0"/>
              <a:t> Updated User Interface with high efficiency and </a:t>
            </a:r>
            <a:r>
              <a:rPr lang="en-US" dirty="0" smtClean="0"/>
              <a:t>speed</a:t>
            </a:r>
          </a:p>
          <a:p>
            <a:pPr marL="285750" indent="-285750">
              <a:buFont typeface="Wingdings" pitchFamily="2" charset="2"/>
              <a:buChar char="ü"/>
            </a:pPr>
            <a:r>
              <a:rPr lang="en-US" dirty="0" smtClean="0"/>
              <a:t> </a:t>
            </a:r>
            <a:r>
              <a:rPr lang="en-US" dirty="0"/>
              <a:t>Internet </a:t>
            </a:r>
            <a:r>
              <a:rPr lang="en-US" dirty="0" smtClean="0"/>
              <a:t>calling</a:t>
            </a:r>
          </a:p>
          <a:p>
            <a:pPr marL="285750" indent="-285750">
              <a:buFont typeface="Wingdings" pitchFamily="2" charset="2"/>
              <a:buChar char="ü"/>
            </a:pPr>
            <a:r>
              <a:rPr lang="en-US" dirty="0"/>
              <a:t> </a:t>
            </a:r>
            <a:r>
              <a:rPr lang="en-US" dirty="0" smtClean="0"/>
              <a:t>One touch word selection and copy/paste.</a:t>
            </a:r>
          </a:p>
          <a:p>
            <a:pPr marL="285750" indent="-285750">
              <a:buFont typeface="Wingdings" pitchFamily="2" charset="2"/>
              <a:buChar char="ü"/>
            </a:pPr>
            <a:r>
              <a:rPr lang="en-US" dirty="0"/>
              <a:t> </a:t>
            </a:r>
            <a:r>
              <a:rPr lang="en-US" dirty="0" smtClean="0"/>
              <a:t>New keyboard for faster word input.</a:t>
            </a:r>
          </a:p>
          <a:p>
            <a:pPr marL="285750" indent="-285750">
              <a:buFont typeface="Wingdings" pitchFamily="2" charset="2"/>
              <a:buChar char="ü"/>
            </a:pPr>
            <a:r>
              <a:rPr lang="en-US" dirty="0"/>
              <a:t> </a:t>
            </a:r>
            <a:r>
              <a:rPr lang="en-US" dirty="0" smtClean="0"/>
              <a:t>More successful version of Android than previous versions.</a:t>
            </a:r>
          </a:p>
          <a:p>
            <a:pPr marL="285750" indent="-285750">
              <a:buFont typeface="Wingdings" pitchFamily="2" charset="2"/>
              <a:buChar char="ü"/>
            </a:pPr>
            <a:r>
              <a:rPr lang="en-US" dirty="0"/>
              <a:t> </a:t>
            </a:r>
            <a:r>
              <a:rPr lang="en-US" dirty="0" smtClean="0"/>
              <a:t>not supports multi-core processors.</a:t>
            </a:r>
          </a:p>
          <a:p>
            <a:pPr lvl="0"/>
            <a:r>
              <a:rPr lang="en-US" dirty="0"/>
              <a:t> </a:t>
            </a:r>
            <a:r>
              <a:rPr lang="en-US" dirty="0" smtClean="0"/>
              <a:t>   </a:t>
            </a:r>
          </a:p>
          <a:p>
            <a:pPr lvl="0"/>
            <a:r>
              <a:rPr lang="en-US" dirty="0"/>
              <a:t> </a:t>
            </a:r>
            <a:endParaRPr lang="en-US" dirty="0" smtClean="0"/>
          </a:p>
          <a:p>
            <a:pPr lvl="0"/>
            <a:r>
              <a:rPr lang="en-US" dirty="0"/>
              <a:t> </a:t>
            </a:r>
          </a:p>
          <a:p>
            <a:pPr lvl="0"/>
            <a:r>
              <a:rPr lang="en-US" dirty="0" smtClean="0"/>
              <a:t> </a:t>
            </a:r>
          </a:p>
          <a:p>
            <a:pPr marL="285750" lvl="0" indent="-285750">
              <a:buFont typeface="Wingdings" pitchFamily="2" charset="2"/>
              <a:buChar char="ü"/>
            </a:pPr>
            <a:endParaRPr lang="en-US" dirty="0"/>
          </a:p>
          <a:p>
            <a:pPr marL="285750" indent="-285750">
              <a:buFont typeface="Wingdings" pitchFamily="2" charset="2"/>
              <a:buChar char="ü"/>
            </a:pPr>
            <a:endParaRPr lang="en-US" dirty="0"/>
          </a:p>
        </p:txBody>
      </p:sp>
      <p:sp>
        <p:nvSpPr>
          <p:cNvPr id="12" name="Rectangle 11"/>
          <p:cNvSpPr/>
          <p:nvPr/>
        </p:nvSpPr>
        <p:spPr>
          <a:xfrm>
            <a:off x="377779" y="4642513"/>
            <a:ext cx="4780476"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Honeycomb 3.0</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13" name="TextBox 12"/>
          <p:cNvSpPr txBox="1"/>
          <p:nvPr/>
        </p:nvSpPr>
        <p:spPr>
          <a:xfrm>
            <a:off x="644303" y="5165733"/>
            <a:ext cx="5257800" cy="1477328"/>
          </a:xfrm>
          <a:prstGeom prst="rect">
            <a:avLst/>
          </a:prstGeom>
          <a:noFill/>
        </p:spPr>
        <p:txBody>
          <a:bodyPr wrap="square" rtlCol="0">
            <a:spAutoFit/>
          </a:bodyPr>
          <a:lstStyle/>
          <a:p>
            <a:pPr marL="285750" indent="-285750">
              <a:buFont typeface="Wingdings" pitchFamily="2" charset="2"/>
              <a:buChar char="ü"/>
            </a:pPr>
            <a:r>
              <a:rPr lang="en-US" dirty="0" smtClean="0"/>
              <a:t>  Released on </a:t>
            </a:r>
            <a:r>
              <a:rPr lang="en-US" dirty="0">
                <a:solidFill>
                  <a:srgbClr val="7030A0"/>
                </a:solidFill>
              </a:rPr>
              <a:t>February 22, </a:t>
            </a:r>
            <a:r>
              <a:rPr lang="en-US" dirty="0" smtClean="0">
                <a:solidFill>
                  <a:srgbClr val="7030A0"/>
                </a:solidFill>
              </a:rPr>
              <a:t>2011.</a:t>
            </a:r>
          </a:p>
          <a:p>
            <a:pPr marL="285750" lvl="0" indent="-285750">
              <a:buFont typeface="Wingdings" pitchFamily="2" charset="2"/>
              <a:buChar char="ü"/>
            </a:pPr>
            <a:r>
              <a:rPr lang="en-US" dirty="0"/>
              <a:t> Support for multi-core processors</a:t>
            </a:r>
          </a:p>
          <a:p>
            <a:pPr marL="285750" lvl="0" indent="-285750">
              <a:buFont typeface="Wingdings" pitchFamily="2" charset="2"/>
              <a:buChar char="ü"/>
            </a:pPr>
            <a:r>
              <a:rPr lang="en-US" dirty="0" smtClean="0"/>
              <a:t> </a:t>
            </a:r>
            <a:r>
              <a:rPr lang="en-US" dirty="0"/>
              <a:t>Ability to encrypt all user </a:t>
            </a:r>
            <a:r>
              <a:rPr lang="en-US" dirty="0" smtClean="0"/>
              <a:t>data.</a:t>
            </a:r>
          </a:p>
          <a:p>
            <a:pPr marL="285750" indent="-285750">
              <a:buFont typeface="Wingdings" pitchFamily="2" charset="2"/>
              <a:buChar char="ü"/>
            </a:pPr>
            <a:r>
              <a:rPr lang="en-US" dirty="0"/>
              <a:t> </a:t>
            </a:r>
            <a:r>
              <a:rPr lang="en-US" dirty="0" smtClean="0"/>
              <a:t>This version of android is only available for       tablets. </a:t>
            </a:r>
            <a:endParaRPr lang="en-US" dirty="0"/>
          </a:p>
        </p:txBody>
      </p:sp>
      <p:pic>
        <p:nvPicPr>
          <p:cNvPr id="14" name="Picture 13" descr="http://cdn4.digitaltrends.com/wp-content/uploads/2011/01/android-3-0-honeycomb-official-logo.jpg">
            <a:hlinkClick r:id="rId7"/>
          </p:cNvPr>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476733" y="4698932"/>
            <a:ext cx="1905000" cy="1497152"/>
          </a:xfrm>
          <a:prstGeom prst="rect">
            <a:avLst/>
          </a:prstGeom>
          <a:noFill/>
          <a:ln>
            <a:noFill/>
          </a:ln>
        </p:spPr>
      </p:pic>
      <p:pic>
        <p:nvPicPr>
          <p:cNvPr id="15" name="Picture 14"/>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8153400" y="205825"/>
            <a:ext cx="800819" cy="591910"/>
          </a:xfrm>
          <a:prstGeom prst="rect">
            <a:avLst/>
          </a:prstGeom>
        </p:spPr>
      </p:pic>
    </p:spTree>
    <p:extLst>
      <p:ext uri="{BB962C8B-B14F-4D97-AF65-F5344CB8AC3E}">
        <p14:creationId xmlns:p14="http://schemas.microsoft.com/office/powerpoint/2010/main" xmlns="" val="271864064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8)">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750"/>
                                        <p:tgtEl>
                                          <p:spTgt spid="2">
                                            <p:txEl>
                                              <p:pRg st="0" end="0"/>
                                            </p:txEl>
                                          </p:spTgt>
                                        </p:tgtEl>
                                      </p:cBhvr>
                                    </p:animEffect>
                                    <p:anim calcmode="lin" valueType="num">
                                      <p:cBhvr>
                                        <p:cTn id="21"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750"/>
                                        <p:tgtEl>
                                          <p:spTgt spid="2">
                                            <p:txEl>
                                              <p:pRg st="1" end="1"/>
                                            </p:txEl>
                                          </p:spTgt>
                                        </p:tgtEl>
                                      </p:cBhvr>
                                    </p:animEffect>
                                    <p:anim calcmode="lin" valueType="num">
                                      <p:cBhvr>
                                        <p:cTn id="28"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7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750"/>
                                        <p:tgtEl>
                                          <p:spTgt spid="2">
                                            <p:txEl>
                                              <p:pRg st="2" end="2"/>
                                            </p:txEl>
                                          </p:spTgt>
                                        </p:tgtEl>
                                      </p:cBhvr>
                                    </p:animEffect>
                                    <p:anim calcmode="lin" valueType="num">
                                      <p:cBhvr>
                                        <p:cTn id="35" dur="7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6" dur="7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fade">
                                      <p:cBhvr>
                                        <p:cTn id="41" dur="750"/>
                                        <p:tgtEl>
                                          <p:spTgt spid="2">
                                            <p:txEl>
                                              <p:pRg st="3" end="3"/>
                                            </p:txEl>
                                          </p:spTgt>
                                        </p:tgtEl>
                                      </p:cBhvr>
                                    </p:animEffect>
                                    <p:anim calcmode="lin" valueType="num">
                                      <p:cBhvr>
                                        <p:cTn id="42" dur="7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3" dur="7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fltVal val="0"/>
                                          </p:val>
                                        </p:tav>
                                        <p:tav tm="100000">
                                          <p:val>
                                            <p:strVal val="#ppt_w"/>
                                          </p:val>
                                        </p:tav>
                                      </p:tavLst>
                                    </p:anim>
                                    <p:anim calcmode="lin" valueType="num">
                                      <p:cBhvr>
                                        <p:cTn id="49" dur="1000" fill="hold"/>
                                        <p:tgtEl>
                                          <p:spTgt spid="10"/>
                                        </p:tgtEl>
                                        <p:attrNameLst>
                                          <p:attrName>ppt_h</p:attrName>
                                        </p:attrNameLst>
                                      </p:cBhvr>
                                      <p:tavLst>
                                        <p:tav tm="0">
                                          <p:val>
                                            <p:fltVal val="0"/>
                                          </p:val>
                                        </p:tav>
                                        <p:tav tm="100000">
                                          <p:val>
                                            <p:strVal val="#ppt_h"/>
                                          </p:val>
                                        </p:tav>
                                      </p:tavLst>
                                    </p:anim>
                                    <p:anim calcmode="lin" valueType="num">
                                      <p:cBhvr>
                                        <p:cTn id="50" dur="1000" fill="hold"/>
                                        <p:tgtEl>
                                          <p:spTgt spid="10"/>
                                        </p:tgtEl>
                                        <p:attrNameLst>
                                          <p:attrName>style.rotation</p:attrName>
                                        </p:attrNameLst>
                                      </p:cBhvr>
                                      <p:tavLst>
                                        <p:tav tm="0">
                                          <p:val>
                                            <p:fltVal val="90"/>
                                          </p:val>
                                        </p:tav>
                                        <p:tav tm="100000">
                                          <p:val>
                                            <p:fltVal val="0"/>
                                          </p:val>
                                        </p:tav>
                                      </p:tavLst>
                                    </p:anim>
                                    <p:animEffect transition="in" filter="fade">
                                      <p:cBhvr>
                                        <p:cTn id="51" dur="1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3"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heel(3)">
                                      <p:cBhvr>
                                        <p:cTn id="56" dur="20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Effect transition="in" filter="fade">
                                      <p:cBhvr>
                                        <p:cTn id="61" dur="750"/>
                                        <p:tgtEl>
                                          <p:spTgt spid="4">
                                            <p:txEl>
                                              <p:pRg st="0" end="0"/>
                                            </p:txEl>
                                          </p:spTgt>
                                        </p:tgtEl>
                                      </p:cBhvr>
                                    </p:animEffect>
                                    <p:anim calcmode="lin" valueType="num">
                                      <p:cBhvr>
                                        <p:cTn id="62"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3" dur="7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4">
                                            <p:txEl>
                                              <p:pRg st="1" end="1"/>
                                            </p:txEl>
                                          </p:spTgt>
                                        </p:tgtEl>
                                        <p:attrNameLst>
                                          <p:attrName>style.visibility</p:attrName>
                                        </p:attrNameLst>
                                      </p:cBhvr>
                                      <p:to>
                                        <p:strVal val="visible"/>
                                      </p:to>
                                    </p:set>
                                    <p:animEffect transition="in" filter="fade">
                                      <p:cBhvr>
                                        <p:cTn id="68" dur="750"/>
                                        <p:tgtEl>
                                          <p:spTgt spid="4">
                                            <p:txEl>
                                              <p:pRg st="1" end="1"/>
                                            </p:txEl>
                                          </p:spTgt>
                                        </p:tgtEl>
                                      </p:cBhvr>
                                    </p:animEffect>
                                    <p:anim calcmode="lin" valueType="num">
                                      <p:cBhvr>
                                        <p:cTn id="69" dur="7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0" dur="7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750"/>
                                        <p:tgtEl>
                                          <p:spTgt spid="4">
                                            <p:txEl>
                                              <p:pRg st="2" end="2"/>
                                            </p:txEl>
                                          </p:spTgt>
                                        </p:tgtEl>
                                      </p:cBhvr>
                                    </p:animEffect>
                                    <p:anim calcmode="lin" valueType="num">
                                      <p:cBhvr>
                                        <p:cTn id="76" dur="7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7" dur="7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fade">
                                      <p:cBhvr>
                                        <p:cTn id="82" dur="750"/>
                                        <p:tgtEl>
                                          <p:spTgt spid="4">
                                            <p:txEl>
                                              <p:pRg st="3" end="3"/>
                                            </p:txEl>
                                          </p:spTgt>
                                        </p:tgtEl>
                                      </p:cBhvr>
                                    </p:animEffect>
                                    <p:anim calcmode="lin" valueType="num">
                                      <p:cBhvr>
                                        <p:cTn id="83" dur="7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4" dur="75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7" presetClass="entr" presetSubtype="0" fill="hold" grpId="0" nodeType="clickEffect">
                                  <p:stCondLst>
                                    <p:cond delay="0"/>
                                  </p:stCondLst>
                                  <p:childTnLst>
                                    <p:set>
                                      <p:cBhvr>
                                        <p:cTn id="88" dur="1" fill="hold">
                                          <p:stCondLst>
                                            <p:cond delay="0"/>
                                          </p:stCondLst>
                                        </p:cTn>
                                        <p:tgtEl>
                                          <p:spTgt spid="4">
                                            <p:txEl>
                                              <p:pRg st="4" end="4"/>
                                            </p:txEl>
                                          </p:spTgt>
                                        </p:tgtEl>
                                        <p:attrNameLst>
                                          <p:attrName>style.visibility</p:attrName>
                                        </p:attrNameLst>
                                      </p:cBhvr>
                                      <p:to>
                                        <p:strVal val="visible"/>
                                      </p:to>
                                    </p:set>
                                    <p:animEffect transition="in" filter="fade">
                                      <p:cBhvr>
                                        <p:cTn id="89" dur="750"/>
                                        <p:tgtEl>
                                          <p:spTgt spid="4">
                                            <p:txEl>
                                              <p:pRg st="4" end="4"/>
                                            </p:txEl>
                                          </p:spTgt>
                                        </p:tgtEl>
                                      </p:cBhvr>
                                    </p:animEffect>
                                    <p:anim calcmode="lin" valueType="num">
                                      <p:cBhvr>
                                        <p:cTn id="90" dur="7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1" dur="75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7" presetClass="entr" presetSubtype="0" fill="hold" grpId="0" nodeType="clickEffect">
                                  <p:stCondLst>
                                    <p:cond delay="0"/>
                                  </p:stCondLst>
                                  <p:childTnLst>
                                    <p:set>
                                      <p:cBhvr>
                                        <p:cTn id="95" dur="1" fill="hold">
                                          <p:stCondLst>
                                            <p:cond delay="0"/>
                                          </p:stCondLst>
                                        </p:cTn>
                                        <p:tgtEl>
                                          <p:spTgt spid="4">
                                            <p:txEl>
                                              <p:pRg st="5" end="5"/>
                                            </p:txEl>
                                          </p:spTgt>
                                        </p:tgtEl>
                                        <p:attrNameLst>
                                          <p:attrName>style.visibility</p:attrName>
                                        </p:attrNameLst>
                                      </p:cBhvr>
                                      <p:to>
                                        <p:strVal val="visible"/>
                                      </p:to>
                                    </p:set>
                                    <p:animEffect transition="in" filter="fade">
                                      <p:cBhvr>
                                        <p:cTn id="96" dur="750"/>
                                        <p:tgtEl>
                                          <p:spTgt spid="4">
                                            <p:txEl>
                                              <p:pRg st="5" end="5"/>
                                            </p:txEl>
                                          </p:spTgt>
                                        </p:tgtEl>
                                      </p:cBhvr>
                                    </p:animEffect>
                                    <p:anim calcmode="lin" valueType="num">
                                      <p:cBhvr>
                                        <p:cTn id="97" dur="75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8" dur="75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animEffect transition="in" filter="fade">
                                      <p:cBhvr>
                                        <p:cTn id="103" dur="750"/>
                                        <p:tgtEl>
                                          <p:spTgt spid="4">
                                            <p:txEl>
                                              <p:pRg st="6" end="6"/>
                                            </p:txEl>
                                          </p:spTgt>
                                        </p:tgtEl>
                                      </p:cBhvr>
                                    </p:animEffect>
                                    <p:anim calcmode="lin" valueType="num">
                                      <p:cBhvr>
                                        <p:cTn id="104" dur="75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5" dur="75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31" presetClass="entr" presetSubtype="0" fill="hold" grpId="0" nodeType="clickEffect">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cBhvr>
                                        <p:cTn id="110" dur="1000" fill="hold"/>
                                        <p:tgtEl>
                                          <p:spTgt spid="12"/>
                                        </p:tgtEl>
                                        <p:attrNameLst>
                                          <p:attrName>ppt_w</p:attrName>
                                        </p:attrNameLst>
                                      </p:cBhvr>
                                      <p:tavLst>
                                        <p:tav tm="0">
                                          <p:val>
                                            <p:fltVal val="0"/>
                                          </p:val>
                                        </p:tav>
                                        <p:tav tm="100000">
                                          <p:val>
                                            <p:strVal val="#ppt_w"/>
                                          </p:val>
                                        </p:tav>
                                      </p:tavLst>
                                    </p:anim>
                                    <p:anim calcmode="lin" valueType="num">
                                      <p:cBhvr>
                                        <p:cTn id="111" dur="1000" fill="hold"/>
                                        <p:tgtEl>
                                          <p:spTgt spid="12"/>
                                        </p:tgtEl>
                                        <p:attrNameLst>
                                          <p:attrName>ppt_h</p:attrName>
                                        </p:attrNameLst>
                                      </p:cBhvr>
                                      <p:tavLst>
                                        <p:tav tm="0">
                                          <p:val>
                                            <p:fltVal val="0"/>
                                          </p:val>
                                        </p:tav>
                                        <p:tav tm="100000">
                                          <p:val>
                                            <p:strVal val="#ppt_h"/>
                                          </p:val>
                                        </p:tav>
                                      </p:tavLst>
                                    </p:anim>
                                    <p:anim calcmode="lin" valueType="num">
                                      <p:cBhvr>
                                        <p:cTn id="112" dur="1000" fill="hold"/>
                                        <p:tgtEl>
                                          <p:spTgt spid="12"/>
                                        </p:tgtEl>
                                        <p:attrNameLst>
                                          <p:attrName>style.rotation</p:attrName>
                                        </p:attrNameLst>
                                      </p:cBhvr>
                                      <p:tavLst>
                                        <p:tav tm="0">
                                          <p:val>
                                            <p:fltVal val="90"/>
                                          </p:val>
                                        </p:tav>
                                        <p:tav tm="100000">
                                          <p:val>
                                            <p:fltVal val="0"/>
                                          </p:val>
                                        </p:tav>
                                      </p:tavLst>
                                    </p:anim>
                                    <p:animEffect transition="in" filter="fade">
                                      <p:cBhvr>
                                        <p:cTn id="113" dur="1000"/>
                                        <p:tgtEl>
                                          <p:spTgt spid="12"/>
                                        </p:tgtEl>
                                      </p:cBhvr>
                                    </p:animEffect>
                                  </p:childTnLst>
                                </p:cTn>
                              </p:par>
                            </p:childTnLst>
                          </p:cTn>
                        </p:par>
                      </p:childTnLst>
                    </p:cTn>
                  </p:par>
                  <p:par>
                    <p:cTn id="114" fill="hold">
                      <p:stCondLst>
                        <p:cond delay="indefinite"/>
                      </p:stCondLst>
                      <p:childTnLst>
                        <p:par>
                          <p:cTn id="115" fill="hold">
                            <p:stCondLst>
                              <p:cond delay="0"/>
                            </p:stCondLst>
                            <p:childTnLst>
                              <p:par>
                                <p:cTn id="116" presetID="21" presetClass="entr" presetSubtype="4"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wheel(4)">
                                      <p:cBhvr>
                                        <p:cTn id="118" dur="2000"/>
                                        <p:tgtEl>
                                          <p:spTgt spid="14"/>
                                        </p:tgtEl>
                                      </p:cBhvr>
                                    </p:animEffect>
                                  </p:childTnLst>
                                </p:cTn>
                              </p:par>
                            </p:childTnLst>
                          </p:cTn>
                        </p:par>
                      </p:childTnLst>
                    </p:cTn>
                  </p:par>
                  <p:par>
                    <p:cTn id="119" fill="hold">
                      <p:stCondLst>
                        <p:cond delay="indefinite"/>
                      </p:stCondLst>
                      <p:childTnLst>
                        <p:par>
                          <p:cTn id="120" fill="hold">
                            <p:stCondLst>
                              <p:cond delay="0"/>
                            </p:stCondLst>
                            <p:childTnLst>
                              <p:par>
                                <p:cTn id="121" presetID="47" presetClass="entr" presetSubtype="0" fill="hold" grpId="0" nodeType="clickEffect">
                                  <p:stCondLst>
                                    <p:cond delay="0"/>
                                  </p:stCondLst>
                                  <p:childTnLst>
                                    <p:set>
                                      <p:cBhvr>
                                        <p:cTn id="122" dur="1" fill="hold">
                                          <p:stCondLst>
                                            <p:cond delay="0"/>
                                          </p:stCondLst>
                                        </p:cTn>
                                        <p:tgtEl>
                                          <p:spTgt spid="13">
                                            <p:txEl>
                                              <p:pRg st="0" end="0"/>
                                            </p:txEl>
                                          </p:spTgt>
                                        </p:tgtEl>
                                        <p:attrNameLst>
                                          <p:attrName>style.visibility</p:attrName>
                                        </p:attrNameLst>
                                      </p:cBhvr>
                                      <p:to>
                                        <p:strVal val="visible"/>
                                      </p:to>
                                    </p:set>
                                    <p:animEffect transition="in" filter="fade">
                                      <p:cBhvr>
                                        <p:cTn id="123" dur="750"/>
                                        <p:tgtEl>
                                          <p:spTgt spid="13">
                                            <p:txEl>
                                              <p:pRg st="0" end="0"/>
                                            </p:txEl>
                                          </p:spTgt>
                                        </p:tgtEl>
                                      </p:cBhvr>
                                    </p:animEffect>
                                    <p:anim calcmode="lin" valueType="num">
                                      <p:cBhvr>
                                        <p:cTn id="124"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25"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grpId="0" nodeType="clickEffect">
                                  <p:stCondLst>
                                    <p:cond delay="0"/>
                                  </p:stCondLst>
                                  <p:childTnLst>
                                    <p:set>
                                      <p:cBhvr>
                                        <p:cTn id="129" dur="1" fill="hold">
                                          <p:stCondLst>
                                            <p:cond delay="0"/>
                                          </p:stCondLst>
                                        </p:cTn>
                                        <p:tgtEl>
                                          <p:spTgt spid="13">
                                            <p:txEl>
                                              <p:pRg st="1" end="1"/>
                                            </p:txEl>
                                          </p:spTgt>
                                        </p:tgtEl>
                                        <p:attrNameLst>
                                          <p:attrName>style.visibility</p:attrName>
                                        </p:attrNameLst>
                                      </p:cBhvr>
                                      <p:to>
                                        <p:strVal val="visible"/>
                                      </p:to>
                                    </p:set>
                                    <p:animEffect transition="in" filter="fade">
                                      <p:cBhvr>
                                        <p:cTn id="130" dur="750"/>
                                        <p:tgtEl>
                                          <p:spTgt spid="13">
                                            <p:txEl>
                                              <p:pRg st="1" end="1"/>
                                            </p:txEl>
                                          </p:spTgt>
                                        </p:tgtEl>
                                      </p:cBhvr>
                                    </p:animEffect>
                                    <p:anim calcmode="lin" valueType="num">
                                      <p:cBhvr>
                                        <p:cTn id="131"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32"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7" presetClass="entr" presetSubtype="0" fill="hold" grpId="0" nodeType="clickEffect">
                                  <p:stCondLst>
                                    <p:cond delay="0"/>
                                  </p:stCondLst>
                                  <p:childTnLst>
                                    <p:set>
                                      <p:cBhvr>
                                        <p:cTn id="136" dur="1" fill="hold">
                                          <p:stCondLst>
                                            <p:cond delay="0"/>
                                          </p:stCondLst>
                                        </p:cTn>
                                        <p:tgtEl>
                                          <p:spTgt spid="13">
                                            <p:txEl>
                                              <p:pRg st="2" end="2"/>
                                            </p:txEl>
                                          </p:spTgt>
                                        </p:tgtEl>
                                        <p:attrNameLst>
                                          <p:attrName>style.visibility</p:attrName>
                                        </p:attrNameLst>
                                      </p:cBhvr>
                                      <p:to>
                                        <p:strVal val="visible"/>
                                      </p:to>
                                    </p:set>
                                    <p:animEffect transition="in" filter="fade">
                                      <p:cBhvr>
                                        <p:cTn id="137" dur="750"/>
                                        <p:tgtEl>
                                          <p:spTgt spid="13">
                                            <p:txEl>
                                              <p:pRg st="2" end="2"/>
                                            </p:txEl>
                                          </p:spTgt>
                                        </p:tgtEl>
                                      </p:cBhvr>
                                    </p:animEffect>
                                    <p:anim calcmode="lin" valueType="num">
                                      <p:cBhvr>
                                        <p:cTn id="138"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39"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7" presetClass="entr" presetSubtype="0" fill="hold" grpId="0" nodeType="clickEffect">
                                  <p:stCondLst>
                                    <p:cond delay="0"/>
                                  </p:stCondLst>
                                  <p:childTnLst>
                                    <p:set>
                                      <p:cBhvr>
                                        <p:cTn id="143" dur="1" fill="hold">
                                          <p:stCondLst>
                                            <p:cond delay="0"/>
                                          </p:stCondLst>
                                        </p:cTn>
                                        <p:tgtEl>
                                          <p:spTgt spid="13">
                                            <p:txEl>
                                              <p:pRg st="3" end="3"/>
                                            </p:txEl>
                                          </p:spTgt>
                                        </p:tgtEl>
                                        <p:attrNameLst>
                                          <p:attrName>style.visibility</p:attrName>
                                        </p:attrNameLst>
                                      </p:cBhvr>
                                      <p:to>
                                        <p:strVal val="visible"/>
                                      </p:to>
                                    </p:set>
                                    <p:animEffect transition="in" filter="fade">
                                      <p:cBhvr>
                                        <p:cTn id="144" dur="750"/>
                                        <p:tgtEl>
                                          <p:spTgt spid="13">
                                            <p:txEl>
                                              <p:pRg st="3" end="3"/>
                                            </p:txEl>
                                          </p:spTgt>
                                        </p:tgtEl>
                                      </p:cBhvr>
                                    </p:animEffect>
                                    <p:anim calcmode="lin" valueType="num">
                                      <p:cBhvr>
                                        <p:cTn id="145" dur="75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6" dur="75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uild="p"/>
      <p:bldP spid="10" grpId="0"/>
      <p:bldP spid="4" grpId="0" uiExpand="1" build="p"/>
      <p:bldP spid="12" grpId="0"/>
      <p:bldP spid="1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8" name="Rectangle 7"/>
          <p:cNvSpPr/>
          <p:nvPr/>
        </p:nvSpPr>
        <p:spPr>
          <a:xfrm>
            <a:off x="182289" y="621782"/>
            <a:ext cx="6856364"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IceCreamSandwich(ICS) </a:t>
            </a:r>
            <a:r>
              <a:rPr lang="en-US" sz="2800" b="1" dirty="0">
                <a:ln>
                  <a:prstDash val="solid"/>
                </a:ln>
                <a:effectLst>
                  <a:outerShdw blurRad="88000" dist="50800" dir="5040000" algn="tl">
                    <a:schemeClr val="accent4">
                      <a:tint val="80000"/>
                      <a:satMod val="250000"/>
                      <a:alpha val="45000"/>
                    </a:schemeClr>
                  </a:outerShdw>
                </a:effectLst>
                <a:latin typeface="Helvetica" pitchFamily="34" charset="0"/>
              </a:rPr>
              <a:t>4</a:t>
            </a: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.0</a:t>
            </a:r>
            <a:endParaRPr lang="en-US" sz="2800" b="1" cap="none" spc="0" dirty="0">
              <a:ln>
                <a:prstDash val="solid"/>
              </a:ln>
              <a:effectLst>
                <a:outerShdw blurRad="88000" dist="50800" dir="5040000" algn="tl">
                  <a:schemeClr val="accent4">
                    <a:tint val="80000"/>
                    <a:satMod val="250000"/>
                    <a:alpha val="45000"/>
                  </a:schemeClr>
                </a:outerShdw>
              </a:effectLst>
            </a:endParaRPr>
          </a:p>
        </p:txBody>
      </p:sp>
      <p:pic>
        <p:nvPicPr>
          <p:cNvPr id="9" name="Picture 8" descr="http://www.geek.com/wp-content/uploads/2011/08/android_ice-cream-sandwich-580x423.jpg">
            <a:hlinkClick r:id="rId3"/>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56447" y="1145002"/>
            <a:ext cx="1905000" cy="1371600"/>
          </a:xfrm>
          <a:prstGeom prst="rect">
            <a:avLst/>
          </a:prstGeom>
          <a:noFill/>
          <a:ln>
            <a:noFill/>
          </a:ln>
        </p:spPr>
      </p:pic>
      <p:sp>
        <p:nvSpPr>
          <p:cNvPr id="2" name="TextBox 1"/>
          <p:cNvSpPr txBox="1"/>
          <p:nvPr/>
        </p:nvSpPr>
        <p:spPr>
          <a:xfrm>
            <a:off x="805479" y="1185422"/>
            <a:ext cx="5832697" cy="1908215"/>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November 14, </a:t>
            </a:r>
            <a:r>
              <a:rPr lang="en-US" sz="2000" dirty="0" smtClean="0">
                <a:solidFill>
                  <a:srgbClr val="7030A0"/>
                </a:solidFill>
              </a:rPr>
              <a:t>2011.</a:t>
            </a:r>
          </a:p>
          <a:p>
            <a:pPr marL="285750" lvl="0" indent="-285750">
              <a:buFont typeface="Wingdings" pitchFamily="2" charset="2"/>
              <a:buChar char="ü"/>
            </a:pPr>
            <a:r>
              <a:rPr lang="en-US" sz="2000" dirty="0"/>
              <a:t> Virtual button in the </a:t>
            </a:r>
            <a:r>
              <a:rPr lang="en-US" sz="2000" dirty="0" smtClean="0"/>
              <a:t>UI.</a:t>
            </a:r>
          </a:p>
          <a:p>
            <a:pPr marL="285750" lvl="0" indent="-285750">
              <a:buFont typeface="Wingdings" pitchFamily="2" charset="2"/>
              <a:buChar char="ü"/>
            </a:pPr>
            <a:r>
              <a:rPr lang="en-US" sz="2000" dirty="0"/>
              <a:t> A new typeface family for the UI, </a:t>
            </a:r>
            <a:r>
              <a:rPr lang="en-US" sz="2000" dirty="0" smtClean="0"/>
              <a:t>Roboto.</a:t>
            </a:r>
          </a:p>
          <a:p>
            <a:pPr marL="285750" lvl="0" indent="-285750">
              <a:buFont typeface="Wingdings" pitchFamily="2" charset="2"/>
              <a:buChar char="ü"/>
            </a:pPr>
            <a:r>
              <a:rPr lang="en-US" sz="2000" dirty="0"/>
              <a:t> Ability to shut down apps that are using data in the </a:t>
            </a:r>
            <a:r>
              <a:rPr lang="en-US" sz="2000" dirty="0" smtClean="0"/>
              <a:t>background.</a:t>
            </a:r>
            <a:endParaRPr lang="en-US" sz="2000" dirty="0"/>
          </a:p>
          <a:p>
            <a:pPr marL="285750" indent="-285750">
              <a:buFont typeface="Wingdings" pitchFamily="2" charset="2"/>
              <a:buChar char="ü"/>
            </a:pPr>
            <a:endParaRPr lang="en-US" dirty="0"/>
          </a:p>
        </p:txBody>
      </p:sp>
      <p:sp>
        <p:nvSpPr>
          <p:cNvPr id="10" name="Rectangle 9"/>
          <p:cNvSpPr/>
          <p:nvPr/>
        </p:nvSpPr>
        <p:spPr>
          <a:xfrm>
            <a:off x="182289" y="3183827"/>
            <a:ext cx="4402167"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JellyBean </a:t>
            </a:r>
            <a:r>
              <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rPr>
              <a:t>4</a:t>
            </a: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.1</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4" name="TextBox 3"/>
          <p:cNvSpPr txBox="1"/>
          <p:nvPr/>
        </p:nvSpPr>
        <p:spPr>
          <a:xfrm>
            <a:off x="786678" y="3707047"/>
            <a:ext cx="5870301" cy="1015663"/>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June 27, </a:t>
            </a:r>
            <a:r>
              <a:rPr lang="en-US" sz="2000" dirty="0" smtClean="0">
                <a:solidFill>
                  <a:srgbClr val="7030A0"/>
                </a:solidFill>
              </a:rPr>
              <a:t>2012.</a:t>
            </a:r>
          </a:p>
          <a:p>
            <a:pPr marL="285750" indent="-285750">
              <a:buFont typeface="Wingdings" pitchFamily="2" charset="2"/>
              <a:buChar char="ü"/>
            </a:pPr>
            <a:r>
              <a:rPr lang="en-US" sz="2000" dirty="0"/>
              <a:t> </a:t>
            </a:r>
            <a:r>
              <a:rPr lang="en-US" sz="2000" dirty="0" smtClean="0"/>
              <a:t>Latest version of Android.</a:t>
            </a:r>
          </a:p>
          <a:p>
            <a:pPr marL="285750" indent="-285750">
              <a:buFont typeface="Wingdings" pitchFamily="2" charset="2"/>
              <a:buChar char="ü"/>
            </a:pPr>
            <a:r>
              <a:rPr lang="en-US" sz="2000" dirty="0"/>
              <a:t> Smoother user </a:t>
            </a:r>
            <a:r>
              <a:rPr lang="en-US" sz="2000" dirty="0" smtClean="0"/>
              <a:t>interface.</a:t>
            </a:r>
          </a:p>
        </p:txBody>
      </p:sp>
      <p:pic>
        <p:nvPicPr>
          <p:cNvPr id="11" name="Picture 10"/>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5058201" y="2818306"/>
            <a:ext cx="1865264" cy="2258957"/>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153400" y="128902"/>
            <a:ext cx="800819" cy="591910"/>
          </a:xfrm>
          <a:prstGeom prst="rect">
            <a:avLst/>
          </a:prstGeom>
        </p:spPr>
      </p:pic>
    </p:spTree>
    <p:extLst>
      <p:ext uri="{BB962C8B-B14F-4D97-AF65-F5344CB8AC3E}">
        <p14:creationId xmlns:p14="http://schemas.microsoft.com/office/powerpoint/2010/main" xmlns="" val="2367897770"/>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vertical)">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 calcmode="lin" valueType="num">
                                      <p:cBhvr>
                                        <p:cTn id="17" dur="75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18" dur="75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19" dur="750" accel="50000" fill="hold">
                                          <p:stCondLst>
                                            <p:cond delay="75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20" dur="15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21" dur="75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22" dur="75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23" dur="750" accel="50000" fill="hold">
                                          <p:stCondLst>
                                            <p:cond delay="75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24" dur="1500" decel="50000">
                                          <p:stCondLst>
                                            <p:cond delay="0"/>
                                          </p:stCondLst>
                                        </p:cTn>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p:cTn id="29" dur="750" decel="50000" fill="hold">
                                          <p:stCondLst>
                                            <p:cond delay="0"/>
                                          </p:stCondLst>
                                        </p:cTn>
                                        <p:tgtEl>
                                          <p:spTgt spid="2">
                                            <p:txEl>
                                              <p:pRg st="1" end="1"/>
                                            </p:txEl>
                                          </p:spTgt>
                                        </p:tgtEl>
                                        <p:attrNameLst>
                                          <p:attrName>style.rotation</p:attrName>
                                        </p:attrNameLst>
                                      </p:cBhvr>
                                      <p:tavLst>
                                        <p:tav tm="0">
                                          <p:val>
                                            <p:fltVal val="-90"/>
                                          </p:val>
                                        </p:tav>
                                        <p:tav tm="100000">
                                          <p:val>
                                            <p:fltVal val="0"/>
                                          </p:val>
                                        </p:tav>
                                      </p:tavLst>
                                    </p:anim>
                                    <p:anim calcmode="lin" valueType="num">
                                      <p:cBhvr>
                                        <p:cTn id="30" dur="750" decel="50000" fill="hold">
                                          <p:stCondLst>
                                            <p:cond delay="0"/>
                                          </p:stCondLst>
                                        </p:cTn>
                                        <p:tgtEl>
                                          <p:spTgt spid="2">
                                            <p:txEl>
                                              <p:pRg st="1" end="1"/>
                                            </p:txEl>
                                          </p:spTgt>
                                        </p:tgtEl>
                                        <p:attrNameLst>
                                          <p:attrName>ppt_w</p:attrName>
                                        </p:attrNameLst>
                                      </p:cBhvr>
                                      <p:tavLst>
                                        <p:tav tm="0">
                                          <p:val>
                                            <p:strVal val="#ppt_w"/>
                                          </p:val>
                                        </p:tav>
                                        <p:tav tm="100000">
                                          <p:val>
                                            <p:strVal val="#ppt_w*.05"/>
                                          </p:val>
                                        </p:tav>
                                      </p:tavLst>
                                    </p:anim>
                                    <p:anim calcmode="lin" valueType="num">
                                      <p:cBhvr>
                                        <p:cTn id="31" dur="750" accel="50000" fill="hold">
                                          <p:stCondLst>
                                            <p:cond delay="750"/>
                                          </p:stCondLst>
                                        </p:cTn>
                                        <p:tgtEl>
                                          <p:spTgt spid="2">
                                            <p:txEl>
                                              <p:pRg st="1" end="1"/>
                                            </p:txEl>
                                          </p:spTgt>
                                        </p:tgtEl>
                                        <p:attrNameLst>
                                          <p:attrName>ppt_w</p:attrName>
                                        </p:attrNameLst>
                                      </p:cBhvr>
                                      <p:tavLst>
                                        <p:tav tm="0">
                                          <p:val>
                                            <p:strVal val="#ppt_w*.05"/>
                                          </p:val>
                                        </p:tav>
                                        <p:tav tm="100000">
                                          <p:val>
                                            <p:strVal val="#ppt_w"/>
                                          </p:val>
                                        </p:tav>
                                      </p:tavLst>
                                    </p:anim>
                                    <p:anim calcmode="lin" valueType="num">
                                      <p:cBhvr>
                                        <p:cTn id="32" dur="15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33" dur="750" decel="50000" fill="hold">
                                          <p:stCondLst>
                                            <p:cond delay="0"/>
                                          </p:stCondLst>
                                        </p:cTn>
                                        <p:tgtEl>
                                          <p:spTgt spid="2">
                                            <p:txEl>
                                              <p:pRg st="1" end="1"/>
                                            </p:txEl>
                                          </p:spTgt>
                                        </p:tgtEl>
                                        <p:attrNameLst>
                                          <p:attrName>ppt_x</p:attrName>
                                        </p:attrNameLst>
                                      </p:cBhvr>
                                      <p:tavLst>
                                        <p:tav tm="0">
                                          <p:val>
                                            <p:strVal val="#ppt_x+.4"/>
                                          </p:val>
                                        </p:tav>
                                        <p:tav tm="100000">
                                          <p:val>
                                            <p:strVal val="#ppt_x"/>
                                          </p:val>
                                        </p:tav>
                                      </p:tavLst>
                                    </p:anim>
                                    <p:anim calcmode="lin" valueType="num">
                                      <p:cBhvr>
                                        <p:cTn id="34" dur="750" decel="50000" fill="hold">
                                          <p:stCondLst>
                                            <p:cond delay="0"/>
                                          </p:stCondLst>
                                        </p:cTn>
                                        <p:tgtEl>
                                          <p:spTgt spid="2">
                                            <p:txEl>
                                              <p:pRg st="1" end="1"/>
                                            </p:txEl>
                                          </p:spTgt>
                                        </p:tgtEl>
                                        <p:attrNameLst>
                                          <p:attrName>ppt_y</p:attrName>
                                        </p:attrNameLst>
                                      </p:cBhvr>
                                      <p:tavLst>
                                        <p:tav tm="0">
                                          <p:val>
                                            <p:strVal val="#ppt_y-.2"/>
                                          </p:val>
                                        </p:tav>
                                        <p:tav tm="100000">
                                          <p:val>
                                            <p:strVal val="#ppt_y+.1"/>
                                          </p:val>
                                        </p:tav>
                                      </p:tavLst>
                                    </p:anim>
                                    <p:anim calcmode="lin" valueType="num">
                                      <p:cBhvr>
                                        <p:cTn id="35" dur="750" accel="50000" fill="hold">
                                          <p:stCondLst>
                                            <p:cond delay="750"/>
                                          </p:stCondLst>
                                        </p:cTn>
                                        <p:tgtEl>
                                          <p:spTgt spid="2">
                                            <p:txEl>
                                              <p:pRg st="1" end="1"/>
                                            </p:txEl>
                                          </p:spTgt>
                                        </p:tgtEl>
                                        <p:attrNameLst>
                                          <p:attrName>ppt_y</p:attrName>
                                        </p:attrNameLst>
                                      </p:cBhvr>
                                      <p:tavLst>
                                        <p:tav tm="0">
                                          <p:val>
                                            <p:strVal val="#ppt_y+.1"/>
                                          </p:val>
                                        </p:tav>
                                        <p:tav tm="100000">
                                          <p:val>
                                            <p:strVal val="#ppt_y"/>
                                          </p:val>
                                        </p:tav>
                                      </p:tavLst>
                                    </p:anim>
                                    <p:animEffect transition="in" filter="fade">
                                      <p:cBhvr>
                                        <p:cTn id="36" dur="1500" decel="50000">
                                          <p:stCondLst>
                                            <p:cond delay="0"/>
                                          </p:stCondLst>
                                        </p:cTn>
                                        <p:tgtEl>
                                          <p:spTgt spid="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grpId="0"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 calcmode="lin" valueType="num">
                                      <p:cBhvr>
                                        <p:cTn id="41" dur="750" decel="50000" fill="hold">
                                          <p:stCondLst>
                                            <p:cond delay="0"/>
                                          </p:stCondLst>
                                        </p:cTn>
                                        <p:tgtEl>
                                          <p:spTgt spid="2">
                                            <p:txEl>
                                              <p:pRg st="2" end="2"/>
                                            </p:txEl>
                                          </p:spTgt>
                                        </p:tgtEl>
                                        <p:attrNameLst>
                                          <p:attrName>style.rotation</p:attrName>
                                        </p:attrNameLst>
                                      </p:cBhvr>
                                      <p:tavLst>
                                        <p:tav tm="0">
                                          <p:val>
                                            <p:fltVal val="-90"/>
                                          </p:val>
                                        </p:tav>
                                        <p:tav tm="100000">
                                          <p:val>
                                            <p:fltVal val="0"/>
                                          </p:val>
                                        </p:tav>
                                      </p:tavLst>
                                    </p:anim>
                                    <p:anim calcmode="lin" valueType="num">
                                      <p:cBhvr>
                                        <p:cTn id="42" dur="750" decel="50000" fill="hold">
                                          <p:stCondLst>
                                            <p:cond delay="0"/>
                                          </p:stCondLst>
                                        </p:cTn>
                                        <p:tgtEl>
                                          <p:spTgt spid="2">
                                            <p:txEl>
                                              <p:pRg st="2" end="2"/>
                                            </p:txEl>
                                          </p:spTgt>
                                        </p:tgtEl>
                                        <p:attrNameLst>
                                          <p:attrName>ppt_w</p:attrName>
                                        </p:attrNameLst>
                                      </p:cBhvr>
                                      <p:tavLst>
                                        <p:tav tm="0">
                                          <p:val>
                                            <p:strVal val="#ppt_w"/>
                                          </p:val>
                                        </p:tav>
                                        <p:tav tm="100000">
                                          <p:val>
                                            <p:strVal val="#ppt_w*.05"/>
                                          </p:val>
                                        </p:tav>
                                      </p:tavLst>
                                    </p:anim>
                                    <p:anim calcmode="lin" valueType="num">
                                      <p:cBhvr>
                                        <p:cTn id="43" dur="750" accel="50000" fill="hold">
                                          <p:stCondLst>
                                            <p:cond delay="750"/>
                                          </p:stCondLst>
                                        </p:cTn>
                                        <p:tgtEl>
                                          <p:spTgt spid="2">
                                            <p:txEl>
                                              <p:pRg st="2" end="2"/>
                                            </p:txEl>
                                          </p:spTgt>
                                        </p:tgtEl>
                                        <p:attrNameLst>
                                          <p:attrName>ppt_w</p:attrName>
                                        </p:attrNameLst>
                                      </p:cBhvr>
                                      <p:tavLst>
                                        <p:tav tm="0">
                                          <p:val>
                                            <p:strVal val="#ppt_w*.05"/>
                                          </p:val>
                                        </p:tav>
                                        <p:tav tm="100000">
                                          <p:val>
                                            <p:strVal val="#ppt_w"/>
                                          </p:val>
                                        </p:tav>
                                      </p:tavLst>
                                    </p:anim>
                                    <p:anim calcmode="lin" valueType="num">
                                      <p:cBhvr>
                                        <p:cTn id="44" dur="15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45" dur="750" decel="50000" fill="hold">
                                          <p:stCondLst>
                                            <p:cond delay="0"/>
                                          </p:stCondLst>
                                        </p:cTn>
                                        <p:tgtEl>
                                          <p:spTgt spid="2">
                                            <p:txEl>
                                              <p:pRg st="2" end="2"/>
                                            </p:txEl>
                                          </p:spTgt>
                                        </p:tgtEl>
                                        <p:attrNameLst>
                                          <p:attrName>ppt_x</p:attrName>
                                        </p:attrNameLst>
                                      </p:cBhvr>
                                      <p:tavLst>
                                        <p:tav tm="0">
                                          <p:val>
                                            <p:strVal val="#ppt_x+.4"/>
                                          </p:val>
                                        </p:tav>
                                        <p:tav tm="100000">
                                          <p:val>
                                            <p:strVal val="#ppt_x"/>
                                          </p:val>
                                        </p:tav>
                                      </p:tavLst>
                                    </p:anim>
                                    <p:anim calcmode="lin" valueType="num">
                                      <p:cBhvr>
                                        <p:cTn id="46" dur="750" decel="50000" fill="hold">
                                          <p:stCondLst>
                                            <p:cond delay="0"/>
                                          </p:stCondLst>
                                        </p:cTn>
                                        <p:tgtEl>
                                          <p:spTgt spid="2">
                                            <p:txEl>
                                              <p:pRg st="2" end="2"/>
                                            </p:txEl>
                                          </p:spTgt>
                                        </p:tgtEl>
                                        <p:attrNameLst>
                                          <p:attrName>ppt_y</p:attrName>
                                        </p:attrNameLst>
                                      </p:cBhvr>
                                      <p:tavLst>
                                        <p:tav tm="0">
                                          <p:val>
                                            <p:strVal val="#ppt_y-.2"/>
                                          </p:val>
                                        </p:tav>
                                        <p:tav tm="100000">
                                          <p:val>
                                            <p:strVal val="#ppt_y+.1"/>
                                          </p:val>
                                        </p:tav>
                                      </p:tavLst>
                                    </p:anim>
                                    <p:anim calcmode="lin" valueType="num">
                                      <p:cBhvr>
                                        <p:cTn id="47" dur="750" accel="50000" fill="hold">
                                          <p:stCondLst>
                                            <p:cond delay="750"/>
                                          </p:stCondLst>
                                        </p:cTn>
                                        <p:tgtEl>
                                          <p:spTgt spid="2">
                                            <p:txEl>
                                              <p:pRg st="2" end="2"/>
                                            </p:txEl>
                                          </p:spTgt>
                                        </p:tgtEl>
                                        <p:attrNameLst>
                                          <p:attrName>ppt_y</p:attrName>
                                        </p:attrNameLst>
                                      </p:cBhvr>
                                      <p:tavLst>
                                        <p:tav tm="0">
                                          <p:val>
                                            <p:strVal val="#ppt_y+.1"/>
                                          </p:val>
                                        </p:tav>
                                        <p:tav tm="100000">
                                          <p:val>
                                            <p:strVal val="#ppt_y"/>
                                          </p:val>
                                        </p:tav>
                                      </p:tavLst>
                                    </p:anim>
                                    <p:animEffect transition="in" filter="fade">
                                      <p:cBhvr>
                                        <p:cTn id="48" dur="1500" decel="50000">
                                          <p:stCondLst>
                                            <p:cond delay="0"/>
                                          </p:stCondLst>
                                        </p:cTn>
                                        <p:tgtEl>
                                          <p:spTgt spid="2">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grpId="0" nodeType="click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 calcmode="lin" valueType="num">
                                      <p:cBhvr>
                                        <p:cTn id="53" dur="750" decel="50000" fill="hold">
                                          <p:stCondLst>
                                            <p:cond delay="0"/>
                                          </p:stCondLst>
                                        </p:cTn>
                                        <p:tgtEl>
                                          <p:spTgt spid="2">
                                            <p:txEl>
                                              <p:pRg st="3" end="3"/>
                                            </p:txEl>
                                          </p:spTgt>
                                        </p:tgtEl>
                                        <p:attrNameLst>
                                          <p:attrName>style.rotation</p:attrName>
                                        </p:attrNameLst>
                                      </p:cBhvr>
                                      <p:tavLst>
                                        <p:tav tm="0">
                                          <p:val>
                                            <p:fltVal val="-90"/>
                                          </p:val>
                                        </p:tav>
                                        <p:tav tm="100000">
                                          <p:val>
                                            <p:fltVal val="0"/>
                                          </p:val>
                                        </p:tav>
                                      </p:tavLst>
                                    </p:anim>
                                    <p:anim calcmode="lin" valueType="num">
                                      <p:cBhvr>
                                        <p:cTn id="54" dur="750" decel="50000" fill="hold">
                                          <p:stCondLst>
                                            <p:cond delay="0"/>
                                          </p:stCondLst>
                                        </p:cTn>
                                        <p:tgtEl>
                                          <p:spTgt spid="2">
                                            <p:txEl>
                                              <p:pRg st="3" end="3"/>
                                            </p:txEl>
                                          </p:spTgt>
                                        </p:tgtEl>
                                        <p:attrNameLst>
                                          <p:attrName>ppt_w</p:attrName>
                                        </p:attrNameLst>
                                      </p:cBhvr>
                                      <p:tavLst>
                                        <p:tav tm="0">
                                          <p:val>
                                            <p:strVal val="#ppt_w"/>
                                          </p:val>
                                        </p:tav>
                                        <p:tav tm="100000">
                                          <p:val>
                                            <p:strVal val="#ppt_w*.05"/>
                                          </p:val>
                                        </p:tav>
                                      </p:tavLst>
                                    </p:anim>
                                    <p:anim calcmode="lin" valueType="num">
                                      <p:cBhvr>
                                        <p:cTn id="55" dur="750" accel="50000" fill="hold">
                                          <p:stCondLst>
                                            <p:cond delay="750"/>
                                          </p:stCondLst>
                                        </p:cTn>
                                        <p:tgtEl>
                                          <p:spTgt spid="2">
                                            <p:txEl>
                                              <p:pRg st="3" end="3"/>
                                            </p:txEl>
                                          </p:spTgt>
                                        </p:tgtEl>
                                        <p:attrNameLst>
                                          <p:attrName>ppt_w</p:attrName>
                                        </p:attrNameLst>
                                      </p:cBhvr>
                                      <p:tavLst>
                                        <p:tav tm="0">
                                          <p:val>
                                            <p:strVal val="#ppt_w*.05"/>
                                          </p:val>
                                        </p:tav>
                                        <p:tav tm="100000">
                                          <p:val>
                                            <p:strVal val="#ppt_w"/>
                                          </p:val>
                                        </p:tav>
                                      </p:tavLst>
                                    </p:anim>
                                    <p:anim calcmode="lin" valueType="num">
                                      <p:cBhvr>
                                        <p:cTn id="56" dur="15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57" dur="750" decel="50000" fill="hold">
                                          <p:stCondLst>
                                            <p:cond delay="0"/>
                                          </p:stCondLst>
                                        </p:cTn>
                                        <p:tgtEl>
                                          <p:spTgt spid="2">
                                            <p:txEl>
                                              <p:pRg st="3" end="3"/>
                                            </p:txEl>
                                          </p:spTgt>
                                        </p:tgtEl>
                                        <p:attrNameLst>
                                          <p:attrName>ppt_x</p:attrName>
                                        </p:attrNameLst>
                                      </p:cBhvr>
                                      <p:tavLst>
                                        <p:tav tm="0">
                                          <p:val>
                                            <p:strVal val="#ppt_x+.4"/>
                                          </p:val>
                                        </p:tav>
                                        <p:tav tm="100000">
                                          <p:val>
                                            <p:strVal val="#ppt_x"/>
                                          </p:val>
                                        </p:tav>
                                      </p:tavLst>
                                    </p:anim>
                                    <p:anim calcmode="lin" valueType="num">
                                      <p:cBhvr>
                                        <p:cTn id="58" dur="750" decel="50000" fill="hold">
                                          <p:stCondLst>
                                            <p:cond delay="0"/>
                                          </p:stCondLst>
                                        </p:cTn>
                                        <p:tgtEl>
                                          <p:spTgt spid="2">
                                            <p:txEl>
                                              <p:pRg st="3" end="3"/>
                                            </p:txEl>
                                          </p:spTgt>
                                        </p:tgtEl>
                                        <p:attrNameLst>
                                          <p:attrName>ppt_y</p:attrName>
                                        </p:attrNameLst>
                                      </p:cBhvr>
                                      <p:tavLst>
                                        <p:tav tm="0">
                                          <p:val>
                                            <p:strVal val="#ppt_y-.2"/>
                                          </p:val>
                                        </p:tav>
                                        <p:tav tm="100000">
                                          <p:val>
                                            <p:strVal val="#ppt_y+.1"/>
                                          </p:val>
                                        </p:tav>
                                      </p:tavLst>
                                    </p:anim>
                                    <p:anim calcmode="lin" valueType="num">
                                      <p:cBhvr>
                                        <p:cTn id="59" dur="750" accel="50000" fill="hold">
                                          <p:stCondLst>
                                            <p:cond delay="750"/>
                                          </p:stCondLst>
                                        </p:cTn>
                                        <p:tgtEl>
                                          <p:spTgt spid="2">
                                            <p:txEl>
                                              <p:pRg st="3" end="3"/>
                                            </p:txEl>
                                          </p:spTgt>
                                        </p:tgtEl>
                                        <p:attrNameLst>
                                          <p:attrName>ppt_y</p:attrName>
                                        </p:attrNameLst>
                                      </p:cBhvr>
                                      <p:tavLst>
                                        <p:tav tm="0">
                                          <p:val>
                                            <p:strVal val="#ppt_y+.1"/>
                                          </p:val>
                                        </p:tav>
                                        <p:tav tm="100000">
                                          <p:val>
                                            <p:strVal val="#ppt_y"/>
                                          </p:val>
                                        </p:tav>
                                      </p:tavLst>
                                    </p:anim>
                                    <p:animEffect transition="in" filter="fade">
                                      <p:cBhvr>
                                        <p:cTn id="60" dur="1500" decel="50000">
                                          <p:stCondLst>
                                            <p:cond delay="0"/>
                                          </p:stCondLst>
                                        </p:cTn>
                                        <p:tgtEl>
                                          <p:spTgt spid="2">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circle(in)">
                                      <p:cBhvr>
                                        <p:cTn id="65" dur="20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5"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randombar(vertical)">
                                      <p:cBhvr>
                                        <p:cTn id="70" dur="10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5"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 calcmode="lin" valueType="num">
                                      <p:cBhvr>
                                        <p:cTn id="75" dur="75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76" dur="75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77" dur="750" accel="50000" fill="hold">
                                          <p:stCondLst>
                                            <p:cond delay="75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78" dur="1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79" dur="75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80" dur="75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81" dur="750" accel="50000" fill="hold">
                                          <p:stCondLst>
                                            <p:cond delay="75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82" dur="1500" decel="50000">
                                          <p:stCondLst>
                                            <p:cond delay="0"/>
                                          </p:stCondLst>
                                        </p:cTn>
                                        <p:tgtEl>
                                          <p:spTgt spid="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5" presetClass="entr" presetSubtype="0" fill="hold" grpId="0" nodeType="clickEffect">
                                  <p:stCondLst>
                                    <p:cond delay="0"/>
                                  </p:stCondLst>
                                  <p:childTnLst>
                                    <p:set>
                                      <p:cBhvr>
                                        <p:cTn id="86" dur="1" fill="hold">
                                          <p:stCondLst>
                                            <p:cond delay="0"/>
                                          </p:stCondLst>
                                        </p:cTn>
                                        <p:tgtEl>
                                          <p:spTgt spid="4">
                                            <p:txEl>
                                              <p:pRg st="1" end="1"/>
                                            </p:txEl>
                                          </p:spTgt>
                                        </p:tgtEl>
                                        <p:attrNameLst>
                                          <p:attrName>style.visibility</p:attrName>
                                        </p:attrNameLst>
                                      </p:cBhvr>
                                      <p:to>
                                        <p:strVal val="visible"/>
                                      </p:to>
                                    </p:set>
                                    <p:anim calcmode="lin" valueType="num">
                                      <p:cBhvr>
                                        <p:cTn id="87" dur="75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88" dur="75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89" dur="750" accel="50000" fill="hold">
                                          <p:stCondLst>
                                            <p:cond delay="75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90" dur="1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1" dur="75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92" dur="75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93" dur="750" accel="50000" fill="hold">
                                          <p:stCondLst>
                                            <p:cond delay="75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94" dur="1500" decel="50000">
                                          <p:stCondLst>
                                            <p:cond delay="0"/>
                                          </p:stCondLst>
                                        </p:cTn>
                                        <p:tgtEl>
                                          <p:spTgt spid="4">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5" presetClass="entr" presetSubtype="0" fill="hold" grpId="0"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anim calcmode="lin" valueType="num">
                                      <p:cBhvr>
                                        <p:cTn id="99" dur="75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100" dur="75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101" dur="750" accel="50000" fill="hold">
                                          <p:stCondLst>
                                            <p:cond delay="75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102" dur="1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03" dur="75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104" dur="75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105" dur="750" accel="50000" fill="hold">
                                          <p:stCondLst>
                                            <p:cond delay="75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106" dur="1500" decel="50000">
                                          <p:stCondLst>
                                            <p:cond delay="0"/>
                                          </p:stCondLst>
                                        </p:cTn>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uild="p"/>
      <p:bldP spid="10"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sp>
        <p:nvSpPr>
          <p:cNvPr id="14" name="Rectangle 13"/>
          <p:cNvSpPr/>
          <p:nvPr/>
        </p:nvSpPr>
        <p:spPr>
          <a:xfrm>
            <a:off x="1907971" y="372070"/>
            <a:ext cx="437215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spc="50" dirty="0" smtClean="0">
                <a:ln w="11430"/>
                <a:effectLst>
                  <a:outerShdw blurRad="76200" dist="50800" dir="5400000" algn="tl" rotWithShape="0">
                    <a:srgbClr val="000000">
                      <a:alpha val="65000"/>
                    </a:srgbClr>
                  </a:outerShdw>
                </a:effectLst>
              </a:rPr>
              <a:t>LIMITATIONS:-</a:t>
            </a:r>
            <a:endParaRPr lang="en-US" sz="5400" b="1" cap="none" spc="50" dirty="0">
              <a:ln w="11430"/>
              <a:effectLst>
                <a:outerShdw blurRad="76200" dist="50800" dir="5400000" algn="tl" rotWithShape="0">
                  <a:srgbClr val="000000">
                    <a:alpha val="65000"/>
                  </a:srgbClr>
                </a:outerShdw>
              </a:effectLst>
            </a:endParaRPr>
          </a:p>
        </p:txBody>
      </p:sp>
      <p:sp>
        <p:nvSpPr>
          <p:cNvPr id="15" name="TextBox 14"/>
          <p:cNvSpPr txBox="1"/>
          <p:nvPr/>
        </p:nvSpPr>
        <p:spPr>
          <a:xfrm>
            <a:off x="616594" y="1491720"/>
            <a:ext cx="6899497" cy="4832092"/>
          </a:xfrm>
          <a:prstGeom prst="rect">
            <a:avLst/>
          </a:prstGeom>
          <a:noFill/>
        </p:spPr>
        <p:txBody>
          <a:bodyPr wrap="square" rtlCol="0">
            <a:spAutoFit/>
          </a:bodyPr>
          <a:lstStyle/>
          <a:p>
            <a:pPr marL="342900" indent="-342900">
              <a:buFont typeface="Wingdings" pitchFamily="2" charset="2"/>
              <a:buChar char="Ø"/>
            </a:pPr>
            <a:r>
              <a:rPr lang="en-US" sz="2800" dirty="0" smtClean="0">
                <a:latin typeface="Helvetica" pitchFamily="34" charset="0"/>
              </a:rPr>
              <a:t> </a:t>
            </a:r>
            <a:r>
              <a:rPr lang="en-IN" sz="2800" dirty="0" smtClean="0"/>
              <a:t>Making source code available to everyone inevitably invites the attention of  hackers.</a:t>
            </a:r>
          </a:p>
          <a:p>
            <a:pPr marL="342900" indent="-342900">
              <a:buFont typeface="Wingdings" pitchFamily="2" charset="2"/>
              <a:buChar char="Ø"/>
            </a:pPr>
            <a:r>
              <a:rPr lang="en-IN" sz="2800" dirty="0" smtClean="0">
                <a:latin typeface="Helvetica" pitchFamily="34" charset="0"/>
              </a:rPr>
              <a:t> </a:t>
            </a:r>
            <a:r>
              <a:rPr lang="en-IN" sz="2800" dirty="0" smtClean="0"/>
              <a:t>Android operating system uses more amount of battery as compared to normal mobile phones.</a:t>
            </a:r>
          </a:p>
          <a:p>
            <a:pPr marL="342900" indent="-342900">
              <a:buFont typeface="Wingdings" pitchFamily="2" charset="2"/>
              <a:buChar char="Ø"/>
            </a:pPr>
            <a:r>
              <a:rPr lang="en-IN" sz="2800" dirty="0" smtClean="0">
                <a:latin typeface="Helvetica" pitchFamily="34" charset="0"/>
              </a:rPr>
              <a:t> </a:t>
            </a:r>
            <a:r>
              <a:rPr lang="en-IN" sz="2800" dirty="0" smtClean="0"/>
              <a:t>As there are so many user sometimes it becomes difficult to connect all the users.</a:t>
            </a:r>
          </a:p>
          <a:p>
            <a:pPr marL="342900" indent="-342900">
              <a:buFont typeface="Wingdings" pitchFamily="2" charset="2"/>
              <a:buChar char="Ø"/>
            </a:pPr>
            <a:r>
              <a:rPr lang="en-IN" sz="2800" dirty="0" smtClean="0"/>
              <a:t> As we call Android is world of applications we continuously need to connected with the internet which is not possible for all the users.</a:t>
            </a:r>
          </a:p>
        </p:txBody>
      </p:sp>
    </p:spTree>
    <p:extLst>
      <p:ext uri="{BB962C8B-B14F-4D97-AF65-F5344CB8AC3E}">
        <p14:creationId xmlns:p14="http://schemas.microsoft.com/office/powerpoint/2010/main" xmlns="" val="2326033027"/>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fltVal val="0"/>
                                          </p:val>
                                        </p:tav>
                                        <p:tav tm="100000">
                                          <p:val>
                                            <p:strVal val="#ppt_w"/>
                                          </p:val>
                                        </p:tav>
                                      </p:tavLst>
                                    </p:anim>
                                    <p:anim calcmode="lin" valueType="num">
                                      <p:cBhvr>
                                        <p:cTn id="8" dur="1250" fill="hold"/>
                                        <p:tgtEl>
                                          <p:spTgt spid="14"/>
                                        </p:tgtEl>
                                        <p:attrNameLst>
                                          <p:attrName>ppt_h</p:attrName>
                                        </p:attrNameLst>
                                      </p:cBhvr>
                                      <p:tavLst>
                                        <p:tav tm="0">
                                          <p:val>
                                            <p:fltVal val="0"/>
                                          </p:val>
                                        </p:tav>
                                        <p:tav tm="100000">
                                          <p:val>
                                            <p:strVal val="#ppt_h"/>
                                          </p:val>
                                        </p:tav>
                                      </p:tavLst>
                                    </p:anim>
                                    <p:animEffect transition="in" filter="fade">
                                      <p:cBhvr>
                                        <p:cTn id="9" dur="125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randombar(vertical)">
                                      <p:cBhvr>
                                        <p:cTn id="14" dur="1000"/>
                                        <p:tgtEl>
                                          <p:spTgt spid="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randombar(vertical)">
                                      <p:cBhvr>
                                        <p:cTn id="19" dur="1000"/>
                                        <p:tgtEl>
                                          <p:spTgt spid="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randombar(vertical)">
                                      <p:cBhvr>
                                        <p:cTn id="24" dur="1000"/>
                                        <p:tgtEl>
                                          <p:spTgt spid="1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5" fill="hold" grpId="0"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Effect transition="in" filter="randombar(vertical)">
                                      <p:cBhvr>
                                        <p:cTn id="29" dur="10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sp>
        <p:nvSpPr>
          <p:cNvPr id="2" name="Rectangle 1"/>
          <p:cNvSpPr/>
          <p:nvPr/>
        </p:nvSpPr>
        <p:spPr>
          <a:xfrm>
            <a:off x="-851895" y="187862"/>
            <a:ext cx="8852896" cy="1569660"/>
          </a:xfrm>
          <a:prstGeom prst="rect">
            <a:avLst/>
          </a:prstGeom>
          <a:noFill/>
        </p:spPr>
        <p:txBody>
          <a:bodyPr wrap="square" lIns="91440" tIns="45720" rIns="91440" bIns="45720">
            <a:spAutoFit/>
          </a:bodyPr>
          <a:lstStyle/>
          <a:p>
            <a:pPr algn="ctr"/>
            <a:r>
              <a:rPr lang="en-US" sz="4800" b="1" dirty="0" smtClean="0">
                <a:ln w="10541" cmpd="sng">
                  <a:solidFill>
                    <a:srgbClr val="7D7D7D">
                      <a:tint val="100000"/>
                      <a:shade val="100000"/>
                      <a:satMod val="110000"/>
                    </a:srgbClr>
                  </a:solidFill>
                  <a:prstDash val="solid"/>
                </a:ln>
              </a:rPr>
              <a:t>   CONCLUSION AND FUTURE SCOPE:-</a:t>
            </a:r>
          </a:p>
        </p:txBody>
      </p:sp>
      <p:sp>
        <p:nvSpPr>
          <p:cNvPr id="4" name="TextBox 3"/>
          <p:cNvSpPr txBox="1"/>
          <p:nvPr/>
        </p:nvSpPr>
        <p:spPr>
          <a:xfrm>
            <a:off x="244523" y="1757522"/>
            <a:ext cx="7239000" cy="4832092"/>
          </a:xfrm>
          <a:prstGeom prst="rect">
            <a:avLst/>
          </a:prstGeom>
          <a:noFill/>
        </p:spPr>
        <p:txBody>
          <a:bodyPr wrap="square" rtlCol="0">
            <a:spAutoFit/>
          </a:bodyPr>
          <a:lstStyle/>
          <a:p>
            <a:pPr marL="457200" indent="-457200">
              <a:buFont typeface="Wingdings" pitchFamily="2" charset="2"/>
              <a:buChar char="Ø"/>
            </a:pPr>
            <a:r>
              <a:rPr lang="en-US" sz="2800" dirty="0"/>
              <a:t> Android </a:t>
            </a:r>
            <a:r>
              <a:rPr lang="en-US" sz="2800" dirty="0" smtClean="0"/>
              <a:t>is now stepping up in next level of mobile internet.</a:t>
            </a:r>
          </a:p>
          <a:p>
            <a:pPr marL="457200" indent="-457200">
              <a:buFont typeface="Wingdings" pitchFamily="2" charset="2"/>
              <a:buChar char="Ø"/>
            </a:pPr>
            <a:r>
              <a:rPr lang="en-US" sz="2800" dirty="0" smtClean="0"/>
              <a:t> There are chances of Android Mobile sales becomes more then iPhone in next two years.</a:t>
            </a:r>
          </a:p>
          <a:p>
            <a:pPr marL="457200" indent="-457200">
              <a:buFont typeface="Wingdings" pitchFamily="2" charset="2"/>
              <a:buChar char="Ø"/>
            </a:pPr>
            <a:r>
              <a:rPr lang="en-US" sz="2800" dirty="0" smtClean="0"/>
              <a:t> Google may launch another version of android that starts K </a:t>
            </a:r>
            <a:r>
              <a:rPr lang="en-US" sz="2800" dirty="0"/>
              <a:t>because Google is launching all the android versions in the alphabetical order</a:t>
            </a:r>
            <a:r>
              <a:rPr lang="en-US" sz="2800" dirty="0" smtClean="0"/>
              <a:t>.</a:t>
            </a:r>
          </a:p>
          <a:p>
            <a:pPr marL="457200" indent="-457200">
              <a:buFont typeface="Wingdings" pitchFamily="2" charset="2"/>
              <a:buChar char="Ø"/>
            </a:pPr>
            <a:r>
              <a:rPr lang="en-US" sz="2800" dirty="0" smtClean="0"/>
              <a:t> There are chances of Android may become the widely used operating system in world.</a:t>
            </a:r>
          </a:p>
        </p:txBody>
      </p:sp>
    </p:spTree>
    <p:extLst>
      <p:ext uri="{BB962C8B-B14F-4D97-AF65-F5344CB8AC3E}">
        <p14:creationId xmlns:p14="http://schemas.microsoft.com/office/powerpoint/2010/main" xmlns="" val="7344318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Horizontal)">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52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125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125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1250"/>
                                        <p:tgtEl>
                                          <p:spTgt spid="4">
                                            <p:txEl>
                                              <p:pRg st="0" end="0"/>
                                            </p:txEl>
                                          </p:spTgt>
                                        </p:tgtEl>
                                      </p:cBhvr>
                                    </p:animEffect>
                                    <p:anim calcmode="lin" valueType="num">
                                      <p:cBhvr>
                                        <p:cTn id="15" dur="1250" fill="hold"/>
                                        <p:tgtEl>
                                          <p:spTgt spid="4">
                                            <p:txEl>
                                              <p:pRg st="0" end="0"/>
                                            </p:txEl>
                                          </p:spTgt>
                                        </p:tgtEl>
                                        <p:attrNameLst>
                                          <p:attrName>ppt_x</p:attrName>
                                        </p:attrNameLst>
                                      </p:cBhvr>
                                      <p:tavLst>
                                        <p:tav tm="0">
                                          <p:val>
                                            <p:fltVal val="0.5"/>
                                          </p:val>
                                        </p:tav>
                                        <p:tav tm="100000">
                                          <p:val>
                                            <p:strVal val="#ppt_x"/>
                                          </p:val>
                                        </p:tav>
                                      </p:tavLst>
                                    </p:anim>
                                    <p:anim calcmode="lin" valueType="num">
                                      <p:cBhvr>
                                        <p:cTn id="16" dur="1250" fill="hold"/>
                                        <p:tgtEl>
                                          <p:spTgt spid="4">
                                            <p:txEl>
                                              <p:pRg st="0" end="0"/>
                                            </p:txEl>
                                          </p:spTgt>
                                        </p:tgtEl>
                                        <p:attrNameLst>
                                          <p:attrName>ppt_y</p:attrName>
                                        </p:attrNameLst>
                                      </p:cBhvr>
                                      <p:tavLst>
                                        <p:tav tm="0">
                                          <p:val>
                                            <p:fltVal val="0.5"/>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528"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 calcmode="lin" valueType="num">
                                      <p:cBhvr>
                                        <p:cTn id="21" dur="1250" fill="hold"/>
                                        <p:tgtEl>
                                          <p:spTgt spid="4">
                                            <p:txEl>
                                              <p:pRg st="1" end="1"/>
                                            </p:txEl>
                                          </p:spTgt>
                                        </p:tgtEl>
                                        <p:attrNameLst>
                                          <p:attrName>ppt_w</p:attrName>
                                        </p:attrNameLst>
                                      </p:cBhvr>
                                      <p:tavLst>
                                        <p:tav tm="0">
                                          <p:val>
                                            <p:fltVal val="0"/>
                                          </p:val>
                                        </p:tav>
                                        <p:tav tm="100000">
                                          <p:val>
                                            <p:strVal val="#ppt_w"/>
                                          </p:val>
                                        </p:tav>
                                      </p:tavLst>
                                    </p:anim>
                                    <p:anim calcmode="lin" valueType="num">
                                      <p:cBhvr>
                                        <p:cTn id="22" dur="125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3" dur="1250"/>
                                        <p:tgtEl>
                                          <p:spTgt spid="4">
                                            <p:txEl>
                                              <p:pRg st="1" end="1"/>
                                            </p:txEl>
                                          </p:spTgt>
                                        </p:tgtEl>
                                      </p:cBhvr>
                                    </p:animEffect>
                                    <p:anim calcmode="lin" valueType="num">
                                      <p:cBhvr>
                                        <p:cTn id="24" dur="1250" fill="hold"/>
                                        <p:tgtEl>
                                          <p:spTgt spid="4">
                                            <p:txEl>
                                              <p:pRg st="1" end="1"/>
                                            </p:txEl>
                                          </p:spTgt>
                                        </p:tgtEl>
                                        <p:attrNameLst>
                                          <p:attrName>ppt_x</p:attrName>
                                        </p:attrNameLst>
                                      </p:cBhvr>
                                      <p:tavLst>
                                        <p:tav tm="0">
                                          <p:val>
                                            <p:fltVal val="0.5"/>
                                          </p:val>
                                        </p:tav>
                                        <p:tav tm="100000">
                                          <p:val>
                                            <p:strVal val="#ppt_x"/>
                                          </p:val>
                                        </p:tav>
                                      </p:tavLst>
                                    </p:anim>
                                    <p:anim calcmode="lin" valueType="num">
                                      <p:cBhvr>
                                        <p:cTn id="25" dur="1250" fill="hold"/>
                                        <p:tgtEl>
                                          <p:spTgt spid="4">
                                            <p:txEl>
                                              <p:pRg st="1" end="1"/>
                                            </p:txEl>
                                          </p:spTgt>
                                        </p:tgtEl>
                                        <p:attrNameLst>
                                          <p:attrName>ppt_y</p:attrName>
                                        </p:attrNameLst>
                                      </p:cBhvr>
                                      <p:tavLst>
                                        <p:tav tm="0">
                                          <p:val>
                                            <p:fltVal val="0.5"/>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53" presetClass="entr" presetSubtype="528" fill="hold" grpId="0"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 calcmode="lin" valueType="num">
                                      <p:cBhvr>
                                        <p:cTn id="30" dur="1250" fill="hold"/>
                                        <p:tgtEl>
                                          <p:spTgt spid="4">
                                            <p:txEl>
                                              <p:pRg st="2" end="2"/>
                                            </p:txEl>
                                          </p:spTgt>
                                        </p:tgtEl>
                                        <p:attrNameLst>
                                          <p:attrName>ppt_w</p:attrName>
                                        </p:attrNameLst>
                                      </p:cBhvr>
                                      <p:tavLst>
                                        <p:tav tm="0">
                                          <p:val>
                                            <p:fltVal val="0"/>
                                          </p:val>
                                        </p:tav>
                                        <p:tav tm="100000">
                                          <p:val>
                                            <p:strVal val="#ppt_w"/>
                                          </p:val>
                                        </p:tav>
                                      </p:tavLst>
                                    </p:anim>
                                    <p:anim calcmode="lin" valueType="num">
                                      <p:cBhvr>
                                        <p:cTn id="31" dur="125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32" dur="1250"/>
                                        <p:tgtEl>
                                          <p:spTgt spid="4">
                                            <p:txEl>
                                              <p:pRg st="2" end="2"/>
                                            </p:txEl>
                                          </p:spTgt>
                                        </p:tgtEl>
                                      </p:cBhvr>
                                    </p:animEffect>
                                    <p:anim calcmode="lin" valueType="num">
                                      <p:cBhvr>
                                        <p:cTn id="33" dur="1250" fill="hold"/>
                                        <p:tgtEl>
                                          <p:spTgt spid="4">
                                            <p:txEl>
                                              <p:pRg st="2" end="2"/>
                                            </p:txEl>
                                          </p:spTgt>
                                        </p:tgtEl>
                                        <p:attrNameLst>
                                          <p:attrName>ppt_x</p:attrName>
                                        </p:attrNameLst>
                                      </p:cBhvr>
                                      <p:tavLst>
                                        <p:tav tm="0">
                                          <p:val>
                                            <p:fltVal val="0.5"/>
                                          </p:val>
                                        </p:tav>
                                        <p:tav tm="100000">
                                          <p:val>
                                            <p:strVal val="#ppt_x"/>
                                          </p:val>
                                        </p:tav>
                                      </p:tavLst>
                                    </p:anim>
                                    <p:anim calcmode="lin" valueType="num">
                                      <p:cBhvr>
                                        <p:cTn id="34" dur="1250" fill="hold"/>
                                        <p:tgtEl>
                                          <p:spTgt spid="4">
                                            <p:txEl>
                                              <p:pRg st="2" end="2"/>
                                            </p:txEl>
                                          </p:spTgt>
                                        </p:tgtEl>
                                        <p:attrNameLst>
                                          <p:attrName>ppt_y</p:attrName>
                                        </p:attrNameLst>
                                      </p:cBhvr>
                                      <p:tavLst>
                                        <p:tav tm="0">
                                          <p:val>
                                            <p:fltVal val="0.5"/>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528"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 calcmode="lin" valueType="num">
                                      <p:cBhvr>
                                        <p:cTn id="39" dur="1250" fill="hold"/>
                                        <p:tgtEl>
                                          <p:spTgt spid="4">
                                            <p:txEl>
                                              <p:pRg st="3" end="3"/>
                                            </p:txEl>
                                          </p:spTgt>
                                        </p:tgtEl>
                                        <p:attrNameLst>
                                          <p:attrName>ppt_w</p:attrName>
                                        </p:attrNameLst>
                                      </p:cBhvr>
                                      <p:tavLst>
                                        <p:tav tm="0">
                                          <p:val>
                                            <p:fltVal val="0"/>
                                          </p:val>
                                        </p:tav>
                                        <p:tav tm="100000">
                                          <p:val>
                                            <p:strVal val="#ppt_w"/>
                                          </p:val>
                                        </p:tav>
                                      </p:tavLst>
                                    </p:anim>
                                    <p:anim calcmode="lin" valueType="num">
                                      <p:cBhvr>
                                        <p:cTn id="40" dur="125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41" dur="1250"/>
                                        <p:tgtEl>
                                          <p:spTgt spid="4">
                                            <p:txEl>
                                              <p:pRg st="3" end="3"/>
                                            </p:txEl>
                                          </p:spTgt>
                                        </p:tgtEl>
                                      </p:cBhvr>
                                    </p:animEffect>
                                    <p:anim calcmode="lin" valueType="num">
                                      <p:cBhvr>
                                        <p:cTn id="42" dur="1250" fill="hold"/>
                                        <p:tgtEl>
                                          <p:spTgt spid="4">
                                            <p:txEl>
                                              <p:pRg st="3" end="3"/>
                                            </p:txEl>
                                          </p:spTgt>
                                        </p:tgtEl>
                                        <p:attrNameLst>
                                          <p:attrName>ppt_x</p:attrName>
                                        </p:attrNameLst>
                                      </p:cBhvr>
                                      <p:tavLst>
                                        <p:tav tm="0">
                                          <p:val>
                                            <p:fltVal val="0.5"/>
                                          </p:val>
                                        </p:tav>
                                        <p:tav tm="100000">
                                          <p:val>
                                            <p:strVal val="#ppt_x"/>
                                          </p:val>
                                        </p:tav>
                                      </p:tavLst>
                                    </p:anim>
                                    <p:anim calcmode="lin" valueType="num">
                                      <p:cBhvr>
                                        <p:cTn id="43" dur="1250" fill="hold"/>
                                        <p:tgtEl>
                                          <p:spTgt spid="4">
                                            <p:txEl>
                                              <p:pRg st="3" end="3"/>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sp>
        <p:nvSpPr>
          <p:cNvPr id="2" name="Rectangle 1"/>
          <p:cNvSpPr/>
          <p:nvPr/>
        </p:nvSpPr>
        <p:spPr>
          <a:xfrm>
            <a:off x="381000" y="1371600"/>
            <a:ext cx="8259953" cy="3416320"/>
          </a:xfrm>
          <a:prstGeom prst="rect">
            <a:avLst/>
          </a:prstGeom>
        </p:spPr>
        <p:style>
          <a:lnRef idx="1">
            <a:schemeClr val="accent5"/>
          </a:lnRef>
          <a:fillRef idx="2">
            <a:schemeClr val="accent5"/>
          </a:fillRef>
          <a:effectRef idx="1">
            <a:schemeClr val="accent5"/>
          </a:effectRef>
          <a:fontRef idx="minor">
            <a:schemeClr val="dk1"/>
          </a:fontRef>
        </p:style>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7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ANY QUESTIONS:-</a:t>
            </a:r>
          </a:p>
          <a:p>
            <a:pPr algn="ctr"/>
            <a:r>
              <a:rPr lang="en-US" sz="72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PLEASE GO TO </a:t>
            </a:r>
          </a:p>
          <a:p>
            <a:pPr algn="ctr"/>
            <a:r>
              <a:rPr lang="en-US" sz="72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WWW.GOOGLE.COM</a:t>
            </a:r>
            <a:endParaRPr lang="en-US" sz="7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xmlns="" val="488494703"/>
      </p:ext>
    </p:extLst>
  </p:cSld>
  <p:clrMapOvr>
    <a:masterClrMapping/>
  </p:clrMapOvr>
  <mc:AlternateContent xmlns:mc="http://schemas.openxmlformats.org/markup-compatibility/2006">
    <mc:Choice xmlns:p14="http://schemas.microsoft.com/office/powerpoint/2010/main" xmlns=""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out)">
                                      <p:cBhvr>
                                        <p:cTn id="7" dur="1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0CC66A1-C7BA-4FA4-B559-3BDF89DA56E6}" type="datetime1">
              <a:rPr lang="en-US" smtClean="0"/>
              <a:pPr>
                <a:defRPr/>
              </a:pPr>
              <a:t>3/14/2016</a:t>
            </a:fld>
            <a:endParaRPr lang="en-US"/>
          </a:p>
        </p:txBody>
      </p:sp>
      <p:sp>
        <p:nvSpPr>
          <p:cNvPr id="5" name="Slide Number Placeholder 4"/>
          <p:cNvSpPr>
            <a:spLocks noGrp="1"/>
          </p:cNvSpPr>
          <p:nvPr>
            <p:ph type="sldNum" sz="quarter" idx="12"/>
          </p:nvPr>
        </p:nvSpPr>
        <p:spPr/>
        <p:txBody>
          <a:bodyPr/>
          <a:lstStyle/>
          <a:p>
            <a:pPr>
              <a:defRPr/>
            </a:pPr>
            <a:fld id="{29B40748-3B0C-4E02-A994-D9B0DF17AE87}" type="slidenum">
              <a:rPr lang="en-US" smtClean="0"/>
              <a:pPr>
                <a:defRPr/>
              </a:pPr>
              <a:t>18</a:t>
            </a:fld>
            <a:endParaRPr lang="en-US"/>
          </a:p>
        </p:txBody>
      </p:sp>
      <p:sp>
        <p:nvSpPr>
          <p:cNvPr id="27652" name="TextBox 10"/>
          <p:cNvSpPr txBox="1">
            <a:spLocks noChangeArrowheads="1"/>
          </p:cNvSpPr>
          <p:nvPr/>
        </p:nvSpPr>
        <p:spPr bwMode="auto">
          <a:xfrm>
            <a:off x="1458097" y="787400"/>
            <a:ext cx="7488195" cy="4031873"/>
          </a:xfrm>
          <a:prstGeom prst="rect">
            <a:avLst/>
          </a:prstGeom>
          <a:noFill/>
          <a:ln w="9525">
            <a:noFill/>
            <a:miter lim="800000"/>
            <a:headEnd/>
            <a:tailEnd/>
          </a:ln>
        </p:spPr>
        <p:txBody>
          <a:bodyPr>
            <a:spAutoFit/>
          </a:bodyPr>
          <a:lstStyle/>
          <a:p>
            <a:r>
              <a:rPr lang="en-IN" sz="1600" i="1">
                <a:solidFill>
                  <a:srgbClr val="068BF8"/>
                </a:solidFill>
                <a:latin typeface="Bodoni MT Condensed" pitchFamily="18" charset="0"/>
              </a:rPr>
              <a:t>1) Near Field Communication (NFC)</a:t>
            </a:r>
          </a:p>
          <a:p>
            <a:r>
              <a:rPr lang="en-IN" sz="1600">
                <a:solidFill>
                  <a:schemeClr val="bg1"/>
                </a:solidFill>
                <a:latin typeface="Bodoni MT Condensed" pitchFamily="18" charset="0"/>
              </a:rPr>
              <a:t>Most Android devices support NFC, which allows electronic devices to easily interact across short distances. The main aim here is to create</a:t>
            </a:r>
          </a:p>
          <a:p>
            <a:r>
              <a:rPr lang="en-IN" sz="1600">
                <a:solidFill>
                  <a:schemeClr val="bg1"/>
                </a:solidFill>
                <a:latin typeface="Bodoni MT Condensed" pitchFamily="18" charset="0"/>
              </a:rPr>
              <a:t> a payment option that is simpler than carrying credit cards or cash, and while the market hasn’t exploded as many experts had predicted, there may be an alternative in the works, in the form of Bluetooth Low Energy (BLE).</a:t>
            </a:r>
          </a:p>
          <a:p>
            <a:endParaRPr lang="en-IN" sz="1600">
              <a:solidFill>
                <a:schemeClr val="bg1"/>
              </a:solidFill>
              <a:latin typeface="Bodoni MT Condensed" pitchFamily="18" charset="0"/>
            </a:endParaRPr>
          </a:p>
          <a:p>
            <a:r>
              <a:rPr lang="en-IN" sz="1600" i="1">
                <a:solidFill>
                  <a:srgbClr val="068BF8"/>
                </a:solidFill>
                <a:latin typeface="Bodoni MT Condensed" pitchFamily="18" charset="0"/>
              </a:rPr>
              <a:t>2) Alternate Keyboards</a:t>
            </a:r>
          </a:p>
          <a:p>
            <a:r>
              <a:rPr lang="en-IN" sz="1600">
                <a:solidFill>
                  <a:schemeClr val="bg1"/>
                </a:solidFill>
                <a:latin typeface="Bodoni MT Condensed" pitchFamily="18" charset="0"/>
              </a:rPr>
              <a:t>Android supports multiple keyboards and makes them easy to install; the SwiftKey, Skype, and 8pen apps all offer ways to quickly change up your keyboard style. Other mobile operating systems either don’t permit extra keyboards at all, or the process to install and use them are tedious and time-consuming.</a:t>
            </a:r>
          </a:p>
          <a:p>
            <a:endParaRPr lang="en-IN" sz="1600">
              <a:solidFill>
                <a:schemeClr val="bg1"/>
              </a:solidFill>
              <a:latin typeface="Bodoni MT Condensed" pitchFamily="18" charset="0"/>
            </a:endParaRPr>
          </a:p>
          <a:p>
            <a:r>
              <a:rPr lang="en-IN" sz="1600" i="1">
                <a:solidFill>
                  <a:srgbClr val="068BF8"/>
                </a:solidFill>
                <a:latin typeface="Bodoni MT Condensed" pitchFamily="18" charset="0"/>
              </a:rPr>
              <a:t>3) Infrared Transmission</a:t>
            </a:r>
          </a:p>
          <a:p>
            <a:r>
              <a:rPr lang="en-IN" sz="1600">
                <a:solidFill>
                  <a:schemeClr val="bg1"/>
                </a:solidFill>
                <a:latin typeface="Bodoni MT Condensed" pitchFamily="18" charset="0"/>
              </a:rPr>
              <a:t>The Android operating system supports a built-in infrared transmitter, allowing you to use your phone or tablet as a remote control.</a:t>
            </a:r>
          </a:p>
          <a:p>
            <a:endParaRPr lang="en-IN" sz="1600">
              <a:solidFill>
                <a:schemeClr val="bg1"/>
              </a:solidFill>
              <a:latin typeface="Bodoni MT Condensed" pitchFamily="18" charset="0"/>
            </a:endParaRPr>
          </a:p>
          <a:p>
            <a:endParaRPr lang="en-IN" sz="1600">
              <a:latin typeface="Bodoni MT Condensed" pitchFamily="18" charset="0"/>
            </a:endParaRPr>
          </a:p>
        </p:txBody>
      </p:sp>
    </p:spTree>
  </p:cSld>
  <p:clrMapOvr>
    <a:masterClrMapping/>
  </p:clrMapOvr>
  <p:transition spd="med">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FA31424-F5ED-48E2-846B-25AC429CC062}" type="datetime1">
              <a:rPr lang="en-US" smtClean="0"/>
              <a:pPr>
                <a:defRPr/>
              </a:pPr>
              <a:t>3/14/2016</a:t>
            </a:fld>
            <a:endParaRPr lang="en-US"/>
          </a:p>
        </p:txBody>
      </p:sp>
      <p:sp>
        <p:nvSpPr>
          <p:cNvPr id="5" name="Slide Number Placeholder 4"/>
          <p:cNvSpPr>
            <a:spLocks noGrp="1"/>
          </p:cNvSpPr>
          <p:nvPr>
            <p:ph type="sldNum" sz="quarter" idx="12"/>
          </p:nvPr>
        </p:nvSpPr>
        <p:spPr/>
        <p:txBody>
          <a:bodyPr/>
          <a:lstStyle/>
          <a:p>
            <a:pPr>
              <a:defRPr/>
            </a:pPr>
            <a:fld id="{58FC6FD7-DA74-4036-821A-5CF8A32C9A0D}" type="slidenum">
              <a:rPr lang="en-US" smtClean="0"/>
              <a:pPr>
                <a:defRPr/>
              </a:pPr>
              <a:t>19</a:t>
            </a:fld>
            <a:endParaRPr lang="en-US"/>
          </a:p>
        </p:txBody>
      </p:sp>
      <p:sp>
        <p:nvSpPr>
          <p:cNvPr id="28676" name="TextBox 5"/>
          <p:cNvSpPr txBox="1">
            <a:spLocks noChangeArrowheads="1"/>
          </p:cNvSpPr>
          <p:nvPr/>
        </p:nvSpPr>
        <p:spPr bwMode="auto">
          <a:xfrm>
            <a:off x="1458097" y="497418"/>
            <a:ext cx="7414054" cy="4770537"/>
          </a:xfrm>
          <a:prstGeom prst="rect">
            <a:avLst/>
          </a:prstGeom>
          <a:noFill/>
          <a:ln w="9525">
            <a:noFill/>
            <a:miter lim="800000"/>
            <a:headEnd/>
            <a:tailEnd/>
          </a:ln>
        </p:spPr>
        <p:txBody>
          <a:bodyPr>
            <a:spAutoFit/>
          </a:bodyPr>
          <a:lstStyle/>
          <a:p>
            <a:endParaRPr lang="en-IN" sz="1600">
              <a:solidFill>
                <a:schemeClr val="bg1"/>
              </a:solidFill>
              <a:latin typeface="Bodoni MT Condensed" pitchFamily="18" charset="0"/>
            </a:endParaRPr>
          </a:p>
          <a:p>
            <a:r>
              <a:rPr lang="en-IN" sz="1600" i="1">
                <a:solidFill>
                  <a:srgbClr val="068BF8"/>
                </a:solidFill>
                <a:latin typeface="Bodoni MT Condensed" pitchFamily="18" charset="0"/>
              </a:rPr>
              <a:t>4) No-Touch Control</a:t>
            </a:r>
          </a:p>
          <a:p>
            <a:r>
              <a:rPr lang="en-IN" sz="1600">
                <a:solidFill>
                  <a:schemeClr val="bg1"/>
                </a:solidFill>
                <a:latin typeface="Bodoni MT Condensed" pitchFamily="18" charset="0"/>
              </a:rPr>
              <a:t>Using Android apps such as Wave Control, users can control their phones touch-free, using only gestures. Have messy hands but need to turn off your screen or change a song? Simple. This could prove especially useful if you’re driving, so you can keep both eyes on the road.</a:t>
            </a:r>
          </a:p>
          <a:p>
            <a:endParaRPr lang="en-IN" sz="1600">
              <a:solidFill>
                <a:schemeClr val="bg1"/>
              </a:solidFill>
              <a:latin typeface="Bodoni MT Condensed" pitchFamily="18" charset="0"/>
            </a:endParaRPr>
          </a:p>
          <a:p>
            <a:r>
              <a:rPr lang="en-IN" sz="1600" i="1">
                <a:solidFill>
                  <a:srgbClr val="068BF8"/>
                </a:solidFill>
                <a:latin typeface="Bodoni MT Condensed" pitchFamily="18" charset="0"/>
              </a:rPr>
              <a:t>5) Automation</a:t>
            </a:r>
          </a:p>
          <a:p>
            <a:r>
              <a:rPr lang="en-IN" sz="1600">
                <a:solidFill>
                  <a:schemeClr val="bg1"/>
                </a:solidFill>
                <a:latin typeface="Bodoni MT Condensed" pitchFamily="18" charset="0"/>
              </a:rPr>
              <a:t>The Tasker app lets you not only control app permissions but also automate them. Do you only want your location services to be active during the day? Want to create a customized way to start your music—for example, with a voice command and at a certain volume? Tasker can help.</a:t>
            </a:r>
          </a:p>
          <a:p>
            <a:endParaRPr lang="en-IN" sz="1600">
              <a:solidFill>
                <a:schemeClr val="bg1"/>
              </a:solidFill>
              <a:latin typeface="Bodoni MT Condensed" pitchFamily="18" charset="0"/>
            </a:endParaRPr>
          </a:p>
          <a:p>
            <a:r>
              <a:rPr lang="en-IN" sz="1600" i="1">
                <a:solidFill>
                  <a:srgbClr val="068BF8"/>
                </a:solidFill>
                <a:latin typeface="Bodoni MT Condensed" pitchFamily="18" charset="0"/>
              </a:rPr>
              <a:t>6) Wireless App Downloads</a:t>
            </a:r>
          </a:p>
          <a:p>
            <a:r>
              <a:rPr lang="en-IN" sz="1600">
                <a:solidFill>
                  <a:schemeClr val="bg1"/>
                </a:solidFill>
                <a:latin typeface="Bodoni MT Condensed" pitchFamily="18" charset="0"/>
              </a:rPr>
              <a:t>Accessing app stores on any mobile device can be frustrating, but iOS makes it a little more difficult—download an app on your computer, and it won’t sync to your mobile device until you plug in and access iTunes. Using the Android Market or third-party options like AppBrain, meanwhile, let you download apps on your PC and then automatically sync them your Droid, no plugging required.</a:t>
            </a:r>
            <a:r>
              <a:rPr lang="en-IN" sz="1600" i="1">
                <a:solidFill>
                  <a:schemeClr val="bg1"/>
                </a:solidFill>
                <a:latin typeface="Bodoni MT Condensed" pitchFamily="18" charset="0"/>
              </a:rPr>
              <a:t/>
            </a:r>
            <a:br>
              <a:rPr lang="en-IN" sz="1600" i="1">
                <a:solidFill>
                  <a:schemeClr val="bg1"/>
                </a:solidFill>
                <a:latin typeface="Bodoni MT Condensed" pitchFamily="18" charset="0"/>
              </a:rPr>
            </a:br>
            <a:endParaRPr lang="en-IN" sz="1600">
              <a:solidFill>
                <a:schemeClr val="bg1"/>
              </a:solidFill>
              <a:latin typeface="Bodoni MT Condensed" pitchFamily="18" charset="0"/>
            </a:endParaRPr>
          </a:p>
          <a:p>
            <a:endParaRPr lang="en-IN" sz="1600">
              <a:solidFill>
                <a:schemeClr val="bg1"/>
              </a:solidFill>
              <a:latin typeface="Bodoni MT Condensed" pitchFamily="18" charset="0"/>
            </a:endParaRPr>
          </a:p>
          <a:p>
            <a:endParaRPr lang="en-IN" sz="1600">
              <a:solidFill>
                <a:schemeClr val="bg1"/>
              </a:solidFill>
              <a:latin typeface="Bodoni MT Condensed" pitchFamily="18" charset="0"/>
            </a:endParaRPr>
          </a:p>
        </p:txBody>
      </p:sp>
    </p:spTree>
  </p:cSld>
  <p:clrMapOvr>
    <a:masterClrMapping/>
  </p:clrMapOvr>
  <p:transition spd="med">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474779" y="1615058"/>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1524000" y="1978805"/>
            <a:ext cx="5943599" cy="830997"/>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4" name="Rectangle 3"/>
          <p:cNvSpPr/>
          <p:nvPr/>
        </p:nvSpPr>
        <p:spPr>
          <a:xfrm>
            <a:off x="595812" y="436417"/>
            <a:ext cx="644311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5400" b="1" cap="all" dirty="0" smtClean="0">
                <a:ln w="0"/>
                <a:effectLst>
                  <a:reflection blurRad="12700" stA="50000" endPos="50000" dist="5000" dir="5400000" sy="-100000" rotWithShape="0"/>
                </a:effectLst>
                <a:latin typeface="Helvetica" pitchFamily="34" charset="0"/>
              </a:rPr>
              <a:t>GROUP MEMBERS</a:t>
            </a:r>
            <a:endParaRPr lang="en-US" sz="5400" b="1" cap="all" spc="0" dirty="0">
              <a:ln w="0"/>
              <a:effectLst>
                <a:reflection blurRad="12700" stA="50000" endPos="50000" dist="5000" dir="5400000" sy="-100000" rotWithShape="0"/>
              </a:effectLst>
              <a:latin typeface="Helvetica" pitchFamily="34" charset="0"/>
            </a:endParaRPr>
          </a:p>
        </p:txBody>
      </p:sp>
      <p:sp>
        <p:nvSpPr>
          <p:cNvPr id="11" name="Rectangle 10"/>
          <p:cNvSpPr/>
          <p:nvPr/>
        </p:nvSpPr>
        <p:spPr>
          <a:xfrm>
            <a:off x="-1" y="1757064"/>
            <a:ext cx="6384184" cy="5909310"/>
          </a:xfrm>
          <a:prstGeom prst="rect">
            <a:avLst/>
          </a:prstGeom>
          <a:noFill/>
        </p:spPr>
        <p:txBody>
          <a:bodyPr wrap="none" lIns="91440" tIns="45720" rIns="91440" bIns="45720">
            <a:spAutoFit/>
          </a:bodyPr>
          <a:lstStyle/>
          <a:p>
            <a:pPr marL="1143000" lvl="1" indent="-685800">
              <a:buFont typeface="Wingdings" pitchFamily="2" charset="2"/>
              <a:buChar char="Ø"/>
            </a:pPr>
            <a:r>
              <a:rPr lang="en-US" sz="5400" b="1" dirty="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 </a:t>
            </a:r>
            <a:r>
              <a:rPr lang="en-US" sz="5400" b="1" dirty="0" smtClean="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CHIRAG SHAH</a:t>
            </a:r>
          </a:p>
          <a:p>
            <a:pPr marL="1143000" lvl="1" indent="-685800">
              <a:buFont typeface="Wingdings" pitchFamily="2" charset="2"/>
              <a:buChar char="Ø"/>
            </a:pPr>
            <a:r>
              <a:rPr lang="en-US" sz="5400" b="1" cap="none" spc="0" dirty="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 </a:t>
            </a:r>
            <a:r>
              <a:rPr lang="en-US" sz="5400" b="1" cap="none" spc="0" dirty="0" smtClean="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HARSH MALDE</a:t>
            </a:r>
          </a:p>
          <a:p>
            <a:pPr marL="1143000" lvl="1" indent="-685800">
              <a:buFont typeface="Wingdings" pitchFamily="2" charset="2"/>
              <a:buChar char="Ø"/>
            </a:pPr>
            <a:r>
              <a:rPr lang="en-US" sz="5400" b="1" dirty="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 </a:t>
            </a:r>
            <a:r>
              <a:rPr lang="en-US" sz="5400" b="1" dirty="0" smtClean="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HEMANG TAILOR</a:t>
            </a:r>
          </a:p>
          <a:p>
            <a:pPr marL="1143000" lvl="1" indent="-685800">
              <a:buFont typeface="Wingdings" pitchFamily="2" charset="2"/>
              <a:buChar char="Ø"/>
            </a:pPr>
            <a:r>
              <a:rPr lang="en-US" sz="5400" b="1" dirty="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 </a:t>
            </a:r>
            <a:r>
              <a:rPr lang="en-US" sz="5400" b="1" dirty="0" smtClean="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PALLAVI BHOITE</a:t>
            </a:r>
          </a:p>
          <a:p>
            <a:pPr marL="1143000" lvl="1" indent="-685800">
              <a:buFont typeface="Wingdings" pitchFamily="2" charset="2"/>
              <a:buChar char="Ø"/>
            </a:pPr>
            <a:r>
              <a:rPr lang="en-US" sz="5400" b="1" cap="none" spc="0" dirty="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 </a:t>
            </a:r>
            <a:r>
              <a:rPr lang="en-US" sz="5400" b="1" cap="none" spc="0" dirty="0" smtClean="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rPr>
              <a:t>VIRAL SHAH</a:t>
            </a:r>
          </a:p>
          <a:p>
            <a:pPr marL="1143000" lvl="1" indent="-685800">
              <a:buFont typeface="Wingdings" pitchFamily="2" charset="2"/>
              <a:buChar char="Ø"/>
            </a:pPr>
            <a:endParaRPr lang="en-US" sz="5400" b="1" cap="none" spc="0" dirty="0" smtClean="0">
              <a:ln w="900" cmpd="sng">
                <a:solidFill>
                  <a:schemeClr val="accent1">
                    <a:satMod val="190000"/>
                    <a:alpha val="55000"/>
                  </a:schemeClr>
                </a:solidFill>
                <a:prstDash val="solid"/>
              </a:ln>
              <a:solidFill>
                <a:schemeClr val="tx1">
                  <a:lumMod val="85000"/>
                  <a:lumOff val="15000"/>
                </a:schemeClr>
              </a:solidFill>
              <a:effectLst>
                <a:innerShdw blurRad="101600" dist="76200" dir="5400000">
                  <a:schemeClr val="accent1">
                    <a:satMod val="190000"/>
                    <a:tint val="100000"/>
                    <a:alpha val="74000"/>
                  </a:schemeClr>
                </a:innerShdw>
              </a:effectLst>
            </a:endParaRPr>
          </a:p>
          <a:p>
            <a:pPr marL="685800" indent="-685800">
              <a:buFont typeface="Wingdings" pitchFamily="2" charset="2"/>
              <a:buChar char="Ø"/>
            </a:pPr>
            <a:endParaRPr lang="en-US" sz="5400" b="1" cap="none" spc="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spTree>
    <p:extLst>
      <p:ext uri="{BB962C8B-B14F-4D97-AF65-F5344CB8AC3E}">
        <p14:creationId xmlns:p14="http://schemas.microsoft.com/office/powerpoint/2010/main" xmlns="" val="3183513297"/>
      </p:ext>
    </p:extLst>
  </p:cSld>
  <p:clrMapOvr>
    <a:masterClrMapping/>
  </p:clrMapOvr>
  <mc:AlternateContent xmlns:mc="http://schemas.openxmlformats.org/markup-compatibility/2006">
    <mc:Choice xmlns:p14="http://schemas.microsoft.com/office/powerpoint/2010/main" xmlns=""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25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125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125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4" dur="1500"/>
                                        <p:tgtEl>
                                          <p:spTgt spid="11">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7" dur="1500"/>
                                        <p:tgtEl>
                                          <p:spTgt spid="11">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20" dur="1500"/>
                                        <p:tgtEl>
                                          <p:spTgt spid="11">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23" dur="1500"/>
                                        <p:tgtEl>
                                          <p:spTgt spid="11">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1">
                                            <p:txEl>
                                              <p:pRg st="4" end="4"/>
                                            </p:txEl>
                                          </p:spTgt>
                                        </p:tgtEl>
                                        <p:attrNameLst>
                                          <p:attrName>style.visibility</p:attrName>
                                        </p:attrNameLst>
                                      </p:cBhvr>
                                      <p:to>
                                        <p:strVal val="visible"/>
                                      </p:to>
                                    </p:set>
                                    <p:animEffect transition="in" filter="randombar(horizontal)">
                                      <p:cBhvr>
                                        <p:cTn id="26" dur="1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FA31424-F5ED-48E2-846B-25AC429CC062}" type="datetime1">
              <a:rPr lang="en-US" smtClean="0"/>
              <a:pPr>
                <a:defRPr/>
              </a:pPr>
              <a:t>3/14/2016</a:t>
            </a:fld>
            <a:endParaRPr lang="en-US"/>
          </a:p>
        </p:txBody>
      </p:sp>
      <p:sp>
        <p:nvSpPr>
          <p:cNvPr id="5" name="Slide Number Placeholder 4"/>
          <p:cNvSpPr>
            <a:spLocks noGrp="1"/>
          </p:cNvSpPr>
          <p:nvPr>
            <p:ph type="sldNum" sz="quarter" idx="12"/>
          </p:nvPr>
        </p:nvSpPr>
        <p:spPr/>
        <p:txBody>
          <a:bodyPr/>
          <a:lstStyle/>
          <a:p>
            <a:pPr>
              <a:defRPr/>
            </a:pPr>
            <a:fld id="{3EF37556-BCDC-4645-A6A4-256BAE8F81B5}" type="slidenum">
              <a:rPr lang="en-US" smtClean="0"/>
              <a:pPr>
                <a:defRPr/>
              </a:pPr>
              <a:t>20</a:t>
            </a:fld>
            <a:endParaRPr lang="en-US"/>
          </a:p>
        </p:txBody>
      </p:sp>
      <p:sp>
        <p:nvSpPr>
          <p:cNvPr id="29700" name="TextBox 5"/>
          <p:cNvSpPr txBox="1">
            <a:spLocks noChangeArrowheads="1"/>
          </p:cNvSpPr>
          <p:nvPr/>
        </p:nvSpPr>
        <p:spPr bwMode="auto">
          <a:xfrm>
            <a:off x="1235676" y="177800"/>
            <a:ext cx="7710616" cy="4770537"/>
          </a:xfrm>
          <a:prstGeom prst="rect">
            <a:avLst/>
          </a:prstGeom>
          <a:noFill/>
          <a:ln w="9525">
            <a:noFill/>
            <a:miter lim="800000"/>
            <a:headEnd/>
            <a:tailEnd/>
          </a:ln>
        </p:spPr>
        <p:txBody>
          <a:bodyPr>
            <a:spAutoFit/>
          </a:bodyPr>
          <a:lstStyle/>
          <a:p>
            <a:r>
              <a:rPr lang="en-IN" sz="1600" i="1">
                <a:solidFill>
                  <a:srgbClr val="068BF8"/>
                </a:solidFill>
                <a:latin typeface="Bodoni MT Condensed" pitchFamily="18" charset="0"/>
              </a:rPr>
              <a:t>7) Storage and Battery Swap</a:t>
            </a:r>
          </a:p>
          <a:p>
            <a:r>
              <a:rPr lang="en-IN" sz="1600">
                <a:solidFill>
                  <a:schemeClr val="bg1"/>
                </a:solidFill>
                <a:latin typeface="Bodoni MT Condensed" pitchFamily="18" charset="0"/>
              </a:rPr>
              <a:t>Android phones also have unique hardware capabilities. Google’s OS makes it possible to remove and upgrade your battery </a:t>
            </a:r>
          </a:p>
          <a:p>
            <a:r>
              <a:rPr lang="en-IN" sz="1600">
                <a:solidFill>
                  <a:schemeClr val="bg1"/>
                </a:solidFill>
                <a:latin typeface="Bodoni MT Condensed" pitchFamily="18" charset="0"/>
              </a:rPr>
              <a:t>or to replace one that no longer holds a charge. In addition, Android phones come with SD card slots for expandable storage.</a:t>
            </a:r>
          </a:p>
          <a:p>
            <a:endParaRPr lang="en-IN" sz="1600">
              <a:solidFill>
                <a:schemeClr val="bg1"/>
              </a:solidFill>
              <a:latin typeface="Bodoni MT Condensed" pitchFamily="18" charset="0"/>
            </a:endParaRPr>
          </a:p>
          <a:p>
            <a:r>
              <a:rPr lang="en-IN" sz="1600" i="1">
                <a:solidFill>
                  <a:srgbClr val="068BF8"/>
                </a:solidFill>
                <a:latin typeface="Bodoni MT Condensed" pitchFamily="18" charset="0"/>
              </a:rPr>
              <a:t>8) Custom Home Screens</a:t>
            </a:r>
          </a:p>
          <a:p>
            <a:r>
              <a:rPr lang="en-IN" sz="1600">
                <a:solidFill>
                  <a:schemeClr val="bg1"/>
                </a:solidFill>
                <a:latin typeface="Bodoni MT Condensed" pitchFamily="18" charset="0"/>
              </a:rPr>
              <a:t>While it’s possible to hack certain phones to customize the home screen, Android comes with this capability from the get-go. Download a third-party launcher like Nova, Apex or Slide and you can add gestures, new shortcuts, or even performance enhancements for older-model devices.</a:t>
            </a:r>
          </a:p>
          <a:p>
            <a:endParaRPr lang="en-IN" sz="1600" i="1">
              <a:solidFill>
                <a:srgbClr val="068BF8"/>
              </a:solidFill>
              <a:latin typeface="Bodoni MT Condensed" pitchFamily="18" charset="0"/>
            </a:endParaRPr>
          </a:p>
          <a:p>
            <a:r>
              <a:rPr lang="en-IN" sz="1600" i="1">
                <a:solidFill>
                  <a:srgbClr val="068BF8"/>
                </a:solidFill>
                <a:latin typeface="Bodoni MT Condensed" pitchFamily="18" charset="0"/>
              </a:rPr>
              <a:t>9) Widgets</a:t>
            </a:r>
          </a:p>
          <a:p>
            <a:r>
              <a:rPr lang="en-IN" sz="1600">
                <a:solidFill>
                  <a:schemeClr val="bg1"/>
                </a:solidFill>
                <a:latin typeface="Bodoni MT Condensed" pitchFamily="18" charset="0"/>
              </a:rPr>
              <a:t>Apps are versatile, but sometimes you want information at a glance instead of having to open an app and wait for it to load. Android widgets let you display just about any feature you choose, right on the home screen—including weather apps, music widgets, or productivity tools that helpfully remind you of upcoming meetings or approaching deadlines.</a:t>
            </a:r>
          </a:p>
          <a:p>
            <a:endParaRPr lang="en-IN" sz="1600">
              <a:solidFill>
                <a:schemeClr val="bg1"/>
              </a:solidFill>
              <a:latin typeface="Bodoni MT Condensed" pitchFamily="18" charset="0"/>
            </a:endParaRPr>
          </a:p>
          <a:p>
            <a:r>
              <a:rPr lang="en-IN" sz="1600" i="1">
                <a:solidFill>
                  <a:srgbClr val="068BF8"/>
                </a:solidFill>
                <a:latin typeface="Bodoni MT Condensed" pitchFamily="18" charset="0"/>
              </a:rPr>
              <a:t>10) Custom ROMs</a:t>
            </a:r>
          </a:p>
          <a:p>
            <a:r>
              <a:rPr lang="en-IN" sz="1600">
                <a:solidFill>
                  <a:schemeClr val="bg1"/>
                </a:solidFill>
                <a:latin typeface="Bodoni MT Condensed" pitchFamily="18" charset="0"/>
              </a:rPr>
              <a:t>This is a big one. Because the Android operating system is open source, developers can tweak the current OS and build their own versions, which users can download and install in place of the stock OS. Some are filled with features, while others change the look and feel of a device. Chances are if there’s a feature you want, someone has already built a custom ROM for it.</a:t>
            </a:r>
          </a:p>
          <a:p>
            <a:endParaRPr lang="en-IN" sz="1600"/>
          </a:p>
        </p:txBody>
      </p:sp>
    </p:spTree>
  </p:cSld>
  <p:clrMapOvr>
    <a:masterClrMapping/>
  </p:clrMapOvr>
  <p:transition spd="med">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4" name="Rectangle 3"/>
          <p:cNvSpPr/>
          <p:nvPr/>
        </p:nvSpPr>
        <p:spPr>
          <a:xfrm>
            <a:off x="1000349" y="224479"/>
            <a:ext cx="5493813"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solidFill>
                  <a:schemeClr val="tx1">
                    <a:lumMod val="95000"/>
                    <a:lumOff val="5000"/>
                  </a:schemeClr>
                </a:solidFill>
                <a:effectLst/>
                <a:latin typeface="Helvetica" pitchFamily="34" charset="0"/>
              </a:rPr>
              <a:t>INTRODUCTION</a:t>
            </a:r>
          </a:p>
        </p:txBody>
      </p:sp>
      <p:sp>
        <p:nvSpPr>
          <p:cNvPr id="8" name="TextBox 7"/>
          <p:cNvSpPr txBox="1"/>
          <p:nvPr/>
        </p:nvSpPr>
        <p:spPr>
          <a:xfrm>
            <a:off x="301581" y="1295400"/>
            <a:ext cx="7315200" cy="5693866"/>
          </a:xfrm>
          <a:prstGeom prst="rect">
            <a:avLst/>
          </a:prstGeom>
          <a:noFill/>
        </p:spPr>
        <p:txBody>
          <a:bodyPr wrap="square" rtlCol="0">
            <a:spAutoFit/>
          </a:bodyPr>
          <a:lstStyle/>
          <a:p>
            <a:r>
              <a:rPr lang="en-US" sz="2800" b="1" dirty="0" smtClean="0">
                <a:latin typeface="Helvetica" pitchFamily="34" charset="0"/>
              </a:rPr>
              <a:t>               </a:t>
            </a:r>
            <a:r>
              <a:rPr lang="en-US" sz="3200" b="1" dirty="0" smtClean="0">
                <a:latin typeface="Helvetica" pitchFamily="34" charset="0"/>
              </a:rPr>
              <a:t>WHAT IS ANDROID?</a:t>
            </a:r>
          </a:p>
          <a:p>
            <a:endParaRPr lang="en-US" sz="2800" b="1" dirty="0" smtClean="0">
              <a:latin typeface="Helvetica" pitchFamily="34" charset="0"/>
            </a:endParaRPr>
          </a:p>
          <a:p>
            <a:pPr marL="342900" indent="-342900">
              <a:buFont typeface="Wingdings" pitchFamily="2" charset="2"/>
              <a:buChar char="Ø"/>
            </a:pPr>
            <a:r>
              <a:rPr lang="en-US" sz="2400" dirty="0" smtClean="0">
                <a:latin typeface="Helvetica" pitchFamily="34" charset="0"/>
              </a:rPr>
              <a:t> </a:t>
            </a:r>
            <a:r>
              <a:rPr lang="en-US" sz="2800" dirty="0" smtClean="0">
                <a:latin typeface="Helvetica" pitchFamily="34" charset="0"/>
              </a:rPr>
              <a:t>A</a:t>
            </a:r>
            <a:r>
              <a:rPr lang="en-US" sz="2400" dirty="0" smtClean="0">
                <a:latin typeface="Helvetica" pitchFamily="34" charset="0"/>
              </a:rPr>
              <a:t> </a:t>
            </a:r>
            <a:r>
              <a:rPr lang="en-US" sz="2800" dirty="0" smtClean="0">
                <a:latin typeface="Helvetica" pitchFamily="34" charset="0"/>
              </a:rPr>
              <a:t>Software platform and operating system for mobile.</a:t>
            </a:r>
          </a:p>
          <a:p>
            <a:pPr marL="342900" indent="-342900">
              <a:buFont typeface="Wingdings" pitchFamily="2" charset="2"/>
              <a:buChar char="Ø"/>
            </a:pPr>
            <a:r>
              <a:rPr lang="en-US" sz="2800" dirty="0" smtClean="0">
                <a:latin typeface="Helvetica" pitchFamily="34" charset="0"/>
              </a:rPr>
              <a:t> Based on the Linux kernel.</a:t>
            </a:r>
          </a:p>
          <a:p>
            <a:pPr marL="342900" indent="-342900">
              <a:buFont typeface="Wingdings" pitchFamily="2" charset="2"/>
              <a:buChar char="Ø"/>
            </a:pPr>
            <a:r>
              <a:rPr lang="en-US" sz="2800" dirty="0" smtClean="0">
                <a:latin typeface="Helvetica" pitchFamily="34" charset="0"/>
              </a:rPr>
              <a:t> Android was found way back in </a:t>
            </a:r>
            <a:r>
              <a:rPr lang="en-US" sz="2800" dirty="0" smtClean="0">
                <a:solidFill>
                  <a:srgbClr val="7030A0"/>
                </a:solidFill>
                <a:latin typeface="Helvetica" pitchFamily="34" charset="0"/>
              </a:rPr>
              <a:t>2003.</a:t>
            </a:r>
          </a:p>
          <a:p>
            <a:pPr marL="342900" indent="-342900">
              <a:buFont typeface="Wingdings" pitchFamily="2" charset="2"/>
              <a:buChar char="Ø"/>
            </a:pPr>
            <a:r>
              <a:rPr lang="en-US" sz="2800" dirty="0" smtClean="0">
                <a:latin typeface="Helvetica" pitchFamily="34" charset="0"/>
              </a:rPr>
              <a:t> It was developed in Palo Alto, California.</a:t>
            </a:r>
          </a:p>
          <a:p>
            <a:pPr marL="342900" indent="-342900">
              <a:buFont typeface="Wingdings" pitchFamily="2" charset="2"/>
              <a:buChar char="Ø"/>
            </a:pPr>
            <a:r>
              <a:rPr lang="en-US" sz="2800" dirty="0" smtClean="0">
                <a:latin typeface="Helvetica" pitchFamily="34" charset="0"/>
              </a:rPr>
              <a:t> Android was developed by the </a:t>
            </a:r>
            <a:r>
              <a:rPr lang="en-US" sz="2800" dirty="0" smtClean="0">
                <a:solidFill>
                  <a:srgbClr val="7030A0"/>
                </a:solidFill>
                <a:latin typeface="Helvetica" pitchFamily="34" charset="0"/>
              </a:rPr>
              <a:t>Andy Rubin</a:t>
            </a:r>
            <a:r>
              <a:rPr lang="en-US" sz="2800" dirty="0" smtClean="0">
                <a:latin typeface="Helvetica" pitchFamily="34" charset="0"/>
              </a:rPr>
              <a:t>, </a:t>
            </a:r>
            <a:r>
              <a:rPr lang="en-US" sz="2800" dirty="0" smtClean="0">
                <a:solidFill>
                  <a:srgbClr val="7030A0"/>
                </a:solidFill>
                <a:latin typeface="Helvetica" pitchFamily="34" charset="0"/>
              </a:rPr>
              <a:t>Rich Miner</a:t>
            </a:r>
            <a:r>
              <a:rPr lang="en-US" sz="2800" dirty="0" smtClean="0">
                <a:latin typeface="Helvetica" pitchFamily="34" charset="0"/>
              </a:rPr>
              <a:t>, </a:t>
            </a:r>
            <a:r>
              <a:rPr lang="en-US" sz="2800" dirty="0" smtClean="0">
                <a:solidFill>
                  <a:srgbClr val="7030A0"/>
                </a:solidFill>
                <a:latin typeface="Helvetica" pitchFamily="34" charset="0"/>
              </a:rPr>
              <a:t>Nick Sears</a:t>
            </a:r>
            <a:r>
              <a:rPr lang="en-US" sz="2800" dirty="0" smtClean="0">
                <a:latin typeface="Helvetica" pitchFamily="34" charset="0"/>
              </a:rPr>
              <a:t> and </a:t>
            </a:r>
            <a:r>
              <a:rPr lang="en-US" sz="2800" dirty="0" smtClean="0">
                <a:solidFill>
                  <a:srgbClr val="7030A0"/>
                </a:solidFill>
                <a:latin typeface="Helvetica" pitchFamily="34" charset="0"/>
              </a:rPr>
              <a:t>Chris</a:t>
            </a:r>
            <a:r>
              <a:rPr lang="en-US" sz="2800" dirty="0" smtClean="0">
                <a:latin typeface="Helvetica" pitchFamily="34" charset="0"/>
              </a:rPr>
              <a:t> </a:t>
            </a:r>
            <a:r>
              <a:rPr lang="en-US" sz="2800" dirty="0" smtClean="0">
                <a:solidFill>
                  <a:srgbClr val="7030A0"/>
                </a:solidFill>
                <a:latin typeface="Helvetica" pitchFamily="34" charset="0"/>
              </a:rPr>
              <a:t>White</a:t>
            </a:r>
            <a:r>
              <a:rPr lang="en-US" sz="2800" dirty="0" smtClean="0">
                <a:latin typeface="Helvetica" pitchFamily="34" charset="0"/>
              </a:rPr>
              <a:t>.</a:t>
            </a:r>
            <a:endParaRPr lang="en-US" sz="2800" dirty="0" smtClean="0">
              <a:solidFill>
                <a:srgbClr val="FFFF00"/>
              </a:solidFill>
              <a:latin typeface="Helvetica" pitchFamily="34" charset="0"/>
            </a:endParaRPr>
          </a:p>
          <a:p>
            <a:pPr marL="342900" indent="-342900">
              <a:buFont typeface="Wingdings" pitchFamily="2" charset="2"/>
              <a:buChar char="Ø"/>
            </a:pPr>
            <a:r>
              <a:rPr lang="en-US" sz="2800" b="1" dirty="0">
                <a:latin typeface="Helvetica" pitchFamily="34" charset="0"/>
              </a:rPr>
              <a:t> </a:t>
            </a:r>
            <a:r>
              <a:rPr lang="en-US" sz="2800" dirty="0">
                <a:latin typeface="Helvetica" pitchFamily="34" charset="0"/>
              </a:rPr>
              <a:t>Android was </a:t>
            </a:r>
            <a:r>
              <a:rPr lang="en-US" sz="2800" dirty="0" smtClean="0">
                <a:latin typeface="Helvetica" pitchFamily="34" charset="0"/>
              </a:rPr>
              <a:t>purchased by the </a:t>
            </a:r>
            <a:r>
              <a:rPr lang="en-US" sz="2800" dirty="0" smtClean="0">
                <a:solidFill>
                  <a:srgbClr val="7030A0"/>
                </a:solidFill>
                <a:latin typeface="Helvetica" pitchFamily="34" charset="0"/>
              </a:rPr>
              <a:t>GOOGLE</a:t>
            </a:r>
            <a:r>
              <a:rPr lang="en-US" sz="2800" dirty="0" smtClean="0">
                <a:latin typeface="Helvetica" pitchFamily="34" charset="0"/>
              </a:rPr>
              <a:t> in </a:t>
            </a:r>
            <a:r>
              <a:rPr lang="en-US" sz="2800" dirty="0" smtClean="0">
                <a:solidFill>
                  <a:srgbClr val="7030A0"/>
                </a:solidFill>
                <a:latin typeface="Helvetica" pitchFamily="34" charset="0"/>
              </a:rPr>
              <a:t>AUGUST,2005</a:t>
            </a:r>
            <a:r>
              <a:rPr lang="en-US" sz="2800" dirty="0" smtClean="0">
                <a:latin typeface="Helvetica" pitchFamily="34" charset="0"/>
              </a:rPr>
              <a:t> for </a:t>
            </a:r>
            <a:r>
              <a:rPr lang="en-US" sz="2800" dirty="0">
                <a:solidFill>
                  <a:srgbClr val="7030A0"/>
                </a:solidFill>
                <a:latin typeface="Helvetica" pitchFamily="34" charset="0"/>
              </a:rPr>
              <a:t>50 million </a:t>
            </a:r>
            <a:r>
              <a:rPr lang="en-US" sz="2800" dirty="0" smtClean="0">
                <a:solidFill>
                  <a:srgbClr val="7030A0"/>
                </a:solidFill>
                <a:latin typeface="Helvetica" pitchFamily="34" charset="0"/>
              </a:rPr>
              <a:t>$.</a:t>
            </a:r>
            <a:endParaRPr lang="en-US" sz="2800" b="1" dirty="0">
              <a:solidFill>
                <a:srgbClr val="7030A0"/>
              </a:solidFill>
              <a:latin typeface="Helvetica" pitchFamily="34" charset="0"/>
            </a:endParaRPr>
          </a:p>
          <a:p>
            <a:endParaRPr lang="en-US" sz="2400" b="1" u="sng" dirty="0">
              <a:latin typeface="Helvetic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95472" y="189651"/>
            <a:ext cx="800819" cy="591910"/>
          </a:xfrm>
          <a:prstGeom prst="rect">
            <a:avLst/>
          </a:prstGeom>
        </p:spPr>
      </p:pic>
    </p:spTree>
    <p:extLst>
      <p:ext uri="{BB962C8B-B14F-4D97-AF65-F5344CB8AC3E}">
        <p14:creationId xmlns:p14="http://schemas.microsoft.com/office/powerpoint/2010/main" xmlns="" val="219192820"/>
      </p:ext>
    </p:extLst>
  </p:cSld>
  <p:clrMapOvr>
    <a:masterClrMapping/>
  </p:clrMapOvr>
  <mc:AlternateContent xmlns:mc="http://schemas.openxmlformats.org/markup-compatibility/2006">
    <mc:Choice xmlns:p14="http://schemas.microsoft.com/office/powerpoint/2010/main" xmlns=""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500" fill="hold"/>
                                        <p:tgtEl>
                                          <p:spTgt spid="4"/>
                                        </p:tgtEl>
                                        <p:attrNameLst>
                                          <p:attrName>ppt_w</p:attrName>
                                        </p:attrNameLst>
                                      </p:cBhvr>
                                      <p:tavLst>
                                        <p:tav tm="0">
                                          <p:val>
                                            <p:fltVal val="0"/>
                                          </p:val>
                                        </p:tav>
                                        <p:tav tm="100000">
                                          <p:val>
                                            <p:strVal val="#ppt_w"/>
                                          </p:val>
                                        </p:tav>
                                      </p:tavLst>
                                    </p:anim>
                                    <p:anim calcmode="lin" valueType="num">
                                      <p:cBhvr>
                                        <p:cTn id="8" dur="1500" fill="hold"/>
                                        <p:tgtEl>
                                          <p:spTgt spid="4"/>
                                        </p:tgtEl>
                                        <p:attrNameLst>
                                          <p:attrName>ppt_h</p:attrName>
                                        </p:attrNameLst>
                                      </p:cBhvr>
                                      <p:tavLst>
                                        <p:tav tm="0">
                                          <p:val>
                                            <p:fltVal val="0"/>
                                          </p:val>
                                        </p:tav>
                                        <p:tav tm="100000">
                                          <p:val>
                                            <p:strVal val="#ppt_h"/>
                                          </p:val>
                                        </p:tav>
                                      </p:tavLst>
                                    </p:anim>
                                    <p:anim calcmode="lin" valueType="num">
                                      <p:cBhvr>
                                        <p:cTn id="9" dur="1500" fill="hold"/>
                                        <p:tgtEl>
                                          <p:spTgt spid="4"/>
                                        </p:tgtEl>
                                        <p:attrNameLst>
                                          <p:attrName>style.rotation</p:attrName>
                                        </p:attrNameLst>
                                      </p:cBhvr>
                                      <p:tavLst>
                                        <p:tav tm="0">
                                          <p:val>
                                            <p:fltVal val="90"/>
                                          </p:val>
                                        </p:tav>
                                        <p:tav tm="100000">
                                          <p:val>
                                            <p:fltVal val="0"/>
                                          </p:val>
                                        </p:tav>
                                      </p:tavLst>
                                    </p:anim>
                                    <p:animEffect transition="in" filter="fade">
                                      <p:cBhvr>
                                        <p:cTn id="10" dur="1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 calcmode="lin" valueType="num">
                                      <p:cBhvr additive="base">
                                        <p:cTn id="15" dur="1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6" dur="175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175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175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175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8" dur="175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 calcmode="lin" valueType="num">
                                      <p:cBhvr additive="base">
                                        <p:cTn id="33" dur="175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4" dur="175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 calcmode="lin" valueType="num">
                                      <p:cBhvr additive="base">
                                        <p:cTn id="39" dur="175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0" dur="175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xEl>
                                              <p:pRg st="6" end="6"/>
                                            </p:txEl>
                                          </p:spTgt>
                                        </p:tgtEl>
                                        <p:attrNameLst>
                                          <p:attrName>style.visibility</p:attrName>
                                        </p:attrNameLst>
                                      </p:cBhvr>
                                      <p:to>
                                        <p:strVal val="visible"/>
                                      </p:to>
                                    </p:set>
                                    <p:anim calcmode="lin" valueType="num">
                                      <p:cBhvr additive="base">
                                        <p:cTn id="45" dur="175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6" dur="175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 calcmode="lin" valueType="num">
                                      <p:cBhvr additive="base">
                                        <p:cTn id="51" dur="175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2" dur="175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1754326"/>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2" name="Rectangle 1"/>
          <p:cNvSpPr/>
          <p:nvPr/>
        </p:nvSpPr>
        <p:spPr>
          <a:xfrm>
            <a:off x="4479634" y="2967335"/>
            <a:ext cx="184731" cy="923330"/>
          </a:xfrm>
          <a:prstGeom prst="rect">
            <a:avLst/>
          </a:prstGeom>
          <a:noFill/>
        </p:spPr>
        <p:txBody>
          <a:bodyPr wrap="none" lIns="91440" tIns="45720" rIns="91440" bIns="45720">
            <a:spAutoFit/>
          </a:bodyPr>
          <a:lstStyle/>
          <a:p>
            <a:pPr algn="ct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56563" y="3733800"/>
            <a:ext cx="7145206" cy="29128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2"/>
          <p:cNvSpPr txBox="1">
            <a:spLocks noChangeArrowheads="1"/>
          </p:cNvSpPr>
          <p:nvPr/>
        </p:nvSpPr>
        <p:spPr>
          <a:xfrm>
            <a:off x="5786437" y="1542158"/>
            <a:ext cx="6715125" cy="1214437"/>
          </a:xfrm>
          <a:prstGeom prst="rect">
            <a:avLst/>
          </a:prstGeom>
        </p:spPr>
        <p:txBody>
          <a:bodyPr lIns="0" tIns="0" rIns="0" bIns="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5000"/>
              </a:lnSpc>
              <a:spcBef>
                <a:spcPct val="0"/>
              </a:spcBef>
              <a:buNone/>
            </a:pPr>
            <a:endParaRPr lang="en-US" sz="2200" dirty="0" smtClean="0"/>
          </a:p>
        </p:txBody>
      </p:sp>
      <p:sp>
        <p:nvSpPr>
          <p:cNvPr id="4" name="Rectangle 3"/>
          <p:cNvSpPr/>
          <p:nvPr/>
        </p:nvSpPr>
        <p:spPr>
          <a:xfrm>
            <a:off x="31845" y="113251"/>
            <a:ext cx="7887608" cy="646331"/>
          </a:xfrm>
          <a:prstGeom prst="rect">
            <a:avLst/>
          </a:prstGeom>
          <a:noFill/>
        </p:spPr>
        <p:txBody>
          <a:bodyPr wrap="none" lIns="91440" tIns="45720" rIns="91440" bIns="45720">
            <a:spAutoFit/>
          </a:bodyPr>
          <a:lstStyle/>
          <a:p>
            <a:pPr algn="ctr"/>
            <a:r>
              <a:rPr lang="en-US" sz="3600" b="1" cap="all" dirty="0" smtClean="0">
                <a:ln w="9000" cmpd="sng">
                  <a:solidFill>
                    <a:schemeClr val="accent4">
                      <a:shade val="50000"/>
                      <a:satMod val="120000"/>
                    </a:schemeClr>
                  </a:solidFill>
                  <a:prstDash val="solid"/>
                </a:ln>
                <a:effectLst>
                  <a:reflection blurRad="12700" stA="28000" endPos="45000" dist="1000" dir="5400000" sy="-100000" algn="bl" rotWithShape="0"/>
                </a:effectLst>
                <a:latin typeface="Helvetica" pitchFamily="34" charset="0"/>
                <a:cs typeface="Helvetica" pitchFamily="34" charset="0"/>
              </a:rPr>
              <a:t>Open  handset  alliance(oha)</a:t>
            </a:r>
            <a:endParaRPr lang="en-US" sz="5400" b="1" cap="all" spc="0" dirty="0">
              <a:ln w="9000" cmpd="sng">
                <a:solidFill>
                  <a:schemeClr val="accent4">
                    <a:shade val="50000"/>
                    <a:satMod val="120000"/>
                  </a:schemeClr>
                </a:solidFill>
                <a:prstDash val="solid"/>
              </a:ln>
              <a:effectLst>
                <a:reflection blurRad="12700" stA="28000" endPos="45000" dist="1000" dir="5400000" sy="-100000" algn="bl" rotWithShape="0"/>
              </a:effectLst>
              <a:latin typeface="Helvetica" pitchFamily="34" charset="0"/>
              <a:cs typeface="Helvetica" pitchFamily="34" charset="0"/>
            </a:endParaRPr>
          </a:p>
        </p:txBody>
      </p:sp>
      <p:sp>
        <p:nvSpPr>
          <p:cNvPr id="10" name="Rectangle 9"/>
          <p:cNvSpPr/>
          <p:nvPr/>
        </p:nvSpPr>
        <p:spPr>
          <a:xfrm>
            <a:off x="2878885" y="989704"/>
            <a:ext cx="2917785" cy="584775"/>
          </a:xfrm>
          <a:prstGeom prst="rect">
            <a:avLst/>
          </a:prstGeom>
          <a:noFill/>
        </p:spPr>
        <p:txBody>
          <a:bodyPr wrap="none" lIns="91440" tIns="45720" rIns="91440" bIns="45720">
            <a:spAutoFit/>
          </a:bodyPr>
          <a:lstStyle/>
          <a:p>
            <a:pPr algn="ctr"/>
            <a:r>
              <a:rPr lang="en-US" sz="3200" b="1" cap="none" spc="0" dirty="0" smtClean="0">
                <a:ln w="10541" cmpd="sng">
                  <a:solidFill>
                    <a:srgbClr val="7D7D7D">
                      <a:tint val="100000"/>
                      <a:shade val="100000"/>
                      <a:satMod val="110000"/>
                    </a:srgbClr>
                  </a:solidFill>
                  <a:prstDash val="solid"/>
                </a:ln>
                <a:effectLst/>
                <a:latin typeface="Helvetica" pitchFamily="34" charset="0"/>
                <a:cs typeface="Helvetica" pitchFamily="34" charset="0"/>
              </a:rPr>
              <a:t>What is OHA?</a:t>
            </a:r>
            <a:endParaRPr lang="en-US" sz="3200" b="1" cap="none" spc="0" dirty="0">
              <a:ln w="10541" cmpd="sng">
                <a:solidFill>
                  <a:srgbClr val="7D7D7D">
                    <a:tint val="100000"/>
                    <a:shade val="100000"/>
                    <a:satMod val="110000"/>
                  </a:srgbClr>
                </a:solidFill>
                <a:prstDash val="solid"/>
              </a:ln>
              <a:effectLst/>
              <a:latin typeface="Helvetica" pitchFamily="34" charset="0"/>
              <a:cs typeface="Helvetica" pitchFamily="34" charset="0"/>
            </a:endParaRPr>
          </a:p>
        </p:txBody>
      </p:sp>
      <p:sp>
        <p:nvSpPr>
          <p:cNvPr id="12" name="TextBox 11"/>
          <p:cNvSpPr txBox="1"/>
          <p:nvPr/>
        </p:nvSpPr>
        <p:spPr>
          <a:xfrm>
            <a:off x="524816" y="1571655"/>
            <a:ext cx="6424622" cy="2215991"/>
          </a:xfrm>
          <a:prstGeom prst="rect">
            <a:avLst/>
          </a:prstGeom>
          <a:noFill/>
        </p:spPr>
        <p:txBody>
          <a:bodyPr wrap="square" rtlCol="0">
            <a:spAutoFit/>
          </a:bodyPr>
          <a:lstStyle/>
          <a:p>
            <a:pPr marL="342900" indent="-342900">
              <a:buFont typeface="Wingdings" pitchFamily="2" charset="2"/>
              <a:buChar char="Ø"/>
            </a:pPr>
            <a:r>
              <a:rPr lang="en-US" sz="2300" dirty="0">
                <a:solidFill>
                  <a:schemeClr val="tx2">
                    <a:lumMod val="50000"/>
                  </a:schemeClr>
                </a:solidFill>
                <a:latin typeface="Helvetica" pitchFamily="34" charset="0"/>
                <a:cs typeface="Helvetica" pitchFamily="34" charset="0"/>
                <a:sym typeface="Wingdings" pitchFamily="2" charset="2"/>
              </a:rPr>
              <a:t> It’s consortium of several companies</a:t>
            </a:r>
            <a:r>
              <a:rPr lang="en-US" sz="2300" dirty="0" smtClean="0">
                <a:solidFill>
                  <a:schemeClr val="tx2">
                    <a:lumMod val="50000"/>
                  </a:schemeClr>
                </a:solidFill>
                <a:latin typeface="Helvetica" pitchFamily="34" charset="0"/>
                <a:cs typeface="Helvetica" pitchFamily="34" charset="0"/>
                <a:sym typeface="Wingdings" pitchFamily="2" charset="2"/>
              </a:rPr>
              <a:t>.</a:t>
            </a:r>
          </a:p>
          <a:p>
            <a:pPr marL="342900" indent="-342900">
              <a:buFont typeface="Wingdings" pitchFamily="2" charset="2"/>
              <a:buChar char="Ø"/>
            </a:pPr>
            <a:r>
              <a:rPr lang="en-US" sz="2300" dirty="0">
                <a:solidFill>
                  <a:schemeClr val="tx2">
                    <a:lumMod val="50000"/>
                  </a:schemeClr>
                </a:solidFill>
                <a:latin typeface="Helvetica" pitchFamily="34" charset="0"/>
                <a:cs typeface="Helvetica" pitchFamily="34" charset="0"/>
                <a:sym typeface="Wingdings" pitchFamily="2" charset="2"/>
              </a:rPr>
              <a:t> This group of companies are allowed to use source code of Android and develop applications</a:t>
            </a:r>
            <a:r>
              <a:rPr lang="en-US" sz="2300" dirty="0" smtClean="0">
                <a:solidFill>
                  <a:schemeClr val="tx2">
                    <a:lumMod val="50000"/>
                  </a:schemeClr>
                </a:solidFill>
                <a:latin typeface="Helvetica" pitchFamily="34" charset="0"/>
                <a:cs typeface="Helvetica" pitchFamily="34" charset="0"/>
                <a:sym typeface="Wingdings" pitchFamily="2" charset="2"/>
              </a:rPr>
              <a:t>.</a:t>
            </a:r>
          </a:p>
          <a:p>
            <a:pPr marL="342900" indent="-342900">
              <a:buFont typeface="Wingdings" pitchFamily="2" charset="2"/>
              <a:buChar char="Ø"/>
            </a:pPr>
            <a:r>
              <a:rPr lang="en-US" sz="2300" dirty="0">
                <a:solidFill>
                  <a:schemeClr val="tx2">
                    <a:lumMod val="50000"/>
                  </a:schemeClr>
                </a:solidFill>
                <a:latin typeface="Helvetica" pitchFamily="34" charset="0"/>
                <a:cs typeface="Helvetica" pitchFamily="34" charset="0"/>
                <a:sym typeface="Wingdings" pitchFamily="2" charset="2"/>
              </a:rPr>
              <a:t> Reason for Nokia not to develop </a:t>
            </a:r>
            <a:r>
              <a:rPr lang="en-US" sz="2300" dirty="0" smtClean="0">
                <a:solidFill>
                  <a:schemeClr val="tx2">
                    <a:lumMod val="50000"/>
                  </a:schemeClr>
                </a:solidFill>
                <a:latin typeface="Helvetica" pitchFamily="34" charset="0"/>
                <a:cs typeface="Helvetica" pitchFamily="34" charset="0"/>
                <a:sym typeface="Wingdings" pitchFamily="2" charset="2"/>
              </a:rPr>
              <a:t>Android  Mobiles </a:t>
            </a:r>
            <a:r>
              <a:rPr lang="en-US" sz="2300" dirty="0">
                <a:solidFill>
                  <a:schemeClr val="tx2">
                    <a:lumMod val="50000"/>
                  </a:schemeClr>
                </a:solidFill>
                <a:latin typeface="Helvetica" pitchFamily="34" charset="0"/>
                <a:cs typeface="Helvetica" pitchFamily="34" charset="0"/>
                <a:sym typeface="Wingdings" pitchFamily="2" charset="2"/>
              </a:rPr>
              <a:t>is Nokia is not part of OHA.</a:t>
            </a:r>
            <a:endParaRPr lang="en-US" sz="2300" dirty="0" smtClean="0">
              <a:latin typeface="Helvetica" pitchFamily="34" charset="0"/>
              <a:cs typeface="Helvetica" pitchFamily="34" charset="0"/>
              <a:sym typeface="Wingdings" pitchFamily="2" charset="2"/>
            </a:endParaRPr>
          </a:p>
        </p:txBody>
      </p:sp>
      <p:pic>
        <p:nvPicPr>
          <p:cNvPr id="13" name="Picture 1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153400" y="113251"/>
            <a:ext cx="800819" cy="591910"/>
          </a:xfrm>
          <a:prstGeom prst="rect">
            <a:avLst/>
          </a:prstGeom>
        </p:spPr>
      </p:pic>
    </p:spTree>
    <p:extLst>
      <p:ext uri="{BB962C8B-B14F-4D97-AF65-F5344CB8AC3E}">
        <p14:creationId xmlns:p14="http://schemas.microsoft.com/office/powerpoint/2010/main" xmlns="" val="477928855"/>
      </p:ext>
    </p:extLst>
  </p:cSld>
  <p:clrMapOvr>
    <a:masterClrMapping/>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750"/>
                                        <p:tgtEl>
                                          <p:spTgt spid="10"/>
                                        </p:tgtEl>
                                      </p:cBhvr>
                                    </p:animEffect>
                                    <p:anim calcmode="lin" valueType="num">
                                      <p:cBhvr>
                                        <p:cTn id="13" dur="1750" fill="hold"/>
                                        <p:tgtEl>
                                          <p:spTgt spid="10"/>
                                        </p:tgtEl>
                                        <p:attrNameLst>
                                          <p:attrName>ppt_w</p:attrName>
                                        </p:attrNameLst>
                                      </p:cBhvr>
                                      <p:tavLst>
                                        <p:tav tm="0" fmla="#ppt_w*sin(2.5*pi*$)">
                                          <p:val>
                                            <p:fltVal val="0"/>
                                          </p:val>
                                        </p:tav>
                                        <p:tav tm="100000">
                                          <p:val>
                                            <p:fltVal val="1"/>
                                          </p:val>
                                        </p:tav>
                                      </p:tavLst>
                                    </p:anim>
                                    <p:anim calcmode="lin" valueType="num">
                                      <p:cBhvr>
                                        <p:cTn id="14" dur="175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wipe(up)">
                                      <p:cBhvr>
                                        <p:cTn id="19" dur="1250"/>
                                        <p:tgtEl>
                                          <p:spTgt spid="1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wipe(up)">
                                      <p:cBhvr>
                                        <p:cTn id="24" dur="1250"/>
                                        <p:tgtEl>
                                          <p:spTgt spid="1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Effect transition="in" filter="wipe(up)">
                                      <p:cBhvr>
                                        <p:cTn id="29" dur="1250"/>
                                        <p:tgtEl>
                                          <p:spTgt spid="1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4" name="Rectangle 3"/>
          <p:cNvSpPr/>
          <p:nvPr/>
        </p:nvSpPr>
        <p:spPr>
          <a:xfrm>
            <a:off x="591854" y="205838"/>
            <a:ext cx="692458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FEATURES OF ANDROID</a:t>
            </a:r>
            <a:endParaRPr lang="en-US" sz="54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0" name="TextBox 9"/>
          <p:cNvSpPr txBox="1"/>
          <p:nvPr/>
        </p:nvSpPr>
        <p:spPr>
          <a:xfrm>
            <a:off x="152400" y="1129168"/>
            <a:ext cx="8077201" cy="1384995"/>
          </a:xfrm>
          <a:prstGeom prst="rect">
            <a:avLst/>
          </a:prstGeom>
          <a:noFill/>
        </p:spPr>
        <p:txBody>
          <a:bodyPr wrap="square" rtlCol="0">
            <a:spAutoFit/>
          </a:bodyPr>
          <a:lstStyle/>
          <a:p>
            <a:pPr marL="342900" indent="-342900">
              <a:buFont typeface="Wingdings" pitchFamily="2" charset="2"/>
              <a:buChar char="q"/>
            </a:pPr>
            <a:r>
              <a:rPr lang="en-US" sz="2800" dirty="0" smtClean="0">
                <a:latin typeface="Helvetica" pitchFamily="34" charset="0"/>
                <a:cs typeface="Helvetica" pitchFamily="34" charset="0"/>
              </a:rPr>
              <a:t>Android </a:t>
            </a:r>
            <a:r>
              <a:rPr lang="en-US" sz="2800" dirty="0">
                <a:latin typeface="Helvetica" pitchFamily="34" charset="0"/>
                <a:cs typeface="Helvetica" pitchFamily="34" charset="0"/>
              </a:rPr>
              <a:t>is not a single piece of </a:t>
            </a:r>
            <a:r>
              <a:rPr lang="en-US" sz="2800" dirty="0" smtClean="0">
                <a:latin typeface="Helvetica" pitchFamily="34" charset="0"/>
                <a:cs typeface="Helvetica" pitchFamily="34" charset="0"/>
              </a:rPr>
              <a:t>hardware.</a:t>
            </a:r>
          </a:p>
          <a:p>
            <a:pPr marL="342900" indent="-342900">
              <a:buFont typeface="Wingdings" pitchFamily="2" charset="2"/>
              <a:buChar char="q"/>
            </a:pPr>
            <a:r>
              <a:rPr lang="en-US" sz="2800" dirty="0" smtClean="0">
                <a:latin typeface="Helvetica" pitchFamily="34" charset="0"/>
                <a:cs typeface="Helvetica" pitchFamily="34" charset="0"/>
              </a:rPr>
              <a:t>Android supports wireless communication using:-</a:t>
            </a: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77200" y="123640"/>
            <a:ext cx="800819" cy="591910"/>
          </a:xfrm>
          <a:prstGeom prst="rect">
            <a:avLst/>
          </a:prstGeom>
        </p:spPr>
      </p:pic>
      <p:sp>
        <p:nvSpPr>
          <p:cNvPr id="2" name="TextBox 1"/>
          <p:cNvSpPr txBox="1"/>
          <p:nvPr/>
        </p:nvSpPr>
        <p:spPr>
          <a:xfrm>
            <a:off x="152400" y="4162567"/>
            <a:ext cx="6553200" cy="1384995"/>
          </a:xfrm>
          <a:prstGeom prst="rect">
            <a:avLst/>
          </a:prstGeom>
          <a:noFill/>
        </p:spPr>
        <p:txBody>
          <a:bodyPr wrap="square" rtlCol="0">
            <a:spAutoFit/>
          </a:bodyPr>
          <a:lstStyle/>
          <a:p>
            <a:pPr marL="457200" indent="-457200">
              <a:buFont typeface="Wingdings" pitchFamily="2" charset="2"/>
              <a:buChar char="q"/>
            </a:pPr>
            <a:r>
              <a:rPr lang="en-US" sz="2800" dirty="0">
                <a:latin typeface="Helvetica" pitchFamily="34" charset="0"/>
              </a:rPr>
              <a:t> Android is a multi-process system, in which each application (and parts of the system) runs in its own process. </a:t>
            </a:r>
          </a:p>
        </p:txBody>
      </p:sp>
      <p:sp>
        <p:nvSpPr>
          <p:cNvPr id="9" name="TextBox 8"/>
          <p:cNvSpPr txBox="1"/>
          <p:nvPr/>
        </p:nvSpPr>
        <p:spPr>
          <a:xfrm>
            <a:off x="216632" y="2394097"/>
            <a:ext cx="5917713" cy="2246769"/>
          </a:xfrm>
          <a:prstGeom prst="rect">
            <a:avLst/>
          </a:prstGeom>
          <a:noFill/>
        </p:spPr>
        <p:txBody>
          <a:bodyPr wrap="square" rtlCol="0">
            <a:spAutoFit/>
          </a:bodyPr>
          <a:lstStyle/>
          <a:p>
            <a:pPr marL="1371600" lvl="2" indent="-457200">
              <a:buFont typeface="Wingdings" pitchFamily="2" charset="2"/>
              <a:buChar char="v"/>
            </a:pPr>
            <a:r>
              <a:rPr lang="en-US" sz="2800" dirty="0" smtClean="0">
                <a:latin typeface="Helvetica" pitchFamily="34" charset="0"/>
              </a:rPr>
              <a:t> </a:t>
            </a:r>
            <a:r>
              <a:rPr lang="en-US" sz="2800" dirty="0">
                <a:latin typeface="Helvetica" pitchFamily="34" charset="0"/>
                <a:cs typeface="Helvetica" pitchFamily="34" charset="0"/>
              </a:rPr>
              <a:t> 3G Networks</a:t>
            </a:r>
          </a:p>
          <a:p>
            <a:pPr marL="1371600" lvl="2" indent="-457200">
              <a:buFont typeface="Wingdings" pitchFamily="2" charset="2"/>
              <a:buChar char="v"/>
            </a:pPr>
            <a:r>
              <a:rPr lang="en-US" sz="2800" dirty="0">
                <a:latin typeface="Helvetica" pitchFamily="34" charset="0"/>
                <a:cs typeface="Helvetica" pitchFamily="34" charset="0"/>
              </a:rPr>
              <a:t> 4G Networks</a:t>
            </a:r>
          </a:p>
          <a:p>
            <a:pPr marL="1371600" lvl="2" indent="-457200">
              <a:buFont typeface="Wingdings" pitchFamily="2" charset="2"/>
              <a:buChar char="v"/>
            </a:pPr>
            <a:r>
              <a:rPr lang="en-US" sz="2800" dirty="0">
                <a:latin typeface="Helvetica" pitchFamily="34" charset="0"/>
                <a:cs typeface="Helvetica" pitchFamily="34" charset="0"/>
              </a:rPr>
              <a:t> 802.11 Wi-Fi Networks</a:t>
            </a:r>
          </a:p>
          <a:p>
            <a:pPr marL="1371600" lvl="2" indent="-457200">
              <a:buFont typeface="Wingdings" pitchFamily="2" charset="2"/>
              <a:buChar char="v"/>
            </a:pPr>
            <a:r>
              <a:rPr lang="en-US" sz="2800" dirty="0">
                <a:latin typeface="Helvetica" pitchFamily="34" charset="0"/>
                <a:cs typeface="Helvetica" pitchFamily="34" charset="0"/>
              </a:rPr>
              <a:t> Bluetooth Connectivity</a:t>
            </a:r>
            <a:endParaRPr lang="en-US" sz="2800" dirty="0">
              <a:latin typeface="Arial" charset="0"/>
            </a:endParaRPr>
          </a:p>
          <a:p>
            <a:pPr marL="457200" indent="-457200">
              <a:buFont typeface="Wingdings" pitchFamily="2" charset="2"/>
              <a:buChar char="v"/>
            </a:pPr>
            <a:endParaRPr lang="en-US" sz="2800" dirty="0">
              <a:latin typeface="Helvetica" pitchFamily="34" charset="0"/>
            </a:endParaRPr>
          </a:p>
        </p:txBody>
      </p:sp>
    </p:spTree>
    <p:extLst>
      <p:ext uri="{BB962C8B-B14F-4D97-AF65-F5344CB8AC3E}">
        <p14:creationId xmlns:p14="http://schemas.microsoft.com/office/powerpoint/2010/main" xmlns="" val="2895397294"/>
      </p:ext>
    </p:extLst>
  </p:cSld>
  <p:clrMapOvr>
    <a:masterClrMapping/>
  </p:clrMapOvr>
  <mc:AlternateContent xmlns:mc="http://schemas.openxmlformats.org/markup-compatibility/2006">
    <mc:Choice xmlns:p14="http://schemas.microsoft.com/office/powerpoint/2010/main" xmlns="" Requires="p14">
      <p:transition spd="slow" p14:dur="1600">
        <p14:prism dir="d"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12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125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125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125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 calcmode="lin" valueType="num">
                                      <p:cBhvr additive="base">
                                        <p:cTn id="26" dur="125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7" dur="125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 calcmode="lin" valueType="num">
                                      <p:cBhvr additive="base">
                                        <p:cTn id="32" dur="125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3" dur="125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 calcmode="lin" valueType="num">
                                      <p:cBhvr additive="base">
                                        <p:cTn id="38" dur="125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9" dur="125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 calcmode="lin" valueType="num">
                                      <p:cBhvr additive="base">
                                        <p:cTn id="44" dur="125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5" dur="125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
                                            <p:txEl>
                                              <p:pRg st="0" end="0"/>
                                            </p:txEl>
                                          </p:spTgt>
                                        </p:tgtEl>
                                        <p:attrNameLst>
                                          <p:attrName>style.visibility</p:attrName>
                                        </p:attrNameLst>
                                      </p:cBhvr>
                                      <p:to>
                                        <p:strVal val="visible"/>
                                      </p:to>
                                    </p:set>
                                    <p:anim calcmode="lin" valueType="num">
                                      <p:cBhvr additive="base">
                                        <p:cTn id="50" dur="12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51" dur="125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uiExpand="1" build="p"/>
      <p:bldP spid="2" grpId="0" build="p"/>
      <p:bldP spid="9" grpId="0" uiExpand="1"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4" name="Rectangle 3"/>
          <p:cNvSpPr/>
          <p:nvPr/>
        </p:nvSpPr>
        <p:spPr>
          <a:xfrm>
            <a:off x="831105" y="221672"/>
            <a:ext cx="6924589" cy="923330"/>
          </a:xfrm>
          <a:prstGeom prst="rect">
            <a:avLst/>
          </a:prstGeom>
        </p:spPr>
        <p:txBody>
          <a:bodyPr wrap="none">
            <a:spAutoFit/>
          </a:bodyPr>
          <a:lstStyle/>
          <a:p>
            <a:pPr algn="ctr"/>
            <a:r>
              <a:rPr 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rPr>
              <a:t>FEATURES OF ANDROID</a:t>
            </a:r>
          </a:p>
        </p:txBody>
      </p:sp>
      <p:sp>
        <p:nvSpPr>
          <p:cNvPr id="9" name="TextBox 8"/>
          <p:cNvSpPr txBox="1"/>
          <p:nvPr/>
        </p:nvSpPr>
        <p:spPr>
          <a:xfrm>
            <a:off x="304800" y="1145002"/>
            <a:ext cx="7315200" cy="5262979"/>
          </a:xfrm>
          <a:prstGeom prst="rect">
            <a:avLst/>
          </a:prstGeom>
          <a:noFill/>
        </p:spPr>
        <p:txBody>
          <a:bodyPr wrap="square" rtlCol="0">
            <a:spAutoFit/>
          </a:bodyPr>
          <a:lstStyle/>
          <a:p>
            <a:pPr marL="342900" indent="-342900">
              <a:buFont typeface="Wingdings" pitchFamily="2" charset="2"/>
              <a:buChar char="q"/>
            </a:pPr>
            <a:r>
              <a:rPr lang="en-US" sz="2800" dirty="0" smtClean="0">
                <a:latin typeface="Helvetica" pitchFamily="34" charset="0"/>
                <a:cs typeface="Helvetica" pitchFamily="34" charset="0"/>
              </a:rPr>
              <a:t>Interface that is better then the previous touch screen mobiles.</a:t>
            </a:r>
          </a:p>
          <a:p>
            <a:pPr marL="342900" indent="-342900">
              <a:buFont typeface="Wingdings" pitchFamily="2" charset="2"/>
              <a:buChar char="q"/>
            </a:pPr>
            <a:r>
              <a:rPr lang="en-US" sz="2800" dirty="0" smtClean="0">
                <a:latin typeface="Helvetica" pitchFamily="34" charset="0"/>
                <a:cs typeface="Helvetica" pitchFamily="34" charset="0"/>
              </a:rPr>
              <a:t>User gets millions of applications that user can not get in any other mobile operating system.</a:t>
            </a:r>
          </a:p>
          <a:p>
            <a:pPr marL="342900" indent="-342900">
              <a:buFont typeface="Wingdings" pitchFamily="2" charset="2"/>
              <a:buChar char="q"/>
            </a:pPr>
            <a:r>
              <a:rPr lang="en-US" sz="2800" dirty="0">
                <a:latin typeface="Helvetica" pitchFamily="34" charset="0"/>
                <a:cs typeface="Helvetica" pitchFamily="34" charset="0"/>
              </a:rPr>
              <a:t> </a:t>
            </a:r>
            <a:r>
              <a:rPr lang="en-IN" sz="2800" dirty="0"/>
              <a:t>Android </a:t>
            </a:r>
            <a:r>
              <a:rPr lang="en-IN" sz="2800" dirty="0" smtClean="0"/>
              <a:t>supports  </a:t>
            </a:r>
            <a:r>
              <a:rPr lang="en-IN" sz="2800" dirty="0"/>
              <a:t>advanced audio/video/still media formats such as MPEG-4, H.264, MP3, and AAC, AMR, JPEG, PNG, GIF. </a:t>
            </a:r>
            <a:endParaRPr lang="en-US" sz="2800" dirty="0"/>
          </a:p>
          <a:p>
            <a:pPr marL="342900" indent="-342900">
              <a:buFont typeface="Wingdings" pitchFamily="2" charset="2"/>
              <a:buChar char="q"/>
            </a:pPr>
            <a:r>
              <a:rPr lang="en-US" sz="2800" dirty="0" smtClean="0">
                <a:latin typeface="Helvetica" pitchFamily="34" charset="0"/>
                <a:cs typeface="Helvetica" pitchFamily="34" charset="0"/>
              </a:rPr>
              <a:t> Developing an android application is not tough using SDK(standard development kit) and java emulator we can easily develop applications that we want. </a:t>
            </a:r>
            <a:endParaRPr lang="en-US" sz="2800" dirty="0">
              <a:latin typeface="Helvetica" pitchFamily="34" charset="0"/>
              <a:cs typeface="Helvetica"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36257" y="221672"/>
            <a:ext cx="800819" cy="591910"/>
          </a:xfrm>
          <a:prstGeom prst="rect">
            <a:avLst/>
          </a:prstGeom>
        </p:spPr>
      </p:pic>
    </p:spTree>
    <p:extLst>
      <p:ext uri="{BB962C8B-B14F-4D97-AF65-F5344CB8AC3E}">
        <p14:creationId xmlns:p14="http://schemas.microsoft.com/office/powerpoint/2010/main" xmlns="" val="1941792932"/>
      </p:ext>
    </p:extLst>
  </p:cSld>
  <p:clrMapOvr>
    <a:masterClrMapping/>
  </p:clrMapOvr>
  <mc:AlternateContent xmlns:mc="http://schemas.openxmlformats.org/markup-compatibility/2006">
    <mc:Choice xmlns:p14="http://schemas.microsoft.com/office/powerpoint/2010/main" xmlns="" Requires="p14">
      <p:transition spd="slow" p14:dur="12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2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p:cTn id="12" dur="1250" fill="hold"/>
                                        <p:tgtEl>
                                          <p:spTgt spid="9">
                                            <p:txEl>
                                              <p:pRg st="0" end="0"/>
                                            </p:txEl>
                                          </p:spTgt>
                                        </p:tgtEl>
                                        <p:attrNameLst>
                                          <p:attrName>ppt_w</p:attrName>
                                        </p:attrNameLst>
                                      </p:cBhvr>
                                      <p:tavLst>
                                        <p:tav tm="0">
                                          <p:val>
                                            <p:fltVal val="0"/>
                                          </p:val>
                                        </p:tav>
                                        <p:tav tm="100000">
                                          <p:val>
                                            <p:strVal val="#ppt_w"/>
                                          </p:val>
                                        </p:tav>
                                      </p:tavLst>
                                    </p:anim>
                                    <p:anim calcmode="lin" valueType="num">
                                      <p:cBhvr>
                                        <p:cTn id="13" dur="125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4" dur="125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p:cTn id="19" dur="1250" fill="hold"/>
                                        <p:tgtEl>
                                          <p:spTgt spid="9">
                                            <p:txEl>
                                              <p:pRg st="1" end="1"/>
                                            </p:txEl>
                                          </p:spTgt>
                                        </p:tgtEl>
                                        <p:attrNameLst>
                                          <p:attrName>ppt_w</p:attrName>
                                        </p:attrNameLst>
                                      </p:cBhvr>
                                      <p:tavLst>
                                        <p:tav tm="0">
                                          <p:val>
                                            <p:fltVal val="0"/>
                                          </p:val>
                                        </p:tav>
                                        <p:tav tm="100000">
                                          <p:val>
                                            <p:strVal val="#ppt_w"/>
                                          </p:val>
                                        </p:tav>
                                      </p:tavLst>
                                    </p:anim>
                                    <p:anim calcmode="lin" valueType="num">
                                      <p:cBhvr>
                                        <p:cTn id="20" dur="125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1" dur="1250"/>
                                        <p:tgtEl>
                                          <p:spTgt spid="9">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anim calcmode="lin" valueType="num">
                                      <p:cBhvr>
                                        <p:cTn id="26" dur="1250" fill="hold"/>
                                        <p:tgtEl>
                                          <p:spTgt spid="9">
                                            <p:txEl>
                                              <p:pRg st="2" end="2"/>
                                            </p:txEl>
                                          </p:spTgt>
                                        </p:tgtEl>
                                        <p:attrNameLst>
                                          <p:attrName>ppt_w</p:attrName>
                                        </p:attrNameLst>
                                      </p:cBhvr>
                                      <p:tavLst>
                                        <p:tav tm="0">
                                          <p:val>
                                            <p:fltVal val="0"/>
                                          </p:val>
                                        </p:tav>
                                        <p:tav tm="100000">
                                          <p:val>
                                            <p:strVal val="#ppt_w"/>
                                          </p:val>
                                        </p:tav>
                                      </p:tavLst>
                                    </p:anim>
                                    <p:anim calcmode="lin" valueType="num">
                                      <p:cBhvr>
                                        <p:cTn id="27" dur="125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28" dur="125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 calcmode="lin" valueType="num">
                                      <p:cBhvr>
                                        <p:cTn id="33" dur="1250" fill="hold"/>
                                        <p:tgtEl>
                                          <p:spTgt spid="9">
                                            <p:txEl>
                                              <p:pRg st="3" end="3"/>
                                            </p:txEl>
                                          </p:spTgt>
                                        </p:tgtEl>
                                        <p:attrNameLst>
                                          <p:attrName>ppt_w</p:attrName>
                                        </p:attrNameLst>
                                      </p:cBhvr>
                                      <p:tavLst>
                                        <p:tav tm="0">
                                          <p:val>
                                            <p:fltVal val="0"/>
                                          </p:val>
                                        </p:tav>
                                        <p:tav tm="100000">
                                          <p:val>
                                            <p:strVal val="#ppt_w"/>
                                          </p:val>
                                        </p:tav>
                                      </p:tavLst>
                                    </p:anim>
                                    <p:anim calcmode="lin" valueType="num">
                                      <p:cBhvr>
                                        <p:cTn id="34" dur="125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35" dur="125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2" name="Rectangle 1"/>
          <p:cNvSpPr/>
          <p:nvPr/>
        </p:nvSpPr>
        <p:spPr>
          <a:xfrm>
            <a:off x="1032281" y="224479"/>
            <a:ext cx="7020319" cy="1508105"/>
          </a:xfrm>
          <a:prstGeom prst="rect">
            <a:avLst/>
          </a:prstGeom>
          <a:noFill/>
        </p:spPr>
        <p:txBody>
          <a:bodyPr wrap="none" lIns="91440" tIns="45720" rIns="91440" bIns="45720">
            <a:spAutoFit/>
          </a:bodyPr>
          <a:lstStyle/>
          <a:p>
            <a:pPr algn="ctr"/>
            <a:r>
              <a:rPr lang="en-US" sz="4600" b="1" cap="all" spc="0"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COMPARISON WITH OTHER </a:t>
            </a:r>
          </a:p>
          <a:p>
            <a:pPr algn="ctr"/>
            <a:r>
              <a:rPr lang="en-US" sz="4600" b="1" cap="all" spc="0"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OPERATING SYSTEMS</a:t>
            </a:r>
            <a:endParaRPr lang="en-US" sz="46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pic>
        <p:nvPicPr>
          <p:cNvPr id="9" name="Pictur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52600" y="140462"/>
            <a:ext cx="800819" cy="591910"/>
          </a:xfrm>
          <a:prstGeom prst="rect">
            <a:avLst/>
          </a:prstGeom>
        </p:spPr>
      </p:pic>
      <p:sp>
        <p:nvSpPr>
          <p:cNvPr id="4" name="TextBox 3"/>
          <p:cNvSpPr txBox="1"/>
          <p:nvPr/>
        </p:nvSpPr>
        <p:spPr>
          <a:xfrm>
            <a:off x="616594" y="1905000"/>
            <a:ext cx="7613006" cy="1815882"/>
          </a:xfrm>
          <a:prstGeom prst="rect">
            <a:avLst/>
          </a:prstGeom>
          <a:noFill/>
        </p:spPr>
        <p:txBody>
          <a:bodyPr wrap="square" rtlCol="0">
            <a:spAutoFit/>
          </a:bodyPr>
          <a:lstStyle/>
          <a:p>
            <a:pPr marL="285750" indent="-285750">
              <a:buFont typeface="Wingdings" pitchFamily="2" charset="2"/>
              <a:buChar char="Ø"/>
            </a:pPr>
            <a:r>
              <a:rPr lang="en-US" sz="2800" dirty="0" smtClean="0"/>
              <a:t> Other then Android there are several other mobile operating system which is used.</a:t>
            </a:r>
          </a:p>
          <a:p>
            <a:pPr marL="285750" indent="-285750">
              <a:buFont typeface="Wingdings" pitchFamily="2" charset="2"/>
              <a:buChar char="Ø"/>
            </a:pPr>
            <a:r>
              <a:rPr lang="en-US" sz="2800" dirty="0"/>
              <a:t> </a:t>
            </a:r>
            <a:r>
              <a:rPr lang="en-US" sz="2800" dirty="0" smtClean="0"/>
              <a:t>Symbian, iOS, windows this are one of the most used mobile operating systems.</a:t>
            </a:r>
            <a:endParaRPr lang="en-US" sz="2800" dirty="0"/>
          </a:p>
        </p:txBody>
      </p:sp>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168481" y="3720882"/>
            <a:ext cx="3581399" cy="2944095"/>
          </a:xfrm>
          <a:prstGeom prst="rect">
            <a:avLst/>
          </a:prstGeom>
        </p:spPr>
      </p:pic>
    </p:spTree>
    <p:extLst>
      <p:ext uri="{BB962C8B-B14F-4D97-AF65-F5344CB8AC3E}">
        <p14:creationId xmlns:p14="http://schemas.microsoft.com/office/powerpoint/2010/main" xmlns="" val="126208593"/>
      </p:ext>
    </p:extLst>
  </p:cSld>
  <p:clrMapOvr>
    <a:masterClrMapping/>
  </p:clrMapOvr>
  <mc:AlternateContent xmlns:mc="http://schemas.openxmlformats.org/markup-compatibility/2006">
    <mc:Choice xmlns:p14="http://schemas.microsoft.com/office/powerpoint/2010/main" xmlns="" Requires="p14">
      <p:transition spd="slow" p14:dur="1200">
        <p14:prism di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ou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75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75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8)">
                                      <p:cBhvr>
                                        <p:cTn id="22"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3" y="1295400"/>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graphicFrame>
        <p:nvGraphicFramePr>
          <p:cNvPr id="10" name="Chart 9"/>
          <p:cNvGraphicFramePr/>
          <p:nvPr>
            <p:extLst>
              <p:ext uri="{D42A27DB-BD31-4B8C-83A1-F6EECF244321}">
                <p14:modId xmlns:p14="http://schemas.microsoft.com/office/powerpoint/2010/main" xmlns="" val="3443503164"/>
              </p:ext>
            </p:extLst>
          </p:nvPr>
        </p:nvGraphicFramePr>
        <p:xfrm>
          <a:off x="815183" y="1575889"/>
          <a:ext cx="6096000" cy="406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p:nvPr>
            <p:extLst>
              <p:ext uri="{D42A27DB-BD31-4B8C-83A1-F6EECF244321}">
                <p14:modId xmlns:p14="http://schemas.microsoft.com/office/powerpoint/2010/main" xmlns="" val="2748886476"/>
              </p:ext>
            </p:extLst>
          </p:nvPr>
        </p:nvGraphicFramePr>
        <p:xfrm>
          <a:off x="381000" y="1295400"/>
          <a:ext cx="7414417" cy="4494887"/>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243516" y="146233"/>
            <a:ext cx="7431330" cy="830997"/>
          </a:xfrm>
          <a:prstGeom prst="rect">
            <a:avLst/>
          </a:prstGeom>
          <a:noFill/>
        </p:spPr>
        <p:txBody>
          <a:bodyPr wrap="none" lIns="91440" tIns="45720" rIns="91440" bIns="45720">
            <a:spAutoFit/>
          </a:bodyPr>
          <a:lstStyle/>
          <a:p>
            <a:pPr algn="ctr"/>
            <a:r>
              <a:rPr lang="en-US" sz="4800" b="1" cap="all" spc="0" dirty="0" smtClean="0">
                <a:ln w="9000" cmpd="sng">
                  <a:solidFill>
                    <a:schemeClr val="accent4">
                      <a:shade val="50000"/>
                      <a:satMod val="120000"/>
                    </a:schemeClr>
                  </a:solidFill>
                  <a:prstDash val="solid"/>
                </a:ln>
                <a:effectLst>
                  <a:reflection blurRad="12700" stA="28000" endPos="45000" dist="1000" dir="5400000" sy="-100000" algn="bl" rotWithShape="0"/>
                </a:effectLst>
              </a:rPr>
              <a:t>Sales comparison of os:-</a:t>
            </a:r>
            <a:endParaRPr lang="en-US" sz="4800" b="1" cap="all" spc="0" dirty="0">
              <a:ln w="9000" cmpd="sng">
                <a:solidFill>
                  <a:schemeClr val="accent4">
                    <a:shade val="50000"/>
                    <a:satMod val="120000"/>
                  </a:schemeClr>
                </a:solidFill>
                <a:prstDash val="solid"/>
              </a:ln>
              <a:effectLst>
                <a:reflection blurRad="12700" stA="28000" endPos="45000" dist="1000" dir="5400000" sy="-100000" algn="bl" rotWithShape="0"/>
              </a:effectLst>
            </a:endParaRPr>
          </a:p>
        </p:txBody>
      </p:sp>
    </p:spTree>
    <p:extLst>
      <p:ext uri="{BB962C8B-B14F-4D97-AF65-F5344CB8AC3E}">
        <p14:creationId xmlns:p14="http://schemas.microsoft.com/office/powerpoint/2010/main" xmlns="" val="722436163"/>
      </p:ext>
    </p:extLst>
  </p:cSld>
  <p:clrMapOvr>
    <a:masterClrMapping/>
  </p:clrMapOvr>
  <mc:AlternateContent xmlns:mc="http://schemas.openxmlformats.org/markup-compatibility/2006">
    <mc:Choice xmlns:p14="http://schemas.microsoft.com/office/powerpoint/2010/main" xmlns=""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vertical)">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2)">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001000" y="140462"/>
            <a:ext cx="800819" cy="59191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86064" y="140462"/>
            <a:ext cx="5763436" cy="1612138"/>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xmlns="" val="3431666500"/>
              </p:ext>
            </p:extLst>
          </p:nvPr>
        </p:nvGraphicFramePr>
        <p:xfrm>
          <a:off x="437172" y="2294930"/>
          <a:ext cx="7259028" cy="3987910"/>
        </p:xfrm>
        <a:graphic>
          <a:graphicData uri="http://schemas.openxmlformats.org/drawingml/2006/table">
            <a:tbl>
              <a:tblPr firstRow="1" bandRow="1">
                <a:tableStyleId>{35758FB7-9AC5-4552-8A53-C91805E547FA}</a:tableStyleId>
              </a:tblPr>
              <a:tblGrid>
                <a:gridCol w="2763228"/>
                <a:gridCol w="2076124"/>
                <a:gridCol w="2419676"/>
              </a:tblGrid>
              <a:tr h="484860">
                <a:tc>
                  <a:txBody>
                    <a:bodyPr/>
                    <a:lstStyle/>
                    <a:p>
                      <a:pPr algn="ctr"/>
                      <a:r>
                        <a:rPr lang="en-US" sz="2000" dirty="0" smtClean="0"/>
                        <a:t>FEATURE</a:t>
                      </a:r>
                      <a:endParaRPr lang="en-US" sz="2000" dirty="0"/>
                    </a:p>
                  </a:txBody>
                  <a:tcPr>
                    <a:cell3D prstMaterial="dkEdge">
                      <a:bevel w="50800" prst="hardEdge"/>
                      <a:lightRig rig="flood" dir="t"/>
                    </a:cell3D>
                  </a:tcPr>
                </a:tc>
                <a:tc>
                  <a:txBody>
                    <a:bodyPr/>
                    <a:lstStyle/>
                    <a:p>
                      <a:pPr algn="ctr"/>
                      <a:r>
                        <a:rPr lang="en-US" sz="2000" dirty="0" smtClean="0"/>
                        <a:t>ANDROID</a:t>
                      </a:r>
                      <a:endParaRPr lang="en-US" sz="2000" dirty="0"/>
                    </a:p>
                  </a:txBody>
                  <a:tcPr>
                    <a:cell3D prstMaterial="dkEdge">
                      <a:bevel w="50800" prst="hardEdge"/>
                      <a:lightRig rig="flood" dir="t"/>
                    </a:cell3D>
                  </a:tcPr>
                </a:tc>
                <a:tc>
                  <a:txBody>
                    <a:bodyPr/>
                    <a:lstStyle/>
                    <a:p>
                      <a:pPr algn="ctr"/>
                      <a:r>
                        <a:rPr lang="en-US" sz="2000" dirty="0" smtClean="0"/>
                        <a:t>iOS</a:t>
                      </a:r>
                      <a:endParaRPr lang="en-US" sz="2000" dirty="0"/>
                    </a:p>
                  </a:txBody>
                  <a:tcPr>
                    <a:lnB w="12700" cap="flat" cmpd="sng" algn="ctr">
                      <a:solidFill>
                        <a:schemeClr val="tx1"/>
                      </a:solidFill>
                      <a:prstDash val="solid"/>
                      <a:round/>
                      <a:headEnd type="none" w="med" len="med"/>
                      <a:tailEnd type="none" w="med" len="med"/>
                    </a:lnB>
                    <a:cell3D prstMaterial="dkEdge">
                      <a:bevel w="50800" prst="hardEdge"/>
                      <a:lightRig rig="flood" dir="t"/>
                    </a:cell3D>
                  </a:tcPr>
                </a:tc>
              </a:tr>
              <a:tr h="573010">
                <a:tc>
                  <a:txBody>
                    <a:bodyPr/>
                    <a:lstStyle/>
                    <a:p>
                      <a:pPr algn="ctr"/>
                      <a:r>
                        <a:rPr lang="en-US" sz="2400" dirty="0" smtClean="0"/>
                        <a:t>Ease of use</a:t>
                      </a:r>
                      <a:endParaRPr lang="en-US" sz="2400" dirty="0"/>
                    </a:p>
                  </a:txBody>
                  <a:tcPr>
                    <a:cell3D prstMaterial="dkEdge">
                      <a:bevel w="50800" prst="hardEdge"/>
                      <a:lightRig rig="flood" dir="t"/>
                    </a:cell3D>
                  </a:tcPr>
                </a:tc>
                <a:tc>
                  <a:txBody>
                    <a:bodyPr/>
                    <a:lstStyle/>
                    <a:p>
                      <a:pPr algn="ctr"/>
                      <a:endParaRPr lang="en-US" sz="2000" dirty="0"/>
                    </a:p>
                  </a:txBody>
                  <a:tcPr>
                    <a:lnR w="12700" cap="flat" cmpd="sng" algn="ctr">
                      <a:solidFill>
                        <a:schemeClr val="tx1"/>
                      </a:solidFill>
                      <a:prstDash val="solid"/>
                      <a:round/>
                      <a:headEnd type="none" w="med" len="med"/>
                      <a:tailEnd type="none" w="med" len="med"/>
                    </a:lnR>
                    <a:cell3D prstMaterial="dkEdge">
                      <a:bevel w="50800" prst="hardEdge"/>
                      <a:lightRig rig="flood" dir="t"/>
                    </a:cell3D>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50800" prst="hardEdge"/>
                      <a:lightRig rig="flood" dir="t"/>
                    </a:cell3D>
                  </a:tcPr>
                </a:tc>
              </a:tr>
              <a:tr h="484860">
                <a:tc>
                  <a:txBody>
                    <a:bodyPr/>
                    <a:lstStyle/>
                    <a:p>
                      <a:pPr algn="ctr"/>
                      <a:r>
                        <a:rPr lang="en-US" sz="2400" b="0" dirty="0" smtClean="0"/>
                        <a:t>Voice</a:t>
                      </a:r>
                      <a:r>
                        <a:rPr lang="en-US" sz="2400" b="0" baseline="0" dirty="0" smtClean="0"/>
                        <a:t> to text</a:t>
                      </a:r>
                      <a:endParaRPr lang="en-US" sz="2400" b="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c>
                  <a:txBody>
                    <a:bodyPr/>
                    <a:lstStyle/>
                    <a:p>
                      <a:pPr algn="ctr"/>
                      <a:endParaRPr lang="en-US" sz="2000" dirty="0"/>
                    </a:p>
                  </a:txBody>
                  <a:tcPr>
                    <a:lnT w="12700" cap="flat" cmpd="sng" algn="ctr">
                      <a:solidFill>
                        <a:schemeClr val="tx1"/>
                      </a:solidFill>
                      <a:prstDash val="solid"/>
                      <a:round/>
                      <a:headEnd type="none" w="med" len="med"/>
                      <a:tailEnd type="none" w="med" len="med"/>
                    </a:lnT>
                    <a:cell3D prstMaterial="dkEdge">
                      <a:bevel w="50800" prst="hardEdge"/>
                      <a:lightRig rig="flood" dir="t"/>
                    </a:cell3D>
                  </a:tcPr>
                </a:tc>
              </a:tr>
              <a:tr h="505740">
                <a:tc>
                  <a:txBody>
                    <a:bodyPr/>
                    <a:lstStyle/>
                    <a:p>
                      <a:pPr algn="ctr"/>
                      <a:r>
                        <a:rPr lang="en-US" sz="2400" dirty="0" smtClean="0"/>
                        <a:t>Gaming</a:t>
                      </a:r>
                      <a:endParaRPr lang="en-US" sz="24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r>
              <a:tr h="4848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Customizable</a:t>
                      </a:r>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r>
              <a:tr h="484860">
                <a:tc>
                  <a:txBody>
                    <a:bodyPr/>
                    <a:lstStyle/>
                    <a:p>
                      <a:pPr algn="ctr"/>
                      <a:r>
                        <a:rPr lang="en-US" sz="2400" dirty="0" smtClean="0"/>
                        <a:t>Music</a:t>
                      </a:r>
                      <a:r>
                        <a:rPr lang="en-US" sz="2400" baseline="0" dirty="0" smtClean="0"/>
                        <a:t> Player</a:t>
                      </a:r>
                      <a:endParaRPr lang="en-US" sz="24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r>
              <a:tr h="484860">
                <a:tc>
                  <a:txBody>
                    <a:bodyPr/>
                    <a:lstStyle/>
                    <a:p>
                      <a:pPr algn="ctr"/>
                      <a:r>
                        <a:rPr lang="en-US" sz="2400" dirty="0" smtClean="0"/>
                        <a:t>Notification</a:t>
                      </a:r>
                      <a:r>
                        <a:rPr lang="en-US" sz="2400" baseline="0" dirty="0" smtClean="0"/>
                        <a:t> system</a:t>
                      </a:r>
                      <a:endParaRPr lang="en-US" sz="24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r>
              <a:tr h="484860">
                <a:tc>
                  <a:txBody>
                    <a:bodyPr/>
                    <a:lstStyle/>
                    <a:p>
                      <a:pPr algn="ctr"/>
                      <a:r>
                        <a:rPr lang="en-US" sz="2400" dirty="0" smtClean="0"/>
                        <a:t>Google voice</a:t>
                      </a:r>
                      <a:endParaRPr lang="en-US" sz="24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c>
                  <a:txBody>
                    <a:bodyPr/>
                    <a:lstStyle/>
                    <a:p>
                      <a:pPr algn="ctr"/>
                      <a:endParaRPr lang="en-US" sz="2000" dirty="0"/>
                    </a:p>
                  </a:txBody>
                  <a:tcPr>
                    <a:cell3D prstMaterial="dkEdge">
                      <a:bevel w="50800" prst="hardEdge"/>
                      <a:lightRig rig="flood" dir="t"/>
                    </a:cell3D>
                  </a:tcPr>
                </a:tc>
              </a:tr>
            </a:tbl>
          </a:graphicData>
        </a:graphic>
      </p:graphicFrame>
      <p:pic>
        <p:nvPicPr>
          <p:cNvPr id="4" name="Picture 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29814" y="2868142"/>
            <a:ext cx="351986" cy="40845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962400" y="3400709"/>
            <a:ext cx="351016" cy="40929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962400" y="4343400"/>
            <a:ext cx="351016" cy="40929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00800" y="3886200"/>
            <a:ext cx="351986" cy="40845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00800" y="4876800"/>
            <a:ext cx="351986" cy="408458"/>
          </a:xfrm>
          <a:prstGeom prst="rect">
            <a:avLst/>
          </a:prstGeom>
        </p:spPr>
      </p:pic>
      <p:pic>
        <p:nvPicPr>
          <p:cNvPr id="16" name="Picture 15"/>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962400" y="5305709"/>
            <a:ext cx="351016" cy="409291"/>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962400" y="5839109"/>
            <a:ext cx="351016" cy="409291"/>
          </a:xfrm>
          <a:prstGeom prst="rect">
            <a:avLst/>
          </a:prstGeom>
        </p:spPr>
      </p:pic>
    </p:spTree>
    <p:extLst>
      <p:ext uri="{BB962C8B-B14F-4D97-AF65-F5344CB8AC3E}">
        <p14:creationId xmlns:p14="http://schemas.microsoft.com/office/powerpoint/2010/main" xmlns="" val="1445107938"/>
      </p:ext>
    </p:extLst>
  </p:cSld>
  <p:clrMapOvr>
    <a:masterClrMapping/>
  </p:clrMapOvr>
  <mc:AlternateContent xmlns:mc="http://schemas.openxmlformats.org/markup-compatibility/2006">
    <mc:Choice xmlns:p14="http://schemas.microsoft.com/office/powerpoint/2010/main" xmlns="" Requires="p14">
      <p:transition spd="slow" p14:dur="14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3)">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750" fill="hold"/>
                                        <p:tgtEl>
                                          <p:spTgt spid="4"/>
                                        </p:tgtEl>
                                        <p:attrNameLst>
                                          <p:attrName>ppt_x</p:attrName>
                                        </p:attrNameLst>
                                      </p:cBhvr>
                                      <p:tavLst>
                                        <p:tav tm="0">
                                          <p:val>
                                            <p:strVal val="#ppt_x"/>
                                          </p:val>
                                        </p:tav>
                                        <p:tav tm="100000">
                                          <p:val>
                                            <p:strVal val="#ppt_x"/>
                                          </p:val>
                                        </p:tav>
                                      </p:tavLst>
                                    </p:anim>
                                    <p:anim calcmode="lin" valueType="num">
                                      <p:cBhvr additive="base">
                                        <p:cTn id="18" dur="75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ppt_x"/>
                                          </p:val>
                                        </p:tav>
                                        <p:tav tm="100000">
                                          <p:val>
                                            <p:strVal val="#ppt_x"/>
                                          </p:val>
                                        </p:tav>
                                      </p:tavLst>
                                    </p:anim>
                                    <p:anim calcmode="lin" valueType="num">
                                      <p:cBhvr additive="base">
                                        <p:cTn id="5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TotalTime>
  <Words>1171</Words>
  <Application>Microsoft Office PowerPoint</Application>
  <PresentationFormat>On-screen Show (4:3)</PresentationFormat>
  <Paragraphs>221</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hemang</dc:creator>
  <cp:lastModifiedBy>vignesh n k</cp:lastModifiedBy>
  <cp:revision>120</cp:revision>
  <dcterms:created xsi:type="dcterms:W3CDTF">2012-08-11T17:27:56Z</dcterms:created>
  <dcterms:modified xsi:type="dcterms:W3CDTF">2016-03-14T16:17:47Z</dcterms:modified>
</cp:coreProperties>
</file>