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3/21/22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3/21/22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3A80-11A4-8D41-93C5-F2C166A9AAB9}"/>
              </a:ext>
            </a:extLst>
          </p:cNvPr>
          <p:cNvSpPr>
            <a:spLocks noGrp="1"/>
          </p:cNvSpPr>
          <p:nvPr>
            <p:ph type="ctrTitle"/>
          </p:nvPr>
        </p:nvSpPr>
        <p:spPr/>
        <p:txBody>
          <a:bodyPr>
            <a:normAutofit/>
          </a:bodyPr>
          <a:lstStyle/>
          <a:p>
            <a:r>
              <a:rPr lang="en-US" sz="3200" dirty="0"/>
              <a:t>Air‑pollution prediction in smart city, deep learning approach</a:t>
            </a:r>
          </a:p>
        </p:txBody>
      </p:sp>
      <p:sp>
        <p:nvSpPr>
          <p:cNvPr id="3" name="Subtitle 2">
            <a:extLst>
              <a:ext uri="{FF2B5EF4-FFF2-40B4-BE49-F238E27FC236}">
                <a16:creationId xmlns:a16="http://schemas.microsoft.com/office/drawing/2014/main" id="{64254550-DB12-9447-8D8F-C8CF37D0727A}"/>
              </a:ext>
            </a:extLst>
          </p:cNvPr>
          <p:cNvSpPr>
            <a:spLocks noGrp="1"/>
          </p:cNvSpPr>
          <p:nvPr>
            <p:ph type="subTitle" idx="1"/>
          </p:nvPr>
        </p:nvSpPr>
        <p:spPr>
          <a:xfrm>
            <a:off x="2417778" y="3514272"/>
            <a:ext cx="7533743" cy="2185884"/>
          </a:xfrm>
        </p:spPr>
        <p:txBody>
          <a:bodyPr>
            <a:normAutofit/>
          </a:bodyPr>
          <a:lstStyle/>
          <a:p>
            <a:r>
              <a:rPr lang="en-US" dirty="0"/>
              <a:t>PRESENTED BY:</a:t>
            </a:r>
          </a:p>
          <a:p>
            <a:r>
              <a:rPr lang="en-US" sz="1400" dirty="0"/>
              <a:t>JAGADEESH REDDY PANDHIKUNTA -  16326041</a:t>
            </a:r>
          </a:p>
          <a:p>
            <a:r>
              <a:rPr lang="en-US" sz="1400" dirty="0"/>
              <a:t>AJAY PAVAN KUMAR REDDY GOPU   - 16332139</a:t>
            </a:r>
          </a:p>
          <a:p>
            <a:r>
              <a:rPr lang="en-US" sz="1400" dirty="0"/>
              <a:t>YASWANTH GANDHAMUNENI.         - 16327304</a:t>
            </a:r>
          </a:p>
          <a:p>
            <a:r>
              <a:rPr lang="en-US" sz="1400" dirty="0"/>
              <a:t>VENKATA SAIDEEP JAKKA.                  - 16329410</a:t>
            </a:r>
          </a:p>
        </p:txBody>
      </p:sp>
    </p:spTree>
    <p:extLst>
      <p:ext uri="{BB962C8B-B14F-4D97-AF65-F5344CB8AC3E}">
        <p14:creationId xmlns:p14="http://schemas.microsoft.com/office/powerpoint/2010/main" val="307326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6F68-602E-BE41-9F3E-C69201B6B0AD}"/>
              </a:ext>
            </a:extLst>
          </p:cNvPr>
          <p:cNvSpPr>
            <a:spLocks noGrp="1"/>
          </p:cNvSpPr>
          <p:nvPr>
            <p:ph type="title"/>
          </p:nvPr>
        </p:nvSpPr>
        <p:spPr/>
        <p:txBody>
          <a:bodyPr/>
          <a:lstStyle/>
          <a:p>
            <a:r>
              <a:rPr lang="en-US" dirty="0" err="1"/>
              <a:t>cnn</a:t>
            </a:r>
            <a:endParaRPr lang="en-US" dirty="0"/>
          </a:p>
        </p:txBody>
      </p:sp>
      <p:sp>
        <p:nvSpPr>
          <p:cNvPr id="3" name="Content Placeholder 2">
            <a:extLst>
              <a:ext uri="{FF2B5EF4-FFF2-40B4-BE49-F238E27FC236}">
                <a16:creationId xmlns:a16="http://schemas.microsoft.com/office/drawing/2014/main" id="{C622D846-8204-7F48-BE74-8ABF68C9F071}"/>
              </a:ext>
            </a:extLst>
          </p:cNvPr>
          <p:cNvSpPr>
            <a:spLocks noGrp="1"/>
          </p:cNvSpPr>
          <p:nvPr>
            <p:ph idx="1"/>
          </p:nvPr>
        </p:nvSpPr>
        <p:spPr/>
        <p:txBody>
          <a:bodyPr/>
          <a:lstStyle/>
          <a:p>
            <a:r>
              <a:rPr lang="en-US" dirty="0"/>
              <a:t>CNN has been successfully applied to computer vision and medical image analysis.</a:t>
            </a:r>
          </a:p>
          <a:p>
            <a:r>
              <a:rPr lang="en-US" dirty="0"/>
              <a:t>As in many CNN architectures, the deeper the layers get, the higher the number of </a:t>
            </a:r>
            <a:r>
              <a:rPr lang="en-US" dirty="0" err="1"/>
              <a:t>flters</a:t>
            </a:r>
            <a:r>
              <a:rPr lang="en-US" dirty="0"/>
              <a:t>.</a:t>
            </a:r>
          </a:p>
        </p:txBody>
      </p:sp>
    </p:spTree>
    <p:extLst>
      <p:ext uri="{BB962C8B-B14F-4D97-AF65-F5344CB8AC3E}">
        <p14:creationId xmlns:p14="http://schemas.microsoft.com/office/powerpoint/2010/main" val="14696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2949-DF8E-8845-A5E5-6B3EA79D4F5E}"/>
              </a:ext>
            </a:extLst>
          </p:cNvPr>
          <p:cNvSpPr>
            <a:spLocks noGrp="1"/>
          </p:cNvSpPr>
          <p:nvPr>
            <p:ph type="title"/>
          </p:nvPr>
        </p:nvSpPr>
        <p:spPr/>
        <p:txBody>
          <a:bodyPr/>
          <a:lstStyle/>
          <a:p>
            <a:r>
              <a:rPr lang="en-US" dirty="0" err="1"/>
              <a:t>Cnn-lstm</a:t>
            </a:r>
            <a:endParaRPr lang="en-US" dirty="0"/>
          </a:p>
        </p:txBody>
      </p:sp>
      <p:sp>
        <p:nvSpPr>
          <p:cNvPr id="3" name="Content Placeholder 2">
            <a:extLst>
              <a:ext uri="{FF2B5EF4-FFF2-40B4-BE49-F238E27FC236}">
                <a16:creationId xmlns:a16="http://schemas.microsoft.com/office/drawing/2014/main" id="{84CB5EB6-68C6-EC4B-BFC4-6128BF4CA876}"/>
              </a:ext>
            </a:extLst>
          </p:cNvPr>
          <p:cNvSpPr>
            <a:spLocks noGrp="1"/>
          </p:cNvSpPr>
          <p:nvPr>
            <p:ph idx="1"/>
          </p:nvPr>
        </p:nvSpPr>
        <p:spPr/>
        <p:txBody>
          <a:bodyPr/>
          <a:lstStyle/>
          <a:p>
            <a:r>
              <a:rPr lang="en-US" dirty="0" err="1"/>
              <a:t>ConvLSTM</a:t>
            </a:r>
            <a:r>
              <a:rPr lang="en-US" dirty="0"/>
              <a:t> architecture merges the capabilities of CNN and LSTM Network. </a:t>
            </a:r>
          </a:p>
          <a:p>
            <a:r>
              <a:rPr lang="en-US" dirty="0"/>
              <a:t>In the </a:t>
            </a:r>
            <a:r>
              <a:rPr lang="en-US" dirty="0" err="1"/>
              <a:t>frst</a:t>
            </a:r>
            <a:r>
              <a:rPr lang="en-US" dirty="0"/>
              <a:t> part of this model, convolutional layers extract essential features of input data, and the results are fattened in a 1-D tensor so that they can be used as input for the second part of the model (LSTM).</a:t>
            </a:r>
          </a:p>
        </p:txBody>
      </p:sp>
    </p:spTree>
    <p:extLst>
      <p:ext uri="{BB962C8B-B14F-4D97-AF65-F5344CB8AC3E}">
        <p14:creationId xmlns:p14="http://schemas.microsoft.com/office/powerpoint/2010/main" val="5081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C17112A-C6FA-A440-8068-43EBAF84D2C2}"/>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Cnn-lstm</a:t>
            </a:r>
          </a:p>
        </p:txBody>
      </p:sp>
      <p:pic>
        <p:nvPicPr>
          <p:cNvPr id="5" name="Content Placeholder 4" descr="Chart&#10;&#10;Description automatically generated">
            <a:extLst>
              <a:ext uri="{FF2B5EF4-FFF2-40B4-BE49-F238E27FC236}">
                <a16:creationId xmlns:a16="http://schemas.microsoft.com/office/drawing/2014/main" id="{DC297231-5D49-114D-B361-C564FD3361FC}"/>
              </a:ext>
            </a:extLst>
          </p:cNvPr>
          <p:cNvPicPr>
            <a:picLocks noGrp="1" noChangeAspect="1"/>
          </p:cNvPicPr>
          <p:nvPr>
            <p:ph idx="1"/>
          </p:nvPr>
        </p:nvPicPr>
        <p:blipFill>
          <a:blip r:embed="rId3"/>
          <a:stretch>
            <a:fillRect/>
          </a:stretch>
        </p:blipFill>
        <p:spPr>
          <a:xfrm>
            <a:off x="1771137" y="885447"/>
            <a:ext cx="4242437" cy="3012130"/>
          </a:xfrm>
          <a:prstGeom prst="rect">
            <a:avLst/>
          </a:prstGeom>
        </p:spPr>
      </p:pic>
      <p:pic>
        <p:nvPicPr>
          <p:cNvPr id="7" name="Picture 6" descr="Diagram&#10;&#10;Description automatically generated">
            <a:extLst>
              <a:ext uri="{FF2B5EF4-FFF2-40B4-BE49-F238E27FC236}">
                <a16:creationId xmlns:a16="http://schemas.microsoft.com/office/drawing/2014/main" id="{30411119-A6D5-0045-9ED0-42610BB3BD8F}"/>
              </a:ext>
            </a:extLst>
          </p:cNvPr>
          <p:cNvPicPr>
            <a:picLocks noChangeAspect="1"/>
          </p:cNvPicPr>
          <p:nvPr/>
        </p:nvPicPr>
        <p:blipFill>
          <a:blip r:embed="rId4"/>
          <a:stretch>
            <a:fillRect/>
          </a:stretch>
        </p:blipFill>
        <p:spPr>
          <a:xfrm>
            <a:off x="6171060" y="885444"/>
            <a:ext cx="4242437" cy="3012130"/>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4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EBF8-EAC9-C940-872F-C86AF0310A61}"/>
              </a:ext>
            </a:extLst>
          </p:cNvPr>
          <p:cNvSpPr>
            <a:spLocks noGrp="1"/>
          </p:cNvSpPr>
          <p:nvPr>
            <p:ph type="title"/>
          </p:nvPr>
        </p:nvSpPr>
        <p:spPr/>
        <p:txBody>
          <a:bodyPr/>
          <a:lstStyle/>
          <a:p>
            <a:r>
              <a:rPr lang="en-US" dirty="0"/>
              <a:t>Material and methods</a:t>
            </a:r>
          </a:p>
        </p:txBody>
      </p:sp>
      <p:sp>
        <p:nvSpPr>
          <p:cNvPr id="3" name="Content Placeholder 2">
            <a:extLst>
              <a:ext uri="{FF2B5EF4-FFF2-40B4-BE49-F238E27FC236}">
                <a16:creationId xmlns:a16="http://schemas.microsoft.com/office/drawing/2014/main" id="{13C9DF01-3910-5046-BBFE-94AFF83BB4AF}"/>
              </a:ext>
            </a:extLst>
          </p:cNvPr>
          <p:cNvSpPr>
            <a:spLocks noGrp="1"/>
          </p:cNvSpPr>
          <p:nvPr>
            <p:ph idx="1"/>
          </p:nvPr>
        </p:nvSpPr>
        <p:spPr/>
        <p:txBody>
          <a:bodyPr/>
          <a:lstStyle/>
          <a:p>
            <a:pPr marL="0" indent="0">
              <a:buNone/>
            </a:pPr>
            <a:r>
              <a:rPr lang="en-US" b="1" u="sng" dirty="0"/>
              <a:t>Dataset </a:t>
            </a:r>
          </a:p>
          <a:p>
            <a:pPr marL="0" indent="0">
              <a:buNone/>
            </a:pPr>
            <a:r>
              <a:rPr lang="en-US" dirty="0"/>
              <a:t>Dataset chosen in this article (420768 instances and 18 attributes) comes from the UCI Machine Learning Repository. </a:t>
            </a:r>
          </a:p>
          <a:p>
            <a:pPr marL="0" indent="0">
              <a:buNone/>
            </a:pPr>
            <a:r>
              <a:rPr lang="en-US" dirty="0"/>
              <a:t>This dataset shows the concentration of air pollutants and air quality at 12 cites. </a:t>
            </a:r>
          </a:p>
          <a:p>
            <a:pPr marL="0" indent="0">
              <a:buNone/>
            </a:pPr>
            <a:r>
              <a:rPr lang="en-US" dirty="0"/>
              <a:t>The air quality data comes from the Beijing Municipal Environmental Monitoring Center.</a:t>
            </a:r>
          </a:p>
        </p:txBody>
      </p:sp>
    </p:spTree>
    <p:extLst>
      <p:ext uri="{BB962C8B-B14F-4D97-AF65-F5344CB8AC3E}">
        <p14:creationId xmlns:p14="http://schemas.microsoft.com/office/powerpoint/2010/main" val="96911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672-2F53-E446-B55D-BCC8D5E4AC85}"/>
              </a:ext>
            </a:extLst>
          </p:cNvPr>
          <p:cNvSpPr>
            <a:spLocks noGrp="1"/>
          </p:cNvSpPr>
          <p:nvPr>
            <p:ph type="title"/>
          </p:nvPr>
        </p:nvSpPr>
        <p:spPr>
          <a:xfrm>
            <a:off x="1451579" y="804519"/>
            <a:ext cx="9603275" cy="21675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42E040D-6D46-9F49-BE9B-71F3412E2A2E}"/>
              </a:ext>
            </a:extLst>
          </p:cNvPr>
          <p:cNvSpPr>
            <a:spLocks noGrp="1"/>
          </p:cNvSpPr>
          <p:nvPr>
            <p:ph idx="1"/>
          </p:nvPr>
        </p:nvSpPr>
        <p:spPr/>
        <p:txBody>
          <a:bodyPr/>
          <a:lstStyle/>
          <a:p>
            <a:pPr marL="0" indent="0">
              <a:buNone/>
            </a:pPr>
            <a:r>
              <a:rPr lang="en-US" b="1" dirty="0"/>
              <a:t>Data Pre-processing:</a:t>
            </a:r>
          </a:p>
          <a:p>
            <a:r>
              <a:rPr lang="en-US" u="sng" dirty="0"/>
              <a:t>Missing Values</a:t>
            </a:r>
            <a:r>
              <a:rPr lang="en-US" dirty="0"/>
              <a:t>: Linear interpolation method is the best method to estimate hourly monitoring data for PM10 for all percentages of simulated missing values.</a:t>
            </a:r>
          </a:p>
          <a:p>
            <a:r>
              <a:rPr lang="en-US" u="sng" dirty="0"/>
              <a:t>Encoding categorical variables</a:t>
            </a:r>
            <a:r>
              <a:rPr lang="en-US" dirty="0"/>
              <a:t>: It divides the compass into 16 sectors, Basically encodes the wind direction.</a:t>
            </a:r>
          </a:p>
          <a:p>
            <a:r>
              <a:rPr lang="en-US" u="sng" dirty="0"/>
              <a:t>Normalization</a:t>
            </a:r>
            <a:r>
              <a:rPr lang="en-US" dirty="0"/>
              <a:t>: In order to improve the prediction accuracy, we normalize the values of PM2.5 concentration using the Min-Max normalization</a:t>
            </a:r>
          </a:p>
        </p:txBody>
      </p:sp>
    </p:spTree>
    <p:extLst>
      <p:ext uri="{BB962C8B-B14F-4D97-AF65-F5344CB8AC3E}">
        <p14:creationId xmlns:p14="http://schemas.microsoft.com/office/powerpoint/2010/main" val="32526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BF-5B31-6945-84EB-0A411A9E7F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370CDE-36C0-684C-BF91-0A67FF3004BD}"/>
              </a:ext>
            </a:extLst>
          </p:cNvPr>
          <p:cNvSpPr>
            <a:spLocks noGrp="1"/>
          </p:cNvSpPr>
          <p:nvPr>
            <p:ph idx="1"/>
          </p:nvPr>
        </p:nvSpPr>
        <p:spPr/>
        <p:txBody>
          <a:bodyPr/>
          <a:lstStyle/>
          <a:p>
            <a:r>
              <a:rPr lang="en-US" b="1" u="sng" dirty="0"/>
              <a:t>Feature selection</a:t>
            </a:r>
            <a:r>
              <a:rPr lang="en-US" dirty="0"/>
              <a:t>: Finding the relationship between the input and output variables to reduces the complexity of training and improves performance. Pearson correlation is the most popular method used to </a:t>
            </a:r>
            <a:r>
              <a:rPr lang="en-US" dirty="0" err="1"/>
              <a:t>fnd</a:t>
            </a:r>
            <a:r>
              <a:rPr lang="en-US" dirty="0"/>
              <a:t> the correlation between two variables. </a:t>
            </a:r>
          </a:p>
          <a:p>
            <a:pPr marL="0" indent="0">
              <a:buNone/>
            </a:pPr>
            <a:endParaRPr lang="en-US" dirty="0"/>
          </a:p>
          <a:p>
            <a:r>
              <a:rPr lang="en-US" b="1" u="sng" dirty="0"/>
              <a:t>Air quality feature</a:t>
            </a:r>
            <a:r>
              <a:rPr lang="en-US" dirty="0"/>
              <a:t>:  We calculated the correlations between the features, of the air quality and we found a high correlation value between PM2.5, PM10, and CO</a:t>
            </a:r>
          </a:p>
          <a:p>
            <a:pPr marL="0" indent="0">
              <a:buNone/>
            </a:pPr>
            <a:endParaRPr lang="en-US" dirty="0"/>
          </a:p>
        </p:txBody>
      </p:sp>
    </p:spTree>
    <p:extLst>
      <p:ext uri="{BB962C8B-B14F-4D97-AF65-F5344CB8AC3E}">
        <p14:creationId xmlns:p14="http://schemas.microsoft.com/office/powerpoint/2010/main" val="304144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384C-1650-7540-8918-C772234C9972}"/>
              </a:ext>
            </a:extLst>
          </p:cNvPr>
          <p:cNvSpPr>
            <a:spLocks noGrp="1"/>
          </p:cNvSpPr>
          <p:nvPr>
            <p:ph type="title"/>
          </p:nvPr>
        </p:nvSpPr>
        <p:spPr/>
        <p:txBody>
          <a:bodyPr/>
          <a:lstStyle/>
          <a:p>
            <a:r>
              <a:rPr lang="en-US" dirty="0"/>
              <a:t>Results and discussions</a:t>
            </a:r>
          </a:p>
        </p:txBody>
      </p:sp>
      <p:sp>
        <p:nvSpPr>
          <p:cNvPr id="3" name="Content Placeholder 2">
            <a:extLst>
              <a:ext uri="{FF2B5EF4-FFF2-40B4-BE49-F238E27FC236}">
                <a16:creationId xmlns:a16="http://schemas.microsoft.com/office/drawing/2014/main" id="{6CA6E130-9AC8-E942-BDD2-60CBD499A016}"/>
              </a:ext>
            </a:extLst>
          </p:cNvPr>
          <p:cNvSpPr>
            <a:spLocks noGrp="1"/>
          </p:cNvSpPr>
          <p:nvPr>
            <p:ph idx="1"/>
          </p:nvPr>
        </p:nvSpPr>
        <p:spPr/>
        <p:txBody>
          <a:bodyPr>
            <a:normAutofit lnSpcReduction="10000"/>
          </a:bodyPr>
          <a:lstStyle/>
          <a:p>
            <a:r>
              <a:rPr lang="en-US" dirty="0"/>
              <a:t>In this research, the prediction of the concentration of PM2.5 was simulated using various deep-learning models. In this section, the historical observation PM2.5 data are compared with the computed PM2.5 from </a:t>
            </a:r>
            <a:r>
              <a:rPr lang="en-US" dirty="0" err="1"/>
              <a:t>artifcial</a:t>
            </a:r>
            <a:r>
              <a:rPr lang="en-US" dirty="0"/>
              <a:t> neural networks such as LSTM, GRU, Bi-LSTM, Bi-GRU, CNN, CNN-LSTM, and CNN-GRU tested in one and seven lag days. </a:t>
            </a:r>
          </a:p>
          <a:p>
            <a:r>
              <a:rPr lang="en-US" dirty="0"/>
              <a:t>In 65 models, the RMSE values for the 1-day lags were the smallest. However, the results show that the CNN-LSTM performed best in a one-hour forecast compared to other models under the same conditions, and </a:t>
            </a:r>
            <a:r>
              <a:rPr lang="en-US" dirty="0" err="1"/>
              <a:t>diferent</a:t>
            </a:r>
            <a:r>
              <a:rPr lang="en-US" dirty="0"/>
              <a:t> batches sizes. Moreover, these results show that the CNN-LSTM with 32 in batch size is more accurate in the </a:t>
            </a:r>
            <a:r>
              <a:rPr lang="en-US" dirty="0" err="1"/>
              <a:t>diferent</a:t>
            </a:r>
            <a:r>
              <a:rPr lang="en-US" dirty="0"/>
              <a:t> lags, with an advantage in 1-day lag.</a:t>
            </a:r>
          </a:p>
        </p:txBody>
      </p:sp>
    </p:spTree>
    <p:extLst>
      <p:ext uri="{BB962C8B-B14F-4D97-AF65-F5344CB8AC3E}">
        <p14:creationId xmlns:p14="http://schemas.microsoft.com/office/powerpoint/2010/main" val="144545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0AEB04-B238-9A4E-847C-0E7C34EA3D26}"/>
              </a:ext>
            </a:extLst>
          </p:cNvPr>
          <p:cNvSpPr>
            <a:spLocks noGrp="1"/>
          </p:cNvSpPr>
          <p:nvPr>
            <p:ph type="title"/>
          </p:nvPr>
        </p:nvSpPr>
        <p:spPr>
          <a:xfrm flipV="1">
            <a:off x="1776424" y="5018861"/>
            <a:ext cx="8637073" cy="378030"/>
          </a:xfrm>
        </p:spPr>
        <p:txBody>
          <a:bodyPr vert="horz" lIns="91440" tIns="45720" rIns="91440" bIns="0" rtlCol="0" anchor="b">
            <a:normAutofit fontScale="90000"/>
          </a:bodyPr>
          <a:lstStyle/>
          <a:p>
            <a:endParaRPr lang="en-US" sz="3600" dirty="0"/>
          </a:p>
        </p:txBody>
      </p:sp>
      <p:pic>
        <p:nvPicPr>
          <p:cNvPr id="7" name="Picture 6" descr="Table&#10;&#10;Description automatically generated">
            <a:extLst>
              <a:ext uri="{FF2B5EF4-FFF2-40B4-BE49-F238E27FC236}">
                <a16:creationId xmlns:a16="http://schemas.microsoft.com/office/drawing/2014/main" id="{E755213D-00E0-934E-99CF-A3A9A164F4BA}"/>
              </a:ext>
            </a:extLst>
          </p:cNvPr>
          <p:cNvPicPr>
            <a:picLocks noChangeAspect="1"/>
          </p:cNvPicPr>
          <p:nvPr/>
        </p:nvPicPr>
        <p:blipFill>
          <a:blip r:embed="rId3"/>
          <a:stretch>
            <a:fillRect/>
          </a:stretch>
        </p:blipFill>
        <p:spPr>
          <a:xfrm>
            <a:off x="1066303" y="738581"/>
            <a:ext cx="4502398" cy="4252000"/>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4562C62F-1F3D-2D48-9720-1DF26229758D}"/>
              </a:ext>
            </a:extLst>
          </p:cNvPr>
          <p:cNvPicPr>
            <a:picLocks noChangeAspect="1"/>
          </p:cNvPicPr>
          <p:nvPr/>
        </p:nvPicPr>
        <p:blipFill>
          <a:blip r:embed="rId4"/>
          <a:stretch>
            <a:fillRect/>
          </a:stretch>
        </p:blipFill>
        <p:spPr>
          <a:xfrm>
            <a:off x="5771723" y="738581"/>
            <a:ext cx="6108700" cy="4251998"/>
          </a:xfrm>
          <a:prstGeom prst="rect">
            <a:avLst/>
          </a:prstGeom>
        </p:spPr>
      </p:pic>
    </p:spTree>
    <p:extLst>
      <p:ext uri="{BB962C8B-B14F-4D97-AF65-F5344CB8AC3E}">
        <p14:creationId xmlns:p14="http://schemas.microsoft.com/office/powerpoint/2010/main" val="286412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6EEB-FC19-8D4E-9558-B93DF541E0B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322D45-839E-A54C-B489-47C193462435}"/>
              </a:ext>
            </a:extLst>
          </p:cNvPr>
          <p:cNvSpPr>
            <a:spLocks noGrp="1"/>
          </p:cNvSpPr>
          <p:nvPr>
            <p:ph idx="1"/>
          </p:nvPr>
        </p:nvSpPr>
        <p:spPr/>
        <p:txBody>
          <a:bodyPr/>
          <a:lstStyle/>
          <a:p>
            <a:r>
              <a:rPr lang="en-US" dirty="0"/>
              <a:t>In this paper the author proposed CNN-LSTM layer to predict the air-pollution in smart cities using deep learning approach.</a:t>
            </a:r>
          </a:p>
          <a:p>
            <a:r>
              <a:rPr lang="en-US" dirty="0"/>
              <a:t>CNN-LSTM out-performed the remaining models.</a:t>
            </a:r>
          </a:p>
          <a:p>
            <a:r>
              <a:rPr lang="en-US" dirty="0"/>
              <a:t>The main findings of this paper are as follows: This model can effectively extract the temporal and spatial features of the data through CNN and LSTM, and it also has high accuracy and stability. </a:t>
            </a:r>
          </a:p>
        </p:txBody>
      </p:sp>
    </p:spTree>
    <p:extLst>
      <p:ext uri="{BB962C8B-B14F-4D97-AF65-F5344CB8AC3E}">
        <p14:creationId xmlns:p14="http://schemas.microsoft.com/office/powerpoint/2010/main" val="97732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8F35-7C4D-1E4D-800C-8FC184BDC1C6}"/>
              </a:ext>
            </a:extLst>
          </p:cNvPr>
          <p:cNvSpPr>
            <a:spLocks noGrp="1"/>
          </p:cNvSpPr>
          <p:nvPr>
            <p:ph type="title"/>
          </p:nvPr>
        </p:nvSpPr>
        <p:spPr/>
        <p:txBody>
          <a:bodyPr/>
          <a:lstStyle/>
          <a:p>
            <a:r>
              <a:rPr lang="en-US" dirty="0"/>
              <a:t>Journal reference</a:t>
            </a:r>
          </a:p>
        </p:txBody>
      </p:sp>
      <p:sp>
        <p:nvSpPr>
          <p:cNvPr id="3" name="Content Placeholder 2">
            <a:extLst>
              <a:ext uri="{FF2B5EF4-FFF2-40B4-BE49-F238E27FC236}">
                <a16:creationId xmlns:a16="http://schemas.microsoft.com/office/drawing/2014/main" id="{9385F358-4E76-D849-BB60-166A03E79A6A}"/>
              </a:ext>
            </a:extLst>
          </p:cNvPr>
          <p:cNvSpPr>
            <a:spLocks noGrp="1"/>
          </p:cNvSpPr>
          <p:nvPr>
            <p:ph idx="1"/>
          </p:nvPr>
        </p:nvSpPr>
        <p:spPr/>
        <p:txBody>
          <a:bodyPr/>
          <a:lstStyle/>
          <a:p>
            <a:r>
              <a:rPr lang="en-US" dirty="0"/>
              <a:t>https://</a:t>
            </a:r>
            <a:r>
              <a:rPr lang="en-US" dirty="0" err="1"/>
              <a:t>journalofbigdata.springeropen.com</a:t>
            </a:r>
            <a:r>
              <a:rPr lang="en-US" dirty="0"/>
              <a:t>/articles/10.1186/s40537-021-00548-1</a:t>
            </a:r>
          </a:p>
        </p:txBody>
      </p:sp>
    </p:spTree>
    <p:extLst>
      <p:ext uri="{BB962C8B-B14F-4D97-AF65-F5344CB8AC3E}">
        <p14:creationId xmlns:p14="http://schemas.microsoft.com/office/powerpoint/2010/main" val="162433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071D-6D08-3C49-AA91-14780A376114}"/>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2C09C7D0-AA6B-C741-B1CD-38169624C172}"/>
              </a:ext>
            </a:extLst>
          </p:cNvPr>
          <p:cNvSpPr>
            <a:spLocks noGrp="1"/>
          </p:cNvSpPr>
          <p:nvPr>
            <p:ph idx="1"/>
          </p:nvPr>
        </p:nvSpPr>
        <p:spPr/>
        <p:txBody>
          <a:bodyPr>
            <a:normAutofit fontScale="92500" lnSpcReduction="20000"/>
          </a:bodyPr>
          <a:lstStyle/>
          <a:p>
            <a:r>
              <a:rPr lang="en-US" dirty="0"/>
              <a:t>Abstract</a:t>
            </a:r>
          </a:p>
          <a:p>
            <a:r>
              <a:rPr lang="en-US" dirty="0"/>
              <a:t>Introduction</a:t>
            </a:r>
          </a:p>
          <a:p>
            <a:r>
              <a:rPr lang="en-US" dirty="0"/>
              <a:t>Related Works</a:t>
            </a:r>
          </a:p>
          <a:p>
            <a:r>
              <a:rPr lang="en-US" dirty="0"/>
              <a:t>Deep Learning Models</a:t>
            </a:r>
          </a:p>
          <a:p>
            <a:r>
              <a:rPr lang="en-US" dirty="0"/>
              <a:t>Materials and Methods</a:t>
            </a:r>
          </a:p>
          <a:p>
            <a:r>
              <a:rPr lang="en-US" dirty="0"/>
              <a:t>Results and Discussions</a:t>
            </a:r>
          </a:p>
          <a:p>
            <a:r>
              <a:rPr lang="en-US" dirty="0"/>
              <a:t>Conclusion</a:t>
            </a:r>
          </a:p>
          <a:p>
            <a:r>
              <a:rPr lang="en-US" dirty="0"/>
              <a:t>References</a:t>
            </a:r>
          </a:p>
          <a:p>
            <a:endParaRPr lang="en-US" dirty="0"/>
          </a:p>
        </p:txBody>
      </p:sp>
    </p:spTree>
    <p:extLst>
      <p:ext uri="{BB962C8B-B14F-4D97-AF65-F5344CB8AC3E}">
        <p14:creationId xmlns:p14="http://schemas.microsoft.com/office/powerpoint/2010/main" val="181474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67F8-8E32-C74D-8BAB-E7BFCF7F8E3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71E4438-500F-3B4F-86A0-F6EE73B9A0D9}"/>
              </a:ext>
            </a:extLst>
          </p:cNvPr>
          <p:cNvSpPr>
            <a:spLocks noGrp="1"/>
          </p:cNvSpPr>
          <p:nvPr>
            <p:ph idx="1"/>
          </p:nvPr>
        </p:nvSpPr>
        <p:spPr/>
        <p:txBody>
          <a:bodyPr/>
          <a:lstStyle/>
          <a:p>
            <a:r>
              <a:rPr lang="en-US" dirty="0"/>
              <a:t>Over the past few decades, due to human activities, industrialization, and urbanization, air pollution has become a life-threatening factor in many countries around the world.</a:t>
            </a:r>
          </a:p>
          <a:p>
            <a:r>
              <a:rPr lang="en-US" dirty="0"/>
              <a:t>Among air pollutants, Particulate Matter with a diameter of less than 2.5µm (PM2.5) is a serious health problem.</a:t>
            </a:r>
          </a:p>
          <a:p>
            <a:r>
              <a:rPr lang="en-US" dirty="0"/>
              <a:t>In this paper, we implemented a deep learning solution to predict the hourly forecast of PM2.5 concentration in Beijing, China, based on CNN-LSTM, with a spatial-temporal feature by combining historical data of pollutants, meteorological data, and PM2.5 concentration.</a:t>
            </a:r>
          </a:p>
        </p:txBody>
      </p:sp>
    </p:spTree>
    <p:extLst>
      <p:ext uri="{BB962C8B-B14F-4D97-AF65-F5344CB8AC3E}">
        <p14:creationId xmlns:p14="http://schemas.microsoft.com/office/powerpoint/2010/main" val="397180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300C-675A-4B4C-A12B-5957D75F02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6D7C6E4-597B-3F4C-A93D-EE9648385508}"/>
              </a:ext>
            </a:extLst>
          </p:cNvPr>
          <p:cNvSpPr>
            <a:spLocks noGrp="1"/>
          </p:cNvSpPr>
          <p:nvPr>
            <p:ph idx="1"/>
          </p:nvPr>
        </p:nvSpPr>
        <p:spPr/>
        <p:txBody>
          <a:bodyPr/>
          <a:lstStyle/>
          <a:p>
            <a:r>
              <a:rPr lang="en-US" dirty="0"/>
              <a:t>The increase in the percentage of the urban population in the world shows that people more and more are moving to cities. According to United Nations (UN), the urban population as of 2020 is about 56.15%.  And it is expected that it will become 68% of the world’s population will live in urban cities by 2050.</a:t>
            </a:r>
          </a:p>
          <a:p>
            <a:r>
              <a:rPr lang="en-US" dirty="0"/>
              <a:t>According to the World Health Organization WHO, almost 90% of people breathe polluted air that exceeds the limits of WHO guidelines in terms of air quality, bringing about respiratory problems </a:t>
            </a:r>
          </a:p>
        </p:txBody>
      </p:sp>
    </p:spTree>
    <p:extLst>
      <p:ext uri="{BB962C8B-B14F-4D97-AF65-F5344CB8AC3E}">
        <p14:creationId xmlns:p14="http://schemas.microsoft.com/office/powerpoint/2010/main" val="263608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AB25-BD30-A543-A4F1-973252133BE2}"/>
              </a:ext>
            </a:extLst>
          </p:cNvPr>
          <p:cNvSpPr>
            <a:spLocks noGrp="1"/>
          </p:cNvSpPr>
          <p:nvPr>
            <p:ph type="title"/>
          </p:nvPr>
        </p:nvSpPr>
        <p:spPr/>
        <p:txBody>
          <a:bodyPr/>
          <a:lstStyle/>
          <a:p>
            <a:r>
              <a:rPr lang="en-US" dirty="0"/>
              <a:t>Intro continued</a:t>
            </a:r>
          </a:p>
        </p:txBody>
      </p:sp>
      <p:sp>
        <p:nvSpPr>
          <p:cNvPr id="3" name="Content Placeholder 2">
            <a:extLst>
              <a:ext uri="{FF2B5EF4-FFF2-40B4-BE49-F238E27FC236}">
                <a16:creationId xmlns:a16="http://schemas.microsoft.com/office/drawing/2014/main" id="{6C246650-719A-4442-84CB-9CAE80D83A15}"/>
              </a:ext>
            </a:extLst>
          </p:cNvPr>
          <p:cNvSpPr>
            <a:spLocks noGrp="1"/>
          </p:cNvSpPr>
          <p:nvPr>
            <p:ph idx="1"/>
          </p:nvPr>
        </p:nvSpPr>
        <p:spPr/>
        <p:txBody>
          <a:bodyPr/>
          <a:lstStyle/>
          <a:p>
            <a:r>
              <a:rPr lang="en-US" dirty="0"/>
              <a:t>Traditional statistical methods have been widely used to process air quality forecasting problems such as Autoregressive Moving Average ARMA.</a:t>
            </a:r>
          </a:p>
          <a:p>
            <a:r>
              <a:rPr lang="en-US" dirty="0"/>
              <a:t>With the increase in the amount and the complexity of the data obtained, however, these methods can no longer meet the actual demand because of training-length time.</a:t>
            </a:r>
          </a:p>
          <a:p>
            <a:r>
              <a:rPr lang="en-US" dirty="0"/>
              <a:t>In this study, we designed a system for the Prediction of PM2.5 by utilizing advanced deep neural networks. We, therefore, proposed a hybrid CNN-LSTM forecasting model.</a:t>
            </a:r>
          </a:p>
        </p:txBody>
      </p:sp>
    </p:spTree>
    <p:extLst>
      <p:ext uri="{BB962C8B-B14F-4D97-AF65-F5344CB8AC3E}">
        <p14:creationId xmlns:p14="http://schemas.microsoft.com/office/powerpoint/2010/main" val="21213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21D1-8C17-2D4C-8BBF-BD9D0EDE9780}"/>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5470AAC1-582E-4D4F-B3F1-DB459386F73B}"/>
              </a:ext>
            </a:extLst>
          </p:cNvPr>
          <p:cNvSpPr>
            <a:spLocks noGrp="1"/>
          </p:cNvSpPr>
          <p:nvPr>
            <p:ph idx="1"/>
          </p:nvPr>
        </p:nvSpPr>
        <p:spPr/>
        <p:txBody>
          <a:bodyPr>
            <a:normAutofit fontScale="92500" lnSpcReduction="10000"/>
          </a:bodyPr>
          <a:lstStyle/>
          <a:p>
            <a:r>
              <a:rPr lang="en-US" dirty="0"/>
              <a:t>Authors in article </a:t>
            </a:r>
            <a:r>
              <a:rPr lang="en-US" dirty="0" err="1"/>
              <a:t>analyse</a:t>
            </a:r>
            <a:r>
              <a:rPr lang="en-US" dirty="0"/>
              <a:t> and study the prediction PM2.5 levels on 12 stations in Beijing using four models ARIMA, </a:t>
            </a:r>
            <a:r>
              <a:rPr lang="en-US" dirty="0" err="1"/>
              <a:t>FBProphet</a:t>
            </a:r>
            <a:r>
              <a:rPr lang="en-US" dirty="0"/>
              <a:t> (Facebook prophet), LSTM, and CNN. With historical air quality data, meteorological data, weather forecast data and concluded that LSTM performed than other 3 models.</a:t>
            </a:r>
          </a:p>
          <a:p>
            <a:r>
              <a:rPr lang="en-US" dirty="0"/>
              <a:t>Combination of Convolutional Neural Networks and Long Short-Term Memory, which automatically manipulates both the spatial and temporal features of the data</a:t>
            </a:r>
          </a:p>
          <a:p>
            <a:r>
              <a:rPr lang="en-US" dirty="0"/>
              <a:t>Authors verified the feasibility and practicability of CNN-LSTM to estimate PM2.5 concentration in Beijing, cumulated wind speed, and cumulated hours of rain over the last 24h. They showed that the CNN-LSTM model outperforms other models.</a:t>
            </a:r>
          </a:p>
          <a:p>
            <a:pPr marL="0" indent="0">
              <a:buNone/>
            </a:pPr>
            <a:endParaRPr lang="en-US" dirty="0"/>
          </a:p>
        </p:txBody>
      </p:sp>
    </p:spTree>
    <p:extLst>
      <p:ext uri="{BB962C8B-B14F-4D97-AF65-F5344CB8AC3E}">
        <p14:creationId xmlns:p14="http://schemas.microsoft.com/office/powerpoint/2010/main" val="332106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DB0E-3DA7-E246-A9C1-8FA2B3FEC52C}"/>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CEEF9F85-161E-684E-9791-10A8457A3DB7}"/>
              </a:ext>
            </a:extLst>
          </p:cNvPr>
          <p:cNvSpPr>
            <a:spLocks noGrp="1"/>
          </p:cNvSpPr>
          <p:nvPr>
            <p:ph idx="1"/>
          </p:nvPr>
        </p:nvSpPr>
        <p:spPr/>
        <p:txBody>
          <a:bodyPr/>
          <a:lstStyle/>
          <a:p>
            <a:r>
              <a:rPr lang="en-US" dirty="0"/>
              <a:t>In this work, our goal is to investigate the performances of several deep learning models to forecast the concentration of PM2.5. Thus, we decided to use </a:t>
            </a:r>
          </a:p>
          <a:p>
            <a:r>
              <a:rPr lang="en-US" dirty="0"/>
              <a:t>LSTM</a:t>
            </a:r>
          </a:p>
          <a:p>
            <a:r>
              <a:rPr lang="en-US" dirty="0"/>
              <a:t>Bi-LSTM</a:t>
            </a:r>
          </a:p>
          <a:p>
            <a:r>
              <a:rPr lang="en-US" dirty="0"/>
              <a:t>GRU</a:t>
            </a:r>
          </a:p>
          <a:p>
            <a:r>
              <a:rPr lang="en-US" dirty="0"/>
              <a:t>CNN</a:t>
            </a:r>
          </a:p>
          <a:p>
            <a:r>
              <a:rPr lang="en-US" dirty="0"/>
              <a:t>CNN-LSTM</a:t>
            </a:r>
          </a:p>
          <a:p>
            <a:endParaRPr lang="en-US" dirty="0"/>
          </a:p>
        </p:txBody>
      </p:sp>
    </p:spTree>
    <p:extLst>
      <p:ext uri="{BB962C8B-B14F-4D97-AF65-F5344CB8AC3E}">
        <p14:creationId xmlns:p14="http://schemas.microsoft.com/office/powerpoint/2010/main" val="403351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7FDA-1635-1044-A0CB-98D453460DC8}"/>
              </a:ext>
            </a:extLst>
          </p:cNvPr>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5A8B65E7-A64C-8448-92E8-62FAA28B36EF}"/>
              </a:ext>
            </a:extLst>
          </p:cNvPr>
          <p:cNvSpPr>
            <a:spLocks noGrp="1"/>
          </p:cNvSpPr>
          <p:nvPr>
            <p:ph idx="1"/>
          </p:nvPr>
        </p:nvSpPr>
        <p:spPr/>
        <p:txBody>
          <a:bodyPr/>
          <a:lstStyle/>
          <a:p>
            <a:r>
              <a:rPr lang="en-US" dirty="0"/>
              <a:t>LSTM is a type of recurrent neural network (RNN) </a:t>
            </a:r>
          </a:p>
          <a:p>
            <a:r>
              <a:rPr lang="en-US" dirty="0"/>
              <a:t>RNNs are a powerful type of artificial neural network and are most likely used for timeseries forecasting problems. However, RNNs frequently suffer from vanishing and exploding gradients.</a:t>
            </a:r>
          </a:p>
          <a:p>
            <a:r>
              <a:rPr lang="en-US" dirty="0"/>
              <a:t>LSTMs were created to solve these problems. LSTMs have longer memories and can learn from inputs that are separated from each other by long time lags</a:t>
            </a:r>
          </a:p>
        </p:txBody>
      </p:sp>
    </p:spTree>
    <p:extLst>
      <p:ext uri="{BB962C8B-B14F-4D97-AF65-F5344CB8AC3E}">
        <p14:creationId xmlns:p14="http://schemas.microsoft.com/office/powerpoint/2010/main" val="18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563E-B6FA-644A-BDDB-39250E3BFF87}"/>
              </a:ext>
            </a:extLst>
          </p:cNvPr>
          <p:cNvSpPr>
            <a:spLocks noGrp="1"/>
          </p:cNvSpPr>
          <p:nvPr>
            <p:ph type="title"/>
          </p:nvPr>
        </p:nvSpPr>
        <p:spPr/>
        <p:txBody>
          <a:bodyPr/>
          <a:lstStyle/>
          <a:p>
            <a:r>
              <a:rPr lang="en-US" dirty="0" err="1"/>
              <a:t>Gru</a:t>
            </a:r>
            <a:r>
              <a:rPr lang="en-US" dirty="0"/>
              <a:t> and bi-</a:t>
            </a:r>
            <a:r>
              <a:rPr lang="en-US" dirty="0" err="1"/>
              <a:t>lstm</a:t>
            </a:r>
            <a:endParaRPr lang="en-US" dirty="0"/>
          </a:p>
        </p:txBody>
      </p:sp>
      <p:sp>
        <p:nvSpPr>
          <p:cNvPr id="3" name="Content Placeholder 2">
            <a:extLst>
              <a:ext uri="{FF2B5EF4-FFF2-40B4-BE49-F238E27FC236}">
                <a16:creationId xmlns:a16="http://schemas.microsoft.com/office/drawing/2014/main" id="{E09969FD-D130-3F4F-907F-8493564E249B}"/>
              </a:ext>
            </a:extLst>
          </p:cNvPr>
          <p:cNvSpPr>
            <a:spLocks noGrp="1"/>
          </p:cNvSpPr>
          <p:nvPr>
            <p:ph idx="1"/>
          </p:nvPr>
        </p:nvSpPr>
        <p:spPr/>
        <p:txBody>
          <a:bodyPr/>
          <a:lstStyle/>
          <a:p>
            <a:pPr marL="0" indent="0">
              <a:buNone/>
            </a:pPr>
            <a:r>
              <a:rPr lang="en-US" dirty="0"/>
              <a:t>GRU:</a:t>
            </a:r>
          </a:p>
          <a:p>
            <a:pPr marL="0" indent="0">
              <a:buNone/>
            </a:pPr>
            <a:r>
              <a:rPr lang="en-US" dirty="0"/>
              <a:t>GRU, Gated recurrent unit is an advancement of the standard RNN [33] is included in RNN, and it is similar to an LSTM unit. </a:t>
            </a:r>
            <a:r>
              <a:rPr lang="en-US" dirty="0" err="1"/>
              <a:t>Te</a:t>
            </a:r>
            <a:r>
              <a:rPr lang="en-US" dirty="0"/>
              <a:t> GRU unit consists of the reset and updates gate. </a:t>
            </a:r>
          </a:p>
          <a:p>
            <a:endParaRPr lang="en-US" dirty="0"/>
          </a:p>
          <a:p>
            <a:pPr marL="0" indent="0">
              <a:buNone/>
            </a:pPr>
            <a:r>
              <a:rPr lang="en-US" dirty="0"/>
              <a:t>BI-LSTM: </a:t>
            </a:r>
          </a:p>
          <a:p>
            <a:pPr marL="0" indent="0">
              <a:buNone/>
            </a:pPr>
            <a:r>
              <a:rPr lang="en-US" dirty="0"/>
              <a:t>Standard RNN and LSTM often ignore future information in time-processing, while </a:t>
            </a:r>
            <a:r>
              <a:rPr lang="en-US" dirty="0" err="1"/>
              <a:t>BiLSTM</a:t>
            </a:r>
            <a:r>
              <a:rPr lang="en-US" dirty="0"/>
              <a:t> can take advantage of future information. </a:t>
            </a:r>
          </a:p>
        </p:txBody>
      </p:sp>
    </p:spTree>
    <p:extLst>
      <p:ext uri="{BB962C8B-B14F-4D97-AF65-F5344CB8AC3E}">
        <p14:creationId xmlns:p14="http://schemas.microsoft.com/office/powerpoint/2010/main" val="25752438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263</TotalTime>
  <Words>1110</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Air‑pollution prediction in smart city, deep learning approach</vt:lpstr>
      <vt:lpstr>Context:</vt:lpstr>
      <vt:lpstr>Abstract</vt:lpstr>
      <vt:lpstr>Introduction</vt:lpstr>
      <vt:lpstr>Intro continued</vt:lpstr>
      <vt:lpstr>Related works</vt:lpstr>
      <vt:lpstr>Deep learning models</vt:lpstr>
      <vt:lpstr>LSTM</vt:lpstr>
      <vt:lpstr>Gru and bi-lstm</vt:lpstr>
      <vt:lpstr>cnn</vt:lpstr>
      <vt:lpstr>Cnn-lstm</vt:lpstr>
      <vt:lpstr>Cnn-lstm</vt:lpstr>
      <vt:lpstr>Material and methods</vt:lpstr>
      <vt:lpstr>PowerPoint Presentation</vt:lpstr>
      <vt:lpstr>PowerPoint Presentation</vt:lpstr>
      <vt:lpstr>Results and discussions</vt:lpstr>
      <vt:lpstr>PowerPoint Presentation</vt:lpstr>
      <vt:lpstr>conclusion</vt:lpstr>
      <vt:lpstr>Journal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Air‑pollution prediction in smart city, deep learning approach</dc:title>
  <dc:creator>Pandhikunta, Jagadeesh Reddy</dc:creator>
  <cp:lastModifiedBy>Pandhikunta, Jagadeesh Reddy</cp:lastModifiedBy>
  <cp:revision>3</cp:revision>
  <dcterms:created xsi:type="dcterms:W3CDTF">2022-03-21T15:30:56Z</dcterms:created>
  <dcterms:modified xsi:type="dcterms:W3CDTF">2022-03-21T19:54:38Z</dcterms:modified>
</cp:coreProperties>
</file>