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75" r:id="rId16"/>
    <p:sldId id="268" r:id="rId17"/>
    <p:sldId id="276" r:id="rId18"/>
    <p:sldId id="269" r:id="rId19"/>
    <p:sldId id="273" r:id="rId20"/>
    <p:sldId id="270" r:id="rId21"/>
    <p:sldId id="277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BC9C6-8086-269A-106A-F4AB47951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Bootcamp</a:t>
            </a:r>
            <a:r>
              <a:rPr lang="tr-TR" dirty="0"/>
              <a:t> Proje</a:t>
            </a:r>
          </a:p>
        </p:txBody>
      </p:sp>
    </p:spTree>
    <p:extLst>
      <p:ext uri="{BB962C8B-B14F-4D97-AF65-F5344CB8AC3E}">
        <p14:creationId xmlns:p14="http://schemas.microsoft.com/office/powerpoint/2010/main" val="4726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AF8A15-BA8C-F75C-F2FF-956DAFC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Hata Yönetimi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910AB2-E5B8-0C3C-E459-6812991E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892842"/>
            <a:ext cx="10255878" cy="1279357"/>
          </a:xfrm>
        </p:spPr>
        <p:txBody>
          <a:bodyPr/>
          <a:lstStyle/>
          <a:p>
            <a:r>
              <a:rPr lang="tr-TR" dirty="0"/>
              <a:t>Özel hata sınıfları (</a:t>
            </a:r>
            <a:r>
              <a:rPr lang="tr-TR" dirty="0" err="1"/>
              <a:t>TodoNotFoundException</a:t>
            </a:r>
            <a:r>
              <a:rPr lang="tr-TR" dirty="0"/>
              <a:t>, </a:t>
            </a:r>
            <a:r>
              <a:rPr lang="tr-TR" dirty="0" err="1"/>
              <a:t>UserNotFoundException</a:t>
            </a:r>
            <a:r>
              <a:rPr lang="tr-TR" dirty="0"/>
              <a:t>) kullanılarak kullanıcıya daha anlamlı hata mesajları iletiliyor.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FF95D6C-04E3-F2CD-5EF1-7B1BF5F5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94" y="2597585"/>
            <a:ext cx="9224212" cy="16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21F839-ACB0-CC94-3423-CFE73BC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Endpointler</a:t>
            </a:r>
            <a:r>
              <a:rPr lang="tr-TR" dirty="0">
                <a:solidFill>
                  <a:srgbClr val="FF0000"/>
                </a:solidFill>
              </a:rPr>
              <a:t>, Kodlar ve Testler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FEBC185-AF19-A4A9-FCEF-08241DF8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126" y="2887579"/>
            <a:ext cx="3914274" cy="2983832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Bir kullanıcının herhangi bir yapılacak işini getirme.</a:t>
            </a:r>
          </a:p>
          <a:p>
            <a:r>
              <a:rPr lang="tr-TR" dirty="0"/>
              <a:t>Bir kullanıcının belirli bir yapılacak işini güncellemesi.</a:t>
            </a:r>
          </a:p>
          <a:p>
            <a:r>
              <a:rPr lang="tr-TR" dirty="0"/>
              <a:t>Bir kullanıcının belirli bir yapılacak işini silmesi.</a:t>
            </a:r>
          </a:p>
          <a:p>
            <a:r>
              <a:rPr lang="tr-TR" dirty="0"/>
              <a:t>Bir kullanıcının bütün yapılacak işlerini getirmesi</a:t>
            </a:r>
          </a:p>
          <a:p>
            <a:r>
              <a:rPr lang="tr-TR" dirty="0"/>
              <a:t>Hangi </a:t>
            </a:r>
            <a:r>
              <a:rPr lang="tr-TR" dirty="0" err="1"/>
              <a:t>kullanıcaya</a:t>
            </a:r>
            <a:r>
              <a:rPr lang="tr-TR" dirty="0"/>
              <a:t> ne iş yapacağının atanması, eklenmesi.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98E3515-254C-64EB-3937-A80FD9F2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3" y="2093976"/>
            <a:ext cx="6675705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2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BB17D4-617D-493A-9D0B-2FA6AB2E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597" y="222046"/>
            <a:ext cx="7560805" cy="117792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Post</a:t>
            </a:r>
            <a:r>
              <a:rPr lang="tr-TR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01FBFC-CD5F-ACE6-1A68-D49E5FAC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6" y="1512261"/>
            <a:ext cx="7373950" cy="191673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946B14-55D0-4E4A-3BD4-B5D9F82B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06" y="3894221"/>
            <a:ext cx="7401958" cy="210531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4886C08-0690-CD6C-E6BD-B9FEA3ED8564}"/>
              </a:ext>
            </a:extLst>
          </p:cNvPr>
          <p:cNvSpPr txBox="1"/>
          <p:nvPr/>
        </p:nvSpPr>
        <p:spPr>
          <a:xfrm>
            <a:off x="7956885" y="2062318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/>
              <a:t>Controller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E822815-E483-2A3E-DECE-72162DE954B5}"/>
              </a:ext>
            </a:extLst>
          </p:cNvPr>
          <p:cNvSpPr txBox="1"/>
          <p:nvPr/>
        </p:nvSpPr>
        <p:spPr>
          <a:xfrm>
            <a:off x="1909011" y="4760964"/>
            <a:ext cx="2101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27100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6C7576-7528-8D8B-08D1-C275B4D3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484632"/>
            <a:ext cx="11630526" cy="1609344"/>
          </a:xfrm>
        </p:spPr>
        <p:txBody>
          <a:bodyPr>
            <a:normAutofit fontScale="90000"/>
          </a:bodyPr>
          <a:lstStyle/>
          <a:p>
            <a:r>
              <a:rPr lang="tr-TR" dirty="0"/>
              <a:t>Örneğin; 5 adet User kaydımız olsun.</a:t>
            </a:r>
            <a:br>
              <a:rPr lang="tr-TR" dirty="0"/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E558C2-4615-5C33-C34E-4560A43B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086" y="1752726"/>
            <a:ext cx="6395827" cy="44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8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8CF949-1783-009F-2600-6F299594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906723"/>
            <a:ext cx="5032247" cy="746097"/>
          </a:xfrm>
        </p:spPr>
        <p:txBody>
          <a:bodyPr>
            <a:normAutofit/>
          </a:bodyPr>
          <a:lstStyle/>
          <a:p>
            <a:r>
              <a:rPr lang="tr-TR" dirty="0"/>
              <a:t>2 Numaralı </a:t>
            </a:r>
            <a:r>
              <a:rPr lang="tr-TR" dirty="0" err="1"/>
              <a:t>User’a</a:t>
            </a:r>
            <a:r>
              <a:rPr lang="tr-TR" dirty="0"/>
              <a:t> TODO1 başlığında bir yapılacaklar kaydı ekledik.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82562E5-7B65-A7FA-97A0-AA190D3A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04" y="484632"/>
            <a:ext cx="4841697" cy="616818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B51DB93-766C-99BD-81BA-6714C903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52" y="516846"/>
            <a:ext cx="5334744" cy="172426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5F1E831-55CA-68F5-523A-37FE792C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621" y="2454442"/>
            <a:ext cx="416300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270A57-919B-EEBE-99A5-4870E0A0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Get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478DFA6-E598-0B63-F0D3-64C530E7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3" y="2093976"/>
            <a:ext cx="5992061" cy="153373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975EABF-825C-1A9C-AA97-7BD4B64B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222" y="4146804"/>
            <a:ext cx="8049748" cy="178142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F75E664C-B9EC-E6CA-7A37-BAAF69F4D957}"/>
              </a:ext>
            </a:extLst>
          </p:cNvPr>
          <p:cNvSpPr txBox="1"/>
          <p:nvPr/>
        </p:nvSpPr>
        <p:spPr>
          <a:xfrm>
            <a:off x="7686215" y="2306847"/>
            <a:ext cx="34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Bir </a:t>
            </a:r>
            <a:r>
              <a:rPr lang="tr-TR" dirty="0" err="1"/>
              <a:t>userın</a:t>
            </a:r>
            <a:r>
              <a:rPr lang="tr-TR" dirty="0"/>
              <a:t> bütün </a:t>
            </a:r>
            <a:r>
              <a:rPr lang="tr-TR" dirty="0" err="1"/>
              <a:t>todoları</a:t>
            </a:r>
            <a:r>
              <a:rPr lang="tr-TR" dirty="0"/>
              <a:t> getirilir.</a:t>
            </a:r>
          </a:p>
        </p:txBody>
      </p:sp>
    </p:spTree>
    <p:extLst>
      <p:ext uri="{BB962C8B-B14F-4D97-AF65-F5344CB8AC3E}">
        <p14:creationId xmlns:p14="http://schemas.microsoft.com/office/powerpoint/2010/main" val="190747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F4E47A-8D70-9CA7-0399-70B2F9BF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973052"/>
            <a:ext cx="10058400" cy="1556085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UserId’si</a:t>
            </a:r>
            <a:r>
              <a:rPr lang="tr-TR" dirty="0"/>
              <a:t> 2 olan kullanıcının tüm kayıtlarını </a:t>
            </a:r>
            <a:r>
              <a:rPr lang="tr-TR" b="1" dirty="0"/>
              <a:t>getirdik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96C01A4-9D07-2293-9EB9-AB8C947A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5" y="484632"/>
            <a:ext cx="6317924" cy="362398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A7E4E4-22FF-46C5-DC73-DF4161A8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63" y="484632"/>
            <a:ext cx="5277587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5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6C9C1-D914-A1AA-4E1A-91F0644F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Delete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3A3626-95E7-FAC0-347E-3C8CBD99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78" y="4764025"/>
            <a:ext cx="8068801" cy="187668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B65C474-53C0-79D7-5EDA-B0E4AACD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5" y="1752923"/>
            <a:ext cx="5699645" cy="22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40D10B-AA36-544D-03B3-997693FB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58" y="2772781"/>
            <a:ext cx="5278796" cy="1002792"/>
          </a:xfrm>
        </p:spPr>
        <p:txBody>
          <a:bodyPr/>
          <a:lstStyle/>
          <a:p>
            <a:r>
              <a:rPr lang="tr-TR" dirty="0"/>
              <a:t>User2’de 4 kayıt var iken </a:t>
            </a:r>
            <a:r>
              <a:rPr lang="tr-TR" dirty="0" err="1"/>
              <a:t>TodoId’si</a:t>
            </a:r>
            <a:r>
              <a:rPr lang="tr-TR" dirty="0"/>
              <a:t> 3 olan kaydı sildik.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6E6F00-1B05-0307-626A-BBDB3FE1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1" y="120879"/>
            <a:ext cx="3620005" cy="200052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0DC67D4-60A0-AA4B-6848-EF672DEA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990" y="0"/>
            <a:ext cx="5278797" cy="6858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9E65B41-97C5-44D0-2C9A-B1AB531D1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363" y="4426946"/>
            <a:ext cx="361047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A29396-60CE-D3AE-B67D-2D096D9F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Update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5B870D38-4E2D-D81D-8468-A112A0DBE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136" y="4346958"/>
            <a:ext cx="6951712" cy="2431842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0BFCB7F-863F-0351-30E8-F0C568D1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00" y="2266473"/>
            <a:ext cx="7838224" cy="19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0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297D85-A099-A7AB-18A8-CF0D8E6B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Proje Amacı 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A6C8F-22AA-9AC4-6BC4-DBABB889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Kullanıcıların </a:t>
            </a:r>
            <a:r>
              <a:rPr lang="tr-TR" dirty="0" err="1"/>
              <a:t>Todo</a:t>
            </a:r>
            <a:r>
              <a:rPr lang="tr-TR" dirty="0"/>
              <a:t> listelerini oluşturması, düzenlemesi, silmesi ve listelemesi için bir API sağlar.</a:t>
            </a:r>
          </a:p>
          <a:p>
            <a:endParaRPr lang="tr-TR" dirty="0"/>
          </a:p>
          <a:p>
            <a:r>
              <a:rPr lang="tr-TR" dirty="0"/>
              <a:t>Kullanıcı </a:t>
            </a:r>
            <a:r>
              <a:rPr lang="tr-TR" dirty="0" err="1"/>
              <a:t>ID'sine</a:t>
            </a:r>
            <a:r>
              <a:rPr lang="tr-TR" dirty="0"/>
              <a:t> göre CRUD işlemleri gerçekleşir.</a:t>
            </a:r>
          </a:p>
          <a:p>
            <a:endParaRPr lang="tr-TR" dirty="0"/>
          </a:p>
          <a:p>
            <a:r>
              <a:rPr lang="tr-TR" dirty="0" err="1"/>
              <a:t>Database’e</a:t>
            </a:r>
            <a:r>
              <a:rPr lang="tr-TR" dirty="0"/>
              <a:t> işlenen veriler kayıt edilir.</a:t>
            </a:r>
          </a:p>
          <a:p>
            <a:endParaRPr lang="tr-TR" dirty="0"/>
          </a:p>
          <a:p>
            <a:r>
              <a:rPr lang="tr-TR" dirty="0"/>
              <a:t>DTO ile </a:t>
            </a:r>
            <a:r>
              <a:rPr lang="tr-TR" dirty="0" err="1"/>
              <a:t>veritabanı</a:t>
            </a:r>
            <a:r>
              <a:rPr lang="tr-TR" dirty="0"/>
              <a:t> nesnelerinin ayrıştırılması sağlanır.</a:t>
            </a:r>
          </a:p>
        </p:txBody>
      </p:sp>
    </p:spTree>
    <p:extLst>
      <p:ext uri="{BB962C8B-B14F-4D97-AF65-F5344CB8AC3E}">
        <p14:creationId xmlns:p14="http://schemas.microsoft.com/office/powerpoint/2010/main" val="70707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34F8D7-892A-9CDC-EE91-32FB01BF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18" y="2121408"/>
            <a:ext cx="5650582" cy="1455981"/>
          </a:xfrm>
        </p:spPr>
        <p:txBody>
          <a:bodyPr/>
          <a:lstStyle/>
          <a:p>
            <a:r>
              <a:rPr lang="tr-TR" dirty="0"/>
              <a:t>2 numaralı </a:t>
            </a:r>
            <a:r>
              <a:rPr lang="tr-TR" dirty="0" err="1"/>
              <a:t>UserId’nin</a:t>
            </a:r>
            <a:r>
              <a:rPr lang="tr-TR" dirty="0"/>
              <a:t> 4 numaralı </a:t>
            </a:r>
            <a:r>
              <a:rPr lang="tr-TR" dirty="0" err="1"/>
              <a:t>eventini</a:t>
            </a:r>
            <a:r>
              <a:rPr lang="tr-TR" dirty="0"/>
              <a:t> UPDATE adında </a:t>
            </a:r>
            <a:r>
              <a:rPr lang="tr-TR" dirty="0" err="1"/>
              <a:t>değiştirdik.IsCompleted</a:t>
            </a:r>
            <a:r>
              <a:rPr lang="tr-TR" dirty="0"/>
              <a:t> alanını </a:t>
            </a:r>
            <a:r>
              <a:rPr lang="tr-TR" dirty="0" err="1"/>
              <a:t>true’ya</a:t>
            </a:r>
            <a:r>
              <a:rPr lang="tr-TR" dirty="0"/>
              <a:t> çektik.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8AA4DA-A3C2-A4C6-5292-2DD2B74CC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8" y="369710"/>
            <a:ext cx="3600953" cy="172426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9472B80-2CB5-5EFB-81DA-D438716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466" y="132211"/>
            <a:ext cx="5620534" cy="553479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59684CF-35E8-80B2-98DE-B45A58A5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9" y="3428999"/>
            <a:ext cx="424874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3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2E25F0-D2E2-B9D5-E739-57E5532B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Get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96B316-D6E2-2563-071A-F91EDDC6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67" y="2019612"/>
            <a:ext cx="6261760" cy="104362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7A74CD5-EEB3-A1FE-5E3F-B035EC45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11" y="3691752"/>
            <a:ext cx="6878010" cy="209579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B0D775D-B9E7-F9D4-19BF-B6ABA0A682E8}"/>
              </a:ext>
            </a:extLst>
          </p:cNvPr>
          <p:cNvSpPr txBox="1"/>
          <p:nvPr/>
        </p:nvSpPr>
        <p:spPr>
          <a:xfrm>
            <a:off x="552930" y="4328580"/>
            <a:ext cx="428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Bir </a:t>
            </a:r>
            <a:r>
              <a:rPr lang="tr-TR" dirty="0" err="1"/>
              <a:t>Userın</a:t>
            </a:r>
            <a:r>
              <a:rPr lang="tr-TR" dirty="0"/>
              <a:t>, bir </a:t>
            </a:r>
            <a:r>
              <a:rPr lang="tr-TR" dirty="0" err="1"/>
              <a:t>todosu</a:t>
            </a:r>
            <a:r>
              <a:rPr lang="tr-TR" dirty="0"/>
              <a:t> getirilir.</a:t>
            </a:r>
          </a:p>
        </p:txBody>
      </p:sp>
    </p:spTree>
    <p:extLst>
      <p:ext uri="{BB962C8B-B14F-4D97-AF65-F5344CB8AC3E}">
        <p14:creationId xmlns:p14="http://schemas.microsoft.com/office/powerpoint/2010/main" val="290612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94B4AA-738F-39F8-9765-9CBF3C0B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37" y="2057400"/>
            <a:ext cx="5225575" cy="2743200"/>
          </a:xfrm>
        </p:spPr>
        <p:txBody>
          <a:bodyPr/>
          <a:lstStyle/>
          <a:p>
            <a:r>
              <a:rPr lang="tr-TR" dirty="0"/>
              <a:t>Seçilenleri getirdik.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CCF374-CF1B-DB2E-5830-9B5229DB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3" y="685800"/>
            <a:ext cx="5734850" cy="50584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D402B51-4C4E-569B-2E06-D23DD8B0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09" y="4174878"/>
            <a:ext cx="543000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3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65FF64-53A3-484C-F058-0D667C62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tr-TR" sz="8800" dirty="0">
                <a:solidFill>
                  <a:srgbClr val="FF0000"/>
                </a:solidFill>
              </a:rPr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182057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993827-D82A-2F6A-1CE8-5D0B0F22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solidFill>
                  <a:srgbClr val="FF0000"/>
                </a:solidFill>
              </a:rPr>
              <a:t>Kullanılan Araçlar ve Teknolojiler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DD7025-8755-CEAE-71E1-2F750BF2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Intelij</a:t>
            </a:r>
            <a:r>
              <a:rPr lang="tr-TR" b="1" dirty="0"/>
              <a:t> IDEA</a:t>
            </a:r>
          </a:p>
          <a:p>
            <a:r>
              <a:rPr lang="tr-TR" b="1" dirty="0" err="1"/>
              <a:t>Github</a:t>
            </a:r>
            <a:endParaRPr lang="tr-TR" b="1" dirty="0"/>
          </a:p>
          <a:p>
            <a:r>
              <a:rPr lang="tr-TR" b="1" dirty="0"/>
              <a:t>Spring </a:t>
            </a:r>
            <a:r>
              <a:rPr lang="tr-TR" b="1" dirty="0" err="1"/>
              <a:t>Boot</a:t>
            </a:r>
            <a:endParaRPr lang="tr-TR" b="1" dirty="0"/>
          </a:p>
          <a:p>
            <a:r>
              <a:rPr lang="tr-TR" b="1" dirty="0"/>
              <a:t>Spring API</a:t>
            </a:r>
          </a:p>
          <a:p>
            <a:r>
              <a:rPr lang="tr-TR" b="1" dirty="0"/>
              <a:t>H2 Database</a:t>
            </a:r>
          </a:p>
          <a:p>
            <a:r>
              <a:rPr lang="tr-TR" b="1" dirty="0" err="1"/>
              <a:t>Postman</a:t>
            </a:r>
            <a:endParaRPr lang="tr-TR" b="1" dirty="0"/>
          </a:p>
          <a:p>
            <a:r>
              <a:rPr lang="tr-TR" b="1" dirty="0" err="1"/>
              <a:t>Swagger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4600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7B6175-0E47-5A6A-2308-3C646BC5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11" y="292127"/>
            <a:ext cx="10058400" cy="1609344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Uygulanan Prensipler</a:t>
            </a:r>
            <a:br>
              <a:rPr lang="tr-TR" b="1" dirty="0">
                <a:solidFill>
                  <a:srgbClr val="FF0000"/>
                </a:solidFill>
              </a:rPr>
            </a:b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689C77-8011-58E2-2E1F-CF678FC1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7" y="1283368"/>
            <a:ext cx="11646569" cy="5574631"/>
          </a:xfrm>
        </p:spPr>
        <p:txBody>
          <a:bodyPr>
            <a:normAutofit fontScale="92500" lnSpcReduction="10000"/>
          </a:bodyPr>
          <a:lstStyle/>
          <a:p>
            <a:r>
              <a:rPr lang="tr-TR" sz="2400" b="1" dirty="0"/>
              <a:t>SOLID Prensipleri</a:t>
            </a:r>
          </a:p>
          <a:p>
            <a:r>
              <a:rPr lang="tr-TR" b="1" dirty="0"/>
              <a:t>Tek Sorumluluk İlkesi (SRP):</a:t>
            </a:r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dirty="0"/>
              <a:t>Her sınıfın tek bir sorumluluğu var.</a:t>
            </a:r>
          </a:p>
          <a:p>
            <a:r>
              <a:rPr lang="tr-TR" b="1" dirty="0"/>
              <a:t>Açık/Kapalı İlkesi (OCP): </a:t>
            </a:r>
          </a:p>
          <a:p>
            <a:pPr marL="0" indent="0">
              <a:buNone/>
            </a:pPr>
            <a:r>
              <a:rPr lang="tr-TR" dirty="0"/>
              <a:t>Kod, değişime kapalı ama genişletmeye açık.</a:t>
            </a:r>
          </a:p>
          <a:p>
            <a:r>
              <a:rPr lang="tr-TR" b="1" dirty="0" err="1"/>
              <a:t>Dependency</a:t>
            </a:r>
            <a:r>
              <a:rPr lang="tr-TR" b="1" dirty="0"/>
              <a:t> </a:t>
            </a:r>
            <a:r>
              <a:rPr lang="tr-TR" b="1" dirty="0" err="1"/>
              <a:t>Inversion</a:t>
            </a:r>
            <a:r>
              <a:rPr lang="tr-TR" b="1" dirty="0"/>
              <a:t> </a:t>
            </a:r>
            <a:r>
              <a:rPr lang="tr-TR" b="1" dirty="0" err="1"/>
              <a:t>Principle</a:t>
            </a:r>
            <a:r>
              <a:rPr lang="tr-TR" b="1" dirty="0"/>
              <a:t>:</a:t>
            </a:r>
          </a:p>
          <a:p>
            <a:pPr marL="0" indent="0">
              <a:buNone/>
            </a:pPr>
            <a:r>
              <a:rPr lang="tr-TR" dirty="0"/>
              <a:t>Yüksek seviyeli modüller, düşük seviyeli modüllere bağımlı değil. Örneğin, </a:t>
            </a:r>
            <a:r>
              <a:rPr lang="tr-TR" dirty="0" err="1"/>
              <a:t>ITodoService</a:t>
            </a:r>
            <a:r>
              <a:rPr lang="tr-TR" dirty="0"/>
              <a:t> arayüzü ve implementasyonu bağımsızlığı.</a:t>
            </a:r>
          </a:p>
          <a:p>
            <a:r>
              <a:rPr lang="tr-TR" b="1" dirty="0" err="1"/>
              <a:t>Clean</a:t>
            </a:r>
            <a:r>
              <a:rPr lang="tr-TR" b="1" dirty="0"/>
              <a:t> </a:t>
            </a:r>
            <a:r>
              <a:rPr lang="tr-TR" b="1" dirty="0" err="1"/>
              <a:t>Code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Metotlar tek bir işlev yapacak şekilde </a:t>
            </a:r>
            <a:r>
              <a:rPr lang="tr-TR" dirty="0" err="1"/>
              <a:t>yazılmıştır.Kodlarda</a:t>
            </a:r>
            <a:r>
              <a:rPr lang="tr-TR" dirty="0"/>
              <a:t> net bir yapı </a:t>
            </a:r>
            <a:r>
              <a:rPr lang="tr-TR" dirty="0" err="1"/>
              <a:t>sağlandı.İsimlendirme</a:t>
            </a:r>
            <a:r>
              <a:rPr lang="tr-TR" dirty="0"/>
              <a:t> standartlarına dikkat edildi</a:t>
            </a:r>
          </a:p>
          <a:p>
            <a:r>
              <a:rPr lang="en-US" b="1" dirty="0"/>
              <a:t>KISS (Keep It Simple, Stupid)</a:t>
            </a:r>
            <a:endParaRPr lang="tr-TR" b="1" dirty="0"/>
          </a:p>
          <a:p>
            <a:pPr marL="0" indent="0">
              <a:buNone/>
            </a:pPr>
            <a:r>
              <a:rPr lang="tr-TR" dirty="0"/>
              <a:t>Gereksiz karmaşıklıktan kaçınıldı ve çözüm basit tutuldu.</a:t>
            </a:r>
          </a:p>
          <a:p>
            <a:r>
              <a:rPr lang="tr-TR" b="1" dirty="0"/>
              <a:t>DRY (</a:t>
            </a:r>
            <a:r>
              <a:rPr lang="tr-TR" b="1" dirty="0" err="1"/>
              <a:t>Don't</a:t>
            </a:r>
            <a:r>
              <a:rPr lang="tr-TR" b="1" dirty="0"/>
              <a:t> </a:t>
            </a:r>
            <a:r>
              <a:rPr lang="tr-TR" b="1" dirty="0" err="1"/>
              <a:t>Repeat</a:t>
            </a:r>
            <a:r>
              <a:rPr lang="tr-TR" b="1" dirty="0"/>
              <a:t> Yourself)</a:t>
            </a:r>
          </a:p>
          <a:p>
            <a:pPr marL="0" indent="0">
              <a:buNone/>
            </a:pPr>
            <a:r>
              <a:rPr lang="tr-TR" dirty="0"/>
              <a:t>Tekrarlanan kodlardan kaçınıldı ve kod tekrarları minimize edildi.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703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380703-EC6E-BF84-76F6-68BB1A90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92" y="-10833"/>
            <a:ext cx="10058400" cy="1609344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73DD44-1C40-C499-6FAA-356AFC39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864" y="1142155"/>
            <a:ext cx="6243150" cy="5486401"/>
          </a:xfrm>
        </p:spPr>
        <p:txBody>
          <a:bodyPr/>
          <a:lstStyle/>
          <a:p>
            <a:endParaRPr lang="tr-TR" dirty="0"/>
          </a:p>
          <a:p>
            <a:r>
              <a:rPr lang="tr-TR" b="1" dirty="0"/>
              <a:t>Derste gördüğümüz gibi katmanlı yapı kullanıldı</a:t>
            </a:r>
            <a:endParaRPr lang="tr-TR" dirty="0"/>
          </a:p>
          <a:p>
            <a:r>
              <a:rPr lang="tr-TR" b="1" dirty="0" err="1"/>
              <a:t>Audit</a:t>
            </a:r>
            <a:r>
              <a:rPr lang="tr-TR" dirty="0"/>
              <a:t>: Veri değişikliklerini izleme</a:t>
            </a:r>
          </a:p>
          <a:p>
            <a:r>
              <a:rPr lang="tr-TR" b="1" dirty="0" err="1"/>
              <a:t>Bean</a:t>
            </a:r>
            <a:r>
              <a:rPr lang="tr-TR" dirty="0"/>
              <a:t>: Yardımcı </a:t>
            </a:r>
            <a:r>
              <a:rPr lang="tr-TR" dirty="0" err="1"/>
              <a:t>classlar</a:t>
            </a:r>
            <a:r>
              <a:rPr lang="tr-TR" dirty="0"/>
              <a:t> </a:t>
            </a:r>
            <a:r>
              <a:rPr lang="tr-TR" dirty="0" err="1"/>
              <a:t>ModelMapper</a:t>
            </a:r>
            <a:r>
              <a:rPr lang="tr-TR" dirty="0"/>
              <a:t> gibi</a:t>
            </a:r>
          </a:p>
          <a:p>
            <a:r>
              <a:rPr lang="tr-TR" b="1" dirty="0"/>
              <a:t>Business</a:t>
            </a:r>
            <a:r>
              <a:rPr lang="tr-TR" dirty="0"/>
              <a:t>: İş mantığı</a:t>
            </a:r>
            <a:endParaRPr lang="tr-TR" b="1" dirty="0"/>
          </a:p>
          <a:p>
            <a:r>
              <a:rPr lang="tr-TR" b="1" dirty="0" err="1"/>
              <a:t>Config</a:t>
            </a:r>
            <a:r>
              <a:rPr lang="tr-TR" dirty="0"/>
              <a:t>: Proje yapılandırmaları</a:t>
            </a:r>
          </a:p>
          <a:p>
            <a:r>
              <a:rPr lang="tr-TR" b="1" dirty="0"/>
              <a:t>Controller</a:t>
            </a:r>
            <a:r>
              <a:rPr lang="tr-TR" dirty="0"/>
              <a:t>: HTTP isteklerini işlendiği yer</a:t>
            </a:r>
          </a:p>
          <a:p>
            <a:r>
              <a:rPr lang="tr-TR" b="1" dirty="0" err="1"/>
              <a:t>Data.Entity</a:t>
            </a:r>
            <a:r>
              <a:rPr lang="tr-TR" dirty="0"/>
              <a:t>: </a:t>
            </a:r>
            <a:r>
              <a:rPr lang="tr-TR" dirty="0" err="1"/>
              <a:t>Veritabanı</a:t>
            </a:r>
            <a:r>
              <a:rPr lang="tr-TR" dirty="0"/>
              <a:t> tabloları</a:t>
            </a:r>
          </a:p>
          <a:p>
            <a:r>
              <a:rPr lang="tr-TR" b="1" dirty="0" err="1"/>
              <a:t>Exception</a:t>
            </a:r>
            <a:r>
              <a:rPr lang="tr-TR" dirty="0"/>
              <a:t>: Özel hata </a:t>
            </a:r>
            <a:r>
              <a:rPr lang="tr-TR" dirty="0" err="1"/>
              <a:t>classları</a:t>
            </a:r>
            <a:endParaRPr lang="tr-TR" dirty="0"/>
          </a:p>
          <a:p>
            <a:r>
              <a:rPr lang="tr-TR" b="1" dirty="0" err="1"/>
              <a:t>Repository</a:t>
            </a:r>
            <a:r>
              <a:rPr lang="tr-TR" dirty="0"/>
              <a:t>: Database </a:t>
            </a:r>
            <a:r>
              <a:rPr lang="tr-TR" dirty="0" err="1"/>
              <a:t>işemleri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1999634-F32E-B458-FE0F-86EA0D40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8" y="1227618"/>
            <a:ext cx="4905239" cy="49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9F160-1560-2277-A3CE-0EC91E8F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5" y="484632"/>
            <a:ext cx="10326143" cy="1609344"/>
          </a:xfrm>
        </p:spPr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Bağımlıklar dışındaki </a:t>
            </a:r>
            <a:r>
              <a:rPr lang="tr-TR" b="1" dirty="0" err="1">
                <a:solidFill>
                  <a:schemeClr val="tx1"/>
                </a:solidFill>
              </a:rPr>
              <a:t>classlar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446A77-52E5-BF0F-32A3-62672FF6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305" y="1727116"/>
            <a:ext cx="6058943" cy="4445084"/>
          </a:xfrm>
        </p:spPr>
        <p:txBody>
          <a:bodyPr/>
          <a:lstStyle/>
          <a:p>
            <a:r>
              <a:rPr lang="tr-TR" b="1" dirty="0" err="1"/>
              <a:t>TodoDto</a:t>
            </a:r>
            <a:r>
              <a:rPr lang="tr-TR" dirty="0" err="1"/>
              <a:t>:Dışarıya</a:t>
            </a:r>
            <a:r>
              <a:rPr lang="tr-TR" dirty="0"/>
              <a:t> sunulan </a:t>
            </a:r>
            <a:r>
              <a:rPr lang="tr-TR" dirty="0" err="1"/>
              <a:t>todo</a:t>
            </a:r>
            <a:r>
              <a:rPr lang="tr-TR" dirty="0"/>
              <a:t> verileri</a:t>
            </a:r>
          </a:p>
          <a:p>
            <a:r>
              <a:rPr lang="tr-TR" b="1" dirty="0" err="1"/>
              <a:t>ITodoService</a:t>
            </a:r>
            <a:r>
              <a:rPr lang="tr-TR" dirty="0" err="1"/>
              <a:t>:Interface</a:t>
            </a:r>
            <a:r>
              <a:rPr lang="tr-TR" dirty="0"/>
              <a:t>, iş mantığı burada</a:t>
            </a:r>
          </a:p>
          <a:p>
            <a:r>
              <a:rPr lang="tr-TR" b="1" dirty="0" err="1"/>
              <a:t>Impl</a:t>
            </a:r>
            <a:r>
              <a:rPr lang="tr-TR" dirty="0"/>
              <a:t> </a:t>
            </a:r>
            <a:r>
              <a:rPr lang="tr-TR" b="1" dirty="0" err="1"/>
              <a:t>Todo</a:t>
            </a:r>
            <a:r>
              <a:rPr lang="tr-TR" dirty="0"/>
              <a:t>: </a:t>
            </a:r>
            <a:r>
              <a:rPr lang="tr-TR" dirty="0" err="1"/>
              <a:t>Interface’in</a:t>
            </a:r>
            <a:r>
              <a:rPr lang="tr-TR" dirty="0"/>
              <a:t> </a:t>
            </a:r>
            <a:r>
              <a:rPr lang="tr-TR" dirty="0" err="1"/>
              <a:t>implemantasyonu</a:t>
            </a:r>
            <a:endParaRPr lang="tr-TR" dirty="0"/>
          </a:p>
          <a:p>
            <a:r>
              <a:rPr lang="tr-TR" b="1" dirty="0" err="1"/>
              <a:t>TodoController</a:t>
            </a:r>
            <a:r>
              <a:rPr lang="tr-TR" dirty="0"/>
              <a:t>: http isteklerini için </a:t>
            </a:r>
            <a:r>
              <a:rPr lang="tr-TR" dirty="0" err="1"/>
              <a:t>methodlar</a:t>
            </a:r>
            <a:r>
              <a:rPr lang="tr-TR" dirty="0"/>
              <a:t>, service katmanındaki işleri çağırı ve işler.</a:t>
            </a:r>
          </a:p>
          <a:p>
            <a:r>
              <a:rPr lang="tr-TR" b="1" dirty="0" err="1"/>
              <a:t>TodoEntity</a:t>
            </a:r>
            <a:r>
              <a:rPr lang="tr-TR" dirty="0" err="1"/>
              <a:t>:Todo</a:t>
            </a:r>
            <a:r>
              <a:rPr lang="tr-TR" dirty="0"/>
              <a:t> verilerini taşır</a:t>
            </a:r>
          </a:p>
          <a:p>
            <a:r>
              <a:rPr lang="tr-TR" b="1" dirty="0" err="1"/>
              <a:t>UserEntity</a:t>
            </a:r>
            <a:r>
              <a:rPr lang="tr-TR" dirty="0" err="1"/>
              <a:t>:User</a:t>
            </a:r>
            <a:r>
              <a:rPr lang="tr-TR" dirty="0"/>
              <a:t> verileri</a:t>
            </a:r>
          </a:p>
          <a:p>
            <a:r>
              <a:rPr lang="tr-TR" b="1" dirty="0" err="1"/>
              <a:t>Repositories</a:t>
            </a:r>
            <a:r>
              <a:rPr lang="tr-TR" dirty="0"/>
              <a:t>: Veri tabanı işlemleri yönetir.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28BD1D3-D31C-A467-63CB-F9CFD6D1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8" y="1727116"/>
            <a:ext cx="3629532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3B4E12-80D1-1381-ECF9-AFCD1F8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" y="-561474"/>
            <a:ext cx="10432341" cy="2093976"/>
          </a:xfrm>
        </p:spPr>
        <p:txBody>
          <a:bodyPr/>
          <a:lstStyle/>
          <a:p>
            <a:pPr algn="ctr"/>
            <a:r>
              <a:rPr lang="tr-TR" dirty="0" err="1">
                <a:solidFill>
                  <a:srgbClr val="FF0000"/>
                </a:solidFill>
              </a:rPr>
              <a:t>Entities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C43B90E-533C-868C-C133-0290FCDB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4" y="883318"/>
            <a:ext cx="5252356" cy="485726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784D94B-CBC5-BBFB-B7F1-EA28D86D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33" y="883319"/>
            <a:ext cx="5758060" cy="485726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99CBFA9-5752-6E57-E23F-626877044EFA}"/>
              </a:ext>
            </a:extLst>
          </p:cNvPr>
          <p:cNvSpPr txBox="1"/>
          <p:nvPr/>
        </p:nvSpPr>
        <p:spPr>
          <a:xfrm>
            <a:off x="2306771" y="5740587"/>
            <a:ext cx="668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Kullanıcı, birden fazla yapılacak iş kaydına sahip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475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15AC6A-43B9-D64B-8F4E-78C83319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1222"/>
            <a:ext cx="10058400" cy="1609344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Controller Katmanı</a:t>
            </a:r>
            <a:br>
              <a:rPr lang="tr-TR" b="1" dirty="0">
                <a:solidFill>
                  <a:srgbClr val="FF0000"/>
                </a:solidFill>
              </a:rPr>
            </a:b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98C6D5-F9B9-B6DF-A6E9-C1E655B8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588" y="1334990"/>
            <a:ext cx="4254656" cy="4837210"/>
          </a:xfrm>
        </p:spPr>
        <p:txBody>
          <a:bodyPr/>
          <a:lstStyle/>
          <a:p>
            <a:r>
              <a:rPr lang="tr-TR" b="1" dirty="0"/>
              <a:t>@PostMapping: </a:t>
            </a:r>
          </a:p>
          <a:p>
            <a:pPr marL="0" indent="0">
              <a:buNone/>
            </a:pPr>
            <a:r>
              <a:rPr lang="tr-TR" dirty="0"/>
              <a:t>Kullanıcının yeni bir yapılacak iş eklemesini sağlar.</a:t>
            </a:r>
          </a:p>
          <a:p>
            <a:r>
              <a:rPr lang="tr-TR" b="1" dirty="0"/>
              <a:t>@GetMapping: </a:t>
            </a:r>
          </a:p>
          <a:p>
            <a:pPr marL="0" indent="0">
              <a:buNone/>
            </a:pPr>
            <a:r>
              <a:rPr lang="tr-TR" dirty="0"/>
              <a:t>Kullanıcının yapılacak iş listesini görmesini sağlar.</a:t>
            </a:r>
          </a:p>
          <a:p>
            <a:pPr marL="0" indent="0">
              <a:buNone/>
            </a:pPr>
            <a:r>
              <a:rPr lang="tr-TR" dirty="0"/>
              <a:t>Tüm işlemler </a:t>
            </a:r>
            <a:r>
              <a:rPr lang="tr-TR" dirty="0" err="1"/>
              <a:t>userId</a:t>
            </a:r>
            <a:r>
              <a:rPr lang="tr-TR" dirty="0"/>
              <a:t> ile ilişkilendirildi.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33427A4-CF21-403B-F80B-7CDBD7D7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6" y="1477363"/>
            <a:ext cx="7591412" cy="45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4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A8A09-6EAD-1C35-1D12-85B32410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Service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6BC79E-6CEA-DFB9-8DA5-C453D7A9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9" y="1646942"/>
            <a:ext cx="3433011" cy="4455695"/>
          </a:xfrm>
        </p:spPr>
        <p:txBody>
          <a:bodyPr/>
          <a:lstStyle/>
          <a:p>
            <a:r>
              <a:rPr lang="tr-TR" dirty="0"/>
              <a:t>Kullanıcının var mı diye </a:t>
            </a:r>
            <a:r>
              <a:rPr lang="tr-TR" dirty="0" err="1"/>
              <a:t>kontol</a:t>
            </a:r>
            <a:r>
              <a:rPr lang="tr-TR" dirty="0"/>
              <a:t> ediliyor.</a:t>
            </a:r>
          </a:p>
          <a:p>
            <a:endParaRPr lang="tr-TR" dirty="0"/>
          </a:p>
          <a:p>
            <a:r>
              <a:rPr lang="tr-TR" dirty="0" err="1"/>
              <a:t>ModelMapper</a:t>
            </a:r>
            <a:r>
              <a:rPr lang="tr-TR" dirty="0"/>
              <a:t> ile DTO -&gt; </a:t>
            </a:r>
            <a:r>
              <a:rPr lang="tr-TR" dirty="0" err="1"/>
              <a:t>Entity</a:t>
            </a:r>
            <a:r>
              <a:rPr lang="tr-TR" dirty="0"/>
              <a:t> dönüşümü.</a:t>
            </a:r>
          </a:p>
          <a:p>
            <a:endParaRPr lang="tr-TR" dirty="0"/>
          </a:p>
          <a:p>
            <a:r>
              <a:rPr lang="tr-TR" dirty="0"/>
              <a:t>Yeni </a:t>
            </a:r>
            <a:r>
              <a:rPr lang="tr-TR" dirty="0" err="1"/>
              <a:t>Todo</a:t>
            </a:r>
            <a:r>
              <a:rPr lang="tr-TR" dirty="0"/>
              <a:t> kaydı </a:t>
            </a:r>
            <a:r>
              <a:rPr lang="tr-TR" dirty="0" err="1"/>
              <a:t>veritabanına</a:t>
            </a:r>
            <a:r>
              <a:rPr lang="tr-TR" dirty="0"/>
              <a:t> ekleniyor.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8917EA-5609-4AD6-0C9F-6BFE7E2E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1" y="1940334"/>
            <a:ext cx="8002117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4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1232</TotalTime>
  <Words>466</Words>
  <Application>Microsoft Office PowerPoint</Application>
  <PresentationFormat>Geniş ekran</PresentationFormat>
  <Paragraphs>89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Wingdings</vt:lpstr>
      <vt:lpstr>Tahta Yazı</vt:lpstr>
      <vt:lpstr>Todo List Bootcamp Proje</vt:lpstr>
      <vt:lpstr>Proje Amacı ve Özellikleri</vt:lpstr>
      <vt:lpstr>Kullanılan Araçlar ve Teknolojiler</vt:lpstr>
      <vt:lpstr>Uygulanan Prensipler </vt:lpstr>
      <vt:lpstr>Proje Yapısı</vt:lpstr>
      <vt:lpstr>Bağımlıklar dışındaki classlar</vt:lpstr>
      <vt:lpstr>Entities</vt:lpstr>
      <vt:lpstr>Controller Katmanı </vt:lpstr>
      <vt:lpstr>Service Katmanı</vt:lpstr>
      <vt:lpstr>Hata Yönetimi</vt:lpstr>
      <vt:lpstr>Endpointler, Kodlar ve Testler</vt:lpstr>
      <vt:lpstr>Post </vt:lpstr>
      <vt:lpstr>Örneğin; 5 adet User kaydımız olsun. </vt:lpstr>
      <vt:lpstr>PowerPoint Sunusu</vt:lpstr>
      <vt:lpstr>Get</vt:lpstr>
      <vt:lpstr>PowerPoint Sunusu</vt:lpstr>
      <vt:lpstr>Delete</vt:lpstr>
      <vt:lpstr>PowerPoint Sunusu</vt:lpstr>
      <vt:lpstr>Update</vt:lpstr>
      <vt:lpstr>PowerPoint Sunusu</vt:lpstr>
      <vt:lpstr>Get</vt:lpstr>
      <vt:lpstr>PowerPoint Sunusu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Monster</dc:creator>
  <cp:lastModifiedBy>Monster</cp:lastModifiedBy>
  <cp:revision>1</cp:revision>
  <dcterms:created xsi:type="dcterms:W3CDTF">2025-01-10T14:07:09Z</dcterms:created>
  <dcterms:modified xsi:type="dcterms:W3CDTF">2025-01-11T10:39:59Z</dcterms:modified>
</cp:coreProperties>
</file>