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media/image1.jpeg" ContentType="image/jpeg"/>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2.jpeg" ContentType="image/jpe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p:nvPr>
            <p:ph type="sldImg"/>
          </p:nvPr>
        </p:nvSpPr>
        <p:spPr>
          <a:xfrm>
            <a:off x="1143000" y="685800"/>
            <a:ext cx="4572000" cy="3429000"/>
          </a:xfrm>
          <a:prstGeom prst="rect">
            <a:avLst/>
          </a:prstGeom>
        </p:spPr>
        <p:txBody>
          <a:bodyPr/>
          <a:lstStyle/>
          <a:p>
            <a:pPr/>
          </a:p>
        </p:txBody>
      </p:sp>
      <p:sp>
        <p:nvSpPr>
          <p:cNvPr id="128" name="Shape 12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1500">
        <a:latin typeface="+mj-lt"/>
        <a:ea typeface="+mj-ea"/>
        <a:cs typeface="+mj-cs"/>
        <a:sym typeface="Calibri"/>
      </a:defRPr>
    </a:lvl1pPr>
    <a:lvl2pPr indent="228600" defTabSz="457200" latinLnBrk="0">
      <a:defRPr sz="1500">
        <a:latin typeface="+mj-lt"/>
        <a:ea typeface="+mj-ea"/>
        <a:cs typeface="+mj-cs"/>
        <a:sym typeface="Calibri"/>
      </a:defRPr>
    </a:lvl2pPr>
    <a:lvl3pPr indent="457200" defTabSz="457200" latinLnBrk="0">
      <a:defRPr sz="1500">
        <a:latin typeface="+mj-lt"/>
        <a:ea typeface="+mj-ea"/>
        <a:cs typeface="+mj-cs"/>
        <a:sym typeface="Calibri"/>
      </a:defRPr>
    </a:lvl3pPr>
    <a:lvl4pPr indent="685800" defTabSz="457200" latinLnBrk="0">
      <a:defRPr sz="1500">
        <a:latin typeface="+mj-lt"/>
        <a:ea typeface="+mj-ea"/>
        <a:cs typeface="+mj-cs"/>
        <a:sym typeface="Calibri"/>
      </a:defRPr>
    </a:lvl4pPr>
    <a:lvl5pPr indent="914400" defTabSz="457200" latinLnBrk="0">
      <a:defRPr sz="1500">
        <a:latin typeface="+mj-lt"/>
        <a:ea typeface="+mj-ea"/>
        <a:cs typeface="+mj-cs"/>
        <a:sym typeface="Calibri"/>
      </a:defRPr>
    </a:lvl5pPr>
    <a:lvl6pPr indent="1143000" defTabSz="457200" latinLnBrk="0">
      <a:defRPr sz="1500">
        <a:latin typeface="+mj-lt"/>
        <a:ea typeface="+mj-ea"/>
        <a:cs typeface="+mj-cs"/>
        <a:sym typeface="Calibri"/>
      </a:defRPr>
    </a:lvl6pPr>
    <a:lvl7pPr indent="1371600" defTabSz="457200" latinLnBrk="0">
      <a:defRPr sz="1500">
        <a:latin typeface="+mj-lt"/>
        <a:ea typeface="+mj-ea"/>
        <a:cs typeface="+mj-cs"/>
        <a:sym typeface="Calibri"/>
      </a:defRPr>
    </a:lvl7pPr>
    <a:lvl8pPr indent="1600200" defTabSz="457200" latinLnBrk="0">
      <a:defRPr sz="1500">
        <a:latin typeface="+mj-lt"/>
        <a:ea typeface="+mj-ea"/>
        <a:cs typeface="+mj-cs"/>
        <a:sym typeface="Calibri"/>
      </a:defRPr>
    </a:lvl8pPr>
    <a:lvl9pPr indent="1828800" defTabSz="457200" latinLnBrk="0">
      <a:defRPr sz="1500">
        <a:latin typeface="+mj-lt"/>
        <a:ea typeface="+mj-ea"/>
        <a:cs typeface="+mj-cs"/>
        <a:sym typeface="Calibri"/>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 Id="rId3" Type="http://schemas.openxmlformats.org/officeDocument/2006/relationships/hyperlink" Target="https://en.wikipedia.org/wiki/Map_%28higher-order_function%29" TargetMode="Externa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 Id="rId3" Type="http://schemas.openxmlformats.org/officeDocument/2006/relationships/hyperlink" Target="https://en.wikipedia.org/wiki/Filter_%28higher-order_function%29" TargetMode="Externa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 Id="rId3" Type="http://schemas.openxmlformats.org/officeDocument/2006/relationships/hyperlink" Target="https://en.wikipedia.org/wiki/Fold_%28higher-order_function%29" TargetMode="Externa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standalone="yes"?><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Shape 132"/>
          <p:cNvSpPr/>
          <p:nvPr>
            <p:ph type="sldImg"/>
          </p:nvPr>
        </p:nvSpPr>
        <p:spPr>
          <a:prstGeom prst="rect">
            <a:avLst/>
          </a:prstGeom>
        </p:spPr>
        <p:txBody>
          <a:bodyPr/>
          <a:lstStyle/>
          <a:p>
            <a:pPr/>
          </a:p>
        </p:txBody>
      </p:sp>
      <p:sp>
        <p:nvSpPr>
          <p:cNvPr id="133" name="Shape 133"/>
          <p:cNvSpPr/>
          <p:nvPr>
            <p:ph type="body" sz="quarter" idx="1"/>
          </p:nvPr>
        </p:nvSpPr>
        <p:spPr>
          <a:prstGeom prst="rect">
            <a:avLst/>
          </a:prstGeom>
        </p:spPr>
        <p:txBody>
          <a:bodyPr/>
          <a:lstStyle/>
          <a:p>
            <a:pPr/>
            <a:r>
              <a:t>Neden fonksiyonel programlama? Çünkü günümüz işlemcilerinden maksimum verebilmek için algoritmaları hızlandırmak yerine concurrent yazılımlar yapmak daha etkili (Moore’s law), çünkü FP’nin temel amacı side-effect’leri yok etmek ve concurrency’nin en büyük problemi de bu (2 metod aynı anda aynı objeye erişiyor, vs.)</a:t>
            </a:r>
          </a:p>
          <a:p>
            <a:pPr/>
          </a:p>
          <a:p>
            <a:pPr/>
            <a:r>
              <a:t>Hem Lodash gibi hem front-end’de hem Node.js’te sıklıkla kullandığımız kütüphaneler FP temelli, öte yandan asenkron işlemler için “bundan sonra bunu yap” demek FP’nin temelinde yatan prensiplerle çok yakından ilişkili (promise monad vs.).</a:t>
            </a:r>
          </a:p>
          <a:p>
            <a:pPr/>
          </a:p>
          <a:p>
            <a:pPr/>
            <a:r>
              <a:t>Üstelik FP alışık olduğumuz programlama paradigmalarından tamamen farklı olduğu için son derece ufuk açıcı.</a:t>
            </a:r>
          </a:p>
          <a:p>
            <a:pPr/>
          </a:p>
          <a:p>
            <a:pPr/>
            <a:r>
              <a:t>Tüm bu nedenlerden dolayı FP bir yazılımcının kendine katabileceği değerler sıralamasında İngilizcenin hemen ardında diyebiliriz</a:t>
            </a:r>
          </a:p>
          <a:p>
            <a:pPr/>
          </a:p>
          <a:p>
            <a:pPr/>
            <a:r>
              <a:t>Konular: fonksiyonel programlama nedir, matematiksel temelleri, javascript’te fonksiyonlar ve özellikleri, map/reduce/filter gibi gündelik hayatta kullandığımız şeyler, bunların matematiksel temelleri, sonrasında pure functional programming’de daha çok yer bulan currying, monad, pattern matching ve memoization</a:t>
            </a:r>
          </a:p>
          <a:p>
            <a:pPr/>
          </a:p>
          <a:p>
            <a:pPr/>
            <a:r>
              <a:t>4</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1" name="Shape 231"/>
          <p:cNvSpPr/>
          <p:nvPr>
            <p:ph type="sldImg"/>
          </p:nvPr>
        </p:nvSpPr>
        <p:spPr>
          <a:prstGeom prst="rect">
            <a:avLst/>
          </a:prstGeom>
        </p:spPr>
        <p:txBody>
          <a:bodyPr/>
          <a:lstStyle/>
          <a:p>
            <a:pPr/>
          </a:p>
        </p:txBody>
      </p:sp>
      <p:sp>
        <p:nvSpPr>
          <p:cNvPr id="232" name="Shape 232"/>
          <p:cNvSpPr/>
          <p:nvPr>
            <p:ph type="body" sz="quarter" idx="1"/>
          </p:nvPr>
        </p:nvSpPr>
        <p:spPr>
          <a:prstGeom prst="rect">
            <a:avLst/>
          </a:prstGeom>
        </p:spPr>
        <p:txBody>
          <a:bodyPr/>
          <a:lstStyle/>
          <a:p>
            <a:pPr marL="150394" indent="-150394">
              <a:buSzPct val="100000"/>
              <a:buChar char="-"/>
            </a:pPr>
            <a:r>
              <a:t>Higher-Order Function: Parametre olarak başka fonksiyonları alan ve kullanan fonksiyonlar.</a:t>
            </a:r>
          </a:p>
          <a:p>
            <a:pPr/>
          </a:p>
          <a:p>
            <a:pPr/>
            <a:r>
              <a:t>Örneğin matematikteki toplam ve çarpım (sigma ve pi) işlemleri birer higher-order function. Benzer şekilde limit ve integral de öyle.</a:t>
            </a:r>
          </a:p>
          <a:p>
            <a:pPr/>
          </a:p>
          <a:p>
            <a:pPr/>
            <a:r>
              <a:t>İntegral’in x’in 0’a yakınsayan en ufak değeri dx için, verilen limitler içerisindeki f(dx) değerlerinin toplamı olduğunu hatırlayalım (örn. f(x) = x^2 için x: [a, b] aralığında parabolün altında kalan alanı verir)</a:t>
            </a:r>
          </a:p>
          <a:p>
            <a:pPr/>
          </a:p>
          <a:p>
            <a:pPr/>
            <a:r>
              <a:t>3</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9" name="Shape 239"/>
          <p:cNvSpPr/>
          <p:nvPr>
            <p:ph type="sldImg"/>
          </p:nvPr>
        </p:nvSpPr>
        <p:spPr>
          <a:prstGeom prst="rect">
            <a:avLst/>
          </a:prstGeom>
        </p:spPr>
        <p:txBody>
          <a:bodyPr/>
          <a:lstStyle/>
          <a:p>
            <a:pPr/>
          </a:p>
        </p:txBody>
      </p:sp>
      <p:sp>
        <p:nvSpPr>
          <p:cNvPr id="240" name="Shape 240"/>
          <p:cNvSpPr/>
          <p:nvPr>
            <p:ph type="body" sz="quarter" idx="1"/>
          </p:nvPr>
        </p:nvSpPr>
        <p:spPr>
          <a:prstGeom prst="rect">
            <a:avLst/>
          </a:prstGeom>
        </p:spPr>
        <p:txBody>
          <a:bodyPr/>
          <a:lstStyle/>
          <a:p>
            <a:pPr/>
            <a:r>
              <a:t>İlk higher-order function’ımız. İlk slaytta map’in yaptığı işi klasik programlama yöntemiyle yapma örneği var.</a:t>
            </a:r>
          </a:p>
          <a:p>
            <a:pPr/>
          </a:p>
          <a:p>
            <a:pPr/>
            <a:r>
              <a:t>Tanım Haskell’den, (a’dan b’ye bir fonksiyon alıp, bu fonksiyonu a içeren bir listeye uygulayıp sonucunda bir b listesi üretmek)</a:t>
            </a:r>
          </a:p>
          <a:p>
            <a:pPr/>
          </a:p>
          <a:p>
            <a:pPr/>
            <a:r>
              <a:t>Tanımdaki [] kısmı array’e benzer şekilde listeyi ifade ediyor (aslında list değil de monad)</a:t>
            </a:r>
          </a:p>
          <a:p>
            <a:pPr/>
          </a:p>
          <a:p>
            <a:pPr/>
            <a:r>
              <a:rPr u="sng">
                <a:solidFill>
                  <a:srgbClr val="0000FF"/>
                </a:solidFill>
                <a:uFill>
                  <a:solidFill>
                    <a:srgbClr val="0000FF"/>
                  </a:solidFill>
                </a:uFill>
                <a:hlinkClick r:id="rId3" invalidUrl="" action="" tgtFrame="" tooltip="" history="1" highlightClick="0" endSnd="0"/>
              </a:rPr>
              <a:t>https://en.wikipedia.org/wiki/Map_%28higher-order_function%29</a:t>
            </a:r>
          </a:p>
          <a:p>
            <a:pPr/>
          </a:p>
          <a:p>
            <a:pPr/>
            <a:r>
              <a:t>3</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6" name="Shape 246"/>
          <p:cNvSpPr/>
          <p:nvPr>
            <p:ph type="sldImg"/>
          </p:nvPr>
        </p:nvSpPr>
        <p:spPr>
          <a:prstGeom prst="rect">
            <a:avLst/>
          </a:prstGeom>
        </p:spPr>
        <p:txBody>
          <a:bodyPr/>
          <a:lstStyle/>
          <a:p>
            <a:pPr/>
          </a:p>
        </p:txBody>
      </p:sp>
      <p:sp>
        <p:nvSpPr>
          <p:cNvPr id="247" name="Shape 247"/>
          <p:cNvSpPr/>
          <p:nvPr>
            <p:ph type="body" sz="quarter" idx="1"/>
          </p:nvPr>
        </p:nvSpPr>
        <p:spPr>
          <a:prstGeom prst="rect">
            <a:avLst/>
          </a:prstGeom>
        </p:spPr>
        <p:txBody>
          <a:bodyPr/>
          <a:lstStyle/>
          <a:p>
            <a:pPr/>
            <a:r>
              <a:t>map’i bu şekilde genelleştirmek mümkün, ama en alttaki durumda okunabilirliğin azaldığını, composability’nin azaldığını görüyoruz</a:t>
            </a:r>
          </a:p>
          <a:p>
            <a:pPr/>
          </a:p>
          <a:p>
            <a:pPr/>
            <a:r>
              <a:t>2</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3" name="Shape 253"/>
          <p:cNvSpPr/>
          <p:nvPr>
            <p:ph type="sldImg"/>
          </p:nvPr>
        </p:nvSpPr>
        <p:spPr>
          <a:prstGeom prst="rect">
            <a:avLst/>
          </a:prstGeom>
        </p:spPr>
        <p:txBody>
          <a:bodyPr/>
          <a:lstStyle/>
          <a:p>
            <a:pPr/>
          </a:p>
        </p:txBody>
      </p:sp>
      <p:sp>
        <p:nvSpPr>
          <p:cNvPr id="254" name="Shape 254"/>
          <p:cNvSpPr/>
          <p:nvPr>
            <p:ph type="body" sz="quarter" idx="1"/>
          </p:nvPr>
        </p:nvSpPr>
        <p:spPr>
          <a:prstGeom prst="rect">
            <a:avLst/>
          </a:prstGeom>
        </p:spPr>
        <p:txBody>
          <a:bodyPr/>
          <a:lstStyle/>
          <a:p>
            <a:pPr/>
            <a:r>
              <a:t>Haskell’ın akisne object-functional davranabildiğimiz map fonksiyonunu için Array class’ına tanımlayabiliriz, bu bize çok daha okunabilir ve rahat compose edilebilir bir map() fonksiyonu üretmemizi sağlar</a:t>
            </a:r>
          </a:p>
          <a:p>
            <a:pPr/>
          </a:p>
          <a:p>
            <a:pPr/>
            <a:r>
              <a:t>Fonksiyonu Array’in prototype’ına tanımladığı için this referansı, üzerinden çağrıldığı array instance’ını gösterecektir</a:t>
            </a:r>
          </a:p>
          <a:p>
            <a:pPr/>
          </a:p>
          <a:p>
            <a:pPr/>
            <a:r>
              <a:t>(WORKSHOP)</a:t>
            </a:r>
          </a:p>
          <a:p>
            <a:pPr/>
          </a:p>
          <a:p>
            <a:pPr/>
            <a:r>
              <a:t>2 + w</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1" name="Shape 261"/>
          <p:cNvSpPr/>
          <p:nvPr>
            <p:ph type="sldImg"/>
          </p:nvPr>
        </p:nvSpPr>
        <p:spPr>
          <a:prstGeom prst="rect">
            <a:avLst/>
          </a:prstGeom>
        </p:spPr>
        <p:txBody>
          <a:bodyPr/>
          <a:lstStyle/>
          <a:p>
            <a:pPr/>
          </a:p>
        </p:txBody>
      </p:sp>
      <p:sp>
        <p:nvSpPr>
          <p:cNvPr id="262" name="Shape 262"/>
          <p:cNvSpPr/>
          <p:nvPr>
            <p:ph type="body" sz="quarter" idx="1"/>
          </p:nvPr>
        </p:nvSpPr>
        <p:spPr>
          <a:prstGeom prst="rect">
            <a:avLst/>
          </a:prstGeom>
        </p:spPr>
        <p:txBody>
          <a:bodyPr/>
          <a:lstStyle/>
          <a:p>
            <a:pPr/>
            <a:r>
              <a:t>filter bir diğer higher-order function, bir predicate alıp, içerisinde bu testten geçen değerlerin olduğu yeni bir monad dönüyor</a:t>
            </a:r>
          </a:p>
          <a:p>
            <a:pPr/>
          </a:p>
          <a:p>
            <a:pPr/>
            <a:r>
              <a:t>map’te olduğu gibi filter’ı da array’e ekleyebiliriz, ki bu bize hem map() hem de filter()’ı birlikte compose etme imkanı sunar</a:t>
            </a:r>
            <a:br/>
            <a:br/>
            <a:r>
              <a:rPr u="sng">
                <a:solidFill>
                  <a:srgbClr val="0000FF"/>
                </a:solidFill>
                <a:uFill>
                  <a:solidFill>
                    <a:srgbClr val="0000FF"/>
                  </a:solidFill>
                </a:uFill>
                <a:hlinkClick r:id="rId3" invalidUrl="" action="" tgtFrame="" tooltip="" history="1" highlightClick="0" endSnd="0"/>
              </a:rPr>
              <a:t>https://en.wikipedia.org/wiki/Filter_%28higher-order_function%29</a:t>
            </a:r>
          </a:p>
          <a:p>
            <a:pPr/>
          </a:p>
          <a:p>
            <a:pPr/>
            <a:r>
              <a:t>(WORKSHOP)</a:t>
            </a:r>
          </a:p>
          <a:p>
            <a:pPr/>
          </a:p>
          <a:p>
            <a:pPr/>
            <a:r>
              <a:t>2 + w</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9" name="Shape 269"/>
          <p:cNvSpPr/>
          <p:nvPr>
            <p:ph type="sldImg"/>
          </p:nvPr>
        </p:nvSpPr>
        <p:spPr>
          <a:prstGeom prst="rect">
            <a:avLst/>
          </a:prstGeom>
        </p:spPr>
        <p:txBody>
          <a:bodyPr/>
          <a:lstStyle/>
          <a:p>
            <a:pPr/>
          </a:p>
        </p:txBody>
      </p:sp>
      <p:sp>
        <p:nvSpPr>
          <p:cNvPr id="270" name="Shape 270"/>
          <p:cNvSpPr/>
          <p:nvPr>
            <p:ph type="body" sz="quarter" idx="1"/>
          </p:nvPr>
        </p:nvSpPr>
        <p:spPr>
          <a:prstGeom prst="rect">
            <a:avLst/>
          </a:prstGeom>
        </p:spPr>
        <p:txBody>
          <a:bodyPr/>
          <a:lstStyle/>
          <a:p>
            <a:pPr/>
            <a:r>
              <a:t>Diğer dillerdeki karşılığı foldLeft</a:t>
            </a:r>
          </a:p>
          <a:p>
            <a:pPr/>
            <a:r>
              <a:t>Bir başlangıç değeri ile birleştirici bir fonksiyon alır, ilk adımda başlangıç değeri ve listedeki ilk elemanı kullanacak şekilde verilen fonksiyonu çağırır ve bir sonraki adıma o anki birleşim değerini vererek ilerler</a:t>
            </a:r>
          </a:p>
          <a:p>
            <a:pPr/>
          </a:p>
          <a:p>
            <a:pPr/>
            <a:r>
              <a:t>Bir de diğer dillerde foldRight var, foldLeft her adımda bir sonraki adımda kullanılacak toplamsal değeri hesaplarken, foldRight son elemana gelene kadar her adımda o adımdaki toplam işlemini bir fonksiyon olarak stack’e ekler, dolayısı ile sınırlı stack derinliği olan dillerde patlar</a:t>
            </a:r>
            <a:br/>
            <a:br/>
            <a:r>
              <a:rPr u="sng">
                <a:solidFill>
                  <a:srgbClr val="0000FF"/>
                </a:solidFill>
                <a:uFill>
                  <a:solidFill>
                    <a:srgbClr val="0000FF"/>
                  </a:solidFill>
                </a:uFill>
                <a:hlinkClick r:id="rId3" invalidUrl="" action="" tgtFrame="" tooltip="" history="1" highlightClick="0" endSnd="0"/>
              </a:rPr>
              <a:t>https://en.wikipedia.org/wiki/Fold_%28higher-order_function%29</a:t>
            </a:r>
          </a:p>
          <a:p>
            <a:pPr/>
          </a:p>
          <a:p>
            <a:pPr/>
            <a:r>
              <a:t>(WORKSHOP)</a:t>
            </a:r>
          </a:p>
          <a:p>
            <a:pPr/>
          </a:p>
          <a:p>
            <a:pPr/>
            <a:r>
              <a:t>5 + w</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7" name="Shape 277"/>
          <p:cNvSpPr/>
          <p:nvPr>
            <p:ph type="sldImg"/>
          </p:nvPr>
        </p:nvSpPr>
        <p:spPr>
          <a:prstGeom prst="rect">
            <a:avLst/>
          </a:prstGeom>
        </p:spPr>
        <p:txBody>
          <a:bodyPr/>
          <a:lstStyle/>
          <a:p>
            <a:pPr/>
          </a:p>
        </p:txBody>
      </p:sp>
      <p:sp>
        <p:nvSpPr>
          <p:cNvPr id="278" name="Shape 278"/>
          <p:cNvSpPr/>
          <p:nvPr>
            <p:ph type="body" sz="quarter" idx="1"/>
          </p:nvPr>
        </p:nvSpPr>
        <p:spPr>
          <a:prstGeom prst="rect">
            <a:avLst/>
          </a:prstGeom>
        </p:spPr>
        <p:txBody>
          <a:bodyPr/>
          <a:lstStyle/>
          <a:p>
            <a:pPr/>
            <a:r>
              <a:t>Aslında hep undefined dönen bir map() gibi de düşünülebilir</a:t>
            </a:r>
          </a:p>
          <a:p>
            <a:pPr/>
          </a:p>
          <a:p>
            <a:pPr/>
            <a:r>
              <a:t>1</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4" name="Shape 284"/>
          <p:cNvSpPr/>
          <p:nvPr>
            <p:ph type="sldImg"/>
          </p:nvPr>
        </p:nvSpPr>
        <p:spPr>
          <a:prstGeom prst="rect">
            <a:avLst/>
          </a:prstGeom>
        </p:spPr>
        <p:txBody>
          <a:bodyPr/>
          <a:lstStyle/>
          <a:p>
            <a:pPr/>
          </a:p>
        </p:txBody>
      </p:sp>
      <p:sp>
        <p:nvSpPr>
          <p:cNvPr id="285" name="Shape 285"/>
          <p:cNvSpPr/>
          <p:nvPr>
            <p:ph type="body" sz="quarter" idx="1"/>
          </p:nvPr>
        </p:nvSpPr>
        <p:spPr>
          <a:prstGeom prst="rect">
            <a:avLst/>
          </a:prstGeom>
        </p:spPr>
        <p:txBody>
          <a:bodyPr/>
          <a:lstStyle/>
          <a:p>
            <a:pPr/>
          </a:p>
          <a:p>
            <a:pPr/>
            <a:r>
              <a:t>(WORKSHOP)</a:t>
            </a:r>
          </a:p>
          <a:p>
            <a:pPr/>
          </a:p>
          <a:p>
            <a:pPr/>
            <a:r>
              <a:t>1 + w</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1" name="Shape 291"/>
          <p:cNvSpPr/>
          <p:nvPr>
            <p:ph type="sldImg"/>
          </p:nvPr>
        </p:nvSpPr>
        <p:spPr>
          <a:prstGeom prst="rect">
            <a:avLst/>
          </a:prstGeom>
        </p:spPr>
        <p:txBody>
          <a:bodyPr/>
          <a:lstStyle/>
          <a:p>
            <a:pPr/>
          </a:p>
        </p:txBody>
      </p:sp>
      <p:sp>
        <p:nvSpPr>
          <p:cNvPr id="292" name="Shape 292"/>
          <p:cNvSpPr/>
          <p:nvPr>
            <p:ph type="body" sz="quarter" idx="1"/>
          </p:nvPr>
        </p:nvSpPr>
        <p:spPr>
          <a:prstGeom prst="rect">
            <a:avLst/>
          </a:prstGeom>
        </p:spPr>
        <p:txBody>
          <a:bodyPr/>
          <a:lstStyle/>
          <a:p>
            <a:pPr/>
            <a:r>
              <a:t>(WORKSHOP)</a:t>
            </a:r>
          </a:p>
          <a:p>
            <a:pPr/>
          </a:p>
          <a:p>
            <a:pPr/>
            <a:r>
              <a:t>Workshop esnasında lodash’in kolay compose edilememesinden ve bu nedenle de lodash-fp adında bir wrapper’ı yazıldığından, tüm bunlara alternatif olarak da Ramda.js’in kullanılabileceğinden bahsedilecek</a:t>
            </a:r>
          </a:p>
          <a:p>
            <a:pPr/>
          </a:p>
          <a:p>
            <a:pPr/>
            <a:r>
              <a:t>1 + w</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2" name="Shape 302"/>
          <p:cNvSpPr/>
          <p:nvPr>
            <p:ph type="sldImg"/>
          </p:nvPr>
        </p:nvSpPr>
        <p:spPr>
          <a:prstGeom prst="rect">
            <a:avLst/>
          </a:prstGeom>
        </p:spPr>
        <p:txBody>
          <a:bodyPr/>
          <a:lstStyle/>
          <a:p>
            <a:pPr/>
          </a:p>
        </p:txBody>
      </p:sp>
      <p:sp>
        <p:nvSpPr>
          <p:cNvPr id="303" name="Shape 303"/>
          <p:cNvSpPr/>
          <p:nvPr>
            <p:ph type="body" sz="quarter" idx="1"/>
          </p:nvPr>
        </p:nvSpPr>
        <p:spPr>
          <a:prstGeom prst="rect">
            <a:avLst/>
          </a:prstGeom>
        </p:spPr>
        <p:txBody>
          <a:bodyPr/>
          <a:lstStyle/>
          <a:p>
            <a:pPr/>
            <a:r>
              <a:t>A technique of transforming a multi-argument function in such a way that it can be called as a chain of functions, each with a single argument.</a:t>
            </a:r>
          </a:p>
          <a:p>
            <a:pPr/>
          </a:p>
          <a:p>
            <a:pPr/>
            <a:r>
              <a:t>Aslında workshop’larda currying’i zaten uyguladık (first-class-citizens, props @ map, gender @ filter…)</a:t>
            </a:r>
          </a:p>
          <a:p>
            <a:pPr/>
          </a:p>
          <a:p>
            <a:pPr/>
            <a:r>
              <a:t>(map/reduce/filter kod örneklerinde ilgili kısımlar gösterilebilir)</a:t>
            </a:r>
          </a:p>
          <a:p>
            <a:pPr/>
          </a:p>
          <a:p>
            <a:pPr/>
            <a:r>
              <a:t>3 + w</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hape 146"/>
          <p:cNvSpPr/>
          <p:nvPr>
            <p:ph type="sldImg"/>
          </p:nvPr>
        </p:nvSpPr>
        <p:spPr>
          <a:prstGeom prst="rect">
            <a:avLst/>
          </a:prstGeom>
        </p:spPr>
        <p:txBody>
          <a:bodyPr/>
          <a:lstStyle/>
          <a:p>
            <a:pPr/>
          </a:p>
        </p:txBody>
      </p:sp>
      <p:sp>
        <p:nvSpPr>
          <p:cNvPr id="147" name="Shape 147"/>
          <p:cNvSpPr/>
          <p:nvPr>
            <p:ph type="body" sz="quarter" idx="1"/>
          </p:nvPr>
        </p:nvSpPr>
        <p:spPr>
          <a:prstGeom prst="rect">
            <a:avLst/>
          </a:prstGeom>
        </p:spPr>
        <p:txBody>
          <a:bodyPr/>
          <a:lstStyle/>
          <a:p>
            <a:pPr/>
            <a:r>
              <a:t>FP’de x = x + 1’in bir anlamı yok, çünkü matematikte böyle bir ifade yok. Her ifade matematiksel olduğuna göre, tamamiyle fonksiyonel programlamaya uygun biçimde yazılan programlar için başlı başına bir kanıttır (proof) denilir</a:t>
            </a:r>
          </a:p>
          <a:p>
            <a:pPr/>
          </a:p>
          <a:p>
            <a:pPr marL="150394" indent="-150394">
              <a:buSzPct val="100000"/>
              <a:buChar char="+"/>
            </a:pPr>
            <a:r>
              <a:t>Lisp: 58, Erlang: 86, Haskell: 90, JS: 95, Scala: 2004, Clojure: 2007</a:t>
            </a:r>
          </a:p>
          <a:p>
            <a:pPr marL="150394" indent="-150394">
              <a:buSzPct val="100000"/>
              <a:buChar char="+"/>
            </a:pPr>
            <a:r>
              <a:t>Erlang: RabbitMQ, Whatsapp, ejabberd; Scala: Twitter, LinkedIn, Tumblr, Coursera; Clojure: Soundcloud; Node.js: Herkes!, Haskell/Lisp: Kimse :(</a:t>
            </a:r>
          </a:p>
          <a:p>
            <a:pPr/>
          </a:p>
          <a:p>
            <a:pPr/>
            <a:r>
              <a:t>8</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9" name="Shape 309"/>
          <p:cNvSpPr/>
          <p:nvPr>
            <p:ph type="sldImg"/>
          </p:nvPr>
        </p:nvSpPr>
        <p:spPr>
          <a:prstGeom prst="rect">
            <a:avLst/>
          </a:prstGeom>
        </p:spPr>
        <p:txBody>
          <a:bodyPr/>
          <a:lstStyle/>
          <a:p>
            <a:pPr/>
          </a:p>
        </p:txBody>
      </p:sp>
      <p:sp>
        <p:nvSpPr>
          <p:cNvPr id="310" name="Shape 310"/>
          <p:cNvSpPr/>
          <p:nvPr>
            <p:ph type="body" sz="quarter" idx="1"/>
          </p:nvPr>
        </p:nvSpPr>
        <p:spPr>
          <a:prstGeom prst="rect">
            <a:avLst/>
          </a:prstGeom>
        </p:spPr>
        <p:txBody>
          <a:bodyPr/>
          <a:lstStyle/>
          <a:p>
            <a:pPr/>
            <a:r>
              <a:t>Maybe: İçi boş ya da dolu olabilen monad. Dolu ise verilen fonksiyonu çalıştırır, değilse çalıştırmaz</a:t>
            </a:r>
          </a:p>
          <a:p>
            <a:pPr/>
            <a:r>
              <a:t>	trait Maybe, object None, case class Some(value: …)</a:t>
            </a:r>
          </a:p>
          <a:p>
            <a:pPr/>
            <a:r>
              <a:t>List: Her elemanın birer Maybe gibi davranan hücreler olan klasik bir linked list uygulaması gibi düşünülebilir. dolu ise hem bir değeri, hem de kendinden bir sonraki elemanın referansını barındıran klasik bir linked list uygulaması.</a:t>
            </a:r>
          </a:p>
          <a:p>
            <a:pPr/>
            <a:r>
              <a:t>	trait List, object EmptyList extends List, case class NoneEmptyList(value: …, next: List)</a:t>
            </a:r>
          </a:p>
          <a:p>
            <a:pPr/>
            <a:r>
              <a:t>Either: Maybe gibi, fakat iki farklı tipten birini barındırır, try-catch veya tuple modellemesinde kullanılabilir</a:t>
            </a:r>
          </a:p>
          <a:p>
            <a:pPr/>
            <a:r>
              <a:t>	trait Either[T, R], case class Left(value: T), case class Right(value: R)</a:t>
            </a:r>
          </a:p>
          <a:p>
            <a:pPr/>
            <a:r>
              <a:t>	try-catch için: Either[T, Error], Left &lt;- Success(value: T), Right &lt;- Failure(err: Error)</a:t>
            </a:r>
          </a:p>
          <a:p>
            <a:pPr/>
            <a:r>
              <a:t>Promise: Either üzerine modellenen bir başka yapı, asenkron bir işlem sonucunda kullanılır</a:t>
            </a:r>
          </a:p>
          <a:p>
            <a:pPr/>
          </a:p>
          <a:p>
            <a:pPr/>
            <a:r>
              <a:t>(WORKSHOP)</a:t>
            </a:r>
          </a:p>
          <a:p>
            <a:pPr/>
          </a:p>
          <a:p>
            <a:pPr/>
            <a:r>
              <a:t>3 + w</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9" name="Shape 319"/>
          <p:cNvSpPr/>
          <p:nvPr>
            <p:ph type="sldImg"/>
          </p:nvPr>
        </p:nvSpPr>
        <p:spPr>
          <a:prstGeom prst="rect">
            <a:avLst/>
          </a:prstGeom>
        </p:spPr>
        <p:txBody>
          <a:bodyPr/>
          <a:lstStyle/>
          <a:p>
            <a:pPr/>
          </a:p>
        </p:txBody>
      </p:sp>
      <p:sp>
        <p:nvSpPr>
          <p:cNvPr id="320" name="Shape 320"/>
          <p:cNvSpPr/>
          <p:nvPr>
            <p:ph type="body" sz="quarter" idx="1"/>
          </p:nvPr>
        </p:nvSpPr>
        <p:spPr>
          <a:prstGeom prst="rect">
            <a:avLst/>
          </a:prstGeom>
        </p:spPr>
        <p:txBody>
          <a:bodyPr/>
          <a:lstStyle/>
          <a:p>
            <a:pPr/>
            <a:r>
              <a:t>Matematikte bir fonksiyon, bağlı olduğu değerlere bağlı farklı alt ifadeler için farklı sonuçlar üretebilir. Örnek: mutlak değer fonksiyonu. Bu üst ifadeye alt ifadeler bazında farklı davranışlar verme olayı pattern matching. Her dilde olan if, switch/case gibi şeyler aslında birer pattern matching uygulaması, sadece kullanılabilirlik açısından dilin içerisine yedirilmiş. %100 fonksiyonel bir dilde bunlar da compose edilebilir bir formata sokulabilir.</a:t>
            </a:r>
            <a:br/>
            <a:br/>
            <a:r>
              <a:t>Partial function’lar ise tanımlı olduğu kümelerdeki her değer için bir karşılığı bulunmayan fonksiyonlara deniyor. Örneğin ilk slaytlardaki fonksiyon.</a:t>
            </a:r>
          </a:p>
          <a:p>
            <a:pPr/>
          </a:p>
          <a:p>
            <a:pPr/>
            <a:r>
              <a:t>Dolayısı ile eğer bir pattern matching bloğu içerisinde kapsamadığımız bir blok varsa (yani bir fonksiyonun içinde bazı durumlarda bir şey return etmiyorsak) bu tarz fonksiyonlar partial function oluyor.</a:t>
            </a:r>
          </a:p>
          <a:p>
            <a:pPr/>
          </a:p>
          <a:p>
            <a:pPr/>
            <a:r>
              <a:t>3</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7" name="Shape 327"/>
          <p:cNvSpPr/>
          <p:nvPr>
            <p:ph type="sldImg"/>
          </p:nvPr>
        </p:nvSpPr>
        <p:spPr>
          <a:prstGeom prst="rect">
            <a:avLst/>
          </a:prstGeom>
        </p:spPr>
        <p:txBody>
          <a:bodyPr/>
          <a:lstStyle/>
          <a:p>
            <a:pPr/>
          </a:p>
        </p:txBody>
      </p:sp>
      <p:sp>
        <p:nvSpPr>
          <p:cNvPr id="328" name="Shape 328"/>
          <p:cNvSpPr/>
          <p:nvPr>
            <p:ph type="body" sz="quarter" idx="1"/>
          </p:nvPr>
        </p:nvSpPr>
        <p:spPr>
          <a:prstGeom prst="rect">
            <a:avLst/>
          </a:prstGeom>
        </p:spPr>
        <p:txBody>
          <a:bodyPr/>
          <a:lstStyle/>
          <a:p>
            <a:pPr/>
            <a:r>
              <a:t>Scala’da List() class’ı direkt olarak bir monad.</a:t>
            </a:r>
          </a:p>
          <a:p>
            <a:pPr/>
          </a:p>
          <a:p>
            <a:pPr/>
            <a:r>
              <a:t>head :: tail formatı list decomposition adında özel bir yöntem. List(1, 2) ile 1 :: 2 :: Nil aynı anlama geliyor. Pattern matching’de de böyle kullanılabiliyor. Adlarından da anlaşılabileceği gibi head burada listenin ilk elemanını, tail ise bu elemandan sonraki elemandan itibaren listenin geri kalanını veriyor. Tek elemanlı bir liste head :: tail ile parçalandığında tail kısmı haliyle Nil (ya da List()) oluyor</a:t>
            </a:r>
          </a:p>
          <a:p>
            <a:pPr/>
          </a:p>
          <a:p>
            <a:pPr/>
            <a:r>
              <a:t>Bu syntax pattern matching’de kullanıldığı için boş bir liste bu formatta yakalanamazdı, case Nil =&gt; … bu nedenle kullanılıyor</a:t>
            </a:r>
          </a:p>
          <a:p>
            <a:pPr/>
          </a:p>
          <a:p>
            <a:pPr/>
            <a:r>
              <a:t>Yakalanan eleman sayısı bu kadarla kısıtlı değil, x :: xs :: xss :: Nil gibi bir şey de olabilirdi</a:t>
            </a:r>
          </a:p>
          <a:p>
            <a:pPr/>
          </a:p>
          <a:p>
            <a:pPr/>
            <a:r>
              <a:t>4</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5" name="Shape 335"/>
          <p:cNvSpPr/>
          <p:nvPr>
            <p:ph type="sldImg"/>
          </p:nvPr>
        </p:nvSpPr>
        <p:spPr>
          <a:prstGeom prst="rect">
            <a:avLst/>
          </a:prstGeom>
        </p:spPr>
        <p:txBody>
          <a:bodyPr/>
          <a:lstStyle/>
          <a:p>
            <a:pPr/>
          </a:p>
        </p:txBody>
      </p:sp>
      <p:sp>
        <p:nvSpPr>
          <p:cNvPr id="336" name="Shape 336"/>
          <p:cNvSpPr/>
          <p:nvPr>
            <p:ph type="body" sz="quarter" idx="1"/>
          </p:nvPr>
        </p:nvSpPr>
        <p:spPr>
          <a:prstGeom prst="rect">
            <a:avLst/>
          </a:prstGeom>
        </p:spPr>
        <p:txBody>
          <a:bodyPr/>
          <a:lstStyle/>
          <a:p>
            <a:pPr/>
            <a:r>
              <a:t>Yalnızca pure fonksiyonlarda geçerli, aksi halde beklenmedik sonuçlara yol açabilir.</a:t>
            </a:r>
          </a:p>
          <a:p>
            <a:pPr/>
            <a:r>
              <a:t>O nedenle buradaki side effect’e dikkat. İzleyiciye bu koddaki yanlışın (side-effect’in ta kendisi) ne olduğu sorulabilir.</a:t>
            </a:r>
          </a:p>
          <a:p>
            <a:pPr/>
          </a:p>
          <a:p>
            <a:pPr/>
            <a:r>
              <a:t>(WORKSHOP)</a:t>
            </a:r>
          </a:p>
          <a:p>
            <a:pPr/>
          </a:p>
          <a:p>
            <a:pPr/>
            <a:r>
              <a:t>3 + w</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58"/>
          <p:cNvSpPr/>
          <p:nvPr>
            <p:ph type="sldImg"/>
          </p:nvPr>
        </p:nvSpPr>
        <p:spPr>
          <a:prstGeom prst="rect">
            <a:avLst/>
          </a:prstGeom>
        </p:spPr>
        <p:txBody>
          <a:bodyPr/>
          <a:lstStyle/>
          <a:p>
            <a:pPr/>
          </a:p>
        </p:txBody>
      </p:sp>
      <p:sp>
        <p:nvSpPr>
          <p:cNvPr id="159" name="Shape 159"/>
          <p:cNvSpPr/>
          <p:nvPr>
            <p:ph type="body" sz="quarter" idx="1"/>
          </p:nvPr>
        </p:nvSpPr>
        <p:spPr>
          <a:prstGeom prst="rect">
            <a:avLst/>
          </a:prstGeom>
        </p:spPr>
        <p:txBody>
          <a:bodyPr/>
          <a:lstStyle/>
          <a:p>
            <a:pPr/>
            <a:r>
              <a:t>Matematiksel tanımlara dönecek olursak; fonksiyon, bir A kümesindeki değerleri bir B kümesindeki değerlere eşleyen ifadedir. A kümesindeki her değer için B kümesinde yalnızca bir tane karşılık bulunabilir (determinism).</a:t>
            </a:r>
          </a:p>
          <a:p>
            <a:pPr/>
          </a:p>
          <a:p>
            <a:pPr/>
            <a:r>
              <a:t>f’nin ya da bir başka g fonksiyonunun X ya da Y kümesindeki değerleri etkilemesi/değiştirmesi, f(x)’in tanımını değiştirecektir, dolayısı ile böyle bir durumda bahsi geçen fonksiyonlar pure olmayacaktır (side-effects)</a:t>
            </a:r>
          </a:p>
          <a:p>
            <a:pPr/>
          </a:p>
          <a:p>
            <a:pPr/>
            <a:r>
              <a:t>(WORKSHOP)</a:t>
            </a:r>
          </a:p>
          <a:p>
            <a:pPr/>
          </a:p>
          <a:p>
            <a:pPr/>
            <a:r>
              <a:t>5 + w</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sldImg"/>
          </p:nvPr>
        </p:nvSpPr>
        <p:spPr>
          <a:prstGeom prst="rect">
            <a:avLst/>
          </a:prstGeom>
        </p:spPr>
        <p:txBody>
          <a:bodyPr/>
          <a:lstStyle/>
          <a:p>
            <a:pPr/>
          </a:p>
        </p:txBody>
      </p:sp>
      <p:sp>
        <p:nvSpPr>
          <p:cNvPr id="167" name="Shape 167"/>
          <p:cNvSpPr/>
          <p:nvPr>
            <p:ph type="body" sz="quarter" idx="1"/>
          </p:nvPr>
        </p:nvSpPr>
        <p:spPr>
          <a:prstGeom prst="rect">
            <a:avLst/>
          </a:prstGeom>
        </p:spPr>
        <p:txBody>
          <a:bodyPr/>
          <a:lstStyle/>
          <a:p>
            <a:pPr marL="150394" indent="-150394">
              <a:buSzPct val="100000"/>
              <a:buChar char="-"/>
            </a:pPr>
            <a:r>
              <a:t>Immutability: Bir değişkenin yalnızca 1 tanımının olması, üzerine yeni değer yazılamaması (benzer şekilde listelere yeni eleman eklenememesi, map’lerin value’larının değiştirilememesi)</a:t>
            </a:r>
          </a:p>
          <a:p>
            <a:pPr/>
          </a:p>
          <a:p>
            <a:pPr/>
            <a:r>
              <a:t>JavaScript de dahil olmak üzere birçok dilde string’ler immutable’dır, karakter eklemek, çıkarmak ve değiştirmek yeni bir string oluşmasına sebep olur.</a:t>
            </a:r>
          </a:p>
          <a:p>
            <a:pPr/>
          </a:p>
          <a:p>
            <a:pPr/>
            <a:r>
              <a:t>Örneğin Scala’da değişken tanımı var ya da val olarak yapılır. var olduğunda değişken mutable’dır, dolayısı ile IDE’ler gözden kaçmış bir şey olabileceğini düşünerek var kısmını kırmızıya boyar ve developer’ı uyarır.</a:t>
            </a:r>
          </a:p>
          <a:p>
            <a:pPr/>
            <a:r>
              <a:t>val immutable için</a:t>
            </a:r>
          </a:p>
          <a:p>
            <a:pPr/>
          </a:p>
          <a:p>
            <a:pPr/>
            <a:r>
              <a:t>Yeni JavaScript sürümü ile beraber herhangi bir değişken var x değil const x olarak tanımlandığı takdirde immutable olacak, ama üzerine atama yapılmaya çalışıldığında hata vermeden başarısız olduğu için çok da önemli değil bana göre.</a:t>
            </a:r>
          </a:p>
          <a:p>
            <a:pPr/>
          </a:p>
          <a:p>
            <a:pPr/>
            <a:r>
              <a:t>(WORKSHOP)</a:t>
            </a:r>
          </a:p>
          <a:p>
            <a:pPr/>
          </a:p>
          <a:p>
            <a:pPr/>
            <a:r>
              <a:t>4 + w</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sldImg"/>
          </p:nvPr>
        </p:nvSpPr>
        <p:spPr>
          <a:prstGeom prst="rect">
            <a:avLst/>
          </a:prstGeom>
        </p:spPr>
        <p:txBody>
          <a:bodyPr/>
          <a:lstStyle/>
          <a:p>
            <a:pPr/>
          </a:p>
        </p:txBody>
      </p:sp>
      <p:sp>
        <p:nvSpPr>
          <p:cNvPr id="185" name="Shape 185"/>
          <p:cNvSpPr/>
          <p:nvPr>
            <p:ph type="body" sz="quarter" idx="1"/>
          </p:nvPr>
        </p:nvSpPr>
        <p:spPr>
          <a:prstGeom prst="rect">
            <a:avLst/>
          </a:prstGeom>
        </p:spPr>
        <p:txBody>
          <a:bodyPr/>
          <a:lstStyle/>
          <a:p>
            <a:pPr/>
            <a:r>
              <a:t>Bir sonraki slaytta bahsedeceğimiz composability ile biraz iç-içe bir konu. Bir fonksiyon çağrılırken bir başka matematiksel ifadenin kendisinin ya da sonuç değerinin parametre olarak verilmesinin, fonksiyonun sonucunu değiştirmemesi. Değeri yerine koyma ve expression’u evaluate etme olayı aslında. Matematikte tüm ifadeler referentially transparent’tır</a:t>
            </a:r>
          </a:p>
          <a:p>
            <a:pPr/>
          </a:p>
          <a:p>
            <a:pPr/>
            <a:r>
              <a:t>Fonksiyonların birbirleri üzerine dağılma özelliğiyle karıştırılmamalı.</a:t>
            </a:r>
          </a:p>
          <a:p>
            <a:pPr/>
          </a:p>
          <a:p>
            <a:pPr/>
            <a:r>
              <a:t>(WORKSHOP)</a:t>
            </a:r>
          </a:p>
          <a:p>
            <a:pPr/>
          </a:p>
          <a:p>
            <a:pPr/>
            <a:r>
              <a:t>3 + w</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Shape 199"/>
          <p:cNvSpPr/>
          <p:nvPr>
            <p:ph type="sldImg"/>
          </p:nvPr>
        </p:nvSpPr>
        <p:spPr>
          <a:prstGeom prst="rect">
            <a:avLst/>
          </a:prstGeom>
        </p:spPr>
        <p:txBody>
          <a:bodyPr/>
          <a:lstStyle/>
          <a:p>
            <a:pPr/>
          </a:p>
        </p:txBody>
      </p:sp>
      <p:sp>
        <p:nvSpPr>
          <p:cNvPr id="200" name="Shape 200"/>
          <p:cNvSpPr/>
          <p:nvPr>
            <p:ph type="body" sz="quarter" idx="1"/>
          </p:nvPr>
        </p:nvSpPr>
        <p:spPr>
          <a:prstGeom prst="rect">
            <a:avLst/>
          </a:prstGeom>
        </p:spPr>
        <p:txBody>
          <a:bodyPr/>
          <a:lstStyle/>
          <a:p>
            <a:pPr/>
            <a:r>
              <a:t>Birleşik fonksiyon olayı. Referential transparency sayesinde f:A-&gt;B ve g:B-&gt;C iki fonksiyon için şöyle bir fonksiyon yazılabilir: h(x) = fog(x) = f(g(x)) yani h(x) = f(g(x))</a:t>
            </a:r>
          </a:p>
          <a:p>
            <a:pPr/>
          </a:p>
          <a:p>
            <a:pPr/>
            <a:r>
              <a:t>(WORKSHOP)</a:t>
            </a:r>
          </a:p>
          <a:p>
            <a:pPr/>
          </a:p>
          <a:p>
            <a:pPr/>
            <a:r>
              <a:t>4 + w</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Shape 206"/>
          <p:cNvSpPr/>
          <p:nvPr>
            <p:ph type="sldImg"/>
          </p:nvPr>
        </p:nvSpPr>
        <p:spPr>
          <a:prstGeom prst="rect">
            <a:avLst/>
          </a:prstGeom>
        </p:spPr>
        <p:txBody>
          <a:bodyPr/>
          <a:lstStyle/>
          <a:p>
            <a:pPr/>
          </a:p>
        </p:txBody>
      </p:sp>
      <p:sp>
        <p:nvSpPr>
          <p:cNvPr id="207" name="Shape 207"/>
          <p:cNvSpPr/>
          <p:nvPr>
            <p:ph type="body" sz="quarter" idx="1"/>
          </p:nvPr>
        </p:nvSpPr>
        <p:spPr>
          <a:prstGeom prst="rect">
            <a:avLst/>
          </a:prstGeom>
        </p:spPr>
        <p:txBody>
          <a:bodyPr/>
          <a:lstStyle/>
          <a:p>
            <a:pPr marL="150394" indent="-150394">
              <a:buSzPct val="100000"/>
              <a:buChar char="-"/>
            </a:pPr>
            <a:r>
              <a:t>Functions as First-Class Citizen: Fonksiyonların herhangi bir scope’ta tanımlanabilmesi, başka fonksiyonlara parametre olarak geçilebilmesi, bir fonksiyonun dönüş değeri olarak dönülebilmesi.</a:t>
            </a:r>
          </a:p>
          <a:p>
            <a:pPr/>
          </a:p>
          <a:p>
            <a:pPr/>
            <a:r>
              <a:t>Anonim fonksiyon ya da lambda expression olayına olanak sağlıyor ama beraberinde bir sonraki slaytta yer alacak olan closure kavramını da getiriyor. Higher-order function da yine fonksiyonların first-class citizen olması sayesinde varolabiliyor.</a:t>
            </a:r>
          </a:p>
          <a:p>
            <a:pPr/>
          </a:p>
          <a:p>
            <a:pPr/>
            <a:r>
              <a:t>(WORKSHOP)</a:t>
            </a:r>
          </a:p>
          <a:p>
            <a:pPr/>
          </a:p>
          <a:p>
            <a:pPr/>
            <a:r>
              <a:t>2 + w</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Shape 213"/>
          <p:cNvSpPr/>
          <p:nvPr>
            <p:ph type="sldImg"/>
          </p:nvPr>
        </p:nvSpPr>
        <p:spPr>
          <a:prstGeom prst="rect">
            <a:avLst/>
          </a:prstGeom>
        </p:spPr>
        <p:txBody>
          <a:bodyPr/>
          <a:lstStyle/>
          <a:p>
            <a:pPr/>
          </a:p>
        </p:txBody>
      </p:sp>
      <p:sp>
        <p:nvSpPr>
          <p:cNvPr id="214" name="Shape 214"/>
          <p:cNvSpPr/>
          <p:nvPr>
            <p:ph type="body" sz="quarter" idx="1"/>
          </p:nvPr>
        </p:nvSpPr>
        <p:spPr>
          <a:prstGeom prst="rect">
            <a:avLst/>
          </a:prstGeom>
        </p:spPr>
        <p:txBody>
          <a:bodyPr/>
          <a:lstStyle/>
          <a:p>
            <a:pPr/>
            <a:r>
              <a:t>Her kod bloğu, tanımlı olduğu bloğun üst bloklarında tanımlanmş öğeleri görebilir ve değiştirebilir. Closure takibi yaparken süslü parantezleri takip etmek bir nebze kolaylık sağlayacaktır</a:t>
            </a:r>
          </a:p>
          <a:p>
            <a:pPr/>
          </a:p>
          <a:p>
            <a:pPr/>
            <a:r>
              <a:t>Fonksiyonlara verilen parametreler, fonksiyonların tanımlı oldukları closure’daki aynı isimli değerlerin önüne geçer. Mesela örnekte f(x)’in içerisindeki x ile en üstteki x farklı şeyler, o nedenle f(x) için dış x’in bir anlamı yok.</a:t>
            </a:r>
          </a:p>
          <a:p>
            <a:pPr/>
          </a:p>
          <a:p>
            <a:pPr/>
            <a:r>
              <a:t>g(y) fonksiyonunda görülebileceği gibi bu durum bir side-effect’e yol açabilir, o nedenle closure’daki değerler değiştirilirken çok dikkatli olunması gerek.</a:t>
            </a:r>
          </a:p>
          <a:p>
            <a:pPr/>
          </a:p>
          <a:p>
            <a:pPr/>
            <a:r>
              <a:t>4</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0" name="Shape 220"/>
          <p:cNvSpPr/>
          <p:nvPr>
            <p:ph type="sldImg"/>
          </p:nvPr>
        </p:nvSpPr>
        <p:spPr>
          <a:prstGeom prst="rect">
            <a:avLst/>
          </a:prstGeom>
        </p:spPr>
        <p:txBody>
          <a:bodyPr/>
          <a:lstStyle/>
          <a:p>
            <a:pPr/>
          </a:p>
        </p:txBody>
      </p:sp>
      <p:sp>
        <p:nvSpPr>
          <p:cNvPr id="221" name="Shape 221"/>
          <p:cNvSpPr/>
          <p:nvPr>
            <p:ph type="body" sz="quarter" idx="1"/>
          </p:nvPr>
        </p:nvSpPr>
        <p:spPr>
          <a:prstGeom prst="rect">
            <a:avLst/>
          </a:prstGeom>
        </p:spPr>
        <p:txBody>
          <a:bodyPr/>
          <a:lstStyle/>
          <a:p>
            <a:pPr/>
            <a:r>
              <a:t>this, bir nevi, fonksiyonun tanımlı olduğu kapsamı gösteren bir referans diyebiliriz. Aslında prototypal inheritance ile yakından ilişkisi var, ama bu apayrı ve hayli derin bir konu, o yüzden ona çok detaylı girmeyeceğiz.</a:t>
            </a:r>
          </a:p>
          <a:p>
            <a:pPr/>
          </a:p>
          <a:p>
            <a:pPr/>
            <a:r>
              <a:t>Kontrolsüz side-effect’lere yol açmamak için değişkenleri this kapsamına tanımlayabiliriz ama bu side-effect’lerden tamamen kurtulacağımz anlamına gelmiyor. this’in kullanımı çok daha farklı side-effectlere yol açabilir, o nedenle halen dikkatli olmak gerekiyor.</a:t>
            </a:r>
          </a:p>
          <a:p>
            <a:pPr/>
          </a:p>
          <a:p>
            <a:pPr/>
            <a:r>
              <a:t>Sahipsiz fonksiyonlarda this context’i tanımlı oldukları bloğun this’i ile aynı. En üst seviyede tanımlananlar için bu şey global objesi (front-end’de window)</a:t>
            </a:r>
          </a:p>
          <a:p>
            <a:pPr/>
          </a:p>
          <a:p>
            <a:pPr/>
            <a:r>
              <a:t>(WORKSHOP)</a:t>
            </a:r>
          </a:p>
          <a:p>
            <a:pPr/>
          </a:p>
          <a:p>
            <a:pPr/>
            <a:r>
              <a:t>3 + w</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sp>
        <p:nvSpPr>
          <p:cNvPr id="11" name="Shape 11"/>
          <p:cNvSpPr/>
          <p:nvPr>
            <p:ph type="title"/>
          </p:nvPr>
        </p:nvSpPr>
        <p:spPr>
          <a:xfrm>
            <a:off x="685800" y="2130425"/>
            <a:ext cx="7772400" cy="1470025"/>
          </a:xfrm>
          <a:prstGeom prst="rect">
            <a:avLst/>
          </a:prstGeom>
        </p:spPr>
        <p:txBody>
          <a:bodyPr/>
          <a:lstStyle/>
          <a:p>
            <a:pPr/>
            <a:r>
              <a:t>Title Text</a:t>
            </a:r>
          </a:p>
        </p:txBody>
      </p:sp>
      <p:sp>
        <p:nvSpPr>
          <p:cNvPr id="12" name="Shape 12"/>
          <p:cNvSpPr/>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2" name="Shape 92"/>
          <p:cNvSpPr/>
          <p:nvPr>
            <p:ph type="title"/>
          </p:nvPr>
        </p:nvSpPr>
        <p:spPr>
          <a:prstGeom prst="rect">
            <a:avLst/>
          </a:prstGeom>
        </p:spPr>
        <p:txBody>
          <a:bodyPr/>
          <a:lstStyle/>
          <a:p>
            <a:pPr/>
            <a:r>
              <a:t>Title Text</a:t>
            </a:r>
          </a:p>
        </p:txBody>
      </p:sp>
      <p:sp>
        <p:nvSpPr>
          <p:cNvPr id="93" name="Shape 93"/>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4" name="Shape 9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1" name="Shape 101"/>
          <p:cNvSpPr/>
          <p:nvPr>
            <p:ph type="title"/>
          </p:nvPr>
        </p:nvSpPr>
        <p:spPr>
          <a:xfrm>
            <a:off x="6629400" y="274638"/>
            <a:ext cx="2057400" cy="5851526"/>
          </a:xfrm>
          <a:prstGeom prst="rect">
            <a:avLst/>
          </a:prstGeom>
        </p:spPr>
        <p:txBody>
          <a:bodyPr/>
          <a:lstStyle/>
          <a:p>
            <a:pPr/>
            <a:r>
              <a:t>Title Text</a:t>
            </a:r>
          </a:p>
        </p:txBody>
      </p:sp>
      <p:sp>
        <p:nvSpPr>
          <p:cNvPr id="102" name="Shape 102"/>
          <p:cNvSpPr/>
          <p:nvPr>
            <p:ph type="body" idx="1"/>
          </p:nvPr>
        </p:nvSpPr>
        <p:spPr>
          <a:xfrm>
            <a:off x="457200" y="274638"/>
            <a:ext cx="6019800" cy="585152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Özel Düzen">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0" name="Shape 110"/>
          <p:cNvSpPr/>
          <p:nvPr>
            <p:ph type="sldNum" sz="quarter" idx="2"/>
          </p:nvPr>
        </p:nvSpPr>
        <p:spPr>
          <a:xfrm>
            <a:off x="4419600" y="6172200"/>
            <a:ext cx="21336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3_Başlık Slaydı">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7" name="Shape 117"/>
          <p:cNvSpPr/>
          <p:nvPr>
            <p:ph type="title"/>
          </p:nvPr>
        </p:nvSpPr>
        <p:spPr>
          <a:xfrm>
            <a:off x="457200" y="274638"/>
            <a:ext cx="5698977" cy="490067"/>
          </a:xfrm>
          <a:prstGeom prst="rect">
            <a:avLst/>
          </a:prstGeom>
        </p:spPr>
        <p:txBody>
          <a:bodyPr/>
          <a:lstStyle/>
          <a:p>
            <a:pPr/>
            <a:r>
              <a:t>Title Text</a:t>
            </a:r>
          </a:p>
        </p:txBody>
      </p:sp>
      <p:sp>
        <p:nvSpPr>
          <p:cNvPr id="118" name="Shape 118"/>
          <p:cNvSpPr/>
          <p:nvPr>
            <p:ph type="pic" sz="quarter" idx="13"/>
          </p:nvPr>
        </p:nvSpPr>
        <p:spPr>
          <a:xfrm>
            <a:off x="6227762" y="260350"/>
            <a:ext cx="2376488" cy="504825"/>
          </a:xfrm>
          <a:prstGeom prst="rect">
            <a:avLst/>
          </a:prstGeom>
        </p:spPr>
        <p:txBody>
          <a:bodyPr lIns="91439" rIns="91439">
            <a:noAutofit/>
          </a:bodyPr>
          <a:lstStyle/>
          <a:p>
            <a:pPr/>
          </a:p>
        </p:txBody>
      </p:sp>
      <p:sp>
        <p:nvSpPr>
          <p:cNvPr id="119" name="Shape 119"/>
          <p:cNvSpPr/>
          <p:nvPr>
            <p:ph type="body" sz="quarter" idx="1"/>
          </p:nvPr>
        </p:nvSpPr>
        <p:spPr>
          <a:xfrm>
            <a:off x="539750" y="1557338"/>
            <a:ext cx="7992690" cy="503510"/>
          </a:xfrm>
          <a:prstGeom prst="rect">
            <a:avLst/>
          </a:prstGeom>
        </p:spPr>
        <p:txBody>
          <a:bodyPr/>
          <a:lstStyle>
            <a:lvl1pPr marL="0" indent="0">
              <a:spcBef>
                <a:spcPts val="500"/>
              </a:spcBef>
              <a:buSzTx/>
              <a:buFontTx/>
              <a:buNone/>
              <a:defRPr b="1" sz="2400"/>
            </a:lvl1pPr>
            <a:lvl2pPr marL="0" indent="457200">
              <a:spcBef>
                <a:spcPts val="500"/>
              </a:spcBef>
              <a:buSzTx/>
              <a:buFontTx/>
              <a:buNone/>
              <a:defRPr b="1" sz="2400"/>
            </a:lvl2pPr>
            <a:lvl3pPr marL="0" indent="914400">
              <a:spcBef>
                <a:spcPts val="500"/>
              </a:spcBef>
              <a:buSzTx/>
              <a:buFontTx/>
              <a:buNone/>
              <a:defRPr b="1" sz="2400"/>
            </a:lvl3pPr>
            <a:lvl4pPr marL="0" indent="1371600">
              <a:spcBef>
                <a:spcPts val="500"/>
              </a:spcBef>
              <a:buSzTx/>
              <a:buFontTx/>
              <a:buNone/>
              <a:defRPr b="1" sz="2400"/>
            </a:lvl4pPr>
            <a:lvl5pPr marL="0" indent="182880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120" name="Shape 120"/>
          <p:cNvSpPr/>
          <p:nvPr>
            <p:ph type="body" sz="quarter" idx="14"/>
          </p:nvPr>
        </p:nvSpPr>
        <p:spPr>
          <a:xfrm>
            <a:off x="539552" y="2133402"/>
            <a:ext cx="7992689" cy="503510"/>
          </a:xfrm>
          <a:prstGeom prst="rect">
            <a:avLst/>
          </a:prstGeom>
        </p:spPr>
        <p:txBody>
          <a:bodyPr/>
          <a:lstStyle/>
          <a:p>
            <a:pPr marL="0" indent="0">
              <a:spcBef>
                <a:spcPts val="300"/>
              </a:spcBef>
              <a:buSzTx/>
              <a:buFontTx/>
              <a:buNone/>
              <a:defRPr sz="1400"/>
            </a:pPr>
          </a:p>
        </p:txBody>
      </p:sp>
      <p:sp>
        <p:nvSpPr>
          <p:cNvPr id="121" name="Shape 12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0" name="Shape 20"/>
          <p:cNvSpPr/>
          <p:nvPr>
            <p:ph type="title"/>
          </p:nvPr>
        </p:nvSpPr>
        <p:spPr>
          <a:prstGeom prst="rect">
            <a:avLst/>
          </a:prstGeom>
        </p:spPr>
        <p:txBody>
          <a:bodyPr/>
          <a:lstStyle/>
          <a:p>
            <a:pPr/>
            <a:r>
              <a:t>Title Text</a:t>
            </a:r>
          </a:p>
        </p:txBody>
      </p:sp>
      <p:sp>
        <p:nvSpPr>
          <p:cNvPr id="21" name="Shape 21"/>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hape 2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29" name="Shape 29"/>
          <p:cNvSpPr/>
          <p:nvPr>
            <p:ph type="title"/>
          </p:nvPr>
        </p:nvSpPr>
        <p:spPr>
          <a:xfrm>
            <a:off x="722312" y="4406900"/>
            <a:ext cx="7772401" cy="1362075"/>
          </a:xfrm>
          <a:prstGeom prst="rect">
            <a:avLst/>
          </a:prstGeom>
        </p:spPr>
        <p:txBody>
          <a:bodyPr anchor="t"/>
          <a:lstStyle>
            <a:lvl1pPr algn="l">
              <a:defRPr b="1" cap="all" sz="4000"/>
            </a:lvl1pPr>
          </a:lstStyle>
          <a:p>
            <a:pPr/>
            <a:r>
              <a:t>Title Text</a:t>
            </a:r>
          </a:p>
        </p:txBody>
      </p:sp>
      <p:sp>
        <p:nvSpPr>
          <p:cNvPr id="30" name="Shape 30"/>
          <p:cNvSpPr/>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38" name="Shape 38"/>
          <p:cNvSpPr/>
          <p:nvPr>
            <p:ph type="title"/>
          </p:nvPr>
        </p:nvSpPr>
        <p:spPr>
          <a:prstGeom prst="rect">
            <a:avLst/>
          </a:prstGeom>
        </p:spPr>
        <p:txBody>
          <a:bodyPr/>
          <a:lstStyle/>
          <a:p>
            <a:pPr/>
            <a:r>
              <a:t>Title Text</a:t>
            </a:r>
          </a:p>
        </p:txBody>
      </p:sp>
      <p:sp>
        <p:nvSpPr>
          <p:cNvPr id="39" name="Shape 39"/>
          <p:cNvSpPr/>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0" name="Shape 4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47" name="Shape 47"/>
          <p:cNvSpPr/>
          <p:nvPr>
            <p:ph type="title"/>
          </p:nvPr>
        </p:nvSpPr>
        <p:spPr>
          <a:prstGeom prst="rect">
            <a:avLst/>
          </a:prstGeom>
        </p:spPr>
        <p:txBody>
          <a:bodyPr/>
          <a:lstStyle/>
          <a:p>
            <a:pPr/>
            <a:r>
              <a:t>Title Text</a:t>
            </a:r>
          </a:p>
        </p:txBody>
      </p:sp>
      <p:sp>
        <p:nvSpPr>
          <p:cNvPr id="48" name="Shape 48"/>
          <p:cNvSpPr/>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457200">
              <a:spcBef>
                <a:spcPts val="500"/>
              </a:spcBef>
              <a:buSzTx/>
              <a:buFontTx/>
              <a:buNone/>
              <a:defRPr b="1" sz="2400"/>
            </a:lvl2pPr>
            <a:lvl3pPr marL="0" indent="914400">
              <a:spcBef>
                <a:spcPts val="500"/>
              </a:spcBef>
              <a:buSzTx/>
              <a:buFontTx/>
              <a:buNone/>
              <a:defRPr b="1" sz="2400"/>
            </a:lvl3pPr>
            <a:lvl4pPr marL="0" indent="1371600">
              <a:spcBef>
                <a:spcPts val="500"/>
              </a:spcBef>
              <a:buSzTx/>
              <a:buFontTx/>
              <a:buNone/>
              <a:defRPr b="1" sz="2400"/>
            </a:lvl4pPr>
            <a:lvl5pPr marL="0" indent="182880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Shape 49"/>
          <p:cNvSpPr/>
          <p:nvPr>
            <p:ph type="body" sz="quarter" idx="13"/>
          </p:nvPr>
        </p:nvSpPr>
        <p:spPr>
          <a:xfrm>
            <a:off x="4645025" y="1535112"/>
            <a:ext cx="4041775" cy="639763"/>
          </a:xfrm>
          <a:prstGeom prst="rect">
            <a:avLst/>
          </a:prstGeom>
        </p:spPr>
        <p:txBody>
          <a:bodyPr anchor="b"/>
          <a:lstStyle/>
          <a:p>
            <a:pPr marL="0" indent="0">
              <a:spcBef>
                <a:spcPts val="500"/>
              </a:spcBef>
              <a:buSzTx/>
              <a:buFontTx/>
              <a:buNone/>
              <a:defRPr b="1" sz="2400"/>
            </a:pPr>
          </a:p>
        </p:txBody>
      </p:sp>
      <p:sp>
        <p:nvSpPr>
          <p:cNvPr id="50" name="Shape 5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57" name="Shape 57"/>
          <p:cNvSpPr/>
          <p:nvPr>
            <p:ph type="title"/>
          </p:nvPr>
        </p:nvSpPr>
        <p:spPr>
          <a:prstGeom prst="rect">
            <a:avLst/>
          </a:prstGeom>
        </p:spPr>
        <p:txBody>
          <a:bodyPr/>
          <a:lstStyle/>
          <a:p>
            <a:pPr/>
            <a:r>
              <a:t>Title Text</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5" name="Shape 6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2" name="Shape 72"/>
          <p:cNvSpPr/>
          <p:nvPr>
            <p:ph type="title"/>
          </p:nvPr>
        </p:nvSpPr>
        <p:spPr>
          <a:xfrm>
            <a:off x="457200" y="273050"/>
            <a:ext cx="3008314" cy="1162050"/>
          </a:xfrm>
          <a:prstGeom prst="rect">
            <a:avLst/>
          </a:prstGeom>
        </p:spPr>
        <p:txBody>
          <a:bodyPr anchor="b"/>
          <a:lstStyle>
            <a:lvl1pPr algn="l">
              <a:defRPr b="1" sz="2000"/>
            </a:lvl1pPr>
          </a:lstStyle>
          <a:p>
            <a:pPr/>
            <a:r>
              <a:t>Title Text</a:t>
            </a:r>
          </a:p>
        </p:txBody>
      </p:sp>
      <p:sp>
        <p:nvSpPr>
          <p:cNvPr id="73" name="Shape 73"/>
          <p:cNvSpPr/>
          <p:nvPr>
            <p:ph type="body"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 name="Shape 74"/>
          <p:cNvSpPr/>
          <p:nvPr>
            <p:ph type="body" sz="half" idx="13"/>
          </p:nvPr>
        </p:nvSpPr>
        <p:spPr>
          <a:xfrm>
            <a:off x="457199" y="1435100"/>
            <a:ext cx="3008315" cy="4691063"/>
          </a:xfrm>
          <a:prstGeom prst="rect">
            <a:avLst/>
          </a:prstGeom>
        </p:spPr>
        <p:txBody>
          <a:bodyPr/>
          <a:lstStyle/>
          <a:p>
            <a:pPr marL="0" indent="0">
              <a:spcBef>
                <a:spcPts val="300"/>
              </a:spcBef>
              <a:buSzTx/>
              <a:buFontTx/>
              <a:buNone/>
              <a:defRPr sz="1400"/>
            </a:pPr>
          </a:p>
        </p:txBody>
      </p:sp>
      <p:sp>
        <p:nvSpPr>
          <p:cNvPr id="75" name="Shape 7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2" name="Shape 82"/>
          <p:cNvSpPr/>
          <p:nvPr>
            <p:ph type="title"/>
          </p:nvPr>
        </p:nvSpPr>
        <p:spPr>
          <a:xfrm>
            <a:off x="1792288" y="4800600"/>
            <a:ext cx="5486401" cy="566738"/>
          </a:xfrm>
          <a:prstGeom prst="rect">
            <a:avLst/>
          </a:prstGeom>
        </p:spPr>
        <p:txBody>
          <a:bodyPr anchor="b"/>
          <a:lstStyle>
            <a:lvl1pPr algn="l">
              <a:defRPr b="1" sz="2000"/>
            </a:lvl1pPr>
          </a:lstStyle>
          <a:p>
            <a:pPr/>
            <a:r>
              <a:t>Title Text</a:t>
            </a:r>
          </a:p>
        </p:txBody>
      </p:sp>
      <p:sp>
        <p:nvSpPr>
          <p:cNvPr id="83" name="Shape 83"/>
          <p:cNvSpPr/>
          <p:nvPr>
            <p:ph type="pic" sz="half" idx="13"/>
          </p:nvPr>
        </p:nvSpPr>
        <p:spPr>
          <a:xfrm>
            <a:off x="1792288" y="612775"/>
            <a:ext cx="5486401" cy="4114800"/>
          </a:xfrm>
          <a:prstGeom prst="rect">
            <a:avLst/>
          </a:prstGeom>
        </p:spPr>
        <p:txBody>
          <a:bodyPr lIns="91439" rIns="91439">
            <a:noAutofit/>
          </a:bodyPr>
          <a:lstStyle/>
          <a:p>
            <a:pPr/>
          </a:p>
        </p:txBody>
      </p:sp>
      <p:sp>
        <p:nvSpPr>
          <p:cNvPr id="84" name="Shape 84"/>
          <p:cNvSpPr/>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5" name="Shape 8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Shape 3"/>
          <p:cNvSpPr/>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8422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1pPr>
      <a:lvl2pPr marL="0" marR="0" indent="0" algn="ctr" defTabSz="4572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2pPr>
      <a:lvl3pPr marL="0" marR="0" indent="0" algn="ctr" defTabSz="4572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3pPr>
      <a:lvl4pPr marL="0" marR="0" indent="0" algn="ctr" defTabSz="4572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4pPr>
      <a:lvl5pPr marL="0" marR="0" indent="0" algn="ctr" defTabSz="4572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5pPr>
      <a:lvl6pPr marL="0" marR="0" indent="0" algn="ctr" defTabSz="4572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6pPr>
      <a:lvl7pPr marL="0" marR="0" indent="0" algn="ctr" defTabSz="4572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7pPr>
      <a:lvl8pPr marL="0" marR="0" indent="0" algn="ctr" defTabSz="4572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8pPr>
      <a:lvl9pPr marL="0" marR="0" indent="0" algn="ctr" defTabSz="4572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4pPr>
      <a:lvl5pPr marL="21945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5pPr>
      <a:lvl6pPr marL="26517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6pPr>
      <a:lvl7pPr marL="31089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7pPr>
      <a:lvl8pPr marL="3566159" marR="0" indent="-365759"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8pPr>
      <a:lvl9pPr marL="4023359" marR="0" indent="-365759"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33.png"/><Relationship Id="rId5" Type="http://schemas.openxmlformats.org/officeDocument/2006/relationships/image" Target="../media/image34.png"/><Relationship Id="rId6" Type="http://schemas.openxmlformats.org/officeDocument/2006/relationships/image" Target="../media/image35.png"/><Relationship Id="rId7" Type="http://schemas.openxmlformats.org/officeDocument/2006/relationships/image" Target="../media/image36.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hyperlink" Target="http://www.codewars.com/kata/parseint-reloaded" TargetMode="External"/><Relationship Id="rId5" Type="http://schemas.openxmlformats.org/officeDocument/2006/relationships/hyperlink" Target="https://gist.github.com/ygunayer/d52d09a670dfe3ba1f58" TargetMode="Externa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hyperlink" Target="https://lodash.com/docs" TargetMode="Externa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37.png"/><Relationship Id="rId5" Type="http://schemas.openxmlformats.org/officeDocument/2006/relationships/image" Target="../media/image38.png"/><Relationship Id="rId6" Type="http://schemas.openxmlformats.org/officeDocument/2006/relationships/image" Target="../media/image39.png"/><Relationship Id="rId7" Type="http://schemas.openxmlformats.org/officeDocument/2006/relationships/image" Target="../media/image40.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2.jpeg"/><Relationship Id="rId8" Type="http://schemas.openxmlformats.org/officeDocument/2006/relationships/image" Target="../media/image7.png"/><Relationship Id="rId9" Type="http://schemas.openxmlformats.org/officeDocument/2006/relationships/image" Target="../media/image8.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41.png"/><Relationship Id="rId5" Type="http://schemas.openxmlformats.org/officeDocument/2006/relationships/image" Target="../media/image42.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 Id="rId3" Type="http://schemas.openxmlformats.org/officeDocument/2006/relationships/hyperlink" Target="http://eliperelman.com/fn.js/" TargetMode="External"/><Relationship Id="rId4" Type="http://schemas.openxmlformats.org/officeDocument/2006/relationships/hyperlink" Target="http://fr.umio.us/why-ramda/" TargetMode="External"/><Relationship Id="rId5" Type="http://schemas.openxmlformats.org/officeDocument/2006/relationships/hyperlink" Target="http://slides.com/gsklee/functional-programming-in-5-minutes" TargetMode="External"/><Relationship Id="rId6" Type="http://schemas.openxmlformats.org/officeDocument/2006/relationships/hyperlink" Target="https://curiosity-driven.org/monads-in-javascript" TargetMode="External"/><Relationship Id="rId7" Type="http://schemas.openxmlformats.org/officeDocument/2006/relationships/hyperlink" Target="https://www.coursera.org/course/progfun" TargetMode="External"/><Relationship Id="rId8" Type="http://schemas.openxmlformats.org/officeDocument/2006/relationships/hyperlink" Target="http://cimri.com" TargetMode="External"/><Relationship Id="rId9" Type="http://schemas.openxmlformats.org/officeDocument/2006/relationships/hyperlink" Target="http://fehmicansaglam.net/" TargetMode="External"/><Relationship Id="rId10" Type="http://schemas.openxmlformats.org/officeDocument/2006/relationships/hyperlink" Target="http://fehmicansaglam.net/bora-gonul-ile-fonksiyonel-programlama-dilleri-uzerine-bir-soylesi/" TargetMode="External"/><Relationship Id="rId11" Type="http://schemas.openxmlformats.org/officeDocument/2006/relationships/hyperlink" Target="https://wiki.haskell.org/Functional_programming" TargetMode="External"/><Relationship Id="rId12" Type="http://schemas.openxmlformats.org/officeDocument/2006/relationships/hyperlink" Target="https://wiki.haskell.org/Why_Haskell_just_works" TargetMode="Externa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 Id="rId3" Type="http://schemas.openxmlformats.org/officeDocument/2006/relationships/hyperlink" Target="https://drboolean.gitbooks.io/mostly-adequate-guide/content/" TargetMode="External"/><Relationship Id="rId4" Type="http://schemas.openxmlformats.org/officeDocument/2006/relationships/hyperlink" Target="http://learnyouahaskell.com/chapters" TargetMode="External"/><Relationship Id="rId5" Type="http://schemas.openxmlformats.org/officeDocument/2006/relationships/hyperlink" Target="http://www.amazon.com/Purely-Functional-Structures-Chris-Okasaki/dp/0521663504/" TargetMode="External"/><Relationship Id="rId6" Type="http://schemas.openxmlformats.org/officeDocument/2006/relationships/hyperlink" Target="http://learnyousomeerlang.com/content" TargetMode="External"/><Relationship Id="rId7" Type="http://schemas.openxmlformats.org/officeDocument/2006/relationships/hyperlink" Target="https://github.com/sarabander/sicp-pdf/raw/master/sicp.pdf" TargetMode="External"/><Relationship Id="rId8" Type="http://schemas.openxmlformats.org/officeDocument/2006/relationships/hyperlink" Target="http://www.amazon.com/Programming-Scala-Comprehensive-Step---Step/dp/0981531644/" TargetMode="External"/><Relationship Id="rId9" Type="http://schemas.openxmlformats.org/officeDocument/2006/relationships/hyperlink" Target="http://www.amazon.com/Functional-Programming-Scala-Paul-Chiusano/dp/1617290653/" TargetMode="Externa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 Id="rId3" Type="http://schemas.openxmlformats.org/officeDocument/2006/relationships/image" Target="../media/image43.png"/><Relationship Id="rId4" Type="http://schemas.openxmlformats.org/officeDocument/2006/relationships/hyperlink" Target="https://www.youtube.com/watch?v=iSmkqocn0oQ" TargetMode="Externa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 Id="rId9" Type="http://schemas.openxmlformats.org/officeDocument/2006/relationships/image" Target="../media/image17.png"/><Relationship Id="rId10" Type="http://schemas.openxmlformats.org/officeDocument/2006/relationships/image" Target="../media/image18.png"/><Relationship Id="rId11" Type="http://schemas.openxmlformats.org/officeDocument/2006/relationships/image" Target="../media/image19.png"/><Relationship Id="rId12" Type="http://schemas.openxmlformats.org/officeDocument/2006/relationships/image" Target="../media/image20.png"/><Relationship Id="rId13" Type="http://schemas.openxmlformats.org/officeDocument/2006/relationships/image" Target="../media/image21.png"/><Relationship Id="rId14" Type="http://schemas.openxmlformats.org/officeDocument/2006/relationships/image" Target="../media/image22.png"/><Relationship Id="rId15" Type="http://schemas.openxmlformats.org/officeDocument/2006/relationships/image" Target="../media/image23.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7.png"/><Relationship Id="rId8" Type="http://schemas.openxmlformats.org/officeDocument/2006/relationships/image" Target="../media/image28.png"/><Relationship Id="rId9" Type="http://schemas.openxmlformats.org/officeDocument/2006/relationships/image" Target="../media/image29.png"/><Relationship Id="rId10" Type="http://schemas.openxmlformats.org/officeDocument/2006/relationships/image" Target="../media/image30.png"/><Relationship Id="rId11" Type="http://schemas.openxmlformats.org/officeDocument/2006/relationships/image" Target="../media/image31.png"/><Relationship Id="rId12" Type="http://schemas.openxmlformats.org/officeDocument/2006/relationships/image" Target="../media/image32.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nvSpPr>
        <p:spPr>
          <a:xfrm>
            <a:off x="1013043" y="3735901"/>
            <a:ext cx="7051923" cy="1285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4000">
                <a:solidFill>
                  <a:srgbClr val="1F497D"/>
                </a:solidFill>
              </a:defRPr>
            </a:lvl1pPr>
          </a:lstStyle>
          <a:p>
            <a:pPr/>
            <a:r>
              <a:t>JavaScript ile Fonksiyonel Programlama</a:t>
            </a:r>
          </a:p>
        </p:txBody>
      </p:sp>
      <p:pic>
        <p:nvPicPr>
          <p:cNvPr id="131" name="Screen Shot 2016-01-31 at 23.36.33.png"/>
          <p:cNvPicPr>
            <a:picLocks noChangeAspect="1"/>
          </p:cNvPicPr>
          <p:nvPr/>
        </p:nvPicPr>
        <p:blipFill>
          <a:blip r:embed="rId3">
            <a:extLst/>
          </a:blip>
          <a:stretch>
            <a:fillRect/>
          </a:stretch>
        </p:blipFill>
        <p:spPr>
          <a:xfrm>
            <a:off x="4028226" y="5163105"/>
            <a:ext cx="1021557" cy="1017413"/>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23" name="image5.png" descr="emlakjet.png"/>
          <p:cNvPicPr>
            <a:picLocks noChangeAspect="1"/>
          </p:cNvPicPr>
          <p:nvPr/>
        </p:nvPicPr>
        <p:blipFill>
          <a:blip r:embed="rId3">
            <a:extLst/>
          </a:blip>
          <a:stretch>
            <a:fillRect/>
          </a:stretch>
        </p:blipFill>
        <p:spPr>
          <a:xfrm>
            <a:off x="0" y="6441519"/>
            <a:ext cx="1737361" cy="371858"/>
          </a:xfrm>
          <a:prstGeom prst="rect">
            <a:avLst/>
          </a:prstGeom>
          <a:ln w="12700">
            <a:miter lim="400000"/>
          </a:ln>
        </p:spPr>
      </p:pic>
      <p:sp>
        <p:nvSpPr>
          <p:cNvPr id="224" name="Shape 224"/>
          <p:cNvSpPr/>
          <p:nvPr>
            <p:ph type="sldNum" sz="quarter" idx="4294967295"/>
          </p:nvPr>
        </p:nvSpPr>
        <p:spPr>
          <a:xfrm>
            <a:off x="8700506" y="6496193"/>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5" name="Shape 225"/>
          <p:cNvSpPr/>
          <p:nvPr>
            <p:ph type="title"/>
          </p:nvPr>
        </p:nvSpPr>
        <p:spPr>
          <a:xfrm>
            <a:off x="107503" y="274638"/>
            <a:ext cx="8928994" cy="490067"/>
          </a:xfrm>
          <a:prstGeom prst="rect">
            <a:avLst/>
          </a:prstGeom>
        </p:spPr>
        <p:txBody>
          <a:bodyPr/>
          <a:lstStyle>
            <a:lvl1pPr defTabSz="292607">
              <a:defRPr sz="2816"/>
            </a:lvl1pPr>
          </a:lstStyle>
          <a:p>
            <a:pPr/>
            <a:r>
              <a:t>Higher-Order Functions</a:t>
            </a:r>
          </a:p>
        </p:txBody>
      </p:sp>
      <p:sp>
        <p:nvSpPr>
          <p:cNvPr id="226" name="Shape 226"/>
          <p:cNvSpPr/>
          <p:nvPr/>
        </p:nvSpPr>
        <p:spPr>
          <a:xfrm>
            <a:off x="1570509" y="1818558"/>
            <a:ext cx="6002981" cy="2377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a:latin typeface="Courier New"/>
                <a:ea typeface="Courier New"/>
                <a:cs typeface="Courier New"/>
                <a:sym typeface="Courier New"/>
              </a:defRPr>
            </a:pPr>
            <a:r>
              <a:t>var</a:t>
            </a:r>
            <a:r>
              <a:rPr b="0"/>
              <a:t> f = </a:t>
            </a:r>
            <a:r>
              <a:t>function</a:t>
            </a:r>
            <a:r>
              <a:rPr b="0"/>
              <a:t>(x) {</a:t>
            </a:r>
            <a:endParaRPr b="0"/>
          </a:p>
          <a:p>
            <a:pPr>
              <a:defRPr>
                <a:latin typeface="Courier New"/>
                <a:ea typeface="Courier New"/>
                <a:cs typeface="Courier New"/>
                <a:sym typeface="Courier New"/>
              </a:defRPr>
            </a:pPr>
            <a:r>
              <a:t>    </a:t>
            </a:r>
            <a:r>
              <a:rPr b="1"/>
              <a:t>return</a:t>
            </a:r>
            <a:r>
              <a:t> x * </a:t>
            </a:r>
            <a:r>
              <a:rPr>
                <a:solidFill>
                  <a:srgbClr val="BF8F00"/>
                </a:solidFill>
              </a:rPr>
              <a:t>2</a:t>
            </a:r>
            <a:r>
              <a:t>;</a:t>
            </a:r>
          </a:p>
          <a:p>
            <a:pPr>
              <a:defRPr>
                <a:latin typeface="Courier New"/>
                <a:ea typeface="Courier New"/>
                <a:cs typeface="Courier New"/>
                <a:sym typeface="Courier New"/>
              </a:defRPr>
            </a:pPr>
            <a:r>
              <a:t>};</a:t>
            </a:r>
          </a:p>
          <a:p>
            <a:pPr>
              <a:defRPr>
                <a:solidFill>
                  <a:srgbClr val="959395"/>
                </a:solidFill>
                <a:latin typeface="Courier New"/>
                <a:ea typeface="Courier New"/>
                <a:cs typeface="Courier New"/>
                <a:sym typeface="Courier New"/>
              </a:defRPr>
            </a:pPr>
            <a:r>
              <a:rPr>
                <a:solidFill>
                  <a:srgbClr val="000000"/>
                </a:solidFill>
              </a:rPr>
              <a:t>[ </a:t>
            </a:r>
            <a:r>
              <a:rPr>
                <a:solidFill>
                  <a:srgbClr val="BF8F00"/>
                </a:solidFill>
              </a:rPr>
              <a:t>1</a:t>
            </a:r>
            <a:r>
              <a:rPr>
                <a:solidFill>
                  <a:srgbClr val="000000"/>
                </a:solidFill>
              </a:rPr>
              <a:t>, </a:t>
            </a:r>
            <a:r>
              <a:rPr>
                <a:solidFill>
                  <a:srgbClr val="BF8F00"/>
                </a:solidFill>
              </a:rPr>
              <a:t>2</a:t>
            </a:r>
            <a:r>
              <a:rPr>
                <a:solidFill>
                  <a:srgbClr val="000000"/>
                </a:solidFill>
              </a:rPr>
              <a:t>, </a:t>
            </a:r>
            <a:r>
              <a:rPr>
                <a:solidFill>
                  <a:srgbClr val="BF8F00"/>
                </a:solidFill>
              </a:rPr>
              <a:t>3</a:t>
            </a:r>
            <a:r>
              <a:rPr>
                <a:solidFill>
                  <a:srgbClr val="000000"/>
                </a:solidFill>
              </a:rPr>
              <a:t> ].</a:t>
            </a:r>
            <a:r>
              <a:rPr>
                <a:solidFill>
                  <a:srgbClr val="021994"/>
                </a:solidFill>
              </a:rPr>
              <a:t>map</a:t>
            </a:r>
            <a:r>
              <a:rPr>
                <a:solidFill>
                  <a:srgbClr val="000000"/>
                </a:solidFill>
              </a:rPr>
              <a:t>(f); </a:t>
            </a:r>
            <a:r>
              <a:rPr i="1"/>
              <a:t>// [ 2, 4, 6 ]</a:t>
            </a:r>
            <a:endParaRPr>
              <a:solidFill>
                <a:srgbClr val="000000"/>
              </a:solidFill>
            </a:endParaRPr>
          </a:p>
          <a:p>
            <a:pPr>
              <a:defRPr>
                <a:latin typeface="Courier New"/>
                <a:ea typeface="Courier New"/>
                <a:cs typeface="Courier New"/>
                <a:sym typeface="Courier New"/>
              </a:defRPr>
            </a:pPr>
          </a:p>
          <a:p>
            <a:pPr>
              <a:defRPr>
                <a:latin typeface="Courier New"/>
                <a:ea typeface="Courier New"/>
                <a:cs typeface="Courier New"/>
                <a:sym typeface="Courier New"/>
              </a:defRPr>
            </a:pPr>
            <a:r>
              <a:t>$(</a:t>
            </a:r>
            <a:r>
              <a:rPr>
                <a:solidFill>
                  <a:srgbClr val="CD1D00"/>
                </a:solidFill>
              </a:rPr>
              <a:t>'.button'</a:t>
            </a:r>
            <a:r>
              <a:t>).</a:t>
            </a:r>
            <a:r>
              <a:rPr>
                <a:solidFill>
                  <a:srgbClr val="021994"/>
                </a:solidFill>
              </a:rPr>
              <a:t>on</a:t>
            </a:r>
            <a:r>
              <a:t>(</a:t>
            </a:r>
            <a:r>
              <a:rPr>
                <a:solidFill>
                  <a:srgbClr val="CD1D00"/>
                </a:solidFill>
              </a:rPr>
              <a:t>'click'</a:t>
            </a:r>
            <a:r>
              <a:t>, </a:t>
            </a:r>
            <a:r>
              <a:rPr b="1"/>
              <a:t>function</a:t>
            </a:r>
            <a:r>
              <a:t>(event) {</a:t>
            </a:r>
          </a:p>
          <a:p>
            <a:pPr>
              <a:defRPr>
                <a:latin typeface="Courier New"/>
                <a:ea typeface="Courier New"/>
                <a:cs typeface="Courier New"/>
                <a:sym typeface="Courier New"/>
              </a:defRPr>
            </a:pPr>
            <a:r>
              <a:t>    ...</a:t>
            </a:r>
          </a:p>
          <a:p>
            <a:pPr>
              <a:defRPr>
                <a:latin typeface="Courier New"/>
                <a:ea typeface="Courier New"/>
                <a:cs typeface="Courier New"/>
                <a:sym typeface="Courier New"/>
              </a:defRPr>
            </a:pPr>
            <a:r>
              <a:t>});</a:t>
            </a:r>
          </a:p>
        </p:txBody>
      </p:sp>
      <p:pic>
        <p:nvPicPr>
          <p:cNvPr id="227" name="pasted-image.pdf"/>
          <p:cNvPicPr>
            <a:picLocks noChangeAspect="1"/>
          </p:cNvPicPr>
          <p:nvPr/>
        </p:nvPicPr>
        <p:blipFill>
          <a:blip r:embed="rId4">
            <a:extLst/>
          </a:blip>
          <a:stretch>
            <a:fillRect/>
          </a:stretch>
        </p:blipFill>
        <p:spPr>
          <a:xfrm>
            <a:off x="738803" y="4525058"/>
            <a:ext cx="1143001" cy="1054101"/>
          </a:xfrm>
          <a:prstGeom prst="rect">
            <a:avLst/>
          </a:prstGeom>
          <a:ln w="12700">
            <a:miter lim="400000"/>
          </a:ln>
        </p:spPr>
      </p:pic>
      <p:pic>
        <p:nvPicPr>
          <p:cNvPr id="228" name="pasted-image.pdf"/>
          <p:cNvPicPr>
            <a:picLocks noChangeAspect="1"/>
          </p:cNvPicPr>
          <p:nvPr/>
        </p:nvPicPr>
        <p:blipFill>
          <a:blip r:embed="rId5">
            <a:extLst/>
          </a:blip>
          <a:stretch>
            <a:fillRect/>
          </a:stretch>
        </p:blipFill>
        <p:spPr>
          <a:xfrm>
            <a:off x="2710213" y="4525058"/>
            <a:ext cx="1104901" cy="1054101"/>
          </a:xfrm>
          <a:prstGeom prst="rect">
            <a:avLst/>
          </a:prstGeom>
          <a:ln w="12700">
            <a:miter lim="400000"/>
          </a:ln>
        </p:spPr>
      </p:pic>
      <p:pic>
        <p:nvPicPr>
          <p:cNvPr id="229" name="pasted-image.pdf"/>
          <p:cNvPicPr>
            <a:picLocks noChangeAspect="1"/>
          </p:cNvPicPr>
          <p:nvPr/>
        </p:nvPicPr>
        <p:blipFill>
          <a:blip r:embed="rId6">
            <a:extLst/>
          </a:blip>
          <a:stretch>
            <a:fillRect/>
          </a:stretch>
        </p:blipFill>
        <p:spPr>
          <a:xfrm>
            <a:off x="4643523" y="4594908"/>
            <a:ext cx="1612901" cy="914401"/>
          </a:xfrm>
          <a:prstGeom prst="rect">
            <a:avLst/>
          </a:prstGeom>
          <a:ln w="12700">
            <a:miter lim="400000"/>
          </a:ln>
        </p:spPr>
      </p:pic>
      <p:pic>
        <p:nvPicPr>
          <p:cNvPr id="230" name="pasted-image.pdf"/>
          <p:cNvPicPr>
            <a:picLocks noChangeAspect="1"/>
          </p:cNvPicPr>
          <p:nvPr/>
        </p:nvPicPr>
        <p:blipFill>
          <a:blip r:embed="rId7">
            <a:extLst/>
          </a:blip>
          <a:stretch>
            <a:fillRect/>
          </a:stretch>
        </p:blipFill>
        <p:spPr>
          <a:xfrm>
            <a:off x="7084833" y="4556808"/>
            <a:ext cx="1701801" cy="990601"/>
          </a:xfrm>
          <a:prstGeom prst="rect">
            <a:avLst/>
          </a:prstGeom>
          <a:ln w="12700">
            <a:miter lim="400000"/>
          </a:ln>
        </p:spPr>
      </p:pic>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34" name="image5.png" descr="emlakjet.png"/>
          <p:cNvPicPr>
            <a:picLocks noChangeAspect="1"/>
          </p:cNvPicPr>
          <p:nvPr/>
        </p:nvPicPr>
        <p:blipFill>
          <a:blip r:embed="rId3">
            <a:extLst/>
          </a:blip>
          <a:stretch>
            <a:fillRect/>
          </a:stretch>
        </p:blipFill>
        <p:spPr>
          <a:xfrm>
            <a:off x="0" y="6441519"/>
            <a:ext cx="1737361" cy="371858"/>
          </a:xfrm>
          <a:prstGeom prst="rect">
            <a:avLst/>
          </a:prstGeom>
          <a:ln w="12700">
            <a:miter lim="400000"/>
          </a:ln>
        </p:spPr>
      </p:pic>
      <p:sp>
        <p:nvSpPr>
          <p:cNvPr id="235" name="Shape 235"/>
          <p:cNvSpPr/>
          <p:nvPr>
            <p:ph type="sldNum" sz="quarter" idx="4294967295"/>
          </p:nvPr>
        </p:nvSpPr>
        <p:spPr>
          <a:xfrm>
            <a:off x="8700506" y="6496193"/>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6" name="Shape 236"/>
          <p:cNvSpPr/>
          <p:nvPr>
            <p:ph type="title"/>
          </p:nvPr>
        </p:nvSpPr>
        <p:spPr>
          <a:xfrm>
            <a:off x="107503" y="274638"/>
            <a:ext cx="8928994" cy="490067"/>
          </a:xfrm>
          <a:prstGeom prst="rect">
            <a:avLst/>
          </a:prstGeom>
        </p:spPr>
        <p:txBody>
          <a:bodyPr/>
          <a:lstStyle>
            <a:lvl1pPr defTabSz="292607">
              <a:defRPr sz="2816"/>
            </a:lvl1pPr>
          </a:lstStyle>
          <a:p>
            <a:pPr/>
            <a:r>
              <a:t>Map</a:t>
            </a:r>
          </a:p>
        </p:txBody>
      </p:sp>
      <p:sp>
        <p:nvSpPr>
          <p:cNvPr id="237" name="Shape 237"/>
          <p:cNvSpPr/>
          <p:nvPr/>
        </p:nvSpPr>
        <p:spPr>
          <a:xfrm>
            <a:off x="2530786" y="1473401"/>
            <a:ext cx="4082428"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a:latin typeface="Courier New"/>
                <a:ea typeface="Courier New"/>
                <a:cs typeface="Courier New"/>
                <a:sym typeface="Courier New"/>
              </a:defRPr>
            </a:pPr>
            <a:r>
              <a:rPr b="1"/>
              <a:t>map</a:t>
            </a:r>
            <a:r>
              <a:t> :: (a -&gt; b) -&gt; [a] -&gt; [b]</a:t>
            </a:r>
          </a:p>
        </p:txBody>
      </p:sp>
      <p:sp>
        <p:nvSpPr>
          <p:cNvPr id="238" name="Shape 238"/>
          <p:cNvSpPr/>
          <p:nvPr/>
        </p:nvSpPr>
        <p:spPr>
          <a:xfrm>
            <a:off x="1166584" y="2154792"/>
            <a:ext cx="6810832" cy="3520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600">
                <a:latin typeface="Courier New"/>
                <a:ea typeface="Courier New"/>
                <a:cs typeface="Courier New"/>
                <a:sym typeface="Courier New"/>
              </a:defRPr>
            </a:pPr>
            <a:r>
              <a:t>function</a:t>
            </a:r>
            <a:r>
              <a:rPr b="0"/>
              <a:t> </a:t>
            </a:r>
            <a:r>
              <a:rPr b="0">
                <a:solidFill>
                  <a:srgbClr val="021994"/>
                </a:solidFill>
              </a:rPr>
              <a:t>f</a:t>
            </a:r>
            <a:r>
              <a:rPr b="0"/>
              <a:t>(x) {</a:t>
            </a:r>
            <a:endParaRPr b="0"/>
          </a:p>
          <a:p>
            <a:pPr>
              <a:defRPr sz="1600">
                <a:latin typeface="Courier New"/>
                <a:ea typeface="Courier New"/>
                <a:cs typeface="Courier New"/>
                <a:sym typeface="Courier New"/>
              </a:defRPr>
            </a:pPr>
            <a:r>
              <a:t>    </a:t>
            </a:r>
            <a:r>
              <a:rPr b="1"/>
              <a:t>return</a:t>
            </a:r>
            <a:r>
              <a:t> x * </a:t>
            </a:r>
            <a:r>
              <a:rPr>
                <a:solidFill>
                  <a:srgbClr val="BF8F00"/>
                </a:solidFill>
              </a:rPr>
              <a:t>2</a:t>
            </a:r>
            <a:r>
              <a:t>;</a:t>
            </a:r>
          </a:p>
          <a:p>
            <a:pPr>
              <a:defRPr sz="1600">
                <a:latin typeface="Courier New"/>
                <a:ea typeface="Courier New"/>
                <a:cs typeface="Courier New"/>
                <a:sym typeface="Courier New"/>
              </a:defRPr>
            </a:pPr>
            <a:r>
              <a:t>}</a:t>
            </a:r>
          </a:p>
          <a:p>
            <a:pPr>
              <a:defRPr sz="1600">
                <a:latin typeface="Courier New"/>
                <a:ea typeface="Courier New"/>
                <a:cs typeface="Courier New"/>
                <a:sym typeface="Courier New"/>
              </a:defRPr>
            </a:pPr>
          </a:p>
          <a:p>
            <a:pPr>
              <a:defRPr sz="1600">
                <a:latin typeface="Courier New"/>
                <a:ea typeface="Courier New"/>
                <a:cs typeface="Courier New"/>
                <a:sym typeface="Courier New"/>
              </a:defRPr>
            </a:pPr>
            <a:r>
              <a:rPr b="1"/>
              <a:t>var</a:t>
            </a:r>
            <a:r>
              <a:t> numbers = [ </a:t>
            </a:r>
            <a:r>
              <a:rPr>
                <a:solidFill>
                  <a:srgbClr val="BF8F00"/>
                </a:solidFill>
              </a:rPr>
              <a:t>1</a:t>
            </a:r>
            <a:r>
              <a:t>, </a:t>
            </a:r>
            <a:r>
              <a:rPr>
                <a:solidFill>
                  <a:srgbClr val="BF8F00"/>
                </a:solidFill>
              </a:rPr>
              <a:t>2</a:t>
            </a:r>
            <a:r>
              <a:t>, </a:t>
            </a:r>
            <a:r>
              <a:rPr>
                <a:solidFill>
                  <a:srgbClr val="BF8F00"/>
                </a:solidFill>
              </a:rPr>
              <a:t>3</a:t>
            </a:r>
            <a:r>
              <a:t> ];</a:t>
            </a:r>
          </a:p>
          <a:p>
            <a:pPr>
              <a:defRPr sz="1600">
                <a:latin typeface="Courier New"/>
                <a:ea typeface="Courier New"/>
                <a:cs typeface="Courier New"/>
                <a:sym typeface="Courier New"/>
              </a:defRPr>
            </a:pPr>
          </a:p>
          <a:p>
            <a:pPr>
              <a:defRPr sz="1600">
                <a:latin typeface="Courier New"/>
                <a:ea typeface="Courier New"/>
                <a:cs typeface="Courier New"/>
                <a:sym typeface="Courier New"/>
              </a:defRPr>
            </a:pPr>
            <a:r>
              <a:rPr b="1"/>
              <a:t>var</a:t>
            </a:r>
            <a:r>
              <a:t> newNumbers = [];</a:t>
            </a:r>
          </a:p>
          <a:p>
            <a:pPr>
              <a:defRPr sz="1600">
                <a:latin typeface="Courier New"/>
                <a:ea typeface="Courier New"/>
                <a:cs typeface="Courier New"/>
                <a:sym typeface="Courier New"/>
              </a:defRPr>
            </a:pPr>
            <a:r>
              <a:rPr b="1"/>
              <a:t>for</a:t>
            </a:r>
            <a:r>
              <a:t> (</a:t>
            </a:r>
            <a:r>
              <a:rPr b="1"/>
              <a:t>var</a:t>
            </a:r>
            <a:r>
              <a:t> i = </a:t>
            </a:r>
            <a:r>
              <a:rPr>
                <a:solidFill>
                  <a:srgbClr val="BF8F00"/>
                </a:solidFill>
              </a:rPr>
              <a:t>0</a:t>
            </a:r>
            <a:r>
              <a:t>; i &lt; numbers.length; i++) {</a:t>
            </a:r>
          </a:p>
          <a:p>
            <a:pPr>
              <a:defRPr sz="1600">
                <a:latin typeface="Courier New"/>
                <a:ea typeface="Courier New"/>
                <a:cs typeface="Courier New"/>
                <a:sym typeface="Courier New"/>
              </a:defRPr>
            </a:pPr>
            <a:r>
              <a:t>    </a:t>
            </a:r>
            <a:r>
              <a:rPr b="1"/>
              <a:t>var</a:t>
            </a:r>
            <a:r>
              <a:t> number = numbers[i];</a:t>
            </a:r>
          </a:p>
          <a:p>
            <a:pPr>
              <a:defRPr sz="1600">
                <a:latin typeface="Courier New"/>
                <a:ea typeface="Courier New"/>
                <a:cs typeface="Courier New"/>
                <a:sym typeface="Courier New"/>
              </a:defRPr>
            </a:pPr>
            <a:r>
              <a:t>    </a:t>
            </a:r>
            <a:r>
              <a:rPr b="1"/>
              <a:t>var</a:t>
            </a:r>
            <a:r>
              <a:t> newNumber = </a:t>
            </a:r>
            <a:r>
              <a:rPr>
                <a:solidFill>
                  <a:srgbClr val="021994"/>
                </a:solidFill>
              </a:rPr>
              <a:t>f</a:t>
            </a:r>
            <a:r>
              <a:t>(number);</a:t>
            </a:r>
          </a:p>
          <a:p>
            <a:pPr>
              <a:defRPr sz="1600">
                <a:latin typeface="Courier New"/>
                <a:ea typeface="Courier New"/>
                <a:cs typeface="Courier New"/>
                <a:sym typeface="Courier New"/>
              </a:defRPr>
            </a:pPr>
            <a:r>
              <a:t>    newNumbers.</a:t>
            </a:r>
            <a:r>
              <a:rPr>
                <a:solidFill>
                  <a:srgbClr val="021994"/>
                </a:solidFill>
              </a:rPr>
              <a:t>push</a:t>
            </a:r>
            <a:r>
              <a:t>(newNumber);</a:t>
            </a:r>
          </a:p>
          <a:p>
            <a:pPr>
              <a:defRPr sz="1600">
                <a:latin typeface="Courier New"/>
                <a:ea typeface="Courier New"/>
                <a:cs typeface="Courier New"/>
                <a:sym typeface="Courier New"/>
              </a:defRPr>
            </a:pPr>
            <a:r>
              <a:t>}</a:t>
            </a:r>
          </a:p>
          <a:p>
            <a:pPr>
              <a:defRPr sz="1600">
                <a:latin typeface="Courier New"/>
                <a:ea typeface="Courier New"/>
                <a:cs typeface="Courier New"/>
                <a:sym typeface="Courier New"/>
              </a:defRPr>
            </a:pPr>
          </a:p>
          <a:p>
            <a:pPr>
              <a:defRPr sz="1600">
                <a:latin typeface="Courier New"/>
                <a:ea typeface="Courier New"/>
                <a:cs typeface="Courier New"/>
                <a:sym typeface="Courier New"/>
              </a:defRPr>
            </a:pPr>
            <a:r>
              <a:t>console.</a:t>
            </a:r>
            <a:r>
              <a:rPr>
                <a:solidFill>
                  <a:srgbClr val="021994"/>
                </a:solidFill>
              </a:rPr>
              <a:t>log</a:t>
            </a:r>
            <a:r>
              <a:t>(</a:t>
            </a:r>
            <a:r>
              <a:rPr>
                <a:solidFill>
                  <a:srgbClr val="CD1D00"/>
                </a:solidFill>
              </a:rPr>
              <a:t>'newNumbers:'</a:t>
            </a:r>
            <a:r>
              <a:t>, newNumbers); </a:t>
            </a:r>
            <a:r>
              <a:rPr i="1">
                <a:solidFill>
                  <a:srgbClr val="959395"/>
                </a:solidFill>
              </a:rPr>
              <a:t>// [ 2, 4, 6 ]</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42" name="image5.png" descr="emlakjet.png"/>
          <p:cNvPicPr>
            <a:picLocks noChangeAspect="1"/>
          </p:cNvPicPr>
          <p:nvPr/>
        </p:nvPicPr>
        <p:blipFill>
          <a:blip r:embed="rId3">
            <a:extLst/>
          </a:blip>
          <a:stretch>
            <a:fillRect/>
          </a:stretch>
        </p:blipFill>
        <p:spPr>
          <a:xfrm>
            <a:off x="0" y="6441519"/>
            <a:ext cx="1737361" cy="371858"/>
          </a:xfrm>
          <a:prstGeom prst="rect">
            <a:avLst/>
          </a:prstGeom>
          <a:ln w="12700">
            <a:miter lim="400000"/>
          </a:ln>
        </p:spPr>
      </p:pic>
      <p:sp>
        <p:nvSpPr>
          <p:cNvPr id="243" name="Shape 243"/>
          <p:cNvSpPr/>
          <p:nvPr>
            <p:ph type="sldNum" sz="quarter" idx="4294967295"/>
          </p:nvPr>
        </p:nvSpPr>
        <p:spPr>
          <a:xfrm>
            <a:off x="8700506" y="6496193"/>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4" name="Shape 244"/>
          <p:cNvSpPr/>
          <p:nvPr>
            <p:ph type="title"/>
          </p:nvPr>
        </p:nvSpPr>
        <p:spPr>
          <a:xfrm>
            <a:off x="107503" y="274638"/>
            <a:ext cx="8928994" cy="490067"/>
          </a:xfrm>
          <a:prstGeom prst="rect">
            <a:avLst/>
          </a:prstGeom>
        </p:spPr>
        <p:txBody>
          <a:bodyPr/>
          <a:lstStyle>
            <a:lvl1pPr defTabSz="292607">
              <a:defRPr sz="2816"/>
            </a:lvl1pPr>
          </a:lstStyle>
          <a:p>
            <a:pPr/>
            <a:r>
              <a:t>Map</a:t>
            </a:r>
          </a:p>
        </p:txBody>
      </p:sp>
      <p:sp>
        <p:nvSpPr>
          <p:cNvPr id="245" name="Shape 245"/>
          <p:cNvSpPr/>
          <p:nvPr/>
        </p:nvSpPr>
        <p:spPr>
          <a:xfrm>
            <a:off x="91989" y="1365486"/>
            <a:ext cx="8960022" cy="4968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a:latin typeface="Courier New"/>
                <a:ea typeface="Courier New"/>
                <a:cs typeface="Courier New"/>
                <a:sym typeface="Courier New"/>
              </a:defRPr>
            </a:pPr>
            <a:r>
              <a:rPr b="1"/>
              <a:t>function</a:t>
            </a:r>
            <a:r>
              <a:t> </a:t>
            </a:r>
            <a:r>
              <a:rPr>
                <a:solidFill>
                  <a:srgbClr val="021994"/>
                </a:solidFill>
              </a:rPr>
              <a:t>map</a:t>
            </a:r>
            <a:r>
              <a:t>(f, arr) {</a:t>
            </a:r>
          </a:p>
          <a:p>
            <a:pPr>
              <a:defRPr sz="1400">
                <a:latin typeface="Courier New"/>
                <a:ea typeface="Courier New"/>
                <a:cs typeface="Courier New"/>
                <a:sym typeface="Courier New"/>
              </a:defRPr>
            </a:pPr>
            <a:r>
              <a:t>    </a:t>
            </a:r>
            <a:r>
              <a:rPr b="1"/>
              <a:t>var</a:t>
            </a:r>
            <a:r>
              <a:t> ret = [];</a:t>
            </a:r>
          </a:p>
          <a:p>
            <a:pPr>
              <a:defRPr sz="1400">
                <a:latin typeface="Courier New"/>
                <a:ea typeface="Courier New"/>
                <a:cs typeface="Courier New"/>
                <a:sym typeface="Courier New"/>
              </a:defRPr>
            </a:pPr>
            <a:r>
              <a:t>    </a:t>
            </a:r>
            <a:r>
              <a:rPr b="1"/>
              <a:t>for</a:t>
            </a:r>
            <a:r>
              <a:t> (</a:t>
            </a:r>
            <a:r>
              <a:rPr b="1"/>
              <a:t>var</a:t>
            </a:r>
            <a:r>
              <a:t> i = </a:t>
            </a:r>
            <a:r>
              <a:rPr>
                <a:solidFill>
                  <a:srgbClr val="BF8F00"/>
                </a:solidFill>
              </a:rPr>
              <a:t>0</a:t>
            </a:r>
            <a:r>
              <a:t>; i &lt; arr.length; i++) {</a:t>
            </a:r>
          </a:p>
          <a:p>
            <a:pPr>
              <a:defRPr sz="1400">
                <a:latin typeface="Courier New"/>
                <a:ea typeface="Courier New"/>
                <a:cs typeface="Courier New"/>
                <a:sym typeface="Courier New"/>
              </a:defRPr>
            </a:pPr>
            <a:r>
              <a:t>        </a:t>
            </a:r>
            <a:r>
              <a:rPr b="1"/>
              <a:t>var</a:t>
            </a:r>
            <a:r>
              <a:t> number = arr[i];</a:t>
            </a:r>
          </a:p>
          <a:p>
            <a:pPr>
              <a:defRPr sz="1400">
                <a:latin typeface="Courier New"/>
                <a:ea typeface="Courier New"/>
                <a:cs typeface="Courier New"/>
                <a:sym typeface="Courier New"/>
              </a:defRPr>
            </a:pPr>
            <a:r>
              <a:t>        </a:t>
            </a:r>
            <a:r>
              <a:rPr b="1"/>
              <a:t>var</a:t>
            </a:r>
            <a:r>
              <a:t> newNumber = </a:t>
            </a:r>
            <a:r>
              <a:rPr>
                <a:solidFill>
                  <a:srgbClr val="021994"/>
                </a:solidFill>
              </a:rPr>
              <a:t>f</a:t>
            </a:r>
            <a:r>
              <a:t>(number);</a:t>
            </a:r>
          </a:p>
          <a:p>
            <a:pPr>
              <a:defRPr sz="1400">
                <a:latin typeface="Courier New"/>
                <a:ea typeface="Courier New"/>
                <a:cs typeface="Courier New"/>
                <a:sym typeface="Courier New"/>
              </a:defRPr>
            </a:pPr>
            <a:r>
              <a:t>        ret.</a:t>
            </a:r>
            <a:r>
              <a:rPr>
                <a:solidFill>
                  <a:srgbClr val="021994"/>
                </a:solidFill>
              </a:rPr>
              <a:t>push</a:t>
            </a:r>
            <a:r>
              <a:t>(newNumber);</a:t>
            </a:r>
          </a:p>
          <a:p>
            <a:pPr>
              <a:defRPr sz="1400">
                <a:latin typeface="Courier New"/>
                <a:ea typeface="Courier New"/>
                <a:cs typeface="Courier New"/>
                <a:sym typeface="Courier New"/>
              </a:defRPr>
            </a:pPr>
            <a:r>
              <a:t>    }</a:t>
            </a:r>
          </a:p>
          <a:p>
            <a:pPr>
              <a:defRPr b="1" sz="1400">
                <a:latin typeface="Courier New"/>
                <a:ea typeface="Courier New"/>
                <a:cs typeface="Courier New"/>
                <a:sym typeface="Courier New"/>
              </a:defRPr>
            </a:pPr>
            <a:r>
              <a:rPr b="0"/>
              <a:t>    </a:t>
            </a:r>
            <a:r>
              <a:t>return</a:t>
            </a:r>
            <a:r>
              <a:rPr b="0"/>
              <a:t> ret;</a:t>
            </a:r>
            <a:endParaRPr b="0"/>
          </a:p>
          <a:p>
            <a:pPr>
              <a:defRPr sz="1400">
                <a:latin typeface="Courier New"/>
                <a:ea typeface="Courier New"/>
                <a:cs typeface="Courier New"/>
                <a:sym typeface="Courier New"/>
              </a:defRPr>
            </a:pPr>
            <a:r>
              <a:t>}</a:t>
            </a:r>
          </a:p>
          <a:p>
            <a:pPr>
              <a:defRPr sz="1400">
                <a:latin typeface="Courier New"/>
                <a:ea typeface="Courier New"/>
                <a:cs typeface="Courier New"/>
                <a:sym typeface="Courier New"/>
              </a:defRPr>
            </a:pPr>
          </a:p>
          <a:p>
            <a:pPr>
              <a:defRPr b="1" sz="1400">
                <a:latin typeface="Courier New"/>
                <a:ea typeface="Courier New"/>
                <a:cs typeface="Courier New"/>
                <a:sym typeface="Courier New"/>
              </a:defRPr>
            </a:pPr>
            <a:r>
              <a:t>function</a:t>
            </a:r>
            <a:r>
              <a:rPr b="0"/>
              <a:t> </a:t>
            </a:r>
            <a:r>
              <a:rPr b="0">
                <a:solidFill>
                  <a:srgbClr val="021994"/>
                </a:solidFill>
              </a:rPr>
              <a:t>f</a:t>
            </a:r>
            <a:r>
              <a:rPr b="0"/>
              <a:t>(x) {</a:t>
            </a:r>
            <a:endParaRPr b="0"/>
          </a:p>
          <a:p>
            <a:pPr>
              <a:defRPr sz="1400">
                <a:latin typeface="Courier New"/>
                <a:ea typeface="Courier New"/>
                <a:cs typeface="Courier New"/>
                <a:sym typeface="Courier New"/>
              </a:defRPr>
            </a:pPr>
            <a:r>
              <a:t>    </a:t>
            </a:r>
            <a:r>
              <a:rPr b="1"/>
              <a:t>return</a:t>
            </a:r>
            <a:r>
              <a:t> x * </a:t>
            </a:r>
            <a:r>
              <a:rPr>
                <a:solidFill>
                  <a:srgbClr val="BF8F00"/>
                </a:solidFill>
              </a:rPr>
              <a:t>2</a:t>
            </a:r>
            <a:r>
              <a:t>;</a:t>
            </a:r>
          </a:p>
          <a:p>
            <a:pPr>
              <a:defRPr sz="1400">
                <a:latin typeface="Courier New"/>
                <a:ea typeface="Courier New"/>
                <a:cs typeface="Courier New"/>
                <a:sym typeface="Courier New"/>
              </a:defRPr>
            </a:pPr>
            <a:r>
              <a:t>}</a:t>
            </a:r>
          </a:p>
          <a:p>
            <a:pPr>
              <a:defRPr sz="1400">
                <a:latin typeface="Courier New"/>
                <a:ea typeface="Courier New"/>
                <a:cs typeface="Courier New"/>
                <a:sym typeface="Courier New"/>
              </a:defRPr>
            </a:pPr>
          </a:p>
          <a:p>
            <a:pPr>
              <a:defRPr b="1" sz="1400">
                <a:latin typeface="Courier New"/>
                <a:ea typeface="Courier New"/>
                <a:cs typeface="Courier New"/>
                <a:sym typeface="Courier New"/>
              </a:defRPr>
            </a:pPr>
            <a:r>
              <a:t>function</a:t>
            </a:r>
            <a:r>
              <a:rPr b="0"/>
              <a:t> </a:t>
            </a:r>
            <a:r>
              <a:rPr b="0">
                <a:solidFill>
                  <a:srgbClr val="021994"/>
                </a:solidFill>
              </a:rPr>
              <a:t>g</a:t>
            </a:r>
            <a:r>
              <a:rPr b="0"/>
              <a:t>(x) {</a:t>
            </a:r>
            <a:endParaRPr b="0"/>
          </a:p>
          <a:p>
            <a:pPr>
              <a:defRPr sz="1400">
                <a:latin typeface="Courier New"/>
                <a:ea typeface="Courier New"/>
                <a:cs typeface="Courier New"/>
                <a:sym typeface="Courier New"/>
              </a:defRPr>
            </a:pPr>
            <a:r>
              <a:t>    </a:t>
            </a:r>
            <a:r>
              <a:rPr b="1"/>
              <a:t>return</a:t>
            </a:r>
            <a:r>
              <a:t> x + </a:t>
            </a:r>
            <a:r>
              <a:rPr>
                <a:solidFill>
                  <a:srgbClr val="BF8F00"/>
                </a:solidFill>
              </a:rPr>
              <a:t>3</a:t>
            </a:r>
            <a:r>
              <a:t>;</a:t>
            </a:r>
          </a:p>
          <a:p>
            <a:pPr>
              <a:defRPr sz="1400">
                <a:latin typeface="Courier New"/>
                <a:ea typeface="Courier New"/>
                <a:cs typeface="Courier New"/>
                <a:sym typeface="Courier New"/>
              </a:defRPr>
            </a:pPr>
            <a:r>
              <a:t>}</a:t>
            </a:r>
          </a:p>
          <a:p>
            <a:pPr>
              <a:defRPr sz="1400">
                <a:latin typeface="Courier New"/>
                <a:ea typeface="Courier New"/>
                <a:cs typeface="Courier New"/>
                <a:sym typeface="Courier New"/>
              </a:defRPr>
            </a:pPr>
          </a:p>
          <a:p>
            <a:pPr>
              <a:defRPr sz="1400">
                <a:latin typeface="Courier New"/>
                <a:ea typeface="Courier New"/>
                <a:cs typeface="Courier New"/>
                <a:sym typeface="Courier New"/>
              </a:defRPr>
            </a:pPr>
            <a:r>
              <a:rPr b="1"/>
              <a:t>var</a:t>
            </a:r>
            <a:r>
              <a:t> numbers = [ </a:t>
            </a:r>
            <a:r>
              <a:rPr>
                <a:solidFill>
                  <a:srgbClr val="BF8F00"/>
                </a:solidFill>
              </a:rPr>
              <a:t>1</a:t>
            </a:r>
            <a:r>
              <a:t>, </a:t>
            </a:r>
            <a:r>
              <a:rPr>
                <a:solidFill>
                  <a:srgbClr val="BF8F00"/>
                </a:solidFill>
              </a:rPr>
              <a:t>2</a:t>
            </a:r>
            <a:r>
              <a:t>, </a:t>
            </a:r>
            <a:r>
              <a:rPr>
                <a:solidFill>
                  <a:srgbClr val="BF8F00"/>
                </a:solidFill>
              </a:rPr>
              <a:t>3</a:t>
            </a:r>
            <a:r>
              <a:t> ];</a:t>
            </a:r>
          </a:p>
          <a:p>
            <a:pPr>
              <a:defRPr sz="1400">
                <a:latin typeface="Courier New"/>
                <a:ea typeface="Courier New"/>
                <a:cs typeface="Courier New"/>
                <a:sym typeface="Courier New"/>
              </a:defRPr>
            </a:pPr>
          </a:p>
          <a:p>
            <a:pPr>
              <a:defRPr sz="1400">
                <a:solidFill>
                  <a:srgbClr val="CD1D00"/>
                </a:solidFill>
                <a:latin typeface="Courier New"/>
                <a:ea typeface="Courier New"/>
                <a:cs typeface="Courier New"/>
                <a:sym typeface="Courier New"/>
              </a:defRPr>
            </a:pPr>
            <a:r>
              <a:rPr>
                <a:solidFill>
                  <a:srgbClr val="000000"/>
                </a:solidFill>
              </a:rPr>
              <a:t>console.</a:t>
            </a:r>
            <a:r>
              <a:rPr>
                <a:solidFill>
                  <a:srgbClr val="021994"/>
                </a:solidFill>
              </a:rPr>
              <a:t>log</a:t>
            </a:r>
            <a:r>
              <a:rPr>
                <a:solidFill>
                  <a:srgbClr val="000000"/>
                </a:solidFill>
              </a:rPr>
              <a:t>(</a:t>
            </a:r>
            <a:r>
              <a:t>'map(f, numbers):'</a:t>
            </a:r>
            <a:r>
              <a:rPr>
                <a:solidFill>
                  <a:srgbClr val="000000"/>
                </a:solidFill>
              </a:rPr>
              <a:t>, </a:t>
            </a:r>
            <a:r>
              <a:rPr>
                <a:solidFill>
                  <a:srgbClr val="021994"/>
                </a:solidFill>
              </a:rPr>
              <a:t>map</a:t>
            </a:r>
            <a:r>
              <a:rPr>
                <a:solidFill>
                  <a:srgbClr val="000000"/>
                </a:solidFill>
              </a:rPr>
              <a:t>(f, numbers)); </a:t>
            </a:r>
            <a:r>
              <a:rPr i="1">
                <a:solidFill>
                  <a:srgbClr val="959395"/>
                </a:solidFill>
              </a:rPr>
              <a:t>// [ 2, 4, 6 ]</a:t>
            </a:r>
            <a:endParaRPr>
              <a:solidFill>
                <a:srgbClr val="000000"/>
              </a:solidFill>
            </a:endParaRPr>
          </a:p>
          <a:p>
            <a:pPr>
              <a:defRPr sz="1400">
                <a:solidFill>
                  <a:srgbClr val="CD1D00"/>
                </a:solidFill>
                <a:latin typeface="Courier New"/>
                <a:ea typeface="Courier New"/>
                <a:cs typeface="Courier New"/>
                <a:sym typeface="Courier New"/>
              </a:defRPr>
            </a:pPr>
            <a:r>
              <a:rPr>
                <a:solidFill>
                  <a:srgbClr val="000000"/>
                </a:solidFill>
              </a:rPr>
              <a:t>console.</a:t>
            </a:r>
            <a:r>
              <a:rPr>
                <a:solidFill>
                  <a:srgbClr val="021994"/>
                </a:solidFill>
              </a:rPr>
              <a:t>log</a:t>
            </a:r>
            <a:r>
              <a:rPr>
                <a:solidFill>
                  <a:srgbClr val="000000"/>
                </a:solidFill>
              </a:rPr>
              <a:t>(</a:t>
            </a:r>
            <a:r>
              <a:t>'map(g, numbers):'</a:t>
            </a:r>
            <a:r>
              <a:rPr>
                <a:solidFill>
                  <a:srgbClr val="000000"/>
                </a:solidFill>
              </a:rPr>
              <a:t>, </a:t>
            </a:r>
            <a:r>
              <a:rPr>
                <a:solidFill>
                  <a:srgbClr val="021994"/>
                </a:solidFill>
              </a:rPr>
              <a:t>map</a:t>
            </a:r>
            <a:r>
              <a:rPr>
                <a:solidFill>
                  <a:srgbClr val="000000"/>
                </a:solidFill>
              </a:rPr>
              <a:t>(g, numbers)); </a:t>
            </a:r>
            <a:r>
              <a:rPr i="1">
                <a:solidFill>
                  <a:srgbClr val="959395"/>
                </a:solidFill>
              </a:rPr>
              <a:t>// [ 4, 5, 6 ]</a:t>
            </a:r>
            <a:endParaRPr>
              <a:solidFill>
                <a:srgbClr val="000000"/>
              </a:solidFill>
            </a:endParaRPr>
          </a:p>
          <a:p>
            <a:pPr>
              <a:defRPr sz="1400">
                <a:solidFill>
                  <a:srgbClr val="CD1D00"/>
                </a:solidFill>
                <a:latin typeface="Courier New"/>
                <a:ea typeface="Courier New"/>
                <a:cs typeface="Courier New"/>
                <a:sym typeface="Courier New"/>
              </a:defRPr>
            </a:pPr>
            <a:r>
              <a:rPr>
                <a:solidFill>
                  <a:srgbClr val="000000"/>
                </a:solidFill>
              </a:rPr>
              <a:t>console.</a:t>
            </a:r>
            <a:r>
              <a:rPr>
                <a:solidFill>
                  <a:srgbClr val="021994"/>
                </a:solidFill>
              </a:rPr>
              <a:t>log</a:t>
            </a:r>
            <a:r>
              <a:rPr>
                <a:solidFill>
                  <a:srgbClr val="000000"/>
                </a:solidFill>
              </a:rPr>
              <a:t>(</a:t>
            </a:r>
            <a:r>
              <a:t>'map(f, map(g, numbers)):'</a:t>
            </a:r>
            <a:r>
              <a:rPr>
                <a:solidFill>
                  <a:srgbClr val="000000"/>
                </a:solidFill>
              </a:rPr>
              <a:t>, </a:t>
            </a:r>
            <a:r>
              <a:rPr>
                <a:solidFill>
                  <a:srgbClr val="021994"/>
                </a:solidFill>
              </a:rPr>
              <a:t>map</a:t>
            </a:r>
            <a:r>
              <a:rPr>
                <a:solidFill>
                  <a:srgbClr val="000000"/>
                </a:solidFill>
              </a:rPr>
              <a:t>(f, </a:t>
            </a:r>
            <a:r>
              <a:rPr>
                <a:solidFill>
                  <a:srgbClr val="021994"/>
                </a:solidFill>
              </a:rPr>
              <a:t>map</a:t>
            </a:r>
            <a:r>
              <a:rPr>
                <a:solidFill>
                  <a:srgbClr val="000000"/>
                </a:solidFill>
              </a:rPr>
              <a:t>(g, numbers))); </a:t>
            </a:r>
            <a:r>
              <a:rPr i="1">
                <a:solidFill>
                  <a:srgbClr val="959395"/>
                </a:solidFill>
              </a:rPr>
              <a:t>// [ 8, 10, 12 ]</a:t>
            </a:r>
            <a:endParaRPr>
              <a:solidFill>
                <a:srgbClr val="000000"/>
              </a:solidFill>
            </a:endParaRP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49" name="image5.png" descr="emlakjet.png"/>
          <p:cNvPicPr>
            <a:picLocks noChangeAspect="1"/>
          </p:cNvPicPr>
          <p:nvPr/>
        </p:nvPicPr>
        <p:blipFill>
          <a:blip r:embed="rId3">
            <a:extLst/>
          </a:blip>
          <a:stretch>
            <a:fillRect/>
          </a:stretch>
        </p:blipFill>
        <p:spPr>
          <a:xfrm>
            <a:off x="0" y="6441519"/>
            <a:ext cx="1737361" cy="371858"/>
          </a:xfrm>
          <a:prstGeom prst="rect">
            <a:avLst/>
          </a:prstGeom>
          <a:ln w="12700">
            <a:miter lim="400000"/>
          </a:ln>
        </p:spPr>
      </p:pic>
      <p:sp>
        <p:nvSpPr>
          <p:cNvPr id="250" name="Shape 250"/>
          <p:cNvSpPr/>
          <p:nvPr>
            <p:ph type="sldNum" sz="quarter" idx="4294967295"/>
          </p:nvPr>
        </p:nvSpPr>
        <p:spPr>
          <a:xfrm>
            <a:off x="8700506" y="6496193"/>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1" name="Shape 251"/>
          <p:cNvSpPr/>
          <p:nvPr>
            <p:ph type="title"/>
          </p:nvPr>
        </p:nvSpPr>
        <p:spPr>
          <a:xfrm>
            <a:off x="107503" y="274638"/>
            <a:ext cx="8928994" cy="490067"/>
          </a:xfrm>
          <a:prstGeom prst="rect">
            <a:avLst/>
          </a:prstGeom>
        </p:spPr>
        <p:txBody>
          <a:bodyPr/>
          <a:lstStyle>
            <a:lvl1pPr defTabSz="292607">
              <a:defRPr sz="2816"/>
            </a:lvl1pPr>
          </a:lstStyle>
          <a:p>
            <a:pPr/>
            <a:r>
              <a:t>Map</a:t>
            </a:r>
          </a:p>
        </p:txBody>
      </p:sp>
      <p:sp>
        <p:nvSpPr>
          <p:cNvPr id="252" name="Shape 252"/>
          <p:cNvSpPr/>
          <p:nvPr/>
        </p:nvSpPr>
        <p:spPr>
          <a:xfrm>
            <a:off x="305384" y="1601743"/>
            <a:ext cx="8533232" cy="4358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400">
                <a:latin typeface="Courier New"/>
                <a:ea typeface="Courier New"/>
                <a:cs typeface="Courier New"/>
                <a:sym typeface="Courier New"/>
              </a:defRPr>
            </a:pPr>
            <a:r>
              <a:rPr b="0"/>
              <a:t>Array.</a:t>
            </a:r>
            <a:r>
              <a:t>prototype</a:t>
            </a:r>
            <a:r>
              <a:rPr b="0"/>
              <a:t>.map = </a:t>
            </a:r>
            <a:r>
              <a:t>function</a:t>
            </a:r>
            <a:r>
              <a:rPr b="0"/>
              <a:t>(f) {</a:t>
            </a:r>
            <a:endParaRPr b="0"/>
          </a:p>
          <a:p>
            <a:pPr>
              <a:defRPr sz="1400">
                <a:latin typeface="Courier New"/>
                <a:ea typeface="Courier New"/>
                <a:cs typeface="Courier New"/>
                <a:sym typeface="Courier New"/>
              </a:defRPr>
            </a:pPr>
            <a:r>
              <a:t>    </a:t>
            </a:r>
            <a:r>
              <a:rPr b="1"/>
              <a:t>var</a:t>
            </a:r>
            <a:r>
              <a:t> ret = [];</a:t>
            </a:r>
          </a:p>
          <a:p>
            <a:pPr>
              <a:defRPr sz="1400">
                <a:latin typeface="Courier New"/>
                <a:ea typeface="Courier New"/>
                <a:cs typeface="Courier New"/>
                <a:sym typeface="Courier New"/>
              </a:defRPr>
            </a:pPr>
            <a:r>
              <a:t>    </a:t>
            </a:r>
            <a:r>
              <a:rPr b="1"/>
              <a:t>for</a:t>
            </a:r>
            <a:r>
              <a:t> (</a:t>
            </a:r>
            <a:r>
              <a:rPr b="1"/>
              <a:t>var</a:t>
            </a:r>
            <a:r>
              <a:t> i = </a:t>
            </a:r>
            <a:r>
              <a:rPr>
                <a:solidFill>
                  <a:srgbClr val="BF8F00"/>
                </a:solidFill>
              </a:rPr>
              <a:t>0</a:t>
            </a:r>
            <a:r>
              <a:t>; i &lt; </a:t>
            </a:r>
            <a:r>
              <a:rPr b="1"/>
              <a:t>this</a:t>
            </a:r>
            <a:r>
              <a:t>.length; i++) {</a:t>
            </a:r>
          </a:p>
          <a:p>
            <a:pPr>
              <a:defRPr sz="1400">
                <a:latin typeface="Courier New"/>
                <a:ea typeface="Courier New"/>
                <a:cs typeface="Courier New"/>
                <a:sym typeface="Courier New"/>
              </a:defRPr>
            </a:pPr>
            <a:r>
              <a:t>        </a:t>
            </a:r>
            <a:r>
              <a:rPr b="1"/>
              <a:t>var</a:t>
            </a:r>
            <a:r>
              <a:t> val = </a:t>
            </a:r>
            <a:r>
              <a:rPr b="1"/>
              <a:t>this</a:t>
            </a:r>
            <a:r>
              <a:t>[i];</a:t>
            </a:r>
          </a:p>
          <a:p>
            <a:pPr>
              <a:defRPr sz="1400">
                <a:latin typeface="Courier New"/>
                <a:ea typeface="Courier New"/>
                <a:cs typeface="Courier New"/>
                <a:sym typeface="Courier New"/>
              </a:defRPr>
            </a:pPr>
            <a:r>
              <a:t>        </a:t>
            </a:r>
            <a:r>
              <a:rPr b="1"/>
              <a:t>var</a:t>
            </a:r>
            <a:r>
              <a:t> newVal = </a:t>
            </a:r>
            <a:r>
              <a:rPr>
                <a:solidFill>
                  <a:srgbClr val="021994"/>
                </a:solidFill>
              </a:rPr>
              <a:t>f</a:t>
            </a:r>
            <a:r>
              <a:t>(val);</a:t>
            </a:r>
          </a:p>
          <a:p>
            <a:pPr>
              <a:defRPr sz="1400">
                <a:latin typeface="Courier New"/>
                <a:ea typeface="Courier New"/>
                <a:cs typeface="Courier New"/>
                <a:sym typeface="Courier New"/>
              </a:defRPr>
            </a:pPr>
            <a:r>
              <a:t>        ret.</a:t>
            </a:r>
            <a:r>
              <a:rPr>
                <a:solidFill>
                  <a:srgbClr val="021994"/>
                </a:solidFill>
              </a:rPr>
              <a:t>push</a:t>
            </a:r>
            <a:r>
              <a:t>(newVal);</a:t>
            </a:r>
          </a:p>
          <a:p>
            <a:pPr>
              <a:defRPr sz="1400">
                <a:latin typeface="Courier New"/>
                <a:ea typeface="Courier New"/>
                <a:cs typeface="Courier New"/>
                <a:sym typeface="Courier New"/>
              </a:defRPr>
            </a:pPr>
            <a:r>
              <a:t>    }</a:t>
            </a:r>
          </a:p>
          <a:p>
            <a:pPr>
              <a:defRPr b="1" sz="1400">
                <a:latin typeface="Courier New"/>
                <a:ea typeface="Courier New"/>
                <a:cs typeface="Courier New"/>
                <a:sym typeface="Courier New"/>
              </a:defRPr>
            </a:pPr>
            <a:r>
              <a:rPr b="0"/>
              <a:t>    </a:t>
            </a:r>
            <a:r>
              <a:t>return</a:t>
            </a:r>
            <a:r>
              <a:rPr b="0"/>
              <a:t> ret;</a:t>
            </a:r>
            <a:endParaRPr b="0"/>
          </a:p>
          <a:p>
            <a:pPr>
              <a:defRPr sz="1400">
                <a:latin typeface="Courier New"/>
                <a:ea typeface="Courier New"/>
                <a:cs typeface="Courier New"/>
                <a:sym typeface="Courier New"/>
              </a:defRPr>
            </a:pPr>
            <a:r>
              <a:t>};</a:t>
            </a:r>
          </a:p>
          <a:p>
            <a:pPr>
              <a:defRPr sz="1400">
                <a:latin typeface="Courier New"/>
                <a:ea typeface="Courier New"/>
                <a:cs typeface="Courier New"/>
                <a:sym typeface="Courier New"/>
              </a:defRPr>
            </a:pPr>
          </a:p>
          <a:p>
            <a:pPr>
              <a:defRPr sz="1400">
                <a:latin typeface="Courier New"/>
                <a:ea typeface="Courier New"/>
                <a:cs typeface="Courier New"/>
                <a:sym typeface="Courier New"/>
              </a:defRPr>
            </a:pPr>
            <a:r>
              <a:rPr b="1"/>
              <a:t>function</a:t>
            </a:r>
            <a:r>
              <a:t> </a:t>
            </a:r>
            <a:r>
              <a:rPr>
                <a:solidFill>
                  <a:srgbClr val="021994"/>
                </a:solidFill>
              </a:rPr>
              <a:t>f</a:t>
            </a:r>
            <a:r>
              <a:t>(x) { </a:t>
            </a:r>
            <a:r>
              <a:rPr b="1"/>
              <a:t>return</a:t>
            </a:r>
            <a:r>
              <a:t> x * </a:t>
            </a:r>
            <a:r>
              <a:rPr>
                <a:solidFill>
                  <a:srgbClr val="BF8F00"/>
                </a:solidFill>
              </a:rPr>
              <a:t>2</a:t>
            </a:r>
            <a:r>
              <a:t>; }</a:t>
            </a:r>
          </a:p>
          <a:p>
            <a:pPr>
              <a:defRPr sz="1400">
                <a:latin typeface="Courier New"/>
                <a:ea typeface="Courier New"/>
                <a:cs typeface="Courier New"/>
                <a:sym typeface="Courier New"/>
              </a:defRPr>
            </a:pPr>
            <a:r>
              <a:rPr b="1"/>
              <a:t>function</a:t>
            </a:r>
            <a:r>
              <a:t> </a:t>
            </a:r>
            <a:r>
              <a:rPr>
                <a:solidFill>
                  <a:srgbClr val="021994"/>
                </a:solidFill>
              </a:rPr>
              <a:t>g</a:t>
            </a:r>
            <a:r>
              <a:t>(x) { </a:t>
            </a:r>
            <a:r>
              <a:rPr b="1"/>
              <a:t>return</a:t>
            </a:r>
            <a:r>
              <a:t> x + </a:t>
            </a:r>
            <a:r>
              <a:rPr>
                <a:solidFill>
                  <a:srgbClr val="BF8F00"/>
                </a:solidFill>
              </a:rPr>
              <a:t>3</a:t>
            </a:r>
            <a:r>
              <a:t>; }</a:t>
            </a:r>
          </a:p>
          <a:p>
            <a:pPr>
              <a:defRPr sz="1400">
                <a:latin typeface="Courier New"/>
                <a:ea typeface="Courier New"/>
                <a:cs typeface="Courier New"/>
                <a:sym typeface="Courier New"/>
              </a:defRPr>
            </a:pPr>
            <a:r>
              <a:rPr b="1"/>
              <a:t>function</a:t>
            </a:r>
            <a:r>
              <a:t> </a:t>
            </a:r>
            <a:r>
              <a:rPr>
                <a:solidFill>
                  <a:srgbClr val="021994"/>
                </a:solidFill>
              </a:rPr>
              <a:t>h</a:t>
            </a:r>
            <a:r>
              <a:t>(x) { </a:t>
            </a:r>
            <a:r>
              <a:rPr b="1"/>
              <a:t>return</a:t>
            </a:r>
            <a:r>
              <a:t> </a:t>
            </a:r>
            <a:r>
              <a:rPr>
                <a:solidFill>
                  <a:srgbClr val="021994"/>
                </a:solidFill>
              </a:rPr>
              <a:t>f</a:t>
            </a:r>
            <a:r>
              <a:t>(</a:t>
            </a:r>
            <a:r>
              <a:rPr>
                <a:solidFill>
                  <a:srgbClr val="021994"/>
                </a:solidFill>
              </a:rPr>
              <a:t>g</a:t>
            </a:r>
            <a:r>
              <a:t>(x)); }</a:t>
            </a:r>
          </a:p>
          <a:p>
            <a:pPr>
              <a:defRPr sz="1400">
                <a:latin typeface="Courier New"/>
                <a:ea typeface="Courier New"/>
                <a:cs typeface="Courier New"/>
                <a:sym typeface="Courier New"/>
              </a:defRPr>
            </a:pPr>
          </a:p>
          <a:p>
            <a:pPr>
              <a:defRPr sz="1400">
                <a:latin typeface="Courier New"/>
                <a:ea typeface="Courier New"/>
                <a:cs typeface="Courier New"/>
                <a:sym typeface="Courier New"/>
              </a:defRPr>
            </a:pPr>
            <a:r>
              <a:rPr b="1"/>
              <a:t>var</a:t>
            </a:r>
            <a:r>
              <a:t> numbers = [ </a:t>
            </a:r>
            <a:r>
              <a:rPr>
                <a:solidFill>
                  <a:srgbClr val="BF8F00"/>
                </a:solidFill>
              </a:rPr>
              <a:t>1</a:t>
            </a:r>
            <a:r>
              <a:t>, </a:t>
            </a:r>
            <a:r>
              <a:rPr>
                <a:solidFill>
                  <a:srgbClr val="BF8F00"/>
                </a:solidFill>
              </a:rPr>
              <a:t>2</a:t>
            </a:r>
            <a:r>
              <a:t>, </a:t>
            </a:r>
            <a:r>
              <a:rPr>
                <a:solidFill>
                  <a:srgbClr val="BF8F00"/>
                </a:solidFill>
              </a:rPr>
              <a:t>3</a:t>
            </a:r>
            <a:r>
              <a:t> ];</a:t>
            </a:r>
          </a:p>
          <a:p>
            <a:pPr>
              <a:defRPr sz="1400">
                <a:latin typeface="Courier New"/>
                <a:ea typeface="Courier New"/>
                <a:cs typeface="Courier New"/>
                <a:sym typeface="Courier New"/>
              </a:defRPr>
            </a:pPr>
          </a:p>
          <a:p>
            <a:pPr>
              <a:defRPr sz="1400">
                <a:solidFill>
                  <a:srgbClr val="CD1D00"/>
                </a:solidFill>
                <a:latin typeface="Courier New"/>
                <a:ea typeface="Courier New"/>
                <a:cs typeface="Courier New"/>
                <a:sym typeface="Courier New"/>
              </a:defRPr>
            </a:pPr>
            <a:r>
              <a:rPr>
                <a:solidFill>
                  <a:srgbClr val="000000"/>
                </a:solidFill>
              </a:rPr>
              <a:t>console.</a:t>
            </a:r>
            <a:r>
              <a:rPr>
                <a:solidFill>
                  <a:srgbClr val="021994"/>
                </a:solidFill>
              </a:rPr>
              <a:t>log</a:t>
            </a:r>
            <a:r>
              <a:rPr>
                <a:solidFill>
                  <a:srgbClr val="000000"/>
                </a:solidFill>
              </a:rPr>
              <a:t>(</a:t>
            </a:r>
            <a:r>
              <a:t>'numbers.map(f):'</a:t>
            </a:r>
            <a:r>
              <a:rPr>
                <a:solidFill>
                  <a:srgbClr val="000000"/>
                </a:solidFill>
              </a:rPr>
              <a:t>, numbers.</a:t>
            </a:r>
            <a:r>
              <a:rPr>
                <a:solidFill>
                  <a:srgbClr val="021994"/>
                </a:solidFill>
              </a:rPr>
              <a:t>map</a:t>
            </a:r>
            <a:r>
              <a:rPr>
                <a:solidFill>
                  <a:srgbClr val="000000"/>
                </a:solidFill>
              </a:rPr>
              <a:t>(f)); </a:t>
            </a:r>
            <a:r>
              <a:rPr i="1">
                <a:solidFill>
                  <a:srgbClr val="959395"/>
                </a:solidFill>
              </a:rPr>
              <a:t>// [ 2, 4, 6 ]</a:t>
            </a:r>
            <a:endParaRPr>
              <a:solidFill>
                <a:srgbClr val="000000"/>
              </a:solidFill>
            </a:endParaRPr>
          </a:p>
          <a:p>
            <a:pPr>
              <a:defRPr sz="1400">
                <a:solidFill>
                  <a:srgbClr val="CD1D00"/>
                </a:solidFill>
                <a:latin typeface="Courier New"/>
                <a:ea typeface="Courier New"/>
                <a:cs typeface="Courier New"/>
                <a:sym typeface="Courier New"/>
              </a:defRPr>
            </a:pPr>
            <a:r>
              <a:rPr>
                <a:solidFill>
                  <a:srgbClr val="000000"/>
                </a:solidFill>
              </a:rPr>
              <a:t>console.</a:t>
            </a:r>
            <a:r>
              <a:rPr>
                <a:solidFill>
                  <a:srgbClr val="021994"/>
                </a:solidFill>
              </a:rPr>
              <a:t>log</a:t>
            </a:r>
            <a:r>
              <a:rPr>
                <a:solidFill>
                  <a:srgbClr val="000000"/>
                </a:solidFill>
              </a:rPr>
              <a:t>(</a:t>
            </a:r>
            <a:r>
              <a:t>'numbers.map(g):'</a:t>
            </a:r>
            <a:r>
              <a:rPr>
                <a:solidFill>
                  <a:srgbClr val="000000"/>
                </a:solidFill>
              </a:rPr>
              <a:t>, numbers.</a:t>
            </a:r>
            <a:r>
              <a:rPr>
                <a:solidFill>
                  <a:srgbClr val="021994"/>
                </a:solidFill>
              </a:rPr>
              <a:t>map</a:t>
            </a:r>
            <a:r>
              <a:rPr>
                <a:solidFill>
                  <a:srgbClr val="000000"/>
                </a:solidFill>
              </a:rPr>
              <a:t>(g)); </a:t>
            </a:r>
            <a:r>
              <a:rPr i="1">
                <a:solidFill>
                  <a:srgbClr val="959395"/>
                </a:solidFill>
              </a:rPr>
              <a:t>// [ 4, 5, 6 ]</a:t>
            </a:r>
            <a:endParaRPr>
              <a:solidFill>
                <a:srgbClr val="000000"/>
              </a:solidFill>
            </a:endParaRPr>
          </a:p>
          <a:p>
            <a:pPr>
              <a:defRPr sz="1400">
                <a:solidFill>
                  <a:srgbClr val="CD1D00"/>
                </a:solidFill>
                <a:latin typeface="Courier New"/>
                <a:ea typeface="Courier New"/>
                <a:cs typeface="Courier New"/>
                <a:sym typeface="Courier New"/>
              </a:defRPr>
            </a:pPr>
            <a:r>
              <a:rPr>
                <a:solidFill>
                  <a:srgbClr val="000000"/>
                </a:solidFill>
              </a:rPr>
              <a:t>console.</a:t>
            </a:r>
            <a:r>
              <a:rPr>
                <a:solidFill>
                  <a:srgbClr val="021994"/>
                </a:solidFill>
              </a:rPr>
              <a:t>log</a:t>
            </a:r>
            <a:r>
              <a:rPr>
                <a:solidFill>
                  <a:srgbClr val="000000"/>
                </a:solidFill>
              </a:rPr>
              <a:t>(</a:t>
            </a:r>
            <a:r>
              <a:t>'numbers.map(g).map(f):'</a:t>
            </a:r>
            <a:r>
              <a:rPr>
                <a:solidFill>
                  <a:srgbClr val="000000"/>
                </a:solidFill>
              </a:rPr>
              <a:t>, numbers.</a:t>
            </a:r>
            <a:r>
              <a:rPr>
                <a:solidFill>
                  <a:srgbClr val="021994"/>
                </a:solidFill>
              </a:rPr>
              <a:t>map</a:t>
            </a:r>
            <a:r>
              <a:rPr>
                <a:solidFill>
                  <a:srgbClr val="000000"/>
                </a:solidFill>
              </a:rPr>
              <a:t>(g).</a:t>
            </a:r>
            <a:r>
              <a:rPr>
                <a:solidFill>
                  <a:srgbClr val="021994"/>
                </a:solidFill>
              </a:rPr>
              <a:t>map</a:t>
            </a:r>
            <a:r>
              <a:rPr>
                <a:solidFill>
                  <a:srgbClr val="000000"/>
                </a:solidFill>
              </a:rPr>
              <a:t>(f)); </a:t>
            </a:r>
            <a:r>
              <a:rPr i="1">
                <a:solidFill>
                  <a:srgbClr val="959395"/>
                </a:solidFill>
              </a:rPr>
              <a:t>// [ 8, 10, 12 ]</a:t>
            </a:r>
            <a:endParaRPr>
              <a:solidFill>
                <a:srgbClr val="000000"/>
              </a:solidFill>
            </a:endParaRPr>
          </a:p>
          <a:p>
            <a:pPr>
              <a:defRPr sz="1400">
                <a:solidFill>
                  <a:srgbClr val="CD1D00"/>
                </a:solidFill>
                <a:latin typeface="Courier New"/>
                <a:ea typeface="Courier New"/>
                <a:cs typeface="Courier New"/>
                <a:sym typeface="Courier New"/>
              </a:defRPr>
            </a:pPr>
            <a:r>
              <a:rPr>
                <a:solidFill>
                  <a:srgbClr val="000000"/>
                </a:solidFill>
              </a:rPr>
              <a:t>console.</a:t>
            </a:r>
            <a:r>
              <a:rPr>
                <a:solidFill>
                  <a:srgbClr val="021994"/>
                </a:solidFill>
              </a:rPr>
              <a:t>log</a:t>
            </a:r>
            <a:r>
              <a:rPr>
                <a:solidFill>
                  <a:srgbClr val="000000"/>
                </a:solidFill>
              </a:rPr>
              <a:t>(</a:t>
            </a:r>
            <a:r>
              <a:t>'numbers.map(h):'</a:t>
            </a:r>
            <a:r>
              <a:rPr>
                <a:solidFill>
                  <a:srgbClr val="000000"/>
                </a:solidFill>
              </a:rPr>
              <a:t>, numbers.</a:t>
            </a:r>
            <a:r>
              <a:rPr>
                <a:solidFill>
                  <a:srgbClr val="021994"/>
                </a:solidFill>
              </a:rPr>
              <a:t>map</a:t>
            </a:r>
            <a:r>
              <a:rPr>
                <a:solidFill>
                  <a:srgbClr val="000000"/>
                </a:solidFill>
              </a:rPr>
              <a:t>(h)); </a:t>
            </a:r>
            <a:r>
              <a:rPr i="1">
                <a:solidFill>
                  <a:srgbClr val="959395"/>
                </a:solidFill>
              </a:rPr>
              <a:t>// [ 8, 10, 12 ]</a:t>
            </a:r>
            <a:endParaRPr>
              <a:solidFill>
                <a:srgbClr val="000000"/>
              </a:solidFill>
            </a:endParaRP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56" name="image5.png" descr="emlakjet.png"/>
          <p:cNvPicPr>
            <a:picLocks noChangeAspect="1"/>
          </p:cNvPicPr>
          <p:nvPr/>
        </p:nvPicPr>
        <p:blipFill>
          <a:blip r:embed="rId3">
            <a:extLst/>
          </a:blip>
          <a:stretch>
            <a:fillRect/>
          </a:stretch>
        </p:blipFill>
        <p:spPr>
          <a:xfrm>
            <a:off x="0" y="6441519"/>
            <a:ext cx="1737361" cy="371858"/>
          </a:xfrm>
          <a:prstGeom prst="rect">
            <a:avLst/>
          </a:prstGeom>
          <a:ln w="12700">
            <a:miter lim="400000"/>
          </a:ln>
        </p:spPr>
      </p:pic>
      <p:sp>
        <p:nvSpPr>
          <p:cNvPr id="257" name="Shape 257"/>
          <p:cNvSpPr/>
          <p:nvPr>
            <p:ph type="sldNum" sz="quarter" idx="4294967295"/>
          </p:nvPr>
        </p:nvSpPr>
        <p:spPr>
          <a:xfrm>
            <a:off x="8700506" y="6496193"/>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8" name="Shape 258"/>
          <p:cNvSpPr/>
          <p:nvPr>
            <p:ph type="title"/>
          </p:nvPr>
        </p:nvSpPr>
        <p:spPr>
          <a:xfrm>
            <a:off x="107503" y="274638"/>
            <a:ext cx="8928994" cy="490067"/>
          </a:xfrm>
          <a:prstGeom prst="rect">
            <a:avLst/>
          </a:prstGeom>
        </p:spPr>
        <p:txBody>
          <a:bodyPr/>
          <a:lstStyle>
            <a:lvl1pPr defTabSz="292607">
              <a:defRPr sz="2816"/>
            </a:lvl1pPr>
          </a:lstStyle>
          <a:p>
            <a:pPr/>
            <a:r>
              <a:t>Filter</a:t>
            </a:r>
          </a:p>
        </p:txBody>
      </p:sp>
      <p:sp>
        <p:nvSpPr>
          <p:cNvPr id="259" name="Shape 259"/>
          <p:cNvSpPr/>
          <p:nvPr/>
        </p:nvSpPr>
        <p:spPr>
          <a:xfrm>
            <a:off x="2119239" y="1473200"/>
            <a:ext cx="4905522" cy="3454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a:latin typeface="Courier New"/>
                <a:ea typeface="Courier New"/>
                <a:cs typeface="Courier New"/>
                <a:sym typeface="Courier New"/>
              </a:defRPr>
            </a:pPr>
            <a:r>
              <a:rPr b="1"/>
              <a:t>filter</a:t>
            </a:r>
            <a:r>
              <a:t> :: (a -&gt; </a:t>
            </a:r>
            <a:r>
              <a:rPr>
                <a:solidFill>
                  <a:srgbClr val="006DBC"/>
                </a:solidFill>
              </a:rPr>
              <a:t>Bool</a:t>
            </a:r>
            <a:r>
              <a:t>) -&gt; [a] -&gt; [a]</a:t>
            </a:r>
          </a:p>
        </p:txBody>
      </p:sp>
      <p:sp>
        <p:nvSpPr>
          <p:cNvPr id="260" name="Shape 260"/>
          <p:cNvSpPr/>
          <p:nvPr/>
        </p:nvSpPr>
        <p:spPr>
          <a:xfrm>
            <a:off x="91989" y="1986716"/>
            <a:ext cx="8960022" cy="4358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a:latin typeface="Courier New"/>
                <a:ea typeface="Courier New"/>
                <a:cs typeface="Courier New"/>
                <a:sym typeface="Courier New"/>
              </a:defRPr>
            </a:pPr>
            <a:r>
              <a:t>Array.</a:t>
            </a:r>
            <a:r>
              <a:rPr b="1"/>
              <a:t>prototype</a:t>
            </a:r>
            <a:r>
              <a:t>.filter = </a:t>
            </a:r>
            <a:r>
              <a:rPr b="1"/>
              <a:t>function</a:t>
            </a:r>
            <a:r>
              <a:t>(p) {</a:t>
            </a:r>
          </a:p>
          <a:p>
            <a:pPr>
              <a:defRPr sz="1400">
                <a:latin typeface="Courier New"/>
                <a:ea typeface="Courier New"/>
                <a:cs typeface="Courier New"/>
                <a:sym typeface="Courier New"/>
              </a:defRPr>
            </a:pPr>
            <a:r>
              <a:t>    </a:t>
            </a:r>
            <a:r>
              <a:rPr b="1"/>
              <a:t>var</a:t>
            </a:r>
            <a:r>
              <a:t> ret = [];</a:t>
            </a:r>
          </a:p>
          <a:p>
            <a:pPr>
              <a:defRPr sz="1400">
                <a:latin typeface="Courier New"/>
                <a:ea typeface="Courier New"/>
                <a:cs typeface="Courier New"/>
                <a:sym typeface="Courier New"/>
              </a:defRPr>
            </a:pPr>
            <a:r>
              <a:t>    </a:t>
            </a:r>
            <a:r>
              <a:rPr b="1"/>
              <a:t>for</a:t>
            </a:r>
            <a:r>
              <a:t> (</a:t>
            </a:r>
            <a:r>
              <a:rPr b="1"/>
              <a:t>var</a:t>
            </a:r>
            <a:r>
              <a:t> i = </a:t>
            </a:r>
            <a:r>
              <a:rPr>
                <a:solidFill>
                  <a:srgbClr val="BF8F00"/>
                </a:solidFill>
              </a:rPr>
              <a:t>0</a:t>
            </a:r>
            <a:r>
              <a:t>; i &lt; </a:t>
            </a:r>
            <a:r>
              <a:rPr b="1"/>
              <a:t>this</a:t>
            </a:r>
            <a:r>
              <a:t>.length; i++) {</a:t>
            </a:r>
          </a:p>
          <a:p>
            <a:pPr>
              <a:defRPr sz="1400">
                <a:latin typeface="Courier New"/>
                <a:ea typeface="Courier New"/>
                <a:cs typeface="Courier New"/>
                <a:sym typeface="Courier New"/>
              </a:defRPr>
            </a:pPr>
            <a:r>
              <a:t>        </a:t>
            </a:r>
            <a:r>
              <a:rPr b="1"/>
              <a:t>var</a:t>
            </a:r>
            <a:r>
              <a:t> val = </a:t>
            </a:r>
            <a:r>
              <a:rPr b="1"/>
              <a:t>this</a:t>
            </a:r>
            <a:r>
              <a:t>[i];</a:t>
            </a:r>
          </a:p>
          <a:p>
            <a:pPr>
              <a:defRPr sz="1400">
                <a:latin typeface="Courier New"/>
                <a:ea typeface="Courier New"/>
                <a:cs typeface="Courier New"/>
                <a:sym typeface="Courier New"/>
              </a:defRPr>
            </a:pPr>
            <a:r>
              <a:t>        </a:t>
            </a:r>
            <a:r>
              <a:rPr b="1"/>
              <a:t>var</a:t>
            </a:r>
            <a:r>
              <a:t> isTrue = </a:t>
            </a:r>
            <a:r>
              <a:rPr>
                <a:solidFill>
                  <a:srgbClr val="021994"/>
                </a:solidFill>
              </a:rPr>
              <a:t>p</a:t>
            </a:r>
            <a:r>
              <a:t>(val);</a:t>
            </a:r>
          </a:p>
          <a:p>
            <a:pPr>
              <a:defRPr sz="1400">
                <a:latin typeface="Courier New"/>
                <a:ea typeface="Courier New"/>
                <a:cs typeface="Courier New"/>
                <a:sym typeface="Courier New"/>
              </a:defRPr>
            </a:pPr>
            <a:r>
              <a:t>        </a:t>
            </a:r>
            <a:r>
              <a:rPr b="1"/>
              <a:t>if</a:t>
            </a:r>
            <a:r>
              <a:t> (isTrue) {</a:t>
            </a:r>
          </a:p>
          <a:p>
            <a:pPr>
              <a:defRPr sz="1400">
                <a:latin typeface="Courier New"/>
                <a:ea typeface="Courier New"/>
                <a:cs typeface="Courier New"/>
                <a:sym typeface="Courier New"/>
              </a:defRPr>
            </a:pPr>
            <a:r>
              <a:t>            ret.</a:t>
            </a:r>
            <a:r>
              <a:rPr>
                <a:solidFill>
                  <a:srgbClr val="021994"/>
                </a:solidFill>
              </a:rPr>
              <a:t>push</a:t>
            </a:r>
            <a:r>
              <a:t>(val);</a:t>
            </a:r>
          </a:p>
          <a:p>
            <a:pPr>
              <a:defRPr sz="1400">
                <a:latin typeface="Courier New"/>
                <a:ea typeface="Courier New"/>
                <a:cs typeface="Courier New"/>
                <a:sym typeface="Courier New"/>
              </a:defRPr>
            </a:pPr>
            <a:r>
              <a:t>        }</a:t>
            </a:r>
          </a:p>
          <a:p>
            <a:pPr>
              <a:defRPr sz="1400">
                <a:latin typeface="Courier New"/>
                <a:ea typeface="Courier New"/>
                <a:cs typeface="Courier New"/>
                <a:sym typeface="Courier New"/>
              </a:defRPr>
            </a:pPr>
            <a:r>
              <a:t>    }</a:t>
            </a:r>
          </a:p>
          <a:p>
            <a:pPr>
              <a:defRPr b="1" sz="1400">
                <a:latin typeface="Courier New"/>
                <a:ea typeface="Courier New"/>
                <a:cs typeface="Courier New"/>
                <a:sym typeface="Courier New"/>
              </a:defRPr>
            </a:pPr>
            <a:r>
              <a:rPr b="0"/>
              <a:t>    </a:t>
            </a:r>
            <a:r>
              <a:t>return</a:t>
            </a:r>
            <a:r>
              <a:rPr b="0"/>
              <a:t> ret;</a:t>
            </a:r>
            <a:endParaRPr b="0"/>
          </a:p>
          <a:p>
            <a:pPr>
              <a:defRPr sz="1400">
                <a:latin typeface="Courier New"/>
                <a:ea typeface="Courier New"/>
                <a:cs typeface="Courier New"/>
                <a:sym typeface="Courier New"/>
              </a:defRPr>
            </a:pPr>
            <a:r>
              <a:t>};</a:t>
            </a:r>
          </a:p>
          <a:p>
            <a:pPr>
              <a:defRPr sz="1400">
                <a:latin typeface="Courier New"/>
                <a:ea typeface="Courier New"/>
                <a:cs typeface="Courier New"/>
                <a:sym typeface="Courier New"/>
              </a:defRPr>
            </a:pPr>
          </a:p>
          <a:p>
            <a:pPr>
              <a:defRPr sz="1400">
                <a:latin typeface="Courier New"/>
                <a:ea typeface="Courier New"/>
                <a:cs typeface="Courier New"/>
                <a:sym typeface="Courier New"/>
              </a:defRPr>
            </a:pPr>
            <a:r>
              <a:rPr b="1"/>
              <a:t>function</a:t>
            </a:r>
            <a:r>
              <a:t> </a:t>
            </a:r>
            <a:r>
              <a:rPr>
                <a:solidFill>
                  <a:srgbClr val="021994"/>
                </a:solidFill>
              </a:rPr>
              <a:t>f</a:t>
            </a:r>
            <a:r>
              <a:t>(x) { </a:t>
            </a:r>
            <a:r>
              <a:rPr b="1"/>
              <a:t>return</a:t>
            </a:r>
            <a:r>
              <a:t> x % </a:t>
            </a:r>
            <a:r>
              <a:rPr>
                <a:solidFill>
                  <a:srgbClr val="BF8F00"/>
                </a:solidFill>
              </a:rPr>
              <a:t>2</a:t>
            </a:r>
            <a:r>
              <a:t> == </a:t>
            </a:r>
            <a:r>
              <a:rPr>
                <a:solidFill>
                  <a:srgbClr val="BF8F00"/>
                </a:solidFill>
              </a:rPr>
              <a:t>0</a:t>
            </a:r>
            <a:r>
              <a:t>; }</a:t>
            </a:r>
          </a:p>
          <a:p>
            <a:pPr>
              <a:defRPr sz="1400">
                <a:latin typeface="Courier New"/>
                <a:ea typeface="Courier New"/>
                <a:cs typeface="Courier New"/>
                <a:sym typeface="Courier New"/>
              </a:defRPr>
            </a:pPr>
            <a:r>
              <a:rPr b="1"/>
              <a:t>function</a:t>
            </a:r>
            <a:r>
              <a:t> </a:t>
            </a:r>
            <a:r>
              <a:rPr>
                <a:solidFill>
                  <a:srgbClr val="021994"/>
                </a:solidFill>
              </a:rPr>
              <a:t>g</a:t>
            </a:r>
            <a:r>
              <a:t>(x) { </a:t>
            </a:r>
            <a:r>
              <a:rPr b="1"/>
              <a:t>return</a:t>
            </a:r>
            <a:r>
              <a:t> x &lt; </a:t>
            </a:r>
            <a:r>
              <a:rPr>
                <a:solidFill>
                  <a:srgbClr val="BF8F00"/>
                </a:solidFill>
              </a:rPr>
              <a:t>3</a:t>
            </a:r>
            <a:r>
              <a:t>; }</a:t>
            </a:r>
          </a:p>
          <a:p>
            <a:pPr>
              <a:defRPr sz="1400">
                <a:latin typeface="Courier New"/>
                <a:ea typeface="Courier New"/>
                <a:cs typeface="Courier New"/>
                <a:sym typeface="Courier New"/>
              </a:defRPr>
            </a:pPr>
          </a:p>
          <a:p>
            <a:pPr>
              <a:defRPr sz="1400">
                <a:latin typeface="Courier New"/>
                <a:ea typeface="Courier New"/>
                <a:cs typeface="Courier New"/>
                <a:sym typeface="Courier New"/>
              </a:defRPr>
            </a:pPr>
            <a:r>
              <a:rPr b="1"/>
              <a:t>var</a:t>
            </a:r>
            <a:r>
              <a:t> numbers = [ </a:t>
            </a:r>
            <a:r>
              <a:rPr>
                <a:solidFill>
                  <a:srgbClr val="BF8F00"/>
                </a:solidFill>
              </a:rPr>
              <a:t>1</a:t>
            </a:r>
            <a:r>
              <a:t>, </a:t>
            </a:r>
            <a:r>
              <a:rPr>
                <a:solidFill>
                  <a:srgbClr val="BF8F00"/>
                </a:solidFill>
              </a:rPr>
              <a:t>2</a:t>
            </a:r>
            <a:r>
              <a:t>, </a:t>
            </a:r>
            <a:r>
              <a:rPr>
                <a:solidFill>
                  <a:srgbClr val="BF8F00"/>
                </a:solidFill>
              </a:rPr>
              <a:t>3</a:t>
            </a:r>
            <a:r>
              <a:t>, </a:t>
            </a:r>
            <a:r>
              <a:rPr>
                <a:solidFill>
                  <a:srgbClr val="BF8F00"/>
                </a:solidFill>
              </a:rPr>
              <a:t>4</a:t>
            </a:r>
            <a:r>
              <a:t> ];</a:t>
            </a:r>
          </a:p>
          <a:p>
            <a:pPr>
              <a:defRPr sz="1400">
                <a:latin typeface="Courier New"/>
                <a:ea typeface="Courier New"/>
                <a:cs typeface="Courier New"/>
                <a:sym typeface="Courier New"/>
              </a:defRPr>
            </a:pPr>
          </a:p>
          <a:p>
            <a:pPr>
              <a:defRPr sz="1400">
                <a:solidFill>
                  <a:srgbClr val="CD1D00"/>
                </a:solidFill>
                <a:latin typeface="Courier New"/>
                <a:ea typeface="Courier New"/>
                <a:cs typeface="Courier New"/>
                <a:sym typeface="Courier New"/>
              </a:defRPr>
            </a:pPr>
            <a:r>
              <a:rPr>
                <a:solidFill>
                  <a:srgbClr val="000000"/>
                </a:solidFill>
              </a:rPr>
              <a:t>console.</a:t>
            </a:r>
            <a:r>
              <a:rPr>
                <a:solidFill>
                  <a:srgbClr val="021994"/>
                </a:solidFill>
              </a:rPr>
              <a:t>log</a:t>
            </a:r>
            <a:r>
              <a:rPr>
                <a:solidFill>
                  <a:srgbClr val="000000"/>
                </a:solidFill>
              </a:rPr>
              <a:t>(</a:t>
            </a:r>
            <a:r>
              <a:t>'numbers.filter(f):'</a:t>
            </a:r>
            <a:r>
              <a:rPr>
                <a:solidFill>
                  <a:srgbClr val="000000"/>
                </a:solidFill>
              </a:rPr>
              <a:t>, numbers.</a:t>
            </a:r>
            <a:r>
              <a:rPr>
                <a:solidFill>
                  <a:srgbClr val="021994"/>
                </a:solidFill>
              </a:rPr>
              <a:t>filter</a:t>
            </a:r>
            <a:r>
              <a:rPr>
                <a:solidFill>
                  <a:srgbClr val="000000"/>
                </a:solidFill>
              </a:rPr>
              <a:t>(f)); </a:t>
            </a:r>
            <a:r>
              <a:rPr i="1">
                <a:solidFill>
                  <a:srgbClr val="959395"/>
                </a:solidFill>
              </a:rPr>
              <a:t>// [ 2, 4 ]</a:t>
            </a:r>
            <a:endParaRPr>
              <a:solidFill>
                <a:srgbClr val="000000"/>
              </a:solidFill>
            </a:endParaRPr>
          </a:p>
          <a:p>
            <a:pPr>
              <a:defRPr sz="1400">
                <a:solidFill>
                  <a:srgbClr val="CD1D00"/>
                </a:solidFill>
                <a:latin typeface="Courier New"/>
                <a:ea typeface="Courier New"/>
                <a:cs typeface="Courier New"/>
                <a:sym typeface="Courier New"/>
              </a:defRPr>
            </a:pPr>
            <a:r>
              <a:rPr>
                <a:solidFill>
                  <a:srgbClr val="000000"/>
                </a:solidFill>
              </a:rPr>
              <a:t>console.</a:t>
            </a:r>
            <a:r>
              <a:rPr>
                <a:solidFill>
                  <a:srgbClr val="021994"/>
                </a:solidFill>
              </a:rPr>
              <a:t>log</a:t>
            </a:r>
            <a:r>
              <a:rPr>
                <a:solidFill>
                  <a:srgbClr val="000000"/>
                </a:solidFill>
              </a:rPr>
              <a:t>(</a:t>
            </a:r>
            <a:r>
              <a:t>'numbers.filter(g):'</a:t>
            </a:r>
            <a:r>
              <a:rPr>
                <a:solidFill>
                  <a:srgbClr val="000000"/>
                </a:solidFill>
              </a:rPr>
              <a:t>, numbers.</a:t>
            </a:r>
            <a:r>
              <a:rPr>
                <a:solidFill>
                  <a:srgbClr val="021994"/>
                </a:solidFill>
              </a:rPr>
              <a:t>filter</a:t>
            </a:r>
            <a:r>
              <a:rPr>
                <a:solidFill>
                  <a:srgbClr val="000000"/>
                </a:solidFill>
              </a:rPr>
              <a:t>(g)); </a:t>
            </a:r>
            <a:r>
              <a:rPr i="1">
                <a:solidFill>
                  <a:srgbClr val="959395"/>
                </a:solidFill>
              </a:rPr>
              <a:t>// [ 1, 2 ]</a:t>
            </a:r>
            <a:endParaRPr>
              <a:solidFill>
                <a:srgbClr val="000000"/>
              </a:solidFill>
            </a:endParaRPr>
          </a:p>
          <a:p>
            <a:pPr>
              <a:defRPr sz="1400">
                <a:solidFill>
                  <a:srgbClr val="CD1D00"/>
                </a:solidFill>
                <a:latin typeface="Courier New"/>
                <a:ea typeface="Courier New"/>
                <a:cs typeface="Courier New"/>
                <a:sym typeface="Courier New"/>
              </a:defRPr>
            </a:pPr>
            <a:r>
              <a:rPr>
                <a:solidFill>
                  <a:srgbClr val="000000"/>
                </a:solidFill>
              </a:rPr>
              <a:t>console.</a:t>
            </a:r>
            <a:r>
              <a:rPr>
                <a:solidFill>
                  <a:srgbClr val="021994"/>
                </a:solidFill>
              </a:rPr>
              <a:t>log</a:t>
            </a:r>
            <a:r>
              <a:rPr>
                <a:solidFill>
                  <a:srgbClr val="000000"/>
                </a:solidFill>
              </a:rPr>
              <a:t>(</a:t>
            </a:r>
            <a:r>
              <a:t>'numbers.filter(f).filter(g):'</a:t>
            </a:r>
            <a:r>
              <a:rPr>
                <a:solidFill>
                  <a:srgbClr val="000000"/>
                </a:solidFill>
              </a:rPr>
              <a:t>, numbers.</a:t>
            </a:r>
            <a:r>
              <a:rPr>
                <a:solidFill>
                  <a:srgbClr val="021994"/>
                </a:solidFill>
              </a:rPr>
              <a:t>filter</a:t>
            </a:r>
            <a:r>
              <a:rPr>
                <a:solidFill>
                  <a:srgbClr val="000000"/>
                </a:solidFill>
              </a:rPr>
              <a:t>(f).</a:t>
            </a:r>
            <a:r>
              <a:rPr>
                <a:solidFill>
                  <a:srgbClr val="021994"/>
                </a:solidFill>
              </a:rPr>
              <a:t>filter</a:t>
            </a:r>
            <a:r>
              <a:rPr>
                <a:solidFill>
                  <a:srgbClr val="000000"/>
                </a:solidFill>
              </a:rPr>
              <a:t>(g)); </a:t>
            </a:r>
            <a:r>
              <a:rPr i="1">
                <a:solidFill>
                  <a:srgbClr val="959395"/>
                </a:solidFill>
              </a:rPr>
              <a:t>// [ 2 ]</a:t>
            </a:r>
            <a:endParaRPr>
              <a:solidFill>
                <a:srgbClr val="000000"/>
              </a:solidFill>
            </a:endParaRP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64" name="image5.png" descr="emlakjet.png"/>
          <p:cNvPicPr>
            <a:picLocks noChangeAspect="1"/>
          </p:cNvPicPr>
          <p:nvPr/>
        </p:nvPicPr>
        <p:blipFill>
          <a:blip r:embed="rId3">
            <a:extLst/>
          </a:blip>
          <a:stretch>
            <a:fillRect/>
          </a:stretch>
        </p:blipFill>
        <p:spPr>
          <a:xfrm>
            <a:off x="0" y="6441519"/>
            <a:ext cx="1737361" cy="371858"/>
          </a:xfrm>
          <a:prstGeom prst="rect">
            <a:avLst/>
          </a:prstGeom>
          <a:ln w="12700">
            <a:miter lim="400000"/>
          </a:ln>
        </p:spPr>
      </p:pic>
      <p:sp>
        <p:nvSpPr>
          <p:cNvPr id="265" name="Shape 265"/>
          <p:cNvSpPr/>
          <p:nvPr>
            <p:ph type="sldNum" sz="quarter" idx="4294967295"/>
          </p:nvPr>
        </p:nvSpPr>
        <p:spPr>
          <a:xfrm>
            <a:off x="8700506" y="6496193"/>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6" name="Shape 266"/>
          <p:cNvSpPr/>
          <p:nvPr>
            <p:ph type="title"/>
          </p:nvPr>
        </p:nvSpPr>
        <p:spPr>
          <a:xfrm>
            <a:off x="107503" y="274638"/>
            <a:ext cx="8928994" cy="490067"/>
          </a:xfrm>
          <a:prstGeom prst="rect">
            <a:avLst/>
          </a:prstGeom>
        </p:spPr>
        <p:txBody>
          <a:bodyPr/>
          <a:lstStyle>
            <a:lvl1pPr defTabSz="292607">
              <a:defRPr sz="2816"/>
            </a:lvl1pPr>
          </a:lstStyle>
          <a:p>
            <a:pPr/>
            <a:r>
              <a:t>Reduce</a:t>
            </a:r>
          </a:p>
        </p:txBody>
      </p:sp>
      <p:sp>
        <p:nvSpPr>
          <p:cNvPr id="267" name="Shape 267"/>
          <p:cNvSpPr/>
          <p:nvPr/>
        </p:nvSpPr>
        <p:spPr>
          <a:xfrm>
            <a:off x="1844874" y="1477764"/>
            <a:ext cx="5454252"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a:latin typeface="Courier New"/>
                <a:ea typeface="Courier New"/>
                <a:cs typeface="Courier New"/>
                <a:sym typeface="Courier New"/>
              </a:defRPr>
            </a:pPr>
            <a:r>
              <a:rPr b="1"/>
              <a:t>foldl</a:t>
            </a:r>
            <a:r>
              <a:t> :: (b -&gt; a -&gt; b) -&gt; b -&gt; [a] -&gt; b</a:t>
            </a:r>
          </a:p>
        </p:txBody>
      </p:sp>
      <p:sp>
        <p:nvSpPr>
          <p:cNvPr id="268" name="Shape 268"/>
          <p:cNvSpPr/>
          <p:nvPr/>
        </p:nvSpPr>
        <p:spPr>
          <a:xfrm>
            <a:off x="145337" y="2145625"/>
            <a:ext cx="8853325" cy="3545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a:latin typeface="Courier New"/>
                <a:ea typeface="Courier New"/>
                <a:cs typeface="Courier New"/>
                <a:sym typeface="Courier New"/>
              </a:defRPr>
            </a:pPr>
            <a:r>
              <a:t>Array.</a:t>
            </a:r>
            <a:r>
              <a:rPr b="1"/>
              <a:t>prototype</a:t>
            </a:r>
            <a:r>
              <a:t>.reduce = </a:t>
            </a:r>
            <a:r>
              <a:rPr b="1"/>
              <a:t>function</a:t>
            </a:r>
            <a:r>
              <a:t>(f, initial) {</a:t>
            </a:r>
          </a:p>
          <a:p>
            <a:pPr>
              <a:defRPr sz="1400">
                <a:latin typeface="Courier New"/>
                <a:ea typeface="Courier New"/>
                <a:cs typeface="Courier New"/>
                <a:sym typeface="Courier New"/>
              </a:defRPr>
            </a:pPr>
            <a:r>
              <a:t>    </a:t>
            </a:r>
            <a:r>
              <a:rPr b="1"/>
              <a:t>var</a:t>
            </a:r>
            <a:r>
              <a:t> accumulator = initial;</a:t>
            </a:r>
          </a:p>
          <a:p>
            <a:pPr>
              <a:defRPr sz="1400">
                <a:latin typeface="Courier New"/>
                <a:ea typeface="Courier New"/>
                <a:cs typeface="Courier New"/>
                <a:sym typeface="Courier New"/>
              </a:defRPr>
            </a:pPr>
            <a:r>
              <a:t>    </a:t>
            </a:r>
            <a:r>
              <a:rPr b="1"/>
              <a:t>for</a:t>
            </a:r>
            <a:r>
              <a:t> (</a:t>
            </a:r>
            <a:r>
              <a:rPr b="1"/>
              <a:t>var</a:t>
            </a:r>
            <a:r>
              <a:t> i = </a:t>
            </a:r>
            <a:r>
              <a:rPr>
                <a:solidFill>
                  <a:srgbClr val="BF8F00"/>
                </a:solidFill>
              </a:rPr>
              <a:t>0</a:t>
            </a:r>
            <a:r>
              <a:t>; i &lt; </a:t>
            </a:r>
            <a:r>
              <a:rPr b="1"/>
              <a:t>this</a:t>
            </a:r>
            <a:r>
              <a:t>.length; i++) {</a:t>
            </a:r>
          </a:p>
          <a:p>
            <a:pPr>
              <a:defRPr sz="1400">
                <a:latin typeface="Courier New"/>
                <a:ea typeface="Courier New"/>
                <a:cs typeface="Courier New"/>
                <a:sym typeface="Courier New"/>
              </a:defRPr>
            </a:pPr>
            <a:r>
              <a:t>        </a:t>
            </a:r>
            <a:r>
              <a:rPr b="1"/>
              <a:t>var</a:t>
            </a:r>
            <a:r>
              <a:t> val = </a:t>
            </a:r>
            <a:r>
              <a:rPr b="1"/>
              <a:t>this</a:t>
            </a:r>
            <a:r>
              <a:t>[i];</a:t>
            </a:r>
          </a:p>
          <a:p>
            <a:pPr>
              <a:defRPr sz="1400">
                <a:latin typeface="Courier New"/>
                <a:ea typeface="Courier New"/>
                <a:cs typeface="Courier New"/>
                <a:sym typeface="Courier New"/>
              </a:defRPr>
            </a:pPr>
            <a:r>
              <a:t>        accumulator = </a:t>
            </a:r>
            <a:r>
              <a:rPr>
                <a:solidFill>
                  <a:srgbClr val="021994"/>
                </a:solidFill>
              </a:rPr>
              <a:t>f</a:t>
            </a:r>
            <a:r>
              <a:t>(accumulator, val);</a:t>
            </a:r>
          </a:p>
          <a:p>
            <a:pPr>
              <a:defRPr sz="1400">
                <a:latin typeface="Courier New"/>
                <a:ea typeface="Courier New"/>
                <a:cs typeface="Courier New"/>
                <a:sym typeface="Courier New"/>
              </a:defRPr>
            </a:pPr>
            <a:r>
              <a:t>    }</a:t>
            </a:r>
          </a:p>
          <a:p>
            <a:pPr>
              <a:defRPr sz="1400">
                <a:latin typeface="Courier New"/>
                <a:ea typeface="Courier New"/>
                <a:cs typeface="Courier New"/>
                <a:sym typeface="Courier New"/>
              </a:defRPr>
            </a:pPr>
            <a:r>
              <a:t>    </a:t>
            </a:r>
            <a:r>
              <a:rPr b="1"/>
              <a:t>return</a:t>
            </a:r>
            <a:r>
              <a:t> accumulator;</a:t>
            </a:r>
          </a:p>
          <a:p>
            <a:pPr>
              <a:defRPr sz="1400">
                <a:latin typeface="Courier New"/>
                <a:ea typeface="Courier New"/>
                <a:cs typeface="Courier New"/>
                <a:sym typeface="Courier New"/>
              </a:defRPr>
            </a:pPr>
            <a:r>
              <a:t>};</a:t>
            </a:r>
          </a:p>
          <a:p>
            <a:pPr>
              <a:defRPr sz="1400">
                <a:latin typeface="Courier New"/>
                <a:ea typeface="Courier New"/>
                <a:cs typeface="Courier New"/>
                <a:sym typeface="Courier New"/>
              </a:defRPr>
            </a:pPr>
          </a:p>
          <a:p>
            <a:pPr>
              <a:defRPr sz="1400">
                <a:latin typeface="Courier New"/>
                <a:ea typeface="Courier New"/>
                <a:cs typeface="Courier New"/>
                <a:sym typeface="Courier New"/>
              </a:defRPr>
            </a:pPr>
            <a:r>
              <a:rPr b="1"/>
              <a:t>function</a:t>
            </a:r>
            <a:r>
              <a:t> </a:t>
            </a:r>
            <a:r>
              <a:rPr>
                <a:solidFill>
                  <a:srgbClr val="021994"/>
                </a:solidFill>
              </a:rPr>
              <a:t>f</a:t>
            </a:r>
            <a:r>
              <a:t>(acc, x) { </a:t>
            </a:r>
            <a:r>
              <a:rPr b="1"/>
              <a:t>return</a:t>
            </a:r>
            <a:r>
              <a:t> acc + x; }</a:t>
            </a:r>
          </a:p>
          <a:p>
            <a:pPr>
              <a:defRPr sz="1400">
                <a:latin typeface="Courier New"/>
                <a:ea typeface="Courier New"/>
                <a:cs typeface="Courier New"/>
                <a:sym typeface="Courier New"/>
              </a:defRPr>
            </a:pPr>
            <a:r>
              <a:rPr b="1"/>
              <a:t>function</a:t>
            </a:r>
            <a:r>
              <a:t> </a:t>
            </a:r>
            <a:r>
              <a:rPr>
                <a:solidFill>
                  <a:srgbClr val="021994"/>
                </a:solidFill>
              </a:rPr>
              <a:t>g</a:t>
            </a:r>
            <a:r>
              <a:t>(acc, x) { </a:t>
            </a:r>
            <a:r>
              <a:rPr b="1"/>
              <a:t>return</a:t>
            </a:r>
            <a:r>
              <a:t> acc + </a:t>
            </a:r>
            <a:r>
              <a:rPr>
                <a:solidFill>
                  <a:srgbClr val="CD1D00"/>
                </a:solidFill>
              </a:rPr>
              <a:t>', '</a:t>
            </a:r>
            <a:r>
              <a:t> + x; }</a:t>
            </a:r>
          </a:p>
          <a:p>
            <a:pPr>
              <a:defRPr sz="1400">
                <a:latin typeface="Courier New"/>
                <a:ea typeface="Courier New"/>
                <a:cs typeface="Courier New"/>
                <a:sym typeface="Courier New"/>
              </a:defRPr>
            </a:pPr>
          </a:p>
          <a:p>
            <a:pPr>
              <a:defRPr sz="1400">
                <a:latin typeface="Courier New"/>
                <a:ea typeface="Courier New"/>
                <a:cs typeface="Courier New"/>
                <a:sym typeface="Courier New"/>
              </a:defRPr>
            </a:pPr>
            <a:r>
              <a:rPr b="1"/>
              <a:t>var</a:t>
            </a:r>
            <a:r>
              <a:t> numbers = [ </a:t>
            </a:r>
            <a:r>
              <a:rPr>
                <a:solidFill>
                  <a:srgbClr val="BF8F00"/>
                </a:solidFill>
              </a:rPr>
              <a:t>1</a:t>
            </a:r>
            <a:r>
              <a:t>, </a:t>
            </a:r>
            <a:r>
              <a:rPr>
                <a:solidFill>
                  <a:srgbClr val="BF8F00"/>
                </a:solidFill>
              </a:rPr>
              <a:t>2</a:t>
            </a:r>
            <a:r>
              <a:t>, </a:t>
            </a:r>
            <a:r>
              <a:rPr>
                <a:solidFill>
                  <a:srgbClr val="BF8F00"/>
                </a:solidFill>
              </a:rPr>
              <a:t>3</a:t>
            </a:r>
            <a:r>
              <a:t> ];</a:t>
            </a:r>
          </a:p>
          <a:p>
            <a:pPr>
              <a:defRPr sz="1400">
                <a:latin typeface="Courier New"/>
                <a:ea typeface="Courier New"/>
                <a:cs typeface="Courier New"/>
                <a:sym typeface="Courier New"/>
              </a:defRPr>
            </a:pPr>
          </a:p>
          <a:p>
            <a:pPr>
              <a:defRPr sz="1400">
                <a:solidFill>
                  <a:srgbClr val="CD1D00"/>
                </a:solidFill>
                <a:latin typeface="Courier New"/>
                <a:ea typeface="Courier New"/>
                <a:cs typeface="Courier New"/>
                <a:sym typeface="Courier New"/>
              </a:defRPr>
            </a:pPr>
            <a:r>
              <a:rPr>
                <a:solidFill>
                  <a:srgbClr val="000000"/>
                </a:solidFill>
              </a:rPr>
              <a:t>console.</a:t>
            </a:r>
            <a:r>
              <a:rPr>
                <a:solidFill>
                  <a:srgbClr val="021994"/>
                </a:solidFill>
              </a:rPr>
              <a:t>log</a:t>
            </a:r>
            <a:r>
              <a:rPr>
                <a:solidFill>
                  <a:srgbClr val="000000"/>
                </a:solidFill>
              </a:rPr>
              <a:t>(</a:t>
            </a:r>
            <a:r>
              <a:t>'numbers.reduce(f, 0):'</a:t>
            </a:r>
            <a:r>
              <a:rPr>
                <a:solidFill>
                  <a:srgbClr val="000000"/>
                </a:solidFill>
              </a:rPr>
              <a:t>, numbers.</a:t>
            </a:r>
            <a:r>
              <a:rPr>
                <a:solidFill>
                  <a:srgbClr val="021994"/>
                </a:solidFill>
              </a:rPr>
              <a:t>reduce</a:t>
            </a:r>
            <a:r>
              <a:rPr>
                <a:solidFill>
                  <a:srgbClr val="000000"/>
                </a:solidFill>
              </a:rPr>
              <a:t>(f, </a:t>
            </a:r>
            <a:r>
              <a:rPr>
                <a:solidFill>
                  <a:srgbClr val="BF8F00"/>
                </a:solidFill>
              </a:rPr>
              <a:t>0</a:t>
            </a:r>
            <a:r>
              <a:rPr>
                <a:solidFill>
                  <a:srgbClr val="000000"/>
                </a:solidFill>
              </a:rPr>
              <a:t>)); </a:t>
            </a:r>
            <a:r>
              <a:rPr i="1">
                <a:solidFill>
                  <a:srgbClr val="959395"/>
                </a:solidFill>
              </a:rPr>
              <a:t>// 6</a:t>
            </a:r>
            <a:endParaRPr>
              <a:solidFill>
                <a:srgbClr val="000000"/>
              </a:solidFill>
            </a:endParaRPr>
          </a:p>
          <a:p>
            <a:pPr>
              <a:defRPr sz="1400">
                <a:solidFill>
                  <a:srgbClr val="CD1D00"/>
                </a:solidFill>
                <a:latin typeface="Courier New"/>
                <a:ea typeface="Courier New"/>
                <a:cs typeface="Courier New"/>
                <a:sym typeface="Courier New"/>
              </a:defRPr>
            </a:pPr>
            <a:r>
              <a:rPr>
                <a:solidFill>
                  <a:srgbClr val="000000"/>
                </a:solidFill>
              </a:rPr>
              <a:t>console.</a:t>
            </a:r>
            <a:r>
              <a:rPr>
                <a:solidFill>
                  <a:srgbClr val="021994"/>
                </a:solidFill>
              </a:rPr>
              <a:t>log</a:t>
            </a:r>
            <a:r>
              <a:rPr>
                <a:solidFill>
                  <a:srgbClr val="000000"/>
                </a:solidFill>
              </a:rPr>
              <a:t>(</a:t>
            </a:r>
            <a:r>
              <a:t>'numbers.reduce(g,</a:t>
            </a:r>
            <a:r>
              <a:rPr>
                <a:solidFill>
                  <a:srgbClr val="000000"/>
                </a:solidFill>
              </a:rPr>
              <a:t> </a:t>
            </a:r>
            <a:r>
              <a:rPr>
                <a:solidFill>
                  <a:srgbClr val="FF40FF"/>
                </a:solidFill>
              </a:rPr>
              <a:t>\'</a:t>
            </a:r>
            <a:r>
              <a:t>A</a:t>
            </a:r>
            <a:r>
              <a:rPr>
                <a:solidFill>
                  <a:srgbClr val="FF40FF"/>
                </a:solidFill>
              </a:rPr>
              <a:t>\'</a:t>
            </a:r>
            <a:r>
              <a:t>):'</a:t>
            </a:r>
            <a:r>
              <a:rPr>
                <a:solidFill>
                  <a:srgbClr val="000000"/>
                </a:solidFill>
              </a:rPr>
              <a:t>, numbers.</a:t>
            </a:r>
            <a:r>
              <a:rPr>
                <a:solidFill>
                  <a:srgbClr val="021994"/>
                </a:solidFill>
              </a:rPr>
              <a:t>reduce</a:t>
            </a:r>
            <a:r>
              <a:rPr>
                <a:solidFill>
                  <a:srgbClr val="000000"/>
                </a:solidFill>
              </a:rPr>
              <a:t>(g, </a:t>
            </a:r>
            <a:r>
              <a:t>'A'</a:t>
            </a:r>
            <a:r>
              <a:rPr>
                <a:solidFill>
                  <a:srgbClr val="000000"/>
                </a:solidFill>
              </a:rPr>
              <a:t>)); </a:t>
            </a:r>
            <a:r>
              <a:rPr i="1">
                <a:solidFill>
                  <a:srgbClr val="959395"/>
                </a:solidFill>
              </a:rPr>
              <a:t>// 'A, 1, 2, 3'</a:t>
            </a:r>
            <a:endParaRPr>
              <a:solidFill>
                <a:srgbClr val="000000"/>
              </a:solidFill>
            </a:endParaRP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72" name="image5.png" descr="emlakjet.png"/>
          <p:cNvPicPr>
            <a:picLocks noChangeAspect="1"/>
          </p:cNvPicPr>
          <p:nvPr/>
        </p:nvPicPr>
        <p:blipFill>
          <a:blip r:embed="rId3">
            <a:extLst/>
          </a:blip>
          <a:stretch>
            <a:fillRect/>
          </a:stretch>
        </p:blipFill>
        <p:spPr>
          <a:xfrm>
            <a:off x="0" y="6441519"/>
            <a:ext cx="1737361" cy="371858"/>
          </a:xfrm>
          <a:prstGeom prst="rect">
            <a:avLst/>
          </a:prstGeom>
          <a:ln w="12700">
            <a:miter lim="400000"/>
          </a:ln>
        </p:spPr>
      </p:pic>
      <p:sp>
        <p:nvSpPr>
          <p:cNvPr id="273" name="Shape 273"/>
          <p:cNvSpPr/>
          <p:nvPr>
            <p:ph type="sldNum" sz="quarter" idx="4294967295"/>
          </p:nvPr>
        </p:nvSpPr>
        <p:spPr>
          <a:xfrm>
            <a:off x="8700506" y="6496193"/>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74" name="Shape 274"/>
          <p:cNvSpPr/>
          <p:nvPr>
            <p:ph type="title"/>
          </p:nvPr>
        </p:nvSpPr>
        <p:spPr>
          <a:xfrm>
            <a:off x="107503" y="274638"/>
            <a:ext cx="8928994" cy="490067"/>
          </a:xfrm>
          <a:prstGeom prst="rect">
            <a:avLst/>
          </a:prstGeom>
        </p:spPr>
        <p:txBody>
          <a:bodyPr/>
          <a:lstStyle>
            <a:lvl1pPr defTabSz="292607">
              <a:defRPr sz="2816"/>
            </a:lvl1pPr>
          </a:lstStyle>
          <a:p>
            <a:pPr/>
            <a:r>
              <a:t>ForEach</a:t>
            </a:r>
          </a:p>
        </p:txBody>
      </p:sp>
      <p:sp>
        <p:nvSpPr>
          <p:cNvPr id="275" name="Shape 275"/>
          <p:cNvSpPr/>
          <p:nvPr/>
        </p:nvSpPr>
        <p:spPr>
          <a:xfrm>
            <a:off x="2325012" y="1479023"/>
            <a:ext cx="4493976"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a:latin typeface="Courier New"/>
                <a:ea typeface="Courier New"/>
                <a:cs typeface="Courier New"/>
                <a:sym typeface="Courier New"/>
              </a:defRPr>
            </a:pPr>
            <a:r>
              <a:rPr b="1"/>
              <a:t>foreach ::</a:t>
            </a:r>
            <a:r>
              <a:t> (a -&gt; b) -&gt; [a] -&gt; ()</a:t>
            </a:r>
          </a:p>
        </p:txBody>
      </p:sp>
      <p:sp>
        <p:nvSpPr>
          <p:cNvPr id="276" name="Shape 276"/>
          <p:cNvSpPr/>
          <p:nvPr/>
        </p:nvSpPr>
        <p:spPr>
          <a:xfrm>
            <a:off x="313005" y="2185352"/>
            <a:ext cx="8517990" cy="3520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600">
                <a:latin typeface="Courier New"/>
                <a:ea typeface="Courier New"/>
                <a:cs typeface="Courier New"/>
                <a:sym typeface="Courier New"/>
              </a:defRPr>
            </a:pPr>
            <a:r>
              <a:t>Array.</a:t>
            </a:r>
            <a:r>
              <a:rPr b="1"/>
              <a:t>prototype</a:t>
            </a:r>
            <a:r>
              <a:t>.forEach = </a:t>
            </a:r>
            <a:r>
              <a:rPr b="1"/>
              <a:t>function</a:t>
            </a:r>
            <a:r>
              <a:t>(f) {</a:t>
            </a:r>
          </a:p>
          <a:p>
            <a:pPr>
              <a:defRPr sz="1600">
                <a:latin typeface="Courier New"/>
                <a:ea typeface="Courier New"/>
                <a:cs typeface="Courier New"/>
                <a:sym typeface="Courier New"/>
              </a:defRPr>
            </a:pPr>
            <a:r>
              <a:t>    </a:t>
            </a:r>
            <a:r>
              <a:rPr b="1"/>
              <a:t>for</a:t>
            </a:r>
            <a:r>
              <a:t> (</a:t>
            </a:r>
            <a:r>
              <a:rPr b="1"/>
              <a:t>var</a:t>
            </a:r>
            <a:r>
              <a:t> i = </a:t>
            </a:r>
            <a:r>
              <a:rPr>
                <a:solidFill>
                  <a:srgbClr val="BF8F00"/>
                </a:solidFill>
              </a:rPr>
              <a:t>0</a:t>
            </a:r>
            <a:r>
              <a:t>; i &lt; </a:t>
            </a:r>
            <a:r>
              <a:rPr b="1"/>
              <a:t>this</a:t>
            </a:r>
            <a:r>
              <a:t>.length; i++) {</a:t>
            </a:r>
          </a:p>
          <a:p>
            <a:pPr>
              <a:defRPr sz="1600">
                <a:latin typeface="Courier New"/>
                <a:ea typeface="Courier New"/>
                <a:cs typeface="Courier New"/>
                <a:sym typeface="Courier New"/>
              </a:defRPr>
            </a:pPr>
            <a:r>
              <a:t>        </a:t>
            </a:r>
            <a:r>
              <a:rPr b="1"/>
              <a:t>var</a:t>
            </a:r>
            <a:r>
              <a:t> val = </a:t>
            </a:r>
            <a:r>
              <a:rPr b="1"/>
              <a:t>this</a:t>
            </a:r>
            <a:r>
              <a:t>[i];</a:t>
            </a:r>
          </a:p>
          <a:p>
            <a:pPr>
              <a:defRPr sz="1600">
                <a:latin typeface="Courier New"/>
                <a:ea typeface="Courier New"/>
                <a:cs typeface="Courier New"/>
                <a:sym typeface="Courier New"/>
              </a:defRPr>
            </a:pPr>
            <a:r>
              <a:t>        </a:t>
            </a:r>
            <a:r>
              <a:rPr>
                <a:solidFill>
                  <a:srgbClr val="021994"/>
                </a:solidFill>
              </a:rPr>
              <a:t>f</a:t>
            </a:r>
            <a:r>
              <a:t>(val);</a:t>
            </a:r>
          </a:p>
          <a:p>
            <a:pPr>
              <a:defRPr sz="1600">
                <a:latin typeface="Courier New"/>
                <a:ea typeface="Courier New"/>
                <a:cs typeface="Courier New"/>
                <a:sym typeface="Courier New"/>
              </a:defRPr>
            </a:pPr>
            <a:r>
              <a:t>    }</a:t>
            </a:r>
          </a:p>
          <a:p>
            <a:pPr>
              <a:defRPr sz="1600">
                <a:latin typeface="Courier New"/>
                <a:ea typeface="Courier New"/>
                <a:cs typeface="Courier New"/>
                <a:sym typeface="Courier New"/>
              </a:defRPr>
            </a:pPr>
            <a:r>
              <a:t>};</a:t>
            </a:r>
          </a:p>
          <a:p>
            <a:pPr>
              <a:defRPr sz="1600">
                <a:latin typeface="Courier New"/>
                <a:ea typeface="Courier New"/>
                <a:cs typeface="Courier New"/>
                <a:sym typeface="Courier New"/>
              </a:defRPr>
            </a:pPr>
          </a:p>
          <a:p>
            <a:pPr>
              <a:defRPr sz="1600">
                <a:latin typeface="Courier New"/>
                <a:ea typeface="Courier New"/>
                <a:cs typeface="Courier New"/>
                <a:sym typeface="Courier New"/>
              </a:defRPr>
            </a:pPr>
            <a:r>
              <a:rPr b="1"/>
              <a:t>function</a:t>
            </a:r>
            <a:r>
              <a:t> </a:t>
            </a:r>
            <a:r>
              <a:rPr>
                <a:solidFill>
                  <a:srgbClr val="021994"/>
                </a:solidFill>
              </a:rPr>
              <a:t>f</a:t>
            </a:r>
            <a:r>
              <a:t>(x) { console.</a:t>
            </a:r>
            <a:r>
              <a:rPr>
                <a:solidFill>
                  <a:srgbClr val="021994"/>
                </a:solidFill>
              </a:rPr>
              <a:t>log</a:t>
            </a:r>
            <a:r>
              <a:t>(x); }</a:t>
            </a:r>
          </a:p>
          <a:p>
            <a:pPr>
              <a:defRPr sz="1600">
                <a:latin typeface="Courier New"/>
                <a:ea typeface="Courier New"/>
                <a:cs typeface="Courier New"/>
                <a:sym typeface="Courier New"/>
              </a:defRPr>
            </a:pPr>
            <a:r>
              <a:rPr b="1"/>
              <a:t>function</a:t>
            </a:r>
            <a:r>
              <a:t> </a:t>
            </a:r>
            <a:r>
              <a:rPr>
                <a:solidFill>
                  <a:srgbClr val="021994"/>
                </a:solidFill>
              </a:rPr>
              <a:t>g</a:t>
            </a:r>
            <a:r>
              <a:t>(x) { </a:t>
            </a:r>
            <a:r>
              <a:rPr b="1"/>
              <a:t>return</a:t>
            </a:r>
            <a:r>
              <a:t> x + </a:t>
            </a:r>
            <a:r>
              <a:rPr>
                <a:solidFill>
                  <a:srgbClr val="BF8F00"/>
                </a:solidFill>
              </a:rPr>
              <a:t>3</a:t>
            </a:r>
            <a:r>
              <a:t>; }</a:t>
            </a:r>
          </a:p>
          <a:p>
            <a:pPr>
              <a:defRPr sz="1600">
                <a:latin typeface="Courier New"/>
                <a:ea typeface="Courier New"/>
                <a:cs typeface="Courier New"/>
                <a:sym typeface="Courier New"/>
              </a:defRPr>
            </a:pPr>
          </a:p>
          <a:p>
            <a:pPr>
              <a:defRPr sz="1600">
                <a:latin typeface="Courier New"/>
                <a:ea typeface="Courier New"/>
                <a:cs typeface="Courier New"/>
                <a:sym typeface="Courier New"/>
              </a:defRPr>
            </a:pPr>
            <a:r>
              <a:rPr b="1"/>
              <a:t>var</a:t>
            </a:r>
            <a:r>
              <a:t> numbers = [ </a:t>
            </a:r>
            <a:r>
              <a:rPr>
                <a:solidFill>
                  <a:srgbClr val="BF8F00"/>
                </a:solidFill>
              </a:rPr>
              <a:t>1</a:t>
            </a:r>
            <a:r>
              <a:t>, </a:t>
            </a:r>
            <a:r>
              <a:rPr>
                <a:solidFill>
                  <a:srgbClr val="BF8F00"/>
                </a:solidFill>
              </a:rPr>
              <a:t>2</a:t>
            </a:r>
            <a:r>
              <a:t>, </a:t>
            </a:r>
            <a:r>
              <a:rPr>
                <a:solidFill>
                  <a:srgbClr val="BF8F00"/>
                </a:solidFill>
              </a:rPr>
              <a:t>3</a:t>
            </a:r>
            <a:r>
              <a:t> ];</a:t>
            </a:r>
          </a:p>
          <a:p>
            <a:pPr>
              <a:defRPr sz="1600">
                <a:latin typeface="Courier New"/>
                <a:ea typeface="Courier New"/>
                <a:cs typeface="Courier New"/>
                <a:sym typeface="Courier New"/>
              </a:defRPr>
            </a:pPr>
          </a:p>
          <a:p>
            <a:pPr>
              <a:defRPr i="1" sz="1600">
                <a:solidFill>
                  <a:srgbClr val="959395"/>
                </a:solidFill>
                <a:latin typeface="Courier New"/>
                <a:ea typeface="Courier New"/>
                <a:cs typeface="Courier New"/>
                <a:sym typeface="Courier New"/>
              </a:defRPr>
            </a:pPr>
            <a:r>
              <a:rPr i="0">
                <a:solidFill>
                  <a:srgbClr val="000000"/>
                </a:solidFill>
              </a:rPr>
              <a:t>console.</a:t>
            </a:r>
            <a:r>
              <a:rPr i="0">
                <a:solidFill>
                  <a:srgbClr val="021994"/>
                </a:solidFill>
              </a:rPr>
              <a:t>log</a:t>
            </a:r>
            <a:r>
              <a:rPr i="0">
                <a:solidFill>
                  <a:srgbClr val="000000"/>
                </a:solidFill>
              </a:rPr>
              <a:t>(</a:t>
            </a:r>
            <a:r>
              <a:rPr i="0">
                <a:solidFill>
                  <a:srgbClr val="CD1D00"/>
                </a:solidFill>
              </a:rPr>
              <a:t>'numbers.forEach(f):'</a:t>
            </a:r>
            <a:r>
              <a:rPr i="0">
                <a:solidFill>
                  <a:srgbClr val="000000"/>
                </a:solidFill>
              </a:rPr>
              <a:t>, numbers.</a:t>
            </a:r>
            <a:r>
              <a:rPr i="0">
                <a:solidFill>
                  <a:srgbClr val="021994"/>
                </a:solidFill>
              </a:rPr>
              <a:t>forEach</a:t>
            </a:r>
            <a:r>
              <a:rPr i="0">
                <a:solidFill>
                  <a:srgbClr val="000000"/>
                </a:solidFill>
              </a:rPr>
              <a:t>(f)); </a:t>
            </a:r>
            <a:r>
              <a:t>// undefined</a:t>
            </a:r>
            <a:endParaRPr i="0">
              <a:solidFill>
                <a:srgbClr val="000000"/>
              </a:solidFill>
            </a:endParaRPr>
          </a:p>
          <a:p>
            <a:pPr>
              <a:defRPr sz="1600">
                <a:solidFill>
                  <a:srgbClr val="CD1D00"/>
                </a:solidFill>
                <a:latin typeface="Courier New"/>
                <a:ea typeface="Courier New"/>
                <a:cs typeface="Courier New"/>
                <a:sym typeface="Courier New"/>
              </a:defRPr>
            </a:pPr>
            <a:r>
              <a:rPr>
                <a:solidFill>
                  <a:srgbClr val="000000"/>
                </a:solidFill>
              </a:rPr>
              <a:t>console.</a:t>
            </a:r>
            <a:r>
              <a:rPr>
                <a:solidFill>
                  <a:srgbClr val="021994"/>
                </a:solidFill>
              </a:rPr>
              <a:t>log</a:t>
            </a:r>
            <a:r>
              <a:rPr>
                <a:solidFill>
                  <a:srgbClr val="000000"/>
                </a:solidFill>
              </a:rPr>
              <a:t>(</a:t>
            </a:r>
            <a:r>
              <a:t>'numbers.forEach(g):'</a:t>
            </a:r>
            <a:r>
              <a:rPr>
                <a:solidFill>
                  <a:srgbClr val="000000"/>
                </a:solidFill>
              </a:rPr>
              <a:t>, numbers.</a:t>
            </a:r>
            <a:r>
              <a:rPr>
                <a:solidFill>
                  <a:srgbClr val="021994"/>
                </a:solidFill>
              </a:rPr>
              <a:t>forEach</a:t>
            </a:r>
            <a:r>
              <a:rPr>
                <a:solidFill>
                  <a:srgbClr val="000000"/>
                </a:solidFill>
              </a:rPr>
              <a:t>(g)); </a:t>
            </a:r>
            <a:r>
              <a:rPr i="1">
                <a:solidFill>
                  <a:srgbClr val="959395"/>
                </a:solidFill>
              </a:rPr>
              <a:t>// undefined</a:t>
            </a:r>
            <a:endParaRPr>
              <a:solidFill>
                <a:srgbClr val="000000"/>
              </a:solidFill>
            </a:endParaRP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80" name="image5.png" descr="emlakjet.png"/>
          <p:cNvPicPr>
            <a:picLocks noChangeAspect="1"/>
          </p:cNvPicPr>
          <p:nvPr/>
        </p:nvPicPr>
        <p:blipFill>
          <a:blip r:embed="rId3">
            <a:extLst/>
          </a:blip>
          <a:stretch>
            <a:fillRect/>
          </a:stretch>
        </p:blipFill>
        <p:spPr>
          <a:xfrm>
            <a:off x="0" y="6441519"/>
            <a:ext cx="1737361" cy="371858"/>
          </a:xfrm>
          <a:prstGeom prst="rect">
            <a:avLst/>
          </a:prstGeom>
          <a:ln w="12700">
            <a:miter lim="400000"/>
          </a:ln>
        </p:spPr>
      </p:pic>
      <p:sp>
        <p:nvSpPr>
          <p:cNvPr id="281" name="Shape 281"/>
          <p:cNvSpPr/>
          <p:nvPr>
            <p:ph type="sldNum" sz="quarter" idx="4294967295"/>
          </p:nvPr>
        </p:nvSpPr>
        <p:spPr>
          <a:xfrm>
            <a:off x="8700506" y="6496193"/>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2" name="Shape 282"/>
          <p:cNvSpPr/>
          <p:nvPr>
            <p:ph type="title"/>
          </p:nvPr>
        </p:nvSpPr>
        <p:spPr>
          <a:xfrm>
            <a:off x="107503" y="274638"/>
            <a:ext cx="8928994" cy="490067"/>
          </a:xfrm>
          <a:prstGeom prst="rect">
            <a:avLst/>
          </a:prstGeom>
        </p:spPr>
        <p:txBody>
          <a:bodyPr/>
          <a:lstStyle>
            <a:lvl1pPr defTabSz="292607">
              <a:defRPr sz="2816"/>
            </a:lvl1pPr>
          </a:lstStyle>
          <a:p>
            <a:pPr/>
            <a:r>
              <a:t>Map, Filter, Reduce Workshop</a:t>
            </a:r>
          </a:p>
        </p:txBody>
      </p:sp>
      <p:sp>
        <p:nvSpPr>
          <p:cNvPr id="283" name="Shape 283"/>
          <p:cNvSpPr/>
          <p:nvPr/>
        </p:nvSpPr>
        <p:spPr>
          <a:xfrm>
            <a:off x="706860" y="1268654"/>
            <a:ext cx="7730280" cy="5171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28600" indent="-228600">
              <a:buSzPct val="100000"/>
              <a:buChar char="•"/>
              <a:defRPr sz="2100"/>
            </a:pPr>
            <a:r>
              <a:t>filter() fonksiyonunun yalnızca reduce() kullanılarak yeniden yazılması</a:t>
            </a:r>
          </a:p>
          <a:p>
            <a:pPr>
              <a:defRPr sz="2100"/>
            </a:pPr>
          </a:p>
          <a:p>
            <a:pPr marL="228600" indent="-228600">
              <a:buSzPct val="100000"/>
              <a:buChar char="•"/>
              <a:defRPr sz="2100"/>
            </a:pPr>
            <a:r>
              <a:t>bir array’deki en ufak değeri bulan fonksiyon (Array.prototype.min)</a:t>
            </a:r>
            <a:br/>
          </a:p>
          <a:p>
            <a:pPr marL="228600" indent="-228600">
              <a:buSzPct val="100000"/>
              <a:buChar char="•"/>
              <a:defRPr sz="2100"/>
            </a:pPr>
            <a:r>
              <a:t>bir cümledeki tüm karakterlerin sayısını dökecek fonksiyonun for/while/do..while kullanılmadan yazılması</a:t>
            </a:r>
          </a:p>
          <a:p>
            <a:pPr lvl="1" marL="685800" indent="-228600">
              <a:buSzPct val="100000"/>
              <a:buChar char="•"/>
              <a:defRPr sz="2100"/>
            </a:pPr>
            <a:r>
              <a:t>“Hello, world!” -&gt; { H: 1, e: 1, l: 3, o: 2, ',': 1, ' ': 1, w: 1, r: 1, d: 1, '!': 1 }</a:t>
            </a:r>
            <a:br/>
          </a:p>
          <a:p>
            <a:pPr marL="228600" indent="-228600">
              <a:buSzPct val="100000"/>
              <a:buChar char="•"/>
              <a:defRPr sz="2100"/>
            </a:pPr>
            <a:r>
              <a:rPr u="sng">
                <a:solidFill>
                  <a:srgbClr val="0000FF"/>
                </a:solidFill>
                <a:uFill>
                  <a:solidFill>
                    <a:srgbClr val="0000FF"/>
                  </a:solidFill>
                </a:uFill>
                <a:hlinkClick r:id="rId4" invalidUrl="" action="" tgtFrame="" tooltip="" history="1" highlightClick="0" endSnd="0"/>
              </a:rPr>
              <a:t>http://www.codewars.com/kata/parseint-reloaded</a:t>
            </a:r>
          </a:p>
          <a:p>
            <a:pPr lvl="1" marL="685800" indent="-228600">
              <a:buSzPct val="100000"/>
              <a:buChar char="•"/>
              <a:defRPr sz="2100"/>
            </a:pPr>
            <a:r>
              <a:t>“twenty-eight” -&gt; 28, “six hundred and sixty six” -&gt; 666, “forty two” -&gt; 42, “one million and one” -&gt; 1000001</a:t>
            </a:r>
          </a:p>
          <a:p>
            <a:pPr lvl="1" marL="685800" indent="-228600">
              <a:buSzPct val="100000"/>
              <a:buChar char="•"/>
              <a:defRPr sz="2100"/>
            </a:pPr>
            <a:r>
              <a:t>Template: </a:t>
            </a:r>
            <a:r>
              <a:rPr u="sng">
                <a:solidFill>
                  <a:srgbClr val="0000FF"/>
                </a:solidFill>
                <a:uFill>
                  <a:solidFill>
                    <a:srgbClr val="0000FF"/>
                  </a:solidFill>
                </a:uFill>
                <a:hlinkClick r:id="rId5" invalidUrl="" action="" tgtFrame="" tooltip="" history="1" highlightClick="0" endSnd="0"/>
              </a:rPr>
              <a:t>https://gist.github.com/ygunayer/d52d09a670dfe3ba1f58</a:t>
            </a: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87" name="image5.png" descr="emlakjet.png"/>
          <p:cNvPicPr>
            <a:picLocks noChangeAspect="1"/>
          </p:cNvPicPr>
          <p:nvPr/>
        </p:nvPicPr>
        <p:blipFill>
          <a:blip r:embed="rId3">
            <a:extLst/>
          </a:blip>
          <a:stretch>
            <a:fillRect/>
          </a:stretch>
        </p:blipFill>
        <p:spPr>
          <a:xfrm>
            <a:off x="0" y="6441519"/>
            <a:ext cx="1737361" cy="371858"/>
          </a:xfrm>
          <a:prstGeom prst="rect">
            <a:avLst/>
          </a:prstGeom>
          <a:ln w="12700">
            <a:miter lim="400000"/>
          </a:ln>
        </p:spPr>
      </p:pic>
      <p:sp>
        <p:nvSpPr>
          <p:cNvPr id="288" name="Shape 288"/>
          <p:cNvSpPr/>
          <p:nvPr>
            <p:ph type="sldNum" sz="quarter" idx="4294967295"/>
          </p:nvPr>
        </p:nvSpPr>
        <p:spPr>
          <a:xfrm>
            <a:off x="8700506" y="6496193"/>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9" name="Shape 289"/>
          <p:cNvSpPr/>
          <p:nvPr>
            <p:ph type="title"/>
          </p:nvPr>
        </p:nvSpPr>
        <p:spPr>
          <a:xfrm>
            <a:off x="107503" y="274638"/>
            <a:ext cx="8928994" cy="490067"/>
          </a:xfrm>
          <a:prstGeom prst="rect">
            <a:avLst/>
          </a:prstGeom>
        </p:spPr>
        <p:txBody>
          <a:bodyPr/>
          <a:lstStyle>
            <a:lvl1pPr defTabSz="292607">
              <a:defRPr sz="2816"/>
            </a:lvl1pPr>
          </a:lstStyle>
          <a:p>
            <a:pPr/>
            <a:r>
              <a:t>Daha Fazla Higher-Order Function</a:t>
            </a:r>
          </a:p>
        </p:txBody>
      </p:sp>
      <p:sp>
        <p:nvSpPr>
          <p:cNvPr id="290" name="Shape 290"/>
          <p:cNvSpPr/>
          <p:nvPr/>
        </p:nvSpPr>
        <p:spPr>
          <a:xfrm>
            <a:off x="706860" y="1663452"/>
            <a:ext cx="7730279" cy="421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28600" indent="-228600">
              <a:buSzPct val="100000"/>
              <a:buChar char="•"/>
              <a:defRPr sz="2100"/>
            </a:pPr>
            <a:r>
              <a:t>Array.prototype.every(p) - ‘p’ tüm elemanlar için geçerli mi?</a:t>
            </a:r>
          </a:p>
          <a:p>
            <a:pPr marL="228600" indent="-228600">
              <a:buSzPct val="100000"/>
              <a:buChar char="•"/>
              <a:defRPr sz="2100"/>
            </a:pPr>
            <a:r>
              <a:t>Array.prototype.some(p) - ‘p’ en az 1 eleman için geçerli mi?</a:t>
            </a:r>
            <a:br/>
          </a:p>
          <a:p>
            <a:pPr marL="228600" indent="-228600">
              <a:buSzPct val="100000"/>
              <a:buChar char="•"/>
              <a:defRPr sz="2100"/>
            </a:pPr>
            <a:r>
              <a:t>Lodash - Hem front-end, hem back-end uyumlu bol özellikli utility kütüphanesi</a:t>
            </a:r>
          </a:p>
          <a:p>
            <a:pPr lvl="1" marL="685800" indent="-228600">
              <a:buSzPct val="100000"/>
              <a:buChar char="•"/>
              <a:defRPr sz="2100"/>
            </a:pPr>
            <a:r>
              <a:t>take, takeWhile</a:t>
            </a:r>
          </a:p>
          <a:p>
            <a:pPr lvl="1" marL="685800" indent="-228600">
              <a:buSzPct val="100000"/>
              <a:buChar char="•"/>
              <a:defRPr sz="2100"/>
            </a:pPr>
            <a:r>
              <a:t>drop, dropWhile</a:t>
            </a:r>
          </a:p>
          <a:p>
            <a:pPr lvl="1" marL="685800" indent="-228600">
              <a:buSzPct val="100000"/>
              <a:buChar char="•"/>
              <a:defRPr sz="2100"/>
            </a:pPr>
            <a:r>
              <a:t>merge</a:t>
            </a:r>
          </a:p>
          <a:p>
            <a:pPr lvl="1" marL="685800" indent="-228600">
              <a:buSzPct val="100000"/>
              <a:buChar char="•"/>
              <a:defRPr sz="2100"/>
            </a:pPr>
            <a:r>
              <a:t>memoize</a:t>
            </a:r>
          </a:p>
          <a:p>
            <a:pPr lvl="1" marL="685800" indent="-228600">
              <a:buSzPct val="100000"/>
              <a:buChar char="•"/>
              <a:defRPr sz="2100"/>
            </a:pPr>
            <a:r>
              <a:t>curry</a:t>
            </a:r>
          </a:p>
          <a:p>
            <a:pPr lvl="1" marL="685800" indent="-228600">
              <a:buSzPct val="100000"/>
              <a:buChar char="•"/>
              <a:defRPr sz="2100"/>
            </a:pPr>
            <a:r>
              <a:t>debounce</a:t>
            </a:r>
          </a:p>
          <a:p>
            <a:pPr lvl="1" marL="685800" indent="-228600">
              <a:buSzPct val="100000"/>
              <a:buChar char="•"/>
              <a:defRPr sz="2100"/>
            </a:pPr>
            <a:r>
              <a:t>…</a:t>
            </a:r>
          </a:p>
          <a:p>
            <a:pPr lvl="1" marL="685800" indent="-228600">
              <a:buSzPct val="100000"/>
              <a:buChar char="•"/>
              <a:defRPr sz="2100"/>
            </a:pPr>
            <a:r>
              <a:rPr u="sng">
                <a:solidFill>
                  <a:srgbClr val="0000FF"/>
                </a:solidFill>
                <a:uFill>
                  <a:solidFill>
                    <a:srgbClr val="0000FF"/>
                  </a:solidFill>
                </a:uFill>
                <a:hlinkClick r:id="rId4" invalidUrl="" action="" tgtFrame="" tooltip="" history="1" highlightClick="0" endSnd="0"/>
              </a:rPr>
              <a:t>https://lodash.com/docs</a:t>
            </a:r>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94" name="image5.png" descr="emlakjet.png"/>
          <p:cNvPicPr>
            <a:picLocks noChangeAspect="1"/>
          </p:cNvPicPr>
          <p:nvPr/>
        </p:nvPicPr>
        <p:blipFill>
          <a:blip r:embed="rId3">
            <a:extLst/>
          </a:blip>
          <a:stretch>
            <a:fillRect/>
          </a:stretch>
        </p:blipFill>
        <p:spPr>
          <a:xfrm>
            <a:off x="0" y="6441519"/>
            <a:ext cx="1737361" cy="371858"/>
          </a:xfrm>
          <a:prstGeom prst="rect">
            <a:avLst/>
          </a:prstGeom>
          <a:ln w="12700">
            <a:miter lim="400000"/>
          </a:ln>
        </p:spPr>
      </p:pic>
      <p:sp>
        <p:nvSpPr>
          <p:cNvPr id="295" name="Shape 295"/>
          <p:cNvSpPr/>
          <p:nvPr>
            <p:ph type="sldNum" sz="quarter" idx="4294967295"/>
          </p:nvPr>
        </p:nvSpPr>
        <p:spPr>
          <a:xfrm>
            <a:off x="8700506" y="6496193"/>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6" name="Shape 296"/>
          <p:cNvSpPr/>
          <p:nvPr>
            <p:ph type="title"/>
          </p:nvPr>
        </p:nvSpPr>
        <p:spPr>
          <a:xfrm>
            <a:off x="107503" y="274638"/>
            <a:ext cx="8928994" cy="490067"/>
          </a:xfrm>
          <a:prstGeom prst="rect">
            <a:avLst/>
          </a:prstGeom>
        </p:spPr>
        <p:txBody>
          <a:bodyPr/>
          <a:lstStyle>
            <a:lvl1pPr defTabSz="292607">
              <a:defRPr sz="2816"/>
            </a:lvl1pPr>
          </a:lstStyle>
          <a:p>
            <a:pPr/>
            <a:r>
              <a:t>Currying</a:t>
            </a:r>
          </a:p>
        </p:txBody>
      </p:sp>
      <p:pic>
        <p:nvPicPr>
          <p:cNvPr id="297" name="pasted-image.pdf"/>
          <p:cNvPicPr>
            <a:picLocks noChangeAspect="1"/>
          </p:cNvPicPr>
          <p:nvPr/>
        </p:nvPicPr>
        <p:blipFill>
          <a:blip r:embed="rId4">
            <a:extLst/>
          </a:blip>
          <a:stretch>
            <a:fillRect/>
          </a:stretch>
        </p:blipFill>
        <p:spPr>
          <a:xfrm>
            <a:off x="820962" y="1866659"/>
            <a:ext cx="3175001" cy="537973"/>
          </a:xfrm>
          <a:prstGeom prst="rect">
            <a:avLst/>
          </a:prstGeom>
          <a:ln w="12700">
            <a:miter lim="400000"/>
          </a:ln>
        </p:spPr>
      </p:pic>
      <p:pic>
        <p:nvPicPr>
          <p:cNvPr id="298" name="pasted-image.pdf"/>
          <p:cNvPicPr>
            <a:picLocks noChangeAspect="1"/>
          </p:cNvPicPr>
          <p:nvPr/>
        </p:nvPicPr>
        <p:blipFill>
          <a:blip r:embed="rId5">
            <a:extLst/>
          </a:blip>
          <a:stretch>
            <a:fillRect/>
          </a:stretch>
        </p:blipFill>
        <p:spPr>
          <a:xfrm>
            <a:off x="160562" y="3636678"/>
            <a:ext cx="4495801" cy="537973"/>
          </a:xfrm>
          <a:prstGeom prst="rect">
            <a:avLst/>
          </a:prstGeom>
          <a:ln w="12700">
            <a:miter lim="400000"/>
          </a:ln>
        </p:spPr>
      </p:pic>
      <p:pic>
        <p:nvPicPr>
          <p:cNvPr id="299" name="pasted-image.pdf"/>
          <p:cNvPicPr>
            <a:picLocks noChangeAspect="1"/>
          </p:cNvPicPr>
          <p:nvPr/>
        </p:nvPicPr>
        <p:blipFill>
          <a:blip r:embed="rId6">
            <a:extLst/>
          </a:blip>
          <a:stretch>
            <a:fillRect/>
          </a:stretch>
        </p:blipFill>
        <p:spPr>
          <a:xfrm>
            <a:off x="135162" y="2751668"/>
            <a:ext cx="4546601" cy="537973"/>
          </a:xfrm>
          <a:prstGeom prst="rect">
            <a:avLst/>
          </a:prstGeom>
          <a:ln w="12700">
            <a:miter lim="400000"/>
          </a:ln>
        </p:spPr>
      </p:pic>
      <p:pic>
        <p:nvPicPr>
          <p:cNvPr id="300" name="pasted-image.pdf"/>
          <p:cNvPicPr>
            <a:picLocks noChangeAspect="1"/>
          </p:cNvPicPr>
          <p:nvPr/>
        </p:nvPicPr>
        <p:blipFill>
          <a:blip r:embed="rId7">
            <a:extLst/>
          </a:blip>
          <a:stretch>
            <a:fillRect/>
          </a:stretch>
        </p:blipFill>
        <p:spPr>
          <a:xfrm>
            <a:off x="770162" y="4521687"/>
            <a:ext cx="3276601" cy="474473"/>
          </a:xfrm>
          <a:prstGeom prst="rect">
            <a:avLst/>
          </a:prstGeom>
          <a:ln w="12700">
            <a:miter lim="400000"/>
          </a:ln>
        </p:spPr>
      </p:pic>
      <p:sp>
        <p:nvSpPr>
          <p:cNvPr id="301" name="Shape 301"/>
          <p:cNvSpPr/>
          <p:nvPr/>
        </p:nvSpPr>
        <p:spPr>
          <a:xfrm>
            <a:off x="5324759" y="1895324"/>
            <a:ext cx="3869033" cy="3444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900">
                <a:latin typeface="Courier New"/>
                <a:ea typeface="Courier New"/>
                <a:cs typeface="Courier New"/>
                <a:sym typeface="Courier New"/>
              </a:defRPr>
            </a:pPr>
            <a:r>
              <a:rPr b="1"/>
              <a:t>function</a:t>
            </a:r>
            <a:r>
              <a:t> </a:t>
            </a:r>
            <a:r>
              <a:rPr>
                <a:solidFill>
                  <a:srgbClr val="021994"/>
                </a:solidFill>
              </a:rPr>
              <a:t>f</a:t>
            </a:r>
            <a:r>
              <a:t>(x, y) {</a:t>
            </a:r>
          </a:p>
          <a:p>
            <a:pPr>
              <a:defRPr sz="1900">
                <a:latin typeface="Courier New"/>
                <a:ea typeface="Courier New"/>
                <a:cs typeface="Courier New"/>
                <a:sym typeface="Courier New"/>
              </a:defRPr>
            </a:pPr>
            <a:r>
              <a:t>    </a:t>
            </a:r>
            <a:r>
              <a:rPr b="1"/>
              <a:t>return</a:t>
            </a:r>
            <a:r>
              <a:t> x * x + y;</a:t>
            </a:r>
          </a:p>
          <a:p>
            <a:pPr>
              <a:defRPr sz="1900">
                <a:latin typeface="Courier New"/>
                <a:ea typeface="Courier New"/>
                <a:cs typeface="Courier New"/>
                <a:sym typeface="Courier New"/>
              </a:defRPr>
            </a:pPr>
            <a:r>
              <a:t>}</a:t>
            </a:r>
          </a:p>
          <a:p>
            <a:pPr>
              <a:defRPr sz="1900">
                <a:latin typeface="Courier New"/>
                <a:ea typeface="Courier New"/>
                <a:cs typeface="Courier New"/>
                <a:sym typeface="Courier New"/>
              </a:defRPr>
            </a:pPr>
          </a:p>
          <a:p>
            <a:pPr>
              <a:defRPr b="1" sz="1900">
                <a:latin typeface="Courier New"/>
                <a:ea typeface="Courier New"/>
                <a:cs typeface="Courier New"/>
                <a:sym typeface="Courier New"/>
              </a:defRPr>
            </a:pPr>
            <a:r>
              <a:t>function</a:t>
            </a:r>
            <a:r>
              <a:rPr b="0"/>
              <a:t> </a:t>
            </a:r>
            <a:r>
              <a:rPr b="0">
                <a:solidFill>
                  <a:srgbClr val="021994"/>
                </a:solidFill>
              </a:rPr>
              <a:t>h</a:t>
            </a:r>
            <a:r>
              <a:rPr b="0"/>
              <a:t>(x) {</a:t>
            </a:r>
            <a:endParaRPr b="0"/>
          </a:p>
          <a:p>
            <a:pPr>
              <a:defRPr b="1" sz="1900">
                <a:latin typeface="Courier New"/>
                <a:ea typeface="Courier New"/>
                <a:cs typeface="Courier New"/>
                <a:sym typeface="Courier New"/>
              </a:defRPr>
            </a:pPr>
            <a:r>
              <a:rPr b="0"/>
              <a:t>    </a:t>
            </a:r>
            <a:r>
              <a:t>return function</a:t>
            </a:r>
            <a:r>
              <a:rPr b="0"/>
              <a:t>(y) {</a:t>
            </a:r>
            <a:endParaRPr b="0"/>
          </a:p>
          <a:p>
            <a:pPr>
              <a:defRPr sz="1900">
                <a:latin typeface="Courier New"/>
                <a:ea typeface="Courier New"/>
                <a:cs typeface="Courier New"/>
                <a:sym typeface="Courier New"/>
              </a:defRPr>
            </a:pPr>
            <a:r>
              <a:t>        </a:t>
            </a:r>
            <a:r>
              <a:rPr b="1"/>
              <a:t>return</a:t>
            </a:r>
            <a:r>
              <a:t> x * x + y;</a:t>
            </a:r>
          </a:p>
          <a:p>
            <a:pPr>
              <a:defRPr sz="1900">
                <a:latin typeface="Courier New"/>
                <a:ea typeface="Courier New"/>
                <a:cs typeface="Courier New"/>
                <a:sym typeface="Courier New"/>
              </a:defRPr>
            </a:pPr>
            <a:r>
              <a:t>    };</a:t>
            </a:r>
          </a:p>
          <a:p>
            <a:pPr>
              <a:defRPr sz="1900">
                <a:latin typeface="Courier New"/>
                <a:ea typeface="Courier New"/>
                <a:cs typeface="Courier New"/>
                <a:sym typeface="Courier New"/>
              </a:defRPr>
            </a:pPr>
            <a:r>
              <a:t>}</a:t>
            </a:r>
          </a:p>
          <a:p>
            <a:pPr>
              <a:defRPr sz="1900">
                <a:latin typeface="Courier New"/>
                <a:ea typeface="Courier New"/>
                <a:cs typeface="Courier New"/>
                <a:sym typeface="Courier New"/>
              </a:defRPr>
            </a:pPr>
          </a:p>
          <a:p>
            <a:pPr>
              <a:defRPr sz="1900">
                <a:latin typeface="Courier New"/>
                <a:ea typeface="Courier New"/>
                <a:cs typeface="Courier New"/>
                <a:sym typeface="Courier New"/>
              </a:defRPr>
            </a:pPr>
            <a:r>
              <a:rPr>
                <a:solidFill>
                  <a:srgbClr val="021994"/>
                </a:solidFill>
              </a:rPr>
              <a:t>f</a:t>
            </a:r>
            <a:r>
              <a:t>(</a:t>
            </a:r>
            <a:r>
              <a:rPr>
                <a:solidFill>
                  <a:srgbClr val="BF8F00"/>
                </a:solidFill>
              </a:rPr>
              <a:t>2</a:t>
            </a:r>
            <a:r>
              <a:t>, </a:t>
            </a:r>
            <a:r>
              <a:rPr>
                <a:solidFill>
                  <a:srgbClr val="BF8F00"/>
                </a:solidFill>
              </a:rPr>
              <a:t>5</a:t>
            </a:r>
            <a:r>
              <a:t>) == </a:t>
            </a:r>
            <a:r>
              <a:rPr>
                <a:solidFill>
                  <a:srgbClr val="021994"/>
                </a:solidFill>
              </a:rPr>
              <a:t>h</a:t>
            </a:r>
            <a:r>
              <a:t>(</a:t>
            </a:r>
            <a:r>
              <a:rPr>
                <a:solidFill>
                  <a:srgbClr val="BF8F00"/>
                </a:solidFill>
              </a:rPr>
              <a:t>2</a:t>
            </a:r>
            <a:r>
              <a:t>)(</a:t>
            </a:r>
            <a:r>
              <a:rPr>
                <a:solidFill>
                  <a:srgbClr val="BF8F00"/>
                </a:solidFill>
              </a:rPr>
              <a:t>5</a:t>
            </a:r>
            <a:r>
              <a:t>);</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5" name="image5.png" descr="emlakjet.png"/>
          <p:cNvPicPr>
            <a:picLocks noChangeAspect="1"/>
          </p:cNvPicPr>
          <p:nvPr/>
        </p:nvPicPr>
        <p:blipFill>
          <a:blip r:embed="rId3">
            <a:extLst/>
          </a:blip>
          <a:stretch>
            <a:fillRect/>
          </a:stretch>
        </p:blipFill>
        <p:spPr>
          <a:xfrm>
            <a:off x="0" y="6441519"/>
            <a:ext cx="1737361" cy="371858"/>
          </a:xfrm>
          <a:prstGeom prst="rect">
            <a:avLst/>
          </a:prstGeom>
          <a:ln w="12700">
            <a:miter lim="400000"/>
          </a:ln>
        </p:spPr>
      </p:pic>
      <p:sp>
        <p:nvSpPr>
          <p:cNvPr id="136" name="Shape 136"/>
          <p:cNvSpPr/>
          <p:nvPr>
            <p:ph type="sldNum" sz="quarter" idx="4294967295"/>
          </p:nvPr>
        </p:nvSpPr>
        <p:spPr>
          <a:xfrm>
            <a:off x="8780426" y="6496193"/>
            <a:ext cx="18406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7" name="Shape 137"/>
          <p:cNvSpPr/>
          <p:nvPr>
            <p:ph type="title"/>
          </p:nvPr>
        </p:nvSpPr>
        <p:spPr>
          <a:xfrm>
            <a:off x="107503" y="274638"/>
            <a:ext cx="8928994" cy="490067"/>
          </a:xfrm>
          <a:prstGeom prst="rect">
            <a:avLst/>
          </a:prstGeom>
        </p:spPr>
        <p:txBody>
          <a:bodyPr/>
          <a:lstStyle>
            <a:lvl1pPr defTabSz="292607">
              <a:defRPr sz="2816"/>
            </a:lvl1pPr>
          </a:lstStyle>
          <a:p>
            <a:pPr/>
            <a:r>
              <a:t>Fonksiyonel Programlama</a:t>
            </a:r>
          </a:p>
        </p:txBody>
      </p:sp>
      <p:sp>
        <p:nvSpPr>
          <p:cNvPr id="138" name="Shape 138"/>
          <p:cNvSpPr/>
          <p:nvPr>
            <p:ph type="body" sz="quarter" idx="1"/>
          </p:nvPr>
        </p:nvSpPr>
        <p:spPr>
          <a:xfrm>
            <a:off x="575655" y="1557338"/>
            <a:ext cx="7992690" cy="857336"/>
          </a:xfrm>
          <a:prstGeom prst="rect">
            <a:avLst/>
          </a:prstGeom>
        </p:spPr>
        <p:txBody>
          <a:bodyPr/>
          <a:lstStyle/>
          <a:p>
            <a:pPr/>
            <a:r>
              <a:t>Programın her adımını matematiksel bir ifade olarak kabul eden programlama paradigması</a:t>
            </a:r>
          </a:p>
        </p:txBody>
      </p:sp>
      <p:sp>
        <p:nvSpPr>
          <p:cNvPr id="139" name="Shape 139"/>
          <p:cNvSpPr/>
          <p:nvPr/>
        </p:nvSpPr>
        <p:spPr>
          <a:xfrm>
            <a:off x="556491" y="2514479"/>
            <a:ext cx="5199110" cy="373684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290945" indent="-290945">
              <a:spcBef>
                <a:spcPts val="600"/>
              </a:spcBef>
              <a:buSzPct val="100000"/>
              <a:buChar char="•"/>
              <a:defRPr sz="2600"/>
            </a:pPr>
            <a:r>
              <a:t>Purity</a:t>
            </a:r>
          </a:p>
          <a:p>
            <a:pPr lvl="1" marL="748145" indent="-290945">
              <a:spcBef>
                <a:spcPts val="600"/>
              </a:spcBef>
              <a:buSzPct val="100000"/>
              <a:buChar char="•"/>
              <a:defRPr sz="2600"/>
            </a:pPr>
            <a:r>
              <a:t>Determinism</a:t>
            </a:r>
          </a:p>
          <a:p>
            <a:pPr lvl="1" marL="748145" indent="-290945">
              <a:spcBef>
                <a:spcPts val="600"/>
              </a:spcBef>
              <a:buSzPct val="100000"/>
              <a:buChar char="•"/>
              <a:defRPr sz="2600"/>
            </a:pPr>
            <a:r>
              <a:t>No Side-Effects</a:t>
            </a:r>
          </a:p>
          <a:p>
            <a:pPr marL="290945" indent="-290945">
              <a:spcBef>
                <a:spcPts val="600"/>
              </a:spcBef>
              <a:buSzPct val="100000"/>
              <a:buChar char="•"/>
              <a:defRPr sz="2600"/>
            </a:pPr>
            <a:r>
              <a:t>Immutable Data</a:t>
            </a:r>
          </a:p>
          <a:p>
            <a:pPr marL="290945" indent="-290945">
              <a:spcBef>
                <a:spcPts val="600"/>
              </a:spcBef>
              <a:buSzPct val="100000"/>
              <a:buChar char="•"/>
              <a:defRPr sz="2600"/>
            </a:pPr>
            <a:r>
              <a:t>Function Composition</a:t>
            </a:r>
          </a:p>
          <a:p>
            <a:pPr lvl="1" marL="748145" indent="-290945">
              <a:spcBef>
                <a:spcPts val="600"/>
              </a:spcBef>
              <a:buSzPct val="100000"/>
              <a:buChar char="•"/>
              <a:defRPr sz="2600"/>
            </a:pPr>
            <a:r>
              <a:t>Referential Transparency</a:t>
            </a:r>
          </a:p>
          <a:p>
            <a:pPr marL="290945" indent="-290945">
              <a:spcBef>
                <a:spcPts val="600"/>
              </a:spcBef>
              <a:buSzPct val="100000"/>
              <a:buChar char="•"/>
              <a:defRPr sz="2600"/>
            </a:pPr>
            <a:r>
              <a:t>Functions as First-Class Citizens</a:t>
            </a:r>
          </a:p>
          <a:p>
            <a:pPr marL="290945" indent="-290945">
              <a:spcBef>
                <a:spcPts val="600"/>
              </a:spcBef>
              <a:buSzPct val="100000"/>
              <a:buChar char="•"/>
              <a:defRPr sz="2600"/>
            </a:pPr>
            <a:r>
              <a:t>Higher-Order Functions</a:t>
            </a:r>
          </a:p>
        </p:txBody>
      </p:sp>
      <p:pic>
        <p:nvPicPr>
          <p:cNvPr id="140" name="logo-haskell.png"/>
          <p:cNvPicPr>
            <a:picLocks noChangeAspect="1"/>
          </p:cNvPicPr>
          <p:nvPr/>
        </p:nvPicPr>
        <p:blipFill>
          <a:blip r:embed="rId4">
            <a:extLst/>
          </a:blip>
          <a:stretch>
            <a:fillRect/>
          </a:stretch>
        </p:blipFill>
        <p:spPr>
          <a:xfrm>
            <a:off x="6564629" y="3938029"/>
            <a:ext cx="1008630" cy="712345"/>
          </a:xfrm>
          <a:prstGeom prst="rect">
            <a:avLst/>
          </a:prstGeom>
          <a:ln w="12700">
            <a:miter lim="400000"/>
          </a:ln>
        </p:spPr>
      </p:pic>
      <p:pic>
        <p:nvPicPr>
          <p:cNvPr id="141" name="logo-erlang.png"/>
          <p:cNvPicPr>
            <a:picLocks noChangeAspect="1"/>
          </p:cNvPicPr>
          <p:nvPr/>
        </p:nvPicPr>
        <p:blipFill>
          <a:blip r:embed="rId5">
            <a:extLst/>
          </a:blip>
          <a:stretch>
            <a:fillRect/>
          </a:stretch>
        </p:blipFill>
        <p:spPr>
          <a:xfrm>
            <a:off x="8015902" y="3003725"/>
            <a:ext cx="838053" cy="712345"/>
          </a:xfrm>
          <a:prstGeom prst="rect">
            <a:avLst/>
          </a:prstGeom>
          <a:ln w="12700">
            <a:miter lim="400000"/>
          </a:ln>
        </p:spPr>
      </p:pic>
      <p:pic>
        <p:nvPicPr>
          <p:cNvPr id="142" name="logo-lisp.png"/>
          <p:cNvPicPr>
            <a:picLocks noChangeAspect="1"/>
          </p:cNvPicPr>
          <p:nvPr/>
        </p:nvPicPr>
        <p:blipFill>
          <a:blip r:embed="rId6">
            <a:extLst/>
          </a:blip>
          <a:stretch>
            <a:fillRect/>
          </a:stretch>
        </p:blipFill>
        <p:spPr>
          <a:xfrm>
            <a:off x="6560126" y="3003725"/>
            <a:ext cx="1017636" cy="712345"/>
          </a:xfrm>
          <a:prstGeom prst="rect">
            <a:avLst/>
          </a:prstGeom>
          <a:ln w="12700">
            <a:miter lim="400000"/>
          </a:ln>
        </p:spPr>
      </p:pic>
      <p:pic>
        <p:nvPicPr>
          <p:cNvPr id="143" name="logo-js.jpg"/>
          <p:cNvPicPr>
            <a:picLocks noChangeAspect="1"/>
          </p:cNvPicPr>
          <p:nvPr/>
        </p:nvPicPr>
        <p:blipFill>
          <a:blip r:embed="rId7">
            <a:extLst/>
          </a:blip>
          <a:stretch>
            <a:fillRect/>
          </a:stretch>
        </p:blipFill>
        <p:spPr>
          <a:xfrm>
            <a:off x="8078755" y="3938029"/>
            <a:ext cx="712345" cy="712345"/>
          </a:xfrm>
          <a:prstGeom prst="rect">
            <a:avLst/>
          </a:prstGeom>
          <a:ln w="12700">
            <a:miter lim="400000"/>
          </a:ln>
        </p:spPr>
      </p:pic>
      <p:pic>
        <p:nvPicPr>
          <p:cNvPr id="144" name="logo-scala.png"/>
          <p:cNvPicPr>
            <a:picLocks noChangeAspect="1"/>
          </p:cNvPicPr>
          <p:nvPr/>
        </p:nvPicPr>
        <p:blipFill>
          <a:blip r:embed="rId8">
            <a:extLst/>
          </a:blip>
          <a:stretch>
            <a:fillRect/>
          </a:stretch>
        </p:blipFill>
        <p:spPr>
          <a:xfrm>
            <a:off x="6202106" y="4872332"/>
            <a:ext cx="1733675" cy="490067"/>
          </a:xfrm>
          <a:prstGeom prst="rect">
            <a:avLst/>
          </a:prstGeom>
          <a:ln w="12700">
            <a:miter lim="400000"/>
          </a:ln>
        </p:spPr>
      </p:pic>
      <p:pic>
        <p:nvPicPr>
          <p:cNvPr id="145" name="logo-closure.png"/>
          <p:cNvPicPr>
            <a:picLocks noChangeAspect="1"/>
          </p:cNvPicPr>
          <p:nvPr/>
        </p:nvPicPr>
        <p:blipFill>
          <a:blip r:embed="rId9">
            <a:extLst/>
          </a:blip>
          <a:stretch>
            <a:fillRect/>
          </a:stretch>
        </p:blipFill>
        <p:spPr>
          <a:xfrm>
            <a:off x="8078755" y="4761193"/>
            <a:ext cx="712345" cy="712345"/>
          </a:xfrm>
          <a:prstGeom prst="rect">
            <a:avLst/>
          </a:prstGeom>
          <a:ln w="12700">
            <a:miter lim="400000"/>
          </a:ln>
        </p:spPr>
      </p:pic>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05" name="image5.png" descr="emlakjet.png"/>
          <p:cNvPicPr>
            <a:picLocks noChangeAspect="1"/>
          </p:cNvPicPr>
          <p:nvPr/>
        </p:nvPicPr>
        <p:blipFill>
          <a:blip r:embed="rId3">
            <a:extLst/>
          </a:blip>
          <a:stretch>
            <a:fillRect/>
          </a:stretch>
        </p:blipFill>
        <p:spPr>
          <a:xfrm>
            <a:off x="0" y="6441519"/>
            <a:ext cx="1737361" cy="371858"/>
          </a:xfrm>
          <a:prstGeom prst="rect">
            <a:avLst/>
          </a:prstGeom>
          <a:ln w="12700">
            <a:miter lim="400000"/>
          </a:ln>
        </p:spPr>
      </p:pic>
      <p:sp>
        <p:nvSpPr>
          <p:cNvPr id="306" name="Shape 306"/>
          <p:cNvSpPr/>
          <p:nvPr>
            <p:ph type="sldNum" sz="quarter" idx="4294967295"/>
          </p:nvPr>
        </p:nvSpPr>
        <p:spPr>
          <a:xfrm>
            <a:off x="8700506" y="6496193"/>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7" name="Shape 307"/>
          <p:cNvSpPr/>
          <p:nvPr>
            <p:ph type="title"/>
          </p:nvPr>
        </p:nvSpPr>
        <p:spPr>
          <a:xfrm>
            <a:off x="107503" y="274638"/>
            <a:ext cx="8928994" cy="490067"/>
          </a:xfrm>
          <a:prstGeom prst="rect">
            <a:avLst/>
          </a:prstGeom>
        </p:spPr>
        <p:txBody>
          <a:bodyPr/>
          <a:lstStyle>
            <a:lvl1pPr defTabSz="292607">
              <a:defRPr sz="2816"/>
            </a:lvl1pPr>
          </a:lstStyle>
          <a:p>
            <a:pPr/>
            <a:r>
              <a:t>Monad’lar</a:t>
            </a:r>
          </a:p>
        </p:txBody>
      </p:sp>
      <p:sp>
        <p:nvSpPr>
          <p:cNvPr id="308" name="Shape 308"/>
          <p:cNvSpPr/>
          <p:nvPr/>
        </p:nvSpPr>
        <p:spPr>
          <a:xfrm>
            <a:off x="706860" y="1663452"/>
            <a:ext cx="7730279" cy="2631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28600" indent="-228600">
              <a:buSzPct val="100000"/>
              <a:buChar char="•"/>
              <a:defRPr sz="2100"/>
            </a:pPr>
            <a:r>
              <a:t>“A monad is just a monoid in the category of endofunctors, what’s the problem?”</a:t>
            </a:r>
            <a:br/>
          </a:p>
          <a:p>
            <a:pPr marL="228600" indent="-228600">
              <a:buSzPct val="100000"/>
              <a:buChar char="•"/>
              <a:defRPr sz="2100"/>
            </a:pPr>
            <a:r>
              <a:t>Belirli bir tipte değer dönebilme özelliği olan kapsayıcı tip</a:t>
            </a:r>
          </a:p>
          <a:p>
            <a:pPr lvl="1" marL="685800" indent="-228600">
              <a:buSzPct val="100000"/>
              <a:buChar char="•"/>
              <a:defRPr sz="2100"/>
            </a:pPr>
            <a:r>
              <a:t>maybe</a:t>
            </a:r>
          </a:p>
          <a:p>
            <a:pPr lvl="1" marL="685800" indent="-228600">
              <a:buSzPct val="100000"/>
              <a:buChar char="•"/>
              <a:defRPr sz="2100"/>
            </a:pPr>
            <a:r>
              <a:t>either, try</a:t>
            </a:r>
          </a:p>
          <a:p>
            <a:pPr lvl="1" marL="685800" indent="-228600">
              <a:buSzPct val="100000"/>
              <a:buChar char="•"/>
              <a:defRPr sz="2100"/>
            </a:pPr>
            <a:r>
              <a:t>list</a:t>
            </a:r>
          </a:p>
          <a:p>
            <a:pPr lvl="1" marL="685800" indent="-228600">
              <a:buSzPct val="100000"/>
              <a:buChar char="•"/>
              <a:defRPr sz="2100"/>
            </a:pPr>
            <a:r>
              <a:t>promise</a:t>
            </a:r>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12" name="image5.png" descr="emlakjet.png"/>
          <p:cNvPicPr>
            <a:picLocks noChangeAspect="1"/>
          </p:cNvPicPr>
          <p:nvPr/>
        </p:nvPicPr>
        <p:blipFill>
          <a:blip r:embed="rId3">
            <a:extLst/>
          </a:blip>
          <a:stretch>
            <a:fillRect/>
          </a:stretch>
        </p:blipFill>
        <p:spPr>
          <a:xfrm>
            <a:off x="0" y="6441519"/>
            <a:ext cx="1737361" cy="371858"/>
          </a:xfrm>
          <a:prstGeom prst="rect">
            <a:avLst/>
          </a:prstGeom>
          <a:ln w="12700">
            <a:miter lim="400000"/>
          </a:ln>
        </p:spPr>
      </p:pic>
      <p:sp>
        <p:nvSpPr>
          <p:cNvPr id="313" name="Shape 313"/>
          <p:cNvSpPr/>
          <p:nvPr>
            <p:ph type="sldNum" sz="quarter" idx="4294967295"/>
          </p:nvPr>
        </p:nvSpPr>
        <p:spPr>
          <a:xfrm>
            <a:off x="8700506" y="6496193"/>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4" name="Shape 314"/>
          <p:cNvSpPr/>
          <p:nvPr>
            <p:ph type="title"/>
          </p:nvPr>
        </p:nvSpPr>
        <p:spPr>
          <a:xfrm>
            <a:off x="107503" y="274638"/>
            <a:ext cx="8928994" cy="490067"/>
          </a:xfrm>
          <a:prstGeom prst="rect">
            <a:avLst/>
          </a:prstGeom>
        </p:spPr>
        <p:txBody>
          <a:bodyPr/>
          <a:lstStyle>
            <a:lvl1pPr defTabSz="292607">
              <a:defRPr sz="2816"/>
            </a:lvl1pPr>
          </a:lstStyle>
          <a:p>
            <a:pPr/>
            <a:r>
              <a:t>Partial Functions &amp; Pattern Matching</a:t>
            </a:r>
          </a:p>
        </p:txBody>
      </p:sp>
      <p:pic>
        <p:nvPicPr>
          <p:cNvPr id="315" name="pasted-image.pdf"/>
          <p:cNvPicPr>
            <a:picLocks noChangeAspect="1"/>
          </p:cNvPicPr>
          <p:nvPr/>
        </p:nvPicPr>
        <p:blipFill>
          <a:blip r:embed="rId4">
            <a:extLst/>
          </a:blip>
          <a:stretch>
            <a:fillRect/>
          </a:stretch>
        </p:blipFill>
        <p:spPr>
          <a:xfrm>
            <a:off x="3429753" y="1487080"/>
            <a:ext cx="1943101" cy="469901"/>
          </a:xfrm>
          <a:prstGeom prst="rect">
            <a:avLst/>
          </a:prstGeom>
          <a:ln w="12700">
            <a:miter lim="400000"/>
          </a:ln>
        </p:spPr>
      </p:pic>
      <p:pic>
        <p:nvPicPr>
          <p:cNvPr id="316" name="pasted-image.pdf"/>
          <p:cNvPicPr>
            <a:picLocks noChangeAspect="1"/>
          </p:cNvPicPr>
          <p:nvPr/>
        </p:nvPicPr>
        <p:blipFill>
          <a:blip r:embed="rId5">
            <a:extLst/>
          </a:blip>
          <a:stretch>
            <a:fillRect/>
          </a:stretch>
        </p:blipFill>
        <p:spPr>
          <a:xfrm>
            <a:off x="2368550" y="2336976"/>
            <a:ext cx="4406900" cy="1384301"/>
          </a:xfrm>
          <a:prstGeom prst="rect">
            <a:avLst/>
          </a:prstGeom>
          <a:ln w="12700">
            <a:miter lim="400000"/>
          </a:ln>
        </p:spPr>
      </p:pic>
      <p:sp>
        <p:nvSpPr>
          <p:cNvPr id="317" name="Shape 317"/>
          <p:cNvSpPr/>
          <p:nvPr/>
        </p:nvSpPr>
        <p:spPr>
          <a:xfrm>
            <a:off x="394320" y="4097739"/>
            <a:ext cx="3533699" cy="186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a:latin typeface="Courier New"/>
                <a:ea typeface="Courier New"/>
                <a:cs typeface="Courier New"/>
                <a:sym typeface="Courier New"/>
              </a:defRPr>
            </a:pPr>
            <a:r>
              <a:t>Math.abs = </a:t>
            </a:r>
            <a:r>
              <a:rPr b="1"/>
              <a:t>function</a:t>
            </a:r>
            <a:r>
              <a:t>(x) {</a:t>
            </a:r>
          </a:p>
          <a:p>
            <a:pPr>
              <a:defRPr>
                <a:latin typeface="Courier New"/>
                <a:ea typeface="Courier New"/>
                <a:cs typeface="Courier New"/>
                <a:sym typeface="Courier New"/>
              </a:defRPr>
            </a:pPr>
            <a:r>
              <a:t>    </a:t>
            </a:r>
            <a:r>
              <a:rPr b="1"/>
              <a:t>if</a:t>
            </a:r>
            <a:r>
              <a:t> (x &lt; </a:t>
            </a:r>
            <a:r>
              <a:rPr>
                <a:solidFill>
                  <a:srgbClr val="BF8F00"/>
                </a:solidFill>
              </a:rPr>
              <a:t>0</a:t>
            </a:r>
            <a:r>
              <a:t>) {</a:t>
            </a:r>
          </a:p>
          <a:p>
            <a:pPr>
              <a:defRPr>
                <a:latin typeface="Courier New"/>
                <a:ea typeface="Courier New"/>
                <a:cs typeface="Courier New"/>
                <a:sym typeface="Courier New"/>
              </a:defRPr>
            </a:pPr>
            <a:r>
              <a:t>        </a:t>
            </a:r>
            <a:r>
              <a:rPr b="1"/>
              <a:t>return</a:t>
            </a:r>
            <a:r>
              <a:t> -x;</a:t>
            </a:r>
          </a:p>
          <a:p>
            <a:pPr>
              <a:defRPr>
                <a:latin typeface="Courier New"/>
                <a:ea typeface="Courier New"/>
                <a:cs typeface="Courier New"/>
                <a:sym typeface="Courier New"/>
              </a:defRPr>
            </a:pPr>
            <a:r>
              <a:t>    } </a:t>
            </a:r>
            <a:r>
              <a:rPr b="1"/>
              <a:t>else</a:t>
            </a:r>
            <a:r>
              <a:t> {</a:t>
            </a:r>
          </a:p>
          <a:p>
            <a:pPr>
              <a:defRPr>
                <a:latin typeface="Courier New"/>
                <a:ea typeface="Courier New"/>
                <a:cs typeface="Courier New"/>
                <a:sym typeface="Courier New"/>
              </a:defRPr>
            </a:pPr>
            <a:r>
              <a:t>        </a:t>
            </a:r>
            <a:r>
              <a:rPr b="1"/>
              <a:t>return</a:t>
            </a:r>
            <a:r>
              <a:t> x;</a:t>
            </a:r>
          </a:p>
          <a:p>
            <a:pPr>
              <a:defRPr>
                <a:latin typeface="Courier New"/>
                <a:ea typeface="Courier New"/>
                <a:cs typeface="Courier New"/>
                <a:sym typeface="Courier New"/>
              </a:defRPr>
            </a:pPr>
            <a:r>
              <a:t>    }</a:t>
            </a:r>
          </a:p>
          <a:p>
            <a:pPr>
              <a:defRPr>
                <a:latin typeface="Courier New"/>
                <a:ea typeface="Courier New"/>
                <a:cs typeface="Courier New"/>
                <a:sym typeface="Courier New"/>
              </a:defRPr>
            </a:pPr>
            <a:r>
              <a:t>};</a:t>
            </a:r>
          </a:p>
        </p:txBody>
      </p:sp>
      <p:sp>
        <p:nvSpPr>
          <p:cNvPr id="318" name="Shape 318"/>
          <p:cNvSpPr/>
          <p:nvPr/>
        </p:nvSpPr>
        <p:spPr>
          <a:xfrm>
            <a:off x="4477386" y="4097739"/>
            <a:ext cx="4631157" cy="1107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a:latin typeface="Courier New"/>
                <a:ea typeface="Courier New"/>
                <a:cs typeface="Courier New"/>
                <a:sym typeface="Courier New"/>
              </a:defRPr>
            </a:pPr>
            <a:r>
              <a:rPr b="1"/>
              <a:t>def</a:t>
            </a:r>
            <a:r>
              <a:t> </a:t>
            </a:r>
            <a:r>
              <a:rPr>
                <a:solidFill>
                  <a:srgbClr val="021994"/>
                </a:solidFill>
              </a:rPr>
              <a:t>abs</a:t>
            </a:r>
            <a:r>
              <a:t>(x: Int): Int = x match {</a:t>
            </a:r>
          </a:p>
          <a:p>
            <a:pPr>
              <a:defRPr>
                <a:latin typeface="Courier New"/>
                <a:ea typeface="Courier New"/>
                <a:cs typeface="Courier New"/>
                <a:sym typeface="Courier New"/>
              </a:defRPr>
            </a:pPr>
            <a:r>
              <a:t>	</a:t>
            </a:r>
            <a:r>
              <a:rPr b="1"/>
              <a:t>case</a:t>
            </a:r>
            <a:r>
              <a:t> n </a:t>
            </a:r>
            <a:r>
              <a:rPr b="1"/>
              <a:t>if</a:t>
            </a:r>
            <a:r>
              <a:t> n &lt; </a:t>
            </a:r>
            <a:r>
              <a:rPr>
                <a:solidFill>
                  <a:srgbClr val="BF8F00"/>
                </a:solidFill>
              </a:rPr>
              <a:t>0</a:t>
            </a:r>
            <a:r>
              <a:t> =&gt; -n</a:t>
            </a:r>
          </a:p>
          <a:p>
            <a:pPr>
              <a:defRPr>
                <a:latin typeface="Courier New"/>
                <a:ea typeface="Courier New"/>
                <a:cs typeface="Courier New"/>
                <a:sym typeface="Courier New"/>
              </a:defRPr>
            </a:pPr>
            <a:r>
              <a:t>	</a:t>
            </a:r>
            <a:r>
              <a:rPr b="1"/>
              <a:t>case</a:t>
            </a:r>
            <a:r>
              <a:t> n </a:t>
            </a:r>
            <a:r>
              <a:rPr b="1"/>
              <a:t>if</a:t>
            </a:r>
            <a:r>
              <a:t> n &gt;= </a:t>
            </a:r>
            <a:r>
              <a:rPr>
                <a:solidFill>
                  <a:srgbClr val="BF8F00"/>
                </a:solidFill>
              </a:rPr>
              <a:t>0</a:t>
            </a:r>
            <a:r>
              <a:t> =&gt; n</a:t>
            </a:r>
          </a:p>
          <a:p>
            <a:pPr>
              <a:defRPr>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22" name="image5.png" descr="emlakjet.png"/>
          <p:cNvPicPr>
            <a:picLocks noChangeAspect="1"/>
          </p:cNvPicPr>
          <p:nvPr/>
        </p:nvPicPr>
        <p:blipFill>
          <a:blip r:embed="rId3">
            <a:extLst/>
          </a:blip>
          <a:stretch>
            <a:fillRect/>
          </a:stretch>
        </p:blipFill>
        <p:spPr>
          <a:xfrm>
            <a:off x="0" y="6441519"/>
            <a:ext cx="1737361" cy="371858"/>
          </a:xfrm>
          <a:prstGeom prst="rect">
            <a:avLst/>
          </a:prstGeom>
          <a:ln w="12700">
            <a:miter lim="400000"/>
          </a:ln>
        </p:spPr>
      </p:pic>
      <p:sp>
        <p:nvSpPr>
          <p:cNvPr id="323" name="Shape 323"/>
          <p:cNvSpPr/>
          <p:nvPr>
            <p:ph type="sldNum" sz="quarter" idx="4294967295"/>
          </p:nvPr>
        </p:nvSpPr>
        <p:spPr>
          <a:xfrm>
            <a:off x="8700506" y="6496193"/>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24" name="Shape 324"/>
          <p:cNvSpPr/>
          <p:nvPr>
            <p:ph type="title"/>
          </p:nvPr>
        </p:nvSpPr>
        <p:spPr>
          <a:xfrm>
            <a:off x="107503" y="274638"/>
            <a:ext cx="8928994" cy="490067"/>
          </a:xfrm>
          <a:prstGeom prst="rect">
            <a:avLst/>
          </a:prstGeom>
        </p:spPr>
        <p:txBody>
          <a:bodyPr/>
          <a:lstStyle>
            <a:lvl1pPr defTabSz="292607">
              <a:defRPr sz="2816"/>
            </a:lvl1pPr>
          </a:lstStyle>
          <a:p>
            <a:pPr/>
            <a:r>
              <a:t>More Pattern Matching</a:t>
            </a:r>
          </a:p>
        </p:txBody>
      </p:sp>
      <p:sp>
        <p:nvSpPr>
          <p:cNvPr id="325" name="Shape 325"/>
          <p:cNvSpPr/>
          <p:nvPr/>
        </p:nvSpPr>
        <p:spPr>
          <a:xfrm>
            <a:off x="1776283" y="1267688"/>
            <a:ext cx="5591434" cy="1691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600">
                <a:latin typeface="Courier New"/>
                <a:ea typeface="Courier New"/>
                <a:cs typeface="Courier New"/>
                <a:sym typeface="Courier New"/>
              </a:defRPr>
            </a:pPr>
            <a:r>
              <a:rPr b="1"/>
              <a:t>val</a:t>
            </a:r>
            <a:r>
              <a:t> numbers = </a:t>
            </a:r>
            <a:r>
              <a:rPr>
                <a:solidFill>
                  <a:srgbClr val="BF8F00"/>
                </a:solidFill>
              </a:rPr>
              <a:t>1</a:t>
            </a:r>
            <a:r>
              <a:t> :: </a:t>
            </a:r>
            <a:r>
              <a:rPr>
                <a:solidFill>
                  <a:srgbClr val="BF8F00"/>
                </a:solidFill>
              </a:rPr>
              <a:t>2</a:t>
            </a:r>
            <a:r>
              <a:t> :: </a:t>
            </a:r>
            <a:r>
              <a:rPr>
                <a:solidFill>
                  <a:srgbClr val="BF8F00"/>
                </a:solidFill>
              </a:rPr>
              <a:t>3</a:t>
            </a:r>
            <a:r>
              <a:t> :: </a:t>
            </a:r>
            <a:r>
              <a:rPr>
                <a:solidFill>
                  <a:srgbClr val="BF8F00"/>
                </a:solidFill>
              </a:rPr>
              <a:t>4</a:t>
            </a:r>
            <a:r>
              <a:t> :: </a:t>
            </a:r>
            <a:r>
              <a:rPr>
                <a:solidFill>
                  <a:srgbClr val="BF8F00"/>
                </a:solidFill>
              </a:rPr>
              <a:t>5</a:t>
            </a:r>
            <a:r>
              <a:t> :: Nil</a:t>
            </a:r>
          </a:p>
          <a:p>
            <a:pPr>
              <a:defRPr sz="1600">
                <a:latin typeface="Courier New"/>
                <a:ea typeface="Courier New"/>
                <a:cs typeface="Courier New"/>
                <a:sym typeface="Courier New"/>
              </a:defRPr>
            </a:pPr>
          </a:p>
          <a:p>
            <a:pPr>
              <a:defRPr sz="1600">
                <a:latin typeface="Courier New"/>
                <a:ea typeface="Courier New"/>
                <a:cs typeface="Courier New"/>
                <a:sym typeface="Courier New"/>
              </a:defRPr>
            </a:pPr>
            <a:r>
              <a:rPr b="1"/>
              <a:t>def</a:t>
            </a:r>
            <a:r>
              <a:t> </a:t>
            </a:r>
            <a:r>
              <a:rPr>
                <a:solidFill>
                  <a:srgbClr val="021994"/>
                </a:solidFill>
              </a:rPr>
              <a:t>sum</a:t>
            </a:r>
            <a:r>
              <a:t>(list: List[Int]): Int = list match {</a:t>
            </a:r>
          </a:p>
          <a:p>
            <a:pPr>
              <a:defRPr sz="1600">
                <a:latin typeface="Courier New"/>
                <a:ea typeface="Courier New"/>
                <a:cs typeface="Courier New"/>
                <a:sym typeface="Courier New"/>
              </a:defRPr>
            </a:pPr>
            <a:r>
              <a:t>	</a:t>
            </a:r>
            <a:r>
              <a:rPr b="1"/>
              <a:t>case</a:t>
            </a:r>
            <a:r>
              <a:t> Nil =&gt; </a:t>
            </a:r>
            <a:r>
              <a:rPr>
                <a:solidFill>
                  <a:srgbClr val="BF8F00"/>
                </a:solidFill>
              </a:rPr>
              <a:t>0</a:t>
            </a:r>
          </a:p>
          <a:p>
            <a:pPr>
              <a:defRPr sz="1600">
                <a:latin typeface="Courier New"/>
                <a:ea typeface="Courier New"/>
                <a:cs typeface="Courier New"/>
                <a:sym typeface="Courier New"/>
              </a:defRPr>
            </a:pPr>
            <a:r>
              <a:t>	</a:t>
            </a:r>
            <a:r>
              <a:rPr b="1"/>
              <a:t>case</a:t>
            </a:r>
            <a:r>
              <a:t> head :: tail =&gt; head + </a:t>
            </a:r>
            <a:r>
              <a:rPr>
                <a:solidFill>
                  <a:srgbClr val="021994"/>
                </a:solidFill>
              </a:rPr>
              <a:t>sum</a:t>
            </a:r>
            <a:r>
              <a:t>(tail)</a:t>
            </a:r>
          </a:p>
          <a:p>
            <a:pPr>
              <a:defRPr sz="1600">
                <a:latin typeface="Courier New"/>
                <a:ea typeface="Courier New"/>
                <a:cs typeface="Courier New"/>
                <a:sym typeface="Courier New"/>
              </a:defRPr>
            </a:pPr>
            <a:r>
              <a:t>}</a:t>
            </a:r>
          </a:p>
        </p:txBody>
      </p:sp>
      <p:sp>
        <p:nvSpPr>
          <p:cNvPr id="326" name="Shape 326"/>
          <p:cNvSpPr/>
          <p:nvPr/>
        </p:nvSpPr>
        <p:spPr>
          <a:xfrm>
            <a:off x="464780" y="3028795"/>
            <a:ext cx="8396051" cy="3520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600">
                <a:latin typeface="Courier New"/>
                <a:ea typeface="Courier New"/>
                <a:cs typeface="Courier New"/>
                <a:sym typeface="Courier New"/>
              </a:defRPr>
            </a:pPr>
            <a:r>
              <a:rPr b="1"/>
              <a:t>val</a:t>
            </a:r>
            <a:r>
              <a:t> someList: List[Any] = </a:t>
            </a:r>
            <a:r>
              <a:rPr>
                <a:solidFill>
                  <a:srgbClr val="021994"/>
                </a:solidFill>
              </a:rPr>
              <a:t>List</a:t>
            </a:r>
            <a:r>
              <a:t>(</a:t>
            </a:r>
            <a:r>
              <a:rPr>
                <a:solidFill>
                  <a:srgbClr val="BF8F00"/>
                </a:solidFill>
              </a:rPr>
              <a:t>1</a:t>
            </a:r>
            <a:r>
              <a:t>, </a:t>
            </a:r>
            <a:r>
              <a:rPr>
                <a:solidFill>
                  <a:srgbClr val="CD1D00"/>
                </a:solidFill>
              </a:rPr>
              <a:t>"Hello"</a:t>
            </a:r>
            <a:r>
              <a:t>, </a:t>
            </a:r>
            <a:r>
              <a:rPr>
                <a:solidFill>
                  <a:srgbClr val="BF8F00"/>
                </a:solidFill>
              </a:rPr>
              <a:t>26.444</a:t>
            </a:r>
            <a:r>
              <a:t>f, </a:t>
            </a:r>
            <a:r>
              <a:rPr>
                <a:solidFill>
                  <a:srgbClr val="021994"/>
                </a:solidFill>
              </a:rPr>
              <a:t>List</a:t>
            </a:r>
            <a:r>
              <a:t>(</a:t>
            </a:r>
            <a:r>
              <a:rPr>
                <a:solidFill>
                  <a:srgbClr val="BF8F00"/>
                </a:solidFill>
              </a:rPr>
              <a:t>4</a:t>
            </a:r>
            <a:r>
              <a:t>, </a:t>
            </a:r>
            <a:r>
              <a:rPr>
                <a:solidFill>
                  <a:srgbClr val="BF8F00"/>
                </a:solidFill>
              </a:rPr>
              <a:t>5</a:t>
            </a:r>
            <a:r>
              <a:t>, </a:t>
            </a:r>
            <a:r>
              <a:rPr>
                <a:solidFill>
                  <a:srgbClr val="BF8F00"/>
                </a:solidFill>
              </a:rPr>
              <a:t>6</a:t>
            </a:r>
            <a:r>
              <a:t>))</a:t>
            </a:r>
          </a:p>
          <a:p>
            <a:pPr>
              <a:defRPr sz="1600">
                <a:latin typeface="Courier New"/>
                <a:ea typeface="Courier New"/>
                <a:cs typeface="Courier New"/>
                <a:sym typeface="Courier New"/>
              </a:defRPr>
            </a:pPr>
          </a:p>
          <a:p>
            <a:pPr>
              <a:defRPr sz="1600">
                <a:latin typeface="Courier New"/>
                <a:ea typeface="Courier New"/>
                <a:cs typeface="Courier New"/>
                <a:sym typeface="Courier New"/>
              </a:defRPr>
            </a:pPr>
            <a:r>
              <a:rPr b="1"/>
              <a:t>def</a:t>
            </a:r>
            <a:r>
              <a:t> </a:t>
            </a:r>
            <a:r>
              <a:rPr>
                <a:solidFill>
                  <a:srgbClr val="021994"/>
                </a:solidFill>
              </a:rPr>
              <a:t>foo</a:t>
            </a:r>
            <a:r>
              <a:t>(list: List[Any]): String = list match {</a:t>
            </a:r>
          </a:p>
          <a:p>
            <a:pPr>
              <a:defRPr sz="1600">
                <a:latin typeface="Courier New"/>
                <a:ea typeface="Courier New"/>
                <a:cs typeface="Courier New"/>
                <a:sym typeface="Courier New"/>
              </a:defRPr>
            </a:pPr>
            <a:r>
              <a:t>  </a:t>
            </a:r>
            <a:r>
              <a:rPr b="1"/>
              <a:t>case</a:t>
            </a:r>
            <a:r>
              <a:t> Nil =&gt; </a:t>
            </a:r>
            <a:r>
              <a:rPr>
                <a:solidFill>
                  <a:srgbClr val="CD1D00"/>
                </a:solidFill>
              </a:rPr>
              <a:t>"Done!"</a:t>
            </a:r>
          </a:p>
          <a:p>
            <a:pPr>
              <a:defRPr sz="1600">
                <a:latin typeface="Courier New"/>
                <a:ea typeface="Courier New"/>
                <a:cs typeface="Courier New"/>
                <a:sym typeface="Courier New"/>
              </a:defRPr>
            </a:pPr>
            <a:r>
              <a:t>  </a:t>
            </a:r>
            <a:r>
              <a:rPr b="1"/>
              <a:t>case</a:t>
            </a:r>
            <a:r>
              <a:t> x :: xs =&gt; (x match {</a:t>
            </a:r>
          </a:p>
          <a:p>
            <a:pPr>
              <a:defRPr sz="1600">
                <a:latin typeface="Courier New"/>
                <a:ea typeface="Courier New"/>
                <a:cs typeface="Courier New"/>
                <a:sym typeface="Courier New"/>
              </a:defRPr>
            </a:pPr>
            <a:r>
              <a:t>    </a:t>
            </a:r>
            <a:r>
              <a:rPr b="1"/>
              <a:t>case</a:t>
            </a:r>
            <a:r>
              <a:t> n: Int       =&gt; </a:t>
            </a:r>
            <a:r>
              <a:rPr>
                <a:solidFill>
                  <a:srgbClr val="CD1D00"/>
                </a:solidFill>
              </a:rPr>
              <a:t>"Int("</a:t>
            </a:r>
            <a:r>
              <a:t> + n + </a:t>
            </a:r>
            <a:r>
              <a:rPr>
                <a:solidFill>
                  <a:srgbClr val="CD1D00"/>
                </a:solidFill>
              </a:rPr>
              <a:t>")"</a:t>
            </a:r>
          </a:p>
          <a:p>
            <a:pPr>
              <a:defRPr sz="1600">
                <a:latin typeface="Courier New"/>
                <a:ea typeface="Courier New"/>
                <a:cs typeface="Courier New"/>
                <a:sym typeface="Courier New"/>
              </a:defRPr>
            </a:pPr>
            <a:r>
              <a:t>    </a:t>
            </a:r>
            <a:r>
              <a:rPr b="1"/>
              <a:t>case</a:t>
            </a:r>
            <a:r>
              <a:t> s: String    =&gt; </a:t>
            </a:r>
            <a:r>
              <a:rPr>
                <a:solidFill>
                  <a:srgbClr val="CD1D00"/>
                </a:solidFill>
              </a:rPr>
              <a:t>"String("</a:t>
            </a:r>
            <a:r>
              <a:t> + s + </a:t>
            </a:r>
            <a:r>
              <a:rPr>
                <a:solidFill>
                  <a:srgbClr val="CD1D00"/>
                </a:solidFill>
              </a:rPr>
              <a:t>")"</a:t>
            </a:r>
          </a:p>
          <a:p>
            <a:pPr>
              <a:defRPr sz="1600">
                <a:latin typeface="Courier New"/>
                <a:ea typeface="Courier New"/>
                <a:cs typeface="Courier New"/>
                <a:sym typeface="Courier New"/>
              </a:defRPr>
            </a:pPr>
            <a:r>
              <a:t>    </a:t>
            </a:r>
            <a:r>
              <a:rPr b="1"/>
              <a:t>case</a:t>
            </a:r>
            <a:r>
              <a:t> f: Float     =&gt; </a:t>
            </a:r>
            <a:r>
              <a:rPr>
                <a:solidFill>
                  <a:srgbClr val="CD1D00"/>
                </a:solidFill>
              </a:rPr>
              <a:t>"Float("</a:t>
            </a:r>
            <a:r>
              <a:t> + f + </a:t>
            </a:r>
            <a:r>
              <a:rPr>
                <a:solidFill>
                  <a:srgbClr val="CD1D00"/>
                </a:solidFill>
              </a:rPr>
              <a:t>")"</a:t>
            </a:r>
          </a:p>
          <a:p>
            <a:pPr>
              <a:defRPr sz="1600">
                <a:latin typeface="Courier New"/>
                <a:ea typeface="Courier New"/>
                <a:cs typeface="Courier New"/>
                <a:sym typeface="Courier New"/>
              </a:defRPr>
            </a:pPr>
            <a:r>
              <a:t>    </a:t>
            </a:r>
            <a:r>
              <a:rPr b="1"/>
              <a:t>case</a:t>
            </a:r>
            <a:r>
              <a:t> l: List[Any] =&gt; </a:t>
            </a:r>
            <a:r>
              <a:rPr>
                <a:solidFill>
                  <a:srgbClr val="CD1D00"/>
                </a:solidFill>
              </a:rPr>
              <a:t>"List("</a:t>
            </a:r>
            <a:r>
              <a:t> + </a:t>
            </a:r>
            <a:r>
              <a:rPr>
                <a:solidFill>
                  <a:srgbClr val="021994"/>
                </a:solidFill>
              </a:rPr>
              <a:t>foo</a:t>
            </a:r>
            <a:r>
              <a:t>(l) + </a:t>
            </a:r>
            <a:r>
              <a:rPr>
                <a:solidFill>
                  <a:srgbClr val="CD1D00"/>
                </a:solidFill>
              </a:rPr>
              <a:t>")"</a:t>
            </a:r>
          </a:p>
          <a:p>
            <a:pPr>
              <a:defRPr sz="1600">
                <a:latin typeface="Courier New"/>
                <a:ea typeface="Courier New"/>
                <a:cs typeface="Courier New"/>
                <a:sym typeface="Courier New"/>
              </a:defRPr>
            </a:pPr>
            <a:r>
              <a:t>    </a:t>
            </a:r>
            <a:r>
              <a:rPr b="1"/>
              <a:t>case</a:t>
            </a:r>
            <a:r>
              <a:t> _            =&gt; </a:t>
            </a:r>
            <a:r>
              <a:rPr>
                <a:solidFill>
                  <a:srgbClr val="CD1D00"/>
                </a:solidFill>
              </a:rPr>
              <a:t>"Other"</a:t>
            </a:r>
          </a:p>
          <a:p>
            <a:pPr>
              <a:defRPr sz="1600">
                <a:latin typeface="Courier New"/>
                <a:ea typeface="Courier New"/>
                <a:cs typeface="Courier New"/>
                <a:sym typeface="Courier New"/>
              </a:defRPr>
            </a:pPr>
            <a:r>
              <a:t>  }) + </a:t>
            </a:r>
            <a:r>
              <a:rPr>
                <a:solidFill>
                  <a:srgbClr val="CD1D00"/>
                </a:solidFill>
              </a:rPr>
              <a:t>", "</a:t>
            </a:r>
            <a:r>
              <a:t> + </a:t>
            </a:r>
            <a:r>
              <a:rPr>
                <a:solidFill>
                  <a:srgbClr val="021994"/>
                </a:solidFill>
              </a:rPr>
              <a:t>foo</a:t>
            </a:r>
            <a:r>
              <a:t>(xs)</a:t>
            </a:r>
          </a:p>
          <a:p>
            <a:pPr>
              <a:defRPr sz="1600">
                <a:latin typeface="Courier New"/>
                <a:ea typeface="Courier New"/>
                <a:cs typeface="Courier New"/>
                <a:sym typeface="Courier New"/>
              </a:defRPr>
            </a:pPr>
            <a:r>
              <a:t>}</a:t>
            </a:r>
          </a:p>
          <a:p>
            <a:pPr>
              <a:defRPr sz="1600">
                <a:latin typeface="Courier New"/>
                <a:ea typeface="Courier New"/>
                <a:cs typeface="Courier New"/>
                <a:sym typeface="Courier New"/>
              </a:defRPr>
            </a:pPr>
          </a:p>
          <a:p>
            <a:pPr>
              <a:defRPr i="1" sz="1600">
                <a:solidFill>
                  <a:srgbClr val="959395"/>
                </a:solidFill>
                <a:latin typeface="Courier New"/>
                <a:ea typeface="Courier New"/>
                <a:cs typeface="Courier New"/>
                <a:sym typeface="Courier New"/>
              </a:defRPr>
            </a:pPr>
            <a:r>
              <a:rPr i="0">
                <a:solidFill>
                  <a:srgbClr val="021994"/>
                </a:solidFill>
              </a:rPr>
              <a:t>println</a:t>
            </a:r>
            <a:r>
              <a:rPr i="0">
                <a:solidFill>
                  <a:srgbClr val="000000"/>
                </a:solidFill>
              </a:rPr>
              <a:t>(</a:t>
            </a:r>
            <a:r>
              <a:rPr i="0">
                <a:solidFill>
                  <a:srgbClr val="021994"/>
                </a:solidFill>
              </a:rPr>
              <a:t>foo</a:t>
            </a:r>
            <a:r>
              <a:rPr i="0">
                <a:solidFill>
                  <a:srgbClr val="000000"/>
                </a:solidFill>
              </a:rPr>
              <a:t>(someList)) </a:t>
            </a:r>
            <a:r>
              <a:t>// Int(1), String(Hello), Float(26.444),</a:t>
            </a:r>
            <a:endParaRPr i="0">
              <a:solidFill>
                <a:srgbClr val="000000"/>
              </a:solidFill>
            </a:endParaRPr>
          </a:p>
          <a:p>
            <a:pPr>
              <a:defRPr i="1" sz="1600">
                <a:solidFill>
                  <a:srgbClr val="959395"/>
                </a:solidFill>
                <a:latin typeface="Courier New"/>
                <a:ea typeface="Courier New"/>
                <a:cs typeface="Courier New"/>
                <a:sym typeface="Courier New"/>
              </a:defRPr>
            </a:pPr>
            <a:r>
              <a:rPr i="0">
                <a:solidFill>
                  <a:srgbClr val="000000"/>
                </a:solidFill>
              </a:rPr>
              <a:t>                       </a:t>
            </a:r>
            <a:r>
              <a:t>// List(Int(4), Int(5), Int(6), Done!), Done!</a:t>
            </a:r>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30" name="image5.png" descr="emlakjet.png"/>
          <p:cNvPicPr>
            <a:picLocks noChangeAspect="1"/>
          </p:cNvPicPr>
          <p:nvPr/>
        </p:nvPicPr>
        <p:blipFill>
          <a:blip r:embed="rId3">
            <a:extLst/>
          </a:blip>
          <a:stretch>
            <a:fillRect/>
          </a:stretch>
        </p:blipFill>
        <p:spPr>
          <a:xfrm>
            <a:off x="0" y="6441519"/>
            <a:ext cx="1737361" cy="371858"/>
          </a:xfrm>
          <a:prstGeom prst="rect">
            <a:avLst/>
          </a:prstGeom>
          <a:ln w="12700">
            <a:miter lim="400000"/>
          </a:ln>
        </p:spPr>
      </p:pic>
      <p:sp>
        <p:nvSpPr>
          <p:cNvPr id="331" name="Shape 331"/>
          <p:cNvSpPr/>
          <p:nvPr>
            <p:ph type="sldNum" sz="quarter" idx="4294967295"/>
          </p:nvPr>
        </p:nvSpPr>
        <p:spPr>
          <a:xfrm>
            <a:off x="8700506" y="6496193"/>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32" name="Shape 332"/>
          <p:cNvSpPr/>
          <p:nvPr>
            <p:ph type="title"/>
          </p:nvPr>
        </p:nvSpPr>
        <p:spPr>
          <a:xfrm>
            <a:off x="107503" y="274638"/>
            <a:ext cx="8928994" cy="490067"/>
          </a:xfrm>
          <a:prstGeom prst="rect">
            <a:avLst/>
          </a:prstGeom>
        </p:spPr>
        <p:txBody>
          <a:bodyPr/>
          <a:lstStyle>
            <a:lvl1pPr defTabSz="292607">
              <a:defRPr sz="2816"/>
            </a:lvl1pPr>
          </a:lstStyle>
          <a:p>
            <a:pPr/>
            <a:r>
              <a:t>Memoization</a:t>
            </a:r>
          </a:p>
        </p:txBody>
      </p:sp>
      <p:sp>
        <p:nvSpPr>
          <p:cNvPr id="333" name="Shape 333"/>
          <p:cNvSpPr/>
          <p:nvPr/>
        </p:nvSpPr>
        <p:spPr>
          <a:xfrm>
            <a:off x="706860" y="1663452"/>
            <a:ext cx="7730279" cy="726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228600" indent="-228600">
              <a:buSzPct val="100000"/>
              <a:buChar char="•"/>
              <a:defRPr sz="2100"/>
            </a:lvl1pPr>
          </a:lstStyle>
          <a:p>
            <a:pPr/>
            <a:r>
              <a:t>Fonksiyonların sonuçlarını parametrelerine göre cache’leyerek performans artırma yöntemi</a:t>
            </a:r>
          </a:p>
        </p:txBody>
      </p:sp>
      <p:sp>
        <p:nvSpPr>
          <p:cNvPr id="334" name="Shape 334"/>
          <p:cNvSpPr/>
          <p:nvPr/>
        </p:nvSpPr>
        <p:spPr>
          <a:xfrm>
            <a:off x="892219" y="2680886"/>
            <a:ext cx="7359562" cy="3469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700">
                <a:latin typeface="Courier New"/>
                <a:ea typeface="Courier New"/>
                <a:cs typeface="Courier New"/>
                <a:sym typeface="Courier New"/>
              </a:defRPr>
            </a:pPr>
            <a:r>
              <a:rPr b="1"/>
              <a:t>var</a:t>
            </a:r>
            <a:r>
              <a:t> cache = {};</a:t>
            </a:r>
          </a:p>
          <a:p>
            <a:pPr>
              <a:defRPr b="1" sz="1700">
                <a:latin typeface="Courier New"/>
                <a:ea typeface="Courier New"/>
                <a:cs typeface="Courier New"/>
                <a:sym typeface="Courier New"/>
              </a:defRPr>
            </a:pPr>
            <a:r>
              <a:t>var</a:t>
            </a:r>
            <a:r>
              <a:rPr b="0"/>
              <a:t> f = </a:t>
            </a:r>
            <a:r>
              <a:t>function</a:t>
            </a:r>
            <a:r>
              <a:rPr b="0"/>
              <a:t>(x) {</a:t>
            </a:r>
            <a:endParaRPr b="0"/>
          </a:p>
          <a:p>
            <a:pPr>
              <a:defRPr sz="1700">
                <a:latin typeface="Courier New"/>
                <a:ea typeface="Courier New"/>
                <a:cs typeface="Courier New"/>
                <a:sym typeface="Courier New"/>
              </a:defRPr>
            </a:pPr>
            <a:r>
              <a:t>    </a:t>
            </a:r>
            <a:r>
              <a:rPr b="1"/>
              <a:t>if</a:t>
            </a:r>
            <a:r>
              <a:t> (x </a:t>
            </a:r>
            <a:r>
              <a:rPr b="1"/>
              <a:t>in</a:t>
            </a:r>
            <a:r>
              <a:t> cache) {</a:t>
            </a:r>
          </a:p>
          <a:p>
            <a:pPr>
              <a:defRPr sz="1700">
                <a:latin typeface="Courier New"/>
                <a:ea typeface="Courier New"/>
                <a:cs typeface="Courier New"/>
                <a:sym typeface="Courier New"/>
              </a:defRPr>
            </a:pPr>
            <a:r>
              <a:t>        </a:t>
            </a:r>
            <a:r>
              <a:rPr b="1"/>
              <a:t>return</a:t>
            </a:r>
            <a:r>
              <a:t> cache[x];</a:t>
            </a:r>
          </a:p>
          <a:p>
            <a:pPr>
              <a:defRPr sz="1700">
                <a:latin typeface="Courier New"/>
                <a:ea typeface="Courier New"/>
                <a:cs typeface="Courier New"/>
                <a:sym typeface="Courier New"/>
              </a:defRPr>
            </a:pPr>
            <a:r>
              <a:t>    }</a:t>
            </a:r>
          </a:p>
          <a:p>
            <a:pPr>
              <a:defRPr sz="1700">
                <a:solidFill>
                  <a:srgbClr val="CD1D00"/>
                </a:solidFill>
                <a:latin typeface="Courier New"/>
                <a:ea typeface="Courier New"/>
                <a:cs typeface="Courier New"/>
                <a:sym typeface="Courier New"/>
              </a:defRPr>
            </a:pPr>
            <a:r>
              <a:rPr>
                <a:solidFill>
                  <a:srgbClr val="000000"/>
                </a:solidFill>
              </a:rPr>
              <a:t>    console.</a:t>
            </a:r>
            <a:r>
              <a:rPr>
                <a:solidFill>
                  <a:srgbClr val="021994"/>
                </a:solidFill>
              </a:rPr>
              <a:t>log</a:t>
            </a:r>
            <a:r>
              <a:rPr>
                <a:solidFill>
                  <a:srgbClr val="000000"/>
                </a:solidFill>
              </a:rPr>
              <a:t>(</a:t>
            </a:r>
            <a:r>
              <a:t>'Calculated for'</a:t>
            </a:r>
            <a:r>
              <a:rPr>
                <a:solidFill>
                  <a:srgbClr val="000000"/>
                </a:solidFill>
              </a:rPr>
              <a:t>, x);</a:t>
            </a:r>
            <a:endParaRPr>
              <a:solidFill>
                <a:srgbClr val="000000"/>
              </a:solidFill>
            </a:endParaRPr>
          </a:p>
          <a:p>
            <a:pPr>
              <a:defRPr sz="1700">
                <a:latin typeface="Courier New"/>
                <a:ea typeface="Courier New"/>
                <a:cs typeface="Courier New"/>
                <a:sym typeface="Courier New"/>
              </a:defRPr>
            </a:pPr>
            <a:r>
              <a:t>    </a:t>
            </a:r>
            <a:r>
              <a:rPr b="1"/>
              <a:t>var</a:t>
            </a:r>
            <a:r>
              <a:t> result = x * </a:t>
            </a:r>
            <a:r>
              <a:rPr>
                <a:solidFill>
                  <a:srgbClr val="BF8F00"/>
                </a:solidFill>
              </a:rPr>
              <a:t>2</a:t>
            </a:r>
            <a:r>
              <a:t>;</a:t>
            </a:r>
          </a:p>
          <a:p>
            <a:pPr>
              <a:defRPr sz="1700">
                <a:latin typeface="Courier New"/>
                <a:ea typeface="Courier New"/>
                <a:cs typeface="Courier New"/>
                <a:sym typeface="Courier New"/>
              </a:defRPr>
            </a:pPr>
            <a:r>
              <a:t>    cache[x] = result;</a:t>
            </a:r>
          </a:p>
          <a:p>
            <a:pPr>
              <a:defRPr sz="1700">
                <a:latin typeface="Courier New"/>
                <a:ea typeface="Courier New"/>
                <a:cs typeface="Courier New"/>
                <a:sym typeface="Courier New"/>
              </a:defRPr>
            </a:pPr>
            <a:r>
              <a:t>    </a:t>
            </a:r>
            <a:r>
              <a:rPr b="1"/>
              <a:t>return</a:t>
            </a:r>
            <a:r>
              <a:t> result</a:t>
            </a:r>
          </a:p>
          <a:p>
            <a:pPr>
              <a:defRPr sz="1700">
                <a:latin typeface="Courier New"/>
                <a:ea typeface="Courier New"/>
                <a:cs typeface="Courier New"/>
                <a:sym typeface="Courier New"/>
              </a:defRPr>
            </a:pPr>
            <a:r>
              <a:t>};</a:t>
            </a:r>
          </a:p>
          <a:p>
            <a:pPr>
              <a:defRPr sz="1700">
                <a:latin typeface="Courier New"/>
                <a:ea typeface="Courier New"/>
                <a:cs typeface="Courier New"/>
                <a:sym typeface="Courier New"/>
              </a:defRPr>
            </a:pPr>
          </a:p>
          <a:p>
            <a:pPr>
              <a:defRPr sz="1700">
                <a:solidFill>
                  <a:srgbClr val="959395"/>
                </a:solidFill>
                <a:latin typeface="Courier New"/>
                <a:ea typeface="Courier New"/>
                <a:cs typeface="Courier New"/>
                <a:sym typeface="Courier New"/>
              </a:defRPr>
            </a:pPr>
            <a:r>
              <a:rPr>
                <a:solidFill>
                  <a:srgbClr val="000000"/>
                </a:solidFill>
              </a:rPr>
              <a:t>console.</a:t>
            </a:r>
            <a:r>
              <a:rPr>
                <a:solidFill>
                  <a:srgbClr val="021994"/>
                </a:solidFill>
              </a:rPr>
              <a:t>log</a:t>
            </a:r>
            <a:r>
              <a:rPr>
                <a:solidFill>
                  <a:srgbClr val="000000"/>
                </a:solidFill>
              </a:rPr>
              <a:t>(</a:t>
            </a:r>
            <a:r>
              <a:rPr>
                <a:solidFill>
                  <a:srgbClr val="CD1D00"/>
                </a:solidFill>
              </a:rPr>
              <a:t>'f(2):'</a:t>
            </a:r>
            <a:r>
              <a:rPr>
                <a:solidFill>
                  <a:srgbClr val="000000"/>
                </a:solidFill>
              </a:rPr>
              <a:t>, </a:t>
            </a:r>
            <a:r>
              <a:rPr>
                <a:solidFill>
                  <a:srgbClr val="021994"/>
                </a:solidFill>
              </a:rPr>
              <a:t>f</a:t>
            </a:r>
            <a:r>
              <a:rPr>
                <a:solidFill>
                  <a:srgbClr val="000000"/>
                </a:solidFill>
              </a:rPr>
              <a:t>(</a:t>
            </a:r>
            <a:r>
              <a:rPr>
                <a:solidFill>
                  <a:srgbClr val="BF8F00"/>
                </a:solidFill>
              </a:rPr>
              <a:t>2</a:t>
            </a:r>
            <a:r>
              <a:rPr>
                <a:solidFill>
                  <a:srgbClr val="000000"/>
                </a:solidFill>
              </a:rPr>
              <a:t>)); </a:t>
            </a:r>
            <a:r>
              <a:rPr i="1"/>
              <a:t>// 'Calculated for 2' ... 4</a:t>
            </a:r>
            <a:endParaRPr>
              <a:solidFill>
                <a:srgbClr val="000000"/>
              </a:solidFill>
            </a:endParaRPr>
          </a:p>
          <a:p>
            <a:pPr>
              <a:defRPr sz="1700">
                <a:latin typeface="Courier New"/>
                <a:ea typeface="Courier New"/>
                <a:cs typeface="Courier New"/>
                <a:sym typeface="Courier New"/>
              </a:defRPr>
            </a:pPr>
            <a:r>
              <a:t>console.</a:t>
            </a:r>
            <a:r>
              <a:rPr>
                <a:solidFill>
                  <a:srgbClr val="021994"/>
                </a:solidFill>
              </a:rPr>
              <a:t>log</a:t>
            </a:r>
            <a:r>
              <a:t>(</a:t>
            </a:r>
            <a:r>
              <a:rPr>
                <a:solidFill>
                  <a:srgbClr val="CD1D00"/>
                </a:solidFill>
              </a:rPr>
              <a:t>'f(2):'</a:t>
            </a:r>
            <a:r>
              <a:t>, </a:t>
            </a:r>
            <a:r>
              <a:rPr>
                <a:solidFill>
                  <a:srgbClr val="021994"/>
                </a:solidFill>
              </a:rPr>
              <a:t>f</a:t>
            </a:r>
            <a:r>
              <a:t>(</a:t>
            </a:r>
            <a:r>
              <a:rPr>
                <a:solidFill>
                  <a:srgbClr val="BF8F00"/>
                </a:solidFill>
              </a:rPr>
              <a:t>2</a:t>
            </a:r>
            <a:r>
              <a:t>)); </a:t>
            </a:r>
            <a:r>
              <a:rPr i="1">
                <a:solidFill>
                  <a:srgbClr val="959395"/>
                </a:solidFill>
              </a:rPr>
              <a:t>// 4</a:t>
            </a:r>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38" name="image5.png" descr="emlakjet.png"/>
          <p:cNvPicPr>
            <a:picLocks noChangeAspect="1"/>
          </p:cNvPicPr>
          <p:nvPr/>
        </p:nvPicPr>
        <p:blipFill>
          <a:blip r:embed="rId2">
            <a:extLst/>
          </a:blip>
          <a:stretch>
            <a:fillRect/>
          </a:stretch>
        </p:blipFill>
        <p:spPr>
          <a:xfrm>
            <a:off x="0" y="6441519"/>
            <a:ext cx="1737361" cy="371858"/>
          </a:xfrm>
          <a:prstGeom prst="rect">
            <a:avLst/>
          </a:prstGeom>
          <a:ln w="12700">
            <a:miter lim="400000"/>
          </a:ln>
        </p:spPr>
      </p:pic>
      <p:sp>
        <p:nvSpPr>
          <p:cNvPr id="339" name="Shape 339"/>
          <p:cNvSpPr/>
          <p:nvPr>
            <p:ph type="sldNum" sz="quarter" idx="4294967295"/>
          </p:nvPr>
        </p:nvSpPr>
        <p:spPr>
          <a:xfrm>
            <a:off x="8700506" y="6496193"/>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0" name="Shape 340"/>
          <p:cNvSpPr/>
          <p:nvPr>
            <p:ph type="title"/>
          </p:nvPr>
        </p:nvSpPr>
        <p:spPr>
          <a:xfrm>
            <a:off x="107503" y="274638"/>
            <a:ext cx="8928994" cy="490067"/>
          </a:xfrm>
          <a:prstGeom prst="rect">
            <a:avLst/>
          </a:prstGeom>
        </p:spPr>
        <p:txBody>
          <a:bodyPr/>
          <a:lstStyle>
            <a:lvl1pPr defTabSz="292607">
              <a:defRPr sz="2816"/>
            </a:lvl1pPr>
          </a:lstStyle>
          <a:p>
            <a:pPr/>
            <a:r>
              <a:t>Kaynak Önerileri</a:t>
            </a:r>
          </a:p>
        </p:txBody>
      </p:sp>
      <p:sp>
        <p:nvSpPr>
          <p:cNvPr id="341" name="Shape 341"/>
          <p:cNvSpPr/>
          <p:nvPr/>
        </p:nvSpPr>
        <p:spPr>
          <a:xfrm>
            <a:off x="766410" y="1412715"/>
            <a:ext cx="8173476" cy="4917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28600" indent="-228600">
              <a:buSzPct val="100000"/>
              <a:buChar char="•"/>
              <a:defRPr sz="1600"/>
            </a:pPr>
            <a:r>
              <a:t>JavaScript</a:t>
            </a:r>
          </a:p>
          <a:p>
            <a:pPr lvl="1" marL="685800" indent="-228600">
              <a:buSzPct val="100000"/>
              <a:buChar char="•"/>
              <a:defRPr sz="1600"/>
            </a:pPr>
            <a:r>
              <a:t>fn.js - Pure Functional Programming in JavaScript</a:t>
            </a:r>
          </a:p>
          <a:p>
            <a:pPr lvl="2" marL="1143000" indent="-228600">
              <a:buSzPct val="100000"/>
              <a:buChar char="•"/>
              <a:defRPr sz="1600"/>
            </a:pPr>
            <a:r>
              <a:rPr u="sng">
                <a:solidFill>
                  <a:srgbClr val="0000FF"/>
                </a:solidFill>
                <a:uFill>
                  <a:solidFill>
                    <a:srgbClr val="0000FF"/>
                  </a:solidFill>
                </a:uFill>
                <a:hlinkClick r:id="rId3" invalidUrl="" action="" tgtFrame="" tooltip="" history="1" highlightClick="0" endSnd="0"/>
              </a:rPr>
              <a:t>http://eliperelman.com/fn.js/</a:t>
            </a:r>
          </a:p>
          <a:p>
            <a:pPr lvl="1" marL="685800" indent="-228600">
              <a:buSzPct val="100000"/>
              <a:buChar char="•"/>
              <a:defRPr sz="1600"/>
            </a:pPr>
            <a:r>
              <a:t>Ramda</a:t>
            </a:r>
          </a:p>
          <a:p>
            <a:pPr lvl="2" marL="1143000" indent="-228600">
              <a:buSzPct val="100000"/>
              <a:buChar char="•"/>
              <a:defRPr sz="1600"/>
            </a:pPr>
            <a:r>
              <a:rPr u="sng">
                <a:solidFill>
                  <a:srgbClr val="0000FF"/>
                </a:solidFill>
                <a:uFill>
                  <a:solidFill>
                    <a:srgbClr val="0000FF"/>
                  </a:solidFill>
                </a:uFill>
                <a:hlinkClick r:id="rId4" invalidUrl="" action="" tgtFrame="" tooltip="" history="1" highlightClick="0" endSnd="0"/>
              </a:rPr>
              <a:t>http://fr.umio.us/why-ramda/</a:t>
            </a:r>
          </a:p>
          <a:p>
            <a:pPr lvl="1" marL="685800" indent="-228600">
              <a:buSzPct val="100000"/>
              <a:buChar char="•"/>
              <a:defRPr sz="1600"/>
            </a:pPr>
            <a:r>
              <a:t>Functional Programming in 5 Minutes</a:t>
            </a:r>
          </a:p>
          <a:p>
            <a:pPr lvl="2" marL="1143000" indent="-228600">
              <a:buSzPct val="100000"/>
              <a:buChar char="•"/>
              <a:defRPr sz="1600"/>
            </a:pPr>
            <a:r>
              <a:rPr u="sng">
                <a:solidFill>
                  <a:srgbClr val="0000FF"/>
                </a:solidFill>
                <a:uFill>
                  <a:solidFill>
                    <a:srgbClr val="0000FF"/>
                  </a:solidFill>
                </a:uFill>
                <a:hlinkClick r:id="rId5" invalidUrl="" action="" tgtFrame="" tooltip="" history="1" highlightClick="0" endSnd="0"/>
              </a:rPr>
              <a:t>http://slides.com/gsklee/functional-programming-in-5-minutes</a:t>
            </a:r>
          </a:p>
          <a:p>
            <a:pPr lvl="1" marL="685800" indent="-228600">
              <a:buSzPct val="100000"/>
              <a:buChar char="•"/>
              <a:defRPr sz="1600"/>
            </a:pPr>
            <a:r>
              <a:t>Monads in JavaScript</a:t>
            </a:r>
          </a:p>
          <a:p>
            <a:pPr lvl="2" marL="1143000" indent="-228600">
              <a:buSzPct val="100000"/>
              <a:buChar char="•"/>
              <a:defRPr sz="1600"/>
            </a:pPr>
            <a:r>
              <a:rPr u="sng">
                <a:solidFill>
                  <a:srgbClr val="0000FF"/>
                </a:solidFill>
                <a:uFill>
                  <a:solidFill>
                    <a:srgbClr val="0000FF"/>
                  </a:solidFill>
                </a:uFill>
                <a:hlinkClick r:id="rId6" invalidUrl="" action="" tgtFrame="" tooltip="" history="1" highlightClick="0" endSnd="0"/>
              </a:rPr>
              <a:t>https://curiosity-driven.org/monads-in-javascript</a:t>
            </a:r>
          </a:p>
          <a:p>
            <a:pPr marL="228600" indent="-228600">
              <a:buSzPct val="100000"/>
              <a:buChar char="•"/>
              <a:defRPr sz="1600"/>
            </a:pPr>
            <a:r>
              <a:t>Scala</a:t>
            </a:r>
          </a:p>
          <a:p>
            <a:pPr lvl="1" marL="685800" indent="-228600">
              <a:buSzPct val="100000"/>
              <a:buChar char="•"/>
              <a:defRPr sz="1600"/>
            </a:pPr>
            <a:r>
              <a:t>Functional Programming Principles in Scala - Martin Odersky @ Coursera</a:t>
            </a:r>
          </a:p>
          <a:p>
            <a:pPr lvl="2" marL="1143000" indent="-228600">
              <a:buSzPct val="100000"/>
              <a:buChar char="•"/>
              <a:defRPr sz="1600"/>
            </a:pPr>
            <a:r>
              <a:rPr u="sng">
                <a:solidFill>
                  <a:srgbClr val="0000FF"/>
                </a:solidFill>
                <a:uFill>
                  <a:solidFill>
                    <a:srgbClr val="0000FF"/>
                  </a:solidFill>
                </a:uFill>
                <a:hlinkClick r:id="rId7" invalidUrl="" action="" tgtFrame="" tooltip="" history="1" highlightClick="0" endSnd="0"/>
              </a:rPr>
              <a:t>https://www.coursera.org/course/progfun</a:t>
            </a:r>
          </a:p>
          <a:p>
            <a:pPr lvl="1" marL="685800" indent="-228600">
              <a:buSzPct val="100000"/>
              <a:buChar char="•"/>
              <a:defRPr sz="1600"/>
            </a:pPr>
            <a:r>
              <a:t>Fehmi Can Sağlam (</a:t>
            </a:r>
            <a:r>
              <a:rPr u="sng">
                <a:solidFill>
                  <a:srgbClr val="0000FF"/>
                </a:solidFill>
                <a:uFill>
                  <a:solidFill>
                    <a:srgbClr val="0000FF"/>
                  </a:solidFill>
                </a:uFill>
                <a:hlinkClick r:id="rId8" invalidUrl="" action="" tgtFrame="" tooltip="" history="1" highlightClick="0" endSnd="0"/>
              </a:rPr>
              <a:t>cimri.com</a:t>
            </a:r>
            <a:r>
              <a:t>)</a:t>
            </a:r>
          </a:p>
          <a:p>
            <a:pPr lvl="2" marL="1143000" indent="-228600">
              <a:buSzPct val="100000"/>
              <a:buChar char="•"/>
              <a:defRPr sz="1600"/>
            </a:pPr>
            <a:r>
              <a:rPr u="sng">
                <a:solidFill>
                  <a:srgbClr val="0000FF"/>
                </a:solidFill>
                <a:uFill>
                  <a:solidFill>
                    <a:srgbClr val="0000FF"/>
                  </a:solidFill>
                </a:uFill>
                <a:hlinkClick r:id="rId9" invalidUrl="" action="" tgtFrame="" tooltip="" history="1" highlightClick="0" endSnd="0"/>
              </a:rPr>
              <a:t>http://fehmicansaglam.net/</a:t>
            </a:r>
          </a:p>
          <a:p>
            <a:pPr lvl="2" marL="1143000" indent="-228600">
              <a:buSzPct val="100000"/>
              <a:buChar char="•"/>
              <a:defRPr sz="1600"/>
            </a:pPr>
            <a:r>
              <a:rPr u="sng">
                <a:solidFill>
                  <a:srgbClr val="0000FF"/>
                </a:solidFill>
                <a:uFill>
                  <a:solidFill>
                    <a:srgbClr val="0000FF"/>
                  </a:solidFill>
                </a:uFill>
                <a:hlinkClick r:id="rId10" invalidUrl="" action="" tgtFrame="" tooltip="" history="1" highlightClick="0" endSnd="0"/>
              </a:rPr>
              <a:t>http://fehmicansaglam.net/bora-gonul-ile-fonksiyonel-programlama-dilleri-uzerine-bir-soylesi/</a:t>
            </a:r>
          </a:p>
          <a:p>
            <a:pPr marL="228600" indent="-228600">
              <a:buSzPct val="100000"/>
              <a:buChar char="•"/>
              <a:defRPr sz="1600"/>
            </a:pPr>
            <a:r>
              <a:t>Haskell</a:t>
            </a:r>
          </a:p>
          <a:p>
            <a:pPr lvl="1" marL="685800" indent="-228600">
              <a:buSzPct val="100000"/>
              <a:buChar char="•"/>
              <a:defRPr sz="1600"/>
            </a:pPr>
            <a:r>
              <a:t>Haskell.org</a:t>
            </a:r>
          </a:p>
          <a:p>
            <a:pPr lvl="2" marL="1143000" indent="-228600">
              <a:buSzPct val="100000"/>
              <a:buChar char="•"/>
              <a:defRPr sz="1600"/>
            </a:pPr>
            <a:r>
              <a:rPr u="sng">
                <a:solidFill>
                  <a:srgbClr val="0000FF"/>
                </a:solidFill>
                <a:uFill>
                  <a:solidFill>
                    <a:srgbClr val="0000FF"/>
                  </a:solidFill>
                </a:uFill>
                <a:hlinkClick r:id="rId11" invalidUrl="" action="" tgtFrame="" tooltip="" history="1" highlightClick="0" endSnd="0"/>
              </a:rPr>
              <a:t>https://wiki.haskell.org/Functional_programming</a:t>
            </a:r>
          </a:p>
          <a:p>
            <a:pPr lvl="2" marL="1143000" indent="-228600">
              <a:buSzPct val="100000"/>
              <a:buChar char="•"/>
              <a:defRPr sz="1600"/>
            </a:pPr>
            <a:r>
              <a:rPr u="sng">
                <a:solidFill>
                  <a:srgbClr val="0000FF"/>
                </a:solidFill>
                <a:uFill>
                  <a:solidFill>
                    <a:srgbClr val="0000FF"/>
                  </a:solidFill>
                </a:uFill>
                <a:hlinkClick r:id="rId12" invalidUrl="" action="" tgtFrame="" tooltip="" history="1" highlightClick="0" endSnd="0"/>
              </a:rPr>
              <a:t>https://wiki.haskell.org/Why_Haskell_just_works</a:t>
            </a: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43" name="image5.png" descr="emlakjet.png"/>
          <p:cNvPicPr>
            <a:picLocks noChangeAspect="1"/>
          </p:cNvPicPr>
          <p:nvPr/>
        </p:nvPicPr>
        <p:blipFill>
          <a:blip r:embed="rId2">
            <a:extLst/>
          </a:blip>
          <a:stretch>
            <a:fillRect/>
          </a:stretch>
        </p:blipFill>
        <p:spPr>
          <a:xfrm>
            <a:off x="0" y="6441519"/>
            <a:ext cx="1737361" cy="371858"/>
          </a:xfrm>
          <a:prstGeom prst="rect">
            <a:avLst/>
          </a:prstGeom>
          <a:ln w="12700">
            <a:miter lim="400000"/>
          </a:ln>
        </p:spPr>
      </p:pic>
      <p:sp>
        <p:nvSpPr>
          <p:cNvPr id="344" name="Shape 344"/>
          <p:cNvSpPr/>
          <p:nvPr>
            <p:ph type="sldNum" sz="quarter" idx="4294967295"/>
          </p:nvPr>
        </p:nvSpPr>
        <p:spPr>
          <a:xfrm>
            <a:off x="8700506" y="6496193"/>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5" name="Shape 345"/>
          <p:cNvSpPr/>
          <p:nvPr>
            <p:ph type="title"/>
          </p:nvPr>
        </p:nvSpPr>
        <p:spPr>
          <a:xfrm>
            <a:off x="107503" y="274638"/>
            <a:ext cx="8928994" cy="490067"/>
          </a:xfrm>
          <a:prstGeom prst="rect">
            <a:avLst/>
          </a:prstGeom>
        </p:spPr>
        <p:txBody>
          <a:bodyPr/>
          <a:lstStyle>
            <a:lvl1pPr defTabSz="292607">
              <a:defRPr sz="2816"/>
            </a:lvl1pPr>
          </a:lstStyle>
          <a:p>
            <a:pPr/>
            <a:r>
              <a:t>Kitap Önerileri</a:t>
            </a:r>
          </a:p>
        </p:txBody>
      </p:sp>
      <p:sp>
        <p:nvSpPr>
          <p:cNvPr id="346" name="Shape 346"/>
          <p:cNvSpPr/>
          <p:nvPr/>
        </p:nvSpPr>
        <p:spPr>
          <a:xfrm>
            <a:off x="706164" y="1161688"/>
            <a:ext cx="8173476" cy="5400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28600" indent="-228600">
              <a:buSzPct val="100000"/>
              <a:buChar char="•"/>
              <a:defRPr sz="1600"/>
            </a:pPr>
            <a:r>
              <a:t>JavaScript</a:t>
            </a:r>
          </a:p>
          <a:p>
            <a:pPr lvl="1" marL="685800" indent="-228600">
              <a:buSzPct val="100000"/>
              <a:buChar char="•"/>
              <a:defRPr sz="1600"/>
            </a:pPr>
            <a:r>
              <a:t>Mostly Adequate Guide to Functional Programming</a:t>
            </a:r>
          </a:p>
          <a:p>
            <a:pPr lvl="2" marL="1143000" indent="-228600">
              <a:buSzPct val="100000"/>
              <a:buChar char="•"/>
              <a:defRPr sz="1600"/>
            </a:pPr>
            <a:r>
              <a:rPr u="sng">
                <a:solidFill>
                  <a:srgbClr val="0000FF"/>
                </a:solidFill>
                <a:uFill>
                  <a:solidFill>
                    <a:srgbClr val="0000FF"/>
                  </a:solidFill>
                </a:uFill>
                <a:hlinkClick r:id="rId3" invalidUrl="" action="" tgtFrame="" tooltip="" history="1" highlightClick="0" endSnd="0"/>
              </a:rPr>
              <a:t>https://drboolean.gitbooks.io/mostly-adequate-guide/content/</a:t>
            </a:r>
          </a:p>
          <a:p>
            <a:pPr marL="228600" indent="-228600">
              <a:buSzPct val="100000"/>
              <a:buChar char="•"/>
              <a:defRPr sz="1600"/>
            </a:pPr>
            <a:r>
              <a:t>Haskell</a:t>
            </a:r>
          </a:p>
          <a:p>
            <a:pPr lvl="1" marL="685800" indent="-228600">
              <a:buSzPct val="100000"/>
              <a:buChar char="•"/>
              <a:defRPr sz="1600"/>
            </a:pPr>
            <a:r>
              <a:t>Learn You a Haskell for Greater Good!</a:t>
            </a:r>
          </a:p>
          <a:p>
            <a:pPr lvl="2" marL="1143000" indent="-228600">
              <a:buSzPct val="100000"/>
              <a:buChar char="•"/>
              <a:defRPr sz="1600"/>
            </a:pPr>
            <a:r>
              <a:rPr u="sng">
                <a:solidFill>
                  <a:srgbClr val="0000FF"/>
                </a:solidFill>
                <a:uFill>
                  <a:solidFill>
                    <a:srgbClr val="0000FF"/>
                  </a:solidFill>
                </a:uFill>
                <a:hlinkClick r:id="rId4" invalidUrl="" action="" tgtFrame="" tooltip="" history="1" highlightClick="0" endSnd="0"/>
              </a:rPr>
              <a:t>http://learnyouahaskell.com/chapters</a:t>
            </a:r>
          </a:p>
          <a:p>
            <a:pPr lvl="1" marL="685800" indent="-228600">
              <a:buSzPct val="100000"/>
              <a:buChar char="•"/>
              <a:defRPr sz="1600"/>
            </a:pPr>
            <a:r>
              <a:t>Purely Functional Data Structures</a:t>
            </a:r>
          </a:p>
          <a:p>
            <a:pPr lvl="2" marL="1143000" indent="-228600">
              <a:buSzPct val="100000"/>
              <a:buChar char="•"/>
              <a:defRPr sz="1600"/>
            </a:pPr>
            <a:r>
              <a:rPr u="sng">
                <a:solidFill>
                  <a:srgbClr val="0000FF"/>
                </a:solidFill>
                <a:uFill>
                  <a:solidFill>
                    <a:srgbClr val="0000FF"/>
                  </a:solidFill>
                </a:uFill>
                <a:hlinkClick r:id="rId5" invalidUrl="" action="" tgtFrame="" tooltip="" history="1" highlightClick="0" endSnd="0"/>
              </a:rPr>
              <a:t>http://www.amazon.com/Purely-Functional-Structures-Chris-Okasaki/dp/0521663504/</a:t>
            </a:r>
          </a:p>
          <a:p>
            <a:pPr marL="228600" indent="-228600">
              <a:buSzPct val="100000"/>
              <a:buChar char="•"/>
              <a:defRPr sz="1600"/>
            </a:pPr>
            <a:r>
              <a:t>Erlang</a:t>
            </a:r>
          </a:p>
          <a:p>
            <a:pPr lvl="1" marL="685800" indent="-228600">
              <a:buSzPct val="100000"/>
              <a:buChar char="•"/>
              <a:defRPr sz="1600"/>
            </a:pPr>
            <a:r>
              <a:t>Learn You Some Erlang</a:t>
            </a:r>
          </a:p>
          <a:p>
            <a:pPr lvl="2" marL="1143000" indent="-228600">
              <a:buSzPct val="100000"/>
              <a:buChar char="•"/>
              <a:defRPr sz="1600"/>
            </a:pPr>
            <a:r>
              <a:rPr u="sng">
                <a:solidFill>
                  <a:srgbClr val="0000FF"/>
                </a:solidFill>
                <a:uFill>
                  <a:solidFill>
                    <a:srgbClr val="0000FF"/>
                  </a:solidFill>
                </a:uFill>
                <a:hlinkClick r:id="rId6" invalidUrl="" action="" tgtFrame="" tooltip="" history="1" highlightClick="0" endSnd="0"/>
              </a:rPr>
              <a:t>http://learnyousomeerlang.com/content</a:t>
            </a:r>
          </a:p>
          <a:p>
            <a:pPr marL="228600" indent="-228600">
              <a:buSzPct val="100000"/>
              <a:buChar char="•"/>
              <a:defRPr sz="1600"/>
            </a:pPr>
            <a:r>
              <a:t>Lisp</a:t>
            </a:r>
          </a:p>
          <a:p>
            <a:pPr lvl="1" marL="685800" indent="-228600">
              <a:buSzPct val="100000"/>
              <a:buChar char="•"/>
              <a:defRPr sz="1600"/>
            </a:pPr>
            <a:r>
              <a:t>Structure and Interpretation of Computer Programs</a:t>
            </a:r>
          </a:p>
          <a:p>
            <a:pPr lvl="2" marL="1143000" indent="-228600">
              <a:buSzPct val="100000"/>
              <a:buChar char="•"/>
              <a:defRPr sz="1600"/>
            </a:pPr>
            <a:r>
              <a:rPr u="sng">
                <a:solidFill>
                  <a:srgbClr val="0000FF"/>
                </a:solidFill>
                <a:uFill>
                  <a:solidFill>
                    <a:srgbClr val="0000FF"/>
                  </a:solidFill>
                </a:uFill>
                <a:hlinkClick r:id="rId7" invalidUrl="" action="" tgtFrame="" tooltip="" history="1" highlightClick="0" endSnd="0"/>
              </a:rPr>
              <a:t>https://github.com/sarabander/sicp-pdf/raw/master/sicp.pdf</a:t>
            </a:r>
          </a:p>
          <a:p>
            <a:pPr marL="228600" indent="-228600">
              <a:buSzPct val="100000"/>
              <a:buChar char="•"/>
              <a:defRPr sz="1600"/>
            </a:pPr>
            <a:r>
              <a:t>Scala</a:t>
            </a:r>
          </a:p>
          <a:p>
            <a:pPr lvl="1" marL="685800" indent="-228600">
              <a:buSzPct val="100000"/>
              <a:buChar char="•"/>
              <a:defRPr sz="1600"/>
            </a:pPr>
            <a:r>
              <a:t>Programming in Scala: A Comprehensive Step-by-Step Guide</a:t>
            </a:r>
          </a:p>
          <a:p>
            <a:pPr lvl="2" marL="1143000" indent="-228600">
              <a:buSzPct val="100000"/>
              <a:buChar char="•"/>
              <a:defRPr sz="1600"/>
            </a:pPr>
            <a:r>
              <a:rPr u="sng">
                <a:solidFill>
                  <a:srgbClr val="0000FF"/>
                </a:solidFill>
                <a:uFill>
                  <a:solidFill>
                    <a:srgbClr val="0000FF"/>
                  </a:solidFill>
                </a:uFill>
                <a:hlinkClick r:id="rId8" invalidUrl="" action="" tgtFrame="" tooltip="" history="1" highlightClick="0" endSnd="0"/>
              </a:rPr>
              <a:t>http://www.amazon.com/Programming-Scala-Comprehensive-Step---Step/dp/0981531644/</a:t>
            </a:r>
          </a:p>
          <a:p>
            <a:pPr lvl="1" marL="685800" indent="-228600">
              <a:buSzPct val="100000"/>
              <a:buChar char="•"/>
              <a:defRPr sz="1600"/>
            </a:pPr>
            <a:r>
              <a:t>Functional Programming in Scala</a:t>
            </a:r>
          </a:p>
          <a:p>
            <a:pPr lvl="2" marL="1143000" indent="-228600">
              <a:buSzPct val="100000"/>
              <a:buChar char="•"/>
              <a:defRPr sz="1600"/>
            </a:pPr>
            <a:r>
              <a:rPr u="sng">
                <a:solidFill>
                  <a:srgbClr val="0000FF"/>
                </a:solidFill>
                <a:uFill>
                  <a:solidFill>
                    <a:srgbClr val="0000FF"/>
                  </a:solidFill>
                </a:uFill>
                <a:hlinkClick r:id="rId9" invalidUrl="" action="" tgtFrame="" tooltip="" history="1" highlightClick="0" endSnd="0"/>
              </a:rPr>
              <a:t>http://www.amazon.com/Functional-Programming-Scala-Paul-Chiusano/dp/1617290653/</a:t>
            </a:r>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48" name="image5.png" descr="emlakjet.png"/>
          <p:cNvPicPr>
            <a:picLocks noChangeAspect="1"/>
          </p:cNvPicPr>
          <p:nvPr/>
        </p:nvPicPr>
        <p:blipFill>
          <a:blip r:embed="rId2">
            <a:extLst/>
          </a:blip>
          <a:stretch>
            <a:fillRect/>
          </a:stretch>
        </p:blipFill>
        <p:spPr>
          <a:xfrm>
            <a:off x="0" y="6441519"/>
            <a:ext cx="1737361" cy="371858"/>
          </a:xfrm>
          <a:prstGeom prst="rect">
            <a:avLst/>
          </a:prstGeom>
          <a:ln w="12700">
            <a:miter lim="400000"/>
          </a:ln>
        </p:spPr>
      </p:pic>
      <p:sp>
        <p:nvSpPr>
          <p:cNvPr id="349" name="Shape 349"/>
          <p:cNvSpPr/>
          <p:nvPr>
            <p:ph type="sldNum" sz="quarter" idx="4294967295"/>
          </p:nvPr>
        </p:nvSpPr>
        <p:spPr>
          <a:xfrm>
            <a:off x="8700506" y="6496193"/>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50" name="Shape 350"/>
          <p:cNvSpPr/>
          <p:nvPr>
            <p:ph type="title"/>
          </p:nvPr>
        </p:nvSpPr>
        <p:spPr>
          <a:xfrm>
            <a:off x="107503" y="274638"/>
            <a:ext cx="8928994" cy="490067"/>
          </a:xfrm>
          <a:prstGeom prst="rect">
            <a:avLst/>
          </a:prstGeom>
        </p:spPr>
        <p:txBody>
          <a:bodyPr/>
          <a:lstStyle>
            <a:lvl1pPr defTabSz="292607">
              <a:defRPr sz="2816"/>
            </a:lvl1pPr>
          </a:lstStyle>
          <a:p>
            <a:pPr/>
            <a:r>
              <a:t>Sorular</a:t>
            </a:r>
          </a:p>
        </p:txBody>
      </p:sp>
      <p:pic>
        <p:nvPicPr>
          <p:cNvPr id="351" name="haskell.png"/>
          <p:cNvPicPr>
            <a:picLocks noChangeAspect="1"/>
          </p:cNvPicPr>
          <p:nvPr/>
        </p:nvPicPr>
        <p:blipFill>
          <a:blip r:embed="rId3">
            <a:extLst/>
          </a:blip>
          <a:stretch>
            <a:fillRect/>
          </a:stretch>
        </p:blipFill>
        <p:spPr>
          <a:xfrm>
            <a:off x="3143250" y="2140626"/>
            <a:ext cx="2857500" cy="4076701"/>
          </a:xfrm>
          <a:prstGeom prst="rect">
            <a:avLst/>
          </a:prstGeom>
          <a:ln w="12700">
            <a:miter lim="400000"/>
          </a:ln>
        </p:spPr>
      </p:pic>
      <p:sp>
        <p:nvSpPr>
          <p:cNvPr id="352" name="Shape 352"/>
          <p:cNvSpPr/>
          <p:nvPr/>
        </p:nvSpPr>
        <p:spPr>
          <a:xfrm>
            <a:off x="2362759" y="1370041"/>
            <a:ext cx="4418482" cy="523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sz="1500"/>
            </a:pPr>
            <a:r>
              <a:t>“Haskell is Useless (!)” - Simon Peyton Jones</a:t>
            </a:r>
          </a:p>
          <a:p>
            <a:pPr algn="ctr">
              <a:defRPr sz="1500"/>
            </a:pPr>
            <a:r>
              <a:rPr u="sng">
                <a:solidFill>
                  <a:srgbClr val="0000FF"/>
                </a:solidFill>
                <a:uFill>
                  <a:solidFill>
                    <a:srgbClr val="0000FF"/>
                  </a:solidFill>
                </a:uFill>
                <a:hlinkClick r:id="rId4" invalidUrl="" action="" tgtFrame="" tooltip="" history="1" highlightClick="0" endSnd="0"/>
              </a:rPr>
              <a:t>https://www.youtube.com/watch?v=iSmkqocn0oQ</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9" name="image5.png" descr="emlakjet.png"/>
          <p:cNvPicPr>
            <a:picLocks noChangeAspect="1"/>
          </p:cNvPicPr>
          <p:nvPr/>
        </p:nvPicPr>
        <p:blipFill>
          <a:blip r:embed="rId3">
            <a:extLst/>
          </a:blip>
          <a:stretch>
            <a:fillRect/>
          </a:stretch>
        </p:blipFill>
        <p:spPr>
          <a:xfrm>
            <a:off x="0" y="6441519"/>
            <a:ext cx="1737361" cy="371858"/>
          </a:xfrm>
          <a:prstGeom prst="rect">
            <a:avLst/>
          </a:prstGeom>
          <a:ln w="12700">
            <a:miter lim="400000"/>
          </a:ln>
        </p:spPr>
      </p:pic>
      <p:sp>
        <p:nvSpPr>
          <p:cNvPr id="150" name="Shape 150"/>
          <p:cNvSpPr/>
          <p:nvPr>
            <p:ph type="sldNum" sz="quarter" idx="4294967295"/>
          </p:nvPr>
        </p:nvSpPr>
        <p:spPr>
          <a:xfrm>
            <a:off x="8780426" y="6496193"/>
            <a:ext cx="18406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1" name="Shape 151"/>
          <p:cNvSpPr/>
          <p:nvPr>
            <p:ph type="title"/>
          </p:nvPr>
        </p:nvSpPr>
        <p:spPr>
          <a:xfrm>
            <a:off x="107503" y="274638"/>
            <a:ext cx="8928994" cy="490067"/>
          </a:xfrm>
          <a:prstGeom prst="rect">
            <a:avLst/>
          </a:prstGeom>
        </p:spPr>
        <p:txBody>
          <a:bodyPr/>
          <a:lstStyle>
            <a:lvl1pPr defTabSz="292607">
              <a:defRPr sz="2816"/>
            </a:lvl1pPr>
          </a:lstStyle>
          <a:p>
            <a:pPr/>
            <a:r>
              <a:t>Purity</a:t>
            </a:r>
          </a:p>
        </p:txBody>
      </p:sp>
      <p:pic>
        <p:nvPicPr>
          <p:cNvPr id="152" name="function-def-01.png"/>
          <p:cNvPicPr>
            <a:picLocks noChangeAspect="1"/>
          </p:cNvPicPr>
          <p:nvPr/>
        </p:nvPicPr>
        <p:blipFill>
          <a:blip r:embed="rId4">
            <a:extLst/>
          </a:blip>
          <a:stretch>
            <a:fillRect/>
          </a:stretch>
        </p:blipFill>
        <p:spPr>
          <a:xfrm>
            <a:off x="499953" y="2020091"/>
            <a:ext cx="4046306" cy="4046306"/>
          </a:xfrm>
          <a:prstGeom prst="rect">
            <a:avLst/>
          </a:prstGeom>
          <a:ln w="12700">
            <a:miter lim="400000"/>
          </a:ln>
        </p:spPr>
      </p:pic>
      <p:pic>
        <p:nvPicPr>
          <p:cNvPr id="153" name="function-def-01.png"/>
          <p:cNvPicPr>
            <a:picLocks noChangeAspect="1"/>
          </p:cNvPicPr>
          <p:nvPr/>
        </p:nvPicPr>
        <p:blipFill>
          <a:blip r:embed="rId5">
            <a:extLst/>
          </a:blip>
          <a:stretch>
            <a:fillRect/>
          </a:stretch>
        </p:blipFill>
        <p:spPr>
          <a:xfrm>
            <a:off x="4753026" y="2017511"/>
            <a:ext cx="4089401" cy="4089401"/>
          </a:xfrm>
          <a:prstGeom prst="rect">
            <a:avLst/>
          </a:prstGeom>
          <a:ln w="12700">
            <a:miter lim="400000"/>
          </a:ln>
        </p:spPr>
      </p:pic>
      <p:grpSp>
        <p:nvGrpSpPr>
          <p:cNvPr id="156" name="Group 156"/>
          <p:cNvGrpSpPr/>
          <p:nvPr/>
        </p:nvGrpSpPr>
        <p:grpSpPr>
          <a:xfrm>
            <a:off x="5070451" y="2403457"/>
            <a:ext cx="3454550" cy="3317509"/>
            <a:chOff x="0" y="0"/>
            <a:chExt cx="3454548" cy="3317507"/>
          </a:xfrm>
        </p:grpSpPr>
        <p:sp>
          <p:nvSpPr>
            <p:cNvPr id="154" name="Shape 154"/>
            <p:cNvSpPr/>
            <p:nvPr/>
          </p:nvSpPr>
          <p:spPr>
            <a:xfrm flipH="1">
              <a:off x="0" y="0"/>
              <a:ext cx="3317508" cy="3317508"/>
            </a:xfrm>
            <a:prstGeom prst="line">
              <a:avLst/>
            </a:prstGeom>
            <a:noFill/>
            <a:ln w="76200" cap="flat">
              <a:solidFill>
                <a:schemeClr val="accent2"/>
              </a:solidFill>
              <a:prstDash val="solid"/>
              <a:round/>
            </a:ln>
            <a:effectLst/>
          </p:spPr>
          <p:txBody>
            <a:bodyPr wrap="square" lIns="45719" tIns="45719" rIns="45719" bIns="45719" numCol="1" anchor="t">
              <a:noAutofit/>
            </a:bodyPr>
            <a:lstStyle/>
            <a:p>
              <a:pPr/>
            </a:p>
          </p:txBody>
        </p:sp>
        <p:sp>
          <p:nvSpPr>
            <p:cNvPr id="155" name="Shape 155"/>
            <p:cNvSpPr/>
            <p:nvPr/>
          </p:nvSpPr>
          <p:spPr>
            <a:xfrm>
              <a:off x="137041" y="0"/>
              <a:ext cx="3317508" cy="3317508"/>
            </a:xfrm>
            <a:prstGeom prst="line">
              <a:avLst/>
            </a:prstGeom>
            <a:noFill/>
            <a:ln w="76200" cap="flat">
              <a:solidFill>
                <a:schemeClr val="accent2"/>
              </a:solidFill>
              <a:prstDash val="solid"/>
              <a:round/>
            </a:ln>
            <a:effectLst/>
          </p:spPr>
          <p:txBody>
            <a:bodyPr wrap="square" lIns="45719" tIns="45719" rIns="45719" bIns="45719" numCol="1" anchor="t">
              <a:noAutofit/>
            </a:bodyPr>
            <a:lstStyle/>
            <a:p>
              <a:pPr/>
            </a:p>
          </p:txBody>
        </p:sp>
      </p:grpSp>
      <p:pic>
        <p:nvPicPr>
          <p:cNvPr id="157" name="pasted-image.pdf"/>
          <p:cNvPicPr>
            <a:picLocks noChangeAspect="1"/>
          </p:cNvPicPr>
          <p:nvPr/>
        </p:nvPicPr>
        <p:blipFill>
          <a:blip r:embed="rId6">
            <a:extLst/>
          </a:blip>
          <a:stretch>
            <a:fillRect/>
          </a:stretch>
        </p:blipFill>
        <p:spPr>
          <a:xfrm>
            <a:off x="3708363" y="1412631"/>
            <a:ext cx="1638301" cy="342901"/>
          </a:xfrm>
          <a:prstGeom prst="rect">
            <a:avLst/>
          </a:prstGeom>
          <a:ln w="12700">
            <a:miter lim="400000"/>
          </a:ln>
        </p:spPr>
      </p:pic>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1" name="image5.png" descr="emlakjet.png"/>
          <p:cNvPicPr>
            <a:picLocks noChangeAspect="1"/>
          </p:cNvPicPr>
          <p:nvPr/>
        </p:nvPicPr>
        <p:blipFill>
          <a:blip r:embed="rId3">
            <a:extLst/>
          </a:blip>
          <a:stretch>
            <a:fillRect/>
          </a:stretch>
        </p:blipFill>
        <p:spPr>
          <a:xfrm>
            <a:off x="0" y="6441519"/>
            <a:ext cx="1737361" cy="371858"/>
          </a:xfrm>
          <a:prstGeom prst="rect">
            <a:avLst/>
          </a:prstGeom>
          <a:ln w="12700">
            <a:miter lim="400000"/>
          </a:ln>
        </p:spPr>
      </p:pic>
      <p:sp>
        <p:nvSpPr>
          <p:cNvPr id="162" name="Shape 162"/>
          <p:cNvSpPr/>
          <p:nvPr>
            <p:ph type="sldNum" sz="quarter" idx="4294967295"/>
          </p:nvPr>
        </p:nvSpPr>
        <p:spPr>
          <a:xfrm>
            <a:off x="8780426" y="6496193"/>
            <a:ext cx="18406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3" name="Shape 163"/>
          <p:cNvSpPr/>
          <p:nvPr>
            <p:ph type="title"/>
          </p:nvPr>
        </p:nvSpPr>
        <p:spPr>
          <a:xfrm>
            <a:off x="107503" y="274638"/>
            <a:ext cx="8928994" cy="490067"/>
          </a:xfrm>
          <a:prstGeom prst="rect">
            <a:avLst/>
          </a:prstGeom>
        </p:spPr>
        <p:txBody>
          <a:bodyPr/>
          <a:lstStyle>
            <a:lvl1pPr defTabSz="292607">
              <a:defRPr sz="2816"/>
            </a:lvl1pPr>
          </a:lstStyle>
          <a:p>
            <a:pPr/>
            <a:r>
              <a:t>Immutable Data</a:t>
            </a:r>
          </a:p>
        </p:txBody>
      </p:sp>
      <p:sp>
        <p:nvSpPr>
          <p:cNvPr id="164" name="Shape 164"/>
          <p:cNvSpPr/>
          <p:nvPr/>
        </p:nvSpPr>
        <p:spPr>
          <a:xfrm>
            <a:off x="314474" y="2083498"/>
            <a:ext cx="3990973" cy="3469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700">
                <a:latin typeface="Courier New"/>
                <a:ea typeface="Courier New"/>
                <a:cs typeface="Courier New"/>
                <a:sym typeface="Courier New"/>
              </a:defRPr>
            </a:pPr>
            <a:r>
              <a:rPr b="1"/>
              <a:t>def</a:t>
            </a:r>
            <a:r>
              <a:t> </a:t>
            </a:r>
            <a:r>
              <a:rPr>
                <a:solidFill>
                  <a:srgbClr val="021994"/>
                </a:solidFill>
              </a:rPr>
              <a:t>f</a:t>
            </a:r>
            <a:r>
              <a:t>(x: Int) = x + </a:t>
            </a:r>
            <a:r>
              <a:rPr>
                <a:solidFill>
                  <a:srgbClr val="BF8F00"/>
                </a:solidFill>
              </a:rPr>
              <a:t>5</a:t>
            </a:r>
          </a:p>
          <a:p>
            <a:pPr>
              <a:defRPr sz="1700">
                <a:latin typeface="Courier New"/>
                <a:ea typeface="Courier New"/>
                <a:cs typeface="Courier New"/>
                <a:sym typeface="Courier New"/>
              </a:defRPr>
            </a:pPr>
          </a:p>
          <a:p>
            <a:pPr>
              <a:defRPr sz="1700">
                <a:latin typeface="Courier New"/>
                <a:ea typeface="Courier New"/>
                <a:cs typeface="Courier New"/>
                <a:sym typeface="Courier New"/>
              </a:defRPr>
            </a:pPr>
            <a:r>
              <a:rPr b="1">
                <a:solidFill>
                  <a:schemeClr val="accent2"/>
                </a:solidFill>
              </a:rPr>
              <a:t>var</a:t>
            </a:r>
            <a:r>
              <a:t> x = </a:t>
            </a:r>
            <a:r>
              <a:rPr>
                <a:solidFill>
                  <a:srgbClr val="BF8F00"/>
                </a:solidFill>
              </a:rPr>
              <a:t>5</a:t>
            </a:r>
          </a:p>
          <a:p>
            <a:pPr>
              <a:defRPr sz="1700">
                <a:latin typeface="Courier New"/>
                <a:ea typeface="Courier New"/>
                <a:cs typeface="Courier New"/>
                <a:sym typeface="Courier New"/>
              </a:defRPr>
            </a:pPr>
          </a:p>
          <a:p>
            <a:pPr>
              <a:defRPr sz="1700">
                <a:solidFill>
                  <a:srgbClr val="959395"/>
                </a:solidFill>
                <a:latin typeface="Courier New"/>
                <a:ea typeface="Courier New"/>
                <a:cs typeface="Courier New"/>
                <a:sym typeface="Courier New"/>
              </a:defRPr>
            </a:pPr>
            <a:r>
              <a:rPr>
                <a:solidFill>
                  <a:srgbClr val="021994"/>
                </a:solidFill>
              </a:rPr>
              <a:t>f</a:t>
            </a:r>
            <a:r>
              <a:rPr>
                <a:solidFill>
                  <a:srgbClr val="000000"/>
                </a:solidFill>
              </a:rPr>
              <a:t>(x) </a:t>
            </a:r>
            <a:r>
              <a:rPr i="1"/>
              <a:t>// 10</a:t>
            </a:r>
            <a:endParaRPr>
              <a:solidFill>
                <a:srgbClr val="000000"/>
              </a:solidFill>
            </a:endParaRPr>
          </a:p>
          <a:p>
            <a:pPr>
              <a:defRPr sz="1700">
                <a:latin typeface="Courier New"/>
                <a:ea typeface="Courier New"/>
                <a:cs typeface="Courier New"/>
                <a:sym typeface="Courier New"/>
              </a:defRPr>
            </a:pPr>
          </a:p>
          <a:p>
            <a:pPr>
              <a:defRPr sz="1700">
                <a:latin typeface="Courier New"/>
                <a:ea typeface="Courier New"/>
                <a:cs typeface="Courier New"/>
                <a:sym typeface="Courier New"/>
              </a:defRPr>
            </a:pPr>
            <a:r>
              <a:t>x = </a:t>
            </a:r>
            <a:r>
              <a:rPr>
                <a:solidFill>
                  <a:srgbClr val="BF8F00"/>
                </a:solidFill>
              </a:rPr>
              <a:t>7</a:t>
            </a:r>
          </a:p>
          <a:p>
            <a:pPr>
              <a:defRPr sz="1700">
                <a:latin typeface="Courier New"/>
                <a:ea typeface="Courier New"/>
                <a:cs typeface="Courier New"/>
                <a:sym typeface="Courier New"/>
              </a:defRPr>
            </a:pPr>
          </a:p>
          <a:p>
            <a:pPr>
              <a:defRPr sz="1700">
                <a:solidFill>
                  <a:srgbClr val="959395"/>
                </a:solidFill>
                <a:latin typeface="Courier New"/>
                <a:ea typeface="Courier New"/>
                <a:cs typeface="Courier New"/>
                <a:sym typeface="Courier New"/>
              </a:defRPr>
            </a:pPr>
            <a:r>
              <a:rPr>
                <a:solidFill>
                  <a:srgbClr val="021994"/>
                </a:solidFill>
              </a:rPr>
              <a:t>f</a:t>
            </a:r>
            <a:r>
              <a:rPr>
                <a:solidFill>
                  <a:srgbClr val="000000"/>
                </a:solidFill>
              </a:rPr>
              <a:t>(x) </a:t>
            </a:r>
            <a:r>
              <a:rPr i="1"/>
              <a:t>// 12</a:t>
            </a:r>
            <a:endParaRPr>
              <a:solidFill>
                <a:srgbClr val="000000"/>
              </a:solidFill>
            </a:endParaRPr>
          </a:p>
          <a:p>
            <a:pPr>
              <a:defRPr sz="1700">
                <a:latin typeface="Courier New"/>
                <a:ea typeface="Courier New"/>
                <a:cs typeface="Courier New"/>
                <a:sym typeface="Courier New"/>
              </a:defRPr>
            </a:pPr>
          </a:p>
          <a:p>
            <a:pPr>
              <a:defRPr sz="1700">
                <a:latin typeface="Courier New"/>
                <a:ea typeface="Courier New"/>
                <a:cs typeface="Courier New"/>
                <a:sym typeface="Courier New"/>
              </a:defRPr>
            </a:pPr>
            <a:r>
              <a:rPr b="1"/>
              <a:t>val</a:t>
            </a:r>
            <a:r>
              <a:t> y = </a:t>
            </a:r>
            <a:r>
              <a:rPr>
                <a:solidFill>
                  <a:srgbClr val="BF8F00"/>
                </a:solidFill>
              </a:rPr>
              <a:t>5</a:t>
            </a:r>
          </a:p>
          <a:p>
            <a:pPr>
              <a:defRPr sz="1700">
                <a:latin typeface="Courier New"/>
                <a:ea typeface="Courier New"/>
                <a:cs typeface="Courier New"/>
                <a:sym typeface="Courier New"/>
              </a:defRPr>
            </a:pPr>
          </a:p>
          <a:p>
            <a:pPr>
              <a:defRPr i="1" sz="1700">
                <a:solidFill>
                  <a:srgbClr val="959395"/>
                </a:solidFill>
                <a:latin typeface="Courier New"/>
                <a:ea typeface="Courier New"/>
                <a:cs typeface="Courier New"/>
                <a:sym typeface="Courier New"/>
              </a:defRPr>
            </a:pPr>
            <a:r>
              <a:rPr i="0">
                <a:solidFill>
                  <a:srgbClr val="000000"/>
                </a:solidFill>
              </a:rPr>
              <a:t>y = </a:t>
            </a:r>
            <a:r>
              <a:rPr i="0">
                <a:solidFill>
                  <a:srgbClr val="BF8F00"/>
                </a:solidFill>
              </a:rPr>
              <a:t>12</a:t>
            </a:r>
            <a:r>
              <a:rPr i="0">
                <a:solidFill>
                  <a:srgbClr val="000000"/>
                </a:solidFill>
              </a:rPr>
              <a:t> </a:t>
            </a:r>
            <a:r>
              <a:t>// compile-time error!</a:t>
            </a:r>
            <a:endParaRPr i="0">
              <a:solidFill>
                <a:srgbClr val="000000"/>
              </a:solidFill>
            </a:endParaRPr>
          </a:p>
        </p:txBody>
      </p:sp>
      <p:sp>
        <p:nvSpPr>
          <p:cNvPr id="165" name="Shape 165"/>
          <p:cNvSpPr/>
          <p:nvPr/>
        </p:nvSpPr>
        <p:spPr>
          <a:xfrm>
            <a:off x="4322669" y="3410648"/>
            <a:ext cx="4638779" cy="815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700">
                <a:latin typeface="Courier New"/>
                <a:ea typeface="Courier New"/>
                <a:cs typeface="Courier New"/>
                <a:sym typeface="Courier New"/>
              </a:defRPr>
            </a:pPr>
            <a:r>
              <a:rPr b="1"/>
              <a:t>val</a:t>
            </a:r>
            <a:r>
              <a:t> numbers = </a:t>
            </a:r>
            <a:r>
              <a:rPr>
                <a:solidFill>
                  <a:srgbClr val="021994"/>
                </a:solidFill>
              </a:rPr>
              <a:t>List</a:t>
            </a:r>
            <a:r>
              <a:t>(</a:t>
            </a:r>
            <a:r>
              <a:rPr>
                <a:solidFill>
                  <a:srgbClr val="BF8F00"/>
                </a:solidFill>
              </a:rPr>
              <a:t>1</a:t>
            </a:r>
            <a:r>
              <a:t>, </a:t>
            </a:r>
            <a:r>
              <a:rPr>
                <a:solidFill>
                  <a:srgbClr val="BF8F00"/>
                </a:solidFill>
              </a:rPr>
              <a:t>2</a:t>
            </a:r>
            <a:r>
              <a:t>, </a:t>
            </a:r>
            <a:r>
              <a:rPr>
                <a:solidFill>
                  <a:srgbClr val="BF8F00"/>
                </a:solidFill>
              </a:rPr>
              <a:t>3</a:t>
            </a:r>
            <a:r>
              <a:t>)</a:t>
            </a:r>
          </a:p>
          <a:p>
            <a:pPr>
              <a:defRPr i="1" sz="1700">
                <a:solidFill>
                  <a:srgbClr val="959395"/>
                </a:solidFill>
                <a:latin typeface="Courier New"/>
                <a:ea typeface="Courier New"/>
                <a:cs typeface="Courier New"/>
                <a:sym typeface="Courier New"/>
              </a:defRPr>
            </a:pPr>
            <a:r>
              <a:t>// no push(), pop()</a:t>
            </a:r>
            <a:endParaRPr i="0">
              <a:solidFill>
                <a:srgbClr val="000000"/>
              </a:solidFill>
            </a:endParaRPr>
          </a:p>
          <a:p>
            <a:pPr>
              <a:defRPr sz="1700">
                <a:latin typeface="Courier New"/>
                <a:ea typeface="Courier New"/>
                <a:cs typeface="Courier New"/>
                <a:sym typeface="Courier New"/>
              </a:defRPr>
            </a:pPr>
            <a:r>
              <a:rPr b="1"/>
              <a:t>val</a:t>
            </a:r>
            <a:r>
              <a:t> newNumbers = numbers ++ </a:t>
            </a:r>
            <a:r>
              <a:rPr>
                <a:solidFill>
                  <a:srgbClr val="021994"/>
                </a:solidFill>
              </a:rPr>
              <a:t>List</a:t>
            </a:r>
            <a:r>
              <a:t>(</a:t>
            </a:r>
            <a:r>
              <a:rPr>
                <a:solidFill>
                  <a:srgbClr val="BF8F00"/>
                </a:solidFill>
              </a:rPr>
              <a:t>4</a:t>
            </a:r>
            <a:r>
              <a:t>)</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9" name="image5.png" descr="emlakjet.png"/>
          <p:cNvPicPr>
            <a:picLocks noChangeAspect="1"/>
          </p:cNvPicPr>
          <p:nvPr/>
        </p:nvPicPr>
        <p:blipFill>
          <a:blip r:embed="rId3">
            <a:extLst/>
          </a:blip>
          <a:stretch>
            <a:fillRect/>
          </a:stretch>
        </p:blipFill>
        <p:spPr>
          <a:xfrm>
            <a:off x="0" y="6441519"/>
            <a:ext cx="1737361" cy="371858"/>
          </a:xfrm>
          <a:prstGeom prst="rect">
            <a:avLst/>
          </a:prstGeom>
          <a:ln w="12700">
            <a:miter lim="400000"/>
          </a:ln>
        </p:spPr>
      </p:pic>
      <p:sp>
        <p:nvSpPr>
          <p:cNvPr id="170" name="Shape 170"/>
          <p:cNvSpPr/>
          <p:nvPr>
            <p:ph type="sldNum" sz="quarter" idx="4294967295"/>
          </p:nvPr>
        </p:nvSpPr>
        <p:spPr>
          <a:xfrm>
            <a:off x="8780426" y="6496193"/>
            <a:ext cx="18406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1" name="Shape 171"/>
          <p:cNvSpPr/>
          <p:nvPr>
            <p:ph type="title"/>
          </p:nvPr>
        </p:nvSpPr>
        <p:spPr>
          <a:xfrm>
            <a:off x="107503" y="274638"/>
            <a:ext cx="8928994" cy="490067"/>
          </a:xfrm>
          <a:prstGeom prst="rect">
            <a:avLst/>
          </a:prstGeom>
        </p:spPr>
        <p:txBody>
          <a:bodyPr/>
          <a:lstStyle>
            <a:lvl1pPr defTabSz="292607">
              <a:defRPr sz="2816"/>
            </a:lvl1pPr>
          </a:lstStyle>
          <a:p>
            <a:pPr/>
            <a:r>
              <a:t>Referential Transparency</a:t>
            </a:r>
          </a:p>
        </p:txBody>
      </p:sp>
      <p:pic>
        <p:nvPicPr>
          <p:cNvPr id="172" name="pasted-image.pdf"/>
          <p:cNvPicPr>
            <a:picLocks noChangeAspect="1"/>
          </p:cNvPicPr>
          <p:nvPr/>
        </p:nvPicPr>
        <p:blipFill>
          <a:blip r:embed="rId4">
            <a:extLst/>
          </a:blip>
          <a:stretch>
            <a:fillRect/>
          </a:stretch>
        </p:blipFill>
        <p:spPr>
          <a:xfrm>
            <a:off x="1153106" y="1556469"/>
            <a:ext cx="1943101" cy="368301"/>
          </a:xfrm>
          <a:prstGeom prst="rect">
            <a:avLst/>
          </a:prstGeom>
          <a:ln w="12700">
            <a:miter lim="400000"/>
          </a:ln>
        </p:spPr>
      </p:pic>
      <p:pic>
        <p:nvPicPr>
          <p:cNvPr id="173" name="pasted-image.pdf"/>
          <p:cNvPicPr>
            <a:picLocks noChangeAspect="1"/>
          </p:cNvPicPr>
          <p:nvPr/>
        </p:nvPicPr>
        <p:blipFill>
          <a:blip r:embed="rId5">
            <a:extLst/>
          </a:blip>
          <a:stretch>
            <a:fillRect/>
          </a:stretch>
        </p:blipFill>
        <p:spPr>
          <a:xfrm>
            <a:off x="685586" y="2995529"/>
            <a:ext cx="2451101" cy="368301"/>
          </a:xfrm>
          <a:prstGeom prst="rect">
            <a:avLst/>
          </a:prstGeom>
          <a:ln w="12700">
            <a:miter lim="400000"/>
          </a:ln>
        </p:spPr>
      </p:pic>
      <p:pic>
        <p:nvPicPr>
          <p:cNvPr id="174" name="pasted-image.pdf"/>
          <p:cNvPicPr>
            <a:picLocks noChangeAspect="1"/>
          </p:cNvPicPr>
          <p:nvPr/>
        </p:nvPicPr>
        <p:blipFill>
          <a:blip r:embed="rId6">
            <a:extLst/>
          </a:blip>
          <a:stretch>
            <a:fillRect/>
          </a:stretch>
        </p:blipFill>
        <p:spPr>
          <a:xfrm>
            <a:off x="673332" y="5194455"/>
            <a:ext cx="3289301" cy="368301"/>
          </a:xfrm>
          <a:prstGeom prst="rect">
            <a:avLst/>
          </a:prstGeom>
          <a:ln w="12700">
            <a:miter lim="400000"/>
          </a:ln>
        </p:spPr>
      </p:pic>
      <p:pic>
        <p:nvPicPr>
          <p:cNvPr id="175" name="pasted-image.pdf"/>
          <p:cNvPicPr>
            <a:picLocks noChangeAspect="1"/>
          </p:cNvPicPr>
          <p:nvPr/>
        </p:nvPicPr>
        <p:blipFill>
          <a:blip r:embed="rId7">
            <a:extLst/>
          </a:blip>
          <a:stretch>
            <a:fillRect/>
          </a:stretch>
        </p:blipFill>
        <p:spPr>
          <a:xfrm>
            <a:off x="6154711" y="1556469"/>
            <a:ext cx="1409701" cy="368301"/>
          </a:xfrm>
          <a:prstGeom prst="rect">
            <a:avLst/>
          </a:prstGeom>
          <a:ln w="12700">
            <a:miter lim="400000"/>
          </a:ln>
        </p:spPr>
      </p:pic>
      <p:pic>
        <p:nvPicPr>
          <p:cNvPr id="176" name="pasted-image.pdf"/>
          <p:cNvPicPr>
            <a:picLocks noChangeAspect="1"/>
          </p:cNvPicPr>
          <p:nvPr/>
        </p:nvPicPr>
        <p:blipFill>
          <a:blip r:embed="rId8">
            <a:extLst/>
          </a:blip>
          <a:stretch>
            <a:fillRect/>
          </a:stretch>
        </p:blipFill>
        <p:spPr>
          <a:xfrm>
            <a:off x="5568363" y="5194455"/>
            <a:ext cx="2908301" cy="368301"/>
          </a:xfrm>
          <a:prstGeom prst="rect">
            <a:avLst/>
          </a:prstGeom>
          <a:ln w="12700">
            <a:miter lim="400000"/>
          </a:ln>
        </p:spPr>
      </p:pic>
      <p:pic>
        <p:nvPicPr>
          <p:cNvPr id="177" name="pasted-image.pdf"/>
          <p:cNvPicPr>
            <a:picLocks noChangeAspect="1"/>
          </p:cNvPicPr>
          <p:nvPr/>
        </p:nvPicPr>
        <p:blipFill>
          <a:blip r:embed="rId9">
            <a:extLst/>
          </a:blip>
          <a:stretch>
            <a:fillRect/>
          </a:stretch>
        </p:blipFill>
        <p:spPr>
          <a:xfrm>
            <a:off x="1168186" y="2326799"/>
            <a:ext cx="1485901" cy="266701"/>
          </a:xfrm>
          <a:prstGeom prst="rect">
            <a:avLst/>
          </a:prstGeom>
          <a:ln w="12700">
            <a:miter lim="400000"/>
          </a:ln>
        </p:spPr>
      </p:pic>
      <p:pic>
        <p:nvPicPr>
          <p:cNvPr id="178" name="pasted-image.pdf"/>
          <p:cNvPicPr>
            <a:picLocks noChangeAspect="1"/>
          </p:cNvPicPr>
          <p:nvPr/>
        </p:nvPicPr>
        <p:blipFill>
          <a:blip r:embed="rId10">
            <a:extLst/>
          </a:blip>
          <a:stretch>
            <a:fillRect/>
          </a:stretch>
        </p:blipFill>
        <p:spPr>
          <a:xfrm>
            <a:off x="295711" y="3765858"/>
            <a:ext cx="2971801" cy="368301"/>
          </a:xfrm>
          <a:prstGeom prst="rect">
            <a:avLst/>
          </a:prstGeom>
          <a:ln w="12700">
            <a:miter lim="400000"/>
          </a:ln>
        </p:spPr>
      </p:pic>
      <p:pic>
        <p:nvPicPr>
          <p:cNvPr id="179" name="pasted-image.pdf"/>
          <p:cNvPicPr>
            <a:picLocks noChangeAspect="1"/>
          </p:cNvPicPr>
          <p:nvPr/>
        </p:nvPicPr>
        <p:blipFill>
          <a:blip r:embed="rId11">
            <a:extLst/>
          </a:blip>
          <a:stretch>
            <a:fillRect/>
          </a:stretch>
        </p:blipFill>
        <p:spPr>
          <a:xfrm>
            <a:off x="1540456" y="4530957"/>
            <a:ext cx="1168401" cy="266701"/>
          </a:xfrm>
          <a:prstGeom prst="rect">
            <a:avLst/>
          </a:prstGeom>
          <a:ln w="12700">
            <a:miter lim="400000"/>
          </a:ln>
        </p:spPr>
      </p:pic>
      <p:pic>
        <p:nvPicPr>
          <p:cNvPr id="180" name="pasted-image.pdf"/>
          <p:cNvPicPr>
            <a:picLocks noChangeAspect="1"/>
          </p:cNvPicPr>
          <p:nvPr/>
        </p:nvPicPr>
        <p:blipFill>
          <a:blip r:embed="rId12">
            <a:extLst/>
          </a:blip>
          <a:stretch>
            <a:fillRect/>
          </a:stretch>
        </p:blipFill>
        <p:spPr>
          <a:xfrm>
            <a:off x="6027711" y="2320449"/>
            <a:ext cx="1435101" cy="279401"/>
          </a:xfrm>
          <a:prstGeom prst="rect">
            <a:avLst/>
          </a:prstGeom>
          <a:ln w="12700">
            <a:miter lim="400000"/>
          </a:ln>
        </p:spPr>
      </p:pic>
      <p:pic>
        <p:nvPicPr>
          <p:cNvPr id="181" name="pasted-image.pdf"/>
          <p:cNvPicPr>
            <a:picLocks noChangeAspect="1"/>
          </p:cNvPicPr>
          <p:nvPr/>
        </p:nvPicPr>
        <p:blipFill>
          <a:blip r:embed="rId13">
            <a:extLst/>
          </a:blip>
          <a:stretch>
            <a:fillRect/>
          </a:stretch>
        </p:blipFill>
        <p:spPr>
          <a:xfrm>
            <a:off x="5583211" y="3002641"/>
            <a:ext cx="2324101" cy="368301"/>
          </a:xfrm>
          <a:prstGeom prst="rect">
            <a:avLst/>
          </a:prstGeom>
          <a:ln w="12700">
            <a:miter lim="400000"/>
          </a:ln>
        </p:spPr>
      </p:pic>
      <p:pic>
        <p:nvPicPr>
          <p:cNvPr id="182" name="pasted-image.pdf"/>
          <p:cNvPicPr>
            <a:picLocks noChangeAspect="1"/>
          </p:cNvPicPr>
          <p:nvPr/>
        </p:nvPicPr>
        <p:blipFill>
          <a:blip r:embed="rId14">
            <a:extLst/>
          </a:blip>
          <a:stretch>
            <a:fillRect/>
          </a:stretch>
        </p:blipFill>
        <p:spPr>
          <a:xfrm>
            <a:off x="5714036" y="3765858"/>
            <a:ext cx="1854201" cy="368301"/>
          </a:xfrm>
          <a:prstGeom prst="rect">
            <a:avLst/>
          </a:prstGeom>
          <a:ln w="12700">
            <a:miter lim="400000"/>
          </a:ln>
        </p:spPr>
      </p:pic>
      <p:pic>
        <p:nvPicPr>
          <p:cNvPr id="183" name="pasted-image.pdf"/>
          <p:cNvPicPr>
            <a:picLocks noChangeAspect="1"/>
          </p:cNvPicPr>
          <p:nvPr/>
        </p:nvPicPr>
        <p:blipFill>
          <a:blip r:embed="rId15">
            <a:extLst/>
          </a:blip>
          <a:stretch>
            <a:fillRect/>
          </a:stretch>
        </p:blipFill>
        <p:spPr>
          <a:xfrm>
            <a:off x="6136962" y="4530957"/>
            <a:ext cx="1866901" cy="266701"/>
          </a:xfrm>
          <a:prstGeom prst="rect">
            <a:avLst/>
          </a:prstGeom>
          <a:ln w="12700">
            <a:miter lim="400000"/>
          </a:ln>
        </p:spPr>
      </p:pic>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7" name="image5.png" descr="emlakjet.png"/>
          <p:cNvPicPr>
            <a:picLocks noChangeAspect="1"/>
          </p:cNvPicPr>
          <p:nvPr/>
        </p:nvPicPr>
        <p:blipFill>
          <a:blip r:embed="rId3">
            <a:extLst/>
          </a:blip>
          <a:stretch>
            <a:fillRect/>
          </a:stretch>
        </p:blipFill>
        <p:spPr>
          <a:xfrm>
            <a:off x="0" y="6441519"/>
            <a:ext cx="1737361" cy="371858"/>
          </a:xfrm>
          <a:prstGeom prst="rect">
            <a:avLst/>
          </a:prstGeom>
          <a:ln w="12700">
            <a:miter lim="400000"/>
          </a:ln>
        </p:spPr>
      </p:pic>
      <p:sp>
        <p:nvSpPr>
          <p:cNvPr id="188" name="Shape 188"/>
          <p:cNvSpPr/>
          <p:nvPr>
            <p:ph type="sldNum" sz="quarter" idx="4294967295"/>
          </p:nvPr>
        </p:nvSpPr>
        <p:spPr>
          <a:xfrm>
            <a:off x="8780426" y="6496193"/>
            <a:ext cx="18406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9" name="Shape 189"/>
          <p:cNvSpPr/>
          <p:nvPr>
            <p:ph type="title"/>
          </p:nvPr>
        </p:nvSpPr>
        <p:spPr>
          <a:xfrm>
            <a:off x="107503" y="274638"/>
            <a:ext cx="8928994" cy="490067"/>
          </a:xfrm>
          <a:prstGeom prst="rect">
            <a:avLst/>
          </a:prstGeom>
        </p:spPr>
        <p:txBody>
          <a:bodyPr/>
          <a:lstStyle>
            <a:lvl1pPr defTabSz="292607">
              <a:defRPr sz="2816"/>
            </a:lvl1pPr>
          </a:lstStyle>
          <a:p>
            <a:pPr/>
            <a:r>
              <a:t>Function Composition</a:t>
            </a:r>
          </a:p>
        </p:txBody>
      </p:sp>
      <p:pic>
        <p:nvPicPr>
          <p:cNvPr id="190" name="function-composition.png"/>
          <p:cNvPicPr>
            <a:picLocks noChangeAspect="1"/>
          </p:cNvPicPr>
          <p:nvPr/>
        </p:nvPicPr>
        <p:blipFill>
          <a:blip r:embed="rId4">
            <a:extLst/>
          </a:blip>
          <a:stretch>
            <a:fillRect/>
          </a:stretch>
        </p:blipFill>
        <p:spPr>
          <a:xfrm>
            <a:off x="144430" y="1381136"/>
            <a:ext cx="3881303" cy="4664853"/>
          </a:xfrm>
          <a:prstGeom prst="rect">
            <a:avLst/>
          </a:prstGeom>
          <a:ln w="12700">
            <a:miter lim="400000"/>
          </a:ln>
        </p:spPr>
      </p:pic>
      <p:pic>
        <p:nvPicPr>
          <p:cNvPr id="191" name="pasted-image.pdf"/>
          <p:cNvPicPr>
            <a:picLocks noChangeAspect="1"/>
          </p:cNvPicPr>
          <p:nvPr/>
        </p:nvPicPr>
        <p:blipFill>
          <a:blip r:embed="rId5">
            <a:extLst/>
          </a:blip>
          <a:stretch>
            <a:fillRect/>
          </a:stretch>
        </p:blipFill>
        <p:spPr>
          <a:xfrm>
            <a:off x="4522204" y="1554540"/>
            <a:ext cx="4216401" cy="368301"/>
          </a:xfrm>
          <a:prstGeom prst="rect">
            <a:avLst/>
          </a:prstGeom>
          <a:ln w="12700">
            <a:miter lim="400000"/>
          </a:ln>
        </p:spPr>
      </p:pic>
      <p:pic>
        <p:nvPicPr>
          <p:cNvPr id="192" name="pasted-image.pdf"/>
          <p:cNvPicPr>
            <a:picLocks noChangeAspect="1"/>
          </p:cNvPicPr>
          <p:nvPr/>
        </p:nvPicPr>
        <p:blipFill>
          <a:blip r:embed="rId6">
            <a:extLst/>
          </a:blip>
          <a:stretch>
            <a:fillRect/>
          </a:stretch>
        </p:blipFill>
        <p:spPr>
          <a:xfrm>
            <a:off x="4324791" y="2438321"/>
            <a:ext cx="2095501" cy="368301"/>
          </a:xfrm>
          <a:prstGeom prst="rect">
            <a:avLst/>
          </a:prstGeom>
          <a:ln w="12700">
            <a:miter lim="400000"/>
          </a:ln>
        </p:spPr>
      </p:pic>
      <p:pic>
        <p:nvPicPr>
          <p:cNvPr id="193" name="pasted-image.pdf"/>
          <p:cNvPicPr>
            <a:picLocks noChangeAspect="1"/>
          </p:cNvPicPr>
          <p:nvPr/>
        </p:nvPicPr>
        <p:blipFill>
          <a:blip r:embed="rId7">
            <a:extLst/>
          </a:blip>
          <a:stretch>
            <a:fillRect/>
          </a:stretch>
        </p:blipFill>
        <p:spPr>
          <a:xfrm>
            <a:off x="6802416" y="2438321"/>
            <a:ext cx="2133601" cy="368301"/>
          </a:xfrm>
          <a:prstGeom prst="rect">
            <a:avLst/>
          </a:prstGeom>
          <a:ln w="12700">
            <a:miter lim="400000"/>
          </a:ln>
        </p:spPr>
      </p:pic>
      <p:pic>
        <p:nvPicPr>
          <p:cNvPr id="194" name="pasted-image.pdf"/>
          <p:cNvPicPr>
            <a:picLocks noChangeAspect="1"/>
          </p:cNvPicPr>
          <p:nvPr/>
        </p:nvPicPr>
        <p:blipFill>
          <a:blip r:embed="rId8">
            <a:extLst/>
          </a:blip>
          <a:stretch>
            <a:fillRect/>
          </a:stretch>
        </p:blipFill>
        <p:spPr>
          <a:xfrm>
            <a:off x="4230104" y="3017389"/>
            <a:ext cx="4800601" cy="368301"/>
          </a:xfrm>
          <a:prstGeom prst="rect">
            <a:avLst/>
          </a:prstGeom>
          <a:ln w="12700">
            <a:miter lim="400000"/>
          </a:ln>
        </p:spPr>
      </p:pic>
      <p:pic>
        <p:nvPicPr>
          <p:cNvPr id="195" name="pasted-image.pdf"/>
          <p:cNvPicPr>
            <a:picLocks noChangeAspect="1"/>
          </p:cNvPicPr>
          <p:nvPr/>
        </p:nvPicPr>
        <p:blipFill>
          <a:blip r:embed="rId9">
            <a:extLst/>
          </a:blip>
          <a:stretch>
            <a:fillRect/>
          </a:stretch>
        </p:blipFill>
        <p:spPr>
          <a:xfrm>
            <a:off x="5841060" y="3549649"/>
            <a:ext cx="2120901" cy="368301"/>
          </a:xfrm>
          <a:prstGeom prst="rect">
            <a:avLst/>
          </a:prstGeom>
          <a:ln w="12700">
            <a:miter lim="400000"/>
          </a:ln>
        </p:spPr>
      </p:pic>
      <p:pic>
        <p:nvPicPr>
          <p:cNvPr id="196" name="pasted-image.pdf"/>
          <p:cNvPicPr>
            <a:picLocks noChangeAspect="1"/>
          </p:cNvPicPr>
          <p:nvPr/>
        </p:nvPicPr>
        <p:blipFill>
          <a:blip r:embed="rId10">
            <a:extLst/>
          </a:blip>
          <a:stretch>
            <a:fillRect/>
          </a:stretch>
        </p:blipFill>
        <p:spPr>
          <a:xfrm>
            <a:off x="4960354" y="4338859"/>
            <a:ext cx="3340101" cy="368301"/>
          </a:xfrm>
          <a:prstGeom prst="rect">
            <a:avLst/>
          </a:prstGeom>
          <a:ln w="12700">
            <a:miter lim="400000"/>
          </a:ln>
        </p:spPr>
      </p:pic>
      <p:pic>
        <p:nvPicPr>
          <p:cNvPr id="197" name="pasted-image.pdf"/>
          <p:cNvPicPr>
            <a:picLocks noChangeAspect="1"/>
          </p:cNvPicPr>
          <p:nvPr/>
        </p:nvPicPr>
        <p:blipFill>
          <a:blip r:embed="rId11">
            <a:extLst/>
          </a:blip>
          <a:stretch>
            <a:fillRect/>
          </a:stretch>
        </p:blipFill>
        <p:spPr>
          <a:xfrm>
            <a:off x="4788904" y="4849165"/>
            <a:ext cx="3683001" cy="368301"/>
          </a:xfrm>
          <a:prstGeom prst="rect">
            <a:avLst/>
          </a:prstGeom>
          <a:ln w="12700">
            <a:miter lim="400000"/>
          </a:ln>
        </p:spPr>
      </p:pic>
      <p:pic>
        <p:nvPicPr>
          <p:cNvPr id="198" name="pasted-image.pdf"/>
          <p:cNvPicPr>
            <a:picLocks noChangeAspect="1"/>
          </p:cNvPicPr>
          <p:nvPr/>
        </p:nvPicPr>
        <p:blipFill>
          <a:blip r:embed="rId12">
            <a:extLst/>
          </a:blip>
          <a:stretch>
            <a:fillRect/>
          </a:stretch>
        </p:blipFill>
        <p:spPr>
          <a:xfrm>
            <a:off x="4966704" y="5638375"/>
            <a:ext cx="3327401" cy="368301"/>
          </a:xfrm>
          <a:prstGeom prst="rect">
            <a:avLst/>
          </a:prstGeom>
          <a:ln w="12700">
            <a:miter lim="400000"/>
          </a:ln>
        </p:spPr>
      </p:pic>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02" name="image5.png" descr="emlakjet.png"/>
          <p:cNvPicPr>
            <a:picLocks noChangeAspect="1"/>
          </p:cNvPicPr>
          <p:nvPr/>
        </p:nvPicPr>
        <p:blipFill>
          <a:blip r:embed="rId3">
            <a:extLst/>
          </a:blip>
          <a:stretch>
            <a:fillRect/>
          </a:stretch>
        </p:blipFill>
        <p:spPr>
          <a:xfrm>
            <a:off x="0" y="6441519"/>
            <a:ext cx="1737361" cy="371858"/>
          </a:xfrm>
          <a:prstGeom prst="rect">
            <a:avLst/>
          </a:prstGeom>
          <a:ln w="12700">
            <a:miter lim="400000"/>
          </a:ln>
        </p:spPr>
      </p:pic>
      <p:sp>
        <p:nvSpPr>
          <p:cNvPr id="203" name="Shape 203"/>
          <p:cNvSpPr/>
          <p:nvPr>
            <p:ph type="sldNum" sz="quarter" idx="4294967295"/>
          </p:nvPr>
        </p:nvSpPr>
        <p:spPr>
          <a:xfrm>
            <a:off x="8780426" y="6496193"/>
            <a:ext cx="18406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4" name="Shape 204"/>
          <p:cNvSpPr/>
          <p:nvPr>
            <p:ph type="title"/>
          </p:nvPr>
        </p:nvSpPr>
        <p:spPr>
          <a:xfrm>
            <a:off x="107503" y="274638"/>
            <a:ext cx="8928994" cy="490067"/>
          </a:xfrm>
          <a:prstGeom prst="rect">
            <a:avLst/>
          </a:prstGeom>
        </p:spPr>
        <p:txBody>
          <a:bodyPr/>
          <a:lstStyle>
            <a:lvl1pPr defTabSz="292607">
              <a:defRPr sz="2816"/>
            </a:lvl1pPr>
          </a:lstStyle>
          <a:p>
            <a:pPr/>
            <a:r>
              <a:t>Functions as First-Class Citizens</a:t>
            </a:r>
          </a:p>
        </p:txBody>
      </p:sp>
      <p:sp>
        <p:nvSpPr>
          <p:cNvPr id="205" name="Shape 205"/>
          <p:cNvSpPr/>
          <p:nvPr/>
        </p:nvSpPr>
        <p:spPr>
          <a:xfrm>
            <a:off x="3132864" y="1276229"/>
            <a:ext cx="2878272" cy="542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300">
                <a:latin typeface="Courier New"/>
                <a:ea typeface="Courier New"/>
                <a:cs typeface="Courier New"/>
                <a:sym typeface="Courier New"/>
              </a:defRPr>
            </a:pPr>
            <a:r>
              <a:t>function</a:t>
            </a:r>
            <a:r>
              <a:rPr b="0"/>
              <a:t> </a:t>
            </a:r>
            <a:r>
              <a:rPr b="0">
                <a:solidFill>
                  <a:srgbClr val="021994"/>
                </a:solidFill>
              </a:rPr>
              <a:t>f</a:t>
            </a:r>
            <a:r>
              <a:rPr b="0"/>
              <a:t>(x) {</a:t>
            </a:r>
            <a:endParaRPr b="0"/>
          </a:p>
          <a:p>
            <a:pPr>
              <a:defRPr sz="1300">
                <a:latin typeface="Courier New"/>
                <a:ea typeface="Courier New"/>
                <a:cs typeface="Courier New"/>
                <a:sym typeface="Courier New"/>
              </a:defRPr>
            </a:pPr>
            <a:r>
              <a:t>    ...</a:t>
            </a:r>
          </a:p>
          <a:p>
            <a:pPr>
              <a:defRPr sz="1300">
                <a:latin typeface="Courier New"/>
                <a:ea typeface="Courier New"/>
                <a:cs typeface="Courier New"/>
                <a:sym typeface="Courier New"/>
              </a:defRPr>
            </a:pPr>
            <a:r>
              <a:t>}</a:t>
            </a:r>
          </a:p>
          <a:p>
            <a:pPr>
              <a:defRPr sz="1300">
                <a:latin typeface="Courier New"/>
                <a:ea typeface="Courier New"/>
                <a:cs typeface="Courier New"/>
                <a:sym typeface="Courier New"/>
              </a:defRPr>
            </a:pPr>
          </a:p>
          <a:p>
            <a:pPr>
              <a:defRPr sz="1300">
                <a:latin typeface="Courier New"/>
                <a:ea typeface="Courier New"/>
                <a:cs typeface="Courier New"/>
                <a:sym typeface="Courier New"/>
              </a:defRPr>
            </a:pPr>
            <a:r>
              <a:rPr b="1"/>
              <a:t>function</a:t>
            </a:r>
            <a:r>
              <a:t> </a:t>
            </a:r>
            <a:r>
              <a:rPr>
                <a:solidFill>
                  <a:srgbClr val="021994"/>
                </a:solidFill>
              </a:rPr>
              <a:t>foo</a:t>
            </a:r>
            <a:r>
              <a:t>() {</a:t>
            </a:r>
          </a:p>
          <a:p>
            <a:pPr>
              <a:defRPr b="1" sz="1300">
                <a:latin typeface="Courier New"/>
                <a:ea typeface="Courier New"/>
                <a:cs typeface="Courier New"/>
                <a:sym typeface="Courier New"/>
              </a:defRPr>
            </a:pPr>
            <a:r>
              <a:rPr b="0"/>
              <a:t>    </a:t>
            </a:r>
            <a:r>
              <a:t>var</a:t>
            </a:r>
            <a:r>
              <a:rPr b="0"/>
              <a:t> g = </a:t>
            </a:r>
            <a:r>
              <a:t>function</a:t>
            </a:r>
            <a:r>
              <a:rPr b="0"/>
              <a:t>(x) {</a:t>
            </a:r>
            <a:endParaRPr b="0"/>
          </a:p>
          <a:p>
            <a:pPr>
              <a:defRPr sz="1300">
                <a:latin typeface="Courier New"/>
                <a:ea typeface="Courier New"/>
                <a:cs typeface="Courier New"/>
                <a:sym typeface="Courier New"/>
              </a:defRPr>
            </a:pPr>
            <a:r>
              <a:t>        ...</a:t>
            </a:r>
          </a:p>
          <a:p>
            <a:pPr>
              <a:defRPr sz="1300">
                <a:latin typeface="Courier New"/>
                <a:ea typeface="Courier New"/>
                <a:cs typeface="Courier New"/>
                <a:sym typeface="Courier New"/>
              </a:defRPr>
            </a:pPr>
            <a:r>
              <a:t>    };</a:t>
            </a:r>
          </a:p>
          <a:p>
            <a:pPr>
              <a:defRPr sz="1300">
                <a:latin typeface="Courier New"/>
                <a:ea typeface="Courier New"/>
                <a:cs typeface="Courier New"/>
                <a:sym typeface="Courier New"/>
              </a:defRPr>
            </a:pPr>
          </a:p>
          <a:p>
            <a:pPr>
              <a:defRPr sz="1300">
                <a:latin typeface="Courier New"/>
                <a:ea typeface="Courier New"/>
                <a:cs typeface="Courier New"/>
                <a:sym typeface="Courier New"/>
              </a:defRPr>
            </a:pPr>
            <a:r>
              <a:t>    </a:t>
            </a:r>
            <a:r>
              <a:rPr>
                <a:solidFill>
                  <a:srgbClr val="021994"/>
                </a:solidFill>
              </a:rPr>
              <a:t>g</a:t>
            </a:r>
            <a:r>
              <a:t>(</a:t>
            </a:r>
            <a:r>
              <a:rPr>
                <a:solidFill>
                  <a:srgbClr val="BF8F00"/>
                </a:solidFill>
              </a:rPr>
              <a:t>5</a:t>
            </a:r>
            <a:r>
              <a:t>);</a:t>
            </a:r>
          </a:p>
          <a:p>
            <a:pPr>
              <a:defRPr sz="1300">
                <a:latin typeface="Courier New"/>
                <a:ea typeface="Courier New"/>
                <a:cs typeface="Courier New"/>
                <a:sym typeface="Courier New"/>
              </a:defRPr>
            </a:pPr>
            <a:r>
              <a:t>}</a:t>
            </a:r>
          </a:p>
          <a:p>
            <a:pPr>
              <a:defRPr sz="1300">
                <a:latin typeface="Courier New"/>
                <a:ea typeface="Courier New"/>
                <a:cs typeface="Courier New"/>
                <a:sym typeface="Courier New"/>
              </a:defRPr>
            </a:pPr>
          </a:p>
          <a:p>
            <a:pPr>
              <a:defRPr sz="1300">
                <a:latin typeface="Courier New"/>
                <a:ea typeface="Courier New"/>
                <a:cs typeface="Courier New"/>
                <a:sym typeface="Courier New"/>
              </a:defRPr>
            </a:pPr>
            <a:r>
              <a:rPr b="1"/>
              <a:t>function</a:t>
            </a:r>
            <a:r>
              <a:t> </a:t>
            </a:r>
            <a:r>
              <a:rPr>
                <a:solidFill>
                  <a:srgbClr val="021994"/>
                </a:solidFill>
              </a:rPr>
              <a:t>bar</a:t>
            </a:r>
            <a:r>
              <a:t>() {</a:t>
            </a:r>
          </a:p>
          <a:p>
            <a:pPr>
              <a:defRPr b="1" sz="1300">
                <a:latin typeface="Courier New"/>
                <a:ea typeface="Courier New"/>
                <a:cs typeface="Courier New"/>
                <a:sym typeface="Courier New"/>
              </a:defRPr>
            </a:pPr>
            <a:r>
              <a:rPr b="0"/>
              <a:t>    </a:t>
            </a:r>
            <a:r>
              <a:t>return function</a:t>
            </a:r>
            <a:r>
              <a:rPr b="0"/>
              <a:t>(x) {</a:t>
            </a:r>
            <a:endParaRPr b="0"/>
          </a:p>
          <a:p>
            <a:pPr>
              <a:defRPr sz="1300">
                <a:latin typeface="Courier New"/>
                <a:ea typeface="Courier New"/>
                <a:cs typeface="Courier New"/>
                <a:sym typeface="Courier New"/>
              </a:defRPr>
            </a:pPr>
            <a:r>
              <a:t>        ...</a:t>
            </a:r>
          </a:p>
          <a:p>
            <a:pPr>
              <a:defRPr sz="1300">
                <a:latin typeface="Courier New"/>
                <a:ea typeface="Courier New"/>
                <a:cs typeface="Courier New"/>
                <a:sym typeface="Courier New"/>
              </a:defRPr>
            </a:pPr>
            <a:r>
              <a:t>    };</a:t>
            </a:r>
          </a:p>
          <a:p>
            <a:pPr>
              <a:defRPr sz="1300">
                <a:latin typeface="Courier New"/>
                <a:ea typeface="Courier New"/>
                <a:cs typeface="Courier New"/>
                <a:sym typeface="Courier New"/>
              </a:defRPr>
            </a:pPr>
            <a:r>
              <a:t>}</a:t>
            </a:r>
          </a:p>
          <a:p>
            <a:pPr>
              <a:defRPr sz="1300">
                <a:latin typeface="Courier New"/>
                <a:ea typeface="Courier New"/>
                <a:cs typeface="Courier New"/>
                <a:sym typeface="Courier New"/>
              </a:defRPr>
            </a:pPr>
          </a:p>
          <a:p>
            <a:pPr>
              <a:defRPr sz="1300">
                <a:latin typeface="Courier New"/>
                <a:ea typeface="Courier New"/>
                <a:cs typeface="Courier New"/>
                <a:sym typeface="Courier New"/>
              </a:defRPr>
            </a:pPr>
            <a:r>
              <a:rPr b="1"/>
              <a:t>var</a:t>
            </a:r>
            <a:r>
              <a:t> someObject = {</a:t>
            </a:r>
          </a:p>
          <a:p>
            <a:pPr>
              <a:defRPr sz="1300">
                <a:latin typeface="Courier New"/>
                <a:ea typeface="Courier New"/>
                <a:cs typeface="Courier New"/>
                <a:sym typeface="Courier New"/>
              </a:defRPr>
            </a:pPr>
            <a:r>
              <a:t>    foo: </a:t>
            </a:r>
            <a:r>
              <a:rPr>
                <a:solidFill>
                  <a:srgbClr val="CD1D00"/>
                </a:solidFill>
              </a:rPr>
              <a:t>'bar'</a:t>
            </a:r>
            <a:r>
              <a:t>,</a:t>
            </a:r>
          </a:p>
          <a:p>
            <a:pPr>
              <a:defRPr sz="1300">
                <a:latin typeface="Courier New"/>
                <a:ea typeface="Courier New"/>
                <a:cs typeface="Courier New"/>
                <a:sym typeface="Courier New"/>
              </a:defRPr>
            </a:pPr>
            <a:r>
              <a:t>    baz: </a:t>
            </a:r>
            <a:r>
              <a:rPr b="1"/>
              <a:t>function</a:t>
            </a:r>
            <a:r>
              <a:t>() {</a:t>
            </a:r>
          </a:p>
          <a:p>
            <a:pPr>
              <a:defRPr sz="1300">
                <a:latin typeface="Courier New"/>
                <a:ea typeface="Courier New"/>
                <a:cs typeface="Courier New"/>
                <a:sym typeface="Courier New"/>
              </a:defRPr>
            </a:pPr>
            <a:r>
              <a:t>        ...</a:t>
            </a:r>
          </a:p>
          <a:p>
            <a:pPr>
              <a:defRPr sz="1300">
                <a:latin typeface="Courier New"/>
                <a:ea typeface="Courier New"/>
                <a:cs typeface="Courier New"/>
                <a:sym typeface="Courier New"/>
              </a:defRPr>
            </a:pPr>
            <a:r>
              <a:t>    }</a:t>
            </a:r>
          </a:p>
          <a:p>
            <a:pPr>
              <a:defRPr sz="1300">
                <a:latin typeface="Courier New"/>
                <a:ea typeface="Courier New"/>
                <a:cs typeface="Courier New"/>
                <a:sym typeface="Courier New"/>
              </a:defRPr>
            </a:pPr>
            <a:r>
              <a:t>};</a:t>
            </a:r>
          </a:p>
          <a:p>
            <a:pPr>
              <a:defRPr sz="1300">
                <a:latin typeface="Courier New"/>
                <a:ea typeface="Courier New"/>
                <a:cs typeface="Courier New"/>
                <a:sym typeface="Courier New"/>
              </a:defRPr>
            </a:pPr>
          </a:p>
          <a:p>
            <a:pPr>
              <a:defRPr sz="1300">
                <a:latin typeface="Courier New"/>
                <a:ea typeface="Courier New"/>
                <a:cs typeface="Courier New"/>
                <a:sym typeface="Courier New"/>
              </a:defRPr>
            </a:pPr>
            <a:r>
              <a:t>[</a:t>
            </a:r>
            <a:r>
              <a:rPr>
                <a:solidFill>
                  <a:srgbClr val="BF8F00"/>
                </a:solidFill>
              </a:rPr>
              <a:t>1</a:t>
            </a:r>
            <a:r>
              <a:t>, </a:t>
            </a:r>
            <a:r>
              <a:rPr>
                <a:solidFill>
                  <a:srgbClr val="BF8F00"/>
                </a:solidFill>
              </a:rPr>
              <a:t>2</a:t>
            </a:r>
            <a:r>
              <a:t>, </a:t>
            </a:r>
            <a:r>
              <a:rPr>
                <a:solidFill>
                  <a:srgbClr val="BF8F00"/>
                </a:solidFill>
              </a:rPr>
              <a:t>3</a:t>
            </a:r>
            <a:r>
              <a:t>].</a:t>
            </a:r>
            <a:r>
              <a:rPr>
                <a:solidFill>
                  <a:srgbClr val="021994"/>
                </a:solidFill>
              </a:rPr>
              <a:t>map</a:t>
            </a:r>
            <a:r>
              <a:t>(</a:t>
            </a:r>
            <a:r>
              <a:rPr b="1"/>
              <a:t>function</a:t>
            </a:r>
            <a:r>
              <a:t>(x) {</a:t>
            </a:r>
          </a:p>
          <a:p>
            <a:pPr>
              <a:defRPr sz="1300">
                <a:latin typeface="Courier New"/>
                <a:ea typeface="Courier New"/>
                <a:cs typeface="Courier New"/>
                <a:sym typeface="Courier New"/>
              </a:defRPr>
            </a:pPr>
            <a:r>
              <a:t>    ...</a:t>
            </a:r>
          </a:p>
          <a:p>
            <a:pPr>
              <a:defRPr sz="1300">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09" name="image5.png" descr="emlakjet.png"/>
          <p:cNvPicPr>
            <a:picLocks noChangeAspect="1"/>
          </p:cNvPicPr>
          <p:nvPr/>
        </p:nvPicPr>
        <p:blipFill>
          <a:blip r:embed="rId3">
            <a:extLst/>
          </a:blip>
          <a:stretch>
            <a:fillRect/>
          </a:stretch>
        </p:blipFill>
        <p:spPr>
          <a:xfrm>
            <a:off x="0" y="6441519"/>
            <a:ext cx="1737361" cy="371858"/>
          </a:xfrm>
          <a:prstGeom prst="rect">
            <a:avLst/>
          </a:prstGeom>
          <a:ln w="12700">
            <a:miter lim="400000"/>
          </a:ln>
        </p:spPr>
      </p:pic>
      <p:sp>
        <p:nvSpPr>
          <p:cNvPr id="210" name="Shape 210"/>
          <p:cNvSpPr/>
          <p:nvPr>
            <p:ph type="sldNum" sz="quarter" idx="4294967295"/>
          </p:nvPr>
        </p:nvSpPr>
        <p:spPr>
          <a:xfrm>
            <a:off x="8780426" y="6496193"/>
            <a:ext cx="18406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1" name="Shape 211"/>
          <p:cNvSpPr/>
          <p:nvPr>
            <p:ph type="title"/>
          </p:nvPr>
        </p:nvSpPr>
        <p:spPr>
          <a:xfrm>
            <a:off x="107503" y="274638"/>
            <a:ext cx="8928994" cy="490067"/>
          </a:xfrm>
          <a:prstGeom prst="rect">
            <a:avLst/>
          </a:prstGeom>
        </p:spPr>
        <p:txBody>
          <a:bodyPr/>
          <a:lstStyle>
            <a:lvl1pPr defTabSz="292607">
              <a:defRPr sz="2816"/>
            </a:lvl1pPr>
          </a:lstStyle>
          <a:p>
            <a:pPr/>
            <a:r>
              <a:t>JavaScript'te Fonksiyonlar - Closure</a:t>
            </a:r>
          </a:p>
        </p:txBody>
      </p:sp>
      <p:sp>
        <p:nvSpPr>
          <p:cNvPr id="212" name="Shape 212"/>
          <p:cNvSpPr/>
          <p:nvPr/>
        </p:nvSpPr>
        <p:spPr>
          <a:xfrm>
            <a:off x="1841064" y="1302618"/>
            <a:ext cx="5461873" cy="4841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900">
                <a:latin typeface="Courier New"/>
                <a:ea typeface="Courier New"/>
                <a:cs typeface="Courier New"/>
                <a:sym typeface="Courier New"/>
              </a:defRPr>
            </a:pPr>
            <a:r>
              <a:rPr b="1"/>
              <a:t>var</a:t>
            </a:r>
            <a:r>
              <a:t> x = </a:t>
            </a:r>
            <a:r>
              <a:rPr>
                <a:solidFill>
                  <a:srgbClr val="BF8F00"/>
                </a:solidFill>
              </a:rPr>
              <a:t>5</a:t>
            </a:r>
            <a:r>
              <a:t>;</a:t>
            </a:r>
          </a:p>
          <a:p>
            <a:pPr>
              <a:defRPr sz="1900">
                <a:latin typeface="Courier New"/>
                <a:ea typeface="Courier New"/>
                <a:cs typeface="Courier New"/>
                <a:sym typeface="Courier New"/>
              </a:defRPr>
            </a:pPr>
          </a:p>
          <a:p>
            <a:pPr>
              <a:defRPr b="1" sz="1900">
                <a:latin typeface="Courier New"/>
                <a:ea typeface="Courier New"/>
                <a:cs typeface="Courier New"/>
                <a:sym typeface="Courier New"/>
              </a:defRPr>
            </a:pPr>
            <a:r>
              <a:t>function</a:t>
            </a:r>
            <a:r>
              <a:rPr b="0"/>
              <a:t> </a:t>
            </a:r>
            <a:r>
              <a:rPr b="0">
                <a:solidFill>
                  <a:srgbClr val="021994"/>
                </a:solidFill>
              </a:rPr>
              <a:t>f</a:t>
            </a:r>
            <a:r>
              <a:rPr b="0"/>
              <a:t>(x) {</a:t>
            </a:r>
            <a:endParaRPr b="0"/>
          </a:p>
          <a:p>
            <a:pPr>
              <a:defRPr sz="1900">
                <a:latin typeface="Courier New"/>
                <a:ea typeface="Courier New"/>
                <a:cs typeface="Courier New"/>
                <a:sym typeface="Courier New"/>
              </a:defRPr>
            </a:pPr>
            <a:r>
              <a:t>    x = x + </a:t>
            </a:r>
            <a:r>
              <a:rPr>
                <a:solidFill>
                  <a:srgbClr val="BF8F00"/>
                </a:solidFill>
              </a:rPr>
              <a:t>6</a:t>
            </a:r>
            <a:r>
              <a:t>;</a:t>
            </a:r>
          </a:p>
          <a:p>
            <a:pPr>
              <a:defRPr b="1" sz="1900">
                <a:latin typeface="Courier New"/>
                <a:ea typeface="Courier New"/>
                <a:cs typeface="Courier New"/>
                <a:sym typeface="Courier New"/>
              </a:defRPr>
            </a:pPr>
            <a:r>
              <a:rPr b="0"/>
              <a:t>    </a:t>
            </a:r>
            <a:r>
              <a:t>return</a:t>
            </a:r>
            <a:r>
              <a:rPr b="0"/>
              <a:t> x;</a:t>
            </a:r>
            <a:endParaRPr b="0"/>
          </a:p>
          <a:p>
            <a:pPr>
              <a:defRPr sz="1900">
                <a:latin typeface="Courier New"/>
                <a:ea typeface="Courier New"/>
                <a:cs typeface="Courier New"/>
                <a:sym typeface="Courier New"/>
              </a:defRPr>
            </a:pPr>
            <a:r>
              <a:t>}</a:t>
            </a:r>
          </a:p>
          <a:p>
            <a:pPr>
              <a:defRPr sz="1900">
                <a:latin typeface="Courier New"/>
                <a:ea typeface="Courier New"/>
                <a:cs typeface="Courier New"/>
                <a:sym typeface="Courier New"/>
              </a:defRPr>
            </a:pPr>
          </a:p>
          <a:p>
            <a:pPr>
              <a:defRPr sz="1900">
                <a:latin typeface="Courier New"/>
                <a:ea typeface="Courier New"/>
                <a:cs typeface="Courier New"/>
                <a:sym typeface="Courier New"/>
              </a:defRPr>
            </a:pPr>
            <a:r>
              <a:t>console.</a:t>
            </a:r>
            <a:r>
              <a:rPr>
                <a:solidFill>
                  <a:srgbClr val="021994"/>
                </a:solidFill>
              </a:rPr>
              <a:t>log</a:t>
            </a:r>
            <a:r>
              <a:t>(</a:t>
            </a:r>
            <a:r>
              <a:rPr>
                <a:solidFill>
                  <a:srgbClr val="CD1D00"/>
                </a:solidFill>
              </a:rPr>
              <a:t>'f(10):'</a:t>
            </a:r>
            <a:r>
              <a:t>, </a:t>
            </a:r>
            <a:r>
              <a:rPr>
                <a:solidFill>
                  <a:srgbClr val="021994"/>
                </a:solidFill>
              </a:rPr>
              <a:t>f</a:t>
            </a:r>
            <a:r>
              <a:t>(</a:t>
            </a:r>
            <a:r>
              <a:rPr>
                <a:solidFill>
                  <a:srgbClr val="BF8F00"/>
                </a:solidFill>
              </a:rPr>
              <a:t>10</a:t>
            </a:r>
            <a:r>
              <a:t>)); </a:t>
            </a:r>
            <a:r>
              <a:rPr i="1">
                <a:solidFill>
                  <a:srgbClr val="959395"/>
                </a:solidFill>
              </a:rPr>
              <a:t>// 16</a:t>
            </a:r>
          </a:p>
          <a:p>
            <a:pPr>
              <a:defRPr sz="1900">
                <a:latin typeface="Courier New"/>
                <a:ea typeface="Courier New"/>
                <a:cs typeface="Courier New"/>
                <a:sym typeface="Courier New"/>
              </a:defRPr>
            </a:pPr>
          </a:p>
          <a:p>
            <a:pPr>
              <a:defRPr b="1" sz="1900">
                <a:latin typeface="Courier New"/>
                <a:ea typeface="Courier New"/>
                <a:cs typeface="Courier New"/>
                <a:sym typeface="Courier New"/>
              </a:defRPr>
            </a:pPr>
            <a:r>
              <a:t>function</a:t>
            </a:r>
            <a:r>
              <a:rPr b="0"/>
              <a:t> </a:t>
            </a:r>
            <a:r>
              <a:rPr b="0">
                <a:solidFill>
                  <a:srgbClr val="021994"/>
                </a:solidFill>
              </a:rPr>
              <a:t>g</a:t>
            </a:r>
            <a:r>
              <a:rPr b="0"/>
              <a:t>(y) {</a:t>
            </a:r>
            <a:endParaRPr b="0"/>
          </a:p>
          <a:p>
            <a:pPr>
              <a:defRPr sz="1900">
                <a:latin typeface="Courier New"/>
                <a:ea typeface="Courier New"/>
                <a:cs typeface="Courier New"/>
                <a:sym typeface="Courier New"/>
              </a:defRPr>
            </a:pPr>
            <a:r>
              <a:t>    x = x + </a:t>
            </a:r>
            <a:r>
              <a:rPr>
                <a:solidFill>
                  <a:srgbClr val="BF8F00"/>
                </a:solidFill>
              </a:rPr>
              <a:t>5</a:t>
            </a:r>
            <a:r>
              <a:t>;</a:t>
            </a:r>
          </a:p>
          <a:p>
            <a:pPr>
              <a:defRPr sz="1900">
                <a:latin typeface="Courier New"/>
                <a:ea typeface="Courier New"/>
                <a:cs typeface="Courier New"/>
                <a:sym typeface="Courier New"/>
              </a:defRPr>
            </a:pPr>
            <a:r>
              <a:t>    </a:t>
            </a:r>
            <a:r>
              <a:rPr b="1"/>
              <a:t>return</a:t>
            </a:r>
            <a:r>
              <a:t> y * x;</a:t>
            </a:r>
          </a:p>
          <a:p>
            <a:pPr>
              <a:defRPr sz="1900">
                <a:latin typeface="Courier New"/>
                <a:ea typeface="Courier New"/>
                <a:cs typeface="Courier New"/>
                <a:sym typeface="Courier New"/>
              </a:defRPr>
            </a:pPr>
            <a:r>
              <a:t>}</a:t>
            </a:r>
          </a:p>
          <a:p>
            <a:pPr>
              <a:defRPr sz="1900">
                <a:latin typeface="Courier New"/>
                <a:ea typeface="Courier New"/>
                <a:cs typeface="Courier New"/>
                <a:sym typeface="Courier New"/>
              </a:defRPr>
            </a:pPr>
          </a:p>
          <a:p>
            <a:pPr>
              <a:defRPr sz="1900">
                <a:latin typeface="Courier New"/>
                <a:ea typeface="Courier New"/>
                <a:cs typeface="Courier New"/>
                <a:sym typeface="Courier New"/>
              </a:defRPr>
            </a:pPr>
            <a:r>
              <a:t>console.</a:t>
            </a:r>
            <a:r>
              <a:rPr>
                <a:solidFill>
                  <a:srgbClr val="021994"/>
                </a:solidFill>
              </a:rPr>
              <a:t>log</a:t>
            </a:r>
            <a:r>
              <a:t>(</a:t>
            </a:r>
            <a:r>
              <a:rPr>
                <a:solidFill>
                  <a:srgbClr val="CD1D00"/>
                </a:solidFill>
              </a:rPr>
              <a:t>'g(10):'</a:t>
            </a:r>
            <a:r>
              <a:t>, </a:t>
            </a:r>
            <a:r>
              <a:rPr>
                <a:solidFill>
                  <a:srgbClr val="021994"/>
                </a:solidFill>
              </a:rPr>
              <a:t>g</a:t>
            </a:r>
            <a:r>
              <a:t>(</a:t>
            </a:r>
            <a:r>
              <a:rPr>
                <a:solidFill>
                  <a:srgbClr val="BF8F00"/>
                </a:solidFill>
              </a:rPr>
              <a:t>10</a:t>
            </a:r>
            <a:r>
              <a:t>)); </a:t>
            </a:r>
            <a:r>
              <a:rPr i="1">
                <a:solidFill>
                  <a:srgbClr val="959395"/>
                </a:solidFill>
              </a:rPr>
              <a:t>// 100</a:t>
            </a:r>
          </a:p>
          <a:p>
            <a:pPr>
              <a:defRPr sz="1900">
                <a:latin typeface="Courier New"/>
                <a:ea typeface="Courier New"/>
                <a:cs typeface="Courier New"/>
                <a:sym typeface="Courier New"/>
              </a:defRPr>
            </a:pPr>
            <a:r>
              <a:t>console.</a:t>
            </a:r>
            <a:r>
              <a:rPr>
                <a:solidFill>
                  <a:srgbClr val="021994"/>
                </a:solidFill>
              </a:rPr>
              <a:t>log</a:t>
            </a:r>
            <a:r>
              <a:t>(</a:t>
            </a:r>
            <a:r>
              <a:rPr>
                <a:solidFill>
                  <a:srgbClr val="CD1D00"/>
                </a:solidFill>
              </a:rPr>
              <a:t>'g(10):'</a:t>
            </a:r>
            <a:r>
              <a:t>, </a:t>
            </a:r>
            <a:r>
              <a:rPr>
                <a:solidFill>
                  <a:srgbClr val="021994"/>
                </a:solidFill>
              </a:rPr>
              <a:t>g</a:t>
            </a:r>
            <a:r>
              <a:t>(</a:t>
            </a:r>
            <a:r>
              <a:rPr>
                <a:solidFill>
                  <a:srgbClr val="BF8F00"/>
                </a:solidFill>
              </a:rPr>
              <a:t>10</a:t>
            </a:r>
            <a:r>
              <a:t>)); </a:t>
            </a:r>
            <a:r>
              <a:rPr i="1">
                <a:solidFill>
                  <a:srgbClr val="959395"/>
                </a:solidFill>
              </a:rPr>
              <a:t>// 150</a:t>
            </a:r>
          </a:p>
          <a:p>
            <a:pPr>
              <a:defRPr sz="1900">
                <a:latin typeface="Courier New"/>
                <a:ea typeface="Courier New"/>
                <a:cs typeface="Courier New"/>
                <a:sym typeface="Courier New"/>
              </a:defRPr>
            </a:pPr>
            <a:r>
              <a:t>console.</a:t>
            </a:r>
            <a:r>
              <a:rPr>
                <a:solidFill>
                  <a:srgbClr val="021994"/>
                </a:solidFill>
              </a:rPr>
              <a:t>log</a:t>
            </a:r>
            <a:r>
              <a:t>(</a:t>
            </a:r>
            <a:r>
              <a:rPr>
                <a:solidFill>
                  <a:srgbClr val="CD1D00"/>
                </a:solidFill>
              </a:rPr>
              <a:t>'f(10):'</a:t>
            </a:r>
            <a:r>
              <a:t>, </a:t>
            </a:r>
            <a:r>
              <a:rPr>
                <a:solidFill>
                  <a:srgbClr val="021994"/>
                </a:solidFill>
              </a:rPr>
              <a:t>f</a:t>
            </a:r>
            <a:r>
              <a:t>(</a:t>
            </a:r>
            <a:r>
              <a:rPr>
                <a:solidFill>
                  <a:srgbClr val="BF8F00"/>
                </a:solidFill>
              </a:rPr>
              <a:t>10</a:t>
            </a:r>
            <a:r>
              <a:t>)); </a:t>
            </a:r>
            <a:r>
              <a:rPr i="1">
                <a:solidFill>
                  <a:srgbClr val="959395"/>
                </a:solidFill>
              </a:rPr>
              <a:t>// 16</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16" name="image5.png" descr="emlakjet.png"/>
          <p:cNvPicPr>
            <a:picLocks noChangeAspect="1"/>
          </p:cNvPicPr>
          <p:nvPr/>
        </p:nvPicPr>
        <p:blipFill>
          <a:blip r:embed="rId3">
            <a:extLst/>
          </a:blip>
          <a:stretch>
            <a:fillRect/>
          </a:stretch>
        </p:blipFill>
        <p:spPr>
          <a:xfrm>
            <a:off x="0" y="6441519"/>
            <a:ext cx="1737361" cy="371858"/>
          </a:xfrm>
          <a:prstGeom prst="rect">
            <a:avLst/>
          </a:prstGeom>
          <a:ln w="12700">
            <a:miter lim="400000"/>
          </a:ln>
        </p:spPr>
      </p:pic>
      <p:sp>
        <p:nvSpPr>
          <p:cNvPr id="217" name="Shape 217"/>
          <p:cNvSpPr/>
          <p:nvPr>
            <p:ph type="sldNum" sz="quarter" idx="4294967295"/>
          </p:nvPr>
        </p:nvSpPr>
        <p:spPr>
          <a:xfrm>
            <a:off x="8780426" y="6496193"/>
            <a:ext cx="18406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8" name="Shape 218"/>
          <p:cNvSpPr/>
          <p:nvPr>
            <p:ph type="title"/>
          </p:nvPr>
        </p:nvSpPr>
        <p:spPr>
          <a:xfrm>
            <a:off x="107503" y="274638"/>
            <a:ext cx="8928994" cy="490067"/>
          </a:xfrm>
          <a:prstGeom prst="rect">
            <a:avLst/>
          </a:prstGeom>
        </p:spPr>
        <p:txBody>
          <a:bodyPr/>
          <a:lstStyle>
            <a:lvl1pPr defTabSz="292607">
              <a:defRPr sz="2816"/>
            </a:lvl1pPr>
          </a:lstStyle>
          <a:p>
            <a:pPr/>
            <a:r>
              <a:t>JavaScript'te Fonksiyonlar - This Context</a:t>
            </a:r>
          </a:p>
        </p:txBody>
      </p:sp>
      <p:sp>
        <p:nvSpPr>
          <p:cNvPr id="219" name="Shape 219"/>
          <p:cNvSpPr/>
          <p:nvPr/>
        </p:nvSpPr>
        <p:spPr>
          <a:xfrm>
            <a:off x="1715313" y="1284721"/>
            <a:ext cx="5713374" cy="534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600">
                <a:latin typeface="Courier New"/>
                <a:ea typeface="Courier New"/>
                <a:cs typeface="Courier New"/>
                <a:sym typeface="Courier New"/>
              </a:defRPr>
            </a:pPr>
            <a:r>
              <a:t>function</a:t>
            </a:r>
            <a:r>
              <a:rPr b="0"/>
              <a:t> </a:t>
            </a:r>
            <a:r>
              <a:rPr b="0">
                <a:solidFill>
                  <a:srgbClr val="021994"/>
                </a:solidFill>
              </a:rPr>
              <a:t>f</a:t>
            </a:r>
            <a:r>
              <a:rPr b="0"/>
              <a:t>() {</a:t>
            </a:r>
            <a:endParaRPr b="0"/>
          </a:p>
          <a:p>
            <a:pPr>
              <a:defRPr sz="1600">
                <a:latin typeface="Courier New"/>
                <a:ea typeface="Courier New"/>
                <a:cs typeface="Courier New"/>
                <a:sym typeface="Courier New"/>
              </a:defRPr>
            </a:pPr>
            <a:r>
              <a:t>    console.</a:t>
            </a:r>
            <a:r>
              <a:rPr>
                <a:solidFill>
                  <a:srgbClr val="021994"/>
                </a:solidFill>
              </a:rPr>
              <a:t>log</a:t>
            </a:r>
            <a:r>
              <a:t>(</a:t>
            </a:r>
            <a:r>
              <a:rPr b="1"/>
              <a:t>this</a:t>
            </a:r>
            <a:r>
              <a:t>.</a:t>
            </a:r>
            <a:r>
              <a:rPr>
                <a:solidFill>
                  <a:srgbClr val="021994"/>
                </a:solidFill>
              </a:rPr>
              <a:t>toString</a:t>
            </a:r>
            <a:r>
              <a:t>());</a:t>
            </a:r>
          </a:p>
          <a:p>
            <a:pPr>
              <a:defRPr sz="1600">
                <a:latin typeface="Courier New"/>
                <a:ea typeface="Courier New"/>
                <a:cs typeface="Courier New"/>
                <a:sym typeface="Courier New"/>
              </a:defRPr>
            </a:pPr>
            <a:r>
              <a:t>}</a:t>
            </a:r>
          </a:p>
          <a:p>
            <a:pPr>
              <a:defRPr i="1" sz="1600">
                <a:solidFill>
                  <a:srgbClr val="959395"/>
                </a:solidFill>
                <a:latin typeface="Courier New"/>
                <a:ea typeface="Courier New"/>
                <a:cs typeface="Courier New"/>
                <a:sym typeface="Courier New"/>
              </a:defRPr>
            </a:pPr>
            <a:r>
              <a:rPr i="0">
                <a:solidFill>
                  <a:srgbClr val="021994"/>
                </a:solidFill>
              </a:rPr>
              <a:t>f</a:t>
            </a:r>
            <a:r>
              <a:rPr i="0">
                <a:solidFill>
                  <a:srgbClr val="000000"/>
                </a:solidFill>
              </a:rPr>
              <a:t>(); </a:t>
            </a:r>
            <a:r>
              <a:t>// [object global]</a:t>
            </a:r>
            <a:endParaRPr i="0">
              <a:solidFill>
                <a:srgbClr val="000000"/>
              </a:solidFill>
            </a:endParaRPr>
          </a:p>
          <a:p>
            <a:pPr>
              <a:defRPr sz="1600">
                <a:latin typeface="Courier New"/>
                <a:ea typeface="Courier New"/>
                <a:cs typeface="Courier New"/>
                <a:sym typeface="Courier New"/>
              </a:defRPr>
            </a:pPr>
          </a:p>
          <a:p>
            <a:pPr>
              <a:defRPr b="1" sz="1600">
                <a:latin typeface="Courier New"/>
                <a:ea typeface="Courier New"/>
                <a:cs typeface="Courier New"/>
                <a:sym typeface="Courier New"/>
              </a:defRPr>
            </a:pPr>
            <a:r>
              <a:t>var</a:t>
            </a:r>
            <a:r>
              <a:rPr b="0"/>
              <a:t> Foo = </a:t>
            </a:r>
            <a:r>
              <a:t>function</a:t>
            </a:r>
            <a:r>
              <a:rPr b="0"/>
              <a:t>() {</a:t>
            </a:r>
            <a:endParaRPr b="0"/>
          </a:p>
          <a:p>
            <a:pPr>
              <a:defRPr sz="1600">
                <a:latin typeface="Courier New"/>
                <a:ea typeface="Courier New"/>
                <a:cs typeface="Courier New"/>
                <a:sym typeface="Courier New"/>
              </a:defRPr>
            </a:pPr>
            <a:r>
              <a:t>    </a:t>
            </a:r>
            <a:r>
              <a:rPr b="1"/>
              <a:t>this</a:t>
            </a:r>
            <a:r>
              <a:t>.x = </a:t>
            </a:r>
            <a:r>
              <a:rPr>
                <a:solidFill>
                  <a:srgbClr val="BF8F00"/>
                </a:solidFill>
              </a:rPr>
              <a:t>15</a:t>
            </a:r>
            <a:r>
              <a:t>;</a:t>
            </a:r>
          </a:p>
          <a:p>
            <a:pPr>
              <a:defRPr b="1" sz="1600">
                <a:latin typeface="Courier New"/>
                <a:ea typeface="Courier New"/>
                <a:cs typeface="Courier New"/>
                <a:sym typeface="Courier New"/>
              </a:defRPr>
            </a:pPr>
            <a:r>
              <a:rPr b="0"/>
              <a:t>    </a:t>
            </a:r>
            <a:r>
              <a:t>this</a:t>
            </a:r>
            <a:r>
              <a:rPr b="0"/>
              <a:t>.g = </a:t>
            </a:r>
            <a:r>
              <a:t>function</a:t>
            </a:r>
            <a:r>
              <a:rPr b="0"/>
              <a:t>() {</a:t>
            </a:r>
            <a:endParaRPr b="0"/>
          </a:p>
          <a:p>
            <a:pPr>
              <a:defRPr sz="1600">
                <a:latin typeface="Courier New"/>
                <a:ea typeface="Courier New"/>
                <a:cs typeface="Courier New"/>
                <a:sym typeface="Courier New"/>
              </a:defRPr>
            </a:pPr>
            <a:r>
              <a:t>        console.</a:t>
            </a:r>
            <a:r>
              <a:rPr>
                <a:solidFill>
                  <a:srgbClr val="021994"/>
                </a:solidFill>
              </a:rPr>
              <a:t>log</a:t>
            </a:r>
            <a:r>
              <a:t>(</a:t>
            </a:r>
            <a:r>
              <a:rPr b="1"/>
              <a:t>this</a:t>
            </a:r>
            <a:r>
              <a:t>);</a:t>
            </a:r>
          </a:p>
          <a:p>
            <a:pPr>
              <a:defRPr sz="1600">
                <a:latin typeface="Courier New"/>
                <a:ea typeface="Courier New"/>
                <a:cs typeface="Courier New"/>
                <a:sym typeface="Courier New"/>
              </a:defRPr>
            </a:pPr>
            <a:r>
              <a:t>    };</a:t>
            </a:r>
          </a:p>
          <a:p>
            <a:pPr>
              <a:defRPr sz="1600">
                <a:latin typeface="Courier New"/>
                <a:ea typeface="Courier New"/>
                <a:cs typeface="Courier New"/>
                <a:sym typeface="Courier New"/>
              </a:defRPr>
            </a:pPr>
            <a:r>
              <a:t>};</a:t>
            </a:r>
          </a:p>
          <a:p>
            <a:pPr>
              <a:defRPr sz="1600">
                <a:latin typeface="Courier New"/>
                <a:ea typeface="Courier New"/>
                <a:cs typeface="Courier New"/>
                <a:sym typeface="Courier New"/>
              </a:defRPr>
            </a:pPr>
            <a:r>
              <a:rPr b="1"/>
              <a:t>var</a:t>
            </a:r>
            <a:r>
              <a:t> foo = </a:t>
            </a:r>
            <a:r>
              <a:rPr b="1"/>
              <a:t>new</a:t>
            </a:r>
            <a:r>
              <a:t> </a:t>
            </a:r>
            <a:r>
              <a:rPr>
                <a:solidFill>
                  <a:srgbClr val="021994"/>
                </a:solidFill>
              </a:rPr>
              <a:t>Foo</a:t>
            </a:r>
            <a:r>
              <a:t>();</a:t>
            </a:r>
          </a:p>
          <a:p>
            <a:pPr>
              <a:defRPr i="1" sz="1600">
                <a:solidFill>
                  <a:srgbClr val="959395"/>
                </a:solidFill>
                <a:latin typeface="Courier New"/>
                <a:ea typeface="Courier New"/>
                <a:cs typeface="Courier New"/>
                <a:sym typeface="Courier New"/>
              </a:defRPr>
            </a:pPr>
            <a:r>
              <a:rPr i="0">
                <a:solidFill>
                  <a:srgbClr val="000000"/>
                </a:solidFill>
              </a:rPr>
              <a:t>console.</a:t>
            </a:r>
            <a:r>
              <a:rPr i="0">
                <a:solidFill>
                  <a:srgbClr val="021994"/>
                </a:solidFill>
              </a:rPr>
              <a:t>log</a:t>
            </a:r>
            <a:r>
              <a:rPr i="0">
                <a:solidFill>
                  <a:srgbClr val="000000"/>
                </a:solidFill>
              </a:rPr>
              <a:t>(foo); </a:t>
            </a:r>
            <a:r>
              <a:t>// { x: 15, g: [Function] }</a:t>
            </a:r>
            <a:endParaRPr i="0">
              <a:solidFill>
                <a:srgbClr val="000000"/>
              </a:solidFill>
            </a:endParaRPr>
          </a:p>
          <a:p>
            <a:pPr>
              <a:defRPr i="1" sz="1600">
                <a:solidFill>
                  <a:srgbClr val="959395"/>
                </a:solidFill>
                <a:latin typeface="Courier New"/>
                <a:ea typeface="Courier New"/>
                <a:cs typeface="Courier New"/>
                <a:sym typeface="Courier New"/>
              </a:defRPr>
            </a:pPr>
            <a:r>
              <a:rPr i="0">
                <a:solidFill>
                  <a:srgbClr val="000000"/>
                </a:solidFill>
              </a:rPr>
              <a:t>foo.</a:t>
            </a:r>
            <a:r>
              <a:rPr i="0">
                <a:solidFill>
                  <a:srgbClr val="021994"/>
                </a:solidFill>
              </a:rPr>
              <a:t>g</a:t>
            </a:r>
            <a:r>
              <a:rPr i="0">
                <a:solidFill>
                  <a:srgbClr val="000000"/>
                </a:solidFill>
              </a:rPr>
              <a:t>(); </a:t>
            </a:r>
            <a:r>
              <a:t>// { x: 15, g: [Function] }</a:t>
            </a:r>
            <a:endParaRPr i="0">
              <a:solidFill>
                <a:srgbClr val="000000"/>
              </a:solidFill>
            </a:endParaRPr>
          </a:p>
          <a:p>
            <a:pPr>
              <a:defRPr sz="1600">
                <a:latin typeface="Courier New"/>
                <a:ea typeface="Courier New"/>
                <a:cs typeface="Courier New"/>
                <a:sym typeface="Courier New"/>
              </a:defRPr>
            </a:pPr>
          </a:p>
          <a:p>
            <a:pPr>
              <a:defRPr sz="1600">
                <a:latin typeface="Courier New"/>
                <a:ea typeface="Courier New"/>
                <a:cs typeface="Courier New"/>
                <a:sym typeface="Courier New"/>
              </a:defRPr>
            </a:pPr>
            <a:r>
              <a:rPr b="1"/>
              <a:t>var</a:t>
            </a:r>
            <a:r>
              <a:t> bar = {</a:t>
            </a:r>
          </a:p>
          <a:p>
            <a:pPr>
              <a:defRPr sz="1600">
                <a:latin typeface="Courier New"/>
                <a:ea typeface="Courier New"/>
                <a:cs typeface="Courier New"/>
                <a:sym typeface="Courier New"/>
              </a:defRPr>
            </a:pPr>
            <a:r>
              <a:t>    x: </a:t>
            </a:r>
            <a:r>
              <a:rPr>
                <a:solidFill>
                  <a:srgbClr val="BF8F00"/>
                </a:solidFill>
              </a:rPr>
              <a:t>25</a:t>
            </a:r>
            <a:r>
              <a:t>,</a:t>
            </a:r>
          </a:p>
          <a:p>
            <a:pPr>
              <a:defRPr sz="1600">
                <a:latin typeface="Courier New"/>
                <a:ea typeface="Courier New"/>
                <a:cs typeface="Courier New"/>
                <a:sym typeface="Courier New"/>
              </a:defRPr>
            </a:pPr>
            <a:r>
              <a:t>    baz: </a:t>
            </a:r>
            <a:r>
              <a:rPr b="1"/>
              <a:t>function</a:t>
            </a:r>
            <a:r>
              <a:t>() {</a:t>
            </a:r>
          </a:p>
          <a:p>
            <a:pPr>
              <a:defRPr sz="1600">
                <a:latin typeface="Courier New"/>
                <a:ea typeface="Courier New"/>
                <a:cs typeface="Courier New"/>
                <a:sym typeface="Courier New"/>
              </a:defRPr>
            </a:pPr>
            <a:r>
              <a:t>        console.</a:t>
            </a:r>
            <a:r>
              <a:rPr>
                <a:solidFill>
                  <a:srgbClr val="021994"/>
                </a:solidFill>
              </a:rPr>
              <a:t>log</a:t>
            </a:r>
            <a:r>
              <a:t>(</a:t>
            </a:r>
            <a:r>
              <a:rPr b="1"/>
              <a:t>this</a:t>
            </a:r>
            <a:r>
              <a:t>);</a:t>
            </a:r>
          </a:p>
          <a:p>
            <a:pPr>
              <a:defRPr sz="1600">
                <a:latin typeface="Courier New"/>
                <a:ea typeface="Courier New"/>
                <a:cs typeface="Courier New"/>
                <a:sym typeface="Courier New"/>
              </a:defRPr>
            </a:pPr>
            <a:r>
              <a:t>    }</a:t>
            </a:r>
          </a:p>
          <a:p>
            <a:pPr>
              <a:defRPr sz="1600">
                <a:latin typeface="Courier New"/>
                <a:ea typeface="Courier New"/>
                <a:cs typeface="Courier New"/>
                <a:sym typeface="Courier New"/>
              </a:defRPr>
            </a:pPr>
            <a:r>
              <a:t>}</a:t>
            </a:r>
          </a:p>
          <a:p>
            <a:pPr>
              <a:defRPr i="1" sz="1600">
                <a:solidFill>
                  <a:srgbClr val="959395"/>
                </a:solidFill>
                <a:latin typeface="Courier New"/>
                <a:ea typeface="Courier New"/>
                <a:cs typeface="Courier New"/>
                <a:sym typeface="Courier New"/>
              </a:defRPr>
            </a:pPr>
            <a:r>
              <a:rPr i="0">
                <a:solidFill>
                  <a:srgbClr val="000000"/>
                </a:solidFill>
              </a:rPr>
              <a:t>bar.</a:t>
            </a:r>
            <a:r>
              <a:rPr i="0">
                <a:solidFill>
                  <a:srgbClr val="021994"/>
                </a:solidFill>
              </a:rPr>
              <a:t>baz</a:t>
            </a:r>
            <a:r>
              <a:rPr i="0">
                <a:solidFill>
                  <a:srgbClr val="000000"/>
                </a:solidFill>
              </a:rPr>
              <a:t>(); </a:t>
            </a:r>
            <a:r>
              <a:t>// { x: 25, baz: [Function] }</a:t>
            </a:r>
            <a:endParaRPr i="0">
              <a:solidFill>
                <a:srgbClr val="000000"/>
              </a:solidFill>
            </a:endParaRP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