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8" r:id="rId2"/>
    <p:sldId id="266" r:id="rId3"/>
    <p:sldId id="259" r:id="rId4"/>
    <p:sldId id="265" r:id="rId5"/>
    <p:sldId id="263" r:id="rId6"/>
    <p:sldId id="260" r:id="rId7"/>
    <p:sldId id="261" r:id="rId8"/>
    <p:sldId id="262" r:id="rId9"/>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E517E-36A6-C24E-8139-F74E483BE302}" type="datetimeFigureOut">
              <a:rPr lang="en-CN" smtClean="0"/>
              <a:t>2024/1/19</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5FA0B-1F58-BD4C-9FA9-394138A43566}" type="slidenum">
              <a:rPr lang="en-CN" smtClean="0"/>
              <a:t>‹#›</a:t>
            </a:fld>
            <a:endParaRPr lang="en-CN"/>
          </a:p>
        </p:txBody>
      </p:sp>
    </p:spTree>
    <p:extLst>
      <p:ext uri="{BB962C8B-B14F-4D97-AF65-F5344CB8AC3E}">
        <p14:creationId xmlns:p14="http://schemas.microsoft.com/office/powerpoint/2010/main" val="131101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text</a:t>
            </a:r>
            <a:r>
              <a:rPr lang="zh-CN" altLang="en-US" dirty="0"/>
              <a:t> </a:t>
            </a:r>
            <a:r>
              <a:rPr lang="en-US" altLang="zh-CN" dirty="0"/>
              <a:t>mentioned</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males</a:t>
            </a:r>
            <a:r>
              <a:rPr lang="zh-CN" altLang="en-US" dirty="0"/>
              <a:t> </a:t>
            </a:r>
            <a:r>
              <a:rPr lang="en-US" altLang="zh-CN" dirty="0"/>
              <a:t>and</a:t>
            </a:r>
            <a:r>
              <a:rPr lang="zh-CN" altLang="en-US" dirty="0"/>
              <a:t> </a:t>
            </a:r>
            <a:r>
              <a:rPr lang="en-US" altLang="zh-CN" dirty="0"/>
              <a:t>females</a:t>
            </a:r>
            <a:r>
              <a:rPr lang="zh-CN" altLang="en-US" dirty="0"/>
              <a:t> </a:t>
            </a:r>
            <a:r>
              <a:rPr lang="en-US" altLang="zh-CN" dirty="0"/>
              <a:t>but</a:t>
            </a:r>
            <a:r>
              <a:rPr lang="zh-CN" altLang="en-US" dirty="0"/>
              <a:t> </a:t>
            </a:r>
            <a:r>
              <a:rPr lang="en-US" altLang="zh-CN" dirty="0"/>
              <a:t>not</a:t>
            </a:r>
            <a:r>
              <a:rPr lang="zh-CN" altLang="en-US" dirty="0"/>
              <a:t> </a:t>
            </a:r>
            <a:r>
              <a:rPr lang="en-US" altLang="zh-CN" dirty="0"/>
              <a:t>report</a:t>
            </a:r>
            <a:r>
              <a:rPr lang="zh-CN" altLang="en-US" dirty="0"/>
              <a:t> </a:t>
            </a:r>
            <a:r>
              <a:rPr lang="en-US" altLang="zh-CN" dirty="0"/>
              <a:t>the</a:t>
            </a:r>
            <a:r>
              <a:rPr lang="zh-CN" altLang="en-US" dirty="0"/>
              <a:t> </a:t>
            </a:r>
            <a:r>
              <a:rPr lang="en-US" altLang="zh-CN" dirty="0"/>
              <a:t>BP</a:t>
            </a:r>
            <a:r>
              <a:rPr lang="zh-CN" altLang="en-US" dirty="0"/>
              <a:t> </a:t>
            </a:r>
            <a:r>
              <a:rPr lang="en-US" altLang="zh-CN" dirty="0"/>
              <a:t>values</a:t>
            </a:r>
            <a:r>
              <a:rPr lang="zh-CN" altLang="en-US" dirty="0"/>
              <a:t> </a:t>
            </a:r>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gender.</a:t>
            </a:r>
            <a:endParaRPr lang="en-CN" dirty="0"/>
          </a:p>
        </p:txBody>
      </p:sp>
      <p:sp>
        <p:nvSpPr>
          <p:cNvPr id="4" name="Slide Number Placeholder 3"/>
          <p:cNvSpPr>
            <a:spLocks noGrp="1"/>
          </p:cNvSpPr>
          <p:nvPr>
            <p:ph type="sldNum" sz="quarter" idx="5"/>
          </p:nvPr>
        </p:nvSpPr>
        <p:spPr/>
        <p:txBody>
          <a:bodyPr/>
          <a:lstStyle/>
          <a:p>
            <a:fld id="{4AE5FA0B-1F58-BD4C-9FA9-394138A43566}" type="slidenum">
              <a:rPr lang="en-CN" smtClean="0"/>
              <a:t>7</a:t>
            </a:fld>
            <a:endParaRPr lang="en-CN"/>
          </a:p>
        </p:txBody>
      </p:sp>
    </p:spTree>
    <p:extLst>
      <p:ext uri="{BB962C8B-B14F-4D97-AF65-F5344CB8AC3E}">
        <p14:creationId xmlns:p14="http://schemas.microsoft.com/office/powerpoint/2010/main" val="413541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85AD-64E5-B23C-6D34-A5EF84F59D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2CADB84C-9C88-B3E3-7DAC-0AE76095A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6F964C5E-8709-FC5A-4967-8656AB61EBE7}"/>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5" name="Footer Placeholder 4">
            <a:extLst>
              <a:ext uri="{FF2B5EF4-FFF2-40B4-BE49-F238E27FC236}">
                <a16:creationId xmlns:a16="http://schemas.microsoft.com/office/drawing/2014/main" id="{614C6220-5B1F-4CCA-113F-7623C98B872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EDDFB7A0-C679-CB32-2F08-915F5FB424DE}"/>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148908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91EE-90A9-E45D-2085-59EB3B378F9F}"/>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28E67DA-D9C5-22ED-80E1-2F9C91436F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37E29E8-88DA-630E-8A02-59ED5952DDAC}"/>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5" name="Footer Placeholder 4">
            <a:extLst>
              <a:ext uri="{FF2B5EF4-FFF2-40B4-BE49-F238E27FC236}">
                <a16:creationId xmlns:a16="http://schemas.microsoft.com/office/drawing/2014/main" id="{A83AF300-2715-C83A-232C-4D35FA911BE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438D2DF-2D49-2F60-56C7-FB4E2304AF01}"/>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79800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9DCAF-118C-13A7-F4FC-86EDE1B68E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DED9E3F-7271-1A11-71E0-30E5EBC64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E82C61A-68D8-397C-B68F-9D4484B528CB}"/>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5" name="Footer Placeholder 4">
            <a:extLst>
              <a:ext uri="{FF2B5EF4-FFF2-40B4-BE49-F238E27FC236}">
                <a16:creationId xmlns:a16="http://schemas.microsoft.com/office/drawing/2014/main" id="{C351703F-6734-86FE-2C8E-DCBD4659343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CAE4447-1EA7-0090-8607-9E9E8729796B}"/>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3618289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F93F-487F-CA1E-4EC0-71D2E5989C06}"/>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C497F21-4356-52EA-CC54-46992BCA2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1724414-FB90-3CE1-0F94-E0B8A2C16846}"/>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5" name="Footer Placeholder 4">
            <a:extLst>
              <a:ext uri="{FF2B5EF4-FFF2-40B4-BE49-F238E27FC236}">
                <a16:creationId xmlns:a16="http://schemas.microsoft.com/office/drawing/2014/main" id="{A5866DDA-3C3E-3C55-DF13-64D68CABDFB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2943FB6-EC72-C408-5B72-66E12002CB41}"/>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195846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C513-1146-7782-515F-C21F24350B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56EFF0B3-EAB7-E017-F9E7-1FF49B9518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20337E-CAEE-307E-462B-45FD2A196181}"/>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5" name="Footer Placeholder 4">
            <a:extLst>
              <a:ext uri="{FF2B5EF4-FFF2-40B4-BE49-F238E27FC236}">
                <a16:creationId xmlns:a16="http://schemas.microsoft.com/office/drawing/2014/main" id="{CE6CA0E9-76F6-20F2-CE36-454952B2335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EAB3795A-139C-DDD2-1914-5C73C494612D}"/>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69719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E8AD-D75C-0739-20A5-54A5F64B8E9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172DF3F-B073-9A7D-0A1C-68541F4A5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8B9AB7D6-71AF-919E-0086-80893229AA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E9C2B4DA-B4CB-5814-9403-03AC2E9D9576}"/>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6" name="Footer Placeholder 5">
            <a:extLst>
              <a:ext uri="{FF2B5EF4-FFF2-40B4-BE49-F238E27FC236}">
                <a16:creationId xmlns:a16="http://schemas.microsoft.com/office/drawing/2014/main" id="{342AD989-1488-B7D8-E176-08384577C05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CC9012B-B57B-5A9D-A465-C4F1BB052871}"/>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211357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F72D-BD2A-72DA-10FC-01A3A170CBEC}"/>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A3C064A9-DD49-5AFD-BE7C-ED01F84F8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690505-63E2-ECAA-91F0-5998012DC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FFB5289-51F7-8270-48EB-9E5FB2532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F28F95-C810-2D63-DAFC-07817668D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72B42120-363C-2877-468F-01EB449F0539}"/>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8" name="Footer Placeholder 7">
            <a:extLst>
              <a:ext uri="{FF2B5EF4-FFF2-40B4-BE49-F238E27FC236}">
                <a16:creationId xmlns:a16="http://schemas.microsoft.com/office/drawing/2014/main" id="{54646FA7-67F9-A475-3F6F-32E90EA37A97}"/>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E0BA3448-A364-17EA-450A-CA1A1CB39859}"/>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413459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5085-920C-CAFA-D508-0C7E826369C4}"/>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5A3A0B15-E835-63A1-5B20-930C6D7FDCFD}"/>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4" name="Footer Placeholder 3">
            <a:extLst>
              <a:ext uri="{FF2B5EF4-FFF2-40B4-BE49-F238E27FC236}">
                <a16:creationId xmlns:a16="http://schemas.microsoft.com/office/drawing/2014/main" id="{0F1115D4-349D-2E8A-CDC6-E2F1D037B4AA}"/>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E18EE09D-38CC-1D95-4AC1-291A5D138E84}"/>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196561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9A816-D1E8-5521-D99B-135F36FBDBBE}"/>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3" name="Footer Placeholder 2">
            <a:extLst>
              <a:ext uri="{FF2B5EF4-FFF2-40B4-BE49-F238E27FC236}">
                <a16:creationId xmlns:a16="http://schemas.microsoft.com/office/drawing/2014/main" id="{3557DF53-3F24-B5FF-F1F1-5F6A17C4B2CC}"/>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74927AB3-0C4E-807F-72AF-8E68A84331D0}"/>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95416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6A87-7079-A925-1A53-EC015551F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E47F7072-72EC-46AE-2588-067762C04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51FEF8CB-9925-FEE0-E487-512E2204F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EB722-F875-DEFB-3324-48848DEDD449}"/>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6" name="Footer Placeholder 5">
            <a:extLst>
              <a:ext uri="{FF2B5EF4-FFF2-40B4-BE49-F238E27FC236}">
                <a16:creationId xmlns:a16="http://schemas.microsoft.com/office/drawing/2014/main" id="{73362480-40D7-A25D-0955-174A594BD7E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12B646E-DE3D-EF70-815D-C011855C6266}"/>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248855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BA31-29BF-2E4F-D1BE-77683EBB9B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4D429902-4943-186F-AAB0-B7261925F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CF32C78E-D176-7381-920C-96C8E72C8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3253A8-1CCC-B835-C404-14489EA4E467}"/>
              </a:ext>
            </a:extLst>
          </p:cNvPr>
          <p:cNvSpPr>
            <a:spLocks noGrp="1"/>
          </p:cNvSpPr>
          <p:nvPr>
            <p:ph type="dt" sz="half" idx="10"/>
          </p:nvPr>
        </p:nvSpPr>
        <p:spPr/>
        <p:txBody>
          <a:bodyPr/>
          <a:lstStyle/>
          <a:p>
            <a:fld id="{24555D01-8AF4-F54A-A450-B611B9080944}" type="datetimeFigureOut">
              <a:rPr lang="en-CN" smtClean="0"/>
              <a:t>2024/1/19</a:t>
            </a:fld>
            <a:endParaRPr lang="en-CN"/>
          </a:p>
        </p:txBody>
      </p:sp>
      <p:sp>
        <p:nvSpPr>
          <p:cNvPr id="6" name="Footer Placeholder 5">
            <a:extLst>
              <a:ext uri="{FF2B5EF4-FFF2-40B4-BE49-F238E27FC236}">
                <a16:creationId xmlns:a16="http://schemas.microsoft.com/office/drawing/2014/main" id="{6E583DF1-6160-07D7-D4AE-39AF3E9B454A}"/>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285020A-EF1A-5760-ABA3-CF9616C60081}"/>
              </a:ext>
            </a:extLst>
          </p:cNvPr>
          <p:cNvSpPr>
            <a:spLocks noGrp="1"/>
          </p:cNvSpPr>
          <p:nvPr>
            <p:ph type="sldNum" sz="quarter" idx="12"/>
          </p:nvPr>
        </p:nvSpPr>
        <p:spPr/>
        <p:txBody>
          <a:bodyPr/>
          <a:lstStyle/>
          <a:p>
            <a:fld id="{9503903F-D6BD-C047-9A3A-AE6A59DA6B81}" type="slidenum">
              <a:rPr lang="en-CN" smtClean="0"/>
              <a:t>‹#›</a:t>
            </a:fld>
            <a:endParaRPr lang="en-CN"/>
          </a:p>
        </p:txBody>
      </p:sp>
    </p:spTree>
    <p:extLst>
      <p:ext uri="{BB962C8B-B14F-4D97-AF65-F5344CB8AC3E}">
        <p14:creationId xmlns:p14="http://schemas.microsoft.com/office/powerpoint/2010/main" val="138908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0C0DF-C2FF-5A98-3D67-01A9A5989D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1E9AA913-3525-6A50-258D-C8FD0741F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A913256-8472-B678-3E5D-A793B124E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55D01-8AF4-F54A-A450-B611B9080944}" type="datetimeFigureOut">
              <a:rPr lang="en-CN" smtClean="0"/>
              <a:t>2024/1/19</a:t>
            </a:fld>
            <a:endParaRPr lang="en-CN"/>
          </a:p>
        </p:txBody>
      </p:sp>
      <p:sp>
        <p:nvSpPr>
          <p:cNvPr id="5" name="Footer Placeholder 4">
            <a:extLst>
              <a:ext uri="{FF2B5EF4-FFF2-40B4-BE49-F238E27FC236}">
                <a16:creationId xmlns:a16="http://schemas.microsoft.com/office/drawing/2014/main" id="{556B0E6E-5114-11B5-CDE2-419D8DF22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B7DB0044-5B3D-2121-2454-E86CC38616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3903F-D6BD-C047-9A3A-AE6A59DA6B81}" type="slidenum">
              <a:rPr lang="en-CN" smtClean="0"/>
              <a:t>‹#›</a:t>
            </a:fld>
            <a:endParaRPr lang="en-CN"/>
          </a:p>
        </p:txBody>
      </p:sp>
    </p:spTree>
    <p:extLst>
      <p:ext uri="{BB962C8B-B14F-4D97-AF65-F5344CB8AC3E}">
        <p14:creationId xmlns:p14="http://schemas.microsoft.com/office/powerpoint/2010/main" val="2572172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AEF7-85A2-415D-B955-B58DC3036238}"/>
              </a:ext>
            </a:extLst>
          </p:cNvPr>
          <p:cNvSpPr>
            <a:spLocks noGrp="1"/>
          </p:cNvSpPr>
          <p:nvPr>
            <p:ph type="title"/>
          </p:nvPr>
        </p:nvSpPr>
        <p:spPr/>
        <p:txBody>
          <a:bodyPr/>
          <a:lstStyle/>
          <a:p>
            <a:r>
              <a:rPr lang="en-CN" dirty="0"/>
              <a:t>Pubmed abstract data (PMA)</a:t>
            </a:r>
          </a:p>
        </p:txBody>
      </p:sp>
      <p:sp>
        <p:nvSpPr>
          <p:cNvPr id="3" name="Content Placeholder 2">
            <a:extLst>
              <a:ext uri="{FF2B5EF4-FFF2-40B4-BE49-F238E27FC236}">
                <a16:creationId xmlns:a16="http://schemas.microsoft.com/office/drawing/2014/main" id="{E66027BC-0D0E-7416-31F1-2B6ABA5919D3}"/>
              </a:ext>
            </a:extLst>
          </p:cNvPr>
          <p:cNvSpPr>
            <a:spLocks noGrp="1"/>
          </p:cNvSpPr>
          <p:nvPr>
            <p:ph idx="1"/>
          </p:nvPr>
        </p:nvSpPr>
        <p:spPr/>
        <p:txBody>
          <a:bodyPr/>
          <a:lstStyle/>
          <a:p>
            <a:r>
              <a:rPr lang="en-US" sz="1800" kern="100" dirty="0">
                <a:effectLst/>
                <a:latin typeface="Aptos" panose="020B0004020202020204" pitchFamily="34" charset="0"/>
                <a:ea typeface="DengXian" panose="02010600030101010101" pitchFamily="2" charset="-122"/>
                <a:cs typeface="Times New Roman" panose="02020603050405020304" pitchFamily="18" charset="0"/>
              </a:rPr>
              <a:t>PMA dataset: </a:t>
            </a:r>
          </a:p>
          <a:p>
            <a:pPr lvl="1"/>
            <a:r>
              <a:rPr lang="en-US" sz="1800" kern="100" dirty="0">
                <a:effectLst/>
                <a:latin typeface="Aptos" panose="020B0004020202020204" pitchFamily="34" charset="0"/>
                <a:ea typeface="DengXian" panose="02010600030101010101" pitchFamily="2" charset="-122"/>
                <a:cs typeface="Times New Roman" panose="02020603050405020304" pitchFamily="18" charset="0"/>
              </a:rPr>
              <a:t>Download the entire PMA database from https://</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ftp.ncbi.nlm.nih.gov</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pubmed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/baseline/</a:t>
            </a:r>
          </a:p>
          <a:p>
            <a:pPr lvl="1"/>
            <a:r>
              <a:rPr lang="en-US" sz="1800" kern="100" dirty="0">
                <a:effectLst/>
                <a:latin typeface="Aptos" panose="020B0004020202020204" pitchFamily="34" charset="0"/>
                <a:ea typeface="DengXian" panose="02010600030101010101" pitchFamily="2" charset="-122"/>
                <a:cs typeface="Times New Roman" panose="02020603050405020304" pitchFamily="18" charset="0"/>
              </a:rPr>
              <a:t>Last Updated: 2023-12-14</a:t>
            </a:r>
          </a:p>
          <a:p>
            <a:r>
              <a:rPr lang="en-US" sz="1800" kern="100" dirty="0">
                <a:effectLst/>
                <a:latin typeface="Aptos" panose="020B0004020202020204" pitchFamily="34" charset="0"/>
                <a:ea typeface="DengXian" panose="02010600030101010101" pitchFamily="2" charset="-122"/>
                <a:cs typeface="Times New Roman" panose="02020603050405020304" pitchFamily="18" charset="0"/>
              </a:rPr>
              <a:t>Use the keyword “</a:t>
            </a:r>
            <a:r>
              <a:rPr lang="en-US" sz="1800" kern="100" dirty="0">
                <a:solidFill>
                  <a:srgbClr val="0070C0"/>
                </a:solidFill>
                <a:effectLst/>
                <a:latin typeface="Aptos" panose="020B0004020202020204" pitchFamily="34" charset="0"/>
                <a:ea typeface="DengXian" panose="02010600030101010101" pitchFamily="2" charset="-122"/>
                <a:cs typeface="Times New Roman" panose="02020603050405020304" pitchFamily="18" charset="0"/>
              </a:rPr>
              <a:t>blood pressure</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as a filter</a:t>
            </a:r>
            <a:endParaRPr lang="en-CN" sz="1800" kern="100" dirty="0">
              <a:latin typeface="Aptos" panose="020B0004020202020204" pitchFamily="34" charset="0"/>
              <a:ea typeface="DengXian" panose="02010600030101010101" pitchFamily="2" charset="-122"/>
              <a:cs typeface="Times New Roman" panose="02020603050405020304" pitchFamily="18" charset="0"/>
            </a:endParaRPr>
          </a:p>
          <a:p>
            <a:pPr lvl="1"/>
            <a:r>
              <a:rPr lang="en-US" sz="1800" kern="100" dirty="0">
                <a:effectLst/>
                <a:latin typeface="Aptos" panose="020B0004020202020204" pitchFamily="34" charset="0"/>
                <a:ea typeface="DengXian" panose="02010600030101010101" pitchFamily="2" charset="-122"/>
                <a:cs typeface="Times New Roman" panose="02020603050405020304" pitchFamily="18" charset="0"/>
              </a:rPr>
              <a:t>Found:321,226 out of 25,279,860</a:t>
            </a:r>
          </a:p>
          <a:p>
            <a:r>
              <a:rPr lang="en-US" sz="1800" kern="100" dirty="0">
                <a:effectLst/>
                <a:latin typeface="Aptos" panose="020B0004020202020204" pitchFamily="34" charset="0"/>
                <a:ea typeface="DengXian" panose="02010600030101010101" pitchFamily="2" charset="-122"/>
                <a:cs typeface="Times New Roman" panose="02020603050405020304" pitchFamily="18" charset="0"/>
              </a:rPr>
              <a:t>Search for the abstracts containing “</a:t>
            </a:r>
            <a:r>
              <a:rPr lang="en-US" sz="1800" kern="100" dirty="0">
                <a:solidFill>
                  <a:srgbClr val="0070C0"/>
                </a:solidFill>
                <a:effectLst/>
                <a:latin typeface="Aptos" panose="020B0004020202020204" pitchFamily="34" charset="0"/>
                <a:ea typeface="DengXian" panose="02010600030101010101" pitchFamily="2" charset="-122"/>
                <a:cs typeface="Times New Roman" panose="02020603050405020304" pitchFamily="18" charset="0"/>
              </a:rPr>
              <a:t>mmHg</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or “</a:t>
            </a:r>
            <a:r>
              <a:rPr lang="en-US" sz="1800" kern="100" dirty="0">
                <a:solidFill>
                  <a:srgbClr val="0070C0"/>
                </a:solidFill>
                <a:effectLst/>
                <a:latin typeface="Aptos" panose="020B0004020202020204" pitchFamily="34" charset="0"/>
                <a:ea typeface="DengXian" panose="02010600030101010101" pitchFamily="2" charset="-122"/>
                <a:cs typeface="Times New Roman" panose="02020603050405020304" pitchFamily="18" charset="0"/>
              </a:rPr>
              <a:t>mm Hg</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endParaRPr lang="en-CN" sz="1800" kern="100" dirty="0">
              <a:latin typeface="Aptos" panose="020B0004020202020204" pitchFamily="34" charset="0"/>
              <a:ea typeface="DengXian" panose="02010600030101010101" pitchFamily="2" charset="-122"/>
              <a:cs typeface="Times New Roman" panose="02020603050405020304" pitchFamily="18" charset="0"/>
            </a:endParaRPr>
          </a:p>
          <a:p>
            <a:pPr lvl="1"/>
            <a:r>
              <a:rPr lang="en-US" sz="1600" kern="100" dirty="0">
                <a:effectLst/>
                <a:latin typeface="Aptos" panose="020B0004020202020204" pitchFamily="34" charset="0"/>
                <a:ea typeface="DengXian" panose="02010600030101010101" pitchFamily="2" charset="-122"/>
                <a:cs typeface="Times New Roman" panose="02020603050405020304" pitchFamily="18" charset="0"/>
              </a:rPr>
              <a:t>Found: 71,067 ou</a:t>
            </a:r>
            <a:r>
              <a:rPr lang="en-US" sz="1600" kern="100" dirty="0">
                <a:latin typeface="Aptos" panose="020B0004020202020204" pitchFamily="34" charset="0"/>
                <a:ea typeface="DengXian" panose="02010600030101010101" pitchFamily="2" charset="-122"/>
                <a:cs typeface="Times New Roman" panose="02020603050405020304" pitchFamily="18" charset="0"/>
              </a:rPr>
              <a:t>t of</a:t>
            </a: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 321,226</a:t>
            </a:r>
            <a:endParaRPr lang="en-CN" sz="16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CN" dirty="0"/>
          </a:p>
        </p:txBody>
      </p:sp>
    </p:spTree>
    <p:extLst>
      <p:ext uri="{BB962C8B-B14F-4D97-AF65-F5344CB8AC3E}">
        <p14:creationId xmlns:p14="http://schemas.microsoft.com/office/powerpoint/2010/main" val="371748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AEF7-85A2-415D-B955-B58DC3036238}"/>
              </a:ext>
            </a:extLst>
          </p:cNvPr>
          <p:cNvSpPr>
            <a:spLocks noGrp="1"/>
          </p:cNvSpPr>
          <p:nvPr>
            <p:ph type="title"/>
          </p:nvPr>
        </p:nvSpPr>
        <p:spPr/>
        <p:txBody>
          <a:bodyPr/>
          <a:lstStyle/>
          <a:p>
            <a:r>
              <a:rPr lang="en-CN" dirty="0"/>
              <a:t>Preprocesing</a:t>
            </a:r>
          </a:p>
        </p:txBody>
      </p:sp>
      <p:sp>
        <p:nvSpPr>
          <p:cNvPr id="3" name="Content Placeholder 2">
            <a:extLst>
              <a:ext uri="{FF2B5EF4-FFF2-40B4-BE49-F238E27FC236}">
                <a16:creationId xmlns:a16="http://schemas.microsoft.com/office/drawing/2014/main" id="{E66027BC-0D0E-7416-31F1-2B6ABA5919D3}"/>
              </a:ext>
            </a:extLst>
          </p:cNvPr>
          <p:cNvSpPr>
            <a:spLocks noGrp="1"/>
          </p:cNvSpPr>
          <p:nvPr>
            <p:ph idx="1"/>
          </p:nvPr>
        </p:nvSpPr>
        <p:spPr/>
        <p:txBody>
          <a:bodyPr/>
          <a:lstStyle/>
          <a:p>
            <a:r>
              <a:rPr lang="en-US" sz="1800" kern="100" dirty="0">
                <a:effectLst/>
                <a:latin typeface="Aptos" panose="020B0004020202020204" pitchFamily="34" charset="0"/>
                <a:ea typeface="DengXian" panose="02010600030101010101" pitchFamily="2" charset="-122"/>
                <a:cs typeface="Times New Roman" panose="02020603050405020304" pitchFamily="18" charset="0"/>
              </a:rPr>
              <a:t>Use the keyword “</a:t>
            </a:r>
            <a:r>
              <a:rPr lang="en-US" sz="1800" kern="100" dirty="0">
                <a:solidFill>
                  <a:srgbClr val="0070C0"/>
                </a:solidFill>
                <a:effectLst/>
                <a:latin typeface="Aptos" panose="020B0004020202020204" pitchFamily="34" charset="0"/>
                <a:ea typeface="DengXian" panose="02010600030101010101" pitchFamily="2" charset="-122"/>
                <a:cs typeface="Times New Roman" panose="02020603050405020304" pitchFamily="18" charset="0"/>
              </a:rPr>
              <a:t>blood pressure</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as a filter</a:t>
            </a:r>
            <a:endParaRPr lang="en-CN" sz="1800" kern="100" dirty="0">
              <a:latin typeface="Aptos" panose="020B0004020202020204" pitchFamily="34" charset="0"/>
              <a:ea typeface="DengXian" panose="02010600030101010101" pitchFamily="2" charset="-122"/>
              <a:cs typeface="Times New Roman" panose="02020603050405020304" pitchFamily="18" charset="0"/>
            </a:endParaRPr>
          </a:p>
          <a:p>
            <a:pPr lvl="1"/>
            <a:r>
              <a:rPr lang="en-US" sz="1800" kern="100" dirty="0">
                <a:effectLst/>
                <a:latin typeface="Aptos" panose="020B0004020202020204" pitchFamily="34" charset="0"/>
                <a:ea typeface="DengXian" panose="02010600030101010101" pitchFamily="2" charset="-122"/>
                <a:cs typeface="Times New Roman" panose="02020603050405020304" pitchFamily="18" charset="0"/>
              </a:rPr>
              <a:t>Found:321,226 out of 25,279,860</a:t>
            </a:r>
          </a:p>
          <a:p>
            <a:r>
              <a:rPr lang="en-US" sz="1800" kern="100" dirty="0">
                <a:effectLst/>
                <a:latin typeface="Aptos" panose="020B0004020202020204" pitchFamily="34" charset="0"/>
                <a:ea typeface="DengXian" panose="02010600030101010101" pitchFamily="2" charset="-122"/>
                <a:cs typeface="Times New Roman" panose="02020603050405020304" pitchFamily="18" charset="0"/>
              </a:rPr>
              <a:t>Search for the abstracts containing “</a:t>
            </a:r>
            <a:r>
              <a:rPr lang="en-US" sz="1800" kern="100" dirty="0">
                <a:solidFill>
                  <a:srgbClr val="0070C0"/>
                </a:solidFill>
                <a:effectLst/>
                <a:latin typeface="Aptos" panose="020B0004020202020204" pitchFamily="34" charset="0"/>
                <a:ea typeface="DengXian" panose="02010600030101010101" pitchFamily="2" charset="-122"/>
                <a:cs typeface="Times New Roman" panose="02020603050405020304" pitchFamily="18" charset="0"/>
              </a:rPr>
              <a:t>mmHg</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or “</a:t>
            </a:r>
            <a:r>
              <a:rPr lang="en-US" sz="1800" kern="100" dirty="0">
                <a:solidFill>
                  <a:srgbClr val="0070C0"/>
                </a:solidFill>
                <a:effectLst/>
                <a:latin typeface="Aptos" panose="020B0004020202020204" pitchFamily="34" charset="0"/>
                <a:ea typeface="DengXian" panose="02010600030101010101" pitchFamily="2" charset="-122"/>
                <a:cs typeface="Times New Roman" panose="02020603050405020304" pitchFamily="18" charset="0"/>
              </a:rPr>
              <a:t>mm Hg</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endParaRPr lang="en-CN" sz="1800" kern="100" dirty="0">
              <a:latin typeface="Aptos" panose="020B0004020202020204" pitchFamily="34" charset="0"/>
              <a:ea typeface="DengXian" panose="02010600030101010101" pitchFamily="2" charset="-122"/>
              <a:cs typeface="Times New Roman" panose="02020603050405020304" pitchFamily="18" charset="0"/>
            </a:endParaRPr>
          </a:p>
          <a:p>
            <a:pPr lvl="1"/>
            <a:r>
              <a:rPr lang="en-US" sz="1600" kern="100" dirty="0">
                <a:effectLst/>
                <a:latin typeface="Aptos" panose="020B0004020202020204" pitchFamily="34" charset="0"/>
                <a:ea typeface="DengXian" panose="02010600030101010101" pitchFamily="2" charset="-122"/>
                <a:cs typeface="Times New Roman" panose="02020603050405020304" pitchFamily="18" charset="0"/>
              </a:rPr>
              <a:t>Found: 71,067 ou</a:t>
            </a:r>
            <a:r>
              <a:rPr lang="en-US" sz="1600" kern="100" dirty="0">
                <a:latin typeface="Aptos" panose="020B0004020202020204" pitchFamily="34" charset="0"/>
                <a:ea typeface="DengXian" panose="02010600030101010101" pitchFamily="2" charset="-122"/>
                <a:cs typeface="Times New Roman" panose="02020603050405020304" pitchFamily="18" charset="0"/>
              </a:rPr>
              <a:t>t of</a:t>
            </a: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 321,226</a:t>
            </a:r>
            <a:endParaRPr lang="en-CN" sz="16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CN" dirty="0"/>
          </a:p>
        </p:txBody>
      </p:sp>
    </p:spTree>
    <p:extLst>
      <p:ext uri="{BB962C8B-B14F-4D97-AF65-F5344CB8AC3E}">
        <p14:creationId xmlns:p14="http://schemas.microsoft.com/office/powerpoint/2010/main" val="389803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1C14-274B-32D5-4920-EF77382D4F35}"/>
              </a:ext>
            </a:extLst>
          </p:cNvPr>
          <p:cNvSpPr>
            <a:spLocks noGrp="1"/>
          </p:cNvSpPr>
          <p:nvPr>
            <p:ph type="title"/>
          </p:nvPr>
        </p:nvSpPr>
        <p:spPr/>
        <p:txBody>
          <a:bodyPr/>
          <a:lstStyle/>
          <a:p>
            <a:r>
              <a:rPr lang="en-CN" dirty="0"/>
              <a:t>Prompt2</a:t>
            </a:r>
          </a:p>
        </p:txBody>
      </p:sp>
      <p:sp>
        <p:nvSpPr>
          <p:cNvPr id="5" name="TextBox 4">
            <a:extLst>
              <a:ext uri="{FF2B5EF4-FFF2-40B4-BE49-F238E27FC236}">
                <a16:creationId xmlns:a16="http://schemas.microsoft.com/office/drawing/2014/main" id="{8DF2B240-B8C3-ADB4-7E8A-6AB5D729F1ED}"/>
              </a:ext>
            </a:extLst>
          </p:cNvPr>
          <p:cNvSpPr txBox="1"/>
          <p:nvPr/>
        </p:nvSpPr>
        <p:spPr>
          <a:xfrm>
            <a:off x="979714" y="1414562"/>
            <a:ext cx="10374086" cy="46474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You are an AI assistant that helps people find information in scientific publications.</a:t>
            </a:r>
          </a:p>
          <a:p>
            <a:endParaRPr lang="en-US" sz="1600" dirty="0"/>
          </a:p>
          <a:p>
            <a:r>
              <a:rPr lang="en-US" sz="1600" dirty="0"/>
              <a:t>Read the abstract carefully:</a:t>
            </a:r>
          </a:p>
          <a:p>
            <a:endParaRPr lang="en-US" sz="1600" dirty="0"/>
          </a:p>
          <a:p>
            <a:r>
              <a:rPr lang="en-US" sz="1600" dirty="0"/>
              <a:t>{{abstract}}</a:t>
            </a:r>
          </a:p>
          <a:p>
            <a:endParaRPr lang="en-US" sz="1600" dirty="0"/>
          </a:p>
          <a:p>
            <a:r>
              <a:rPr lang="en-US" sz="1600" dirty="0"/>
              <a:t>Please answer </a:t>
            </a:r>
            <a:r>
              <a:rPr lang="en-US" sz="1600" dirty="0">
                <a:solidFill>
                  <a:srgbClr val="0070C0"/>
                </a:solidFill>
              </a:rPr>
              <a:t>the mean and deviation of blood pressure values based on sex</a:t>
            </a:r>
            <a:r>
              <a:rPr lang="en-US" sz="1600" dirty="0"/>
              <a:t>.</a:t>
            </a:r>
          </a:p>
          <a:p>
            <a:r>
              <a:rPr lang="en-US" sz="1600" dirty="0"/>
              <a:t>N is the number of patients, and summaries of SBP and DBP include mean ± standard deviation.</a:t>
            </a:r>
          </a:p>
          <a:p>
            <a:r>
              <a:rPr lang="en-US" sz="1600" dirty="0"/>
              <a:t>Your answer should be formatted as</a:t>
            </a:r>
          </a:p>
          <a:p>
            <a:r>
              <a:rPr lang="en-US" sz="1600" dirty="0"/>
              <a:t>'''</a:t>
            </a:r>
          </a:p>
          <a:p>
            <a:r>
              <a:rPr lang="en-US" sz="1600" dirty="0" err="1"/>
              <a:t>N_male</a:t>
            </a:r>
            <a:r>
              <a:rPr lang="en-US" sz="1600" dirty="0"/>
              <a:t>=[number]</a:t>
            </a:r>
          </a:p>
          <a:p>
            <a:r>
              <a:rPr lang="en-US" sz="1600" dirty="0" err="1"/>
              <a:t>N_female</a:t>
            </a:r>
            <a:r>
              <a:rPr lang="en-US" sz="1600" dirty="0"/>
              <a:t>=[number]</a:t>
            </a:r>
          </a:p>
          <a:p>
            <a:r>
              <a:rPr lang="en-US" sz="1600" dirty="0" err="1"/>
              <a:t>SBP_in_male</a:t>
            </a:r>
            <a:r>
              <a:rPr lang="en-US" sz="1600" dirty="0"/>
              <a:t>=[mean ± standard deviation]</a:t>
            </a:r>
          </a:p>
          <a:p>
            <a:r>
              <a:rPr lang="en-US" sz="1600" dirty="0" err="1"/>
              <a:t>SBP_in_female</a:t>
            </a:r>
            <a:r>
              <a:rPr lang="en-US" sz="1600" dirty="0"/>
              <a:t>=[mean ± standard deviation]</a:t>
            </a:r>
          </a:p>
          <a:p>
            <a:r>
              <a:rPr lang="en-US" sz="1600" dirty="0" err="1"/>
              <a:t>DBP_in_male</a:t>
            </a:r>
            <a:r>
              <a:rPr lang="en-US" sz="1600" dirty="0"/>
              <a:t>=[mean ± standard deviation]</a:t>
            </a:r>
          </a:p>
          <a:p>
            <a:r>
              <a:rPr lang="en-US" sz="1600" dirty="0" err="1"/>
              <a:t>DBP_in_female</a:t>
            </a:r>
            <a:r>
              <a:rPr lang="en-US" sz="1600" dirty="0"/>
              <a:t>=[mean ± standard deviation]</a:t>
            </a:r>
          </a:p>
          <a:p>
            <a:r>
              <a:rPr lang="en-US" sz="1600" dirty="0"/>
              <a:t>'''</a:t>
            </a:r>
          </a:p>
          <a:p>
            <a:r>
              <a:rPr lang="en-US" sz="1600" dirty="0"/>
              <a:t>Answer "NA" if the information is not found.</a:t>
            </a:r>
            <a:endParaRPr lang="en-CN" sz="1600" dirty="0"/>
          </a:p>
        </p:txBody>
      </p:sp>
    </p:spTree>
    <p:extLst>
      <p:ext uri="{BB962C8B-B14F-4D97-AF65-F5344CB8AC3E}">
        <p14:creationId xmlns:p14="http://schemas.microsoft.com/office/powerpoint/2010/main" val="264879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1C14-274B-32D5-4920-EF77382D4F35}"/>
              </a:ext>
            </a:extLst>
          </p:cNvPr>
          <p:cNvSpPr>
            <a:spLocks noGrp="1"/>
          </p:cNvSpPr>
          <p:nvPr>
            <p:ph type="title"/>
          </p:nvPr>
        </p:nvSpPr>
        <p:spPr/>
        <p:txBody>
          <a:bodyPr/>
          <a:lstStyle/>
          <a:p>
            <a:r>
              <a:rPr lang="en-CN" dirty="0"/>
              <a:t>Prompt3</a:t>
            </a:r>
          </a:p>
        </p:txBody>
      </p:sp>
      <p:sp>
        <p:nvSpPr>
          <p:cNvPr id="5" name="TextBox 4">
            <a:extLst>
              <a:ext uri="{FF2B5EF4-FFF2-40B4-BE49-F238E27FC236}">
                <a16:creationId xmlns:a16="http://schemas.microsoft.com/office/drawing/2014/main" id="{8DF2B240-B8C3-ADB4-7E8A-6AB5D729F1ED}"/>
              </a:ext>
            </a:extLst>
          </p:cNvPr>
          <p:cNvSpPr txBox="1"/>
          <p:nvPr/>
        </p:nvSpPr>
        <p:spPr>
          <a:xfrm>
            <a:off x="990601" y="1414562"/>
            <a:ext cx="10363199"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You are an AI assistant that helps people find information in scientific publications.</a:t>
            </a:r>
          </a:p>
          <a:p>
            <a:endParaRPr lang="en-US" sz="1600" dirty="0"/>
          </a:p>
          <a:p>
            <a:r>
              <a:rPr lang="en-US" sz="1600" dirty="0"/>
              <a:t>Read the abstract carefully:</a:t>
            </a:r>
          </a:p>
          <a:p>
            <a:endParaRPr lang="en-US" sz="1600" dirty="0"/>
          </a:p>
          <a:p>
            <a:r>
              <a:rPr lang="en-US" sz="1600" dirty="0"/>
              <a:t>{{abstract}}</a:t>
            </a:r>
          </a:p>
          <a:p>
            <a:endParaRPr lang="en-US" sz="1600" dirty="0"/>
          </a:p>
          <a:p>
            <a:r>
              <a:rPr lang="en-US" sz="1600" dirty="0">
                <a:solidFill>
                  <a:srgbClr val="0070C0"/>
                </a:solidFill>
              </a:rPr>
              <a:t>Please answer if the abstract reported the mean and deviation of blood pressure values for male and female separately.</a:t>
            </a:r>
          </a:p>
          <a:p>
            <a:r>
              <a:rPr lang="en-US" sz="1600" dirty="0">
                <a:solidFill>
                  <a:srgbClr val="0070C0"/>
                </a:solidFill>
              </a:rPr>
              <a:t>If no, do not answer the following question and just answer "NA".</a:t>
            </a:r>
          </a:p>
          <a:p>
            <a:endParaRPr lang="en-US" sz="1600" dirty="0">
              <a:solidFill>
                <a:srgbClr val="0070C0"/>
              </a:solidFill>
            </a:endParaRPr>
          </a:p>
          <a:p>
            <a:r>
              <a:rPr lang="en-US" sz="1600" dirty="0">
                <a:solidFill>
                  <a:srgbClr val="0070C0"/>
                </a:solidFill>
              </a:rPr>
              <a:t>If yes, answer the following question.</a:t>
            </a:r>
          </a:p>
          <a:p>
            <a:r>
              <a:rPr lang="en-US" sz="1600" dirty="0">
                <a:solidFill>
                  <a:srgbClr val="0070C0"/>
                </a:solidFill>
              </a:rPr>
              <a:t>How many males were measured?</a:t>
            </a:r>
          </a:p>
          <a:p>
            <a:r>
              <a:rPr lang="en-US" sz="1600" dirty="0">
                <a:solidFill>
                  <a:srgbClr val="0070C0"/>
                </a:solidFill>
              </a:rPr>
              <a:t>How many females were measured?</a:t>
            </a:r>
          </a:p>
          <a:p>
            <a:r>
              <a:rPr lang="en-US" sz="1600" dirty="0">
                <a:solidFill>
                  <a:srgbClr val="0070C0"/>
                </a:solidFill>
              </a:rPr>
              <a:t>What is the mean and deviation of systolic blood pressure (SBP) measured on males?</a:t>
            </a:r>
          </a:p>
          <a:p>
            <a:r>
              <a:rPr lang="en-US" sz="1600" dirty="0">
                <a:solidFill>
                  <a:srgbClr val="0070C0"/>
                </a:solidFill>
              </a:rPr>
              <a:t>What is the mean and deviation of systolic blood pressure (SBP) measured on females?</a:t>
            </a:r>
          </a:p>
          <a:p>
            <a:r>
              <a:rPr lang="en-US" sz="1600" dirty="0">
                <a:solidFill>
                  <a:srgbClr val="0070C0"/>
                </a:solidFill>
              </a:rPr>
              <a:t>What is the mean and deviation of diastolic blood pressure (DBP) measured on males?</a:t>
            </a:r>
          </a:p>
          <a:p>
            <a:r>
              <a:rPr lang="en-US" sz="1600" dirty="0">
                <a:solidFill>
                  <a:srgbClr val="0070C0"/>
                </a:solidFill>
              </a:rPr>
              <a:t>What is the mean and deviation of diastolic blood pressure (DBP) measured on females?</a:t>
            </a:r>
          </a:p>
          <a:p>
            <a:r>
              <a:rPr lang="en-US" sz="1600" dirty="0">
                <a:solidFill>
                  <a:srgbClr val="0070C0"/>
                </a:solidFill>
              </a:rPr>
              <a:t>Answer "NA" if the information is not found.</a:t>
            </a:r>
          </a:p>
          <a:p>
            <a:endParaRPr lang="en-US" sz="1600" dirty="0"/>
          </a:p>
          <a:p>
            <a:r>
              <a:rPr lang="en-US" sz="1600" dirty="0"/>
              <a:t>Your answer should be formatted as</a:t>
            </a:r>
          </a:p>
          <a:p>
            <a:r>
              <a:rPr lang="en-US" sz="1600" dirty="0"/>
              <a:t>… </a:t>
            </a:r>
          </a:p>
        </p:txBody>
      </p:sp>
    </p:spTree>
    <p:extLst>
      <p:ext uri="{BB962C8B-B14F-4D97-AF65-F5344CB8AC3E}">
        <p14:creationId xmlns:p14="http://schemas.microsoft.com/office/powerpoint/2010/main" val="269574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AEF7-85A2-415D-B955-B58DC3036238}"/>
              </a:ext>
            </a:extLst>
          </p:cNvPr>
          <p:cNvSpPr>
            <a:spLocks noGrp="1"/>
          </p:cNvSpPr>
          <p:nvPr>
            <p:ph type="title"/>
          </p:nvPr>
        </p:nvSpPr>
        <p:spPr/>
        <p:txBody>
          <a:bodyPr/>
          <a:lstStyle/>
          <a:p>
            <a:r>
              <a:rPr lang="en-CN" dirty="0"/>
              <a:t>Post processing</a:t>
            </a:r>
          </a:p>
        </p:txBody>
      </p:sp>
      <p:sp>
        <p:nvSpPr>
          <p:cNvPr id="3" name="Content Placeholder 2">
            <a:extLst>
              <a:ext uri="{FF2B5EF4-FFF2-40B4-BE49-F238E27FC236}">
                <a16:creationId xmlns:a16="http://schemas.microsoft.com/office/drawing/2014/main" id="{E66027BC-0D0E-7416-31F1-2B6ABA5919D3}"/>
              </a:ext>
            </a:extLst>
          </p:cNvPr>
          <p:cNvSpPr>
            <a:spLocks noGrp="1"/>
          </p:cNvSpPr>
          <p:nvPr>
            <p:ph idx="1"/>
          </p:nvPr>
        </p:nvSpPr>
        <p:spPr/>
        <p:txBody>
          <a:bodyPr/>
          <a:lstStyle/>
          <a:p>
            <a:r>
              <a:rPr lang="en-CN" dirty="0"/>
              <a:t>Only keep the cases of which all the varibles are non-empty</a:t>
            </a:r>
          </a:p>
          <a:p>
            <a:r>
              <a:rPr lang="en-CN" dirty="0"/>
              <a:t>Normalize the numbers</a:t>
            </a:r>
          </a:p>
          <a:p>
            <a:pPr lvl="1"/>
            <a:r>
              <a:rPr lang="en-US" dirty="0"/>
              <a:t>E</a:t>
            </a:r>
            <a:r>
              <a:rPr lang="en-CN" dirty="0"/>
              <a:t>.g. 19.1 million -&gt; 19100000</a:t>
            </a:r>
          </a:p>
          <a:p>
            <a:r>
              <a:rPr lang="en-CN" dirty="0"/>
              <a:t>Removing the space and “mmHg” in the BP values</a:t>
            </a:r>
          </a:p>
          <a:p>
            <a:pPr lvl="1"/>
            <a:r>
              <a:rPr lang="en-CN" dirty="0"/>
              <a:t>E.g. </a:t>
            </a:r>
            <a:r>
              <a:rPr lang="en-US" dirty="0"/>
              <a:t>75 ± 1 mm Hg -&gt; 75±1</a:t>
            </a:r>
            <a:endParaRPr lang="en-CN" dirty="0"/>
          </a:p>
        </p:txBody>
      </p:sp>
    </p:spTree>
    <p:extLst>
      <p:ext uri="{BB962C8B-B14F-4D97-AF65-F5344CB8AC3E}">
        <p14:creationId xmlns:p14="http://schemas.microsoft.com/office/powerpoint/2010/main" val="333623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B5A7-C08D-F7AF-CB58-13017BF14902}"/>
              </a:ext>
            </a:extLst>
          </p:cNvPr>
          <p:cNvSpPr>
            <a:spLocks noGrp="1"/>
          </p:cNvSpPr>
          <p:nvPr>
            <p:ph type="title"/>
          </p:nvPr>
        </p:nvSpPr>
        <p:spPr/>
        <p:txBody>
          <a:bodyPr/>
          <a:lstStyle/>
          <a:p>
            <a:r>
              <a:rPr lang="en-CN"/>
              <a:t>Results</a:t>
            </a:r>
            <a:endParaRPr lang="en-CN" dirty="0"/>
          </a:p>
        </p:txBody>
      </p:sp>
      <p:graphicFrame>
        <p:nvGraphicFramePr>
          <p:cNvPr id="4" name="Content Placeholder 3">
            <a:extLst>
              <a:ext uri="{FF2B5EF4-FFF2-40B4-BE49-F238E27FC236}">
                <a16:creationId xmlns:a16="http://schemas.microsoft.com/office/drawing/2014/main" id="{57A1E700-4B3D-B897-64AB-7D9455AC7EC6}"/>
              </a:ext>
            </a:extLst>
          </p:cNvPr>
          <p:cNvGraphicFramePr>
            <a:graphicFrameLocks noGrp="1"/>
          </p:cNvGraphicFramePr>
          <p:nvPr>
            <p:ph idx="1"/>
            <p:extLst>
              <p:ext uri="{D42A27DB-BD31-4B8C-83A1-F6EECF244321}">
                <p14:modId xmlns:p14="http://schemas.microsoft.com/office/powerpoint/2010/main" val="765285597"/>
              </p:ext>
            </p:extLst>
          </p:nvPr>
        </p:nvGraphicFramePr>
        <p:xfrm>
          <a:off x="838200" y="4131152"/>
          <a:ext cx="10832943" cy="1381760"/>
        </p:xfrm>
        <a:graphic>
          <a:graphicData uri="http://schemas.openxmlformats.org/drawingml/2006/table">
            <a:tbl>
              <a:tblPr firstRow="1" bandRow="1">
                <a:tableStyleId>{5940675A-B579-460E-94D1-54222C63F5DA}</a:tableStyleId>
              </a:tblPr>
              <a:tblGrid>
                <a:gridCol w="1354118">
                  <a:extLst>
                    <a:ext uri="{9D8B030D-6E8A-4147-A177-3AD203B41FA5}">
                      <a16:colId xmlns:a16="http://schemas.microsoft.com/office/drawing/2014/main" val="2171335972"/>
                    </a:ext>
                  </a:extLst>
                </a:gridCol>
                <a:gridCol w="1354118">
                  <a:extLst>
                    <a:ext uri="{9D8B030D-6E8A-4147-A177-3AD203B41FA5}">
                      <a16:colId xmlns:a16="http://schemas.microsoft.com/office/drawing/2014/main" val="1411636378"/>
                    </a:ext>
                  </a:extLst>
                </a:gridCol>
                <a:gridCol w="1354118">
                  <a:extLst>
                    <a:ext uri="{9D8B030D-6E8A-4147-A177-3AD203B41FA5}">
                      <a16:colId xmlns:a16="http://schemas.microsoft.com/office/drawing/2014/main" val="3524921913"/>
                    </a:ext>
                  </a:extLst>
                </a:gridCol>
                <a:gridCol w="1354118">
                  <a:extLst>
                    <a:ext uri="{9D8B030D-6E8A-4147-A177-3AD203B41FA5}">
                      <a16:colId xmlns:a16="http://schemas.microsoft.com/office/drawing/2014/main" val="2637322166"/>
                    </a:ext>
                  </a:extLst>
                </a:gridCol>
                <a:gridCol w="1422721">
                  <a:extLst>
                    <a:ext uri="{9D8B030D-6E8A-4147-A177-3AD203B41FA5}">
                      <a16:colId xmlns:a16="http://schemas.microsoft.com/office/drawing/2014/main" val="1708893859"/>
                    </a:ext>
                  </a:extLst>
                </a:gridCol>
                <a:gridCol w="1285514">
                  <a:extLst>
                    <a:ext uri="{9D8B030D-6E8A-4147-A177-3AD203B41FA5}">
                      <a16:colId xmlns:a16="http://schemas.microsoft.com/office/drawing/2014/main" val="2609932769"/>
                    </a:ext>
                  </a:extLst>
                </a:gridCol>
                <a:gridCol w="1354118">
                  <a:extLst>
                    <a:ext uri="{9D8B030D-6E8A-4147-A177-3AD203B41FA5}">
                      <a16:colId xmlns:a16="http://schemas.microsoft.com/office/drawing/2014/main" val="2448786139"/>
                    </a:ext>
                  </a:extLst>
                </a:gridCol>
                <a:gridCol w="1354118">
                  <a:extLst>
                    <a:ext uri="{9D8B030D-6E8A-4147-A177-3AD203B41FA5}">
                      <a16:colId xmlns:a16="http://schemas.microsoft.com/office/drawing/2014/main" val="2863957705"/>
                    </a:ext>
                  </a:extLst>
                </a:gridCol>
              </a:tblGrid>
              <a:tr h="370840">
                <a:tc>
                  <a:txBody>
                    <a:bodyPr/>
                    <a:lstStyle/>
                    <a:p>
                      <a:pPr algn="ctr"/>
                      <a:endParaRPr lang="en-CN" dirty="0"/>
                    </a:p>
                  </a:txBody>
                  <a:tcPr anchor="ctr"/>
                </a:tc>
                <a:tc>
                  <a:txBody>
                    <a:bodyPr/>
                    <a:lstStyle/>
                    <a:p>
                      <a:pPr algn="ctr"/>
                      <a:r>
                        <a:rPr lang="en-CN" dirty="0"/>
                        <a:t>N_male</a:t>
                      </a:r>
                    </a:p>
                  </a:txBody>
                  <a:tcPr anchor="ctr"/>
                </a:tc>
                <a:tc>
                  <a:txBody>
                    <a:bodyPr/>
                    <a:lstStyle/>
                    <a:p>
                      <a:pPr algn="ctr"/>
                      <a:r>
                        <a:rPr lang="en-CN"/>
                        <a:t>N_female</a:t>
                      </a:r>
                      <a:endParaRPr lang="en-CN" dirty="0"/>
                    </a:p>
                  </a:txBody>
                  <a:tcPr anchor="ctr"/>
                </a:tc>
                <a:tc>
                  <a:txBody>
                    <a:bodyPr/>
                    <a:lstStyle/>
                    <a:p>
                      <a:pPr algn="ctr"/>
                      <a:r>
                        <a:rPr lang="en-US"/>
                        <a:t>SBP_in_male</a:t>
                      </a:r>
                      <a:endParaRPr lang="en-CN" dirty="0"/>
                    </a:p>
                  </a:txBody>
                  <a:tcPr anchor="ctr"/>
                </a:tc>
                <a:tc>
                  <a:txBody>
                    <a:bodyPr/>
                    <a:lstStyle/>
                    <a:p>
                      <a:pPr algn="ctr"/>
                      <a:r>
                        <a:rPr lang="en-US"/>
                        <a:t>SBP_in_female</a:t>
                      </a:r>
                      <a:endParaRPr lang="en-CN" dirty="0"/>
                    </a:p>
                  </a:txBody>
                  <a:tcPr anchor="ctr"/>
                </a:tc>
                <a:tc>
                  <a:txBody>
                    <a:bodyPr/>
                    <a:lstStyle/>
                    <a:p>
                      <a:pPr algn="ctr"/>
                      <a:r>
                        <a:rPr lang="en-US"/>
                        <a:t>DBP_in_male</a:t>
                      </a:r>
                      <a:endParaRPr lang="en-CN" dirty="0"/>
                    </a:p>
                  </a:txBody>
                  <a:tcPr anchor="ctr"/>
                </a:tc>
                <a:tc>
                  <a:txBody>
                    <a:bodyPr/>
                    <a:lstStyle/>
                    <a:p>
                      <a:pPr algn="ctr"/>
                      <a:r>
                        <a:rPr lang="en-US"/>
                        <a:t>DBP_in_male</a:t>
                      </a:r>
                      <a:endParaRPr lang="en-CN" dirty="0"/>
                    </a:p>
                  </a:txBody>
                  <a:tcPr anchor="ctr"/>
                </a:tc>
                <a:tc>
                  <a:txBody>
                    <a:bodyPr/>
                    <a:lstStyle/>
                    <a:p>
                      <a:pPr algn="ctr"/>
                      <a:endParaRPr lang="en-CN" dirty="0"/>
                    </a:p>
                  </a:txBody>
                  <a:tcPr anchor="ctr"/>
                </a:tc>
                <a:extLst>
                  <a:ext uri="{0D108BD9-81ED-4DB2-BD59-A6C34878D82A}">
                    <a16:rowId xmlns:a16="http://schemas.microsoft.com/office/drawing/2014/main" val="2204517359"/>
                  </a:ext>
                </a:extLst>
              </a:tr>
              <a:tr h="370840">
                <a:tc>
                  <a:txBody>
                    <a:bodyPr/>
                    <a:lstStyle/>
                    <a:p>
                      <a:pPr algn="ctr"/>
                      <a:r>
                        <a:rPr lang="en-CN" dirty="0"/>
                        <a:t>Prompt2</a:t>
                      </a:r>
                    </a:p>
                  </a:txBody>
                  <a:tcPr anchor="ctr"/>
                </a:tc>
                <a:tc>
                  <a:txBody>
                    <a:bodyPr/>
                    <a:lstStyle/>
                    <a:p>
                      <a:pPr algn="ctr"/>
                      <a:r>
                        <a:rPr lang="en-CN"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t>✔️</a:t>
                      </a:r>
                    </a:p>
                  </a:txBody>
                  <a:tcPr anchor="ctr"/>
                </a:tc>
                <a:tc>
                  <a:txBody>
                    <a:bodyPr/>
                    <a:lstStyle/>
                    <a:p>
                      <a:pPr algn="ctr"/>
                      <a:r>
                        <a:rPr lang="en-CN" dirty="0"/>
                        <a:t>✔️</a:t>
                      </a:r>
                    </a:p>
                  </a:txBody>
                  <a:tcPr anchor="ctr"/>
                </a:tc>
                <a:tc>
                  <a:txBody>
                    <a:bodyPr/>
                    <a:lstStyle/>
                    <a:p>
                      <a:pPr algn="ctr"/>
                      <a:r>
                        <a:rPr lang="en-CN" dirty="0"/>
                        <a:t>✔️</a:t>
                      </a:r>
                    </a:p>
                  </a:txBody>
                  <a:tcPr anchor="ctr"/>
                </a:tc>
                <a:tc>
                  <a:txBody>
                    <a:bodyPr/>
                    <a:lstStyle/>
                    <a:p>
                      <a:pPr algn="ctr"/>
                      <a:r>
                        <a:rPr lang="en-CN" dirty="0"/>
                        <a:t>✔️</a:t>
                      </a:r>
                    </a:p>
                  </a:txBody>
                  <a:tcPr anchor="ctr"/>
                </a:tc>
                <a:tc>
                  <a:txBody>
                    <a:bodyPr/>
                    <a:lstStyle/>
                    <a:p>
                      <a:pPr algn="ctr"/>
                      <a:r>
                        <a:rPr lang="en-CN" dirty="0"/>
                        <a:t>✔️</a:t>
                      </a:r>
                    </a:p>
                  </a:txBody>
                  <a:tcPr anchor="ctr"/>
                </a:tc>
                <a:tc>
                  <a:txBody>
                    <a:bodyPr/>
                    <a:lstStyle/>
                    <a:p>
                      <a:pPr algn="ctr"/>
                      <a:r>
                        <a:rPr lang="en-CN" sz="1800" kern="1200" dirty="0">
                          <a:solidFill>
                            <a:schemeClr val="dk1"/>
                          </a:solidFill>
                          <a:effectLst/>
                        </a:rPr>
                        <a:t>1095 </a:t>
                      </a:r>
                      <a:endParaRPr lang="en-CN" dirty="0"/>
                    </a:p>
                  </a:txBody>
                  <a:tcPr anchor="ctr"/>
                </a:tc>
                <a:extLst>
                  <a:ext uri="{0D108BD9-81ED-4DB2-BD59-A6C34878D82A}">
                    <a16:rowId xmlns:a16="http://schemas.microsoft.com/office/drawing/2014/main" val="21613355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t>Prompt3</a:t>
                      </a:r>
                    </a:p>
                  </a:txBody>
                  <a:tcPr anchor="ctr"/>
                </a:tc>
                <a:tc>
                  <a:txBody>
                    <a:bodyPr/>
                    <a:lstStyle/>
                    <a:p>
                      <a:pPr algn="ctr"/>
                      <a:r>
                        <a:rPr lang="en-CN"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t>✔️</a:t>
                      </a:r>
                    </a:p>
                  </a:txBody>
                  <a:tcPr anchor="ctr"/>
                </a:tc>
                <a:tc>
                  <a:txBody>
                    <a:bodyPr/>
                    <a:lstStyle/>
                    <a:p>
                      <a:pPr algn="ctr"/>
                      <a:r>
                        <a:rPr lang="en-CN" dirty="0"/>
                        <a:t>✔️</a:t>
                      </a:r>
                    </a:p>
                  </a:txBody>
                  <a:tcPr anchor="ctr"/>
                </a:tc>
                <a:tc>
                  <a:txBody>
                    <a:bodyPr/>
                    <a:lstStyle/>
                    <a:p>
                      <a:pPr algn="ctr"/>
                      <a:r>
                        <a:rPr lang="en-CN" dirty="0"/>
                        <a:t>✔️</a:t>
                      </a:r>
                    </a:p>
                  </a:txBody>
                  <a:tcPr anchor="ctr"/>
                </a:tc>
                <a:tc>
                  <a:txBody>
                    <a:bodyPr/>
                    <a:lstStyle/>
                    <a:p>
                      <a:pPr algn="ctr"/>
                      <a:r>
                        <a:rPr lang="en-CN" dirty="0"/>
                        <a:t>✔️</a:t>
                      </a:r>
                    </a:p>
                  </a:txBody>
                  <a:tcPr anchor="ctr"/>
                </a:tc>
                <a:tc>
                  <a:txBody>
                    <a:bodyPr/>
                    <a:lstStyle/>
                    <a:p>
                      <a:pPr algn="ctr"/>
                      <a:r>
                        <a:rPr lang="en-CN" dirty="0"/>
                        <a:t>✔️</a:t>
                      </a:r>
                    </a:p>
                  </a:txBody>
                  <a:tcPr anchor="ctr"/>
                </a:tc>
                <a:tc>
                  <a:txBody>
                    <a:bodyPr/>
                    <a:lstStyle/>
                    <a:p>
                      <a:pPr algn="ctr"/>
                      <a:r>
                        <a:rPr lang="en-CN" dirty="0"/>
                        <a:t>153</a:t>
                      </a:r>
                    </a:p>
                  </a:txBody>
                  <a:tcPr anchor="ctr"/>
                </a:tc>
                <a:extLst>
                  <a:ext uri="{0D108BD9-81ED-4DB2-BD59-A6C34878D82A}">
                    <a16:rowId xmlns:a16="http://schemas.microsoft.com/office/drawing/2014/main" val="971468805"/>
                  </a:ext>
                </a:extLst>
              </a:tr>
            </a:tbl>
          </a:graphicData>
        </a:graphic>
      </p:graphicFrame>
      <p:sp>
        <p:nvSpPr>
          <p:cNvPr id="12" name="TextBox 11">
            <a:extLst>
              <a:ext uri="{FF2B5EF4-FFF2-40B4-BE49-F238E27FC236}">
                <a16:creationId xmlns:a16="http://schemas.microsoft.com/office/drawing/2014/main" id="{A8B7CC3C-05E7-710F-5340-32C5E1EB8C60}"/>
              </a:ext>
            </a:extLst>
          </p:cNvPr>
          <p:cNvSpPr txBox="1"/>
          <p:nvPr/>
        </p:nvSpPr>
        <p:spPr>
          <a:xfrm>
            <a:off x="838200" y="1528642"/>
            <a:ext cx="3451317" cy="1569660"/>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i="1" dirty="0" err="1"/>
              <a:t>N_male</a:t>
            </a:r>
            <a:r>
              <a:rPr lang="en-US" sz="1600" i="1" dirty="0"/>
              <a:t>=51</a:t>
            </a:r>
          </a:p>
          <a:p>
            <a:r>
              <a:rPr lang="en-US" sz="1600" i="1" dirty="0" err="1"/>
              <a:t>N_female</a:t>
            </a:r>
            <a:r>
              <a:rPr lang="en-US" sz="1600" i="1" dirty="0"/>
              <a:t>=126</a:t>
            </a:r>
          </a:p>
          <a:p>
            <a:r>
              <a:rPr lang="en-US" sz="1600" i="1" dirty="0"/>
              <a:t>SBP_in_male=144 ± 23</a:t>
            </a:r>
          </a:p>
          <a:p>
            <a:r>
              <a:rPr lang="en-US" sz="1600" i="1" dirty="0"/>
              <a:t>SBP_in_female=139 ± 21</a:t>
            </a:r>
          </a:p>
          <a:p>
            <a:r>
              <a:rPr lang="en-US" sz="1600" i="1" dirty="0"/>
              <a:t>DBP_in_male=79 ± 12</a:t>
            </a:r>
          </a:p>
          <a:p>
            <a:r>
              <a:rPr lang="en-US" sz="1600" i="1" dirty="0" err="1"/>
              <a:t>DBP_in_female</a:t>
            </a:r>
            <a:r>
              <a:rPr lang="en-US" sz="1600" i="1" dirty="0"/>
              <a:t>=77 ± 12</a:t>
            </a:r>
            <a:endParaRPr lang="en-CN" sz="1600" i="1" dirty="0"/>
          </a:p>
        </p:txBody>
      </p:sp>
      <p:sp>
        <p:nvSpPr>
          <p:cNvPr id="13" name="TextBox 12">
            <a:extLst>
              <a:ext uri="{FF2B5EF4-FFF2-40B4-BE49-F238E27FC236}">
                <a16:creationId xmlns:a16="http://schemas.microsoft.com/office/drawing/2014/main" id="{623D2DFB-D70C-7664-0ACF-810CB5CA5269}"/>
              </a:ext>
            </a:extLst>
          </p:cNvPr>
          <p:cNvSpPr txBox="1"/>
          <p:nvPr/>
        </p:nvSpPr>
        <p:spPr>
          <a:xfrm>
            <a:off x="4706073" y="1528642"/>
            <a:ext cx="3451317" cy="1569660"/>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i="1" dirty="0" err="1"/>
              <a:t>N_male</a:t>
            </a:r>
            <a:r>
              <a:rPr lang="en-US" sz="1600" i="1" dirty="0"/>
              <a:t>=10</a:t>
            </a:r>
          </a:p>
          <a:p>
            <a:r>
              <a:rPr lang="en-US" sz="1600" i="1" dirty="0" err="1"/>
              <a:t>N_female</a:t>
            </a:r>
            <a:r>
              <a:rPr lang="en-US" sz="1600" i="1" dirty="0"/>
              <a:t>=10</a:t>
            </a:r>
          </a:p>
          <a:p>
            <a:r>
              <a:rPr lang="en-US" sz="1600" i="1" dirty="0"/>
              <a:t>SBP_in_male=130.25 ± 16.76 mm Hg</a:t>
            </a:r>
          </a:p>
          <a:p>
            <a:r>
              <a:rPr lang="en-US" sz="1600" i="1" dirty="0"/>
              <a:t>SBP_in_female=156.79 ± 15.89 mm Hg</a:t>
            </a:r>
          </a:p>
          <a:p>
            <a:r>
              <a:rPr lang="en-US" sz="1600" i="1" dirty="0"/>
              <a:t>DBP_in_male=NA</a:t>
            </a:r>
          </a:p>
          <a:p>
            <a:r>
              <a:rPr lang="en-US" sz="1600" i="1" dirty="0" err="1"/>
              <a:t>DBP_in_female</a:t>
            </a:r>
            <a:r>
              <a:rPr lang="en-US" sz="1600" i="1" dirty="0"/>
              <a:t>=NA</a:t>
            </a:r>
            <a:endParaRPr lang="en-CN" sz="1600" i="1" dirty="0"/>
          </a:p>
        </p:txBody>
      </p:sp>
      <p:sp>
        <p:nvSpPr>
          <p:cNvPr id="14" name="TextBox 13">
            <a:extLst>
              <a:ext uri="{FF2B5EF4-FFF2-40B4-BE49-F238E27FC236}">
                <a16:creationId xmlns:a16="http://schemas.microsoft.com/office/drawing/2014/main" id="{25057EA1-CDD7-006D-8AD3-0D5A254814ED}"/>
              </a:ext>
            </a:extLst>
          </p:cNvPr>
          <p:cNvSpPr txBox="1"/>
          <p:nvPr/>
        </p:nvSpPr>
        <p:spPr>
          <a:xfrm>
            <a:off x="8423476" y="1528642"/>
            <a:ext cx="3451317" cy="1569660"/>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err="1"/>
              <a:t>N_male</a:t>
            </a:r>
            <a:r>
              <a:rPr lang="en-US" sz="1600" dirty="0"/>
              <a:t>=442</a:t>
            </a:r>
          </a:p>
          <a:p>
            <a:r>
              <a:rPr lang="en-US" sz="1600" dirty="0" err="1"/>
              <a:t>N_female</a:t>
            </a:r>
            <a:r>
              <a:rPr lang="en-US" sz="1600" dirty="0"/>
              <a:t>=360</a:t>
            </a:r>
          </a:p>
          <a:p>
            <a:r>
              <a:rPr lang="en-US" sz="1600" dirty="0"/>
              <a:t>SBP_in_male=NA</a:t>
            </a:r>
          </a:p>
          <a:p>
            <a:r>
              <a:rPr lang="en-US" sz="1600" dirty="0"/>
              <a:t>SBP_in_female=NA</a:t>
            </a:r>
          </a:p>
          <a:p>
            <a:r>
              <a:rPr lang="en-US" sz="1600" dirty="0"/>
              <a:t>DBP_in_male=90 mmHg and over</a:t>
            </a:r>
          </a:p>
          <a:p>
            <a:r>
              <a:rPr lang="en-US" sz="1600" dirty="0" err="1"/>
              <a:t>DBP_in_female</a:t>
            </a:r>
            <a:r>
              <a:rPr lang="en-US" sz="1600" dirty="0"/>
              <a:t>=90 mmHg and over</a:t>
            </a:r>
            <a:endParaRPr lang="en-CN" sz="1600" i="1" dirty="0"/>
          </a:p>
        </p:txBody>
      </p:sp>
    </p:spTree>
    <p:extLst>
      <p:ext uri="{BB962C8B-B14F-4D97-AF65-F5344CB8AC3E}">
        <p14:creationId xmlns:p14="http://schemas.microsoft.com/office/powerpoint/2010/main" val="244212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B2B0-3CDB-5E2F-ECB2-AA698880BE17}"/>
              </a:ext>
            </a:extLst>
          </p:cNvPr>
          <p:cNvSpPr>
            <a:spLocks noGrp="1"/>
          </p:cNvSpPr>
          <p:nvPr>
            <p:ph type="title"/>
          </p:nvPr>
        </p:nvSpPr>
        <p:spPr/>
        <p:txBody>
          <a:bodyPr/>
          <a:lstStyle/>
          <a:p>
            <a:r>
              <a:rPr lang="en-US" altLang="zh-CN" dirty="0"/>
              <a:t>Example (Prompt2)</a:t>
            </a:r>
            <a:endParaRPr lang="en-CN" dirty="0"/>
          </a:p>
        </p:txBody>
      </p:sp>
      <p:sp>
        <p:nvSpPr>
          <p:cNvPr id="6" name="TextBox 5">
            <a:extLst>
              <a:ext uri="{FF2B5EF4-FFF2-40B4-BE49-F238E27FC236}">
                <a16:creationId xmlns:a16="http://schemas.microsoft.com/office/drawing/2014/main" id="{C529D5F1-194E-304C-8BA3-730E52BFAA7E}"/>
              </a:ext>
            </a:extLst>
          </p:cNvPr>
          <p:cNvSpPr txBox="1"/>
          <p:nvPr/>
        </p:nvSpPr>
        <p:spPr>
          <a:xfrm>
            <a:off x="9611809" y="4306788"/>
            <a:ext cx="2580191"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err="1"/>
              <a:t>N_male</a:t>
            </a:r>
            <a:r>
              <a:rPr lang="en-US" sz="1400" dirty="0"/>
              <a:t>=7</a:t>
            </a:r>
          </a:p>
          <a:p>
            <a:endParaRPr lang="en-US" sz="1400" dirty="0"/>
          </a:p>
          <a:p>
            <a:r>
              <a:rPr lang="en-US" sz="1400" dirty="0" err="1"/>
              <a:t>N_female</a:t>
            </a:r>
            <a:r>
              <a:rPr lang="en-US" sz="1400" dirty="0"/>
              <a:t>=8</a:t>
            </a:r>
          </a:p>
          <a:p>
            <a:endParaRPr lang="en-US" sz="1400" dirty="0"/>
          </a:p>
          <a:p>
            <a:r>
              <a:rPr lang="en-US" sz="1400" dirty="0"/>
              <a:t>SBP_in_male=166 ± 16 mm Hg</a:t>
            </a:r>
          </a:p>
          <a:p>
            <a:endParaRPr lang="en-US" sz="1400" dirty="0"/>
          </a:p>
          <a:p>
            <a:r>
              <a:rPr lang="en-US" sz="1400" dirty="0"/>
              <a:t>SBP_in_female=147 ± 18 mm Hg</a:t>
            </a:r>
          </a:p>
          <a:p>
            <a:endParaRPr lang="en-US" sz="1400" dirty="0"/>
          </a:p>
          <a:p>
            <a:r>
              <a:rPr lang="en-US" sz="1400" dirty="0"/>
              <a:t>DBP_in_male=107 ± 8 mm Hg</a:t>
            </a:r>
          </a:p>
          <a:p>
            <a:endParaRPr lang="en-US" sz="1400" dirty="0"/>
          </a:p>
          <a:p>
            <a:r>
              <a:rPr lang="en-US" sz="1400" dirty="0" err="1"/>
              <a:t>DBP_in_female</a:t>
            </a:r>
            <a:r>
              <a:rPr lang="en-US" sz="1400" dirty="0"/>
              <a:t>=90 ± 8 mm Hg</a:t>
            </a:r>
            <a:endParaRPr lang="en-CN" sz="1400" dirty="0"/>
          </a:p>
        </p:txBody>
      </p:sp>
      <p:sp>
        <p:nvSpPr>
          <p:cNvPr id="8" name="TextBox 7">
            <a:extLst>
              <a:ext uri="{FF2B5EF4-FFF2-40B4-BE49-F238E27FC236}">
                <a16:creationId xmlns:a16="http://schemas.microsoft.com/office/drawing/2014/main" id="{1FFA1528-61C7-4B53-454D-4CD770DD0A50}"/>
              </a:ext>
            </a:extLst>
          </p:cNvPr>
          <p:cNvSpPr txBox="1"/>
          <p:nvPr/>
        </p:nvSpPr>
        <p:spPr>
          <a:xfrm>
            <a:off x="838200" y="1690688"/>
            <a:ext cx="8588415"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altLang="zh-CN" dirty="0"/>
              <a:t>We studied the effects of nifedipine on blood pressure and on clinical and analytical parameters in hypertensive patients</a:t>
            </a:r>
            <a:r>
              <a:rPr lang="en-US" altLang="zh-CN" dirty="0">
                <a:solidFill>
                  <a:srgbClr val="0070C0"/>
                </a:solidFill>
              </a:rPr>
              <a:t>. Seven male and eight female subjects </a:t>
            </a:r>
            <a:r>
              <a:rPr lang="en-US" altLang="zh-CN" dirty="0"/>
              <a:t>(mean age of 46.27 +/- 5.38 years, range of 41-56 years) with essential arterial hypertension were given nifedipine (20 mg b.i.d.) for 3 months. Before and after treatment, history, blood pressure, and biochemical values were recorded [blood: Na, K, Ca, creatinine, uric acid, triglycerides, cholesterol, HDL cholesterol, antidiuretic hormone (ADH), and aldosterone; urine: Na, K, Ca, creatinine, ADH, aldosterone, and percentage fraction of Na, K, and Ca excreted]. After 3 months of treatment, </a:t>
            </a:r>
            <a:r>
              <a:rPr lang="en-US" altLang="zh-CN" dirty="0">
                <a:solidFill>
                  <a:srgbClr val="0070C0"/>
                </a:solidFill>
              </a:rPr>
              <a:t>we found (a) significant decreases in systolic (147 +/- 18 vs. 166 +/- 16 mm Hg, p less than 0.001) and diastolic blood pressure (90 +/- 8 vs. 107 +/- 8 mm Hg, p less than 0.0007)</a:t>
            </a:r>
            <a:r>
              <a:rPr lang="en-US" altLang="zh-CN" dirty="0"/>
              <a:t>, triglycerides (107 +/- 47 vs. 120 +/- 49 mg/dl, p less than 0.0007), and cholesterol (236 +/- 4 vs. 257 +/- 44 mg/dl, p less than 0.00075) in blood, and in K excretion (50 +/- 19 vs. 46 +/- 19 </a:t>
            </a:r>
            <a:r>
              <a:rPr lang="en-US" altLang="zh-CN" dirty="0" err="1"/>
              <a:t>mEq</a:t>
            </a:r>
            <a:r>
              <a:rPr lang="en-US" altLang="zh-CN" dirty="0"/>
              <a:t>/g of creatinine, p less than 0.0007) and excreted fraction of K (49 +/- 6% vs. 8 +/- 5%, p less than 0.0012) in urine; (b) significant increases in HDL cholesterol (65 +/- 13 vs. 58 +/- 13 mg/dl, p less than 0.001) in blood, and in Na (115 +/- 73 vs. 109 +/- 69 </a:t>
            </a:r>
            <a:r>
              <a:rPr lang="en-US" altLang="zh-CN" dirty="0" err="1"/>
              <a:t>mEq</a:t>
            </a:r>
            <a:r>
              <a:rPr lang="en-US" altLang="zh-CN" dirty="0"/>
              <a:t>/g of creatinine, p less than 0.0007) in urine; and (c) no significant change in the remaining biochemical parameters, or in heart rate. Secondary effects included flushing (34%), headache (20%), ankle swelling (17%), dizziness (13%), palpitations (4%), and pruritus (4%).(ABSTRACT TRUNCATED AT 250 WORDS)</a:t>
            </a:r>
            <a:endParaRPr lang="en-CN" dirty="0"/>
          </a:p>
        </p:txBody>
      </p:sp>
    </p:spTree>
    <p:extLst>
      <p:ext uri="{BB962C8B-B14F-4D97-AF65-F5344CB8AC3E}">
        <p14:creationId xmlns:p14="http://schemas.microsoft.com/office/powerpoint/2010/main" val="365042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B2B0-3CDB-5E2F-ECB2-AA698880BE17}"/>
              </a:ext>
            </a:extLst>
          </p:cNvPr>
          <p:cNvSpPr>
            <a:spLocks noGrp="1"/>
          </p:cNvSpPr>
          <p:nvPr>
            <p:ph type="title"/>
          </p:nvPr>
        </p:nvSpPr>
        <p:spPr/>
        <p:txBody>
          <a:bodyPr/>
          <a:lstStyle/>
          <a:p>
            <a:r>
              <a:rPr lang="en-US" altLang="zh-CN" dirty="0"/>
              <a:t>Example (Prompt2)</a:t>
            </a:r>
            <a:endParaRPr lang="en-CN" dirty="0"/>
          </a:p>
        </p:txBody>
      </p:sp>
      <p:sp>
        <p:nvSpPr>
          <p:cNvPr id="6" name="TextBox 5">
            <a:extLst>
              <a:ext uri="{FF2B5EF4-FFF2-40B4-BE49-F238E27FC236}">
                <a16:creationId xmlns:a16="http://schemas.microsoft.com/office/drawing/2014/main" id="{C529D5F1-194E-304C-8BA3-730E52BFAA7E}"/>
              </a:ext>
            </a:extLst>
          </p:cNvPr>
          <p:cNvSpPr txBox="1"/>
          <p:nvPr/>
        </p:nvSpPr>
        <p:spPr>
          <a:xfrm>
            <a:off x="9611809" y="4306788"/>
            <a:ext cx="2580191"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err="1"/>
              <a:t>N_male</a:t>
            </a:r>
            <a:r>
              <a:rPr lang="en-US" sz="1400" dirty="0"/>
              <a:t>=2362</a:t>
            </a:r>
          </a:p>
          <a:p>
            <a:endParaRPr lang="en-US" sz="1400" dirty="0"/>
          </a:p>
          <a:p>
            <a:r>
              <a:rPr lang="en-US" sz="1400" dirty="0" err="1"/>
              <a:t>N_female</a:t>
            </a:r>
            <a:r>
              <a:rPr lang="en-US" sz="1400" dirty="0"/>
              <a:t>=2712</a:t>
            </a:r>
          </a:p>
          <a:p>
            <a:endParaRPr lang="en-US" sz="1400" dirty="0"/>
          </a:p>
          <a:p>
            <a:r>
              <a:rPr lang="en-US" sz="1400" dirty="0"/>
              <a:t>SBP_in_male=126 ± 3 mmHg</a:t>
            </a:r>
          </a:p>
          <a:p>
            <a:endParaRPr lang="en-US" sz="1400" dirty="0"/>
          </a:p>
          <a:p>
            <a:r>
              <a:rPr lang="en-US" sz="1400" dirty="0"/>
              <a:t>SBP_in_female=124 ± 3 mmHg</a:t>
            </a:r>
          </a:p>
          <a:p>
            <a:endParaRPr lang="en-US" sz="1400" dirty="0"/>
          </a:p>
          <a:p>
            <a:r>
              <a:rPr lang="en-US" sz="1400" dirty="0"/>
              <a:t>DBP_in_male=79 ± 4 mmHg</a:t>
            </a:r>
          </a:p>
          <a:p>
            <a:endParaRPr lang="en-US" sz="1400" dirty="0"/>
          </a:p>
          <a:p>
            <a:r>
              <a:rPr lang="en-US" sz="1400" dirty="0" err="1"/>
              <a:t>DBP_in_female</a:t>
            </a:r>
            <a:r>
              <a:rPr lang="en-US" sz="1400"/>
              <a:t>=75 ± 4 mmHg</a:t>
            </a:r>
            <a:endParaRPr lang="en-CN" sz="1400" dirty="0"/>
          </a:p>
        </p:txBody>
      </p:sp>
      <p:sp>
        <p:nvSpPr>
          <p:cNvPr id="8" name="TextBox 7">
            <a:extLst>
              <a:ext uri="{FF2B5EF4-FFF2-40B4-BE49-F238E27FC236}">
                <a16:creationId xmlns:a16="http://schemas.microsoft.com/office/drawing/2014/main" id="{1FFA1528-61C7-4B53-454D-4CD770DD0A50}"/>
              </a:ext>
            </a:extLst>
          </p:cNvPr>
          <p:cNvSpPr txBox="1"/>
          <p:nvPr/>
        </p:nvSpPr>
        <p:spPr>
          <a:xfrm>
            <a:off x="838200" y="1690688"/>
            <a:ext cx="8588415"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altLang="zh-CN" dirty="0"/>
              <a:t>Prevalence of hypertension was investigated in Mauritius in 2362 men and 2712 women among Hindu and Muslim Indian, Creole and Chinese ethnic groups aged 25-74 years. The age-standardized prevalence of hypertension varied from 9.4% to 17.3% in men and from 9.5% to 16.9% in women among the four ethnic groups and increased with age. </a:t>
            </a:r>
            <a:r>
              <a:rPr lang="en-US" altLang="zh-CN" dirty="0">
                <a:solidFill>
                  <a:srgbClr val="0070C0"/>
                </a:solidFill>
              </a:rPr>
              <a:t>The population mean values of systolic/diastolic blood pressure were 126/79 mmHg in men and 124/75 mmHg in women. </a:t>
            </a:r>
            <a:r>
              <a:rPr lang="en-US" altLang="zh-CN" dirty="0"/>
              <a:t>The proportion of hypertensive persons aware of their condition was 50.5% in men and 66.6% in women. The proportion of treated and adequately controlled hypertensive patients was only 21.7% in men and 29.3% in women. Creoles had the highest mean value of systolic and diastolic blood pressure and the highest prevalence of hypertension whilst Muslim Asian Indians had the lowest values both in men and women. Further studies are needed to define the determinants of hypertension in the multi-ethnic Mauritian population. Diagnosis and treatment of hypertension need to be improved, especially in men and the Creole ethnic group.</a:t>
            </a:r>
            <a:endParaRPr lang="en-CN" dirty="0"/>
          </a:p>
        </p:txBody>
      </p:sp>
    </p:spTree>
    <p:extLst>
      <p:ext uri="{BB962C8B-B14F-4D97-AF65-F5344CB8AC3E}">
        <p14:creationId xmlns:p14="http://schemas.microsoft.com/office/powerpoint/2010/main" val="1783792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1329</Words>
  <Application>Microsoft Macintosh PowerPoint</Application>
  <PresentationFormat>Widescreen</PresentationFormat>
  <Paragraphs>128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Calibri</vt:lpstr>
      <vt:lpstr>Calibri Light</vt:lpstr>
      <vt:lpstr>Office Theme</vt:lpstr>
      <vt:lpstr>Pubmed abstract data (PMA)</vt:lpstr>
      <vt:lpstr>Preprocesing</vt:lpstr>
      <vt:lpstr>Prompt2</vt:lpstr>
      <vt:lpstr>Prompt3</vt:lpstr>
      <vt:lpstr>Post processing</vt:lpstr>
      <vt:lpstr>Results</vt:lpstr>
      <vt:lpstr>Example (Prompt2)</vt:lpstr>
      <vt:lpstr>Example (Prompt2)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Yuting</dc:creator>
  <cp:lastModifiedBy>Guo, Yuting</cp:lastModifiedBy>
  <cp:revision>20</cp:revision>
  <dcterms:created xsi:type="dcterms:W3CDTF">2024-01-18T17:06:27Z</dcterms:created>
  <dcterms:modified xsi:type="dcterms:W3CDTF">2024-01-19T19:45:17Z</dcterms:modified>
</cp:coreProperties>
</file>