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bc32b5f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bc32b5f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bc32b5f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bc32b5f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c32b5f1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bc32b5f1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12e867b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12e867b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12e867b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12e867b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bc32b5f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bc32b5f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bc32b5f1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bc32b5f1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86e7bd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86e7bd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c32b5f1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bc32b5f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bc32b5f1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bc32b5f1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c32b5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c32b5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86e7bd2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86e7bd2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bc32b5f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bc32b5f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bc32b5f1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bc32b5f1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bc32b5f1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bc32b5f1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bc32b5f1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bc32b5f1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bc32b5f1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bc32b5f1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bc32b5f1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bc32b5f1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bc32b5f1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bc32b5f1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bc32b5f1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bc32b5f1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bc32b5f1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bc32b5f1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c32b5f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c32b5f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bc32b5f1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bc32b5f1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bc32b5f1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bc32b5f1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bc32b5f1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bc32b5f1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bc32b5f1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bc32b5f1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bc32b5f1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bc32b5f1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bc32b5f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bc32b5f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bc32b5f1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bc32b5f1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bc32b5f1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bc32b5f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bc32b5f1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bc32b5f1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c32b5f1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bc32b5f1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bc32b5f1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bc32b5f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hellhacks.com/mongodb-create-user-database-admin-root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ongodb.com/docs/manual/installation/" TargetMode="External"/><Relationship Id="rId4" Type="http://schemas.openxmlformats.org/officeDocument/2006/relationships/hyperlink" Target="https://www.mongodb.com/docs/mongodb-shell/install/#std-label-mdb-shell-instal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mongodb.com/docs/database-tools/installation/installation/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Introduction with MongoDB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COMP306: Database Management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vs MQL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2867"/>
            <a:ext cx="4798152" cy="1901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825" y="2894900"/>
            <a:ext cx="4614927" cy="21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vs MongoDB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0" y="1481750"/>
            <a:ext cx="8992450" cy="26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MongoDB Instance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cmd and type mongosh: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see the command line and start to enter queries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50" y="1916275"/>
            <a:ext cx="8049274" cy="29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default, anyone can access your MongoDB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super user authentication using this guide: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https://www.shellhacks.com/mongodb-create-user-database-admin-root/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creating the superuser, change the “pwd” field with your choice of password.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connect to MongoDB with your credentials as follows: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00" y="1887374"/>
            <a:ext cx="6806026" cy="24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Document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select a database: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a document and display all documents in the db: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open another document inside using “{ }”, this is called sub-document.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“inventory” is the collection here, db refers to the selected db.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seen above, a primary key (unique id) is automatically created. 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800" y="1152475"/>
            <a:ext cx="1536840" cy="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625" y="1896450"/>
            <a:ext cx="7360100" cy="12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Schema-less Design?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SQL tables, MongoDB collections have dynamic schemas.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is, a single collection can store documents that differ in shapes (i.e., contain different fields and value types).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88" y="2496425"/>
            <a:ext cx="8345624" cy="13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Schema-less Design?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we don’t need to define a schema, but we can define constraints: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653" y="2127750"/>
            <a:ext cx="3630151" cy="26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a Document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match a document indicate a field-value pair.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00" y="2160820"/>
            <a:ext cx="8520602" cy="1138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Insert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documents in batches:  (</a:t>
            </a:r>
            <a:r>
              <a:rPr lang="en" sz="1100"/>
              <a:t>https://www.mongodb.com/d</a:t>
            </a:r>
            <a:r>
              <a:rPr lang="en" sz="1100"/>
              <a:t>ocs/guides/server/read_queries/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00" y="1837150"/>
            <a:ext cx="7378226" cy="24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the </a:t>
            </a:r>
            <a:r>
              <a:rPr lang="en"/>
              <a:t>official</a:t>
            </a:r>
            <a:r>
              <a:rPr lang="en"/>
              <a:t> guide (You can choose between Windows, Linux, Mac):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https://www.mongodb.com/docs/manual/installation/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the same guide to setup the MongoDB </a:t>
            </a:r>
            <a:r>
              <a:rPr lang="en"/>
              <a:t>locally</a:t>
            </a:r>
            <a:r>
              <a:rPr lang="en"/>
              <a:t>, then start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be able connect to the MongoDB instance and start a command line using mongo.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IMPORTANT</a:t>
            </a:r>
            <a:r>
              <a:rPr lang="en"/>
              <a:t>: Don’t forget to install MongoDB Compass.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install mongosh using following instructions: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https://www.mongodb.com/docs/mongodb-shell/install/#std-label-mdb-shell-install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with Queries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Collection.find() </a:t>
            </a:r>
            <a:r>
              <a:rPr lang="en"/>
              <a:t>is used to filter the collection according to key-value pair inside the brackets.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75" y="2165550"/>
            <a:ext cx="8326449" cy="3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75" y="2867150"/>
            <a:ext cx="79487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775" y="3439750"/>
            <a:ext cx="8326482" cy="3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 Queries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4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Select documents with height less than 15: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Implicit “and” queries: (Documents with status “A” and qty less than 30)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“or” queries: </a:t>
            </a:r>
            <a:r>
              <a:rPr lang="en"/>
              <a:t>(Documents with status “A” and qty less than 30 or item matching this regex)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75" y="1642625"/>
            <a:ext cx="805186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75" y="2869125"/>
            <a:ext cx="8124301" cy="2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250" y="4123712"/>
            <a:ext cx="7457850" cy="62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Selectors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37059" l="0" r="0" t="0"/>
          <a:stretch/>
        </p:blipFill>
        <p:spPr>
          <a:xfrm>
            <a:off x="311700" y="1400300"/>
            <a:ext cx="3977825" cy="298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 rotWithShape="1">
          <a:blip r:embed="rId3">
            <a:alphaModFix/>
          </a:blip>
          <a:srcRect b="0" l="0" r="0" t="61910"/>
          <a:stretch/>
        </p:blipFill>
        <p:spPr>
          <a:xfrm>
            <a:off x="4712525" y="1400300"/>
            <a:ext cx="4158350" cy="18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Queries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one document: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multiple documents: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00" y="1655625"/>
            <a:ext cx="7654488" cy="125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00" y="3537776"/>
            <a:ext cx="7957101" cy="12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Collections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mongoimport </a:t>
            </a:r>
            <a:r>
              <a:rPr lang="en"/>
              <a:t>tool is included with the database tools </a:t>
            </a:r>
            <a:r>
              <a:rPr lang="en"/>
              <a:t>package. Download and install 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https://www.mongodb.com/docs/database-tools/installation/installation/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mongoimport </a:t>
            </a:r>
            <a:r>
              <a:rPr lang="en"/>
              <a:t>tool to import the given zips.json collection file to a collection called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zipcodes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400" y="2872022"/>
            <a:ext cx="7246976" cy="65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400" y="3649525"/>
            <a:ext cx="1958225" cy="68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</a:t>
            </a:r>
            <a:r>
              <a:rPr lang="en"/>
              <a:t>Operators</a:t>
            </a:r>
            <a:r>
              <a:rPr lang="en"/>
              <a:t> SQL vs MongoDB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75" y="1218600"/>
            <a:ext cx="360266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Queries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52475"/>
            <a:ext cx="85206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Clr>
                <a:srgbClr val="21313C"/>
              </a:buClr>
              <a:buSzPts val="1800"/>
              <a:buChar char="●"/>
            </a:pPr>
            <a:r>
              <a:rPr lang="en">
                <a:solidFill>
                  <a:srgbClr val="21313C"/>
                </a:solidFill>
                <a:highlight>
                  <a:srgbClr val="FFFFFF"/>
                </a:highlight>
              </a:rPr>
              <a:t>Get first 10 documents using </a:t>
            </a:r>
            <a:r>
              <a:rPr i="1" lang="en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>
                <a:solidFill>
                  <a:srgbClr val="21313C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rgbClr val="21313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313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313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Clr>
                <a:srgbClr val="21313C"/>
              </a:buClr>
              <a:buSzPts val="1800"/>
              <a:buChar char="●"/>
            </a:pPr>
            <a:r>
              <a:rPr lang="en">
                <a:solidFill>
                  <a:srgbClr val="21313C"/>
                </a:solidFill>
                <a:highlight>
                  <a:srgbClr val="FFFFFF"/>
                </a:highlight>
              </a:rPr>
              <a:t>Return States with Populations above 10 Million:</a:t>
            </a:r>
            <a:endParaRPr>
              <a:solidFill>
                <a:srgbClr val="21313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313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313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Clr>
                <a:srgbClr val="21313C"/>
              </a:buClr>
              <a:buSzPts val="1800"/>
              <a:buChar char="●"/>
            </a:pPr>
            <a:r>
              <a:rPr i="1" lang="en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$group</a:t>
            </a:r>
            <a:r>
              <a:rPr lang="en">
                <a:solidFill>
                  <a:srgbClr val="21313C"/>
                </a:solidFill>
                <a:highlight>
                  <a:srgbClr val="FFFFFF"/>
                </a:highlight>
              </a:rPr>
              <a:t> is equivalent to </a:t>
            </a:r>
            <a:r>
              <a:rPr i="1" lang="en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>
                <a:solidFill>
                  <a:srgbClr val="21313C"/>
                </a:solidFill>
                <a:highlight>
                  <a:srgbClr val="FFFFFF"/>
                </a:highlight>
              </a:rPr>
              <a:t> in SQL</a:t>
            </a:r>
            <a:r>
              <a:rPr i="1" lang="en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>
                <a:solidFill>
                  <a:srgbClr val="21313C"/>
                </a:solidFill>
                <a:highlight>
                  <a:srgbClr val="FFFFFF"/>
                </a:highlight>
              </a:rPr>
              <a:t>_</a:t>
            </a:r>
            <a:r>
              <a:rPr i="1" lang="en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id: </a:t>
            </a:r>
            <a:r>
              <a:rPr lang="en">
                <a:solidFill>
                  <a:srgbClr val="21313C"/>
                </a:solidFill>
                <a:highlight>
                  <a:srgbClr val="FFFFFF"/>
                </a:highlight>
              </a:rPr>
              <a:t>field must be used to indicate </a:t>
            </a:r>
            <a:r>
              <a:rPr lang="en">
                <a:solidFill>
                  <a:srgbClr val="21313C"/>
                </a:solidFill>
                <a:highlight>
                  <a:srgbClr val="FFFFFF"/>
                </a:highlight>
              </a:rPr>
              <a:t>grouping</a:t>
            </a:r>
            <a:r>
              <a:rPr lang="en">
                <a:solidFill>
                  <a:srgbClr val="21313C"/>
                </a:solidFill>
                <a:highlight>
                  <a:srgbClr val="FFFFFF"/>
                </a:highlight>
              </a:rPr>
              <a:t> field. </a:t>
            </a:r>
            <a:r>
              <a:rPr i="1" lang="en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$match</a:t>
            </a:r>
            <a:r>
              <a:rPr lang="en">
                <a:solidFill>
                  <a:srgbClr val="21313C"/>
                </a:solidFill>
                <a:highlight>
                  <a:srgbClr val="FFFFFF"/>
                </a:highlight>
              </a:rPr>
              <a:t> is similar to </a:t>
            </a:r>
            <a:r>
              <a:rPr i="1" lang="en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HAVING </a:t>
            </a:r>
            <a:r>
              <a:rPr lang="en">
                <a:solidFill>
                  <a:srgbClr val="21313C"/>
                </a:solidFill>
                <a:highlight>
                  <a:srgbClr val="FFFFFF"/>
                </a:highlight>
              </a:rPr>
              <a:t>in SQL.</a:t>
            </a:r>
            <a:endParaRPr>
              <a:solidFill>
                <a:srgbClr val="21313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275" y="1600825"/>
            <a:ext cx="4248567" cy="8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275" y="3027502"/>
            <a:ext cx="6516176" cy="75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Aggregation Queries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152475"/>
            <a:ext cx="39132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33376" lvl="0" marL="4572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SzPct val="100000"/>
              <a:buChar char="●"/>
            </a:pPr>
            <a:r>
              <a:rPr lang="en" sz="3000">
                <a:solidFill>
                  <a:srgbClr val="21313C"/>
                </a:solidFill>
                <a:highlight>
                  <a:srgbClr val="FFFFFF"/>
                </a:highlight>
              </a:rPr>
              <a:t>Return Average City Population by State</a:t>
            </a:r>
            <a:endParaRPr sz="3000">
              <a:solidFill>
                <a:srgbClr val="21313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313C"/>
              </a:solidFill>
              <a:highlight>
                <a:srgbClr val="FFFFFF"/>
              </a:highlight>
            </a:endParaRPr>
          </a:p>
          <a:p>
            <a:pPr indent="-353449" lvl="0" marL="45720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Clr>
                <a:srgbClr val="21313C"/>
              </a:buClr>
              <a:buSzPct val="120169"/>
              <a:buChar char="●"/>
            </a:pPr>
            <a:r>
              <a:rPr lang="en" sz="2974">
                <a:solidFill>
                  <a:srgbClr val="21313C"/>
                </a:solidFill>
                <a:highlight>
                  <a:srgbClr val="FFFFFF"/>
                </a:highlight>
              </a:rPr>
              <a:t>The first </a:t>
            </a:r>
            <a:r>
              <a:rPr i="1" lang="en" sz="2974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$group</a:t>
            </a:r>
            <a:r>
              <a:rPr lang="en" sz="2974">
                <a:solidFill>
                  <a:srgbClr val="21313C"/>
                </a:solidFill>
                <a:highlight>
                  <a:srgbClr val="FFFFFF"/>
                </a:highlight>
              </a:rPr>
              <a:t> stage groups the documents by the combination of </a:t>
            </a:r>
            <a:r>
              <a:rPr i="1" lang="en" sz="2974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city </a:t>
            </a:r>
            <a:r>
              <a:rPr lang="en" sz="2974">
                <a:solidFill>
                  <a:srgbClr val="21313C"/>
                </a:solidFill>
                <a:highlight>
                  <a:srgbClr val="FFFFFF"/>
                </a:highlight>
              </a:rPr>
              <a:t>and </a:t>
            </a:r>
            <a:r>
              <a:rPr i="1" lang="en" sz="2974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2974">
                <a:solidFill>
                  <a:srgbClr val="21313C"/>
                </a:solidFill>
                <a:highlight>
                  <a:srgbClr val="FFFFFF"/>
                </a:highlight>
              </a:rPr>
              <a:t>, calculates the population for each combination, and outputs a document for each </a:t>
            </a:r>
            <a:r>
              <a:rPr i="1" lang="en" sz="2974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city </a:t>
            </a:r>
            <a:r>
              <a:rPr lang="en" sz="2974">
                <a:solidFill>
                  <a:srgbClr val="21313C"/>
                </a:solidFill>
                <a:highlight>
                  <a:srgbClr val="FFFFFF"/>
                </a:highlight>
              </a:rPr>
              <a:t>and </a:t>
            </a:r>
            <a:r>
              <a:rPr i="1" lang="en" sz="2974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en" sz="2974">
                <a:solidFill>
                  <a:srgbClr val="21313C"/>
                </a:solidFill>
                <a:highlight>
                  <a:srgbClr val="FFFFFF"/>
                </a:highlight>
              </a:rPr>
              <a:t>combination. Second </a:t>
            </a:r>
            <a:r>
              <a:rPr i="1" lang="en" sz="2974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$group</a:t>
            </a:r>
            <a:r>
              <a:rPr lang="en" sz="2974">
                <a:solidFill>
                  <a:srgbClr val="21313C"/>
                </a:solidFill>
                <a:highlight>
                  <a:srgbClr val="FFFFFF"/>
                </a:highlight>
              </a:rPr>
              <a:t> state calculates averages for each </a:t>
            </a:r>
            <a:r>
              <a:rPr i="1" lang="en" sz="2974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 </a:t>
            </a:r>
            <a:r>
              <a:rPr lang="en" sz="2974">
                <a:solidFill>
                  <a:srgbClr val="21313C"/>
                </a:solidFill>
                <a:highlight>
                  <a:srgbClr val="FFFFFF"/>
                </a:highlight>
              </a:rPr>
              <a:t>coming from the first group stage.</a:t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25" y="1482450"/>
            <a:ext cx="4030101" cy="23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db.orders.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insertMany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( [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"_id"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"item"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"almonds"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"quantity"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"_id"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"item"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"pecans"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"quantity"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"_id"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] )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db.inventory.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insertMany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( [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"_id"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"sku"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"almonds"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"product 1"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"_id"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"sku"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"bread"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"product 2"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"_id"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"sku"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"cashews"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"product 3"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"_id"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"sku"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"pecans"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"product 4"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"_id"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"sku"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"Incomplete"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"_id"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] )</a:t>
            </a:r>
            <a:endParaRPr sz="100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00" y="1152475"/>
            <a:ext cx="1447243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1400">
                <a:solidFill>
                  <a:srgbClr val="21313C"/>
                </a:solidFill>
                <a:highlight>
                  <a:srgbClr val="FFFFFF"/>
                </a:highlight>
              </a:rPr>
              <a:t>This aggregation operation on the </a:t>
            </a:r>
            <a:r>
              <a:rPr i="1" lang="en" sz="1400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orders </a:t>
            </a:r>
            <a:r>
              <a:rPr lang="en" sz="1400">
                <a:solidFill>
                  <a:srgbClr val="21313C"/>
                </a:solidFill>
                <a:highlight>
                  <a:srgbClr val="FFFFFF"/>
                </a:highlight>
              </a:rPr>
              <a:t>collection joins the documents from </a:t>
            </a:r>
            <a:r>
              <a:rPr i="1" lang="en" sz="1400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orders </a:t>
            </a:r>
            <a:r>
              <a:rPr lang="en" sz="1400">
                <a:solidFill>
                  <a:srgbClr val="21313C"/>
                </a:solidFill>
                <a:highlight>
                  <a:srgbClr val="FFFFFF"/>
                </a:highlight>
              </a:rPr>
              <a:t>with the documents from the </a:t>
            </a:r>
            <a:r>
              <a:rPr i="1" lang="en" sz="1400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1400">
                <a:solidFill>
                  <a:srgbClr val="21313C"/>
                </a:solidFill>
                <a:highlight>
                  <a:srgbClr val="FFFFFF"/>
                </a:highlight>
              </a:rPr>
              <a:t> collection, using the </a:t>
            </a:r>
            <a:r>
              <a:rPr lang="en" sz="1400">
                <a:solidFill>
                  <a:srgbClr val="990000"/>
                </a:solidFill>
                <a:highlight>
                  <a:srgbClr val="FFFFFF"/>
                </a:highlight>
              </a:rPr>
              <a:t>item </a:t>
            </a:r>
            <a:r>
              <a:rPr lang="en" sz="1400">
                <a:solidFill>
                  <a:srgbClr val="21313C"/>
                </a:solidFill>
                <a:highlight>
                  <a:srgbClr val="FFFFFF"/>
                </a:highlight>
              </a:rPr>
              <a:t>field from the </a:t>
            </a:r>
            <a:r>
              <a:rPr i="1" lang="en" sz="1400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orders </a:t>
            </a:r>
            <a:r>
              <a:rPr lang="en" sz="1400">
                <a:solidFill>
                  <a:srgbClr val="21313C"/>
                </a:solidFill>
                <a:highlight>
                  <a:srgbClr val="FFFFFF"/>
                </a:highlight>
              </a:rPr>
              <a:t>collection and the </a:t>
            </a:r>
            <a:r>
              <a:rPr lang="en" sz="1400">
                <a:solidFill>
                  <a:srgbClr val="990000"/>
                </a:solidFill>
                <a:highlight>
                  <a:srgbClr val="FFFFFF"/>
                </a:highlight>
              </a:rPr>
              <a:t>sku </a:t>
            </a:r>
            <a:r>
              <a:rPr lang="en" sz="1400">
                <a:solidFill>
                  <a:srgbClr val="21313C"/>
                </a:solidFill>
                <a:highlight>
                  <a:srgbClr val="FFFFFF"/>
                </a:highlight>
              </a:rPr>
              <a:t>field from the </a:t>
            </a:r>
            <a:r>
              <a:rPr i="1" lang="en" sz="1400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1400">
                <a:solidFill>
                  <a:srgbClr val="21313C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21313C"/>
                </a:solidFill>
                <a:highlight>
                  <a:srgbClr val="FFFFFF"/>
                </a:highlight>
              </a:rPr>
              <a:t> collection. It saves the join in the </a:t>
            </a:r>
            <a:r>
              <a:rPr i="1" lang="en" sz="1400">
                <a:solidFill>
                  <a:srgbClr val="2131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inventory_docs </a:t>
            </a:r>
            <a:r>
              <a:rPr lang="en" sz="1400">
                <a:solidFill>
                  <a:srgbClr val="21313C"/>
                </a:solidFill>
                <a:highlight>
                  <a:srgbClr val="FFFFFF"/>
                </a:highlight>
              </a:rPr>
              <a:t>field.</a:t>
            </a:r>
            <a:endParaRPr sz="2000"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25" y="1432375"/>
            <a:ext cx="7671774" cy="13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“Big data” fueled the need for highly scalable and available DBMSs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data in an organized way, but do not use rows and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“Schema-less” or “schema not important”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for newly emerging data types (graph data, document data,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APIs and/or query languages to support new data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100" y="2924700"/>
            <a:ext cx="4989799" cy="19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Validation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081300"/>
            <a:ext cx="85206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db.</a:t>
            </a:r>
            <a:r>
              <a:rPr lang="en" sz="75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createCollection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"students"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validator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$jsonSchema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bsonType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"object"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"major"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"address"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bsonType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"must be a string and is required"</a:t>
            </a:r>
            <a:endParaRPr sz="750">
              <a:solidFill>
                <a:srgbClr val="12824D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bsonType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"int"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minimum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2017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maximum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3017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"must be an integer in [ 2017, 3017 ] and is required"</a:t>
            </a:r>
            <a:endParaRPr sz="750">
              <a:solidFill>
                <a:srgbClr val="12824D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major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"Math"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"Computer Science"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"History"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750">
                <a:solidFill>
                  <a:srgbClr val="016EE9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"can only be one of the enum values and is required"</a:t>
            </a:r>
            <a:endParaRPr sz="750">
              <a:solidFill>
                <a:srgbClr val="12824D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gpa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bsonType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"double"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"must be a double if the field exists"</a:t>
            </a:r>
            <a:endParaRPr sz="750">
              <a:solidFill>
                <a:srgbClr val="12824D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bsonType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"object"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[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street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bsonType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"must be a string if the field exists"</a:t>
            </a:r>
            <a:endParaRPr sz="750">
              <a:solidFill>
                <a:srgbClr val="12824D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bsonType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D83713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750">
                <a:solidFill>
                  <a:srgbClr val="12824D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"must be a string and is required"</a:t>
            </a:r>
            <a:endParaRPr sz="750">
              <a:solidFill>
                <a:srgbClr val="12824D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50">
                <a:solidFill>
                  <a:srgbClr val="061621"/>
                </a:solidFill>
                <a:highlight>
                  <a:srgbClr val="F9FBFA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750">
              <a:solidFill>
                <a:srgbClr val="061621"/>
              </a:solidFill>
              <a:highlight>
                <a:srgbClr val="F9FB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9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Schema Validation</a:t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5" y="1367850"/>
            <a:ext cx="2512823" cy="22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097" y="1589644"/>
            <a:ext cx="5886324" cy="57830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/>
        </p:nvSpPr>
        <p:spPr>
          <a:xfrm>
            <a:off x="3090100" y="2464075"/>
            <a:ext cx="54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</a:t>
            </a:r>
            <a:r>
              <a:rPr lang="en"/>
              <a:t>: MongoDB considers all numbers as float type, convert to int using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NumberInt()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Compass GUI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the URI using your username and password</a:t>
            </a:r>
            <a:endParaRPr/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2378"/>
            <a:ext cx="5963374" cy="339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MongoDB Compass GUI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documents in collections, check schema validations.</a:t>
            </a:r>
            <a:endParaRPr/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7650"/>
            <a:ext cx="5584302" cy="30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MongoDB Compass GUI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queries without using MongoDB commands such as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51" y="1602650"/>
            <a:ext cx="6384451" cy="324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Types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825" y="719527"/>
            <a:ext cx="5614550" cy="165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250" y="2804700"/>
            <a:ext cx="6065125" cy="18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NoSQL document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data in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Field-value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are stored in collections.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in a collection share common                                                                  fields: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00" y="300344"/>
            <a:ext cx="2538430" cy="18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650" y="2344550"/>
            <a:ext cx="2786100" cy="22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9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Syntax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Bson: Json with binary encoding with additional data type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start and end with “{ }”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key and value with “:”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each key:value pair with “,”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can be of various types, including strings, numbers, booleans, arrays, sub-documents(nested documents), and other BSON data types.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300" y="2750950"/>
            <a:ext cx="2460443" cy="229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Documents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Identify Relationships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Decide on parent-child relationships (Embedding vs Referencing):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Embedding requires no foreign keys and it includes an implicit cascading delete.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one-to-many relationships, </a:t>
            </a:r>
            <a:r>
              <a:rPr lang="en"/>
              <a:t>arrays can be used.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50" y="1905200"/>
            <a:ext cx="4572001" cy="191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Schema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</a:t>
            </a:r>
            <a:r>
              <a:rPr lang="en"/>
              <a:t>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required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required values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475" y="1183150"/>
            <a:ext cx="3538200" cy="27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in MongoDB Aggregation Framework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vs MQL: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213855"/>
            <a:ext cx="1830275" cy="18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150" y="1336625"/>
            <a:ext cx="4109150" cy="17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7225" y="3413275"/>
            <a:ext cx="6876076" cy="14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