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 autoAdjust="0"/>
    <p:restoredTop sz="94689" autoAdjust="0"/>
  </p:normalViewPr>
  <p:slideViewPr>
    <p:cSldViewPr snapToGrid="0">
      <p:cViewPr>
        <p:scale>
          <a:sx n="66" d="100"/>
          <a:sy n="66" d="100"/>
        </p:scale>
        <p:origin x="32" y="-5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625AD-0ABD-4232-8A36-04BBEAEF84F6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96A9C-9A2E-4D5F-AD25-60B72EB1C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95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072430" rtl="0" eaLnBrk="1" latinLnBrk="0" hangingPunct="1">
      <a:defRPr sz="5346" kern="1200">
        <a:solidFill>
          <a:schemeClr val="tx1"/>
        </a:solidFill>
        <a:latin typeface="+mn-lt"/>
        <a:ea typeface="+mn-ea"/>
        <a:cs typeface="+mn-cs"/>
      </a:defRPr>
    </a:lvl1pPr>
    <a:lvl2pPr marL="2036216" algn="l" defTabSz="4072430" rtl="0" eaLnBrk="1" latinLnBrk="0" hangingPunct="1">
      <a:defRPr sz="5346" kern="1200">
        <a:solidFill>
          <a:schemeClr val="tx1"/>
        </a:solidFill>
        <a:latin typeface="+mn-lt"/>
        <a:ea typeface="+mn-ea"/>
        <a:cs typeface="+mn-cs"/>
      </a:defRPr>
    </a:lvl2pPr>
    <a:lvl3pPr marL="4072430" algn="l" defTabSz="4072430" rtl="0" eaLnBrk="1" latinLnBrk="0" hangingPunct="1">
      <a:defRPr sz="5346" kern="1200">
        <a:solidFill>
          <a:schemeClr val="tx1"/>
        </a:solidFill>
        <a:latin typeface="+mn-lt"/>
        <a:ea typeface="+mn-ea"/>
        <a:cs typeface="+mn-cs"/>
      </a:defRPr>
    </a:lvl3pPr>
    <a:lvl4pPr marL="6108647" algn="l" defTabSz="4072430" rtl="0" eaLnBrk="1" latinLnBrk="0" hangingPunct="1">
      <a:defRPr sz="5346" kern="1200">
        <a:solidFill>
          <a:schemeClr val="tx1"/>
        </a:solidFill>
        <a:latin typeface="+mn-lt"/>
        <a:ea typeface="+mn-ea"/>
        <a:cs typeface="+mn-cs"/>
      </a:defRPr>
    </a:lvl4pPr>
    <a:lvl5pPr marL="8144863" algn="l" defTabSz="4072430" rtl="0" eaLnBrk="1" latinLnBrk="0" hangingPunct="1">
      <a:defRPr sz="5346" kern="1200">
        <a:solidFill>
          <a:schemeClr val="tx1"/>
        </a:solidFill>
        <a:latin typeface="+mn-lt"/>
        <a:ea typeface="+mn-ea"/>
        <a:cs typeface="+mn-cs"/>
      </a:defRPr>
    </a:lvl5pPr>
    <a:lvl6pPr marL="10181077" algn="l" defTabSz="4072430" rtl="0" eaLnBrk="1" latinLnBrk="0" hangingPunct="1">
      <a:defRPr sz="5346" kern="1200">
        <a:solidFill>
          <a:schemeClr val="tx1"/>
        </a:solidFill>
        <a:latin typeface="+mn-lt"/>
        <a:ea typeface="+mn-ea"/>
        <a:cs typeface="+mn-cs"/>
      </a:defRPr>
    </a:lvl6pPr>
    <a:lvl7pPr marL="12217293" algn="l" defTabSz="4072430" rtl="0" eaLnBrk="1" latinLnBrk="0" hangingPunct="1">
      <a:defRPr sz="5346" kern="1200">
        <a:solidFill>
          <a:schemeClr val="tx1"/>
        </a:solidFill>
        <a:latin typeface="+mn-lt"/>
        <a:ea typeface="+mn-ea"/>
        <a:cs typeface="+mn-cs"/>
      </a:defRPr>
    </a:lvl7pPr>
    <a:lvl8pPr marL="14253513" algn="l" defTabSz="4072430" rtl="0" eaLnBrk="1" latinLnBrk="0" hangingPunct="1">
      <a:defRPr sz="5346" kern="1200">
        <a:solidFill>
          <a:schemeClr val="tx1"/>
        </a:solidFill>
        <a:latin typeface="+mn-lt"/>
        <a:ea typeface="+mn-ea"/>
        <a:cs typeface="+mn-cs"/>
      </a:defRPr>
    </a:lvl8pPr>
    <a:lvl9pPr marL="16289725" algn="l" defTabSz="4072430" rtl="0" eaLnBrk="1" latinLnBrk="0" hangingPunct="1">
      <a:defRPr sz="534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96A9C-9A2E-4D5F-AD25-60B72EB1C37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38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06EA-0AEA-4708-BFC7-F3F5B86FE341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F10D-55A1-47D9-A783-8F3A4C592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46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06EA-0AEA-4708-BFC7-F3F5B86FE341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F10D-55A1-47D9-A783-8F3A4C592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07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06EA-0AEA-4708-BFC7-F3F5B86FE341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F10D-55A1-47D9-A783-8F3A4C592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16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06EA-0AEA-4708-BFC7-F3F5B86FE341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F10D-55A1-47D9-A783-8F3A4C592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69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06EA-0AEA-4708-BFC7-F3F5B86FE341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F10D-55A1-47D9-A783-8F3A4C592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1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06EA-0AEA-4708-BFC7-F3F5B86FE341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F10D-55A1-47D9-A783-8F3A4C592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08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06EA-0AEA-4708-BFC7-F3F5B86FE341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F10D-55A1-47D9-A783-8F3A4C592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37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06EA-0AEA-4708-BFC7-F3F5B86FE341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F10D-55A1-47D9-A783-8F3A4C592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37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06EA-0AEA-4708-BFC7-F3F5B86FE341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F10D-55A1-47D9-A783-8F3A4C592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30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06EA-0AEA-4708-BFC7-F3F5B86FE341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F10D-55A1-47D9-A783-8F3A4C592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06EA-0AEA-4708-BFC7-F3F5B86FE341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F10D-55A1-47D9-A783-8F3A4C592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64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506EA-0AEA-4708-BFC7-F3F5B86FE341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4F10D-55A1-47D9-A783-8F3A4C592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67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48956A3-051A-4B3F-B471-06148DB80A8A}"/>
              </a:ext>
            </a:extLst>
          </p:cNvPr>
          <p:cNvSpPr/>
          <p:nvPr/>
        </p:nvSpPr>
        <p:spPr>
          <a:xfrm>
            <a:off x="285646" y="6226957"/>
            <a:ext cx="8514593" cy="35391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lang="zh-CN" altLang="en-US" sz="2954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应用框架层</a:t>
            </a:r>
            <a:r>
              <a:rPr lang="zh-CN" altLang="en-US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：这一层是编写</a:t>
            </a:r>
            <a:r>
              <a:rPr lang="en-US" altLang="zh-CN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Google</a:t>
            </a:r>
            <a:r>
              <a:rPr lang="zh-CN" altLang="en-US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发布的核心应用时所使用的</a:t>
            </a:r>
            <a:r>
              <a:rPr lang="en-US" altLang="zh-CN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CN" altLang="en-US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框架，开发人员同样可以使用这些框架来开发自己的应用，这样便简化了程序开发的结构设计，但是必须要遵守其框架的开发原则。</a:t>
            </a:r>
            <a:endParaRPr lang="zh-CN" altLang="en-US" sz="2954" dirty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162DAF-AC94-4C32-B183-5E2FDC0F56C1}"/>
              </a:ext>
            </a:extLst>
          </p:cNvPr>
          <p:cNvSpPr/>
          <p:nvPr/>
        </p:nvSpPr>
        <p:spPr>
          <a:xfrm>
            <a:off x="285646" y="11098617"/>
            <a:ext cx="8514593" cy="2754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zh-CN" altLang="en-US" sz="2954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系统运行库（</a:t>
            </a:r>
            <a:r>
              <a:rPr lang="en-US" altLang="zh-CN" sz="2954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C/C++</a:t>
            </a:r>
            <a:r>
              <a:rPr lang="zh-CN" altLang="en-US" sz="2954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库以及</a:t>
            </a:r>
            <a:r>
              <a:rPr lang="en-US" altLang="zh-CN" sz="2954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</a:t>
            </a:r>
            <a:r>
              <a:rPr lang="zh-CN" altLang="en-US" sz="2954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运行库）层</a:t>
            </a:r>
            <a:r>
              <a:rPr lang="zh-CN" altLang="en-US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：当使用</a:t>
            </a:r>
            <a:r>
              <a:rPr lang="en-US" altLang="zh-CN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</a:t>
            </a:r>
            <a:r>
              <a:rPr lang="zh-CN" altLang="en-US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应用框架时，</a:t>
            </a:r>
            <a:r>
              <a:rPr lang="en-US" altLang="zh-CN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</a:t>
            </a:r>
            <a:r>
              <a:rPr lang="zh-CN" altLang="en-US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系统会通过一些</a:t>
            </a:r>
            <a:r>
              <a:rPr lang="en-US" altLang="zh-CN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C/C++</a:t>
            </a:r>
            <a:r>
              <a:rPr lang="zh-CN" altLang="en-US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库来支持我们使用的各个组件，使其更好的为我们服务，比如其中的</a:t>
            </a:r>
            <a:r>
              <a:rPr lang="en-US" altLang="zh-CN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SQLite</a:t>
            </a:r>
            <a:r>
              <a:rPr lang="zh-CN" altLang="en-US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（关系数据库），</a:t>
            </a:r>
            <a:r>
              <a:rPr lang="en-US" altLang="zh-CN" sz="2954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Webkit</a:t>
            </a:r>
            <a:r>
              <a:rPr lang="zh-CN" altLang="en-US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Web</a:t>
            </a:r>
            <a:r>
              <a:rPr lang="zh-CN" altLang="en-US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浏览器引擎）。</a:t>
            </a:r>
            <a:endParaRPr lang="zh-CN" altLang="en-US" sz="285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945A1AE-E608-43B7-B9AA-C1ABD57A6319}"/>
              </a:ext>
            </a:extLst>
          </p:cNvPr>
          <p:cNvSpPr/>
          <p:nvPr/>
        </p:nvSpPr>
        <p:spPr>
          <a:xfrm>
            <a:off x="285646" y="15460275"/>
            <a:ext cx="8514593" cy="28063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 sz="2954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硬件抽象层（</a:t>
            </a:r>
            <a:r>
              <a:rPr lang="en-US" altLang="zh-CN" sz="2954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Hardware Abstraction Layer</a:t>
            </a:r>
            <a:r>
              <a:rPr lang="zh-CN" altLang="en-US" sz="2954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）：</a:t>
            </a:r>
            <a:r>
              <a:rPr lang="en-US" altLang="zh-CN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</a:t>
            </a:r>
            <a:r>
              <a:rPr lang="zh-CN" altLang="en-US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的硬件抽象层，简单来说，就是对</a:t>
            </a:r>
            <a:r>
              <a:rPr lang="en-US" altLang="zh-CN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内核驱动程序的封装，向上提供接口，屏蔽低层的实现细节。</a:t>
            </a:r>
            <a:r>
              <a:rPr lang="en-US" altLang="zh-CN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HAL </a:t>
            </a:r>
            <a:r>
              <a:rPr lang="zh-CN" altLang="en-US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可定义一个标准接口以供硬件供应商实现，这可让 </a:t>
            </a:r>
            <a:r>
              <a:rPr lang="en-US" altLang="zh-CN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 </a:t>
            </a:r>
            <a:r>
              <a:rPr lang="zh-CN" altLang="en-US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忽略较低级别的驱动程序实现。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AA765CE-B622-4B1F-82F0-232B04963115}"/>
              </a:ext>
            </a:extLst>
          </p:cNvPr>
          <p:cNvSpPr/>
          <p:nvPr/>
        </p:nvSpPr>
        <p:spPr>
          <a:xfrm>
            <a:off x="285646" y="20819127"/>
            <a:ext cx="8514593" cy="45413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lang="en-US" altLang="zh-CN" sz="2954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sz="2954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内核层</a:t>
            </a:r>
            <a:r>
              <a:rPr lang="zh-CN" altLang="en-US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</a:t>
            </a:r>
            <a:r>
              <a:rPr lang="zh-CN" altLang="en-US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的核心系统服务给予</a:t>
            </a:r>
            <a:r>
              <a:rPr lang="en-US" altLang="zh-CN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Linux2.6</a:t>
            </a:r>
            <a:r>
              <a:rPr lang="zh-CN" altLang="en-US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内核，如安全性、内存管理、进程管理、网络协议栈和驱动模型等都依赖于该内核，比如</a:t>
            </a:r>
            <a:r>
              <a:rPr lang="en-US" altLang="zh-CN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Binder IPC(Internet Process Connection</a:t>
            </a:r>
            <a:r>
              <a:rPr lang="zh-CN" altLang="en-US" sz="2954" dirty="0">
                <a:solidFill>
                  <a:srgbClr val="4D4D4D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进程间通信</a:t>
            </a:r>
            <a:r>
              <a:rPr lang="en-US" altLang="zh-CN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驱动，</a:t>
            </a:r>
            <a:r>
              <a:rPr lang="en-US" altLang="zh-CN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</a:t>
            </a:r>
            <a:r>
              <a:rPr lang="zh-CN" altLang="en-US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的一个特殊驱动程序，具有单独的设备节点，提供进程间通信的功能。</a:t>
            </a:r>
            <a:endParaRPr lang="zh-CN" altLang="en-US" sz="285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64D74A2-73AC-467D-B0E2-4971E85D8DF6}"/>
              </a:ext>
            </a:extLst>
          </p:cNvPr>
          <p:cNvSpPr/>
          <p:nvPr/>
        </p:nvSpPr>
        <p:spPr>
          <a:xfrm>
            <a:off x="27199502" y="11098617"/>
            <a:ext cx="6028056" cy="2754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en-US" altLang="zh-CN" sz="2954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</a:t>
            </a:r>
            <a:r>
              <a:rPr lang="zh-CN" altLang="en-US" sz="2954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运行库</a:t>
            </a:r>
            <a:r>
              <a:rPr lang="zh-CN" altLang="en-US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：手机运行起来需要一个环境，虚拟机在这一层</a:t>
            </a:r>
            <a:endParaRPr lang="zh-CN" altLang="en-US" sz="285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6F3B5EE-D5FC-48E2-A844-025AB4DC9302}"/>
              </a:ext>
            </a:extLst>
          </p:cNvPr>
          <p:cNvSpPr/>
          <p:nvPr/>
        </p:nvSpPr>
        <p:spPr>
          <a:xfrm>
            <a:off x="285646" y="1838234"/>
            <a:ext cx="8514593" cy="20828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954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应用层</a:t>
            </a:r>
            <a:r>
              <a:rPr lang="zh-CN" altLang="en-US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：应用是用</a:t>
            </a:r>
            <a:r>
              <a:rPr lang="en-US" altLang="zh-CN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语言编写的运行在虚拟机上的程序，比如</a:t>
            </a:r>
            <a:r>
              <a:rPr lang="en-US" altLang="zh-CN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Email</a:t>
            </a:r>
            <a:r>
              <a:rPr lang="zh-CN" altLang="en-US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客户端，</a:t>
            </a:r>
            <a:r>
              <a:rPr lang="en-US" altLang="zh-CN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SMS</a:t>
            </a:r>
            <a:r>
              <a:rPr lang="zh-CN" altLang="en-US" sz="2954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短消息程序，日历等。</a:t>
            </a:r>
            <a:endParaRPr lang="zh-CN" altLang="en-US" sz="285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1D4AA3C-EBEA-462C-B0B3-00372EAA7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857" y="1373606"/>
            <a:ext cx="17958644" cy="2644488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29957634-BB62-4833-A07F-C707391F1C15}"/>
              </a:ext>
            </a:extLst>
          </p:cNvPr>
          <p:cNvSpPr/>
          <p:nvPr/>
        </p:nvSpPr>
        <p:spPr>
          <a:xfrm>
            <a:off x="6814996" y="231171"/>
            <a:ext cx="22810366" cy="9375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6000" b="1" dirty="0"/>
              <a:t>静态分层（不能体现其动态运行过程中的各模块之间的复杂关系）</a:t>
            </a:r>
          </a:p>
        </p:txBody>
      </p:sp>
    </p:spTree>
    <p:extLst>
      <p:ext uri="{BB962C8B-B14F-4D97-AF65-F5344CB8AC3E}">
        <p14:creationId xmlns:p14="http://schemas.microsoft.com/office/powerpoint/2010/main" val="351043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C4F20DE-F664-4D8F-81C1-E897993DB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183" y="3279972"/>
            <a:ext cx="20747376" cy="1819262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FF0DA50-EAD7-4A66-BDC2-255640F25CD6}"/>
              </a:ext>
            </a:extLst>
          </p:cNvPr>
          <p:cNvSpPr/>
          <p:nvPr/>
        </p:nvSpPr>
        <p:spPr>
          <a:xfrm>
            <a:off x="10723378" y="21574076"/>
            <a:ext cx="4850994" cy="17396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Boot ROM: 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当手机处于关机状态时，长按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Power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键开机，引导芯片开始从固化在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ROM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里的预设代码开始执行，然后加载引导程序到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RAM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；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E18325-990F-42CB-A2F5-DA3F234B93CE}"/>
              </a:ext>
            </a:extLst>
          </p:cNvPr>
          <p:cNvSpPr/>
          <p:nvPr/>
        </p:nvSpPr>
        <p:spPr>
          <a:xfrm>
            <a:off x="16050644" y="21540787"/>
            <a:ext cx="4850994" cy="19926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Boot Loader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：这是启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Android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系动统之前的引导程序，主要是检查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RAM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，初始化硬件参数等功能。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E29AB4-4973-4EA7-8B76-A929C378A049}"/>
              </a:ext>
            </a:extLst>
          </p:cNvPr>
          <p:cNvSpPr/>
          <p:nvPr/>
        </p:nvSpPr>
        <p:spPr>
          <a:xfrm>
            <a:off x="22397850" y="21512855"/>
            <a:ext cx="6315735" cy="17788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启动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Kernel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swapper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进程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pid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=0)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：该进程又称为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idle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进程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系统初始化过程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Kernel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由无到有开创的第一个进程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, 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用于初始化进程管理、内存管理，加载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Display,Camera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 Driver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Binder Driver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等相关工作；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47DFEE-DF13-4ED8-BE93-666ED98DF66B}"/>
              </a:ext>
            </a:extLst>
          </p:cNvPr>
          <p:cNvSpPr/>
          <p:nvPr/>
        </p:nvSpPr>
        <p:spPr>
          <a:xfrm>
            <a:off x="306116" y="18364646"/>
            <a:ext cx="7320063" cy="17316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启动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kthreadd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进程（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pid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=2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）：是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Linux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系统的内核进程，会创建内核工作线程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kworkder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，软中断线程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ksoftirqd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thermal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等内核守护进程。</a:t>
            </a:r>
            <a:r>
              <a:rPr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kthreadd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进程是所有内核进程的鼻祖。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BB1B90B-06F0-497A-854A-41A22EE9F9FF}"/>
              </a:ext>
            </a:extLst>
          </p:cNvPr>
          <p:cNvSpPr/>
          <p:nvPr/>
        </p:nvSpPr>
        <p:spPr>
          <a:xfrm>
            <a:off x="382489" y="8149460"/>
            <a:ext cx="7243693" cy="1942636"/>
          </a:xfrm>
          <a:prstGeom prst="rect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Zygote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进程，是由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init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进程通过解析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init.rc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文件后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fork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生成的，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Zygote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进程主要包含：</a:t>
            </a:r>
          </a:p>
          <a:p>
            <a:pPr algn="l"/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加载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ZygoteInit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类，注册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Zygote Socket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服务端套接字</a:t>
            </a:r>
          </a:p>
          <a:p>
            <a:pPr algn="l"/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加载虚拟机</a:t>
            </a:r>
          </a:p>
          <a:p>
            <a:pPr algn="l"/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提前加载类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preloadClasses</a:t>
            </a:r>
            <a:endParaRPr lang="en-US" altLang="zh-CN" sz="2000" dirty="0">
              <a:solidFill>
                <a:srgbClr val="4D4D4D"/>
              </a:solidFill>
              <a:latin typeface="Arial" panose="020B0604020202020204" pitchFamily="34" charset="0"/>
            </a:endParaRPr>
          </a:p>
          <a:p>
            <a:pPr algn="l"/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提前加载资源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preloadResouces</a:t>
            </a:r>
            <a:endParaRPr lang="zh-CN" altLang="en-US" sz="2000" dirty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B9036FE-AFA8-4316-BBD3-4A218A9AEEBF}"/>
              </a:ext>
            </a:extLst>
          </p:cNvPr>
          <p:cNvSpPr/>
          <p:nvPr/>
        </p:nvSpPr>
        <p:spPr>
          <a:xfrm>
            <a:off x="27539577" y="15428472"/>
            <a:ext cx="8077676" cy="12196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硬件抽象层 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(HAL) 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提供标准接口，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HAL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包含多个库模块，其中每个模块都为特定类型的硬件组件实现一组接口，比如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WIFI/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蓝牙模块，当框架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API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请求访问设备硬件时，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Android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系统将为该硬件加载相应的库模块。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9F285E5-FCDE-44E3-A037-663329490801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9972351" y="19633449"/>
            <a:ext cx="5583367" cy="18794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8A4D1D0-EF22-4B76-AAA7-AA92798095C6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7626179" y="19230457"/>
            <a:ext cx="389137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896E120A-195E-4790-8999-D9BDA0418384}"/>
              </a:ext>
            </a:extLst>
          </p:cNvPr>
          <p:cNvSpPr/>
          <p:nvPr/>
        </p:nvSpPr>
        <p:spPr>
          <a:xfrm>
            <a:off x="306116" y="13841600"/>
            <a:ext cx="7243692" cy="35231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这里的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Native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系统库主要包括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init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孵化来的用户空间的守护进程、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HAL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层以及开机动画等。启动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init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进程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pid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=1),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是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Linux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系统的用户进程，</a:t>
            </a:r>
            <a:r>
              <a:rPr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init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进程是所有用户进程的鼻祖。</a:t>
            </a:r>
          </a:p>
          <a:p>
            <a:pPr algn="l"/>
            <a:endParaRPr lang="zh-CN" altLang="en-US" sz="2000" dirty="0">
              <a:solidFill>
                <a:srgbClr val="4D4D4D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init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进程会孵化出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ueventd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logd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healthd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installd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adbd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lmkd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等用户守护进程；</a:t>
            </a:r>
          </a:p>
          <a:p>
            <a:pPr algn="l"/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init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进程还启动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servicemanager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(binder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服务管家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)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bootanim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(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开机动画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)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等重要服务</a:t>
            </a:r>
          </a:p>
          <a:p>
            <a:pPr algn="l"/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init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进程孵化出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Zygote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进程，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Zygote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进程是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Android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系统的第一个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Java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进程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(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即虚拟机进程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)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Zygote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是所有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Java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进程的父进程，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Zygote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进程本身是由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init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进程孵化而来的。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6A8ACE3-E76C-4E36-A641-A69764FF0189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7549808" y="15214060"/>
            <a:ext cx="8909392" cy="3891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5FC168F-9096-41EA-ABAD-D35E2C8DCF48}"/>
              </a:ext>
            </a:extLst>
          </p:cNvPr>
          <p:cNvSpPr/>
          <p:nvPr/>
        </p:nvSpPr>
        <p:spPr>
          <a:xfrm>
            <a:off x="0" y="24011634"/>
            <a:ext cx="35999738" cy="38386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Tips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：</a:t>
            </a:r>
            <a:endParaRPr lang="en-US" altLang="zh-CN" sz="2000" dirty="0">
              <a:solidFill>
                <a:srgbClr val="4D4D4D"/>
              </a:solidFill>
              <a:latin typeface="Arial" panose="020B0604020202020204" pitchFamily="34" charset="0"/>
            </a:endParaRPr>
          </a:p>
          <a:p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一、对于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JVM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DVM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的认知：</a:t>
            </a:r>
            <a:endParaRPr lang="en-US" altLang="zh-CN" sz="2000" dirty="0">
              <a:solidFill>
                <a:srgbClr val="4D4D4D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JVM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将平台无关的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.class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字节码文件翻译成平台相关的机器码，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DVM(Dalvik VM)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安卓中对应使用的虚拟机，解码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.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dex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文件，一个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.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dex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文件由多个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class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文件打包而成，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DVM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允许多个实例，每个实例都是一个独立的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Linux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进程，防止一个进程崩溃导致其他也崩溃</a:t>
            </a:r>
            <a:endParaRPr lang="en-US" altLang="zh-CN" sz="2000" dirty="0">
              <a:solidFill>
                <a:srgbClr val="4D4D4D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DVM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基于寄存器架构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(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句柄引用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)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，指令为二地址指令或三地址指令，指令更长也更占用指令空间，速度快，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JVM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基于栈架构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(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指针引用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)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，指令为零地址指令，操作数对象默认为栈中的几个位置</a:t>
            </a:r>
            <a:endParaRPr lang="en-US" altLang="zh-CN" sz="2000" dirty="0">
              <a:solidFill>
                <a:srgbClr val="4D4D4D"/>
              </a:solidFill>
              <a:latin typeface="Arial" panose="020B0604020202020204" pitchFamily="34" charset="0"/>
            </a:endParaRPr>
          </a:p>
          <a:p>
            <a:pPr algn="l"/>
            <a:endParaRPr lang="en-US" altLang="zh-CN" sz="2000" dirty="0">
              <a:solidFill>
                <a:srgbClr val="4D4D4D"/>
              </a:solidFill>
              <a:latin typeface="Arial" panose="020B0604020202020204" pitchFamily="34" charset="0"/>
            </a:endParaRPr>
          </a:p>
          <a:p>
            <a:pPr algn="l"/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二、对于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ART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的认知：</a:t>
            </a:r>
            <a:endParaRPr lang="en-US" altLang="zh-CN" sz="2000" dirty="0">
              <a:solidFill>
                <a:srgbClr val="4D4D4D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、每个应用都在其自己的进程中运行，都有自己的虚拟机实例。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ART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通过执行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DEX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文件可在设备运行多个虚拟机，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DEX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文件是一种专为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Android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设计的字节码格式文件，经过优化，使用内存很少。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ART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主要功能包括：预先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AOT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)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和即时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JIT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)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编译，优化的垃圾回收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(GC)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，以及调试相关的支持。</a:t>
            </a:r>
            <a:b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</a:b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	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）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ART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使用预编译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-apple-system"/>
              </a:rPr>
              <a:t>AOT</a:t>
            </a:r>
            <a:r>
              <a:rPr lang="en-US" altLang="zh-CN" sz="2000" dirty="0" err="1">
                <a:solidFill>
                  <a:srgbClr val="FF0000"/>
                </a:solidFill>
                <a:latin typeface="-apple-system"/>
              </a:rPr>
              <a:t>,Ahead</a:t>
            </a:r>
            <a:r>
              <a:rPr lang="en-US" altLang="zh-CN" sz="2000" dirty="0">
                <a:solidFill>
                  <a:srgbClr val="FF0000"/>
                </a:solidFill>
                <a:latin typeface="-apple-system"/>
              </a:rPr>
              <a:t>-Of-Time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)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ART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应用安装的时候把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dex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中的字节码将被编译成本地机器码，之后每次打开应用，执行的都是本地机器码。去除了运行时的解释执行，效率更高，启动更快。</a:t>
            </a:r>
            <a:endParaRPr lang="en-US" altLang="zh-CN" sz="2000" dirty="0">
              <a:solidFill>
                <a:srgbClr val="4D4D4D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	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）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Dalvik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使用即时编译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JIT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)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：即是在程序运行过程中进行编译。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JIT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会在运行时分析应用程序的代码，识别哪些方法可以归类为热方法，这些方法会被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JIT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编译器编译成对应的汇编代码，然后存储到代码缓存中，以后调用这些方法时就不用解释执行了，可以直接使用代码缓存中已编译好的汇编代码。</a:t>
            </a:r>
            <a:endParaRPr lang="en-US" altLang="zh-CN" sz="2000" dirty="0">
              <a:solidFill>
                <a:srgbClr val="4D4D4D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ART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的启动：在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Android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系统启动过程中创建的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Zygote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进程利用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ART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运行时导出的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Java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虚拟机接口创建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ART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虚拟机。</a:t>
            </a:r>
            <a:endParaRPr lang="en-US" altLang="zh-CN" sz="2000" dirty="0">
              <a:solidFill>
                <a:srgbClr val="4D4D4D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APK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安装的时候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ART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具体如何将其翻译为机器码：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APK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在安装的时候，打包在里面的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classes.dex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文件会被工具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dex2oat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翻译成本地机器指令，最终得到一个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ELF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格式的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oat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文件。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APK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运行时，上述生成的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oat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文件会被加载到内存中，并且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ART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虚拟机可以通过里面的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oatdata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oatexec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段找到任意一个类的方法对应的本地机器指令来执行。 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oat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文件中的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oatdata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包含用来生成本地机器指令的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dex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文件，内容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oat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文件中的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oatexec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包含有生成的本地机器指令。</a:t>
            </a:r>
            <a:endParaRPr lang="en-US" altLang="zh-CN" sz="2000" dirty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3ECFCA5-670E-48B4-A418-280C51EE6BFB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7626182" y="9120778"/>
            <a:ext cx="8424462" cy="12232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0D638108-48DF-4364-8744-42ADA0B0871E}"/>
              </a:ext>
            </a:extLst>
          </p:cNvPr>
          <p:cNvSpPr/>
          <p:nvPr/>
        </p:nvSpPr>
        <p:spPr>
          <a:xfrm>
            <a:off x="27539577" y="6332972"/>
            <a:ext cx="8077676" cy="17906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System Server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进程，是由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Zygote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进程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fork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而来，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System Server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是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Zygote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孵化的第一个进程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System Server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负责启动和管理整个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Java framework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，包含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ActivityManager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WindowManager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PackageManager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PowerManager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等服务。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4C82675-5F82-4C94-83A1-3CC19213A355}"/>
              </a:ext>
            </a:extLst>
          </p:cNvPr>
          <p:cNvSpPr/>
          <p:nvPr/>
        </p:nvSpPr>
        <p:spPr>
          <a:xfrm>
            <a:off x="27539577" y="11619847"/>
            <a:ext cx="8077676" cy="10729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Media Server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进程，是由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init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进程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fork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而来，负责启动和管理整个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C++ framework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，包含</a:t>
            </a:r>
            <a:r>
              <a:rPr lang="en-US" altLang="zh-CN" sz="2000" dirty="0" err="1">
                <a:solidFill>
                  <a:srgbClr val="4D4D4D"/>
                </a:solidFill>
                <a:latin typeface="Arial" panose="020B0604020202020204" pitchFamily="34" charset="0"/>
              </a:rPr>
              <a:t>AudioFlinger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Camera Service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等服务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6685446-9AD5-445A-9414-FAB908294281}"/>
              </a:ext>
            </a:extLst>
          </p:cNvPr>
          <p:cNvSpPr/>
          <p:nvPr/>
        </p:nvSpPr>
        <p:spPr>
          <a:xfrm>
            <a:off x="12283164" y="2050600"/>
            <a:ext cx="13272554" cy="15310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Zygote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进程孵化出的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第一个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App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进程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是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Launcher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，这是用户看到的桌面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App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；</a:t>
            </a:r>
          </a:p>
          <a:p>
            <a:pPr algn="l"/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Zygote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进程还会创建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Browser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Phone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Email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等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App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进程，每个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App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至少运行在一个进程上。</a:t>
            </a:r>
          </a:p>
          <a:p>
            <a:pPr algn="l"/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所有的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App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进程都是由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Zygote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进程</a:t>
            </a:r>
            <a:r>
              <a:rPr lang="en-US" altLang="zh-CN" sz="2000" dirty="0">
                <a:solidFill>
                  <a:srgbClr val="4D4D4D"/>
                </a:solidFill>
                <a:latin typeface="Arial" panose="020B0604020202020204" pitchFamily="34" charset="0"/>
              </a:rPr>
              <a:t>fork</a:t>
            </a:r>
            <a:r>
              <a:rPr lang="zh-CN" altLang="en-US" sz="2000" dirty="0">
                <a:solidFill>
                  <a:srgbClr val="4D4D4D"/>
                </a:solidFill>
                <a:latin typeface="Arial" panose="020B0604020202020204" pitchFamily="34" charset="0"/>
              </a:rPr>
              <a:t>生成的。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675A1B4-E6A6-4323-800D-9A4B5110AB0C}"/>
              </a:ext>
            </a:extLst>
          </p:cNvPr>
          <p:cNvSpPr txBox="1"/>
          <p:nvPr/>
        </p:nvSpPr>
        <p:spPr>
          <a:xfrm>
            <a:off x="11752005" y="571091"/>
            <a:ext cx="124957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从进程角度理解安卓系统启动的过程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46C61CF2-EF4F-44EE-AD60-ADDDB10DE6D4}"/>
              </a:ext>
            </a:extLst>
          </p:cNvPr>
          <p:cNvSpPr/>
          <p:nvPr/>
        </p:nvSpPr>
        <p:spPr>
          <a:xfrm>
            <a:off x="0" y="27850274"/>
            <a:ext cx="35999738" cy="52547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两个连接桥梁</a:t>
            </a:r>
            <a:endParaRPr lang="en-US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ea"/>
              <a:buAutoNum type="ea1JpnKorPlain"/>
            </a:pP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Syscall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内核提供用户空间程序与内核空间进行交互的一套标准接口，这些接口让用户态程序能受限访问硬件设备，比如申请系统资源，操作设备读写，创建新进程等。用户空间发生请求，内核空间负责执行，这些接口便是用户空间和内核空间共同识别的桥梁，这里提到两个字“受限”，是由于为了保证内核稳定性，而不能让用户空间程序随意更改系统，必须是内核对外开放的且满足权限的程序才能调用相应接口。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在用户空间和内核空间之间，有一个叫做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Syscall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系统调用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system call)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的中间层，是连接用户态和内核态的桥梁。这样即提高了内核的安全型，也便于移植，只需实现同一套接口即可。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系统，用户空间通过向内核空间发出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Syscall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，产生软中断，从而让程序陷入内核态，执行相应的操作。对于每个系统调用都会有一个对应的系统调用号，比很多操作系统要少很多。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安全性与稳定性：内核驻留在受保护的地址空间，用户空间程序无法直接执行内核代码，也无法访问内核数据，通过系统调用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性能：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上下文切换时间很短，以及系统调用处理过程非常精简，内核优化得好，所以性能上往往比很多其他操作系统执行要好。</a:t>
            </a:r>
          </a:p>
          <a:p>
            <a:pPr lvl="0" algn="just"/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二、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JNI</a:t>
            </a:r>
            <a:r>
              <a:rPr lang="zh-CN" altLang="zh-CN" sz="1800" b="1" i="1" kern="10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链接</a:t>
            </a:r>
            <a:r>
              <a:rPr lang="en-US" altLang="zh-CN" sz="1800" b="1" i="1" kern="10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zh-CN" sz="1800" b="1" i="1" kern="10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层和</a:t>
            </a:r>
            <a:r>
              <a:rPr lang="en-US" altLang="zh-CN" sz="1800" b="1" i="1" kern="10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Native</a:t>
            </a:r>
            <a:r>
              <a:rPr lang="zh-CN" altLang="zh-CN" sz="1800" b="1" i="1" kern="10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层的桥梁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怎么连接的：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）系统自己的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JNI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方法：首先在系统启动之处，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Zygote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进程创建完虚拟机后紧接着就会调用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startReg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函数（位于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libcore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luni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/main/java/java/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lang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/Runtime.java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中）对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JNI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方法进行注册，该函数依次调用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gRegJNI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数组成员所对应的方法，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gRegJNI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数组有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多个成员变量，每个成员变量完成对一个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JNI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方法的注册，声明在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AndroidRuntime.cpp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，即完成从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Cpp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的映射，对应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JNI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方法的实现体一般常见于下三目录：</a:t>
            </a:r>
          </a:p>
          <a:p>
            <a:pPr marL="342900" lvl="0" indent="-342900" algn="l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CN" sz="1800" kern="0" dirty="0">
                <a:solidFill>
                  <a:srgbClr val="C7254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/framework/base/core/</a:t>
            </a:r>
            <a:r>
              <a:rPr lang="en-US" altLang="zh-CN" sz="1800" kern="0" dirty="0" err="1">
                <a:solidFill>
                  <a:srgbClr val="C7254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jni</a:t>
            </a:r>
            <a:r>
              <a:rPr lang="en-US" altLang="zh-CN" sz="1800" kern="0" dirty="0">
                <a:solidFill>
                  <a:srgbClr val="C7254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endParaRPr lang="zh-CN" altLang="zh-CN" sz="1800" kern="100" dirty="0">
              <a:solidFill>
                <a:srgbClr val="40404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CN" sz="1800" kern="0" dirty="0">
                <a:solidFill>
                  <a:srgbClr val="C7254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/framework/base/services/core/</a:t>
            </a:r>
            <a:r>
              <a:rPr lang="en-US" altLang="zh-CN" sz="1800" kern="0" dirty="0" err="1">
                <a:solidFill>
                  <a:srgbClr val="C7254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jni</a:t>
            </a:r>
            <a:r>
              <a:rPr lang="en-US" altLang="zh-CN" sz="1800" kern="0" dirty="0">
                <a:solidFill>
                  <a:srgbClr val="C7254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endParaRPr lang="zh-CN" altLang="zh-CN" sz="1800" kern="100" dirty="0">
              <a:solidFill>
                <a:srgbClr val="40404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CN" sz="1800" kern="0" dirty="0">
                <a:solidFill>
                  <a:srgbClr val="C7254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/framework/base/media/</a:t>
            </a:r>
            <a:r>
              <a:rPr lang="en-US" altLang="zh-CN" sz="1800" kern="0" dirty="0" err="1">
                <a:solidFill>
                  <a:srgbClr val="C7254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jni</a:t>
            </a:r>
            <a:r>
              <a:rPr lang="en-US" altLang="zh-CN" sz="1800" kern="0" dirty="0">
                <a:solidFill>
                  <a:srgbClr val="C7254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endParaRPr lang="zh-CN" altLang="zh-CN" sz="1800" kern="100" dirty="0">
              <a:solidFill>
                <a:srgbClr val="40404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）自己定义的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JNI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方法：调用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System.loadLibrary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方式注册。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名词解析</a:t>
            </a:r>
          </a:p>
          <a:p>
            <a:pPr marL="342900" lvl="0" indent="-342900" algn="l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CN" sz="1800" kern="0" dirty="0" err="1">
                <a:solidFill>
                  <a:srgbClr val="C7254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JavaVM</a:t>
            </a:r>
            <a:r>
              <a:rPr lang="zh-CN" altLang="zh-CN" sz="1800" kern="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：是指进程虚拟机环境，每个进程有且只有一个</a:t>
            </a:r>
            <a:r>
              <a:rPr lang="en-US" altLang="zh-CN" sz="1800" kern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JavaVM</a:t>
            </a:r>
            <a:r>
              <a:rPr lang="zh-CN" altLang="zh-CN" sz="1800" kern="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实例</a:t>
            </a:r>
            <a:endParaRPr lang="zh-CN" altLang="zh-CN" sz="1800" kern="100" dirty="0">
              <a:solidFill>
                <a:srgbClr val="40404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l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CN" sz="1800" kern="0" dirty="0" err="1">
                <a:solidFill>
                  <a:srgbClr val="C7254E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JNIEnv</a:t>
            </a:r>
            <a:r>
              <a:rPr lang="zh-CN" altLang="zh-CN" sz="1800" kern="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：是指线程上下文环境，每个线程有且只有一个</a:t>
            </a:r>
            <a:r>
              <a:rPr lang="en-US" altLang="zh-CN" sz="1800" kern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JNIEnv</a:t>
            </a:r>
            <a:r>
              <a:rPr lang="zh-CN" altLang="zh-CN" sz="1800" kern="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实例</a:t>
            </a:r>
            <a:endParaRPr lang="zh-CN" altLang="zh-CN" sz="1800" kern="100" dirty="0">
              <a:solidFill>
                <a:srgbClr val="40404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68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352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914A63-7582-4C62-95C5-066980DD4F68}"/>
              </a:ext>
            </a:extLst>
          </p:cNvPr>
          <p:cNvSpPr txBox="1"/>
          <p:nvPr/>
        </p:nvSpPr>
        <p:spPr>
          <a:xfrm>
            <a:off x="492587" y="2462935"/>
            <a:ext cx="6465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系统启动过程中，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Fingerprintd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会调用</a:t>
            </a:r>
            <a:endParaRPr lang="en-US" altLang="zh-CN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hw_get_module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函数来加载指纹硬件抽象层模块文件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.so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文件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07A5B9-257F-440A-8D7A-98BE9F5D03CC}"/>
              </a:ext>
            </a:extLst>
          </p:cNvPr>
          <p:cNvSpPr txBox="1"/>
          <p:nvPr/>
        </p:nvSpPr>
        <p:spPr>
          <a:xfrm>
            <a:off x="492587" y="3609474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加载成功之后，得到相应的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fingerprint_module_t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结构体，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940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1033</TotalTime>
  <Words>1882</Words>
  <Application>Microsoft Office PowerPoint</Application>
  <PresentationFormat>自定义</PresentationFormat>
  <Paragraphs>58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-apple-system</vt:lpstr>
      <vt:lpstr>等线</vt:lpstr>
      <vt:lpstr>Microsoft YaHei</vt:lpstr>
      <vt:lpstr>Arial</vt:lpstr>
      <vt:lpstr>Calibri</vt:lpstr>
      <vt:lpstr>Calibri Light</vt:lpstr>
      <vt:lpstr>Consolas</vt:lpstr>
      <vt:lpstr>Symbol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 Robert</dc:creator>
  <cp:lastModifiedBy>Luo Robert</cp:lastModifiedBy>
  <cp:revision>26</cp:revision>
  <dcterms:created xsi:type="dcterms:W3CDTF">2020-08-20T02:43:01Z</dcterms:created>
  <dcterms:modified xsi:type="dcterms:W3CDTF">2020-08-28T14:25:23Z</dcterms:modified>
</cp:coreProperties>
</file>