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ppt/theme/themeOverride4.xml" ContentType="application/vnd.openxmlformats-officedocument.themeOverride+xml"/>
  <Override PartName="/ppt/notesSlides/notesSlide2.xml" ContentType="application/vnd.openxmlformats-officedocument.presentationml.notesSlide+xml"/>
  <Override PartName="/ppt/theme/themeOverride5.xml" ContentType="application/vnd.openxmlformats-officedocument.themeOverride+xml"/>
  <Override PartName="/ppt/notesSlides/notesSlide3.xml" ContentType="application/vnd.openxmlformats-officedocument.presentationml.notesSl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notesSlides/notesSlide7.xml" ContentType="application/vnd.openxmlformats-officedocument.presentationml.notesSlide+xml"/>
  <Override PartName="/ppt/theme/themeOverride10.xml" ContentType="application/vnd.openxmlformats-officedocument.themeOverride+xml"/>
  <Override PartName="/ppt/notesSlides/notesSlide8.xml" ContentType="application/vnd.openxmlformats-officedocument.presentationml.notesSlide+xml"/>
  <Override PartName="/ppt/theme/themeOverride11.xml" ContentType="application/vnd.openxmlformats-officedocument.themeOverride+xml"/>
  <Override PartName="/ppt/notesSlides/notesSlide9.xml" ContentType="application/vnd.openxmlformats-officedocument.presentationml.notesSlide+xml"/>
  <Override PartName="/ppt/theme/themeOverride12.xml" ContentType="application/vnd.openxmlformats-officedocument.themeOverride+xml"/>
  <Override PartName="/ppt/notesSlides/notesSlide10.xml" ContentType="application/vnd.openxmlformats-officedocument.presentationml.notesSlide+xml"/>
  <Override PartName="/ppt/theme/themeOverride13.xml" ContentType="application/vnd.openxmlformats-officedocument.themeOverride+xml"/>
  <Override PartName="/ppt/notesSlides/notesSlide11.xml" ContentType="application/vnd.openxmlformats-officedocument.presentationml.notesSlide+xml"/>
  <Override PartName="/ppt/theme/themeOverride14.xml" ContentType="application/vnd.openxmlformats-officedocument.themeOverride+xml"/>
  <Override PartName="/ppt/notesSlides/notesSlide12.xml" ContentType="application/vnd.openxmlformats-officedocument.presentationml.notesSlide+xml"/>
  <Override PartName="/ppt/theme/themeOverride15.xml" ContentType="application/vnd.openxmlformats-officedocument.themeOverride+xml"/>
  <Override PartName="/ppt/notesSlides/notesSlide13.xml" ContentType="application/vnd.openxmlformats-officedocument.presentationml.notesSlide+xml"/>
  <Override PartName="/ppt/theme/themeOverride16.xml" ContentType="application/vnd.openxmlformats-officedocument.themeOverride+xml"/>
  <Override PartName="/ppt/notesSlides/notesSlide14.xml" ContentType="application/vnd.openxmlformats-officedocument.presentationml.notesSlide+xml"/>
  <Override PartName="/ppt/theme/themeOverride17.xml" ContentType="application/vnd.openxmlformats-officedocument.themeOverride+xml"/>
  <Override PartName="/ppt/notesSlides/notesSlide15.xml" ContentType="application/vnd.openxmlformats-officedocument.presentationml.notesSlide+xml"/>
  <Override PartName="/ppt/theme/themeOverride18.xml" ContentType="application/vnd.openxmlformats-officedocument.themeOverride+xml"/>
  <Override PartName="/ppt/notesSlides/notesSlide16.xml" ContentType="application/vnd.openxmlformats-officedocument.presentationml.notesSlide+xml"/>
  <Override PartName="/ppt/theme/themeOverride19.xml" ContentType="application/vnd.openxmlformats-officedocument.themeOverride+xml"/>
  <Override PartName="/ppt/notesSlides/notesSlide17.xml" ContentType="application/vnd.openxmlformats-officedocument.presentationml.notesSlide+xml"/>
  <Override PartName="/ppt/theme/themeOverride20.xml" ContentType="application/vnd.openxmlformats-officedocument.themeOverride+xml"/>
  <Override PartName="/ppt/notesSlides/notesSlide18.xml" ContentType="application/vnd.openxmlformats-officedocument.presentationml.notesSlide+xml"/>
  <Override PartName="/ppt/theme/themeOverride21.xml" ContentType="application/vnd.openxmlformats-officedocument.themeOverride+xml"/>
  <Override PartName="/ppt/notesSlides/notesSlide19.xml" ContentType="application/vnd.openxmlformats-officedocument.presentationml.notesSlide+xml"/>
  <Override PartName="/ppt/theme/themeOverride22.xml" ContentType="application/vnd.openxmlformats-officedocument.themeOverride+xml"/>
  <Override PartName="/ppt/notesSlides/notesSlide20.xml" ContentType="application/vnd.openxmlformats-officedocument.presentationml.notesSlide+xml"/>
  <Override PartName="/ppt/theme/themeOverride23.xml" ContentType="application/vnd.openxmlformats-officedocument.themeOverride+xml"/>
  <Override PartName="/ppt/notesSlides/notesSlide21.xml" ContentType="application/vnd.openxmlformats-officedocument.presentationml.notesSlide+xml"/>
  <Override PartName="/ppt/theme/themeOverride24.xml" ContentType="application/vnd.openxmlformats-officedocument.themeOverride+xml"/>
  <Override PartName="/ppt/notesSlides/notesSlide22.xml" ContentType="application/vnd.openxmlformats-officedocument.presentationml.notesSlide+xml"/>
  <Override PartName="/ppt/theme/themeOverride25.xml" ContentType="application/vnd.openxmlformats-officedocument.themeOverride+xml"/>
  <Override PartName="/ppt/notesSlides/notesSlide23.xml" ContentType="application/vnd.openxmlformats-officedocument.presentationml.notesSlide+xml"/>
  <Override PartName="/ppt/theme/themeOverride26.xml" ContentType="application/vnd.openxmlformats-officedocument.themeOverride+xml"/>
  <Override PartName="/ppt/notesSlides/notesSlide24.xml" ContentType="application/vnd.openxmlformats-officedocument.presentationml.notesSlide+xml"/>
  <Override PartName="/ppt/theme/themeOverride27.xml" ContentType="application/vnd.openxmlformats-officedocument.themeOverride+xml"/>
  <Override PartName="/ppt/notesSlides/notesSlide25.xml" ContentType="application/vnd.openxmlformats-officedocument.presentationml.notesSlide+xml"/>
  <Override PartName="/ppt/theme/themeOverride28.xml" ContentType="application/vnd.openxmlformats-officedocument.themeOverride+xml"/>
  <Override PartName="/ppt/notesSlides/notesSlide26.xml" ContentType="application/vnd.openxmlformats-officedocument.presentationml.notesSlide+xml"/>
  <Override PartName="/ppt/theme/themeOverride29.xml" ContentType="application/vnd.openxmlformats-officedocument.themeOverride+xml"/>
  <Override PartName="/ppt/notesSlides/notesSlide27.xml" ContentType="application/vnd.openxmlformats-officedocument.presentationml.notesSlide+xml"/>
  <Override PartName="/ppt/theme/themeOverride30.xml" ContentType="application/vnd.openxmlformats-officedocument.themeOverride+xml"/>
  <Override PartName="/ppt/notesSlides/notesSlide28.xml" ContentType="application/vnd.openxmlformats-officedocument.presentationml.notesSlide+xml"/>
  <Override PartName="/ppt/theme/themeOverride31.xml" ContentType="application/vnd.openxmlformats-officedocument.themeOverride+xml"/>
  <Override PartName="/ppt/notesSlides/notesSlide29.xml" ContentType="application/vnd.openxmlformats-officedocument.presentationml.notesSlide+xml"/>
  <Override PartName="/ppt/theme/themeOverride32.xml" ContentType="application/vnd.openxmlformats-officedocument.themeOverride+xml"/>
  <Override PartName="/ppt/notesSlides/notesSlide30.xml" ContentType="application/vnd.openxmlformats-officedocument.presentationml.notesSlide+xml"/>
  <Override PartName="/ppt/theme/themeOverride33.xml" ContentType="application/vnd.openxmlformats-officedocument.themeOverride+xml"/>
  <Override PartName="/ppt/notesSlides/notesSlide31.xml" ContentType="application/vnd.openxmlformats-officedocument.presentationml.notesSlide+xml"/>
  <Override PartName="/ppt/theme/themeOverride34.xml" ContentType="application/vnd.openxmlformats-officedocument.themeOverride+xml"/>
  <Override PartName="/ppt/notesSlides/notesSlide32.xml" ContentType="application/vnd.openxmlformats-officedocument.presentationml.notesSlide+xml"/>
  <Override PartName="/ppt/theme/themeOverride35.xml" ContentType="application/vnd.openxmlformats-officedocument.themeOverride+xml"/>
  <Override PartName="/ppt/notesSlides/notesSlide33.xml" ContentType="application/vnd.openxmlformats-officedocument.presentationml.notesSlide+xml"/>
  <Override PartName="/ppt/theme/themeOverride36.xml" ContentType="application/vnd.openxmlformats-officedocument.themeOverride+xml"/>
  <Override PartName="/ppt/notesSlides/notesSlide34.xml" ContentType="application/vnd.openxmlformats-officedocument.presentationml.notesSlide+xml"/>
  <Override PartName="/ppt/theme/themeOverride37.xml" ContentType="application/vnd.openxmlformats-officedocument.themeOverride+xml"/>
  <Override PartName="/ppt/notesSlides/notesSlide35.xml" ContentType="application/vnd.openxmlformats-officedocument.presentationml.notesSlide+xml"/>
  <Override PartName="/ppt/theme/themeOverride38.xml" ContentType="application/vnd.openxmlformats-officedocument.themeOverride+xml"/>
  <Override PartName="/ppt/notesSlides/notesSlide36.xml" ContentType="application/vnd.openxmlformats-officedocument.presentationml.notesSlide+xml"/>
  <Override PartName="/ppt/theme/themeOverride39.xml" ContentType="application/vnd.openxmlformats-officedocument.themeOverride+xml"/>
  <Override PartName="/ppt/notesSlides/notesSlide37.xml" ContentType="application/vnd.openxmlformats-officedocument.presentationml.notesSlide+xml"/>
  <Override PartName="/ppt/theme/themeOverride40.xml" ContentType="application/vnd.openxmlformats-officedocument.themeOverride+xml"/>
  <Override PartName="/ppt/notesSlides/notesSlide38.xml" ContentType="application/vnd.openxmlformats-officedocument.presentationml.notesSlide+xml"/>
  <Override PartName="/ppt/theme/themeOverride41.xml" ContentType="application/vnd.openxmlformats-officedocument.themeOverride+xml"/>
  <Override PartName="/ppt/notesSlides/notesSlide39.xml" ContentType="application/vnd.openxmlformats-officedocument.presentationml.notesSlide+xml"/>
  <Override PartName="/ppt/theme/themeOverride42.xml" ContentType="application/vnd.openxmlformats-officedocument.themeOverride+xml"/>
  <Override PartName="/ppt/notesSlides/notesSlide40.xml" ContentType="application/vnd.openxmlformats-officedocument.presentationml.notesSlide+xml"/>
  <Override PartName="/ppt/theme/themeOverride43.xml" ContentType="application/vnd.openxmlformats-officedocument.themeOverride+xml"/>
  <Override PartName="/ppt/notesSlides/notesSlide41.xml" ContentType="application/vnd.openxmlformats-officedocument.presentationml.notesSlide+xml"/>
  <Override PartName="/ppt/theme/themeOverride44.xml" ContentType="application/vnd.openxmlformats-officedocument.themeOverride+xml"/>
  <Override PartName="/ppt/notesSlides/notesSlide42.xml" ContentType="application/vnd.openxmlformats-officedocument.presentationml.notesSlide+xml"/>
  <Override PartName="/ppt/theme/themeOverride45.xml" ContentType="application/vnd.openxmlformats-officedocument.themeOverride+xml"/>
  <Override PartName="/ppt/notesSlides/notesSlide43.xml" ContentType="application/vnd.openxmlformats-officedocument.presentationml.notesSlide+xml"/>
  <Override PartName="/ppt/theme/themeOverride46.xml" ContentType="application/vnd.openxmlformats-officedocument.themeOverride+xml"/>
  <Override PartName="/ppt/notesSlides/notesSlide44.xml" ContentType="application/vnd.openxmlformats-officedocument.presentationml.notesSlide+xml"/>
  <Override PartName="/ppt/theme/themeOverride47.xml" ContentType="application/vnd.openxmlformats-officedocument.themeOverride+xml"/>
  <Override PartName="/ppt/notesSlides/notesSlide45.xml" ContentType="application/vnd.openxmlformats-officedocument.presentationml.notesSlide+xml"/>
  <Override PartName="/ppt/theme/themeOverride48.xml" ContentType="application/vnd.openxmlformats-officedocument.themeOverride+xml"/>
  <Override PartName="/ppt/notesSlides/notesSlide46.xml" ContentType="application/vnd.openxmlformats-officedocument.presentationml.notesSlide+xml"/>
  <Override PartName="/ppt/theme/themeOverride49.xml" ContentType="application/vnd.openxmlformats-officedocument.themeOverride+xml"/>
  <Override PartName="/ppt/notesSlides/notesSlide47.xml" ContentType="application/vnd.openxmlformats-officedocument.presentationml.notesSlide+xml"/>
  <Override PartName="/ppt/theme/themeOverride50.xml" ContentType="application/vnd.openxmlformats-officedocument.themeOverride+xml"/>
  <Override PartName="/ppt/notesSlides/notesSlide48.xml" ContentType="application/vnd.openxmlformats-officedocument.presentationml.notesSlide+xml"/>
  <Override PartName="/ppt/theme/themeOverride51.xml" ContentType="application/vnd.openxmlformats-officedocument.themeOverride+xml"/>
  <Override PartName="/ppt/notesSlides/notesSlide49.xml" ContentType="application/vnd.openxmlformats-officedocument.presentationml.notesSlide+xml"/>
  <Override PartName="/ppt/theme/themeOverride52.xml" ContentType="application/vnd.openxmlformats-officedocument.themeOverride+xml"/>
  <Override PartName="/ppt/notesSlides/notesSlide50.xml" ContentType="application/vnd.openxmlformats-officedocument.presentationml.notesSlide+xml"/>
  <Override PartName="/ppt/theme/themeOverride53.xml" ContentType="application/vnd.openxmlformats-officedocument.themeOverride+xml"/>
  <Override PartName="/ppt/notesSlides/notesSlide51.xml" ContentType="application/vnd.openxmlformats-officedocument.presentationml.notesSlide+xml"/>
  <Override PartName="/ppt/theme/themeOverride5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handoutMasterIdLst>
    <p:handoutMasterId r:id="rId70"/>
  </p:handoutMasterIdLst>
  <p:sldIdLst>
    <p:sldId id="257" r:id="rId2"/>
    <p:sldId id="465" r:id="rId3"/>
    <p:sldId id="644" r:id="rId4"/>
    <p:sldId id="519" r:id="rId5"/>
    <p:sldId id="646" r:id="rId6"/>
    <p:sldId id="647" r:id="rId7"/>
    <p:sldId id="561" r:id="rId8"/>
    <p:sldId id="599" r:id="rId9"/>
    <p:sldId id="600" r:id="rId10"/>
    <p:sldId id="601" r:id="rId11"/>
    <p:sldId id="602" r:id="rId12"/>
    <p:sldId id="604" r:id="rId13"/>
    <p:sldId id="603" r:id="rId14"/>
    <p:sldId id="605" r:id="rId15"/>
    <p:sldId id="612" r:id="rId16"/>
    <p:sldId id="606" r:id="rId17"/>
    <p:sldId id="613" r:id="rId18"/>
    <p:sldId id="607" r:id="rId19"/>
    <p:sldId id="624" r:id="rId20"/>
    <p:sldId id="625" r:id="rId21"/>
    <p:sldId id="626" r:id="rId22"/>
    <p:sldId id="627" r:id="rId23"/>
    <p:sldId id="628" r:id="rId24"/>
    <p:sldId id="630" r:id="rId25"/>
    <p:sldId id="629" r:id="rId26"/>
    <p:sldId id="645" r:id="rId27"/>
    <p:sldId id="648" r:id="rId28"/>
    <p:sldId id="617" r:id="rId29"/>
    <p:sldId id="649" r:id="rId30"/>
    <p:sldId id="650" r:id="rId31"/>
    <p:sldId id="620" r:id="rId32"/>
    <p:sldId id="651" r:id="rId33"/>
    <p:sldId id="652" r:id="rId34"/>
    <p:sldId id="653" r:id="rId35"/>
    <p:sldId id="622" r:id="rId36"/>
    <p:sldId id="641" r:id="rId37"/>
    <p:sldId id="642" r:id="rId38"/>
    <p:sldId id="643" r:id="rId39"/>
    <p:sldId id="654" r:id="rId40"/>
    <p:sldId id="655" r:id="rId41"/>
    <p:sldId id="656" r:id="rId42"/>
    <p:sldId id="657" r:id="rId43"/>
    <p:sldId id="658" r:id="rId44"/>
    <p:sldId id="659" r:id="rId45"/>
    <p:sldId id="660" r:id="rId46"/>
    <p:sldId id="608" r:id="rId47"/>
    <p:sldId id="609" r:id="rId48"/>
    <p:sldId id="611" r:id="rId49"/>
    <p:sldId id="610" r:id="rId50"/>
    <p:sldId id="615" r:id="rId51"/>
    <p:sldId id="614" r:id="rId52"/>
    <p:sldId id="616" r:id="rId53"/>
    <p:sldId id="618" r:id="rId54"/>
    <p:sldId id="619" r:id="rId55"/>
    <p:sldId id="621" r:id="rId56"/>
    <p:sldId id="623" r:id="rId57"/>
    <p:sldId id="631" r:id="rId58"/>
    <p:sldId id="632" r:id="rId59"/>
    <p:sldId id="633" r:id="rId60"/>
    <p:sldId id="634" r:id="rId61"/>
    <p:sldId id="635" r:id="rId62"/>
    <p:sldId id="636" r:id="rId63"/>
    <p:sldId id="637" r:id="rId64"/>
    <p:sldId id="638" r:id="rId65"/>
    <p:sldId id="639" r:id="rId66"/>
    <p:sldId id="640" r:id="rId67"/>
    <p:sldId id="310" r:id="rId68"/>
  </p:sldIdLst>
  <p:sldSz cx="9144000" cy="5143500" type="screen16x9"/>
  <p:notesSz cx="6858000" cy="9144000"/>
  <p:custDataLst>
    <p:tags r:id="rId7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72" userDrawn="1">
          <p15:clr>
            <a:srgbClr val="A4A3A4"/>
          </p15:clr>
        </p15:guide>
        <p15:guide id="8" orient="horz" pos="30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FFFF"/>
    <a:srgbClr val="D38583"/>
    <a:srgbClr val="685DAB"/>
    <a:srgbClr val="33CCCC"/>
    <a:srgbClr val="4AABC6"/>
    <a:srgbClr val="C86866"/>
    <a:srgbClr val="C15653"/>
    <a:srgbClr val="3EA6C2"/>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6" autoAdjust="0"/>
  </p:normalViewPr>
  <p:slideViewPr>
    <p:cSldViewPr>
      <p:cViewPr varScale="1">
        <p:scale>
          <a:sx n="85" d="100"/>
          <a:sy n="85" d="100"/>
        </p:scale>
        <p:origin x="77" y="1229"/>
      </p:cViewPr>
      <p:guideLst>
        <p:guide orient="horz" pos="1688"/>
        <p:guide pos="2880"/>
        <p:guide pos="144"/>
        <p:guide pos="5616"/>
        <p:guide orient="horz" pos="327"/>
        <p:guide orient="horz" pos="3072"/>
        <p:guide orient="horz" pos="3003"/>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a:t>
            </a:fld>
            <a:endParaRPr lang="zh-CN" altLang="en-US"/>
          </a:p>
        </p:txBody>
      </p:sp>
    </p:spTree>
    <p:extLst>
      <p:ext uri="{BB962C8B-B14F-4D97-AF65-F5344CB8AC3E}">
        <p14:creationId xmlns:p14="http://schemas.microsoft.com/office/powerpoint/2010/main" val="2920845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15</a:t>
            </a:fld>
            <a:endParaRPr lang="zh-CN" altLang="en-US"/>
          </a:p>
        </p:txBody>
      </p:sp>
    </p:spTree>
    <p:extLst>
      <p:ext uri="{BB962C8B-B14F-4D97-AF65-F5344CB8AC3E}">
        <p14:creationId xmlns:p14="http://schemas.microsoft.com/office/powerpoint/2010/main" val="2737265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16</a:t>
            </a:fld>
            <a:endParaRPr lang="zh-CN" altLang="en-US"/>
          </a:p>
        </p:txBody>
      </p:sp>
    </p:spTree>
    <p:extLst>
      <p:ext uri="{BB962C8B-B14F-4D97-AF65-F5344CB8AC3E}">
        <p14:creationId xmlns:p14="http://schemas.microsoft.com/office/powerpoint/2010/main" val="19074352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17</a:t>
            </a:fld>
            <a:endParaRPr lang="zh-CN" altLang="en-US"/>
          </a:p>
        </p:txBody>
      </p:sp>
    </p:spTree>
    <p:extLst>
      <p:ext uri="{BB962C8B-B14F-4D97-AF65-F5344CB8AC3E}">
        <p14:creationId xmlns:p14="http://schemas.microsoft.com/office/powerpoint/2010/main" val="3220034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18</a:t>
            </a:fld>
            <a:endParaRPr lang="zh-CN" altLang="en-US"/>
          </a:p>
        </p:txBody>
      </p:sp>
    </p:spTree>
    <p:extLst>
      <p:ext uri="{BB962C8B-B14F-4D97-AF65-F5344CB8AC3E}">
        <p14:creationId xmlns:p14="http://schemas.microsoft.com/office/powerpoint/2010/main" val="1279315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19</a:t>
            </a:fld>
            <a:endParaRPr lang="zh-CN" altLang="en-US"/>
          </a:p>
        </p:txBody>
      </p:sp>
    </p:spTree>
    <p:extLst>
      <p:ext uri="{BB962C8B-B14F-4D97-AF65-F5344CB8AC3E}">
        <p14:creationId xmlns:p14="http://schemas.microsoft.com/office/powerpoint/2010/main" val="18233649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20</a:t>
            </a:fld>
            <a:endParaRPr lang="zh-CN" altLang="en-US"/>
          </a:p>
        </p:txBody>
      </p:sp>
    </p:spTree>
    <p:extLst>
      <p:ext uri="{BB962C8B-B14F-4D97-AF65-F5344CB8AC3E}">
        <p14:creationId xmlns:p14="http://schemas.microsoft.com/office/powerpoint/2010/main" val="341666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21</a:t>
            </a:fld>
            <a:endParaRPr lang="zh-CN" altLang="en-US"/>
          </a:p>
        </p:txBody>
      </p:sp>
    </p:spTree>
    <p:extLst>
      <p:ext uri="{BB962C8B-B14F-4D97-AF65-F5344CB8AC3E}">
        <p14:creationId xmlns:p14="http://schemas.microsoft.com/office/powerpoint/2010/main" val="9786927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22</a:t>
            </a:fld>
            <a:endParaRPr lang="zh-CN" altLang="en-US"/>
          </a:p>
        </p:txBody>
      </p:sp>
    </p:spTree>
    <p:extLst>
      <p:ext uri="{BB962C8B-B14F-4D97-AF65-F5344CB8AC3E}">
        <p14:creationId xmlns:p14="http://schemas.microsoft.com/office/powerpoint/2010/main" val="1336021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23</a:t>
            </a:fld>
            <a:endParaRPr lang="zh-CN" altLang="en-US"/>
          </a:p>
        </p:txBody>
      </p:sp>
    </p:spTree>
    <p:extLst>
      <p:ext uri="{BB962C8B-B14F-4D97-AF65-F5344CB8AC3E}">
        <p14:creationId xmlns:p14="http://schemas.microsoft.com/office/powerpoint/2010/main" val="22402638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24</a:t>
            </a:fld>
            <a:endParaRPr lang="zh-CN" altLang="en-US"/>
          </a:p>
        </p:txBody>
      </p:sp>
    </p:spTree>
    <p:extLst>
      <p:ext uri="{BB962C8B-B14F-4D97-AF65-F5344CB8AC3E}">
        <p14:creationId xmlns:p14="http://schemas.microsoft.com/office/powerpoint/2010/main" val="4171347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7</a:t>
            </a:fld>
            <a:endParaRPr lang="zh-CN" altLang="en-US"/>
          </a:p>
        </p:txBody>
      </p:sp>
    </p:spTree>
    <p:extLst>
      <p:ext uri="{BB962C8B-B14F-4D97-AF65-F5344CB8AC3E}">
        <p14:creationId xmlns:p14="http://schemas.microsoft.com/office/powerpoint/2010/main" val="3554650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25</a:t>
            </a:fld>
            <a:endParaRPr lang="zh-CN" altLang="en-US"/>
          </a:p>
        </p:txBody>
      </p:sp>
    </p:spTree>
    <p:extLst>
      <p:ext uri="{BB962C8B-B14F-4D97-AF65-F5344CB8AC3E}">
        <p14:creationId xmlns:p14="http://schemas.microsoft.com/office/powerpoint/2010/main" val="4079857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28</a:t>
            </a:fld>
            <a:endParaRPr lang="zh-CN" altLang="en-US"/>
          </a:p>
        </p:txBody>
      </p:sp>
    </p:spTree>
    <p:extLst>
      <p:ext uri="{BB962C8B-B14F-4D97-AF65-F5344CB8AC3E}">
        <p14:creationId xmlns:p14="http://schemas.microsoft.com/office/powerpoint/2010/main" val="20724471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29</a:t>
            </a:fld>
            <a:endParaRPr lang="zh-CN" altLang="en-US"/>
          </a:p>
        </p:txBody>
      </p:sp>
    </p:spTree>
    <p:extLst>
      <p:ext uri="{BB962C8B-B14F-4D97-AF65-F5344CB8AC3E}">
        <p14:creationId xmlns:p14="http://schemas.microsoft.com/office/powerpoint/2010/main" val="317698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30</a:t>
            </a:fld>
            <a:endParaRPr lang="zh-CN" altLang="en-US"/>
          </a:p>
        </p:txBody>
      </p:sp>
    </p:spTree>
    <p:extLst>
      <p:ext uri="{BB962C8B-B14F-4D97-AF65-F5344CB8AC3E}">
        <p14:creationId xmlns:p14="http://schemas.microsoft.com/office/powerpoint/2010/main" val="16843599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31</a:t>
            </a:fld>
            <a:endParaRPr lang="zh-CN" altLang="en-US"/>
          </a:p>
        </p:txBody>
      </p:sp>
    </p:spTree>
    <p:extLst>
      <p:ext uri="{BB962C8B-B14F-4D97-AF65-F5344CB8AC3E}">
        <p14:creationId xmlns:p14="http://schemas.microsoft.com/office/powerpoint/2010/main" val="29341297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32</a:t>
            </a:fld>
            <a:endParaRPr lang="zh-CN" altLang="en-US"/>
          </a:p>
        </p:txBody>
      </p:sp>
    </p:spTree>
    <p:extLst>
      <p:ext uri="{BB962C8B-B14F-4D97-AF65-F5344CB8AC3E}">
        <p14:creationId xmlns:p14="http://schemas.microsoft.com/office/powerpoint/2010/main" val="22990669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33</a:t>
            </a:fld>
            <a:endParaRPr lang="zh-CN" altLang="en-US"/>
          </a:p>
        </p:txBody>
      </p:sp>
    </p:spTree>
    <p:extLst>
      <p:ext uri="{BB962C8B-B14F-4D97-AF65-F5344CB8AC3E}">
        <p14:creationId xmlns:p14="http://schemas.microsoft.com/office/powerpoint/2010/main" val="10640587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34</a:t>
            </a:fld>
            <a:endParaRPr lang="zh-CN" altLang="en-US"/>
          </a:p>
        </p:txBody>
      </p:sp>
    </p:spTree>
    <p:extLst>
      <p:ext uri="{BB962C8B-B14F-4D97-AF65-F5344CB8AC3E}">
        <p14:creationId xmlns:p14="http://schemas.microsoft.com/office/powerpoint/2010/main" val="708144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35</a:t>
            </a:fld>
            <a:endParaRPr lang="zh-CN" altLang="en-US"/>
          </a:p>
        </p:txBody>
      </p:sp>
    </p:spTree>
    <p:extLst>
      <p:ext uri="{BB962C8B-B14F-4D97-AF65-F5344CB8AC3E}">
        <p14:creationId xmlns:p14="http://schemas.microsoft.com/office/powerpoint/2010/main" val="27897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36</a:t>
            </a:fld>
            <a:endParaRPr lang="zh-CN" altLang="en-US"/>
          </a:p>
        </p:txBody>
      </p:sp>
    </p:spTree>
    <p:extLst>
      <p:ext uri="{BB962C8B-B14F-4D97-AF65-F5344CB8AC3E}">
        <p14:creationId xmlns:p14="http://schemas.microsoft.com/office/powerpoint/2010/main" val="3350818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8</a:t>
            </a:fld>
            <a:endParaRPr lang="zh-CN" altLang="en-US"/>
          </a:p>
        </p:txBody>
      </p:sp>
    </p:spTree>
    <p:extLst>
      <p:ext uri="{BB962C8B-B14F-4D97-AF65-F5344CB8AC3E}">
        <p14:creationId xmlns:p14="http://schemas.microsoft.com/office/powerpoint/2010/main" val="35309219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37</a:t>
            </a:fld>
            <a:endParaRPr lang="zh-CN" altLang="en-US"/>
          </a:p>
        </p:txBody>
      </p:sp>
    </p:spTree>
    <p:extLst>
      <p:ext uri="{BB962C8B-B14F-4D97-AF65-F5344CB8AC3E}">
        <p14:creationId xmlns:p14="http://schemas.microsoft.com/office/powerpoint/2010/main" val="18118405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38</a:t>
            </a:fld>
            <a:endParaRPr lang="zh-CN" altLang="en-US"/>
          </a:p>
        </p:txBody>
      </p:sp>
    </p:spTree>
    <p:extLst>
      <p:ext uri="{BB962C8B-B14F-4D97-AF65-F5344CB8AC3E}">
        <p14:creationId xmlns:p14="http://schemas.microsoft.com/office/powerpoint/2010/main" val="25901566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46</a:t>
            </a:fld>
            <a:endParaRPr lang="zh-CN" altLang="en-US"/>
          </a:p>
        </p:txBody>
      </p:sp>
    </p:spTree>
    <p:extLst>
      <p:ext uri="{BB962C8B-B14F-4D97-AF65-F5344CB8AC3E}">
        <p14:creationId xmlns:p14="http://schemas.microsoft.com/office/powerpoint/2010/main" val="23997361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47</a:t>
            </a:fld>
            <a:endParaRPr lang="zh-CN" altLang="en-US"/>
          </a:p>
        </p:txBody>
      </p:sp>
    </p:spTree>
    <p:extLst>
      <p:ext uri="{BB962C8B-B14F-4D97-AF65-F5344CB8AC3E}">
        <p14:creationId xmlns:p14="http://schemas.microsoft.com/office/powerpoint/2010/main" val="4163068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48</a:t>
            </a:fld>
            <a:endParaRPr lang="zh-CN" altLang="en-US"/>
          </a:p>
        </p:txBody>
      </p:sp>
    </p:spTree>
    <p:extLst>
      <p:ext uri="{BB962C8B-B14F-4D97-AF65-F5344CB8AC3E}">
        <p14:creationId xmlns:p14="http://schemas.microsoft.com/office/powerpoint/2010/main" val="3285916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49</a:t>
            </a:fld>
            <a:endParaRPr lang="zh-CN" altLang="en-US"/>
          </a:p>
        </p:txBody>
      </p:sp>
    </p:spTree>
    <p:extLst>
      <p:ext uri="{BB962C8B-B14F-4D97-AF65-F5344CB8AC3E}">
        <p14:creationId xmlns:p14="http://schemas.microsoft.com/office/powerpoint/2010/main" val="29084639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50</a:t>
            </a:fld>
            <a:endParaRPr lang="zh-CN" altLang="en-US"/>
          </a:p>
        </p:txBody>
      </p:sp>
    </p:spTree>
    <p:extLst>
      <p:ext uri="{BB962C8B-B14F-4D97-AF65-F5344CB8AC3E}">
        <p14:creationId xmlns:p14="http://schemas.microsoft.com/office/powerpoint/2010/main" val="15272116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51</a:t>
            </a:fld>
            <a:endParaRPr lang="zh-CN" altLang="en-US"/>
          </a:p>
        </p:txBody>
      </p:sp>
    </p:spTree>
    <p:extLst>
      <p:ext uri="{BB962C8B-B14F-4D97-AF65-F5344CB8AC3E}">
        <p14:creationId xmlns:p14="http://schemas.microsoft.com/office/powerpoint/2010/main" val="34105054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52</a:t>
            </a:fld>
            <a:endParaRPr lang="zh-CN" altLang="en-US"/>
          </a:p>
        </p:txBody>
      </p:sp>
    </p:spTree>
    <p:extLst>
      <p:ext uri="{BB962C8B-B14F-4D97-AF65-F5344CB8AC3E}">
        <p14:creationId xmlns:p14="http://schemas.microsoft.com/office/powerpoint/2010/main" val="2497222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53</a:t>
            </a:fld>
            <a:endParaRPr lang="zh-CN" altLang="en-US"/>
          </a:p>
        </p:txBody>
      </p:sp>
    </p:spTree>
    <p:extLst>
      <p:ext uri="{BB962C8B-B14F-4D97-AF65-F5344CB8AC3E}">
        <p14:creationId xmlns:p14="http://schemas.microsoft.com/office/powerpoint/2010/main" val="25472158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9</a:t>
            </a:fld>
            <a:endParaRPr lang="zh-CN" altLang="en-US"/>
          </a:p>
        </p:txBody>
      </p:sp>
    </p:spTree>
    <p:extLst>
      <p:ext uri="{BB962C8B-B14F-4D97-AF65-F5344CB8AC3E}">
        <p14:creationId xmlns:p14="http://schemas.microsoft.com/office/powerpoint/2010/main" val="4285822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54</a:t>
            </a:fld>
            <a:endParaRPr lang="zh-CN" altLang="en-US"/>
          </a:p>
        </p:txBody>
      </p:sp>
    </p:spTree>
    <p:extLst>
      <p:ext uri="{BB962C8B-B14F-4D97-AF65-F5344CB8AC3E}">
        <p14:creationId xmlns:p14="http://schemas.microsoft.com/office/powerpoint/2010/main" val="5049904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55</a:t>
            </a:fld>
            <a:endParaRPr lang="zh-CN" altLang="en-US"/>
          </a:p>
        </p:txBody>
      </p:sp>
    </p:spTree>
    <p:extLst>
      <p:ext uri="{BB962C8B-B14F-4D97-AF65-F5344CB8AC3E}">
        <p14:creationId xmlns:p14="http://schemas.microsoft.com/office/powerpoint/2010/main" val="23136390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57</a:t>
            </a:fld>
            <a:endParaRPr lang="zh-CN" altLang="en-US"/>
          </a:p>
        </p:txBody>
      </p:sp>
    </p:spTree>
    <p:extLst>
      <p:ext uri="{BB962C8B-B14F-4D97-AF65-F5344CB8AC3E}">
        <p14:creationId xmlns:p14="http://schemas.microsoft.com/office/powerpoint/2010/main" val="9225189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58</a:t>
            </a:fld>
            <a:endParaRPr lang="zh-CN" altLang="en-US"/>
          </a:p>
        </p:txBody>
      </p:sp>
    </p:spTree>
    <p:extLst>
      <p:ext uri="{BB962C8B-B14F-4D97-AF65-F5344CB8AC3E}">
        <p14:creationId xmlns:p14="http://schemas.microsoft.com/office/powerpoint/2010/main" val="38052514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59</a:t>
            </a:fld>
            <a:endParaRPr lang="zh-CN" altLang="en-US"/>
          </a:p>
        </p:txBody>
      </p:sp>
    </p:spTree>
    <p:extLst>
      <p:ext uri="{BB962C8B-B14F-4D97-AF65-F5344CB8AC3E}">
        <p14:creationId xmlns:p14="http://schemas.microsoft.com/office/powerpoint/2010/main" val="21001935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60</a:t>
            </a:fld>
            <a:endParaRPr lang="zh-CN" altLang="en-US"/>
          </a:p>
        </p:txBody>
      </p:sp>
    </p:spTree>
    <p:extLst>
      <p:ext uri="{BB962C8B-B14F-4D97-AF65-F5344CB8AC3E}">
        <p14:creationId xmlns:p14="http://schemas.microsoft.com/office/powerpoint/2010/main" val="6249804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61</a:t>
            </a:fld>
            <a:endParaRPr lang="zh-CN" altLang="en-US"/>
          </a:p>
        </p:txBody>
      </p:sp>
    </p:spTree>
    <p:extLst>
      <p:ext uri="{BB962C8B-B14F-4D97-AF65-F5344CB8AC3E}">
        <p14:creationId xmlns:p14="http://schemas.microsoft.com/office/powerpoint/2010/main" val="16094304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62</a:t>
            </a:fld>
            <a:endParaRPr lang="zh-CN" altLang="en-US"/>
          </a:p>
        </p:txBody>
      </p:sp>
    </p:spTree>
    <p:extLst>
      <p:ext uri="{BB962C8B-B14F-4D97-AF65-F5344CB8AC3E}">
        <p14:creationId xmlns:p14="http://schemas.microsoft.com/office/powerpoint/2010/main" val="1232169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63</a:t>
            </a:fld>
            <a:endParaRPr lang="zh-CN" altLang="en-US"/>
          </a:p>
        </p:txBody>
      </p:sp>
    </p:spTree>
    <p:extLst>
      <p:ext uri="{BB962C8B-B14F-4D97-AF65-F5344CB8AC3E}">
        <p14:creationId xmlns:p14="http://schemas.microsoft.com/office/powerpoint/2010/main" val="17428136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64</a:t>
            </a:fld>
            <a:endParaRPr lang="zh-CN" altLang="en-US"/>
          </a:p>
        </p:txBody>
      </p:sp>
    </p:spTree>
    <p:extLst>
      <p:ext uri="{BB962C8B-B14F-4D97-AF65-F5344CB8AC3E}">
        <p14:creationId xmlns:p14="http://schemas.microsoft.com/office/powerpoint/2010/main" val="1826527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10</a:t>
            </a:fld>
            <a:endParaRPr lang="zh-CN" altLang="en-US"/>
          </a:p>
        </p:txBody>
      </p:sp>
    </p:spTree>
    <p:extLst>
      <p:ext uri="{BB962C8B-B14F-4D97-AF65-F5344CB8AC3E}">
        <p14:creationId xmlns:p14="http://schemas.microsoft.com/office/powerpoint/2010/main" val="1697180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65</a:t>
            </a:fld>
            <a:endParaRPr lang="zh-CN" altLang="en-US"/>
          </a:p>
        </p:txBody>
      </p:sp>
    </p:spTree>
    <p:extLst>
      <p:ext uri="{BB962C8B-B14F-4D97-AF65-F5344CB8AC3E}">
        <p14:creationId xmlns:p14="http://schemas.microsoft.com/office/powerpoint/2010/main" val="31570265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66</a:t>
            </a:fld>
            <a:endParaRPr lang="zh-CN" altLang="en-US"/>
          </a:p>
        </p:txBody>
      </p:sp>
    </p:spTree>
    <p:extLst>
      <p:ext uri="{BB962C8B-B14F-4D97-AF65-F5344CB8AC3E}">
        <p14:creationId xmlns:p14="http://schemas.microsoft.com/office/powerpoint/2010/main" val="2329586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11</a:t>
            </a:fld>
            <a:endParaRPr lang="zh-CN" altLang="en-US"/>
          </a:p>
        </p:txBody>
      </p:sp>
    </p:spTree>
    <p:extLst>
      <p:ext uri="{BB962C8B-B14F-4D97-AF65-F5344CB8AC3E}">
        <p14:creationId xmlns:p14="http://schemas.microsoft.com/office/powerpoint/2010/main" val="736238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12</a:t>
            </a:fld>
            <a:endParaRPr lang="zh-CN" altLang="en-US"/>
          </a:p>
        </p:txBody>
      </p:sp>
    </p:spTree>
    <p:extLst>
      <p:ext uri="{BB962C8B-B14F-4D97-AF65-F5344CB8AC3E}">
        <p14:creationId xmlns:p14="http://schemas.microsoft.com/office/powerpoint/2010/main" val="2580112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13</a:t>
            </a:fld>
            <a:endParaRPr lang="zh-CN" altLang="en-US"/>
          </a:p>
        </p:txBody>
      </p:sp>
    </p:spTree>
    <p:extLst>
      <p:ext uri="{BB962C8B-B14F-4D97-AF65-F5344CB8AC3E}">
        <p14:creationId xmlns:p14="http://schemas.microsoft.com/office/powerpoint/2010/main" val="335465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14</a:t>
            </a:fld>
            <a:endParaRPr lang="zh-CN" altLang="en-US"/>
          </a:p>
        </p:txBody>
      </p:sp>
    </p:spTree>
    <p:extLst>
      <p:ext uri="{BB962C8B-B14F-4D97-AF65-F5344CB8AC3E}">
        <p14:creationId xmlns:p14="http://schemas.microsoft.com/office/powerpoint/2010/main" val="3757427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2025/10/3</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7.xml"/><Relationship Id="rId5" Type="http://schemas.openxmlformats.org/officeDocument/2006/relationships/image" Target="../media/image5.png"/><Relationship Id="rId4" Type="http://schemas.openxmlformats.org/officeDocument/2006/relationships/image" Target="../media/image4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9.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10.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5.xml"/><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190.png"/><Relationship Id="rId4" Type="http://schemas.openxmlformats.org/officeDocument/2006/relationships/image" Target="../media/image14.jp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7.xml"/><Relationship Id="rId4" Type="http://schemas.openxmlformats.org/officeDocument/2006/relationships/image" Target="../media/image20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8.xml"/><Relationship Id="rId4" Type="http://schemas.openxmlformats.org/officeDocument/2006/relationships/image" Target="../media/image2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19.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20.xml"/><Relationship Id="rId4" Type="http://schemas.openxmlformats.org/officeDocument/2006/relationships/image" Target="../media/image24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1.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22.xml"/><Relationship Id="rId5" Type="http://schemas.openxmlformats.org/officeDocument/2006/relationships/image" Target="../media/image18.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3.xml"/><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4.xml"/><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5.xml"/><Relationship Id="rId5" Type="http://schemas.openxmlformats.org/officeDocument/2006/relationships/image" Target="../media/image23.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26.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7.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29.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31.xml"/><Relationship Id="rId4" Type="http://schemas.openxmlformats.org/officeDocument/2006/relationships/image" Target="../media/image180.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32.xml"/><Relationship Id="rId5" Type="http://schemas.openxmlformats.org/officeDocument/2006/relationships/image" Target="../media/image201.png"/><Relationship Id="rId4" Type="http://schemas.openxmlformats.org/officeDocument/2006/relationships/image" Target="../media/image19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33.xml"/><Relationship Id="rId4" Type="http://schemas.openxmlformats.org/officeDocument/2006/relationships/image" Target="../media/image2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3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36.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3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hemeOverride" Target="../theme/themeOverride39.xml"/><Relationship Id="rId4" Type="http://schemas.openxmlformats.org/officeDocument/2006/relationships/image" Target="../media/image14.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hemeOverride" Target="../theme/themeOverride4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themeOverride" Target="../theme/themeOverride4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hemeOverride" Target="../theme/themeOverride4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xml"/><Relationship Id="rId1" Type="http://schemas.openxmlformats.org/officeDocument/2006/relationships/themeOverride" Target="../theme/themeOverride4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themeOverride" Target="../theme/themeOverride4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xml"/><Relationship Id="rId1" Type="http://schemas.openxmlformats.org/officeDocument/2006/relationships/themeOverride" Target="../theme/themeOverride45.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hemeOverride" Target="../theme/themeOverride4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themeOverride" Target="../theme/themeOverride4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xml"/><Relationship Id="rId1" Type="http://schemas.openxmlformats.org/officeDocument/2006/relationships/themeOverride" Target="../theme/themeOverride48.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xml"/><Relationship Id="rId1" Type="http://schemas.openxmlformats.org/officeDocument/2006/relationships/themeOverride" Target="../theme/themeOverride49.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xml"/><Relationship Id="rId1" Type="http://schemas.openxmlformats.org/officeDocument/2006/relationships/themeOverride" Target="../theme/themeOverride5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xml"/><Relationship Id="rId1" Type="http://schemas.openxmlformats.org/officeDocument/2006/relationships/themeOverride" Target="../theme/themeOverride5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themeOverride" Target="../theme/themeOverride5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themeOverride" Target="../theme/themeOverride53.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4.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5.xml"/><Relationship Id="rId4" Type="http://schemas.openxmlformats.org/officeDocument/2006/relationships/image" Target="../media/image2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202167" y="2211710"/>
            <a:ext cx="1492716" cy="646331"/>
          </a:xfrm>
          <a:prstGeom prst="rect">
            <a:avLst/>
          </a:prstGeom>
        </p:spPr>
        <p:txBody>
          <a:bodyPr wrap="none">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第</a:t>
            </a:r>
            <a:r>
              <a:rPr lang="en-US" altLang="zh-CN" sz="3600" b="1">
                <a:solidFill>
                  <a:schemeClr val="bg1"/>
                </a:solidFill>
                <a:latin typeface="Arial" panose="020B0604020202020204" pitchFamily="34" charset="0"/>
                <a:ea typeface="微软雅黑" panose="020B0503020204020204" pitchFamily="34" charset="-122"/>
                <a:sym typeface="Arial" panose="020B0604020202020204" pitchFamily="34" charset="0"/>
              </a:rPr>
              <a:t>9</a:t>
            </a:r>
            <a:r>
              <a:rPr lang="zh-CN" altLang="en-US" sz="3600" b="1">
                <a:solidFill>
                  <a:schemeClr val="bg1"/>
                </a:solidFill>
                <a:latin typeface="Arial" panose="020B0604020202020204" pitchFamily="34" charset="0"/>
                <a:ea typeface="微软雅黑" panose="020B0503020204020204" pitchFamily="34" charset="-122"/>
                <a:sym typeface="Arial" panose="020B0604020202020204" pitchFamily="34" charset="0"/>
              </a:rPr>
              <a:t>章 </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43808" y="1917987"/>
            <a:ext cx="5148064" cy="1200329"/>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支持向量机及其在智能传感器系统中的应用</a:t>
            </a:r>
            <a:endParaRPr lang="zh-CN" altLang="zh-CN"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01050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原始问题求解困难，往往通过拉格朗日对偶性将其转换为对应的对偶问题进行求解：</a:t>
                </a: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其中，</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𝑎</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是拉格朗日乘子；</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是样本的标签；</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是样本的特征向量；</a:t>
                </a:r>
                <a14:m>
                  <m:oMath xmlns:m="http://schemas.openxmlformats.org/officeDocument/2006/math">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𝑖</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𝑗</m:t>
                        </m:r>
                      </m:sub>
                    </m:sSub>
                    <m:r>
                      <a:rPr lang="en-US" altLang="zh-CN" i="1">
                        <a:latin typeface="Cambria Math" panose="02040503050406030204" pitchFamily="18" charset="0"/>
                      </a:rPr>
                      <m:t>)</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是样本向量的内积。</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010504"/>
              </a:xfrm>
              <a:prstGeom prst="rect">
                <a:avLst/>
              </a:prstGeom>
              <a:blipFill>
                <a:blip r:embed="rId4"/>
                <a:stretch>
                  <a:fillRect l="-420" r="-210" b="-803"/>
                </a:stretch>
              </a:blipFill>
            </p:spPr>
            <p:txBody>
              <a:bodyPr/>
              <a:lstStyle/>
              <a:p>
                <a:r>
                  <a:rPr lang="zh-CN" altLang="en-US">
                    <a:noFill/>
                  </a:rPr>
                  <a:t> </a:t>
                </a:r>
              </a:p>
            </p:txBody>
          </p:sp>
        </mc:Fallback>
      </mc:AlternateContent>
      <p:sp>
        <p:nvSpPr>
          <p:cNvPr id="8" name="矩形 7"/>
          <p:cNvSpPr/>
          <p:nvPr/>
        </p:nvSpPr>
        <p:spPr>
          <a:xfrm>
            <a:off x="899592" y="1203598"/>
            <a:ext cx="11881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对偶问题</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5"/>
          <a:stretch>
            <a:fillRect/>
          </a:stretch>
        </p:blipFill>
        <p:spPr>
          <a:xfrm>
            <a:off x="2562225" y="2055844"/>
            <a:ext cx="3773971" cy="1851213"/>
          </a:xfrm>
          <a:prstGeom prst="rect">
            <a:avLst/>
          </a:prstGeom>
        </p:spPr>
      </p:pic>
    </p:spTree>
    <p:extLst>
      <p:ext uri="{BB962C8B-B14F-4D97-AF65-F5344CB8AC3E}">
        <p14:creationId xmlns:p14="http://schemas.microsoft.com/office/powerpoint/2010/main" val="15732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在理想情况下，我们希望找到一个超平面可以完美地将所有的样本分开，也就是说，所有的样本点都在间隔带的正确一侧；</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然而，在现实问题中，由于噪声和异常点的存在，我们通常无法做到这一点；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因此，</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允许一些样本点落在间隔带中，甚至落在错误的一侧，这就是所谓的软间隔；</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对于那些违反间隔约束的样本点，我们会给予一定的惩罚，这个惩罚的大小由参数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来控制；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很大，那么惩罚就重，</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会尽量让所有的点都不跨线；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较小，那么惩罚就轻，</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会允许一些点跨线。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软间隔和惩罚系数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599738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当我们引入软间隔和惩罚系数时，</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的对偶问题可以被重新写为以下形式：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软间隔和惩罚系数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stretch>
            <a:fillRect/>
          </a:stretch>
        </p:blipFill>
        <p:spPr>
          <a:xfrm>
            <a:off x="2589361" y="2175706"/>
            <a:ext cx="4000500" cy="1809750"/>
          </a:xfrm>
          <a:prstGeom prst="rect">
            <a:avLst/>
          </a:prstGeom>
        </p:spPr>
      </p:pic>
    </p:spTree>
    <p:extLst>
      <p:ext uri="{BB962C8B-B14F-4D97-AF65-F5344CB8AC3E}">
        <p14:creationId xmlns:p14="http://schemas.microsoft.com/office/powerpoint/2010/main" val="1174146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在许多情况下，原始特征空间可能是线性不可分的。</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此时，我们可以通过一个非线性映射将数据映射到一个更高维的特征空间，使得数据在这个空间中变得线性可分；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这个非线性映射就是我们所说的核函数；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引入核函数后，对偶问题可转换为：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996825" y="3453848"/>
            <a:ext cx="3150350" cy="1350150"/>
          </a:xfrm>
          <a:prstGeom prst="rect">
            <a:avLst/>
          </a:prstGeom>
        </p:spPr>
      </p:pic>
    </p:spTree>
    <p:extLst>
      <p:ext uri="{BB962C8B-B14F-4D97-AF65-F5344CB8AC3E}">
        <p14:creationId xmlns:p14="http://schemas.microsoft.com/office/powerpoint/2010/main" val="2114619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28600" y="1779662"/>
                <a:ext cx="8686800" cy="263969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线性核函数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𝐾</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𝑥</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𝑥</m:t>
                          </m:r>
                        </m:e>
                        <m:sup>
                          <m:r>
                            <a:rPr lang="en-US" altLang="zh-CN" sz="2400" b="1" i="1">
                              <a:solidFill>
                                <a:prstClr val="black"/>
                              </a:solidFill>
                              <a:latin typeface="Cambria Math" panose="02040503050406030204" pitchFamily="18" charset="0"/>
                              <a:ea typeface="微软雅黑" panose="020B0503020204020204" pitchFamily="34" charset="-122"/>
                            </a:rPr>
                            <m:t>𝑇</m:t>
                          </m:r>
                        </m:sup>
                      </m:sSup>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28600" y="1779662"/>
                <a:ext cx="8686800" cy="2639697"/>
              </a:xfrm>
              <a:prstGeom prst="rect">
                <a:avLst/>
              </a:prstGeom>
              <a:blipFill>
                <a:blip r:embed="rId4"/>
                <a:stretch>
                  <a:fillRect l="-350"/>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4896036" y="3471850"/>
            <a:ext cx="3888432"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原始特征空间中的内积，它没有引入额外的参数，计算简单，但是只能处理线性可分的问题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0569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264950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多项式核函数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𝐾</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𝑥</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rPr>
                        <m:t>𝛾</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𝑥</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m:rPr>
                          <m:sty m:val="p"/>
                        </m:rPr>
                        <a:rPr lang="en-US" altLang="zh-CN" sz="2400" b="1" i="1">
                          <a:solidFill>
                            <a:prstClr val="black"/>
                          </a:solidFill>
                          <a:latin typeface="Cambria Math" panose="02040503050406030204" pitchFamily="18" charset="0"/>
                          <a:ea typeface="微软雅黑" panose="020B0503020204020204" pitchFamily="34" charset="-122"/>
                        </a:rPr>
                        <m:t>r</m:t>
                      </m:r>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m:t>
                          </m:r>
                        </m:e>
                        <m:sup>
                          <m:r>
                            <a:rPr lang="en-US" altLang="zh-CN" sz="2400" b="1" i="1" smtClean="0">
                              <a:solidFill>
                                <a:prstClr val="black"/>
                              </a:solidFill>
                              <a:latin typeface="Cambria Math" panose="02040503050406030204" pitchFamily="18" charset="0"/>
                              <a:ea typeface="微软雅黑" panose="020B0503020204020204" pitchFamily="34" charset="-122"/>
                            </a:rPr>
                            <m:t>𝒅</m:t>
                          </m:r>
                        </m:sup>
                      </m:sSup>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endParaRPr lang="en-US" altLang="zh-CN"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en-US" altLang="zh-CN" b="1" i="1" dirty="0">
                    <a:solidFill>
                      <a:prstClr val="black"/>
                    </a:solidFill>
                    <a:latin typeface="Arial" panose="020B0604020202020204" pitchFamily="34" charset="0"/>
                    <a:ea typeface="微软雅黑" panose="020B0503020204020204" pitchFamily="34" charset="-122"/>
                    <a:sym typeface="Arial" panose="020B0604020202020204" pitchFamily="34" charset="0"/>
                  </a:rPr>
                  <a:t>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核函数的阶数</a:t>
                </a:r>
                <a:b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b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𝛾</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b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br>
                <a14:m>
                  <m:oMath xmlns:m="http://schemas.openxmlformats.org/officeDocument/2006/math">
                    <m:r>
                      <m:rPr>
                        <m:sty m:val="p"/>
                      </m:rPr>
                      <a:rPr lang="en-US" altLang="zh-CN" b="1" i="1">
                        <a:solidFill>
                          <a:prstClr val="black"/>
                        </a:solidFill>
                        <a:latin typeface="Cambria Math" panose="02040503050406030204" pitchFamily="18" charset="0"/>
                        <a:ea typeface="微软雅黑" panose="020B0503020204020204" pitchFamily="34" charset="-122"/>
                      </a:rPr>
                      <m:t>r</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：核函数的独立项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2649508"/>
              </a:xfrm>
              <a:prstGeom prst="rect">
                <a:avLst/>
              </a:prstGeom>
              <a:blipFill>
                <a:blip r:embed="rId4"/>
                <a:stretch>
                  <a:fillRect l="-280" b="-1142"/>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3815916" y="3543858"/>
            <a:ext cx="5002171"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将数据映射到一个高维空间，使得数据在这个空间中变得线性可分。它适用于一些非线性可分，但又不是过于复杂的问题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84453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15689" y="1635646"/>
                <a:ext cx="8686800" cy="219226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径向基函数（</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rPr>
                        <m:t>𝑲</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r>
                        <a:rPr lang="en-US" altLang="zh-CN" sz="2400" b="1" i="1">
                          <a:latin typeface="Cambria Math" panose="02040503050406030204" pitchFamily="18" charset="0"/>
                        </a:rPr>
                        <m:t>𝒛</m:t>
                      </m:r>
                      <m:r>
                        <a:rPr lang="en-US" altLang="zh-CN" sz="2400" b="1" i="1">
                          <a:latin typeface="Cambria Math" panose="02040503050406030204" pitchFamily="18" charset="0"/>
                        </a:rPr>
                        <m:t>)=</m:t>
                      </m:r>
                      <m:r>
                        <a:rPr lang="en-US" altLang="zh-CN" sz="2400" b="1" i="1">
                          <a:latin typeface="Cambria Math" panose="02040503050406030204" pitchFamily="18" charset="0"/>
                        </a:rPr>
                        <m:t>𝒆𝒙𝒑</m:t>
                      </m:r>
                      <m:r>
                        <a:rPr lang="en-US" altLang="zh-CN" sz="2400" b="1" i="1">
                          <a:latin typeface="Cambria Math" panose="02040503050406030204" pitchFamily="18" charset="0"/>
                        </a:rPr>
                        <m:t>(−</m:t>
                      </m:r>
                      <m:r>
                        <a:rPr lang="en-US" altLang="zh-CN" sz="2400" b="1" i="1">
                          <a:latin typeface="Cambria Math" panose="02040503050406030204" pitchFamily="18" charset="0"/>
                        </a:rPr>
                        <m:t>𝜸</m:t>
                      </m:r>
                      <m:r>
                        <a:rPr lang="en-US" altLang="zh-CN" sz="2400" b="1" i="1">
                          <a:latin typeface="Cambria Math" panose="02040503050406030204" pitchFamily="18" charset="0"/>
                        </a:rPr>
                        <m:t>||</m:t>
                      </m:r>
                      <m:r>
                        <a:rPr lang="en-US" altLang="zh-CN" sz="2400" b="1" i="1">
                          <a:latin typeface="Cambria Math" panose="02040503050406030204" pitchFamily="18" charset="0"/>
                        </a:rPr>
                        <m:t>𝒙</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m:t>
                          </m:r>
                        </m:e>
                        <m:sup>
                          <m:r>
                            <a:rPr lang="en-US" altLang="zh-CN" sz="2400" b="1" i="1">
                              <a:latin typeface="Cambria Math" panose="02040503050406030204" pitchFamily="18" charset="0"/>
                            </a:rPr>
                            <m:t>𝟐</m:t>
                          </m:r>
                        </m:sup>
                      </m:sSup>
                      <m:r>
                        <a:rPr lang="en-US" altLang="zh-CN" sz="2400" b="1" i="1">
                          <a:latin typeface="Cambria Math" panose="02040503050406030204" pitchFamily="18" charset="0"/>
                        </a:rPr>
                        <m:t>)</m:t>
                      </m:r>
                    </m:oMath>
                  </m:oMathPara>
                </a14:m>
                <a:endParaRPr lang="en-US" altLang="zh-CN" sz="2400" b="1" dirty="0"/>
              </a:p>
              <a:p>
                <a:endParaRPr lang="zh-CN" altLang="zh-CN" sz="2400" b="1" dirty="0"/>
              </a:p>
              <a:p>
                <a:pPr marL="457200" lvl="2">
                  <a:lnSpc>
                    <a:spcPct val="125000"/>
                  </a:lnSpc>
                  <a:buClr>
                    <a:schemeClr val="accent3">
                      <a:lumMod val="75000"/>
                    </a:schemeClr>
                  </a:buClr>
                </a:pPr>
                <a:endParaRPr lang="en-US" altLang="zh-CN" b="1" i="1" dirty="0">
                  <a:latin typeface="Cambria Math" panose="02040503050406030204" pitchFamily="18" charset="0"/>
                </a:endParaRPr>
              </a:p>
              <a:p>
                <a:pPr marL="457200" lvl="2">
                  <a:lnSpc>
                    <a:spcPct val="125000"/>
                  </a:lnSpc>
                  <a:buClr>
                    <a:schemeClr val="accent3">
                      <a:lumMod val="75000"/>
                    </a:schemeClr>
                  </a:buClr>
                </a:pPr>
                <a14:m>
                  <m:oMath xmlns:m="http://schemas.openxmlformats.org/officeDocument/2006/math">
                    <m:r>
                      <a:rPr lang="en-US" altLang="zh-CN" b="1" i="1">
                        <a:latin typeface="Cambria Math" panose="02040503050406030204" pitchFamily="18" charset="0"/>
                      </a:rPr>
                      <m:t>𝜸</m:t>
                    </m:r>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5689" y="1635646"/>
                <a:ext cx="8686800" cy="2192267"/>
              </a:xfrm>
              <a:prstGeom prst="rect">
                <a:avLst/>
              </a:prstGeom>
              <a:blipFill>
                <a:blip r:embed="rId4"/>
                <a:stretch>
                  <a:fillRect l="-280" b="-2747"/>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6084168" y="3111810"/>
            <a:ext cx="2712799"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将数据映射到一个无限维的空间，可以处理更复杂的非线性问题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8531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15689" y="1635646"/>
                <a:ext cx="8686800" cy="228524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𝑲</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𝒕𝒂𝒏𝒉</m:t>
                      </m:r>
                      <m:r>
                        <a:rPr lang="en-US" altLang="zh-CN" sz="2400" b="1" i="1">
                          <a:solidFill>
                            <a:prstClr val="black"/>
                          </a:solidFill>
                          <a:latin typeface="Cambria Math" panose="02040503050406030204" pitchFamily="18" charset="0"/>
                          <a:ea typeface="微软雅黑" panose="020B0503020204020204" pitchFamily="34" charset="-122"/>
                        </a:rPr>
                        <m:t> (</m:t>
                      </m:r>
                      <m:r>
                        <a:rPr lang="en-US" altLang="zh-CN" sz="2400" b="1" i="1">
                          <a:latin typeface="Cambria Math" panose="02040503050406030204" pitchFamily="18" charset="0"/>
                        </a:rPr>
                        <m:t>𝜸</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𝒓</m:t>
                      </m:r>
                      <m:r>
                        <a:rPr lang="en-US" altLang="zh-CN" sz="2400" b="1" i="1">
                          <a:solidFill>
                            <a:prstClr val="black"/>
                          </a:solidFill>
                          <a:latin typeface="Cambria Math" panose="02040503050406030204" pitchFamily="18" charset="0"/>
                          <a:ea typeface="微软雅黑" panose="020B0503020204020204" pitchFamily="34" charset="-122"/>
                        </a:rPr>
                        <m:t>)</m:t>
                      </m:r>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endParaRPr lang="en-US" altLang="zh-CN"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14:m>
                  <m:oMath xmlns:m="http://schemas.openxmlformats.org/officeDocument/2006/math">
                    <m:r>
                      <a:rPr lang="en-US" altLang="zh-CN" b="1" i="1">
                        <a:latin typeface="Cambria Math" panose="02040503050406030204" pitchFamily="18" charset="0"/>
                      </a:rPr>
                      <m:t>𝜸</m:t>
                    </m:r>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14:m>
                  <m:oMath xmlns:m="http://schemas.openxmlformats.org/officeDocument/2006/math">
                    <m:r>
                      <m:rPr>
                        <m:sty m:val="p"/>
                      </m:rPr>
                      <a:rPr lang="en-US" altLang="zh-CN" b="1" i="1">
                        <a:solidFill>
                          <a:prstClr val="black"/>
                        </a:solidFill>
                        <a:latin typeface="Cambria Math" panose="02040503050406030204" pitchFamily="18" charset="0"/>
                        <a:ea typeface="微软雅黑" panose="020B0503020204020204" pitchFamily="34" charset="-122"/>
                      </a:rPr>
                      <m:t>r</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：核函数中的独立项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15689" y="1635646"/>
                <a:ext cx="8686800" cy="2285241"/>
              </a:xfrm>
              <a:prstGeom prst="rect">
                <a:avLst/>
              </a:prstGeom>
              <a:blipFill>
                <a:blip r:embed="rId4"/>
                <a:stretch>
                  <a:fillRect l="-280" b="-1319"/>
                </a:stretch>
              </a:blipFill>
            </p:spPr>
            <p:txBody>
              <a:bodyPr/>
              <a:lstStyle/>
              <a:p>
                <a:r>
                  <a:rPr lang="zh-CN" altLang="en-US">
                    <a:noFill/>
                  </a:rPr>
                  <a:t> </a:t>
                </a:r>
              </a:p>
            </p:txBody>
          </p:sp>
        </mc:Fallback>
      </mc:AlternateContent>
      <p:sp>
        <p:nvSpPr>
          <p:cNvPr id="8" name="矩形 7"/>
          <p:cNvSpPr/>
          <p:nvPr/>
        </p:nvSpPr>
        <p:spPr>
          <a:xfrm>
            <a:off x="899592" y="1203598"/>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4499992" y="3183818"/>
            <a:ext cx="4284476" cy="612068"/>
          </a:xfrm>
          <a:prstGeom prst="rect">
            <a:avLst/>
          </a:prstGeom>
          <a:solidFill>
            <a:schemeClr val="accent1">
              <a:lumMod val="20000"/>
              <a:lumOff val="80000"/>
            </a:schemeClr>
          </a:solidFill>
        </p:spPr>
        <p:style>
          <a:lnRef idx="2">
            <a:schemeClr val="accent5"/>
          </a:lnRef>
          <a:fillRef idx="1">
            <a:schemeClr val="lt1"/>
          </a:fillRef>
          <a:effectRef idx="0">
            <a:schemeClr val="accent5"/>
          </a:effectRef>
          <a:fontRef idx="minor">
            <a:schemeClr val="dk1"/>
          </a:fontRef>
        </p:style>
        <p:txBody>
          <a:bodyPr rtlCol="0" anchor="ctr"/>
          <a:lstStyle/>
          <a:p>
            <a:pPr algn="ctr">
              <a:lnSpc>
                <a:spcPct val="125000"/>
              </a:lnSpc>
            </a:pPr>
            <a:r>
              <a:rPr lang="zh-CN" altLang="en-US" sz="1400" b="1" dirty="0">
                <a:latin typeface="Arial" panose="020B0604020202020204" pitchFamily="34" charset="0"/>
                <a:ea typeface="微软雅黑" panose="020B0503020204020204" pitchFamily="34" charset="-122"/>
                <a:sym typeface="Arial" panose="020B0604020202020204" pitchFamily="34" charset="0"/>
              </a:rPr>
              <a:t>将数据映射到一个高维空间，其输出是有界的。因此，它适用于一些输出需要被限制在某个范围内的问题。</a:t>
            </a:r>
            <a:endParaRPr lang="en-US" altLang="zh-CN" sz="1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31252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28600" y="1675835"/>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求解拉格朗日乘子</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𝑎</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，即可通过如下的预测函数进行预测：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oMath>
                </a14:m>
                <a:r>
                  <a:rPr lang="zh-CN" altLang="en-US" b="1" dirty="0">
                    <a:solidFill>
                      <a:prstClr val="black"/>
                    </a:solidFill>
                    <a:latin typeface="Cambria Math" panose="02040503050406030204" pitchFamily="18"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待预测的样本</a:t>
                </a:r>
                <a:endParaRPr lang="en-US" altLang="zh-CN" b="1" dirty="0">
                  <a:solidFill>
                    <a:prstClr val="black"/>
                  </a:solidFill>
                  <a:latin typeface="Arial" panose="020B0604020202020204" pitchFamily="34" charset="0"/>
                  <a:ea typeface="微软雅黑" panose="020B0503020204020204" pitchFamily="34" charset="-122"/>
                </a:endParaRPr>
              </a:p>
              <a:p>
                <a:pPr marL="800100" lvl="1" indent="-342900">
                  <a:lnSpc>
                    <a:spcPct val="125000"/>
                  </a:lnSpc>
                  <a:buClr>
                    <a:schemeClr val="accent3">
                      <a:lumMod val="75000"/>
                    </a:schemeClr>
                  </a:buClr>
                  <a:buFont typeface="Wingdings" panose="05000000000000000000" pitchFamily="2" charset="2"/>
                  <a:buChar char="u"/>
                </a:pPr>
                <a:r>
                  <a:rPr lang="en-US" altLang="zh-CN" b="1" i="1" dirty="0">
                    <a:solidFill>
                      <a:prstClr val="black"/>
                    </a:solidFill>
                    <a:latin typeface="Cambria Math" panose="02040503050406030204" pitchFamily="18" charset="0"/>
                    <a:ea typeface="微软雅黑" panose="020B0503020204020204" pitchFamily="34" charset="-122"/>
                  </a:rPr>
                  <a:t>N</a:t>
                </a:r>
                <a:r>
                  <a:rPr lang="zh-CN" altLang="en-US" b="1" i="1" dirty="0">
                    <a:solidFill>
                      <a:prstClr val="black"/>
                    </a:solidFill>
                    <a:latin typeface="Cambria Math" panose="02040503050406030204" pitchFamily="18" charset="0"/>
                    <a:ea typeface="微软雅黑" panose="020B0503020204020204" pitchFamily="34" charset="-122"/>
                  </a:rPr>
                  <a:t> </a:t>
                </a:r>
                <a:r>
                  <a:rPr lang="zh-CN" altLang="en-US" b="1" dirty="0">
                    <a:solidFill>
                      <a:prstClr val="black"/>
                    </a:solidFill>
                    <a:latin typeface="Cambria Math" panose="02040503050406030204" pitchFamily="18"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支持向量的数量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28600" y="1675835"/>
                <a:ext cx="8686800" cy="2516073"/>
              </a:xfrm>
              <a:prstGeom prst="rect">
                <a:avLst/>
              </a:prstGeom>
              <a:blipFill>
                <a:blip r:embed="rId4"/>
                <a:stretch>
                  <a:fillRect l="-490" b="-1199"/>
                </a:stretch>
              </a:blipFill>
            </p:spPr>
            <p:txBody>
              <a:bodyPr/>
              <a:lstStyle/>
              <a:p>
                <a:r>
                  <a:rPr lang="zh-CN" altLang="en-US">
                    <a:noFill/>
                  </a:rPr>
                  <a:t> </a:t>
                </a:r>
              </a:p>
            </p:txBody>
          </p:sp>
        </mc:Fallback>
      </mc:AlternateContent>
      <p:sp>
        <p:nvSpPr>
          <p:cNvPr id="8" name="矩形 7"/>
          <p:cNvSpPr/>
          <p:nvPr/>
        </p:nvSpPr>
        <p:spPr>
          <a:xfrm>
            <a:off x="899592" y="1203598"/>
            <a:ext cx="14041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预测函数</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2671762" y="2139702"/>
            <a:ext cx="3800475" cy="1209675"/>
          </a:xfrm>
          <a:prstGeom prst="rect">
            <a:avLst/>
          </a:prstGeom>
        </p:spPr>
      </p:pic>
    </p:spTree>
    <p:extLst>
      <p:ext uri="{BB962C8B-B14F-4D97-AF65-F5344CB8AC3E}">
        <p14:creationId xmlns:p14="http://schemas.microsoft.com/office/powerpoint/2010/main" val="1738900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19350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p:sp>
        <p:nvSpPr>
          <p:cNvPr id="2" name="矩形 1"/>
          <p:cNvSpPr/>
          <p:nvPr/>
        </p:nvSpPr>
        <p:spPr>
          <a:xfrm>
            <a:off x="228600" y="1023578"/>
            <a:ext cx="8686800" cy="1131079"/>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支持向量回归（</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）的原理是在高维空间中找到一个最优超平面，使得大部分数据点都落在这个超平面的某个间隔之内，同时允许模型在一定程度上出现误差，以此来找到一个更好的平衡点。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7604" y="2248107"/>
            <a:ext cx="3981436" cy="2628693"/>
          </a:xfrm>
          <a:prstGeom prst="rect">
            <a:avLst/>
          </a:prstGeom>
        </p:spPr>
      </p:pic>
      <mc:AlternateContent xmlns:mc="http://schemas.openxmlformats.org/markup-compatibility/2006" xmlns:a14="http://schemas.microsoft.com/office/drawing/2010/main">
        <mc:Choice Requires="a14">
          <p:sp>
            <p:nvSpPr>
              <p:cNvPr id="8" name="矩形 7"/>
              <p:cNvSpPr/>
              <p:nvPr/>
            </p:nvSpPr>
            <p:spPr>
              <a:xfrm>
                <a:off x="5472100" y="1882814"/>
                <a:ext cx="3348372" cy="286232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要使到超平面最远的样本点的“距离</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数据在间隔带内则不计算损失，当且仅当</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𝒇</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之间的差距的绝对值大于</a:t>
                </a:r>
                <a14:m>
                  <m:oMath xmlns:m="http://schemas.openxmlformats.org/officeDocument/2006/math">
                    <m:r>
                      <a:rPr lang="en-US" altLang="zh-CN" i="1">
                        <a:latin typeface="Cambria Math" panose="02040503050406030204" pitchFamily="18" charset="0"/>
                      </a:rPr>
                      <m:t>𝜀</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才计算损失；</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通过最大化间隔带的宽度与最小化总损失来优化模型；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5472100" y="1882814"/>
                <a:ext cx="3348372" cy="2862322"/>
              </a:xfrm>
              <a:prstGeom prst="rect">
                <a:avLst/>
              </a:prstGeom>
              <a:blipFill>
                <a:blip r:embed="rId5"/>
                <a:stretch>
                  <a:fillRect l="-1275" r="-1457" b="-14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8998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6944631"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07504" y="381893"/>
            <a:ext cx="6904454" cy="461665"/>
          </a:xfrm>
          <a:prstGeom prst="rect">
            <a:avLst/>
          </a:prstGeom>
        </p:spPr>
        <p:txBody>
          <a:bodyPr wrap="none">
            <a:spAutoFit/>
          </a:bodyPr>
          <a:lstStyle/>
          <a:p>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第</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章 支持向量机及其在智能传感器系统中的应用</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柱形 21"/>
          <p:cNvSpPr/>
          <p:nvPr/>
        </p:nvSpPr>
        <p:spPr>
          <a:xfrm>
            <a:off x="2415570" y="1275606"/>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2523582" y="1379552"/>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9.1</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圆柱形 34"/>
          <p:cNvSpPr/>
          <p:nvPr/>
        </p:nvSpPr>
        <p:spPr>
          <a:xfrm>
            <a:off x="3747717" y="1275606"/>
            <a:ext cx="1868400"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支持向量机原理</a:t>
            </a:r>
          </a:p>
        </p:txBody>
      </p:sp>
      <p:cxnSp>
        <p:nvCxnSpPr>
          <p:cNvPr id="41" name="直接连接符 40"/>
          <p:cNvCxnSpPr>
            <a:cxnSpLocks/>
            <a:endCxn id="35" idx="2"/>
          </p:cNvCxnSpPr>
          <p:nvPr/>
        </p:nvCxnSpPr>
        <p:spPr>
          <a:xfrm>
            <a:off x="3272516" y="1527634"/>
            <a:ext cx="475201"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2415026" y="2202437"/>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32"/>
          <p:cNvSpPr txBox="1"/>
          <p:nvPr/>
        </p:nvSpPr>
        <p:spPr>
          <a:xfrm>
            <a:off x="2523038" y="2306383"/>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9.2</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圆柱形 17"/>
          <p:cNvSpPr/>
          <p:nvPr/>
        </p:nvSpPr>
        <p:spPr>
          <a:xfrm>
            <a:off x="3891189" y="2202437"/>
            <a:ext cx="4460687"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使用 </a:t>
            </a:r>
            <a:r>
              <a:rPr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对两组分混合气体进行定性识别</a:t>
            </a:r>
          </a:p>
        </p:txBody>
      </p:sp>
      <p:cxnSp>
        <p:nvCxnSpPr>
          <p:cNvPr id="19" name="直接连接符 18"/>
          <p:cNvCxnSpPr>
            <a:cxnSpLocks/>
            <a:endCxn id="18" idx="2"/>
          </p:cNvCxnSpPr>
          <p:nvPr/>
        </p:nvCxnSpPr>
        <p:spPr>
          <a:xfrm>
            <a:off x="3451991" y="2454465"/>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6" name="圆柱形 15">
            <a:extLst>
              <a:ext uri="{FF2B5EF4-FFF2-40B4-BE49-F238E27FC236}">
                <a16:creationId xmlns:a16="http://schemas.microsoft.com/office/drawing/2014/main" id="{AFE21425-4023-8A8C-1F9A-AC835E858EDC}"/>
              </a:ext>
            </a:extLst>
          </p:cNvPr>
          <p:cNvSpPr/>
          <p:nvPr/>
        </p:nvSpPr>
        <p:spPr>
          <a:xfrm>
            <a:off x="2415026" y="3140479"/>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TextBox 32">
            <a:extLst>
              <a:ext uri="{FF2B5EF4-FFF2-40B4-BE49-F238E27FC236}">
                <a16:creationId xmlns:a16="http://schemas.microsoft.com/office/drawing/2014/main" id="{A39DC68B-207B-6D6A-C9E6-47602F4FDBB3}"/>
              </a:ext>
            </a:extLst>
          </p:cNvPr>
          <p:cNvSpPr txBox="1"/>
          <p:nvPr/>
        </p:nvSpPr>
        <p:spPr>
          <a:xfrm>
            <a:off x="2523038" y="3244425"/>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9.3</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圆柱形 17">
            <a:extLst>
              <a:ext uri="{FF2B5EF4-FFF2-40B4-BE49-F238E27FC236}">
                <a16:creationId xmlns:a16="http://schemas.microsoft.com/office/drawing/2014/main" id="{0CDF9FAF-9792-018B-0671-0DA246E14847}"/>
              </a:ext>
            </a:extLst>
          </p:cNvPr>
          <p:cNvSpPr/>
          <p:nvPr/>
        </p:nvSpPr>
        <p:spPr>
          <a:xfrm>
            <a:off x="3891189" y="3140479"/>
            <a:ext cx="4676711"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基于支持向量机的传感器非线性校正及应用</a:t>
            </a:r>
          </a:p>
        </p:txBody>
      </p:sp>
      <p:cxnSp>
        <p:nvCxnSpPr>
          <p:cNvPr id="10" name="直接连接符 9">
            <a:extLst>
              <a:ext uri="{FF2B5EF4-FFF2-40B4-BE49-F238E27FC236}">
                <a16:creationId xmlns:a16="http://schemas.microsoft.com/office/drawing/2014/main" id="{393A2861-A615-0534-2BC9-36B62412B123}"/>
              </a:ext>
            </a:extLst>
          </p:cNvPr>
          <p:cNvCxnSpPr>
            <a:cxnSpLocks/>
            <a:endCxn id="9" idx="2"/>
          </p:cNvCxnSpPr>
          <p:nvPr/>
        </p:nvCxnSpPr>
        <p:spPr>
          <a:xfrm>
            <a:off x="3451991" y="3392507"/>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3" name="圆柱形 15">
            <a:extLst>
              <a:ext uri="{FF2B5EF4-FFF2-40B4-BE49-F238E27FC236}">
                <a16:creationId xmlns:a16="http://schemas.microsoft.com/office/drawing/2014/main" id="{8F851827-34B7-A95E-C546-BEE55FEE88E8}"/>
              </a:ext>
            </a:extLst>
          </p:cNvPr>
          <p:cNvSpPr/>
          <p:nvPr/>
        </p:nvSpPr>
        <p:spPr>
          <a:xfrm>
            <a:off x="2415026" y="4066293"/>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TextBox 32">
            <a:extLst>
              <a:ext uri="{FF2B5EF4-FFF2-40B4-BE49-F238E27FC236}">
                <a16:creationId xmlns:a16="http://schemas.microsoft.com/office/drawing/2014/main" id="{A9BF2D5E-80BD-75C3-4C47-607F8598BD58}"/>
              </a:ext>
            </a:extLst>
          </p:cNvPr>
          <p:cNvSpPr txBox="1"/>
          <p:nvPr/>
        </p:nvSpPr>
        <p:spPr>
          <a:xfrm>
            <a:off x="2523038" y="4170239"/>
            <a:ext cx="648072"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9.4</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圆柱形 17">
            <a:extLst>
              <a:ext uri="{FF2B5EF4-FFF2-40B4-BE49-F238E27FC236}">
                <a16:creationId xmlns:a16="http://schemas.microsoft.com/office/drawing/2014/main" id="{787D705B-34B6-6CC7-D214-4EB099165B03}"/>
              </a:ext>
            </a:extLst>
          </p:cNvPr>
          <p:cNvSpPr/>
          <p:nvPr/>
        </p:nvSpPr>
        <p:spPr>
          <a:xfrm>
            <a:off x="3891189" y="4066293"/>
            <a:ext cx="2913059"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支持向量机的</a:t>
            </a:r>
            <a:r>
              <a:rPr lang="en-US" altLang="zh-CN" b="1" dirty="0">
                <a:solidFill>
                  <a:schemeClr val="tx1"/>
                </a:solidFill>
                <a:latin typeface="Arial" panose="020B0604020202020204" pitchFamily="34" charset="0"/>
                <a:ea typeface="微软雅黑" panose="020B0503020204020204" pitchFamily="34" charset="-122"/>
                <a:sym typeface="Arial" panose="020B0604020202020204" pitchFamily="34" charset="0"/>
              </a:rPr>
              <a:t>Python</a:t>
            </a:r>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实现</a:t>
            </a:r>
          </a:p>
        </p:txBody>
      </p:sp>
      <p:cxnSp>
        <p:nvCxnSpPr>
          <p:cNvPr id="20" name="直接连接符 19">
            <a:extLst>
              <a:ext uri="{FF2B5EF4-FFF2-40B4-BE49-F238E27FC236}">
                <a16:creationId xmlns:a16="http://schemas.microsoft.com/office/drawing/2014/main" id="{972B37EB-D6FC-B0A5-2898-4B083551FB42}"/>
              </a:ext>
            </a:extLst>
          </p:cNvPr>
          <p:cNvCxnSpPr>
            <a:cxnSpLocks/>
            <a:endCxn id="15" idx="2"/>
          </p:cNvCxnSpPr>
          <p:nvPr/>
        </p:nvCxnSpPr>
        <p:spPr>
          <a:xfrm>
            <a:off x="3451991" y="4318321"/>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29751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的基本思想是找到一个函数，使得大部分的数据点都落在这个函数的</a:t>
                </a:r>
                <a:r>
                  <a:rPr lang="en-US" altLang="zh-CN" b="1" dirty="0">
                    <a:solidFill>
                      <a:prstClr val="black"/>
                    </a:solidFill>
                    <a:latin typeface="Arial" panose="020B0604020202020204" pitchFamily="34" charset="0"/>
                    <a:ea typeface="微软雅黑" panose="020B0503020204020204" pitchFamily="34" charset="-122"/>
                  </a:rPr>
                  <a:t>ε</a:t>
                </a:r>
                <a:r>
                  <a:rPr lang="zh-CN" altLang="en-US" b="1" dirty="0">
                    <a:solidFill>
                      <a:prstClr val="black"/>
                    </a:solidFill>
                    <a:latin typeface="Arial" panose="020B0604020202020204" pitchFamily="34" charset="0"/>
                    <a:ea typeface="微软雅黑" panose="020B0503020204020204" pitchFamily="34" charset="-122"/>
                  </a:rPr>
                  <a:t>间隔带内，同时使得函数的复杂度尽可能小。也就是说，</a:t>
                </a: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试图找到一个平衡点，既能尽可能地拟合数据，又能保持函数的平滑性</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间隔带：在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中，我们定义了一个</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间隔带，这个间隔带的数学表达式如下：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sz="2400" b="1" i="1">
                              <a:solidFill>
                                <a:prstClr val="black"/>
                              </a:solidFill>
                              <a:latin typeface="Cambria Math" panose="02040503050406030204" pitchFamily="18" charset="0"/>
                              <a:ea typeface="微软雅黑" panose="020B0503020204020204" pitchFamily="34" charset="-122"/>
                            </a:rPr>
                          </m:ctrlPr>
                        </m:mPr>
                        <m:mr>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𝑦</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𝑤</m:t>
                                </m:r>
                              </m:e>
                              <m:sup>
                                <m:r>
                                  <a:rPr lang="en-US" altLang="zh-CN" sz="2400" b="1" i="1">
                                    <a:solidFill>
                                      <a:prstClr val="black"/>
                                    </a:solidFill>
                                    <a:latin typeface="Cambria Math" panose="02040503050406030204" pitchFamily="18" charset="0"/>
                                    <a:ea typeface="微软雅黑" panose="020B0503020204020204" pitchFamily="34" charset="-122"/>
                                  </a:rPr>
                                  <m:t>𝑇</m:t>
                                </m:r>
                              </m:sup>
                            </m:sSup>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𝑏</m:t>
                            </m:r>
                          </m:e>
                          <m:e>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𝜖</m:t>
                            </m:r>
                            <m:r>
                              <a:rPr lang="en-US" altLang="zh-CN" sz="2400" b="1" i="1">
                                <a:solidFill>
                                  <a:prstClr val="black"/>
                                </a:solidFill>
                                <a:latin typeface="Cambria Math" panose="02040503050406030204" pitchFamily="18" charset="0"/>
                                <a:ea typeface="微软雅黑" panose="020B0503020204020204" pitchFamily="34" charset="-122"/>
                              </a:rPr>
                              <m:t>,</m:t>
                            </m:r>
                          </m:e>
                        </m:mr>
                        <m:mr>
                          <m:e>
                            <m:sSup>
                              <m:sSupPr>
                                <m:ctrlPr>
                                  <a:rPr lang="zh-CN" altLang="zh-CN" sz="2400" b="1" i="1">
                                    <a:solidFill>
                                      <a:prstClr val="black"/>
                                    </a:solidFill>
                                    <a:latin typeface="Cambria Math" panose="02040503050406030204" pitchFamily="18" charset="0"/>
                                    <a:ea typeface="微软雅黑" panose="020B0503020204020204" pitchFamily="34" charset="-122"/>
                                  </a:rPr>
                                </m:ctrlPr>
                              </m:sSupPr>
                              <m:e>
                                <m:r>
                                  <a:rPr lang="en-US" altLang="zh-CN" sz="2400" b="1" i="1">
                                    <a:solidFill>
                                      <a:prstClr val="black"/>
                                    </a:solidFill>
                                    <a:latin typeface="Cambria Math" panose="02040503050406030204" pitchFamily="18" charset="0"/>
                                    <a:ea typeface="微软雅黑" panose="020B0503020204020204" pitchFamily="34" charset="-122"/>
                                  </a:rPr>
                                  <m:t>𝑤</m:t>
                                </m:r>
                              </m:e>
                              <m:sup>
                                <m:r>
                                  <a:rPr lang="en-US" altLang="zh-CN" sz="2400" b="1" i="1">
                                    <a:solidFill>
                                      <a:prstClr val="black"/>
                                    </a:solidFill>
                                    <a:latin typeface="Cambria Math" panose="02040503050406030204" pitchFamily="18" charset="0"/>
                                    <a:ea typeface="微软雅黑" panose="020B0503020204020204" pitchFamily="34" charset="-122"/>
                                  </a:rPr>
                                  <m:t>𝑇</m:t>
                                </m:r>
                              </m:sup>
                            </m:sSup>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𝑥</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𝑏</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𝑦</m:t>
                                </m:r>
                              </m:e>
                              <m:sub>
                                <m:r>
                                  <a:rPr lang="en-US" altLang="zh-CN" sz="2400" b="1" i="1">
                                    <a:solidFill>
                                      <a:prstClr val="black"/>
                                    </a:solidFill>
                                    <a:latin typeface="Cambria Math" panose="02040503050406030204" pitchFamily="18" charset="0"/>
                                    <a:ea typeface="微软雅黑" panose="020B0503020204020204" pitchFamily="34" charset="-122"/>
                                  </a:rPr>
                                  <m:t>𝑖</m:t>
                                </m:r>
                              </m:sub>
                            </m:sSub>
                          </m:e>
                          <m:e>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𝜖</m:t>
                            </m:r>
                            <m:r>
                              <a:rPr lang="en-US" altLang="zh-CN" sz="2400" b="1" i="1">
                                <a:solidFill>
                                  <a:prstClr val="black"/>
                                </a:solidFill>
                                <a:latin typeface="Cambria Math" panose="02040503050406030204" pitchFamily="18" charset="0"/>
                                <a:ea typeface="微软雅黑" panose="020B0503020204020204" pitchFamily="34" charset="-122"/>
                              </a:rPr>
                              <m:t>.</m:t>
                            </m:r>
                          </m:e>
                        </m:mr>
                      </m:m>
                    </m:oMath>
                  </m:oMathPara>
                </a14:m>
                <a:endParaRPr lang="en-US" altLang="zh-CN" sz="2400" b="1" i="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定义了一个在真实值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𝑦</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周围的宽度为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2ϵ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的间隔带。预测值</a:t>
                </a:r>
                <a14:m>
                  <m:oMath xmlns:m="http://schemas.openxmlformats.org/officeDocument/2006/math">
                    <m:sSup>
                      <m:sSupPr>
                        <m:ctrlPr>
                          <a:rPr lang="zh-CN" altLang="zh-CN" b="1" i="1">
                            <a:solidFill>
                              <a:prstClr val="black"/>
                            </a:solidFill>
                            <a:latin typeface="Cambria Math" panose="02040503050406030204" pitchFamily="18" charset="0"/>
                            <a:ea typeface="微软雅黑" panose="020B0503020204020204" pitchFamily="34" charset="-122"/>
                          </a:rPr>
                        </m:ctrlPr>
                      </m:sSupPr>
                      <m:e>
                        <m:r>
                          <a:rPr lang="en-US" altLang="zh-CN" b="1" i="1">
                            <a:solidFill>
                              <a:prstClr val="black"/>
                            </a:solidFill>
                            <a:latin typeface="Cambria Math" panose="02040503050406030204" pitchFamily="18" charset="0"/>
                            <a:ea typeface="微软雅黑" panose="020B0503020204020204" pitchFamily="34" charset="-122"/>
                          </a:rPr>
                          <m:t>𝒘</m:t>
                        </m:r>
                      </m:e>
                      <m:sup>
                        <m:r>
                          <a:rPr lang="en-US" altLang="zh-CN" b="1" i="1">
                            <a:solidFill>
                              <a:prstClr val="black"/>
                            </a:solidFill>
                            <a:latin typeface="Cambria Math" panose="02040503050406030204" pitchFamily="18" charset="0"/>
                            <a:ea typeface="微软雅黑" panose="020B0503020204020204" pitchFamily="34" charset="-122"/>
                          </a:rPr>
                          <m:t>𝑻</m:t>
                        </m:r>
                      </m:sup>
                    </m:sSup>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i="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𝒃</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落在这个间隔带内，预测是正确的。否则，计算预测值和真实值之间的差距，需要最小化的损失。</a:t>
                </a: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2975110"/>
              </a:xfrm>
              <a:prstGeom prst="rect">
                <a:avLst/>
              </a:prstGeom>
              <a:blipFill>
                <a:blip r:embed="rId4"/>
                <a:stretch>
                  <a:fillRect l="-280" r="-560" b="-813"/>
                </a:stretch>
              </a:blipFill>
            </p:spPr>
            <p:txBody>
              <a:bodyPr/>
              <a:lstStyle/>
              <a:p>
                <a:r>
                  <a:rPr lang="zh-CN" altLang="en-US">
                    <a:noFill/>
                  </a:rPr>
                  <a:t> </a:t>
                </a:r>
              </a:p>
            </p:txBody>
          </p:sp>
        </mc:Fallback>
      </mc:AlternateContent>
      <p:sp>
        <p:nvSpPr>
          <p:cNvPr id="9" name="矩形 8"/>
          <p:cNvSpPr/>
          <p:nvPr/>
        </p:nvSpPr>
        <p:spPr>
          <a:xfrm>
            <a:off x="899592" y="1203598"/>
            <a:ext cx="10441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间隔带</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5349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01108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的原始问题是试图找到一个函数，使得所有的数据点都落在这个函数的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间隔带内。这个问题的目标函数为：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limLow>
                        <m:limLowPr>
                          <m:ctrlPr>
                            <a:rPr lang="zh-CN" altLang="zh-CN" sz="2400" b="1" i="1">
                              <a:latin typeface="Cambria Math" panose="02040503050406030204" pitchFamily="18" charset="0"/>
                            </a:rPr>
                          </m:ctrlPr>
                        </m:limLowPr>
                        <m:e>
                          <m:r>
                            <a:rPr lang="en-US" altLang="zh-CN" sz="2400" b="1" i="1">
                              <a:latin typeface="Cambria Math" panose="02040503050406030204" pitchFamily="18" charset="0"/>
                            </a:rPr>
                            <m:t>𝒎𝒊𝒏</m:t>
                          </m:r>
                        </m:e>
                        <m:lim>
                          <m:r>
                            <a:rPr lang="en-US" altLang="zh-CN" sz="2400" b="1" i="1">
                              <a:latin typeface="Cambria Math" panose="02040503050406030204" pitchFamily="18" charset="0"/>
                            </a:rPr>
                            <m:t>𝒘</m:t>
                          </m:r>
                          <m:r>
                            <a:rPr lang="en-US" altLang="zh-CN" sz="2400" b="1" i="1">
                              <a:latin typeface="Cambria Math" panose="02040503050406030204" pitchFamily="18" charset="0"/>
                            </a:rPr>
                            <m:t>,</m:t>
                          </m:r>
                          <m:r>
                            <a:rPr lang="en-US" altLang="zh-CN" sz="2400" b="1" i="1">
                              <a:latin typeface="Cambria Math" panose="02040503050406030204" pitchFamily="18" charset="0"/>
                            </a:rPr>
                            <m:t>𝒃</m:t>
                          </m:r>
                        </m:lim>
                      </m:limLow>
                      <m:f>
                        <m:fPr>
                          <m:ctrlPr>
                            <a:rPr lang="zh-CN" altLang="zh-CN" sz="2400" b="1" i="1">
                              <a:latin typeface="Cambria Math" panose="02040503050406030204" pitchFamily="18" charset="0"/>
                            </a:rPr>
                          </m:ctrlPr>
                        </m:fPr>
                        <m:num>
                          <m:r>
                            <a:rPr lang="en-US" altLang="zh-CN" sz="2400" b="1" i="1">
                              <a:latin typeface="Cambria Math" panose="02040503050406030204" pitchFamily="18" charset="0"/>
                            </a:rPr>
                            <m:t>𝟏</m:t>
                          </m:r>
                        </m:num>
                        <m:den>
                          <m:r>
                            <a:rPr lang="en-US" altLang="zh-CN" sz="2400" b="1" i="1">
                              <a:latin typeface="Cambria Math" panose="02040503050406030204" pitchFamily="18" charset="0"/>
                            </a:rPr>
                            <m:t>𝟐</m:t>
                          </m:r>
                        </m:den>
                      </m:f>
                      <m:r>
                        <a:rPr lang="en-US" altLang="zh-CN" sz="2400" b="1" i="1">
                          <a:latin typeface="Cambria Math" panose="02040503050406030204" pitchFamily="18" charset="0"/>
                        </a:rPr>
                        <m:t>||</m:t>
                      </m:r>
                      <m:r>
                        <a:rPr lang="en-US" altLang="zh-CN" sz="2400" b="1" i="1">
                          <a:latin typeface="Cambria Math" panose="02040503050406030204" pitchFamily="18" charset="0"/>
                        </a:rPr>
                        <m:t>𝒘</m:t>
                      </m:r>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m:t>
                          </m:r>
                        </m:e>
                        <m:sup>
                          <m:r>
                            <a:rPr lang="en-US" altLang="zh-CN" sz="2400" b="1" i="1">
                              <a:latin typeface="Cambria Math" panose="02040503050406030204" pitchFamily="18" charset="0"/>
                            </a:rPr>
                            <m:t>𝟐</m:t>
                          </m:r>
                        </m:sup>
                      </m:sSup>
                    </m:oMath>
                  </m:oMathPara>
                </a14:m>
                <a:endParaRPr lang="zh-CN" altLang="zh-CN" b="1" dirty="0"/>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这个问题的约束条件为：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eqArr>
                        <m:eqArrPr>
                          <m:ctrlPr>
                            <a:rPr lang="zh-CN" altLang="zh-CN" sz="2400" b="1" i="1">
                              <a:latin typeface="Cambria Math" panose="02040503050406030204" pitchFamily="18" charset="0"/>
                            </a:rPr>
                          </m:ctrlPr>
                        </m:eqArrPr>
                        <m:e>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b="1" i="1">
                                  <a:latin typeface="Cambria Math" panose="02040503050406030204" pitchFamily="18" charset="0"/>
                                </a:rPr>
                                <m:t>𝑻</m:t>
                              </m:r>
                            </m:sup>
                          </m:sSup>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𝒃</m:t>
                          </m:r>
                          <m:r>
                            <a:rPr lang="en-US" altLang="zh-CN" sz="2400" b="1" i="1">
                              <a:latin typeface="Cambria Math" panose="02040503050406030204" pitchFamily="18" charset="0"/>
                            </a:rPr>
                            <m:t>≤</m:t>
                          </m:r>
                          <m:r>
                            <a:rPr lang="en-US" altLang="zh-CN" sz="2400" b="1" i="1">
                              <a:latin typeface="Cambria Math" panose="02040503050406030204" pitchFamily="18" charset="0"/>
                            </a:rPr>
                            <m:t>𝝐</m:t>
                          </m:r>
                          <m:r>
                            <a:rPr lang="en-US" altLang="zh-CN" sz="2400" b="1" i="1">
                              <a:latin typeface="Cambria Math" panose="02040503050406030204" pitchFamily="18" charset="0"/>
                            </a:rPr>
                            <m:t>,</m:t>
                          </m:r>
                        </m:e>
                        <m:e>
                          <m:sSup>
                            <m:sSupPr>
                              <m:ctrlPr>
                                <a:rPr lang="zh-CN" altLang="zh-CN" sz="2400" b="1" i="1">
                                  <a:latin typeface="Cambria Math" panose="02040503050406030204" pitchFamily="18" charset="0"/>
                                </a:rPr>
                              </m:ctrlPr>
                            </m:sSupPr>
                            <m:e>
                              <m:r>
                                <a:rPr lang="en-US" altLang="zh-CN" sz="2400" b="1" i="1">
                                  <a:latin typeface="Cambria Math" panose="02040503050406030204" pitchFamily="18" charset="0"/>
                                </a:rPr>
                                <m:t>𝒘</m:t>
                              </m:r>
                            </m:e>
                            <m:sup>
                              <m:r>
                                <a:rPr lang="en-US" altLang="zh-CN" sz="2400" b="1" i="1">
                                  <a:latin typeface="Cambria Math" panose="02040503050406030204" pitchFamily="18" charset="0"/>
                                </a:rPr>
                                <m:t>𝑻</m:t>
                              </m:r>
                            </m:sup>
                          </m:sSup>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𝒙</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𝒃</m:t>
                          </m:r>
                          <m:r>
                            <a:rPr lang="en-US" altLang="zh-CN" sz="2400" b="1" i="1">
                              <a:latin typeface="Cambria Math" panose="02040503050406030204" pitchFamily="18" charset="0"/>
                            </a:rPr>
                            <m:t>−</m:t>
                          </m:r>
                          <m:sSub>
                            <m:sSubPr>
                              <m:ctrlPr>
                                <a:rPr lang="zh-CN" altLang="zh-CN" sz="2400" b="1" i="1">
                                  <a:latin typeface="Cambria Math" panose="02040503050406030204" pitchFamily="18" charset="0"/>
                                </a:rPr>
                              </m:ctrlPr>
                            </m:sSubPr>
                            <m:e>
                              <m:r>
                                <a:rPr lang="en-US" altLang="zh-CN" sz="2400" b="1" i="1">
                                  <a:latin typeface="Cambria Math" panose="02040503050406030204" pitchFamily="18" charset="0"/>
                                </a:rPr>
                                <m:t>𝒚</m:t>
                              </m:r>
                            </m:e>
                            <m:sub>
                              <m:r>
                                <a:rPr lang="en-US" altLang="zh-CN" sz="2400" b="1" i="1">
                                  <a:latin typeface="Cambria Math" panose="02040503050406030204" pitchFamily="18" charset="0"/>
                                </a:rPr>
                                <m:t>𝒊</m:t>
                              </m:r>
                            </m:sub>
                          </m:sSub>
                          <m:r>
                            <a:rPr lang="en-US" altLang="zh-CN" sz="2400" b="1" i="1">
                              <a:latin typeface="Cambria Math" panose="02040503050406030204" pitchFamily="18" charset="0"/>
                            </a:rPr>
                            <m:t>≤</m:t>
                          </m:r>
                          <m:r>
                            <a:rPr lang="en-US" altLang="zh-CN" sz="2400" b="1" i="1">
                              <a:latin typeface="Cambria Math" panose="02040503050406030204" pitchFamily="18" charset="0"/>
                            </a:rPr>
                            <m:t>𝝐</m:t>
                          </m:r>
                          <m:r>
                            <a:rPr lang="en-US" altLang="zh-CN" sz="2400" b="1" i="1">
                              <a:latin typeface="Cambria Math" panose="02040503050406030204" pitchFamily="18" charset="0"/>
                            </a:rPr>
                            <m:t>.</m:t>
                          </m:r>
                        </m:e>
                      </m:eqArr>
                    </m:oMath>
                  </m:oMathPara>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011081"/>
              </a:xfrm>
              <a:prstGeom prst="rect">
                <a:avLst/>
              </a:prstGeom>
              <a:blipFill>
                <a:blip r:embed="rId4"/>
                <a:stretch>
                  <a:fillRect l="-280"/>
                </a:stretch>
              </a:blipFill>
            </p:spPr>
            <p:txBody>
              <a:bodyPr/>
              <a:lstStyle/>
              <a:p>
                <a:r>
                  <a:rPr lang="zh-CN" altLang="en-US">
                    <a:noFill/>
                  </a:rPr>
                  <a:t> </a:t>
                </a:r>
              </a:p>
            </p:txBody>
          </p:sp>
        </mc:Fallback>
      </mc:AlternateContent>
      <p:sp>
        <p:nvSpPr>
          <p:cNvPr id="9" name="矩形 8"/>
          <p:cNvSpPr/>
          <p:nvPr/>
        </p:nvSpPr>
        <p:spPr>
          <a:xfrm>
            <a:off x="899592" y="1203598"/>
            <a:ext cx="12601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原始问题</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63418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允许模型在一定程度上出现误差，这是通过引入松弛变量和惩罚因子来实现的。松弛变量用于度量模型对于每个数据点的预测误差，惩罚因子用于控制模型对于误差的容忍程度。此时原始问题可转换为：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zh-CN" altLang="zh-CN" b="1" dirty="0"/>
          </a:p>
          <a:p>
            <a:pPr>
              <a:lnSpc>
                <a:spcPct val="125000"/>
              </a:lnSpc>
              <a:buClr>
                <a:schemeClr val="accent3">
                  <a:lumMod val="75000"/>
                </a:schemeClr>
              </a:buClr>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342900" indent="-34290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约束条件：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899592" y="1203598"/>
            <a:ext cx="273630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带松弛变量和惩罚因子</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928937" y="2734125"/>
            <a:ext cx="3119227" cy="867959"/>
          </a:xfrm>
          <a:prstGeom prst="rect">
            <a:avLst/>
          </a:prstGeom>
        </p:spPr>
      </p:pic>
      <p:pic>
        <p:nvPicPr>
          <p:cNvPr id="3" name="图片 2"/>
          <p:cNvPicPr>
            <a:picLocks noChangeAspect="1"/>
          </p:cNvPicPr>
          <p:nvPr/>
        </p:nvPicPr>
        <p:blipFill>
          <a:blip r:embed="rId5"/>
          <a:stretch>
            <a:fillRect/>
          </a:stretch>
        </p:blipFill>
        <p:spPr>
          <a:xfrm>
            <a:off x="3491881" y="3666170"/>
            <a:ext cx="2412268" cy="1158580"/>
          </a:xfrm>
          <a:prstGeom prst="rect">
            <a:avLst/>
          </a:prstGeom>
        </p:spPr>
      </p:pic>
    </p:spTree>
    <p:extLst>
      <p:ext uri="{BB962C8B-B14F-4D97-AF65-F5344CB8AC3E}">
        <p14:creationId xmlns:p14="http://schemas.microsoft.com/office/powerpoint/2010/main" val="1257820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1763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原始问题求解困难，可利用拉格朗日对偶性，将其转化为对偶问题进行求解，求形式如下：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Para xmlns:m="http://schemas.openxmlformats.org/officeDocument/2006/math">
                    <m:oMathParaPr>
                      <m:jc m:val="centerGroup"/>
                    </m:oMathParaPr>
                    <m:oMath xmlns:m="http://schemas.openxmlformats.org/officeDocument/2006/math">
                      <m:limLow>
                        <m:limLowPr>
                          <m:ctrlPr>
                            <a:rPr lang="zh-CN" altLang="zh-CN" b="1" i="1">
                              <a:latin typeface="Cambria Math" panose="02040503050406030204" pitchFamily="18" charset="0"/>
                            </a:rPr>
                          </m:ctrlPr>
                        </m:limLowPr>
                        <m:e>
                          <m:r>
                            <a:rPr lang="en-US" altLang="zh-CN" b="1" i="1">
                              <a:latin typeface="Cambria Math" panose="02040503050406030204" pitchFamily="18" charset="0"/>
                            </a:rPr>
                            <m:t>𝒎𝒂𝒙</m:t>
                          </m:r>
                        </m:e>
                        <m:lim>
                          <m:r>
                            <a:rPr lang="en-US" altLang="zh-CN" b="1" i="1">
                              <a:latin typeface="Cambria Math" panose="02040503050406030204" pitchFamily="18" charset="0"/>
                            </a:rPr>
                            <m:t>𝜶</m:t>
                          </m:r>
                          <m:r>
                            <a:rPr lang="en-US" altLang="zh-CN" b="1" i="1">
                              <a:latin typeface="Cambria Math" panose="02040503050406030204" pitchFamily="18" charset="0"/>
                            </a:rPr>
                            <m:t>,</m:t>
                          </m:r>
                          <m:sSup>
                            <m:sSupPr>
                              <m:ctrlPr>
                                <a:rPr lang="zh-CN" altLang="zh-CN" b="1" i="1">
                                  <a:latin typeface="Cambria Math" panose="02040503050406030204" pitchFamily="18" charset="0"/>
                                </a:rPr>
                              </m:ctrlPr>
                            </m:sSupPr>
                            <m:e>
                              <m:r>
                                <a:rPr lang="en-US" altLang="zh-CN" b="1" i="1">
                                  <a:latin typeface="Cambria Math" panose="02040503050406030204" pitchFamily="18" charset="0"/>
                                </a:rPr>
                                <m:t>𝜶</m:t>
                              </m:r>
                            </m:e>
                            <m:sup>
                              <m:r>
                                <a:rPr lang="en-US" altLang="zh-CN" b="1" i="1">
                                  <a:latin typeface="Cambria Math" panose="02040503050406030204" pitchFamily="18" charset="0"/>
                                </a:rPr>
                                <m:t>∗</m:t>
                              </m:r>
                            </m:sup>
                          </m:sSup>
                        </m:lim>
                      </m:limLow>
                      <m:r>
                        <a:rPr lang="en-US" altLang="zh-CN" b="1" i="1">
                          <a:latin typeface="Cambria Math" panose="02040503050406030204" pitchFamily="18" charset="0"/>
                        </a:rPr>
                        <m:t>−</m:t>
                      </m:r>
                      <m:f>
                        <m:fPr>
                          <m:ctrlPr>
                            <a:rPr lang="zh-CN" altLang="zh-CN" b="1" i="1">
                              <a:latin typeface="Cambria Math" panose="02040503050406030204" pitchFamily="18" charset="0"/>
                            </a:rPr>
                          </m:ctrlPr>
                        </m:fPr>
                        <m:num>
                          <m:r>
                            <a:rPr lang="en-US" altLang="zh-CN" b="1" i="1">
                              <a:latin typeface="Cambria Math" panose="02040503050406030204" pitchFamily="18" charset="0"/>
                            </a:rPr>
                            <m:t>𝟏</m:t>
                          </m:r>
                        </m:num>
                        <m:den>
                          <m:r>
                            <a:rPr lang="en-US" altLang="zh-CN" b="1" i="1">
                              <a:latin typeface="Cambria Math" panose="02040503050406030204" pitchFamily="18" charset="0"/>
                            </a:rPr>
                            <m:t>𝟐</m:t>
                          </m:r>
                        </m:den>
                      </m:f>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𝒋</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m:t>
                          </m:r>
                        </m:e>
                      </m:nary>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𝒋</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𝒋</m:t>
                          </m:r>
                        </m:sub>
                      </m:sSub>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𝒙</m:t>
                          </m:r>
                        </m:e>
                        <m:sub>
                          <m:r>
                            <a:rPr lang="en-US" altLang="zh-CN" b="1" i="1">
                              <a:latin typeface="Cambria Math" panose="02040503050406030204" pitchFamily="18" charset="0"/>
                            </a:rPr>
                            <m:t>𝒊</m:t>
                          </m:r>
                        </m:sub>
                        <m:sup>
                          <m:r>
                            <a:rPr lang="en-US" altLang="zh-CN" b="1" i="1">
                              <a:latin typeface="Cambria Math" panose="02040503050406030204" pitchFamily="18" charset="0"/>
                            </a:rPr>
                            <m:t>𝑻</m:t>
                          </m:r>
                        </m:sup>
                      </m:sSubSup>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𝒙</m:t>
                          </m:r>
                        </m:e>
                        <m:sub>
                          <m:r>
                            <a:rPr lang="en-US" altLang="zh-CN" b="1" i="1">
                              <a:latin typeface="Cambria Math" panose="02040503050406030204" pitchFamily="18" charset="0"/>
                            </a:rPr>
                            <m:t>𝒋</m:t>
                          </m:r>
                        </m:sub>
                      </m:sSub>
                      <m:r>
                        <a:rPr lang="en-US" altLang="zh-CN" b="1" i="1">
                          <a:latin typeface="Cambria Math" panose="02040503050406030204" pitchFamily="18" charset="0"/>
                        </a:rPr>
                        <m:t>+</m:t>
                      </m:r>
                      <m:r>
                        <a:rPr lang="en-US" altLang="zh-CN" b="1" i="1">
                          <a:latin typeface="Cambria Math" panose="02040503050406030204" pitchFamily="18" charset="0"/>
                        </a:rPr>
                        <m:t>𝝐</m:t>
                      </m:r>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m:t>
                          </m:r>
                        </m:e>
                      </m:nary>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sSub>
                            <m:sSubPr>
                              <m:ctrlPr>
                                <a:rPr lang="zh-CN" altLang="zh-CN" b="1" i="1">
                                  <a:latin typeface="Cambria Math" panose="02040503050406030204" pitchFamily="18" charset="0"/>
                                </a:rPr>
                              </m:ctrlPr>
                            </m:sSubPr>
                            <m:e>
                              <m:r>
                                <a:rPr lang="en-US" altLang="zh-CN" b="1" i="1">
                                  <a:latin typeface="Cambria Math" panose="02040503050406030204" pitchFamily="18" charset="0"/>
                                </a:rPr>
                                <m:t>𝒚</m:t>
                              </m:r>
                            </m:e>
                            <m:sub>
                              <m:r>
                                <a:rPr lang="en-US" altLang="zh-CN" b="1" i="1">
                                  <a:latin typeface="Cambria Math" panose="02040503050406030204" pitchFamily="18" charset="0"/>
                                </a:rPr>
                                <m:t>𝒊</m:t>
                              </m:r>
                            </m:sub>
                          </m:sSub>
                        </m:e>
                      </m:nary>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oMath>
                  </m:oMathPara>
                </a14:m>
                <a:endParaRPr lang="zh-CN" altLang="zh-CN" b="1" dirty="0"/>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约束条件为：</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buClr>
                    <a:schemeClr val="accent3">
                      <a:lumMod val="75000"/>
                    </a:schemeClr>
                  </a:buClr>
                </a:pPr>
                <a14:m>
                  <m:oMathPara xmlns:m="http://schemas.openxmlformats.org/officeDocument/2006/math">
                    <m:oMathParaPr>
                      <m:jc m:val="centerGroup"/>
                    </m:oMathParaPr>
                    <m:oMath xmlns:m="http://schemas.openxmlformats.org/officeDocument/2006/math">
                      <m:m>
                        <m:mPr>
                          <m:plcHide m:val="on"/>
                          <m:mcs>
                            <m:mc>
                              <m:mcPr>
                                <m:count m:val="2"/>
                                <m:mcJc m:val="center"/>
                              </m:mcPr>
                            </m:mc>
                          </m:mcs>
                          <m:ctrlPr>
                            <a:rPr lang="zh-CN" altLang="zh-CN" b="1" i="1">
                              <a:latin typeface="Cambria Math" panose="02040503050406030204" pitchFamily="18" charset="0"/>
                            </a:rPr>
                          </m:ctrlPr>
                        </m:mPr>
                        <m:mr>
                          <m:e>
                            <m:nary>
                              <m:naryPr>
                                <m:chr m:val="∑"/>
                                <m:limLoc m:val="undOvr"/>
                                <m:grow m:val="on"/>
                                <m:ctrlPr>
                                  <a:rPr lang="zh-CN" altLang="zh-CN" b="1" i="1">
                                    <a:latin typeface="Cambria Math" panose="02040503050406030204" pitchFamily="18" charset="0"/>
                                  </a:rPr>
                                </m:ctrlPr>
                              </m:naryPr>
                              <m:sub>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sub>
                              <m:sup>
                                <m:r>
                                  <a:rPr lang="en-US" altLang="zh-CN" b="1" i="1">
                                    <a:latin typeface="Cambria Math" panose="02040503050406030204" pitchFamily="18" charset="0"/>
                                  </a:rPr>
                                  <m:t>𝒏</m:t>
                                </m:r>
                              </m:sup>
                              <m:e>
                                <m:r>
                                  <a:rPr lang="en-US" altLang="zh-CN" b="1" i="1">
                                    <a:latin typeface="Cambria Math" panose="02040503050406030204" pitchFamily="18" charset="0"/>
                                  </a:rPr>
                                  <m:t>(</m:t>
                                </m:r>
                              </m:e>
                            </m:nary>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r>
                              <a:rPr lang="en-US" altLang="zh-CN" b="1" i="1">
                                <a:latin typeface="Cambria Math" panose="02040503050406030204" pitchFamily="18" charset="0"/>
                              </a:rPr>
                              <m:t>𝟎</m:t>
                            </m:r>
                            <m:r>
                              <a:rPr lang="en-US" altLang="zh-CN" b="1" i="1">
                                <a:latin typeface="Cambria Math" panose="02040503050406030204" pitchFamily="18" charset="0"/>
                              </a:rPr>
                              <m:t>,</m:t>
                            </m:r>
                          </m:e>
                          <m:e/>
                        </m:mr>
                        <m:mr>
                          <m:e>
                            <m:r>
                              <a:rPr lang="en-US" altLang="zh-CN" b="1" i="1">
                                <a:latin typeface="Cambria Math" panose="02040503050406030204" pitchFamily="18" charset="0"/>
                              </a:rPr>
                              <m:t>𝟎</m:t>
                            </m:r>
                            <m:r>
                              <a:rPr lang="en-US" altLang="zh-CN" b="1" i="1">
                                <a:latin typeface="Cambria Math" panose="02040503050406030204" pitchFamily="18" charset="0"/>
                              </a:rPr>
                              <m:t>≤</m:t>
                            </m:r>
                            <m:sSub>
                              <m:sSubPr>
                                <m:ctrlPr>
                                  <a:rPr lang="zh-CN" altLang="zh-CN" b="1" i="1">
                                    <a:latin typeface="Cambria Math" panose="02040503050406030204" pitchFamily="18" charset="0"/>
                                  </a:rPr>
                                </m:ctrlPr>
                              </m:sSub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Sub>
                            <m:r>
                              <a:rPr lang="en-US" altLang="zh-CN" b="1" i="1">
                                <a:latin typeface="Cambria Math" panose="02040503050406030204" pitchFamily="18" charset="0"/>
                              </a:rPr>
                              <m:t>,</m:t>
                            </m:r>
                            <m:sSubSup>
                              <m:sSubSupPr>
                                <m:ctrlPr>
                                  <a:rPr lang="zh-CN" altLang="zh-CN" b="1" i="1">
                                    <a:latin typeface="Cambria Math" panose="02040503050406030204" pitchFamily="18" charset="0"/>
                                  </a:rPr>
                                </m:ctrlPr>
                              </m:sSubSupPr>
                              <m:e>
                                <m:r>
                                  <a:rPr lang="en-US" altLang="zh-CN" b="1" i="1">
                                    <a:latin typeface="Cambria Math" panose="02040503050406030204" pitchFamily="18" charset="0"/>
                                  </a:rPr>
                                  <m:t>𝜶</m:t>
                                </m:r>
                              </m:e>
                              <m:sub>
                                <m:r>
                                  <a:rPr lang="en-US" altLang="zh-CN" b="1" i="1">
                                    <a:latin typeface="Cambria Math" panose="02040503050406030204" pitchFamily="18" charset="0"/>
                                  </a:rPr>
                                  <m:t>𝒊</m:t>
                                </m:r>
                              </m:sub>
                              <m:sup>
                                <m:r>
                                  <a:rPr lang="en-US" altLang="zh-CN" b="1" i="1">
                                    <a:latin typeface="Cambria Math" panose="02040503050406030204" pitchFamily="18" charset="0"/>
                                  </a:rPr>
                                  <m:t>∗</m:t>
                                </m:r>
                              </m:sup>
                            </m:sSubSup>
                            <m:r>
                              <a:rPr lang="en-US" altLang="zh-CN" b="1" i="1">
                                <a:latin typeface="Cambria Math" panose="02040503050406030204" pitchFamily="18" charset="0"/>
                              </a:rPr>
                              <m:t>≤</m:t>
                            </m:r>
                            <m:r>
                              <a:rPr lang="en-US" altLang="zh-CN" b="1" i="1">
                                <a:latin typeface="Cambria Math" panose="02040503050406030204" pitchFamily="18" charset="0"/>
                              </a:rPr>
                              <m:t>𝑪</m:t>
                            </m:r>
                            <m:r>
                              <a:rPr lang="en-US" altLang="zh-CN" b="1" i="1">
                                <a:latin typeface="Cambria Math" panose="02040503050406030204" pitchFamily="18" charset="0"/>
                              </a:rPr>
                              <m:t>,</m:t>
                            </m:r>
                            <m:r>
                              <a:rPr lang="en-US" altLang="zh-CN" b="1" i="1">
                                <a:latin typeface="Cambria Math" panose="02040503050406030204" pitchFamily="18" charset="0"/>
                              </a:rPr>
                              <m:t>𝒊</m:t>
                            </m:r>
                            <m:r>
                              <a:rPr lang="en-US" altLang="zh-CN" b="1" i="1">
                                <a:latin typeface="Cambria Math" panose="02040503050406030204" pitchFamily="18" charset="0"/>
                              </a:rPr>
                              <m:t>=</m:t>
                            </m:r>
                            <m:r>
                              <a:rPr lang="en-US" altLang="zh-CN" b="1" i="1">
                                <a:latin typeface="Cambria Math" panose="02040503050406030204" pitchFamily="18" charset="0"/>
                              </a:rPr>
                              <m:t>𝟏</m:t>
                            </m:r>
                            <m:r>
                              <a:rPr lang="en-US" altLang="zh-CN" b="1" i="1">
                                <a:latin typeface="Cambria Math" panose="02040503050406030204" pitchFamily="18" charset="0"/>
                              </a:rPr>
                              <m:t>,…,</m:t>
                            </m:r>
                            <m:r>
                              <a:rPr lang="en-US" altLang="zh-CN" b="1" i="1">
                                <a:latin typeface="Cambria Math" panose="02040503050406030204" pitchFamily="18" charset="0"/>
                              </a:rPr>
                              <m:t>𝒏</m:t>
                            </m:r>
                            <m:r>
                              <a:rPr lang="en-US" altLang="zh-CN" b="1" i="1">
                                <a:latin typeface="Cambria Math" panose="02040503050406030204" pitchFamily="18" charset="0"/>
                              </a:rPr>
                              <m:t>.</m:t>
                            </m:r>
                          </m:e>
                          <m:e/>
                        </m:mr>
                      </m:m>
                    </m:oMath>
                  </m:oMathPara>
                </a14:m>
                <a:endParaRPr lang="zh-CN" altLang="zh-CN" b="1" i="1" dirty="0"/>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176382"/>
              </a:xfrm>
              <a:prstGeom prst="rect">
                <a:avLst/>
              </a:prstGeom>
              <a:blipFill>
                <a:blip r:embed="rId4"/>
                <a:stretch>
                  <a:fillRect l="-280"/>
                </a:stretch>
              </a:blipFill>
            </p:spPr>
            <p:txBody>
              <a:bodyPr/>
              <a:lstStyle/>
              <a:p>
                <a:r>
                  <a:rPr lang="zh-CN" altLang="en-US">
                    <a:noFill/>
                  </a:rPr>
                  <a:t> </a:t>
                </a:r>
              </a:p>
            </p:txBody>
          </p:sp>
        </mc:Fallback>
      </mc:AlternateContent>
      <p:sp>
        <p:nvSpPr>
          <p:cNvPr id="9" name="矩形 8"/>
          <p:cNvSpPr/>
          <p:nvPr/>
        </p:nvSpPr>
        <p:spPr>
          <a:xfrm>
            <a:off x="899592" y="120359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对偶问题</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23042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p:sp>
        <p:nvSpPr>
          <p:cNvPr id="7" name="矩形 6"/>
          <p:cNvSpPr/>
          <p:nvPr/>
        </p:nvSpPr>
        <p:spPr>
          <a:xfrm>
            <a:off x="246211" y="1668229"/>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通过使用核函数将数据映射到高维空间中，以使</a:t>
            </a:r>
            <a:r>
              <a:rPr lang="en-US" altLang="zh-CN" b="1" dirty="0">
                <a:solidFill>
                  <a:prstClr val="black"/>
                </a:solidFill>
                <a:latin typeface="Arial" panose="020B0604020202020204" pitchFamily="34" charset="0"/>
                <a:ea typeface="微软雅黑" panose="020B0503020204020204" pitchFamily="34" charset="-122"/>
              </a:rPr>
              <a:t>SVR</a:t>
            </a:r>
            <a:r>
              <a:rPr lang="zh-CN" altLang="en-US" b="1" dirty="0">
                <a:solidFill>
                  <a:prstClr val="black"/>
                </a:solidFill>
                <a:latin typeface="Arial" panose="020B0604020202020204" pitchFamily="34" charset="0"/>
                <a:ea typeface="微软雅黑" panose="020B0503020204020204" pitchFamily="34" charset="-122"/>
              </a:rPr>
              <a:t>能够处理线性不可分的数据。</a:t>
            </a: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线性核函数（</a:t>
            </a:r>
            <a:r>
              <a:rPr lang="en-US" altLang="zh-CN" b="1" dirty="0">
                <a:solidFill>
                  <a:prstClr val="black"/>
                </a:solidFill>
                <a:latin typeface="Arial" panose="020B0604020202020204" pitchFamily="34" charset="0"/>
                <a:ea typeface="微软雅黑" panose="020B0503020204020204" pitchFamily="34" charset="-122"/>
              </a:rPr>
              <a:t>linear</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多项式核函数（</a:t>
            </a:r>
            <a:r>
              <a:rPr lang="en-US" altLang="zh-CN" b="1" dirty="0">
                <a:solidFill>
                  <a:prstClr val="black"/>
                </a:solidFill>
                <a:latin typeface="Arial" panose="020B0604020202020204" pitchFamily="34" charset="0"/>
                <a:ea typeface="微软雅黑" panose="020B0503020204020204" pitchFamily="34" charset="-122"/>
              </a:rPr>
              <a:t>poly</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径向基核函数（</a:t>
            </a:r>
            <a:r>
              <a:rPr lang="en-US" altLang="zh-CN" b="1" dirty="0" err="1">
                <a:solidFill>
                  <a:prstClr val="black"/>
                </a:solidFill>
                <a:latin typeface="Arial" panose="020B0604020202020204" pitchFamily="34" charset="0"/>
                <a:ea typeface="微软雅黑" panose="020B0503020204020204" pitchFamily="34" charset="-122"/>
              </a:rPr>
              <a:t>rbf</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rPr>
              <a:t>Sigmoid</a:t>
            </a:r>
            <a:r>
              <a:rPr lang="zh-CN" altLang="en-US" b="1" dirty="0">
                <a:solidFill>
                  <a:prstClr val="black"/>
                </a:solidFill>
                <a:latin typeface="Arial" panose="020B0604020202020204" pitchFamily="34" charset="0"/>
                <a:ea typeface="微软雅黑" panose="020B0503020204020204" pitchFamily="34" charset="-122"/>
              </a:rPr>
              <a:t>核函数（</a:t>
            </a:r>
            <a:r>
              <a:rPr lang="en-US" altLang="zh-CN" b="1" dirty="0">
                <a:solidFill>
                  <a:prstClr val="black"/>
                </a:solidFill>
                <a:latin typeface="Arial" panose="020B0604020202020204" pitchFamily="34" charset="0"/>
                <a:ea typeface="微软雅黑" panose="020B0503020204020204" pitchFamily="34" charset="-122"/>
              </a:rPr>
              <a:t> sigmoid</a:t>
            </a:r>
            <a:r>
              <a:rPr lang="zh-CN" altLang="en-US" b="1" dirty="0">
                <a:solidFill>
                  <a:prstClr val="black"/>
                </a:solidFill>
                <a:latin typeface="Arial" panose="020B0604020202020204" pitchFamily="34" charset="0"/>
                <a:ea typeface="微软雅黑" panose="020B0503020204020204" pitchFamily="34" charset="-122"/>
              </a:rPr>
              <a:t>）</a:t>
            </a:r>
            <a:endParaRPr lang="zh-CN" altLang="zh-CN" b="1" dirty="0">
              <a:solidFill>
                <a:prstClr val="black"/>
              </a:solidFill>
              <a:latin typeface="Arial" panose="020B0604020202020204" pitchFamily="34" charset="0"/>
              <a:ea typeface="微软雅黑" panose="020B0503020204020204" pitchFamily="34" charset="-122"/>
            </a:endParaRPr>
          </a:p>
        </p:txBody>
      </p:sp>
      <p:sp>
        <p:nvSpPr>
          <p:cNvPr id="9" name="矩形 8"/>
          <p:cNvSpPr/>
          <p:nvPr/>
        </p:nvSpPr>
        <p:spPr>
          <a:xfrm>
            <a:off x="899592" y="120359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647564" y="2108790"/>
            <a:ext cx="8048625" cy="990600"/>
          </a:xfrm>
          <a:prstGeom prst="rect">
            <a:avLst/>
          </a:prstGeom>
        </p:spPr>
      </p:pic>
    </p:spTree>
    <p:extLst>
      <p:ext uri="{BB962C8B-B14F-4D97-AF65-F5344CB8AC3E}">
        <p14:creationId xmlns:p14="http://schemas.microsoft.com/office/powerpoint/2010/main" val="150521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182357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求解拉格朗日乘子</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𝑎</m:t>
                        </m:r>
                      </m:e>
                      <m:sub>
                        <m:r>
                          <a:rPr lang="en-US" altLang="zh-CN" b="1">
                            <a:solidFill>
                              <a:prstClr val="black"/>
                            </a:solidFill>
                            <a:latin typeface="Cambria Math" panose="02040503050406030204" pitchFamily="18" charset="0"/>
                            <a:ea typeface="微软雅黑" panose="020B0503020204020204" pitchFamily="34" charset="-122"/>
                          </a:rPr>
                          <m:t>𝑖</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，即可通过如下的预测函数进行预测</a:t>
                </a:r>
                <a:r>
                  <a:rPr lang="zh-CN" altLang="en-US"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1823576"/>
              </a:xfrm>
              <a:prstGeom prst="rect">
                <a:avLst/>
              </a:prstGeom>
              <a:blipFill>
                <a:blip r:embed="rId4"/>
                <a:stretch>
                  <a:fillRect l="-420"/>
                </a:stretch>
              </a:blipFill>
            </p:spPr>
            <p:txBody>
              <a:bodyPr/>
              <a:lstStyle/>
              <a:p>
                <a:r>
                  <a:rPr lang="zh-CN" altLang="en-US">
                    <a:noFill/>
                  </a:rPr>
                  <a:t> </a:t>
                </a:r>
              </a:p>
            </p:txBody>
          </p:sp>
        </mc:Fallback>
      </mc:AlternateContent>
      <p:sp>
        <p:nvSpPr>
          <p:cNvPr id="9" name="矩形 8"/>
          <p:cNvSpPr/>
          <p:nvPr/>
        </p:nvSpPr>
        <p:spPr>
          <a:xfrm>
            <a:off x="899592" y="120359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预测函数</a:t>
            </a:r>
          </a:p>
        </p:txBody>
      </p:sp>
      <p:sp>
        <p:nvSpPr>
          <p:cNvPr id="10" name="七角星 9"/>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5"/>
          <a:stretch>
            <a:fillRect/>
          </a:stretch>
        </p:blipFill>
        <p:spPr>
          <a:xfrm>
            <a:off x="2855360" y="2211710"/>
            <a:ext cx="3468502" cy="1086289"/>
          </a:xfrm>
          <a:prstGeom prst="rect">
            <a:avLst/>
          </a:prstGeom>
        </p:spPr>
      </p:pic>
    </p:spTree>
    <p:extLst>
      <p:ext uri="{BB962C8B-B14F-4D97-AF65-F5344CB8AC3E}">
        <p14:creationId xmlns:p14="http://schemas.microsoft.com/office/powerpoint/2010/main" val="3787404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7682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42515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使用 </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对两组分混合气体进行定性识别</a:t>
            </a:r>
          </a:p>
        </p:txBody>
      </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67A5653D-9474-8E48-2CEB-900B41348377}"/>
                  </a:ext>
                </a:extLst>
              </p:cNvPr>
              <p:cNvSpPr/>
              <p:nvPr/>
            </p:nvSpPr>
            <p:spPr>
              <a:xfrm>
                <a:off x="228600" y="1023578"/>
                <a:ext cx="8686800" cy="3901068"/>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本实例通过红外传感器检测和识别</a:t>
                </a:r>
                <a14:m>
                  <m:oMath xmlns:m="http://schemas.openxmlformats.org/officeDocument/2006/math">
                    <m:sSub>
                      <m:sSubPr>
                        <m:ctrlPr>
                          <a:rPr lang="zh-CN" altLang="zh-CN" b="1" i="1">
                            <a:latin typeface="Cambria Math" panose="02040503050406030204" pitchFamily="18" charset="0"/>
                          </a:rPr>
                        </m:ctrlPr>
                      </m:sSubPr>
                      <m:e>
                        <m:r>
                          <a:rPr lang="en-US" altLang="zh-CN" b="1" i="0">
                            <a:latin typeface="Cambria Math" panose="02040503050406030204" pitchFamily="18" charset="0"/>
                          </a:rPr>
                          <m:t>𝐒𝐎</m:t>
                        </m:r>
                      </m:e>
                      <m:sub>
                        <m:r>
                          <a:rPr lang="en-US" altLang="zh-CN" b="1" i="0">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i="0">
                            <a:latin typeface="Cambria Math" panose="02040503050406030204" pitchFamily="18" charset="0"/>
                          </a:rPr>
                          <m:t>𝐍𝐎</m:t>
                        </m:r>
                      </m:e>
                      <m:sub>
                        <m:r>
                          <a:rPr lang="en-US" altLang="zh-CN" b="1" i="0">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两种气体，同时处理了由于这两种气体的红外吸收区域存在交叉现象而导致的识别误差。</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气体检测：使用红外传感器检测</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两种气体；</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交叉敏感性：当</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浓度不变而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浓度变化时，</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的红外传感器输出电压都会发生变化，这是由于它们的红外吸收区域存在交叉现象。</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气体定性识别：通过设定每种气体浓度的阈值，判断气体的有无。当气体浓度小于阈值时，认为没有该种气体；当气体浓度大于阈值时，认为存在该种气体。</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多类问题：因为所识别的是两种气体的有无，其结果的组合有四种，所以这是一个多类问题。</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误差处理：由于气体传感器的交叉敏感性，会给气体种类识别结果带来误差，需要进行相应的处理。</a:t>
                </a:r>
              </a:p>
            </p:txBody>
          </p:sp>
        </mc:Choice>
        <mc:Fallback>
          <p:sp>
            <p:nvSpPr>
              <p:cNvPr id="2" name="矩形 1">
                <a:extLst>
                  <a:ext uri="{FF2B5EF4-FFF2-40B4-BE49-F238E27FC236}">
                    <a16:creationId xmlns:a16="http://schemas.microsoft.com/office/drawing/2014/main" id="{67A5653D-9474-8E48-2CEB-900B41348377}"/>
                  </a:ext>
                </a:extLst>
              </p:cNvPr>
              <p:cNvSpPr>
                <a:spLocks noRot="1" noChangeAspect="1" noMove="1" noResize="1" noEditPoints="1" noAdjustHandles="1" noChangeArrowheads="1" noChangeShapeType="1" noTextEdit="1"/>
              </p:cNvSpPr>
              <p:nvPr/>
            </p:nvSpPr>
            <p:spPr>
              <a:xfrm>
                <a:off x="228600" y="1023578"/>
                <a:ext cx="8686800" cy="3901068"/>
              </a:xfrm>
              <a:prstGeom prst="rect">
                <a:avLst/>
              </a:prstGeom>
              <a:blipFill>
                <a:blip r:embed="rId2"/>
                <a:stretch>
                  <a:fillRect l="-632" b="-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64240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7682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42515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使用 </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对两组分混合气体进行定性识别</a:t>
            </a:r>
          </a:p>
        </p:txBody>
      </p:sp>
      <p:grpSp>
        <p:nvGrpSpPr>
          <p:cNvPr id="18" name="组合 17">
            <a:extLst>
              <a:ext uri="{FF2B5EF4-FFF2-40B4-BE49-F238E27FC236}">
                <a16:creationId xmlns:a16="http://schemas.microsoft.com/office/drawing/2014/main" id="{81CD342A-6F52-829F-67E8-4C85E5FB3721}"/>
              </a:ext>
            </a:extLst>
          </p:cNvPr>
          <p:cNvGrpSpPr/>
          <p:nvPr/>
        </p:nvGrpSpPr>
        <p:grpSpPr>
          <a:xfrm>
            <a:off x="2228615" y="1026256"/>
            <a:ext cx="6398102" cy="3838426"/>
            <a:chOff x="2477519" y="987574"/>
            <a:chExt cx="6717854" cy="4303063"/>
          </a:xfrm>
        </p:grpSpPr>
        <p:sp>
          <p:nvSpPr>
            <p:cNvPr id="6" name="七角星 5"/>
            <p:cNvSpPr/>
            <p:nvPr/>
          </p:nvSpPr>
          <p:spPr>
            <a:xfrm>
              <a:off x="2512096" y="98757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69371" y="1044773"/>
              <a:ext cx="2185214"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9.2.1 </a:t>
              </a:r>
              <a:r>
                <a:rPr lang="zh-CN" altLang="en-US" sz="2400" b="1" dirty="0">
                  <a:latin typeface="Arial" panose="020B0604020202020204" pitchFamily="34" charset="0"/>
                  <a:ea typeface="微软雅黑" panose="020B0503020204020204" pitchFamily="34" charset="-122"/>
                  <a:sym typeface="Arial" panose="020B0604020202020204" pitchFamily="34" charset="0"/>
                </a:rPr>
                <a:t>实验标定</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163564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1692845"/>
              <a:ext cx="249299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9.2.2 </a:t>
              </a:r>
              <a:r>
                <a:rPr lang="zh-CN" altLang="en-US" sz="2400" b="1" dirty="0">
                  <a:latin typeface="Arial" panose="020B0604020202020204" pitchFamily="34" charset="0"/>
                  <a:ea typeface="微软雅黑" panose="020B0503020204020204" pitchFamily="34" charset="-122"/>
                  <a:sym typeface="Arial" panose="020B0604020202020204" pitchFamily="34" charset="0"/>
                </a:rPr>
                <a:t>数据预处理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22477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2304913"/>
              <a:ext cx="2185214"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9.2.3 </a:t>
              </a:r>
              <a:r>
                <a:rPr lang="zh-CN" altLang="en-US" sz="2400" b="1" dirty="0">
                  <a:latin typeface="Arial" panose="020B0604020202020204" pitchFamily="34" charset="0"/>
                  <a:ea typeface="微软雅黑" panose="020B0503020204020204" pitchFamily="34" charset="-122"/>
                  <a:sym typeface="Arial" panose="020B0604020202020204" pitchFamily="34" charset="0"/>
                </a:rPr>
                <a:t>标签转换</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86944" y="289578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3639072" y="2952985"/>
              <a:ext cx="249299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9.2.4 </a:t>
              </a:r>
              <a:r>
                <a:rPr lang="zh-CN" altLang="en-US" sz="2400" b="1" dirty="0">
                  <a:latin typeface="Arial" panose="020B0604020202020204" pitchFamily="34" charset="0"/>
                  <a:ea typeface="微软雅黑" panose="020B0503020204020204" pitchFamily="34" charset="-122"/>
                  <a:sym typeface="Arial" panose="020B0604020202020204" pitchFamily="34" charset="0"/>
                </a:rPr>
                <a:t>样本集划分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七角星 13"/>
            <p:cNvSpPr/>
            <p:nvPr/>
          </p:nvSpPr>
          <p:spPr>
            <a:xfrm>
              <a:off x="2477519" y="34718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3629647" y="3529049"/>
              <a:ext cx="3741730"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9.2.5 SVC</a:t>
              </a:r>
              <a:r>
                <a:rPr lang="zh-CN" altLang="en-US" sz="2400" b="1" dirty="0">
                  <a:latin typeface="Arial" panose="020B0604020202020204" pitchFamily="34" charset="0"/>
                  <a:ea typeface="微软雅黑" panose="020B0503020204020204" pitchFamily="34" charset="-122"/>
                  <a:sym typeface="Arial" panose="020B0604020202020204" pitchFamily="34" charset="0"/>
                </a:rPr>
                <a:t>模型结构的确定</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七角星 11">
              <a:extLst>
                <a:ext uri="{FF2B5EF4-FFF2-40B4-BE49-F238E27FC236}">
                  <a16:creationId xmlns:a16="http://schemas.microsoft.com/office/drawing/2014/main" id="{B0CF54F9-D2D0-0D91-9EC1-7B6F3DDAF291}"/>
                </a:ext>
              </a:extLst>
            </p:cNvPr>
            <p:cNvSpPr/>
            <p:nvPr/>
          </p:nvSpPr>
          <p:spPr>
            <a:xfrm>
              <a:off x="2517243" y="411992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08F0C95-8FFA-7D92-BC62-BBC823B3EC67}"/>
                </a:ext>
              </a:extLst>
            </p:cNvPr>
            <p:cNvSpPr/>
            <p:nvPr/>
          </p:nvSpPr>
          <p:spPr>
            <a:xfrm>
              <a:off x="3669371" y="4177120"/>
              <a:ext cx="5526002"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9.2.6 </a:t>
              </a:r>
              <a:r>
                <a:rPr lang="zh-CN" altLang="en-US" sz="2400" b="1" dirty="0">
                  <a:latin typeface="Arial" panose="020B0604020202020204" pitchFamily="34" charset="0"/>
                  <a:ea typeface="微软雅黑" panose="020B0503020204020204" pitchFamily="34" charset="-122"/>
                  <a:sym typeface="Arial" panose="020B0604020202020204" pitchFamily="34" charset="0"/>
                </a:rPr>
                <a:t>两组分混合气体四种模式的识别</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七角星 13">
              <a:extLst>
                <a:ext uri="{FF2B5EF4-FFF2-40B4-BE49-F238E27FC236}">
                  <a16:creationId xmlns:a16="http://schemas.microsoft.com/office/drawing/2014/main" id="{343A35CA-8751-7082-2F53-83B91F7B0280}"/>
                </a:ext>
              </a:extLst>
            </p:cNvPr>
            <p:cNvSpPr/>
            <p:nvPr/>
          </p:nvSpPr>
          <p:spPr>
            <a:xfrm>
              <a:off x="2505309" y="471457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7</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F9C72FC1-70F2-D067-87BF-8A7068F710DC}"/>
                </a:ext>
              </a:extLst>
            </p:cNvPr>
            <p:cNvSpPr/>
            <p:nvPr/>
          </p:nvSpPr>
          <p:spPr>
            <a:xfrm>
              <a:off x="3656784" y="4769091"/>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9.2.7 </a:t>
              </a:r>
              <a:r>
                <a:rPr lang="zh-CN" altLang="en-US" sz="2400" b="1" dirty="0">
                  <a:latin typeface="Arial" panose="020B0604020202020204" pitchFamily="34" charset="0"/>
                  <a:ea typeface="微软雅黑" panose="020B0503020204020204" pitchFamily="34" charset="-122"/>
                  <a:sym typeface="Arial" panose="020B0604020202020204" pitchFamily="34" charset="0"/>
                </a:rPr>
                <a:t>预测结果评估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305656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59177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27017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实验标定</a:t>
            </a:r>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1884455716"/>
                  </p:ext>
                </p:extLst>
              </p:nvPr>
            </p:nvGraphicFramePr>
            <p:xfrm>
              <a:off x="1205627" y="3075806"/>
              <a:ext cx="6732746" cy="1454501"/>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03324">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1000157"/>
                      </a:ext>
                    </a:extLst>
                  </a:tr>
                  <a:tr h="317059">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34.31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35.55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0.59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4.52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34.49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36.93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0.94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7.25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35.91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15.44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5280719"/>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1884455716"/>
                  </p:ext>
                </p:extLst>
              </p:nvPr>
            </p:nvGraphicFramePr>
            <p:xfrm>
              <a:off x="1205627" y="3075806"/>
              <a:ext cx="6732746" cy="1454501"/>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03324">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01818" t="-1205" r="-808182" b="-212048"/>
                          </a:stretch>
                        </a:blipFill>
                      </a:tcPr>
                    </a:tc>
                    <a:tc>
                      <a:txBody>
                        <a:bodyPr/>
                        <a:lstStyle/>
                        <a:p>
                          <a:endParaRPr lang="zh-CN"/>
                        </a:p>
                      </a:txBody>
                      <a:tcPr marL="68580" marR="68580" marT="0" marB="0" anchor="ctr">
                        <a:blipFill>
                          <a:blip r:embed="rId4"/>
                          <a:stretch>
                            <a:fillRect l="-200000" t="-1205" r="-700901" b="-212048"/>
                          </a:stretch>
                        </a:blipFill>
                      </a:tcPr>
                    </a:tc>
                    <a:tc>
                      <a:txBody>
                        <a:bodyPr/>
                        <a:lstStyle/>
                        <a:p>
                          <a:endParaRPr lang="zh-CN"/>
                        </a:p>
                      </a:txBody>
                      <a:tcPr marL="68580" marR="68580" marT="0" marB="0" anchor="ctr">
                        <a:blipFill>
                          <a:blip r:embed="rId4"/>
                          <a:stretch>
                            <a:fillRect l="-302727" t="-1205" r="-607273" b="-212048"/>
                          </a:stretch>
                        </a:blipFill>
                      </a:tcPr>
                    </a:tc>
                    <a:tc>
                      <a:txBody>
                        <a:bodyPr/>
                        <a:lstStyle/>
                        <a:p>
                          <a:endParaRPr lang="zh-CN"/>
                        </a:p>
                      </a:txBody>
                      <a:tcPr marL="68580" marR="68580" marT="0" marB="0" anchor="ctr">
                        <a:blipFill>
                          <a:blip r:embed="rId4"/>
                          <a:stretch>
                            <a:fillRect l="-399099" t="-1205" r="-501802" b="-212048"/>
                          </a:stretch>
                        </a:blipFill>
                      </a:tcPr>
                    </a:tc>
                    <a:tc>
                      <a:txBody>
                        <a:bodyPr/>
                        <a:lstStyle/>
                        <a:p>
                          <a:pPr algn="ctr">
                            <a:spcAft>
                              <a:spcPts val="0"/>
                            </a:spcAft>
                          </a:pPr>
                          <a:r>
                            <a:rPr lang="zh-CN" sz="1800" kern="100">
                              <a:effectLst/>
                            </a:rPr>
                            <a:t>序号</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604545" t="-1205" r="-305455" b="-212048"/>
                          </a:stretch>
                        </a:blipFill>
                      </a:tcPr>
                    </a:tc>
                    <a:tc>
                      <a:txBody>
                        <a:bodyPr/>
                        <a:lstStyle/>
                        <a:p>
                          <a:endParaRPr lang="zh-CN"/>
                        </a:p>
                      </a:txBody>
                      <a:tcPr marL="68580" marR="68580" marT="0" marB="0" anchor="ctr">
                        <a:blipFill>
                          <a:blip r:embed="rId4"/>
                          <a:stretch>
                            <a:fillRect l="-698198" t="-1205" r="-202703" b="-212048"/>
                          </a:stretch>
                        </a:blipFill>
                      </a:tcPr>
                    </a:tc>
                    <a:tc>
                      <a:txBody>
                        <a:bodyPr/>
                        <a:lstStyle/>
                        <a:p>
                          <a:endParaRPr lang="zh-CN"/>
                        </a:p>
                      </a:txBody>
                      <a:tcPr marL="68580" marR="68580" marT="0" marB="0" anchor="ctr">
                        <a:blipFill>
                          <a:blip r:embed="rId4"/>
                          <a:stretch>
                            <a:fillRect l="-805455" t="-1205" r="-104545" b="-212048"/>
                          </a:stretch>
                        </a:blipFill>
                      </a:tcPr>
                    </a:tc>
                    <a:tc>
                      <a:txBody>
                        <a:bodyPr/>
                        <a:lstStyle/>
                        <a:p>
                          <a:endParaRPr lang="zh-CN"/>
                        </a:p>
                      </a:txBody>
                      <a:tcPr marL="68580" marR="68580" marT="0" marB="0" anchor="ctr">
                        <a:blipFill>
                          <a:blip r:embed="rId4"/>
                          <a:stretch>
                            <a:fillRect l="-897297" t="-1205" r="-3604" b="-212048"/>
                          </a:stretch>
                        </a:blipFill>
                      </a:tcPr>
                    </a:tc>
                    <a:extLst>
                      <a:ext uri="{0D108BD9-81ED-4DB2-BD59-A6C34878D82A}">
                        <a16:rowId xmlns:a16="http://schemas.microsoft.com/office/drawing/2014/main" val="3241000157"/>
                      </a:ext>
                    </a:extLst>
                  </a:tr>
                  <a:tr h="317059">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0.00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34.31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35.55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0.59</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4.52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34.49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36.93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0.94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7.25</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35.91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a:effectLst/>
                            </a:rPr>
                            <a:t>15.44</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rPr>
                            <a:t>0</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385280719"/>
                      </a:ext>
                    </a:extLst>
                  </a:tr>
                </a:tbl>
              </a:graphicData>
            </a:graphic>
          </p:graphicFrame>
        </mc:Fallback>
      </mc:AlternateContent>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E8731FAA-3938-D1CA-FC39-C695B720372F}"/>
                  </a:ext>
                </a:extLst>
              </p:cNvPr>
              <p:cNvSpPr txBox="1"/>
              <p:nvPr/>
            </p:nvSpPr>
            <p:spPr>
              <a:xfrm>
                <a:off x="236367" y="1146526"/>
                <a:ext cx="8686800" cy="1821268"/>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使用红外气体传感器对</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两组分混合气体进行标定实验；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测量不同气体浓度条件下两种传感器输出电压</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𝑼</m:t>
                        </m:r>
                      </m:e>
                      <m:sub>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𝑺𝑶</m:t>
                            </m:r>
                          </m:e>
                          <m:sub>
                            <m:r>
                              <a:rPr lang="en-US" altLang="zh-CN" b="1" i="1">
                                <a:latin typeface="Cambria Math" panose="02040503050406030204" pitchFamily="18" charset="0"/>
                              </a:rPr>
                              <m:t>𝟐</m:t>
                            </m:r>
                          </m:sub>
                        </m:sSub>
                      </m:sub>
                    </m:sSub>
                  </m:oMath>
                </a14:m>
                <a:r>
                  <a:rPr lang="zh-CN" altLang="en-US" b="1" dirty="0">
                    <a:solidFill>
                      <a:prstClr val="black"/>
                    </a:solidFill>
                    <a:latin typeface="Arial" panose="020B0604020202020204" pitchFamily="34" charset="0"/>
                    <a:ea typeface="微软雅黑" panose="020B0503020204020204" pitchFamily="34" charset="-122"/>
                  </a:rPr>
                  <a:t>与</a:t>
                </a:r>
                <a14:m>
                  <m:oMath xmlns:m="http://schemas.openxmlformats.org/officeDocument/2006/math">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𝑼</m:t>
                        </m:r>
                      </m:e>
                      <m:sub>
                        <m:sSub>
                          <m:sSubPr>
                            <m:ctrlPr>
                              <a:rPr lang="zh-CN" altLang="zh-CN" b="1" i="1">
                                <a:latin typeface="Cambria Math" panose="02040503050406030204" pitchFamily="18" charset="0"/>
                              </a:rPr>
                            </m:ctrlPr>
                          </m:sSubPr>
                          <m:e>
                            <m:r>
                              <a:rPr lang="en-US" altLang="zh-CN" b="1" i="1">
                                <a:latin typeface="Cambria Math" panose="02040503050406030204" pitchFamily="18" charset="0"/>
                              </a:rPr>
                              <m:t>𝑵𝑶</m:t>
                            </m:r>
                          </m:e>
                          <m:sub>
                            <m:r>
                              <a:rPr lang="en-US" altLang="zh-CN" b="1" i="1">
                                <a:latin typeface="Cambria Math" panose="02040503050406030204" pitchFamily="18" charset="0"/>
                              </a:rPr>
                              <m:t>𝟐</m:t>
                            </m:r>
                          </m:sub>
                        </m:sSub>
                      </m:sub>
                    </m:sSub>
                  </m:oMath>
                </a14:m>
                <a:r>
                  <a:rPr lang="zh-CN" altLang="en-US" b="1" dirty="0">
                    <a:solidFill>
                      <a:prstClr val="black"/>
                    </a:solidFill>
                    <a:latin typeface="Arial" panose="020B0604020202020204" pitchFamily="34" charset="0"/>
                    <a:ea typeface="微软雅黑" panose="020B0503020204020204" pitchFamily="34" charset="-122"/>
                  </a:rPr>
                  <a:t>，并记录了实验数据</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设定了两种气体的浓度阈值，分别为</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气体的</a:t>
                </a:r>
                <a:r>
                  <a:rPr lang="en-US" altLang="zh-CN" b="1" dirty="0">
                    <a:solidFill>
                      <a:prstClr val="black"/>
                    </a:solidFill>
                    <a:latin typeface="Arial" panose="020B0604020202020204" pitchFamily="34" charset="0"/>
                    <a:ea typeface="微软雅黑" panose="020B0503020204020204" pitchFamily="34" charset="-122"/>
                  </a:rPr>
                  <a:t>30ppm</a:t>
                </a:r>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气体的</a:t>
                </a:r>
                <a:r>
                  <a:rPr lang="en-US" altLang="zh-CN" b="1" dirty="0">
                    <a:solidFill>
                      <a:prstClr val="black"/>
                    </a:solidFill>
                    <a:latin typeface="Arial" panose="020B0604020202020204" pitchFamily="34" charset="0"/>
                    <a:ea typeface="微软雅黑" panose="020B0503020204020204" pitchFamily="34" charset="-122"/>
                  </a:rPr>
                  <a:t>5ppm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当被测气体浓度小于该阈值时，认为该气体不存在；当被测气体浓度分别高于阈值时，认为该气体存在；</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p:sp>
            <p:nvSpPr>
              <p:cNvPr id="4" name="文本框 3">
                <a:extLst>
                  <a:ext uri="{FF2B5EF4-FFF2-40B4-BE49-F238E27FC236}">
                    <a16:creationId xmlns:a16="http://schemas.microsoft.com/office/drawing/2014/main" id="{E8731FAA-3938-D1CA-FC39-C695B720372F}"/>
                  </a:ext>
                </a:extLst>
              </p:cNvPr>
              <p:cNvSpPr txBox="1">
                <a:spLocks noRot="1" noChangeAspect="1" noMove="1" noResize="1" noEditPoints="1" noAdjustHandles="1" noChangeArrowheads="1" noChangeShapeType="1" noTextEdit="1"/>
              </p:cNvSpPr>
              <p:nvPr/>
            </p:nvSpPr>
            <p:spPr>
              <a:xfrm>
                <a:off x="236367" y="1146526"/>
                <a:ext cx="8686800" cy="1821268"/>
              </a:xfrm>
              <a:prstGeom prst="rect">
                <a:avLst/>
              </a:prstGeom>
              <a:blipFill>
                <a:blip r:embed="rId5"/>
                <a:stretch>
                  <a:fillRect l="-491" b="-4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31816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8078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数据预处理</a:t>
            </a:r>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2322843458"/>
                  </p:ext>
                </p:extLst>
              </p:nvPr>
            </p:nvGraphicFramePr>
            <p:xfrm>
              <a:off x="1205627" y="2823778"/>
              <a:ext cx="6732746" cy="1490505"/>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2322843458"/>
                  </p:ext>
                </p:extLst>
              </p:nvPr>
            </p:nvGraphicFramePr>
            <p:xfrm>
              <a:off x="1205627" y="2823778"/>
              <a:ext cx="6732746" cy="1490505"/>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01818" t="-1124" r="-808182" b="-197753"/>
                          </a:stretch>
                        </a:blipFill>
                      </a:tcPr>
                    </a:tc>
                    <a:tc>
                      <a:txBody>
                        <a:bodyPr/>
                        <a:lstStyle/>
                        <a:p>
                          <a:endParaRPr lang="zh-CN"/>
                        </a:p>
                      </a:txBody>
                      <a:tcPr marL="68580" marR="68580" marT="0" marB="0" anchor="ctr">
                        <a:blipFill>
                          <a:blip r:embed="rId4"/>
                          <a:stretch>
                            <a:fillRect l="-200000" t="-1124" r="-700901" b="-197753"/>
                          </a:stretch>
                        </a:blipFill>
                      </a:tcPr>
                    </a:tc>
                    <a:tc>
                      <a:txBody>
                        <a:bodyPr/>
                        <a:lstStyle/>
                        <a:p>
                          <a:endParaRPr lang="zh-CN"/>
                        </a:p>
                      </a:txBody>
                      <a:tcPr marL="68580" marR="68580" marT="0" marB="0" anchor="ctr">
                        <a:blipFill>
                          <a:blip r:embed="rId4"/>
                          <a:stretch>
                            <a:fillRect l="-302727" t="-1124" r="-607273" b="-197753"/>
                          </a:stretch>
                        </a:blipFill>
                      </a:tcPr>
                    </a:tc>
                    <a:tc>
                      <a:txBody>
                        <a:bodyPr/>
                        <a:lstStyle/>
                        <a:p>
                          <a:endParaRPr lang="zh-CN"/>
                        </a:p>
                      </a:txBody>
                      <a:tcPr marL="68580" marR="68580" marT="0" marB="0" anchor="ctr">
                        <a:blipFill>
                          <a:blip r:embed="rId4"/>
                          <a:stretch>
                            <a:fillRect l="-399099" t="-1124" r="-501802" b="-197753"/>
                          </a:stretch>
                        </a:blipFill>
                      </a:tcP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604545" t="-1124" r="-305455" b="-197753"/>
                          </a:stretch>
                        </a:blipFill>
                      </a:tcPr>
                    </a:tc>
                    <a:tc>
                      <a:txBody>
                        <a:bodyPr/>
                        <a:lstStyle/>
                        <a:p>
                          <a:endParaRPr lang="zh-CN"/>
                        </a:p>
                      </a:txBody>
                      <a:tcPr marL="68580" marR="68580" marT="0" marB="0" anchor="ctr">
                        <a:blipFill>
                          <a:blip r:embed="rId4"/>
                          <a:stretch>
                            <a:fillRect l="-698198" t="-1124" r="-202703" b="-197753"/>
                          </a:stretch>
                        </a:blipFill>
                      </a:tcPr>
                    </a:tc>
                    <a:tc>
                      <a:txBody>
                        <a:bodyPr/>
                        <a:lstStyle/>
                        <a:p>
                          <a:endParaRPr lang="zh-CN"/>
                        </a:p>
                      </a:txBody>
                      <a:tcPr marL="68580" marR="68580" marT="0" marB="0" anchor="ctr">
                        <a:blipFill>
                          <a:blip r:embed="rId4"/>
                          <a:stretch>
                            <a:fillRect l="-805455" t="-1124" r="-104545" b="-197753"/>
                          </a:stretch>
                        </a:blipFill>
                      </a:tcPr>
                    </a:tc>
                    <a:tc>
                      <a:txBody>
                        <a:bodyPr/>
                        <a:lstStyle/>
                        <a:p>
                          <a:endParaRPr lang="zh-CN"/>
                        </a:p>
                      </a:txBody>
                      <a:tcPr marL="68580" marR="68580" marT="0" marB="0" anchor="ctr">
                        <a:blipFill>
                          <a:blip r:embed="rId4"/>
                          <a:stretch>
                            <a:fillRect l="-897297" t="-1124" r="-3604" b="-197753"/>
                          </a:stretch>
                        </a:blipFill>
                      </a:tcP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317059">
                    <a:tc>
                      <a:txBody>
                        <a:bodyPr/>
                        <a:lstStyle/>
                        <a:p>
                          <a:pPr algn="ctr">
                            <a:spcAft>
                              <a:spcPts val="0"/>
                            </a:spcAft>
                          </a:pPr>
                          <a:r>
                            <a:rPr lang="en-US" sz="1800" kern="100">
                              <a:effectLst/>
                            </a:rPr>
                            <a:t>3</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Fallback>
      </mc:AlternateContent>
      <p:sp>
        <p:nvSpPr>
          <p:cNvPr id="4" name="文本框 3">
            <a:extLst>
              <a:ext uri="{FF2B5EF4-FFF2-40B4-BE49-F238E27FC236}">
                <a16:creationId xmlns:a16="http://schemas.microsoft.com/office/drawing/2014/main" id="{E8731FAA-3938-D1CA-FC39-C695B720372F}"/>
              </a:ext>
            </a:extLst>
          </p:cNvPr>
          <p:cNvSpPr txBox="1"/>
          <p:nvPr/>
        </p:nvSpPr>
        <p:spPr>
          <a:xfrm>
            <a:off x="236367" y="1146526"/>
            <a:ext cx="8686800" cy="2135841"/>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在使用支持向量机进行数据处理之前，为了避免数量级的差异，必须对标定数据进行归一化处理：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4DD7B01-38EE-7D3A-E484-C6490ECE026D}"/>
                  </a:ext>
                </a:extLst>
              </p:cNvPr>
              <p:cNvSpPr txBox="1"/>
              <p:nvPr/>
            </p:nvSpPr>
            <p:spPr>
              <a:xfrm>
                <a:off x="3581890" y="1914198"/>
                <a:ext cx="1980220" cy="657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ˉ"/>
                          <m:ctrlPr>
                            <a:rPr lang="zh-CN" altLang="zh-CN" b="1" i="1" smtClean="0">
                              <a:effectLst/>
                              <a:latin typeface="Cambria Math" panose="02040503050406030204" pitchFamily="18" charset="0"/>
                              <a:ea typeface="Cambria Math" panose="020405030504060302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acc>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num>
                        <m:den>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𝒎𝒂𝒙</m:t>
                              </m:r>
                            </m:sub>
                          </m:s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den>
                      </m:f>
                    </m:oMath>
                  </m:oMathPara>
                </a14:m>
                <a:endParaRPr lang="zh-CN" altLang="en-US" dirty="0"/>
              </a:p>
            </p:txBody>
          </p:sp>
        </mc:Choice>
        <mc:Fallback>
          <p:sp>
            <p:nvSpPr>
              <p:cNvPr id="5" name="文本框 4">
                <a:extLst>
                  <a:ext uri="{FF2B5EF4-FFF2-40B4-BE49-F238E27FC236}">
                    <a16:creationId xmlns:a16="http://schemas.microsoft.com/office/drawing/2014/main" id="{44DD7B01-38EE-7D3A-E484-C6490ECE026D}"/>
                  </a:ext>
                </a:extLst>
              </p:cNvPr>
              <p:cNvSpPr txBox="1">
                <a:spLocks noRot="1" noChangeAspect="1" noMove="1" noResize="1" noEditPoints="1" noAdjustHandles="1" noChangeArrowheads="1" noChangeShapeType="1" noTextEdit="1"/>
              </p:cNvSpPr>
              <p:nvPr/>
            </p:nvSpPr>
            <p:spPr>
              <a:xfrm>
                <a:off x="3581890" y="1914198"/>
                <a:ext cx="1980220" cy="65755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4413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93702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支持向量机原理</a:t>
            </a:r>
          </a:p>
        </p:txBody>
      </p:sp>
      <p:sp>
        <p:nvSpPr>
          <p:cNvPr id="10" name="矩形 9"/>
          <p:cNvSpPr/>
          <p:nvPr/>
        </p:nvSpPr>
        <p:spPr>
          <a:xfrm>
            <a:off x="228600" y="1015419"/>
            <a:ext cx="8686800" cy="317651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传统统计学注重渐进理论，主要研究样本趋于无穷大时的极限特性；</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实际应用中往往难以获得足够大的样本，这使得理论上有效的方法在实际中常常效果不佳；</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针对有限样本问题，统计学习理论应运而生，成为专为有限样本建立的全新理论体系；</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统计学习理论的核心是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维概念，用于衡量函数集或学习机的复杂度；</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维理论指导下，研究人员得出了一致性、收敛速度和泛化性能等重要结论；</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基于统计学习理论，发展出了支持向量机（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）这一新型学习方法；</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支持向量机已展现出优于传统方法的性能，并推动了机器学习理论与技术的发展；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2531952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80780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数据预处理</a:t>
            </a:r>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3438102321"/>
                  </p:ext>
                </p:extLst>
              </p:nvPr>
            </p:nvGraphicFramePr>
            <p:xfrm>
              <a:off x="1213394" y="2913793"/>
              <a:ext cx="6732746" cy="1447766"/>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𝑈</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SO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CN" sz="1800" i="1" kern="100">
                                        <a:effectLst/>
                                        <a:latin typeface="Cambria Math" panose="02040503050406030204" pitchFamily="18" charset="0"/>
                                      </a:rPr>
                                    </m:ctrlPr>
                                  </m:sSubPr>
                                  <m:e>
                                    <m:r>
                                      <a:rPr lang="en-US" sz="1800" kern="100">
                                        <a:effectLst/>
                                        <a:latin typeface="Cambria Math" panose="02040503050406030204" pitchFamily="18" charset="0"/>
                                      </a:rPr>
                                      <m:t>𝑂</m:t>
                                    </m:r>
                                  </m:e>
                                  <m:sub>
                                    <m:sSub>
                                      <m:sSubPr>
                                        <m:ctrlPr>
                                          <a:rPr lang="zh-CN" sz="1800" i="1" kern="100">
                                            <a:effectLst/>
                                            <a:latin typeface="Cambria Math" panose="02040503050406030204" pitchFamily="18" charset="0"/>
                                          </a:rPr>
                                        </m:ctrlPr>
                                      </m:sSubPr>
                                      <m:e>
                                        <m:r>
                                          <m:rPr>
                                            <m:sty m:val="p"/>
                                          </m:rPr>
                                          <a:rPr lang="en-US" sz="1800" kern="100">
                                            <a:effectLst/>
                                            <a:latin typeface="Cambria Math" panose="02040503050406030204" pitchFamily="18" charset="0"/>
                                          </a:rPr>
                                          <m:t>NO</m:t>
                                        </m:r>
                                      </m:e>
                                      <m:sub>
                                        <m:r>
                                          <a:rPr lang="en-US" sz="1800" kern="100">
                                            <a:effectLst/>
                                            <a:latin typeface="Cambria Math" panose="02040503050406030204" pitchFamily="18" charset="0"/>
                                          </a:rPr>
                                          <m:t>2</m:t>
                                        </m:r>
                                      </m:sub>
                                    </m:sSub>
                                  </m:sub>
                                </m:sSub>
                              </m:oMath>
                            </m:oMathPara>
                          </a14:m>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0">
                    <a:tc>
                      <a:txBody>
                        <a:bodyPr/>
                        <a:lstStyle/>
                        <a:p>
                          <a:pPr algn="ctr">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3438102321"/>
                  </p:ext>
                </p:extLst>
              </p:nvPr>
            </p:nvGraphicFramePr>
            <p:xfrm>
              <a:off x="1213394" y="2913793"/>
              <a:ext cx="6732746" cy="1447766"/>
            </p:xfrm>
            <a:graphic>
              <a:graphicData uri="http://schemas.openxmlformats.org/drawingml/2006/table">
                <a:tbl>
                  <a:tblPr firstRow="1" firstCol="1" bandRow="1">
                    <a:tableStyleId>{5C22544A-7EE6-4342-B048-85BDC9FD1C3A}</a:tableStyleId>
                  </a:tblPr>
                  <a:tblGrid>
                    <a:gridCol w="672788">
                      <a:extLst>
                        <a:ext uri="{9D8B030D-6E8A-4147-A177-3AD203B41FA5}">
                          <a16:colId xmlns:a16="http://schemas.microsoft.com/office/drawing/2014/main" val="326346810"/>
                        </a:ext>
                      </a:extLst>
                    </a:gridCol>
                    <a:gridCol w="673599">
                      <a:extLst>
                        <a:ext uri="{9D8B030D-6E8A-4147-A177-3AD203B41FA5}">
                          <a16:colId xmlns:a16="http://schemas.microsoft.com/office/drawing/2014/main" val="2120633481"/>
                        </a:ext>
                      </a:extLst>
                    </a:gridCol>
                    <a:gridCol w="672788">
                      <a:extLst>
                        <a:ext uri="{9D8B030D-6E8A-4147-A177-3AD203B41FA5}">
                          <a16:colId xmlns:a16="http://schemas.microsoft.com/office/drawing/2014/main" val="597136701"/>
                        </a:ext>
                      </a:extLst>
                    </a:gridCol>
                    <a:gridCol w="673599">
                      <a:extLst>
                        <a:ext uri="{9D8B030D-6E8A-4147-A177-3AD203B41FA5}">
                          <a16:colId xmlns:a16="http://schemas.microsoft.com/office/drawing/2014/main" val="1629542930"/>
                        </a:ext>
                      </a:extLst>
                    </a:gridCol>
                    <a:gridCol w="673599">
                      <a:extLst>
                        <a:ext uri="{9D8B030D-6E8A-4147-A177-3AD203B41FA5}">
                          <a16:colId xmlns:a16="http://schemas.microsoft.com/office/drawing/2014/main" val="2213538034"/>
                        </a:ext>
                      </a:extLst>
                    </a:gridCol>
                    <a:gridCol w="672788">
                      <a:extLst>
                        <a:ext uri="{9D8B030D-6E8A-4147-A177-3AD203B41FA5}">
                          <a16:colId xmlns:a16="http://schemas.microsoft.com/office/drawing/2014/main" val="2112690162"/>
                        </a:ext>
                      </a:extLst>
                    </a:gridCol>
                    <a:gridCol w="673599">
                      <a:extLst>
                        <a:ext uri="{9D8B030D-6E8A-4147-A177-3AD203B41FA5}">
                          <a16:colId xmlns:a16="http://schemas.microsoft.com/office/drawing/2014/main" val="1979801257"/>
                        </a:ext>
                      </a:extLst>
                    </a:gridCol>
                    <a:gridCol w="672788">
                      <a:extLst>
                        <a:ext uri="{9D8B030D-6E8A-4147-A177-3AD203B41FA5}">
                          <a16:colId xmlns:a16="http://schemas.microsoft.com/office/drawing/2014/main" val="4162999260"/>
                        </a:ext>
                      </a:extLst>
                    </a:gridCol>
                    <a:gridCol w="673599">
                      <a:extLst>
                        <a:ext uri="{9D8B030D-6E8A-4147-A177-3AD203B41FA5}">
                          <a16:colId xmlns:a16="http://schemas.microsoft.com/office/drawing/2014/main" val="2650410520"/>
                        </a:ext>
                      </a:extLst>
                    </a:gridCol>
                    <a:gridCol w="673599">
                      <a:extLst>
                        <a:ext uri="{9D8B030D-6E8A-4147-A177-3AD203B41FA5}">
                          <a16:colId xmlns:a16="http://schemas.microsoft.com/office/drawing/2014/main" val="3901335869"/>
                        </a:ext>
                      </a:extLst>
                    </a:gridCol>
                  </a:tblGrid>
                  <a:tr h="539328">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00000" t="-1124" r="-800000" b="-194382"/>
                          </a:stretch>
                        </a:blipFill>
                      </a:tcPr>
                    </a:tc>
                    <a:tc>
                      <a:txBody>
                        <a:bodyPr/>
                        <a:lstStyle/>
                        <a:p>
                          <a:endParaRPr lang="zh-CN"/>
                        </a:p>
                      </a:txBody>
                      <a:tcPr marL="68580" marR="68580" marT="0" marB="0" anchor="ctr">
                        <a:blipFill>
                          <a:blip r:embed="rId4"/>
                          <a:stretch>
                            <a:fillRect l="-201818" t="-1124" r="-707273" b="-194382"/>
                          </a:stretch>
                        </a:blipFill>
                      </a:tcPr>
                    </a:tc>
                    <a:tc>
                      <a:txBody>
                        <a:bodyPr/>
                        <a:lstStyle/>
                        <a:p>
                          <a:endParaRPr lang="zh-CN"/>
                        </a:p>
                      </a:txBody>
                      <a:tcPr marL="68580" marR="68580" marT="0" marB="0" anchor="ctr">
                        <a:blipFill>
                          <a:blip r:embed="rId4"/>
                          <a:stretch>
                            <a:fillRect l="-299099" t="-1124" r="-600901" b="-194382"/>
                          </a:stretch>
                        </a:blipFill>
                      </a:tcPr>
                    </a:tc>
                    <a:tc>
                      <a:txBody>
                        <a:bodyPr/>
                        <a:lstStyle/>
                        <a:p>
                          <a:endParaRPr lang="zh-CN"/>
                        </a:p>
                      </a:txBody>
                      <a:tcPr marL="68580" marR="68580" marT="0" marB="0" anchor="ctr">
                        <a:blipFill>
                          <a:blip r:embed="rId4"/>
                          <a:stretch>
                            <a:fillRect l="-399099" t="-1124" r="-500901" b="-194382"/>
                          </a:stretch>
                        </a:blipFill>
                      </a:tcPr>
                    </a:tc>
                    <a:tc>
                      <a:txBody>
                        <a:bodyPr/>
                        <a:lstStyle/>
                        <a:p>
                          <a:pPr algn="ctr">
                            <a:spcAft>
                              <a:spcPts val="0"/>
                            </a:spcAft>
                          </a:pPr>
                          <a:r>
                            <a:rPr lang="zh-CN" sz="1800" kern="100" dirty="0">
                              <a:effectLst/>
                            </a:rPr>
                            <a:t>序号</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603636" t="-1124" r="-305455" b="-194382"/>
                          </a:stretch>
                        </a:blipFill>
                      </a:tcPr>
                    </a:tc>
                    <a:tc>
                      <a:txBody>
                        <a:bodyPr/>
                        <a:lstStyle/>
                        <a:p>
                          <a:endParaRPr lang="zh-CN"/>
                        </a:p>
                      </a:txBody>
                      <a:tcPr marL="68580" marR="68580" marT="0" marB="0" anchor="ctr">
                        <a:blipFill>
                          <a:blip r:embed="rId4"/>
                          <a:stretch>
                            <a:fillRect l="-697297" t="-1124" r="-202703" b="-194382"/>
                          </a:stretch>
                        </a:blipFill>
                      </a:tcPr>
                    </a:tc>
                    <a:tc>
                      <a:txBody>
                        <a:bodyPr/>
                        <a:lstStyle/>
                        <a:p>
                          <a:endParaRPr lang="zh-CN"/>
                        </a:p>
                      </a:txBody>
                      <a:tcPr marL="68580" marR="68580" marT="0" marB="0" anchor="ctr">
                        <a:blipFill>
                          <a:blip r:embed="rId4"/>
                          <a:stretch>
                            <a:fillRect l="-804545" t="-1124" r="-104545" b="-194382"/>
                          </a:stretch>
                        </a:blipFill>
                      </a:tcPr>
                    </a:tc>
                    <a:tc>
                      <a:txBody>
                        <a:bodyPr/>
                        <a:lstStyle/>
                        <a:p>
                          <a:endParaRPr lang="zh-CN"/>
                        </a:p>
                      </a:txBody>
                      <a:tcPr marL="68580" marR="68580" marT="0" marB="0" anchor="ctr">
                        <a:blipFill>
                          <a:blip r:embed="rId4"/>
                          <a:stretch>
                            <a:fillRect l="-896396" t="-1124" r="-3604" b="-194382"/>
                          </a:stretch>
                        </a:blipFill>
                      </a:tcPr>
                    </a:tc>
                    <a:extLst>
                      <a:ext uri="{0D108BD9-81ED-4DB2-BD59-A6C34878D82A}">
                        <a16:rowId xmlns:a16="http://schemas.microsoft.com/office/drawing/2014/main" val="3241000157"/>
                      </a:ext>
                    </a:extLst>
                  </a:tr>
                  <a:tr h="317059">
                    <a:tc>
                      <a:txBody>
                        <a:bodyPr/>
                        <a:lstStyle/>
                        <a:p>
                          <a:pPr algn="ctr">
                            <a:spcAft>
                              <a:spcPts val="0"/>
                            </a:spcAft>
                          </a:pPr>
                          <a:r>
                            <a:rPr lang="en-US" sz="1800" kern="100" dirty="0">
                              <a:effectLst/>
                            </a:rPr>
                            <a:t>1</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0.000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dirty="0">
                              <a:effectLst/>
                            </a:rPr>
                            <a:t>39</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0.797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0.875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400266266"/>
                      </a:ext>
                    </a:extLst>
                  </a:tr>
                  <a:tr h="317059">
                    <a:tc>
                      <a:txBody>
                        <a:bodyPr/>
                        <a:lstStyle/>
                        <a:p>
                          <a:pPr algn="ctr">
                            <a:spcAft>
                              <a:spcPts val="0"/>
                            </a:spcAft>
                          </a:pPr>
                          <a:r>
                            <a:rPr lang="en-US" sz="1800" kern="100">
                              <a:effectLst/>
                            </a:rPr>
                            <a:t>2</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40</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0.801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0.909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1</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620427420"/>
                      </a:ext>
                    </a:extLst>
                  </a:tr>
                  <a:tr h="274320">
                    <a:tc>
                      <a:txBody>
                        <a:bodyPr/>
                        <a:lstStyle/>
                        <a:p>
                          <a:pPr algn="ctr">
                            <a:spcAft>
                              <a:spcPts val="0"/>
                            </a:spcAft>
                          </a:pPr>
                          <a:r>
                            <a:rPr lang="en-US" sz="1800" kern="100" dirty="0">
                              <a:effectLst/>
                            </a:rPr>
                            <a:t>3</a:t>
                          </a:r>
                          <a:endParaRPr 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0.022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algn="ctr">
                            <a:spcAft>
                              <a:spcPts val="0"/>
                            </a:spcAft>
                          </a:pPr>
                          <a:r>
                            <a:rPr lang="en-US" sz="1800" kern="100">
                              <a:effectLst/>
                            </a:rPr>
                            <a:t>41</a:t>
                          </a:r>
                          <a:endParaRPr 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385280719"/>
                      </a:ext>
                    </a:extLst>
                  </a:tr>
                </a:tbl>
              </a:graphicData>
            </a:graphic>
          </p:graphicFrame>
        </mc:Fallback>
      </mc:AlternateContent>
      <p:sp>
        <p:nvSpPr>
          <p:cNvPr id="4" name="文本框 3">
            <a:extLst>
              <a:ext uri="{FF2B5EF4-FFF2-40B4-BE49-F238E27FC236}">
                <a16:creationId xmlns:a16="http://schemas.microsoft.com/office/drawing/2014/main" id="{E8731FAA-3938-D1CA-FC39-C695B720372F}"/>
              </a:ext>
            </a:extLst>
          </p:cNvPr>
          <p:cNvSpPr txBox="1"/>
          <p:nvPr/>
        </p:nvSpPr>
        <p:spPr>
          <a:xfrm>
            <a:off x="236367" y="1146526"/>
            <a:ext cx="8686800" cy="2135841"/>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在使用支持向量机进行数据处理之前，为了避免数量级的差异，必须对标定数据进行归一化处理：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44DD7B01-38EE-7D3A-E484-C6490ECE026D}"/>
                  </a:ext>
                </a:extLst>
              </p:cNvPr>
              <p:cNvSpPr txBox="1"/>
              <p:nvPr/>
            </p:nvSpPr>
            <p:spPr>
              <a:xfrm>
                <a:off x="3581890" y="1914198"/>
                <a:ext cx="1980220" cy="6575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ˉ"/>
                          <m:ctrlPr>
                            <a:rPr lang="zh-CN" altLang="zh-CN" b="1" i="1" smtClean="0">
                              <a:effectLst/>
                              <a:latin typeface="Cambria Math" panose="02040503050406030204" pitchFamily="18" charset="0"/>
                              <a:ea typeface="Cambria Math" panose="02040503050406030204" pitchFamily="18" charset="0"/>
                            </a:rPr>
                          </m:ctrlPr>
                        </m:acc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acc>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b="1" i="1">
                              <a:effectLst/>
                              <a:latin typeface="Cambria Math" panose="02040503050406030204" pitchFamily="18" charset="0"/>
                              <a:ea typeface="Cambria Math" panose="02040503050406030204" pitchFamily="18" charset="0"/>
                            </a:rPr>
                          </m:ctrlPr>
                        </m:fPr>
                        <m:num>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num>
                        <m:den>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𝒎𝒂𝒙</m:t>
                              </m:r>
                            </m:sub>
                          </m:s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𝒎𝒊𝒏</m:t>
                              </m:r>
                            </m:sub>
                          </m:sSub>
                        </m:den>
                      </m:f>
                    </m:oMath>
                  </m:oMathPara>
                </a14:m>
                <a:endParaRPr lang="zh-CN" altLang="en-US" dirty="0"/>
              </a:p>
            </p:txBody>
          </p:sp>
        </mc:Choice>
        <mc:Fallback>
          <p:sp>
            <p:nvSpPr>
              <p:cNvPr id="5" name="文本框 4">
                <a:extLst>
                  <a:ext uri="{FF2B5EF4-FFF2-40B4-BE49-F238E27FC236}">
                    <a16:creationId xmlns:a16="http://schemas.microsoft.com/office/drawing/2014/main" id="{44DD7B01-38EE-7D3A-E484-C6490ECE026D}"/>
                  </a:ext>
                </a:extLst>
              </p:cNvPr>
              <p:cNvSpPr txBox="1">
                <a:spLocks noRot="1" noChangeAspect="1" noMove="1" noResize="1" noEditPoints="1" noAdjustHandles="1" noChangeArrowheads="1" noChangeShapeType="1" noTextEdit="1"/>
              </p:cNvSpPr>
              <p:nvPr/>
            </p:nvSpPr>
            <p:spPr>
              <a:xfrm>
                <a:off x="3581890" y="1914198"/>
                <a:ext cx="1980220" cy="65755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0401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51977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27017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标签转换</a:t>
            </a:r>
          </a:p>
        </p:txBody>
      </p:sp>
      <mc:AlternateContent xmlns:mc="http://schemas.openxmlformats.org/markup-compatibility/2006">
        <mc:Choice xmlns:a14="http://schemas.microsoft.com/office/drawing/2010/main" Requires="a14">
          <p:graphicFrame>
            <p:nvGraphicFramePr>
              <p:cNvPr id="2" name="表格 1"/>
              <p:cNvGraphicFramePr>
                <a:graphicFrameLocks noGrp="1"/>
              </p:cNvGraphicFramePr>
              <p:nvPr>
                <p:extLst>
                  <p:ext uri="{D42A27DB-BD31-4B8C-83A1-F6EECF244321}">
                    <p14:modId xmlns:p14="http://schemas.microsoft.com/office/powerpoint/2010/main" val="2795210992"/>
                  </p:ext>
                </p:extLst>
              </p:nvPr>
            </p:nvGraphicFramePr>
            <p:xfrm>
              <a:off x="1718684" y="2692400"/>
              <a:ext cx="5706632" cy="1764991"/>
            </p:xfrm>
            <a:graphic>
              <a:graphicData uri="http://schemas.openxmlformats.org/drawingml/2006/table">
                <a:tbl>
                  <a:tblPr firstRow="1" firstCol="1" bandRow="1">
                    <a:tableStyleId>{5C22544A-7EE6-4342-B048-85BDC9FD1C3A}</a:tableStyleId>
                  </a:tblPr>
                  <a:tblGrid>
                    <a:gridCol w="712899">
                      <a:extLst>
                        <a:ext uri="{9D8B030D-6E8A-4147-A177-3AD203B41FA5}">
                          <a16:colId xmlns:a16="http://schemas.microsoft.com/office/drawing/2014/main" val="1837765090"/>
                        </a:ext>
                      </a:extLst>
                    </a:gridCol>
                    <a:gridCol w="713759">
                      <a:extLst>
                        <a:ext uri="{9D8B030D-6E8A-4147-A177-3AD203B41FA5}">
                          <a16:colId xmlns:a16="http://schemas.microsoft.com/office/drawing/2014/main" val="3727717223"/>
                        </a:ext>
                      </a:extLst>
                    </a:gridCol>
                    <a:gridCol w="712899">
                      <a:extLst>
                        <a:ext uri="{9D8B030D-6E8A-4147-A177-3AD203B41FA5}">
                          <a16:colId xmlns:a16="http://schemas.microsoft.com/office/drawing/2014/main" val="3301505707"/>
                        </a:ext>
                      </a:extLst>
                    </a:gridCol>
                    <a:gridCol w="713759">
                      <a:extLst>
                        <a:ext uri="{9D8B030D-6E8A-4147-A177-3AD203B41FA5}">
                          <a16:colId xmlns:a16="http://schemas.microsoft.com/office/drawing/2014/main" val="1541061182"/>
                        </a:ext>
                      </a:extLst>
                    </a:gridCol>
                    <a:gridCol w="712899">
                      <a:extLst>
                        <a:ext uri="{9D8B030D-6E8A-4147-A177-3AD203B41FA5}">
                          <a16:colId xmlns:a16="http://schemas.microsoft.com/office/drawing/2014/main" val="4286966320"/>
                        </a:ext>
                      </a:extLst>
                    </a:gridCol>
                    <a:gridCol w="713759">
                      <a:extLst>
                        <a:ext uri="{9D8B030D-6E8A-4147-A177-3AD203B41FA5}">
                          <a16:colId xmlns:a16="http://schemas.microsoft.com/office/drawing/2014/main" val="540670406"/>
                        </a:ext>
                      </a:extLst>
                    </a:gridCol>
                    <a:gridCol w="712899">
                      <a:extLst>
                        <a:ext uri="{9D8B030D-6E8A-4147-A177-3AD203B41FA5}">
                          <a16:colId xmlns:a16="http://schemas.microsoft.com/office/drawing/2014/main" val="258551598"/>
                        </a:ext>
                      </a:extLst>
                    </a:gridCol>
                    <a:gridCol w="713759">
                      <a:extLst>
                        <a:ext uri="{9D8B030D-6E8A-4147-A177-3AD203B41FA5}">
                          <a16:colId xmlns:a16="http://schemas.microsoft.com/office/drawing/2014/main" val="3526270002"/>
                        </a:ext>
                      </a:extLst>
                    </a:gridCol>
                  </a:tblGrid>
                  <a:tr h="777577">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kern="100">
                                        <a:solidFill>
                                          <a:schemeClr val="lt1"/>
                                        </a:solidFill>
                                        <a:effectLst/>
                                        <a:latin typeface="+mn-lt"/>
                                        <a:ea typeface="+mn-ea"/>
                                        <a:cs typeface="+mn-cs"/>
                                      </a:rPr>
                                    </m:ctrlPr>
                                  </m:sSubPr>
                                  <m:e>
                                    <m:r>
                                      <a:rPr lang="en-US" sz="1800" b="1" kern="100">
                                        <a:solidFill>
                                          <a:schemeClr val="lt1"/>
                                        </a:solidFill>
                                        <a:effectLst/>
                                        <a:latin typeface="+mn-lt"/>
                                        <a:ea typeface="+mn-ea"/>
                                        <a:cs typeface="+mn-cs"/>
                                      </a:rPr>
                                      <m:t>𝑈</m:t>
                                    </m:r>
                                  </m:e>
                                  <m:sub>
                                    <m:sSub>
                                      <m:sSubPr>
                                        <m:ctrlPr>
                                          <a:rPr lang="zh-CN" altLang="en-US" sz="1800" b="1" kern="100">
                                            <a:solidFill>
                                              <a:schemeClr val="lt1"/>
                                            </a:solidFill>
                                            <a:effectLst/>
                                            <a:latin typeface="+mn-lt"/>
                                            <a:ea typeface="+mn-ea"/>
                                            <a:cs typeface="+mn-cs"/>
                                          </a:rPr>
                                        </m:ctrlPr>
                                      </m:sSubPr>
                                      <m:e>
                                        <m:r>
                                          <m:rPr>
                                            <m:sty m:val="p"/>
                                          </m:rPr>
                                          <a:rPr lang="en-US" sz="1800" b="1" kern="100">
                                            <a:solidFill>
                                              <a:schemeClr val="lt1"/>
                                            </a:solidFill>
                                            <a:effectLst/>
                                            <a:latin typeface="+mn-lt"/>
                                            <a:ea typeface="+mn-ea"/>
                                            <a:cs typeface="+mn-cs"/>
                                          </a:rPr>
                                          <m:t>SO</m:t>
                                        </m:r>
                                      </m:e>
                                      <m:sub>
                                        <m:r>
                                          <a:rPr lang="en-US" sz="1800" b="1" kern="100">
                                            <a:solidFill>
                                              <a:schemeClr val="lt1"/>
                                            </a:solidFill>
                                            <a:effectLst/>
                                            <a:latin typeface="+mn-lt"/>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kern="100">
                                        <a:solidFill>
                                          <a:schemeClr val="lt1"/>
                                        </a:solidFill>
                                        <a:effectLst/>
                                        <a:latin typeface="+mn-lt"/>
                                        <a:ea typeface="+mn-ea"/>
                                        <a:cs typeface="+mn-cs"/>
                                      </a:rPr>
                                    </m:ctrlPr>
                                  </m:sSubPr>
                                  <m:e>
                                    <m:r>
                                      <a:rPr lang="en-US" sz="1800" b="1" kern="100">
                                        <a:solidFill>
                                          <a:schemeClr val="lt1"/>
                                        </a:solidFill>
                                        <a:effectLst/>
                                        <a:latin typeface="+mn-lt"/>
                                        <a:ea typeface="+mn-ea"/>
                                        <a:cs typeface="+mn-cs"/>
                                      </a:rPr>
                                      <m:t>𝑈</m:t>
                                    </m:r>
                                  </m:e>
                                  <m:sub>
                                    <m:sSub>
                                      <m:sSubPr>
                                        <m:ctrlPr>
                                          <a:rPr lang="zh-CN" altLang="en-US" sz="1800" b="1" kern="100">
                                            <a:solidFill>
                                              <a:schemeClr val="lt1"/>
                                            </a:solidFill>
                                            <a:effectLst/>
                                            <a:latin typeface="+mn-lt"/>
                                            <a:ea typeface="+mn-ea"/>
                                            <a:cs typeface="+mn-cs"/>
                                          </a:rPr>
                                        </m:ctrlPr>
                                      </m:sSubPr>
                                      <m:e>
                                        <m:r>
                                          <m:rPr>
                                            <m:sty m:val="p"/>
                                          </m:rPr>
                                          <a:rPr lang="en-US" sz="1800" b="1" kern="100">
                                            <a:solidFill>
                                              <a:schemeClr val="lt1"/>
                                            </a:solidFill>
                                            <a:effectLst/>
                                            <a:latin typeface="+mn-lt"/>
                                            <a:ea typeface="+mn-ea"/>
                                            <a:cs typeface="+mn-cs"/>
                                          </a:rPr>
                                          <m:t>NO</m:t>
                                        </m:r>
                                      </m:e>
                                      <m:sub>
                                        <m:r>
                                          <a:rPr lang="en-US" sz="1800" b="1" kern="100">
                                            <a:solidFill>
                                              <a:schemeClr val="lt1"/>
                                            </a:solidFill>
                                            <a:effectLst/>
                                            <a:latin typeface="+mn-lt"/>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kern="100">
                                        <a:solidFill>
                                          <a:schemeClr val="lt1"/>
                                        </a:solidFill>
                                        <a:effectLst/>
                                        <a:latin typeface="+mn-lt"/>
                                        <a:ea typeface="+mn-ea"/>
                                        <a:cs typeface="+mn-cs"/>
                                      </a:rPr>
                                    </m:ctrlPr>
                                  </m:sSubPr>
                                  <m:e>
                                    <m:r>
                                      <a:rPr lang="en-US" sz="1800" b="1" kern="100">
                                        <a:solidFill>
                                          <a:schemeClr val="lt1"/>
                                        </a:solidFill>
                                        <a:effectLst/>
                                        <a:latin typeface="+mn-lt"/>
                                        <a:ea typeface="+mn-ea"/>
                                        <a:cs typeface="+mn-cs"/>
                                      </a:rPr>
                                      <m:t>𝑈</m:t>
                                    </m:r>
                                  </m:e>
                                  <m:sub>
                                    <m:sSub>
                                      <m:sSubPr>
                                        <m:ctrlPr>
                                          <a:rPr lang="zh-CN" altLang="en-US" sz="1800" b="1" kern="100">
                                            <a:solidFill>
                                              <a:schemeClr val="lt1"/>
                                            </a:solidFill>
                                            <a:effectLst/>
                                            <a:latin typeface="+mn-lt"/>
                                            <a:ea typeface="+mn-ea"/>
                                            <a:cs typeface="+mn-cs"/>
                                          </a:rPr>
                                        </m:ctrlPr>
                                      </m:sSubPr>
                                      <m:e>
                                        <m:r>
                                          <m:rPr>
                                            <m:sty m:val="p"/>
                                          </m:rPr>
                                          <a:rPr lang="en-US" sz="1800" b="1" kern="100">
                                            <a:solidFill>
                                              <a:schemeClr val="lt1"/>
                                            </a:solidFill>
                                            <a:effectLst/>
                                            <a:latin typeface="+mn-lt"/>
                                            <a:ea typeface="+mn-ea"/>
                                            <a:cs typeface="+mn-cs"/>
                                          </a:rPr>
                                          <m:t>SO</m:t>
                                        </m:r>
                                      </m:e>
                                      <m:sub>
                                        <m:r>
                                          <a:rPr lang="en-US" sz="1800" b="1" kern="100">
                                            <a:solidFill>
                                              <a:schemeClr val="lt1"/>
                                            </a:solidFill>
                                            <a:effectLst/>
                                            <a:latin typeface="+mn-lt"/>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14:m>
                            <m:oMathPara xmlns:m="http://schemas.openxmlformats.org/officeDocument/2006/math">
                              <m:oMathParaPr>
                                <m:jc m:val="centerGroup"/>
                              </m:oMathParaPr>
                              <m:oMath xmlns:m="http://schemas.openxmlformats.org/officeDocument/2006/math">
                                <m:sSub>
                                  <m:sSubPr>
                                    <m:ctrlPr>
                                      <a:rPr lang="zh-CN" altLang="en-US" sz="1800" b="1" kern="100">
                                        <a:solidFill>
                                          <a:schemeClr val="lt1"/>
                                        </a:solidFill>
                                        <a:effectLst/>
                                        <a:latin typeface="+mn-lt"/>
                                        <a:ea typeface="+mn-ea"/>
                                        <a:cs typeface="+mn-cs"/>
                                      </a:rPr>
                                    </m:ctrlPr>
                                  </m:sSubPr>
                                  <m:e>
                                    <m:r>
                                      <a:rPr lang="en-US" sz="1800" b="1" kern="100">
                                        <a:solidFill>
                                          <a:schemeClr val="lt1"/>
                                        </a:solidFill>
                                        <a:effectLst/>
                                        <a:latin typeface="+mn-lt"/>
                                        <a:ea typeface="+mn-ea"/>
                                        <a:cs typeface="+mn-cs"/>
                                      </a:rPr>
                                      <m:t>𝑈</m:t>
                                    </m:r>
                                  </m:e>
                                  <m:sub>
                                    <m:sSub>
                                      <m:sSubPr>
                                        <m:ctrlPr>
                                          <a:rPr lang="zh-CN" altLang="en-US" sz="1800" b="1" kern="100">
                                            <a:solidFill>
                                              <a:schemeClr val="lt1"/>
                                            </a:solidFill>
                                            <a:effectLst/>
                                            <a:latin typeface="+mn-lt"/>
                                            <a:ea typeface="+mn-ea"/>
                                            <a:cs typeface="+mn-cs"/>
                                          </a:rPr>
                                        </m:ctrlPr>
                                      </m:sSubPr>
                                      <m:e>
                                        <m:r>
                                          <m:rPr>
                                            <m:sty m:val="p"/>
                                          </m:rPr>
                                          <a:rPr lang="en-US" sz="1800" b="1" kern="100">
                                            <a:solidFill>
                                              <a:schemeClr val="lt1"/>
                                            </a:solidFill>
                                            <a:effectLst/>
                                            <a:latin typeface="+mn-lt"/>
                                            <a:ea typeface="+mn-ea"/>
                                            <a:cs typeface="+mn-cs"/>
                                          </a:rPr>
                                          <m:t>NO</m:t>
                                        </m:r>
                                      </m:e>
                                      <m:sub>
                                        <m:r>
                                          <a:rPr lang="en-US" sz="1800" b="1" kern="100">
                                            <a:solidFill>
                                              <a:schemeClr val="lt1"/>
                                            </a:solidFill>
                                            <a:effectLst/>
                                            <a:latin typeface="+mn-lt"/>
                                            <a:ea typeface="+mn-ea"/>
                                            <a:cs typeface="+mn-cs"/>
                                          </a:rPr>
                                          <m:t>2</m:t>
                                        </m:r>
                                      </m:sub>
                                    </m:sSub>
                                  </m:sub>
                                </m:sSub>
                              </m:oMath>
                            </m:oMathPara>
                          </a14:m>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extLst>
                      <a:ext uri="{0D108BD9-81ED-4DB2-BD59-A6C34878D82A}">
                        <a16:rowId xmlns:a16="http://schemas.microsoft.com/office/drawing/2014/main" val="240999792"/>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1</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39</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0.797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0.875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818745888"/>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2</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40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0.801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0.909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3</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12053153"/>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3</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41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2</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02766338"/>
                      </a:ext>
                    </a:extLst>
                  </a:tr>
                </a:tbl>
              </a:graphicData>
            </a:graphic>
          </p:graphicFrame>
        </mc:Choice>
        <mc:Fallback>
          <p:graphicFrame>
            <p:nvGraphicFramePr>
              <p:cNvPr id="2" name="表格 1"/>
              <p:cNvGraphicFramePr>
                <a:graphicFrameLocks noGrp="1"/>
              </p:cNvGraphicFramePr>
              <p:nvPr>
                <p:extLst>
                  <p:ext uri="{D42A27DB-BD31-4B8C-83A1-F6EECF244321}">
                    <p14:modId xmlns:p14="http://schemas.microsoft.com/office/powerpoint/2010/main" val="2795210992"/>
                  </p:ext>
                </p:extLst>
              </p:nvPr>
            </p:nvGraphicFramePr>
            <p:xfrm>
              <a:off x="1718684" y="2692400"/>
              <a:ext cx="5706632" cy="1764991"/>
            </p:xfrm>
            <a:graphic>
              <a:graphicData uri="http://schemas.openxmlformats.org/drawingml/2006/table">
                <a:tbl>
                  <a:tblPr firstRow="1" firstCol="1" bandRow="1">
                    <a:tableStyleId>{5C22544A-7EE6-4342-B048-85BDC9FD1C3A}</a:tableStyleId>
                  </a:tblPr>
                  <a:tblGrid>
                    <a:gridCol w="712899">
                      <a:extLst>
                        <a:ext uri="{9D8B030D-6E8A-4147-A177-3AD203B41FA5}">
                          <a16:colId xmlns:a16="http://schemas.microsoft.com/office/drawing/2014/main" val="1837765090"/>
                        </a:ext>
                      </a:extLst>
                    </a:gridCol>
                    <a:gridCol w="713759">
                      <a:extLst>
                        <a:ext uri="{9D8B030D-6E8A-4147-A177-3AD203B41FA5}">
                          <a16:colId xmlns:a16="http://schemas.microsoft.com/office/drawing/2014/main" val="3727717223"/>
                        </a:ext>
                      </a:extLst>
                    </a:gridCol>
                    <a:gridCol w="712899">
                      <a:extLst>
                        <a:ext uri="{9D8B030D-6E8A-4147-A177-3AD203B41FA5}">
                          <a16:colId xmlns:a16="http://schemas.microsoft.com/office/drawing/2014/main" val="3301505707"/>
                        </a:ext>
                      </a:extLst>
                    </a:gridCol>
                    <a:gridCol w="713759">
                      <a:extLst>
                        <a:ext uri="{9D8B030D-6E8A-4147-A177-3AD203B41FA5}">
                          <a16:colId xmlns:a16="http://schemas.microsoft.com/office/drawing/2014/main" val="1541061182"/>
                        </a:ext>
                      </a:extLst>
                    </a:gridCol>
                    <a:gridCol w="712899">
                      <a:extLst>
                        <a:ext uri="{9D8B030D-6E8A-4147-A177-3AD203B41FA5}">
                          <a16:colId xmlns:a16="http://schemas.microsoft.com/office/drawing/2014/main" val="4286966320"/>
                        </a:ext>
                      </a:extLst>
                    </a:gridCol>
                    <a:gridCol w="713759">
                      <a:extLst>
                        <a:ext uri="{9D8B030D-6E8A-4147-A177-3AD203B41FA5}">
                          <a16:colId xmlns:a16="http://schemas.microsoft.com/office/drawing/2014/main" val="540670406"/>
                        </a:ext>
                      </a:extLst>
                    </a:gridCol>
                    <a:gridCol w="712899">
                      <a:extLst>
                        <a:ext uri="{9D8B030D-6E8A-4147-A177-3AD203B41FA5}">
                          <a16:colId xmlns:a16="http://schemas.microsoft.com/office/drawing/2014/main" val="258551598"/>
                        </a:ext>
                      </a:extLst>
                    </a:gridCol>
                    <a:gridCol w="713759">
                      <a:extLst>
                        <a:ext uri="{9D8B030D-6E8A-4147-A177-3AD203B41FA5}">
                          <a16:colId xmlns:a16="http://schemas.microsoft.com/office/drawing/2014/main" val="3526270002"/>
                        </a:ext>
                      </a:extLst>
                    </a:gridCol>
                  </a:tblGrid>
                  <a:tr h="777577">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endParaRPr lang="zh-CN"/>
                        </a:p>
                      </a:txBody>
                      <a:tcPr marL="68580" marR="68580" marT="0" marB="0" anchor="ctr">
                        <a:blipFill>
                          <a:blip r:embed="rId4"/>
                          <a:stretch>
                            <a:fillRect l="-100000" t="-781" r="-599153" b="-141406"/>
                          </a:stretch>
                        </a:blipFill>
                      </a:tcPr>
                    </a:tc>
                    <a:tc>
                      <a:txBody>
                        <a:bodyPr/>
                        <a:lstStyle/>
                        <a:p>
                          <a:endParaRPr lang="zh-CN"/>
                        </a:p>
                      </a:txBody>
                      <a:tcPr marL="68580" marR="68580" marT="0" marB="0" anchor="ctr">
                        <a:blipFill>
                          <a:blip r:embed="rId4"/>
                          <a:stretch>
                            <a:fillRect l="-201709" t="-781" r="-504274" b="-141406"/>
                          </a:stretch>
                        </a:blipFill>
                      </a:tcP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序号</a:t>
                          </a:r>
                        </a:p>
                      </a:txBody>
                      <a:tcPr marL="68580" marR="68580" marT="0" marB="0" anchor="ctr"/>
                    </a:tc>
                    <a:tc>
                      <a:txBody>
                        <a:bodyPr/>
                        <a:lstStyle/>
                        <a:p>
                          <a:endParaRPr lang="zh-CN"/>
                        </a:p>
                      </a:txBody>
                      <a:tcPr marL="68580" marR="68580" marT="0" marB="0" anchor="ctr">
                        <a:blipFill>
                          <a:blip r:embed="rId4"/>
                          <a:stretch>
                            <a:fillRect l="-497458" t="-781" r="-201695" b="-141406"/>
                          </a:stretch>
                        </a:blipFill>
                      </a:tcPr>
                    </a:tc>
                    <a:tc>
                      <a:txBody>
                        <a:bodyPr/>
                        <a:lstStyle/>
                        <a:p>
                          <a:endParaRPr lang="zh-CN"/>
                        </a:p>
                      </a:txBody>
                      <a:tcPr marL="68580" marR="68580" marT="0" marB="0" anchor="ctr">
                        <a:blipFill>
                          <a:blip r:embed="rId4"/>
                          <a:stretch>
                            <a:fillRect l="-602564" t="-781" r="-103419" b="-141406"/>
                          </a:stretch>
                        </a:blipFill>
                      </a:tcPr>
                    </a:tc>
                    <a:tc>
                      <a:txBody>
                        <a:bodyPr/>
                        <a:lstStyle/>
                        <a:p>
                          <a:pPr marL="0" algn="ctr" defTabSz="914400" rtl="0" eaLnBrk="1" latinLnBrk="0" hangingPunct="1">
                            <a:spcAft>
                              <a:spcPts val="0"/>
                            </a:spcAft>
                          </a:pPr>
                          <a:r>
                            <a:rPr lang="zh-CN" altLang="en-US" sz="1800" b="1" kern="100" dirty="0">
                              <a:solidFill>
                                <a:schemeClr val="lt1"/>
                              </a:solidFill>
                              <a:effectLst/>
                              <a:latin typeface="+mn-lt"/>
                              <a:ea typeface="+mn-ea"/>
                              <a:cs typeface="+mn-cs"/>
                            </a:rPr>
                            <a:t>类别</a:t>
                          </a:r>
                        </a:p>
                      </a:txBody>
                      <a:tcPr marL="68580" marR="68580" marT="0" marB="0" anchor="ctr"/>
                    </a:tc>
                    <a:extLst>
                      <a:ext uri="{0D108BD9-81ED-4DB2-BD59-A6C34878D82A}">
                        <a16:rowId xmlns:a16="http://schemas.microsoft.com/office/drawing/2014/main" val="240999792"/>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1</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0.000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39</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0.797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0.875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3</a:t>
                          </a:r>
                          <a:endParaRPr lang="zh-CN" altLang="en-US" sz="1800" kern="10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818745888"/>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2</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0.014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0.111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40</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0.801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0.909 </a:t>
                          </a:r>
                          <a:endParaRPr lang="zh-CN" altLang="en-US" sz="1800" kern="100" dirty="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3</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412053153"/>
                      </a:ext>
                    </a:extLst>
                  </a:tr>
                  <a:tr h="329138">
                    <a:tc>
                      <a:txBody>
                        <a:bodyPr/>
                        <a:lstStyle/>
                        <a:p>
                          <a:pPr marL="0" algn="ctr" defTabSz="914400" rtl="0" eaLnBrk="1" latinLnBrk="0" hangingPunct="1">
                            <a:spcAft>
                              <a:spcPts val="0"/>
                            </a:spcAft>
                          </a:pPr>
                          <a:r>
                            <a:rPr lang="en-US" sz="1800" b="1" kern="100" dirty="0">
                              <a:solidFill>
                                <a:schemeClr val="lt1"/>
                              </a:solidFill>
                              <a:effectLst/>
                              <a:latin typeface="+mn-lt"/>
                              <a:ea typeface="+mn-ea"/>
                              <a:cs typeface="+mn-cs"/>
                            </a:rPr>
                            <a:t>3</a:t>
                          </a:r>
                          <a:endParaRPr lang="zh-CN" altLang="en-US" sz="18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0.022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0.179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41</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0.834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a:solidFill>
                                <a:schemeClr val="dk1"/>
                              </a:solidFill>
                              <a:effectLst/>
                              <a:latin typeface="+mn-lt"/>
                              <a:ea typeface="+mn-ea"/>
                              <a:cs typeface="+mn-cs"/>
                            </a:rPr>
                            <a:t>0.380 </a:t>
                          </a:r>
                          <a:endParaRPr lang="zh-CN" altLang="en-US" sz="1800" kern="100">
                            <a:solidFill>
                              <a:schemeClr val="dk1"/>
                            </a:solidFill>
                            <a:effectLst/>
                            <a:latin typeface="+mn-lt"/>
                            <a:ea typeface="+mn-ea"/>
                            <a:cs typeface="+mn-cs"/>
                          </a:endParaRPr>
                        </a:p>
                      </a:txBody>
                      <a:tcPr marL="68580" marR="68580" marT="0" marB="0" anchor="ctr"/>
                    </a:tc>
                    <a:tc>
                      <a:txBody>
                        <a:bodyPr/>
                        <a:lstStyle/>
                        <a:p>
                          <a:pPr marL="0" algn="ctr" defTabSz="914400" rtl="0" eaLnBrk="1" latinLnBrk="0" hangingPunct="1">
                            <a:spcAft>
                              <a:spcPts val="0"/>
                            </a:spcAft>
                          </a:pPr>
                          <a:r>
                            <a:rPr lang="en-US" sz="1800" kern="100" dirty="0">
                              <a:solidFill>
                                <a:schemeClr val="dk1"/>
                              </a:solidFill>
                              <a:effectLst/>
                              <a:latin typeface="+mn-lt"/>
                              <a:ea typeface="+mn-ea"/>
                              <a:cs typeface="+mn-cs"/>
                            </a:rPr>
                            <a:t>2</a:t>
                          </a:r>
                          <a:endParaRPr lang="zh-CN" altLang="en-US" sz="1800" kern="10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3602766338"/>
                      </a:ext>
                    </a:extLst>
                  </a:tr>
                </a:tbl>
              </a:graphicData>
            </a:graphic>
          </p:graphicFrame>
        </mc:Fallback>
      </mc:AlternateContent>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1789592"/>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本实例是一个多分类问题，支持向量机无法直接处理</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多输出</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的多分类问题；</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为了解决这个问题，我们需要对标签进行转换；</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将两位二进制转换为十进制，以实现多输出到单输出的转换，从而可以使用支持向量机来处理这个问题；</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037797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84380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样本集划分</a:t>
            </a:r>
          </a:p>
        </p:txBody>
      </p:sp>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2830262"/>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提高</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模型的</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泛化</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能力并</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减少过拟合</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，需要将样本集分为</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训练</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集和</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测试</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集，分别用于模型的</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训练</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和性能</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评估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通常情况下，从全部数据中随机选取约</a:t>
            </a:r>
            <a:r>
              <a:rPr lang="en-US" altLang="zh-CN" b="1" dirty="0">
                <a:solidFill>
                  <a:srgbClr val="FF0000"/>
                </a:solidFill>
                <a:latin typeface="Arial" panose="020B0604020202020204" pitchFamily="34" charset="0"/>
                <a:ea typeface="微软雅黑" panose="020B0503020204020204" pitchFamily="34" charset="-122"/>
                <a:sym typeface="Arial" panose="020B0604020202020204" pitchFamily="34" charset="0"/>
              </a:rPr>
              <a:t>80</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作为训练集，剩余约</a:t>
            </a:r>
            <a:r>
              <a:rPr lang="en-US" altLang="zh-CN" b="1" dirty="0">
                <a:solidFill>
                  <a:srgbClr val="FF0000"/>
                </a:solidFill>
                <a:latin typeface="Arial" panose="020B0604020202020204" pitchFamily="34" charset="0"/>
                <a:ea typeface="微软雅黑" panose="020B0503020204020204" pitchFamily="34" charset="-122"/>
                <a:sym typeface="Arial" panose="020B0604020202020204" pitchFamily="34" charset="0"/>
              </a:rPr>
              <a:t>20</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作为测试集；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这种策略可保证测试集样本数量充足，有利于全面、客观评价模型在未知数据上的泛化能力；</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以本节为例，</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75</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个总样本中，随机选取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60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个样本为训练集，剩余</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15</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个样本作测试集；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这种划分方式不仅保证预测精度，同时有效提升模型的泛化性能；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78198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1399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82668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9.2.5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模型结构的确定</a:t>
            </a:r>
          </a:p>
        </p:txBody>
      </p:sp>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3176511"/>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为确定</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模型结构，需将样本分为训练集和验证集；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训练集用于训练模型参数，包括选择</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核函数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核参数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srgbClr val="FF0000"/>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参数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惩罚函数类型</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等；</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验证集用于评估模型性能，如分类准确率和误差率；</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通过在训练集上调整参数，并以验证集性能为优化目标，使模型泛化能力达到最优；</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当模型性能满足要求后，即可确定最终的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结构及其关键参数（支持向量的乘子和偏移量）；</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最终确定后，模型即可用于实际的模式识别和预测任务；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984500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35858" y="416905"/>
            <a:ext cx="554425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34793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9.2.6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两组分混合气体四种模式的识别</a:t>
            </a: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CA0E258-2552-65D0-EF0F-B95C474795BD}"/>
                  </a:ext>
                </a:extLst>
              </p:cNvPr>
              <p:cNvSpPr txBox="1"/>
              <p:nvPr/>
            </p:nvSpPr>
            <p:spPr>
              <a:xfrm>
                <a:off x="228600" y="1067140"/>
                <a:ext cx="8686800" cy="752770"/>
              </a:xfrm>
              <a:prstGeom prst="rect">
                <a:avLst/>
              </a:prstGeom>
              <a:noFill/>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a:t>
                </a:r>
                <a14:m>
                  <m:oMath xmlns:m="http://schemas.openxmlformats.org/officeDocument/2006/math">
                    <m:sSub>
                      <m:sSubPr>
                        <m:ctrlPr>
                          <a:rPr lang="zh-CN" altLang="zh-CN" b="1" i="1" smtClean="0">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𝑺𝑶</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𝑵𝑶</m:t>
                        </m:r>
                      </m:e>
                      <m:sub>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两种红外气体传感器的实测输出电压代入已经确定的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模型，即可获得被测两组分混合气体成分的模式；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p:sp>
            <p:nvSpPr>
              <p:cNvPr id="4" name="文本框 3">
                <a:extLst>
                  <a:ext uri="{FF2B5EF4-FFF2-40B4-BE49-F238E27FC236}">
                    <a16:creationId xmlns:a16="http://schemas.microsoft.com/office/drawing/2014/main" id="{9CA0E258-2552-65D0-EF0F-B95C474795BD}"/>
                  </a:ext>
                </a:extLst>
              </p:cNvPr>
              <p:cNvSpPr txBox="1">
                <a:spLocks noRot="1" noChangeAspect="1" noMove="1" noResize="1" noEditPoints="1" noAdjustHandles="1" noChangeArrowheads="1" noChangeShapeType="1" noTextEdit="1"/>
              </p:cNvSpPr>
              <p:nvPr/>
            </p:nvSpPr>
            <p:spPr>
              <a:xfrm>
                <a:off x="228600" y="1067140"/>
                <a:ext cx="8686800" cy="752770"/>
              </a:xfrm>
              <a:prstGeom prst="rect">
                <a:avLst/>
              </a:prstGeom>
              <a:blipFill>
                <a:blip r:embed="rId4"/>
                <a:stretch>
                  <a:fillRect l="-491" t="-1613" r="-421" b="-112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14918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9" name="矩形 8"/>
          <p:cNvSpPr/>
          <p:nvPr/>
        </p:nvSpPr>
        <p:spPr>
          <a:xfrm>
            <a:off x="3666195" y="1259448"/>
            <a:ext cx="1107996" cy="461665"/>
          </a:xfrm>
          <a:prstGeom prst="rect">
            <a:avLst/>
          </a:prstGeom>
        </p:spPr>
        <p:txBody>
          <a:bodyPr wrap="none">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准确率</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3597" y="2109863"/>
            <a:ext cx="2339102" cy="461665"/>
          </a:xfrm>
          <a:prstGeom prst="rect">
            <a:avLst/>
          </a:prstGeom>
        </p:spPr>
        <p:txBody>
          <a:bodyPr wrap="none">
            <a:spAutoFit/>
          </a:bodyPr>
          <a:lstStyle/>
          <a:p>
            <a:r>
              <a:rPr lang="zh-CN" altLang="en-US" sz="2400" b="1" dirty="0">
                <a:latin typeface="Arial" panose="020B0604020202020204" pitchFamily="34" charset="0"/>
                <a:ea typeface="微软雅黑" panose="020B0503020204020204" pitchFamily="34" charset="-122"/>
                <a:sym typeface="Arial" panose="020B0604020202020204" pitchFamily="34" charset="0"/>
              </a:rPr>
              <a:t>精确率和召回率</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91469" y="2960279"/>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3643597" y="3017478"/>
            <a:ext cx="1159292"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F1</a:t>
            </a:r>
            <a:r>
              <a:rPr lang="zh-CN" altLang="en-US" sz="2400" b="1" dirty="0">
                <a:latin typeface="Arial" panose="020B0604020202020204" pitchFamily="34" charset="0"/>
                <a:ea typeface="微软雅黑" panose="020B0503020204020204" pitchFamily="34" charset="-122"/>
                <a:sym typeface="Arial" panose="020B0604020202020204" pitchFamily="34" charset="0"/>
              </a:rPr>
              <a:t>分数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七角星 15"/>
          <p:cNvSpPr/>
          <p:nvPr/>
        </p:nvSpPr>
        <p:spPr>
          <a:xfrm>
            <a:off x="2483768" y="381069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p:cNvSpPr/>
          <p:nvPr/>
        </p:nvSpPr>
        <p:spPr>
          <a:xfrm>
            <a:off x="3635896" y="3867894"/>
            <a:ext cx="164019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AUC-ROC</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七角星 17"/>
          <p:cNvSpPr/>
          <p:nvPr/>
        </p:nvSpPr>
        <p:spPr>
          <a:xfrm>
            <a:off x="2483768" y="205266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9" name="七角星 18"/>
          <p:cNvSpPr/>
          <p:nvPr/>
        </p:nvSpPr>
        <p:spPr>
          <a:xfrm>
            <a:off x="2491469" y="119759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94633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20" name="矩形 19"/>
          <p:cNvSpPr/>
          <p:nvPr/>
        </p:nvSpPr>
        <p:spPr>
          <a:xfrm>
            <a:off x="228600"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分类正确的样本数占总样本数的比例；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99592" y="1203598"/>
            <a:ext cx="11881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准确率</a:t>
            </a:r>
          </a:p>
        </p:txBody>
      </p:sp>
      <p:sp>
        <p:nvSpPr>
          <p:cNvPr id="22" name="七角星 21"/>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2855825" y="2174227"/>
                <a:ext cx="3432350"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Accuracy</m:t>
                      </m:r>
                      <m:r>
                        <a:rPr lang="zh-CN" altLang="en-US" b="1">
                          <a:latin typeface="Cambria Math" panose="02040503050406030204" pitchFamily="18" charset="0"/>
                        </a:rPr>
                        <m:t>=</m:t>
                      </m:r>
                      <m:f>
                        <m:fPr>
                          <m:ctrlPr>
                            <a:rPr lang="zh-CN" altLang="en-US" b="1" i="1">
                              <a:latin typeface="Cambria Math" panose="02040503050406030204" pitchFamily="18" charset="0"/>
                            </a:rPr>
                          </m:ctrlPr>
                        </m:fPr>
                        <m:num>
                          <m:r>
                            <a:rPr lang="zh-CN" altLang="en-US" b="1">
                              <a:latin typeface="Cambria Math" panose="02040503050406030204" pitchFamily="18" charset="0"/>
                            </a:rPr>
                            <m:t>𝐓𝐏</m:t>
                          </m:r>
                          <m:r>
                            <a:rPr lang="zh-CN" altLang="en-US" b="1">
                              <a:latin typeface="Cambria Math" panose="02040503050406030204" pitchFamily="18" charset="0"/>
                            </a:rPr>
                            <m:t>+</m:t>
                          </m:r>
                          <m:r>
                            <a:rPr lang="zh-CN" altLang="en-US" b="1">
                              <a:latin typeface="Cambria Math" panose="02040503050406030204" pitchFamily="18" charset="0"/>
                            </a:rPr>
                            <m:t>𝐓𝐍</m:t>
                          </m:r>
                        </m:num>
                        <m:den>
                          <m:r>
                            <a:rPr lang="zh-CN" altLang="en-US" b="1">
                              <a:latin typeface="Cambria Math" panose="02040503050406030204" pitchFamily="18" charset="0"/>
                            </a:rPr>
                            <m:t>𝐓𝐏</m:t>
                          </m:r>
                          <m:r>
                            <a:rPr lang="zh-CN" altLang="en-US" b="1">
                              <a:latin typeface="Cambria Math" panose="02040503050406030204" pitchFamily="18" charset="0"/>
                            </a:rPr>
                            <m:t>+</m:t>
                          </m:r>
                          <m:r>
                            <a:rPr lang="zh-CN" altLang="en-US" b="1">
                              <a:latin typeface="Cambria Math" panose="02040503050406030204" pitchFamily="18" charset="0"/>
                            </a:rPr>
                            <m:t>𝐓𝐍</m:t>
                          </m:r>
                          <m:r>
                            <a:rPr lang="zh-CN" altLang="en-US" b="1">
                              <a:latin typeface="Cambria Math" panose="02040503050406030204" pitchFamily="18" charset="0"/>
                            </a:rPr>
                            <m:t>+</m:t>
                          </m:r>
                          <m:r>
                            <a:rPr lang="zh-CN" altLang="en-US" b="1">
                              <a:latin typeface="Cambria Math" panose="02040503050406030204" pitchFamily="18" charset="0"/>
                            </a:rPr>
                            <m:t>𝐅𝐏</m:t>
                          </m:r>
                          <m:r>
                            <a:rPr lang="zh-CN" altLang="en-US" b="1">
                              <a:latin typeface="Cambria Math" panose="02040503050406030204" pitchFamily="18" charset="0"/>
                            </a:rPr>
                            <m:t>+</m:t>
                          </m:r>
                          <m:r>
                            <a:rPr lang="zh-CN" altLang="en-US" b="1">
                              <a:latin typeface="Cambria Math" panose="02040503050406030204" pitchFamily="18" charset="0"/>
                            </a:rPr>
                            <m:t>𝐅𝐍</m:t>
                          </m:r>
                        </m:den>
                      </m:f>
                    </m:oMath>
                  </m:oMathPara>
                </a14:m>
                <a:endParaRPr lang="zh-CN" altLang="en-US" b="1" dirty="0">
                  <a:latin typeface="Cambria Math" panose="020405030504060302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2855825" y="2174227"/>
                <a:ext cx="3432350" cy="615490"/>
              </a:xfrm>
              <a:prstGeom prst="rect">
                <a:avLst/>
              </a:prstGeom>
              <a:blipFill>
                <a:blip r:embed="rId4"/>
                <a:stretch>
                  <a:fillRect/>
                </a:stretch>
              </a:blipFill>
            </p:spPr>
            <p:txBody>
              <a:bodyPr/>
              <a:lstStyle/>
              <a:p>
                <a:r>
                  <a:rPr lang="zh-CN" altLang="en-US">
                    <a:noFill/>
                  </a:rPr>
                  <a:t> </a:t>
                </a:r>
              </a:p>
            </p:txBody>
          </p:sp>
        </mc:Fallback>
      </mc:AlternateContent>
      <p:sp>
        <p:nvSpPr>
          <p:cNvPr id="3" name="矩形 2"/>
          <p:cNvSpPr/>
          <p:nvPr/>
        </p:nvSpPr>
        <p:spPr>
          <a:xfrm>
            <a:off x="323528" y="2885016"/>
            <a:ext cx="6732748" cy="1323439"/>
          </a:xfrm>
          <a:prstGeom prst="rect">
            <a:avLst/>
          </a:prstGeom>
        </p:spPr>
        <p:txBody>
          <a:bodyPr wrap="square">
            <a:spAutoFit/>
          </a:bodyPr>
          <a:lstStyle/>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—真正例（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True Positive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），即被模型正确分类为正类的样本；</a:t>
            </a:r>
          </a:p>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—真反例（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True Negative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TN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），即被模型正确分类为反类的样本；</a:t>
            </a:r>
          </a:p>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—假正例（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False Positive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FP</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），即被模型错误分类为正类的样本；</a:t>
            </a:r>
          </a:p>
          <a:p>
            <a:pPr algn="just">
              <a:lnSpc>
                <a:spcPct val="125000"/>
              </a:lnSpc>
              <a:spcAft>
                <a:spcPts val="0"/>
              </a:spcAft>
            </a:pP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—假反例（</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False Negative</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FN</a:t>
            </a:r>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），即被模型错误分类为反类的样本。</a:t>
            </a:r>
          </a:p>
        </p:txBody>
      </p:sp>
      <p:sp>
        <p:nvSpPr>
          <p:cNvPr id="4" name="矩形 3"/>
          <p:cNvSpPr/>
          <p:nvPr/>
        </p:nvSpPr>
        <p:spPr>
          <a:xfrm>
            <a:off x="5855060" y="4233658"/>
            <a:ext cx="3060340" cy="584775"/>
          </a:xfrm>
          <a:prstGeom prst="rect">
            <a:avLst/>
          </a:prstGeom>
          <a:solidFill>
            <a:srgbClr val="33CCFF"/>
          </a:solidFill>
        </p:spPr>
        <p:txBody>
          <a:bodyPr wrap="square">
            <a:spAutoFit/>
          </a:bodyPr>
          <a:lstStyle/>
          <a:p>
            <a:r>
              <a:rPr lang="zh-CN" altLang="zh-CN" sz="1600" b="1" kern="100" dirty="0">
                <a:latin typeface="微软雅黑" panose="020B0503020204020204" pitchFamily="34" charset="-122"/>
                <a:ea typeface="微软雅黑" panose="020B0503020204020204" pitchFamily="34" charset="-122"/>
                <a:cs typeface="Times New Roman" panose="02020603050405020304" pitchFamily="18" charset="0"/>
              </a:rPr>
              <a:t>最直观的评估指标，但在样本不平衡的情况下可能会产生误导</a:t>
            </a:r>
            <a:endParaRPr lang="zh-CN" altLang="en-US" sz="1600"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1565415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20" name="矩形 19"/>
          <p:cNvSpPr/>
          <p:nvPr/>
        </p:nvSpPr>
        <p:spPr>
          <a:xfrm>
            <a:off x="228600" y="1833664"/>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精确率</a:t>
            </a:r>
            <a:r>
              <a:rPr lang="en-US" altLang="zh-CN"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被模型正确分类为正类的样本数占被模型分类为正类的样本数的比例</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latin typeface="Arial" panose="020B0604020202020204" pitchFamily="34" charset="0"/>
                <a:ea typeface="微软雅黑" panose="020B0503020204020204" pitchFamily="34" charset="-122"/>
                <a:sym typeface="Arial" panose="020B0604020202020204" pitchFamily="34" charset="0"/>
              </a:rPr>
              <a:t>召</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回率</a:t>
            </a:r>
            <a:r>
              <a:rPr lang="en-US" altLang="zh-CN"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被模型正确分类为正类的样本数占真正的正类样本数的比例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a:off x="899592" y="1302318"/>
            <a:ext cx="205763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zh-CN" altLang="en-US" b="1" dirty="0">
                <a:latin typeface="Arial" panose="020B0604020202020204" pitchFamily="34" charset="0"/>
                <a:ea typeface="微软雅黑" panose="020B0503020204020204" pitchFamily="34" charset="-122"/>
                <a:sym typeface="Arial" panose="020B0604020202020204" pitchFamily="34" charset="0"/>
              </a:rPr>
              <a:t>精确率和召回率</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七角星 21"/>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5" name="矩形 4"/>
              <p:cNvSpPr/>
              <p:nvPr/>
            </p:nvSpPr>
            <p:spPr>
              <a:xfrm>
                <a:off x="3428065" y="2413149"/>
                <a:ext cx="2287869"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Precision</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𝐓𝐏</m:t>
                          </m:r>
                        </m:num>
                        <m:den>
                          <m:r>
                            <a:rPr lang="zh-CN" altLang="en-US" b="1" i="0">
                              <a:latin typeface="Cambria Math" panose="02040503050406030204" pitchFamily="18" charset="0"/>
                            </a:rPr>
                            <m:t>𝐓𝐏</m:t>
                          </m:r>
                          <m:r>
                            <a:rPr lang="zh-CN" altLang="en-US" b="1" i="0">
                              <a:latin typeface="Cambria Math" panose="02040503050406030204" pitchFamily="18" charset="0"/>
                            </a:rPr>
                            <m:t>+</m:t>
                          </m:r>
                          <m:r>
                            <a:rPr lang="zh-CN" altLang="en-US" b="1" i="0">
                              <a:latin typeface="Cambria Math" panose="02040503050406030204" pitchFamily="18" charset="0"/>
                            </a:rPr>
                            <m:t>𝐅𝐏</m:t>
                          </m:r>
                        </m:den>
                      </m:f>
                    </m:oMath>
                  </m:oMathPara>
                </a14:m>
                <a:endParaRPr lang="zh-CN" altLang="en-US" b="1"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428065" y="2413149"/>
                <a:ext cx="2287869" cy="61549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561948" y="3709293"/>
                <a:ext cx="2020104" cy="6154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Recall</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𝐓𝐏</m:t>
                          </m:r>
                        </m:num>
                        <m:den>
                          <m:r>
                            <a:rPr lang="zh-CN" altLang="en-US" b="1" i="0">
                              <a:latin typeface="Cambria Math" panose="02040503050406030204" pitchFamily="18" charset="0"/>
                            </a:rPr>
                            <m:t>𝐓𝐏</m:t>
                          </m:r>
                          <m:r>
                            <a:rPr lang="zh-CN" altLang="en-US" b="1" i="0">
                              <a:latin typeface="Cambria Math" panose="02040503050406030204" pitchFamily="18" charset="0"/>
                            </a:rPr>
                            <m:t>+</m:t>
                          </m:r>
                          <m:r>
                            <a:rPr lang="zh-CN" altLang="en-US" b="1" i="0">
                              <a:latin typeface="Cambria Math" panose="02040503050406030204" pitchFamily="18" charset="0"/>
                            </a:rPr>
                            <m:t>𝐅𝐍</m:t>
                          </m:r>
                        </m:den>
                      </m:f>
                    </m:oMath>
                  </m:oMathPara>
                </a14:m>
                <a:endParaRPr lang="zh-CN" altLang="en-US" b="1"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3561948" y="3709293"/>
                <a:ext cx="2020104" cy="61549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701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9.2.7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预测结果评估</a:t>
            </a:r>
          </a:p>
        </p:txBody>
      </p:sp>
      <p:sp>
        <p:nvSpPr>
          <p:cNvPr id="20" name="矩形 19"/>
          <p:cNvSpPr/>
          <p:nvPr/>
        </p:nvSpPr>
        <p:spPr>
          <a:xfrm>
            <a:off x="228600" y="1833664"/>
            <a:ext cx="8686800" cy="113107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精确率和召回率的调和平均数，可以同时考虑精确率和召回率</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p>
        </p:txBody>
      </p:sp>
      <p:sp>
        <p:nvSpPr>
          <p:cNvPr id="21" name="矩形 20"/>
          <p:cNvSpPr/>
          <p:nvPr/>
        </p:nvSpPr>
        <p:spPr>
          <a:xfrm>
            <a:off x="899592" y="1302318"/>
            <a:ext cx="133214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altLang="zh-CN" b="1" dirty="0">
                <a:latin typeface="Arial" panose="020B0604020202020204" pitchFamily="34" charset="0"/>
                <a:ea typeface="微软雅黑" panose="020B0503020204020204" pitchFamily="34" charset="-122"/>
                <a:sym typeface="Arial" panose="020B0604020202020204" pitchFamily="34" charset="0"/>
              </a:rPr>
              <a:t>F1</a:t>
            </a:r>
            <a:r>
              <a:rPr lang="zh-CN" altLang="en-US" b="1" dirty="0">
                <a:latin typeface="Arial" panose="020B0604020202020204" pitchFamily="34" charset="0"/>
                <a:ea typeface="微软雅黑" panose="020B0503020204020204" pitchFamily="34" charset="-122"/>
                <a:sym typeface="Arial" panose="020B0604020202020204" pitchFamily="34" charset="0"/>
              </a:rPr>
              <a:t>分数</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七角星 21"/>
          <p:cNvSpPr/>
          <p:nvPr/>
        </p:nvSpPr>
        <p:spPr>
          <a:xfrm>
            <a:off x="395536" y="105609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mc:AlternateContent xmlns:mc="http://schemas.openxmlformats.org/markup-compatibility/2006" xmlns:a14="http://schemas.microsoft.com/office/drawing/2010/main">
        <mc:Choice Requires="a14">
          <p:sp>
            <p:nvSpPr>
              <p:cNvPr id="2" name="矩形 1"/>
              <p:cNvSpPr/>
              <p:nvPr/>
            </p:nvSpPr>
            <p:spPr>
              <a:xfrm>
                <a:off x="3143564" y="2260864"/>
                <a:ext cx="2856871" cy="622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zh-CN" altLang="en-US" b="1">
                          <a:latin typeface="Cambria Math" panose="02040503050406030204" pitchFamily="18" charset="0"/>
                        </a:rPr>
                        <m:t>F</m:t>
                      </m:r>
                      <m:r>
                        <a:rPr lang="zh-CN" altLang="en-US" b="1">
                          <a:latin typeface="Cambria Math" panose="02040503050406030204" pitchFamily="18" charset="0"/>
                        </a:rPr>
                        <m:t>1=2⋅</m:t>
                      </m:r>
                      <m:f>
                        <m:fPr>
                          <m:ctrlPr>
                            <a:rPr lang="zh-CN" altLang="en-US" b="1" i="1">
                              <a:latin typeface="Cambria Math" panose="02040503050406030204" pitchFamily="18" charset="0"/>
                            </a:rPr>
                          </m:ctrlPr>
                        </m:fPr>
                        <m:num>
                          <m:r>
                            <m:rPr>
                              <m:nor/>
                            </m:rPr>
                            <a:rPr lang="zh-CN" altLang="en-US" b="1">
                              <a:latin typeface="Cambria Math" panose="02040503050406030204" pitchFamily="18" charset="0"/>
                            </a:rPr>
                            <m:t>Precision</m:t>
                          </m:r>
                          <m:r>
                            <a:rPr lang="zh-CN" altLang="en-US" b="1">
                              <a:latin typeface="Cambria Math" panose="02040503050406030204" pitchFamily="18" charset="0"/>
                            </a:rPr>
                            <m:t>⋅</m:t>
                          </m:r>
                          <m:r>
                            <m:rPr>
                              <m:nor/>
                            </m:rPr>
                            <a:rPr lang="zh-CN" altLang="en-US" b="1">
                              <a:latin typeface="Cambria Math" panose="02040503050406030204" pitchFamily="18" charset="0"/>
                            </a:rPr>
                            <m:t>Recall</m:t>
                          </m:r>
                        </m:num>
                        <m:den>
                          <m:r>
                            <m:rPr>
                              <m:nor/>
                            </m:rPr>
                            <a:rPr lang="zh-CN" altLang="en-US" b="1">
                              <a:latin typeface="Cambria Math" panose="02040503050406030204" pitchFamily="18" charset="0"/>
                            </a:rPr>
                            <m:t>Precision</m:t>
                          </m:r>
                          <m:r>
                            <a:rPr lang="zh-CN" altLang="en-US" b="1">
                              <a:latin typeface="Cambria Math" panose="02040503050406030204" pitchFamily="18" charset="0"/>
                            </a:rPr>
                            <m:t>+</m:t>
                          </m:r>
                          <m:r>
                            <m:rPr>
                              <m:nor/>
                            </m:rPr>
                            <a:rPr lang="zh-CN" altLang="en-US" b="1">
                              <a:latin typeface="Cambria Math" panose="02040503050406030204" pitchFamily="18" charset="0"/>
                            </a:rPr>
                            <m:t>Recall</m:t>
                          </m:r>
                        </m:den>
                      </m:f>
                    </m:oMath>
                  </m:oMathPara>
                </a14:m>
                <a:endParaRPr lang="zh-CN" altLang="en-US" b="1" dirty="0">
                  <a:latin typeface="Cambria Math" panose="020405030504060302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143564" y="2260864"/>
                <a:ext cx="2856871" cy="622927"/>
              </a:xfrm>
              <a:prstGeom prst="rect">
                <a:avLst/>
              </a:prstGeom>
              <a:blipFill>
                <a:blip r:embed="rId4"/>
                <a:stretch>
                  <a:fillRect/>
                </a:stretch>
              </a:blipFill>
            </p:spPr>
            <p:txBody>
              <a:bodyPr/>
              <a:lstStyle/>
              <a:p>
                <a:r>
                  <a:rPr lang="zh-CN" altLang="en-US">
                    <a:noFill/>
                  </a:rPr>
                  <a:t> </a:t>
                </a:r>
              </a:p>
            </p:txBody>
          </p:sp>
        </mc:Fallback>
      </mc:AlternateContent>
      <p:sp>
        <p:nvSpPr>
          <p:cNvPr id="10" name="矩形 9"/>
          <p:cNvSpPr/>
          <p:nvPr/>
        </p:nvSpPr>
        <p:spPr>
          <a:xfrm>
            <a:off x="228600" y="3989637"/>
            <a:ext cx="8686800" cy="56233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20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以假正例率为横轴，真正例率为纵轴画出的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ROC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曲线下的面积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p>
        </p:txBody>
      </p:sp>
      <p:sp>
        <p:nvSpPr>
          <p:cNvPr id="11" name="矩形 10"/>
          <p:cNvSpPr/>
          <p:nvPr/>
        </p:nvSpPr>
        <p:spPr>
          <a:xfrm>
            <a:off x="900316" y="3426991"/>
            <a:ext cx="1439435"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algn="ctr"/>
            <a:r>
              <a:rPr lang="en-US" altLang="zh-CN" b="1" dirty="0">
                <a:latin typeface="Arial" panose="020B0604020202020204" pitchFamily="34" charset="0"/>
                <a:ea typeface="微软雅黑" panose="020B0503020204020204" pitchFamily="34" charset="-122"/>
                <a:sym typeface="Arial" panose="020B0604020202020204" pitchFamily="34" charset="0"/>
              </a:rPr>
              <a:t>AUC-ROC</a:t>
            </a:r>
            <a:endParaRPr lang="zh-CN" altLang="zh-CN"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396261" y="319140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2310597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98426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63034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基于支持向量机的传感器非线性校正及应用</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3176511"/>
          </a:xfrm>
          <a:prstGeom prst="rect">
            <a:avLst/>
          </a:prstGeom>
          <a:noFill/>
        </p:spPr>
        <p:txBody>
          <a:bodyPr wrap="square">
            <a:spAutoFit/>
          </a:bodyPr>
          <a:lstStyle/>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在传感器应用中，通常希望被测量与传感器输出信号保持线性关系；</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非线性度是衡量传感器或仪表性能的重要技术指标，对测控系统的最终精度影响显著；</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无论传感器或仪表精度多高，非线性误差都无法彻底消除；</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为了实现高精度测量，需对工业过程传感器或仪表的输入</a:t>
            </a:r>
            <a:r>
              <a:rPr lang="en-US" altLang="zh-CN" b="1" dirty="0">
                <a:solidFill>
                  <a:prstClr val="black"/>
                </a:solidFill>
                <a:latin typeface="Arial" panose="020B0604020202020204" pitchFamily="34"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输出特性进行非线性校正；</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非线性校正是传感器、仪表领域的重要研究课题；</a:t>
            </a:r>
          </a:p>
          <a:p>
            <a:pPr marL="285750" indent="-285750">
              <a:lnSpc>
                <a:spcPct val="125000"/>
              </a:lnSpc>
              <a:buClr>
                <a:srgbClr val="0070C0"/>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接下来以电容式差压变送器为例，介绍利用支持向量机（</a:t>
            </a:r>
            <a:r>
              <a:rPr lang="en-US" altLang="zh-CN" b="1" dirty="0">
                <a:solidFill>
                  <a:prstClr val="black"/>
                </a:solidFill>
                <a:latin typeface="Arial" panose="020B0604020202020204" pitchFamily="34" charset="0"/>
                <a:ea typeface="微软雅黑" panose="020B0503020204020204" pitchFamily="34" charset="-122"/>
              </a:rPr>
              <a:t>SVM</a:t>
            </a:r>
            <a:r>
              <a:rPr lang="zh-CN" altLang="en-US" b="1" dirty="0">
                <a:solidFill>
                  <a:prstClr val="black"/>
                </a:solidFill>
                <a:latin typeface="Arial" panose="020B0604020202020204" pitchFamily="34" charset="0"/>
                <a:ea typeface="微软雅黑" panose="020B0503020204020204" pitchFamily="34" charset="-122"/>
              </a:rPr>
              <a:t>）实现传感器非线性校正的方法；</a:t>
            </a:r>
          </a:p>
        </p:txBody>
      </p:sp>
    </p:spTree>
    <p:extLst>
      <p:ext uri="{BB962C8B-B14F-4D97-AF65-F5344CB8AC3E}">
        <p14:creationId xmlns:p14="http://schemas.microsoft.com/office/powerpoint/2010/main" val="378236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七角星 5"/>
          <p:cNvSpPr/>
          <p:nvPr/>
        </p:nvSpPr>
        <p:spPr>
          <a:xfrm>
            <a:off x="2489498" y="13476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46773" y="1404813"/>
            <a:ext cx="2800767"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9.1.1 </a:t>
            </a:r>
            <a:r>
              <a:rPr lang="zh-CN" altLang="en-US" sz="2400" b="1" dirty="0">
                <a:latin typeface="Arial" panose="020B0604020202020204" pitchFamily="34" charset="0"/>
                <a:ea typeface="微软雅黑" panose="020B0503020204020204" pitchFamily="34" charset="-122"/>
                <a:sym typeface="Arial" panose="020B0604020202020204" pitchFamily="34" charset="0"/>
              </a:rPr>
              <a:t>统计学习理论</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2383307"/>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2440506"/>
            <a:ext cx="310854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9.1.2 </a:t>
            </a:r>
            <a:r>
              <a:rPr lang="zh-CN" altLang="en-US" sz="2400" b="1" dirty="0">
                <a:latin typeface="Arial" panose="020B0604020202020204" pitchFamily="34" charset="0"/>
                <a:ea typeface="微软雅黑" panose="020B0503020204020204" pitchFamily="34" charset="-122"/>
                <a:sym typeface="Arial" panose="020B0604020202020204" pitchFamily="34" charset="0"/>
              </a:rPr>
              <a:t>支持向量机分类</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3361801"/>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3419000"/>
            <a:ext cx="310854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9.1.3 </a:t>
            </a:r>
            <a:r>
              <a:rPr lang="zh-CN" altLang="en-US" sz="2400" b="1" dirty="0">
                <a:latin typeface="Arial" panose="020B0604020202020204" pitchFamily="34" charset="0"/>
                <a:ea typeface="微软雅黑" panose="020B0503020204020204" pitchFamily="34" charset="-122"/>
                <a:sym typeface="Arial" panose="020B0604020202020204" pitchFamily="34" charset="0"/>
              </a:rPr>
              <a:t>支持向量机回归</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矩形 1">
            <a:extLst>
              <a:ext uri="{FF2B5EF4-FFF2-40B4-BE49-F238E27FC236}">
                <a16:creationId xmlns:a16="http://schemas.microsoft.com/office/drawing/2014/main" id="{34C59A6A-3081-4D9C-7761-D9ECAFBB0A23}"/>
              </a:ext>
            </a:extLst>
          </p:cNvPr>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4748A38-1A7E-D932-C8FC-61638C9B994A}"/>
              </a:ext>
            </a:extLst>
          </p:cNvPr>
          <p:cNvSpPr/>
          <p:nvPr/>
        </p:nvSpPr>
        <p:spPr>
          <a:xfrm>
            <a:off x="71500" y="434685"/>
            <a:ext cx="293702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支持向量机原理</a:t>
            </a:r>
          </a:p>
        </p:txBody>
      </p:sp>
    </p:spTree>
    <p:extLst>
      <p:ext uri="{BB962C8B-B14F-4D97-AF65-F5344CB8AC3E}">
        <p14:creationId xmlns:p14="http://schemas.microsoft.com/office/powerpoint/2010/main" val="385790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698426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6630341"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基于支持向量机的传感器非线性校正及应用</a:t>
            </a:r>
          </a:p>
        </p:txBody>
      </p:sp>
      <p:grpSp>
        <p:nvGrpSpPr>
          <p:cNvPr id="18" name="组合 17">
            <a:extLst>
              <a:ext uri="{FF2B5EF4-FFF2-40B4-BE49-F238E27FC236}">
                <a16:creationId xmlns:a16="http://schemas.microsoft.com/office/drawing/2014/main" id="{81CD342A-6F52-829F-67E8-4C85E5FB3721}"/>
              </a:ext>
            </a:extLst>
          </p:cNvPr>
          <p:cNvGrpSpPr/>
          <p:nvPr/>
        </p:nvGrpSpPr>
        <p:grpSpPr>
          <a:xfrm>
            <a:off x="2228615" y="1026256"/>
            <a:ext cx="4257128" cy="3838426"/>
            <a:chOff x="2477519" y="987574"/>
            <a:chExt cx="4469883" cy="4303063"/>
          </a:xfrm>
        </p:grpSpPr>
        <p:sp>
          <p:nvSpPr>
            <p:cNvPr id="6" name="七角星 5"/>
            <p:cNvSpPr/>
            <p:nvPr/>
          </p:nvSpPr>
          <p:spPr>
            <a:xfrm>
              <a:off x="2512096" y="98757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69371" y="1044773"/>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9.3.1 </a:t>
              </a:r>
              <a:r>
                <a:rPr lang="zh-CN" altLang="en-US" sz="2400" b="1" dirty="0">
                  <a:latin typeface="Arial" panose="020B0604020202020204" pitchFamily="34" charset="0"/>
                  <a:ea typeface="微软雅黑" panose="020B0503020204020204" pitchFamily="34" charset="-122"/>
                  <a:sym typeface="Arial" panose="020B0604020202020204" pitchFamily="34" charset="0"/>
                </a:rPr>
                <a:t>一维实验标定</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163564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1692845"/>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9.3.2 </a:t>
              </a:r>
              <a:r>
                <a:rPr lang="zh-CN" altLang="en-US" sz="2400" b="1" dirty="0">
                  <a:latin typeface="Arial" panose="020B0604020202020204" pitchFamily="34" charset="0"/>
                  <a:ea typeface="微软雅黑" panose="020B0503020204020204" pitchFamily="34" charset="-122"/>
                  <a:sym typeface="Arial" panose="020B0604020202020204" pitchFamily="34" charset="0"/>
                </a:rPr>
                <a:t>数据的预处理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224771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2304913"/>
              <a:ext cx="2617580"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9.3.3 </a:t>
              </a:r>
              <a:r>
                <a:rPr lang="zh-CN" altLang="en-US" sz="2400" b="1" dirty="0">
                  <a:latin typeface="Arial" panose="020B0604020202020204" pitchFamily="34" charset="0"/>
                  <a:ea typeface="微软雅黑" panose="020B0503020204020204" pitchFamily="34" charset="-122"/>
                  <a:sym typeface="Arial" panose="020B0604020202020204" pitchFamily="34" charset="0"/>
                </a:rPr>
                <a:t>样本集划分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86944" y="289578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3639072" y="2952984"/>
              <a:ext cx="2940738"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9.3.4 </a:t>
              </a:r>
              <a:r>
                <a:rPr lang="zh-CN" altLang="en-US" sz="2400" b="1" dirty="0">
                  <a:latin typeface="Arial" panose="020B0604020202020204" pitchFamily="34" charset="0"/>
                  <a:ea typeface="微软雅黑" panose="020B0503020204020204" pitchFamily="34" charset="-122"/>
                  <a:sym typeface="Arial" panose="020B0604020202020204" pitchFamily="34" charset="0"/>
                </a:rPr>
                <a:t>核函数的选择</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4" name="七角星 13"/>
            <p:cNvSpPr/>
            <p:nvPr/>
          </p:nvSpPr>
          <p:spPr>
            <a:xfrm>
              <a:off x="2477519" y="34718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5</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5" name="矩形 14"/>
            <p:cNvSpPr/>
            <p:nvPr/>
          </p:nvSpPr>
          <p:spPr>
            <a:xfrm>
              <a:off x="3629647" y="3529049"/>
              <a:ext cx="3317755"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9.3.5 SVM</a:t>
              </a:r>
              <a:r>
                <a:rPr lang="zh-CN" altLang="en-US" sz="2400" b="1" dirty="0">
                  <a:latin typeface="Arial" panose="020B0604020202020204" pitchFamily="34" charset="0"/>
                  <a:ea typeface="微软雅黑" panose="020B0503020204020204" pitchFamily="34" charset="-122"/>
                  <a:sym typeface="Arial" panose="020B0604020202020204" pitchFamily="34" charset="0"/>
                </a:rPr>
                <a:t>参数的优化</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2" name="七角星 11">
              <a:extLst>
                <a:ext uri="{FF2B5EF4-FFF2-40B4-BE49-F238E27FC236}">
                  <a16:creationId xmlns:a16="http://schemas.microsoft.com/office/drawing/2014/main" id="{B0CF54F9-D2D0-0D91-9EC1-7B6F3DDAF291}"/>
                </a:ext>
              </a:extLst>
            </p:cNvPr>
            <p:cNvSpPr/>
            <p:nvPr/>
          </p:nvSpPr>
          <p:spPr>
            <a:xfrm>
              <a:off x="2517243" y="411992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6</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08F0C95-8FFA-7D92-BC62-BBC823B3EC67}"/>
                </a:ext>
              </a:extLst>
            </p:cNvPr>
            <p:cNvSpPr/>
            <p:nvPr/>
          </p:nvSpPr>
          <p:spPr>
            <a:xfrm>
              <a:off x="3669371" y="4177120"/>
              <a:ext cx="2940739"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9.3.6 </a:t>
              </a:r>
              <a:r>
                <a:rPr lang="zh-CN" altLang="en-US" sz="2400" b="1" dirty="0">
                  <a:latin typeface="Arial" panose="020B0604020202020204" pitchFamily="34" charset="0"/>
                  <a:ea typeface="微软雅黑" panose="020B0503020204020204" pitchFamily="34" charset="-122"/>
                  <a:sym typeface="Arial" panose="020B0604020202020204" pitchFamily="34" charset="0"/>
                </a:rPr>
                <a:t>预测结果验证</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6" name="七角星 13">
              <a:extLst>
                <a:ext uri="{FF2B5EF4-FFF2-40B4-BE49-F238E27FC236}">
                  <a16:creationId xmlns:a16="http://schemas.microsoft.com/office/drawing/2014/main" id="{343A35CA-8751-7082-2F53-83B91F7B0280}"/>
                </a:ext>
              </a:extLst>
            </p:cNvPr>
            <p:cNvSpPr/>
            <p:nvPr/>
          </p:nvSpPr>
          <p:spPr>
            <a:xfrm>
              <a:off x="2505309" y="471457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7</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矩形 16">
              <a:extLst>
                <a:ext uri="{FF2B5EF4-FFF2-40B4-BE49-F238E27FC236}">
                  <a16:creationId xmlns:a16="http://schemas.microsoft.com/office/drawing/2014/main" id="{F9C72FC1-70F2-D067-87BF-8A7068F710DC}"/>
                </a:ext>
              </a:extLst>
            </p:cNvPr>
            <p:cNvSpPr/>
            <p:nvPr/>
          </p:nvSpPr>
          <p:spPr>
            <a:xfrm>
              <a:off x="3656784" y="4769091"/>
              <a:ext cx="2617580" cy="517549"/>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9.3.7 </a:t>
              </a:r>
              <a:r>
                <a:rPr lang="zh-CN" altLang="en-US" sz="2400" b="1" dirty="0">
                  <a:latin typeface="Arial" panose="020B0604020202020204" pitchFamily="34" charset="0"/>
                  <a:ea typeface="微软雅黑" panose="020B0503020204020204" pitchFamily="34" charset="-122"/>
                  <a:sym typeface="Arial" panose="020B0604020202020204" pitchFamily="34" charset="0"/>
                </a:rPr>
                <a:t>模型的移植</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15899183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一维标定实验</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2137765"/>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本实例使用的电容式差压变送器的测量范围为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-40kPa∼+40kPa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，将其等分为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17</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份，每份增量</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5kPa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在满足要求的设备和环境下，从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a:t>
            </a:r>
            <a:r>
              <a:rPr lang="zh-CN" altLang="en-US" b="1" dirty="0">
                <a:solidFill>
                  <a:prstClr val="black"/>
                </a:solidFill>
                <a:latin typeface="Arial" panose="020B0604020202020204" pitchFamily="34" charset="0"/>
                <a:ea typeface="微软雅黑" panose="020B0503020204020204" pitchFamily="34" charset="-122"/>
              </a:rPr>
              <a:t>起点开始，每次增加</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5kPa</a:t>
            </a:r>
            <a:r>
              <a:rPr lang="zh-CN" altLang="en-US" b="1" dirty="0">
                <a:solidFill>
                  <a:prstClr val="black"/>
                </a:solidFill>
                <a:latin typeface="Arial" panose="020B0604020202020204" pitchFamily="34" charset="0"/>
                <a:ea typeface="微软雅黑" panose="020B0503020204020204" pitchFamily="34" charset="-122"/>
              </a:rPr>
              <a:t>的压力，直至达到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a:t>
            </a:r>
            <a:r>
              <a:rPr lang="zh-CN" altLang="en-US" b="1" dirty="0">
                <a:solidFill>
                  <a:prstClr val="black"/>
                </a:solidFill>
                <a:latin typeface="Arial" panose="020B0604020202020204" pitchFamily="34" charset="0"/>
                <a:ea typeface="微软雅黑" panose="020B0503020204020204" pitchFamily="34" charset="-122"/>
              </a:rPr>
              <a:t>满量程</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依次施加不同压力到传感器，测量传感器的输出电压，并记录每个压力值及对应的输出电压；</a:t>
            </a:r>
          </a:p>
        </p:txBody>
      </p:sp>
      <mc:AlternateContent xmlns:mc="http://schemas.openxmlformats.org/markup-compatibility/2006">
        <mc:Choice xmlns:a14="http://schemas.microsoft.com/office/drawing/2010/main" Requires="a14">
          <p:graphicFrame>
            <p:nvGraphicFramePr>
              <p:cNvPr id="2" name="表格 1">
                <a:extLst>
                  <a:ext uri="{FF2B5EF4-FFF2-40B4-BE49-F238E27FC236}">
                    <a16:creationId xmlns:a16="http://schemas.microsoft.com/office/drawing/2014/main" id="{BC6E06E9-B6E0-C6AE-6ECD-53635152E6C3}"/>
                  </a:ext>
                </a:extLst>
              </p:cNvPr>
              <p:cNvGraphicFramePr>
                <a:graphicFrameLocks noGrp="1"/>
              </p:cNvGraphicFramePr>
              <p:nvPr>
                <p:extLst>
                  <p:ext uri="{D42A27DB-BD31-4B8C-83A1-F6EECF244321}">
                    <p14:modId xmlns:p14="http://schemas.microsoft.com/office/powerpoint/2010/main" val="2699410321"/>
                  </p:ext>
                </p:extLst>
              </p:nvPr>
            </p:nvGraphicFramePr>
            <p:xfrm>
              <a:off x="228601" y="3252378"/>
              <a:ext cx="8686799" cy="1371600"/>
            </p:xfrm>
            <a:graphic>
              <a:graphicData uri="http://schemas.openxmlformats.org/drawingml/2006/table">
                <a:tbl>
                  <a:tblPr firstRow="1" firstCol="1" bandRow="1">
                    <a:tableStyleId>{5C22544A-7EE6-4342-B048-85BDC9FD1C3A}</a:tableStyleId>
                  </a:tblPr>
                  <a:tblGrid>
                    <a:gridCol w="978794">
                      <a:extLst>
                        <a:ext uri="{9D8B030D-6E8A-4147-A177-3AD203B41FA5}">
                          <a16:colId xmlns:a16="http://schemas.microsoft.com/office/drawing/2014/main" val="3024855199"/>
                        </a:ext>
                      </a:extLst>
                    </a:gridCol>
                    <a:gridCol w="856445">
                      <a:extLst>
                        <a:ext uri="{9D8B030D-6E8A-4147-A177-3AD203B41FA5}">
                          <a16:colId xmlns:a16="http://schemas.microsoft.com/office/drawing/2014/main" val="753950212"/>
                        </a:ext>
                      </a:extLst>
                    </a:gridCol>
                    <a:gridCol w="856445">
                      <a:extLst>
                        <a:ext uri="{9D8B030D-6E8A-4147-A177-3AD203B41FA5}">
                          <a16:colId xmlns:a16="http://schemas.microsoft.com/office/drawing/2014/main" val="2802764631"/>
                        </a:ext>
                      </a:extLst>
                    </a:gridCol>
                    <a:gridCol w="856445">
                      <a:extLst>
                        <a:ext uri="{9D8B030D-6E8A-4147-A177-3AD203B41FA5}">
                          <a16:colId xmlns:a16="http://schemas.microsoft.com/office/drawing/2014/main" val="4283686071"/>
                        </a:ext>
                      </a:extLst>
                    </a:gridCol>
                    <a:gridCol w="856445">
                      <a:extLst>
                        <a:ext uri="{9D8B030D-6E8A-4147-A177-3AD203B41FA5}">
                          <a16:colId xmlns:a16="http://schemas.microsoft.com/office/drawing/2014/main" val="534691724"/>
                        </a:ext>
                      </a:extLst>
                    </a:gridCol>
                    <a:gridCol w="856445">
                      <a:extLst>
                        <a:ext uri="{9D8B030D-6E8A-4147-A177-3AD203B41FA5}">
                          <a16:colId xmlns:a16="http://schemas.microsoft.com/office/drawing/2014/main" val="1455112926"/>
                        </a:ext>
                      </a:extLst>
                    </a:gridCol>
                    <a:gridCol w="856445">
                      <a:extLst>
                        <a:ext uri="{9D8B030D-6E8A-4147-A177-3AD203B41FA5}">
                          <a16:colId xmlns:a16="http://schemas.microsoft.com/office/drawing/2014/main" val="3662160249"/>
                        </a:ext>
                      </a:extLst>
                    </a:gridCol>
                    <a:gridCol w="856445">
                      <a:extLst>
                        <a:ext uri="{9D8B030D-6E8A-4147-A177-3AD203B41FA5}">
                          <a16:colId xmlns:a16="http://schemas.microsoft.com/office/drawing/2014/main" val="2030902618"/>
                        </a:ext>
                      </a:extLst>
                    </a:gridCol>
                    <a:gridCol w="856445">
                      <a:extLst>
                        <a:ext uri="{9D8B030D-6E8A-4147-A177-3AD203B41FA5}">
                          <a16:colId xmlns:a16="http://schemas.microsoft.com/office/drawing/2014/main" val="2234759835"/>
                        </a:ext>
                      </a:extLst>
                    </a:gridCol>
                    <a:gridCol w="856445">
                      <a:extLst>
                        <a:ext uri="{9D8B030D-6E8A-4147-A177-3AD203B41FA5}">
                          <a16:colId xmlns:a16="http://schemas.microsoft.com/office/drawing/2014/main" val="3515865497"/>
                        </a:ext>
                      </a:extLst>
                    </a:gridCol>
                  </a:tblGrid>
                  <a:tr h="165100">
                    <a:tc rowSpan="2">
                      <a:txBody>
                        <a:bodyPr/>
                        <a:lstStyle/>
                        <a:p>
                          <a:pPr algn="ctr"/>
                          <a:r>
                            <a:rPr lang="en-US" sz="1800" b="1" kern="100" dirty="0">
                              <a:effectLst/>
                              <a:latin typeface="微软雅黑" panose="020B0503020204020204" pitchFamily="34" charset="-122"/>
                              <a:ea typeface="微软雅黑" panose="020B0503020204020204" pitchFamily="34" charset="-122"/>
                            </a:rPr>
                            <a:t>P</a:t>
                          </a:r>
                          <a:endParaRPr lang="zh-CN" sz="1800" b="1" kern="100" dirty="0">
                            <a:effectLst/>
                            <a:latin typeface="微软雅黑" panose="020B0503020204020204" pitchFamily="34" charset="-122"/>
                            <a:ea typeface="微软雅黑" panose="020B0503020204020204" pitchFamily="34" charset="-122"/>
                          </a:endParaRPr>
                        </a:p>
                        <a:p>
                          <a:pPr algn="ctr"/>
                          <a:r>
                            <a:rPr lang="zh-CN" sz="1800" b="1" kern="100" dirty="0">
                              <a:effectLst/>
                              <a:latin typeface="微软雅黑" panose="020B0503020204020204" pitchFamily="34" charset="-122"/>
                              <a:ea typeface="微软雅黑" panose="020B0503020204020204" pitchFamily="34" charset="-122"/>
                            </a:rPr>
                            <a:t>（</a:t>
                          </a:r>
                          <a14:m>
                            <m:oMath xmlns:m="http://schemas.openxmlformats.org/officeDocument/2006/math">
                              <m:r>
                                <m:rPr>
                                  <m:nor/>
                                </m:rPr>
                                <a:rPr lang="en-US" sz="1800" b="1" kern="100">
                                  <a:effectLst/>
                                  <a:latin typeface="微软雅黑" panose="020B0503020204020204" pitchFamily="34" charset="-122"/>
                                  <a:ea typeface="微软雅黑" panose="020B0503020204020204" pitchFamily="34" charset="-122"/>
                                </a:rPr>
                                <m:t>kPa</m:t>
                              </m:r>
                            </m:oMath>
                          </a14:m>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gridSpan="9">
                      <a:txBody>
                        <a:bodyPr/>
                        <a:lstStyle/>
                        <a:p>
                          <a:pPr algn="ctr"/>
                          <a:r>
                            <a:rPr lang="zh-CN" sz="1800" b="1" kern="100" dirty="0">
                              <a:effectLst/>
                              <a:latin typeface="微软雅黑" panose="020B0503020204020204" pitchFamily="34" charset="-122"/>
                              <a:ea typeface="微软雅黑" panose="020B0503020204020204" pitchFamily="34" charset="-122"/>
                            </a:rPr>
                            <a:t>传感器输出（</a:t>
                          </a:r>
                          <a:r>
                            <a:rPr lang="en-US" sz="1800" b="1" kern="100" dirty="0">
                              <a:effectLst/>
                              <a:latin typeface="微软雅黑" panose="020B0503020204020204" pitchFamily="34" charset="-122"/>
                              <a:ea typeface="微软雅黑" panose="020B0503020204020204" pitchFamily="34" charset="-122"/>
                            </a:rPr>
                            <a:t>V</a:t>
                          </a:r>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4397850"/>
                      </a:ext>
                    </a:extLst>
                  </a:tr>
                  <a:tr h="165100">
                    <a:tc vMerge="1">
                      <a:txBody>
                        <a:bodyPr/>
                        <a:lstStyle/>
                        <a:p>
                          <a:endParaRPr lang="zh-CN" altLang="en-US"/>
                        </a:p>
                      </a:txBody>
                      <a:tcP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4</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6</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8</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179139589"/>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2.3769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2.3811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2.3550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2.3405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2.3292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92583270"/>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2.2274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2.1960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2.1947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2.2343</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2.2118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2.2261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2.2095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2.1955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2.1847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29272434"/>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2.0534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2.0914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2.0427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770586785"/>
                      </a:ext>
                    </a:extLst>
                  </a:tr>
                </a:tbl>
              </a:graphicData>
            </a:graphic>
          </p:graphicFrame>
        </mc:Choice>
        <mc:Fallback>
          <p:graphicFrame>
            <p:nvGraphicFramePr>
              <p:cNvPr id="2" name="表格 1">
                <a:extLst>
                  <a:ext uri="{FF2B5EF4-FFF2-40B4-BE49-F238E27FC236}">
                    <a16:creationId xmlns:a16="http://schemas.microsoft.com/office/drawing/2014/main" id="{BC6E06E9-B6E0-C6AE-6ECD-53635152E6C3}"/>
                  </a:ext>
                </a:extLst>
              </p:cNvPr>
              <p:cNvGraphicFramePr>
                <a:graphicFrameLocks noGrp="1"/>
              </p:cNvGraphicFramePr>
              <p:nvPr>
                <p:extLst>
                  <p:ext uri="{D42A27DB-BD31-4B8C-83A1-F6EECF244321}">
                    <p14:modId xmlns:p14="http://schemas.microsoft.com/office/powerpoint/2010/main" val="2699410321"/>
                  </p:ext>
                </p:extLst>
              </p:nvPr>
            </p:nvGraphicFramePr>
            <p:xfrm>
              <a:off x="228601" y="3252378"/>
              <a:ext cx="8686799" cy="1371600"/>
            </p:xfrm>
            <a:graphic>
              <a:graphicData uri="http://schemas.openxmlformats.org/drawingml/2006/table">
                <a:tbl>
                  <a:tblPr firstRow="1" firstCol="1" bandRow="1">
                    <a:tableStyleId>{5C22544A-7EE6-4342-B048-85BDC9FD1C3A}</a:tableStyleId>
                  </a:tblPr>
                  <a:tblGrid>
                    <a:gridCol w="978794">
                      <a:extLst>
                        <a:ext uri="{9D8B030D-6E8A-4147-A177-3AD203B41FA5}">
                          <a16:colId xmlns:a16="http://schemas.microsoft.com/office/drawing/2014/main" val="3024855199"/>
                        </a:ext>
                      </a:extLst>
                    </a:gridCol>
                    <a:gridCol w="856445">
                      <a:extLst>
                        <a:ext uri="{9D8B030D-6E8A-4147-A177-3AD203B41FA5}">
                          <a16:colId xmlns:a16="http://schemas.microsoft.com/office/drawing/2014/main" val="753950212"/>
                        </a:ext>
                      </a:extLst>
                    </a:gridCol>
                    <a:gridCol w="856445">
                      <a:extLst>
                        <a:ext uri="{9D8B030D-6E8A-4147-A177-3AD203B41FA5}">
                          <a16:colId xmlns:a16="http://schemas.microsoft.com/office/drawing/2014/main" val="2802764631"/>
                        </a:ext>
                      </a:extLst>
                    </a:gridCol>
                    <a:gridCol w="856445">
                      <a:extLst>
                        <a:ext uri="{9D8B030D-6E8A-4147-A177-3AD203B41FA5}">
                          <a16:colId xmlns:a16="http://schemas.microsoft.com/office/drawing/2014/main" val="4283686071"/>
                        </a:ext>
                      </a:extLst>
                    </a:gridCol>
                    <a:gridCol w="856445">
                      <a:extLst>
                        <a:ext uri="{9D8B030D-6E8A-4147-A177-3AD203B41FA5}">
                          <a16:colId xmlns:a16="http://schemas.microsoft.com/office/drawing/2014/main" val="534691724"/>
                        </a:ext>
                      </a:extLst>
                    </a:gridCol>
                    <a:gridCol w="856445">
                      <a:extLst>
                        <a:ext uri="{9D8B030D-6E8A-4147-A177-3AD203B41FA5}">
                          <a16:colId xmlns:a16="http://schemas.microsoft.com/office/drawing/2014/main" val="1455112926"/>
                        </a:ext>
                      </a:extLst>
                    </a:gridCol>
                    <a:gridCol w="856445">
                      <a:extLst>
                        <a:ext uri="{9D8B030D-6E8A-4147-A177-3AD203B41FA5}">
                          <a16:colId xmlns:a16="http://schemas.microsoft.com/office/drawing/2014/main" val="3662160249"/>
                        </a:ext>
                      </a:extLst>
                    </a:gridCol>
                    <a:gridCol w="856445">
                      <a:extLst>
                        <a:ext uri="{9D8B030D-6E8A-4147-A177-3AD203B41FA5}">
                          <a16:colId xmlns:a16="http://schemas.microsoft.com/office/drawing/2014/main" val="2030902618"/>
                        </a:ext>
                      </a:extLst>
                    </a:gridCol>
                    <a:gridCol w="856445">
                      <a:extLst>
                        <a:ext uri="{9D8B030D-6E8A-4147-A177-3AD203B41FA5}">
                          <a16:colId xmlns:a16="http://schemas.microsoft.com/office/drawing/2014/main" val="2234759835"/>
                        </a:ext>
                      </a:extLst>
                    </a:gridCol>
                    <a:gridCol w="856445">
                      <a:extLst>
                        <a:ext uri="{9D8B030D-6E8A-4147-A177-3AD203B41FA5}">
                          <a16:colId xmlns:a16="http://schemas.microsoft.com/office/drawing/2014/main" val="3515865497"/>
                        </a:ext>
                      </a:extLst>
                    </a:gridCol>
                  </a:tblGrid>
                  <a:tr h="274320">
                    <a:tc rowSpan="2">
                      <a:txBody>
                        <a:bodyPr/>
                        <a:lstStyle/>
                        <a:p>
                          <a:endParaRPr lang="zh-CN"/>
                        </a:p>
                      </a:txBody>
                      <a:tcPr marL="6350" marR="6350" marT="0" marB="0" anchor="ctr">
                        <a:blipFill>
                          <a:blip r:embed="rId2"/>
                          <a:stretch>
                            <a:fillRect l="-621" t="-13333" r="-788199" b="-176667"/>
                          </a:stretch>
                        </a:blipFill>
                      </a:tcPr>
                    </a:tc>
                    <a:tc gridSpan="9">
                      <a:txBody>
                        <a:bodyPr/>
                        <a:lstStyle/>
                        <a:p>
                          <a:pPr algn="ctr"/>
                          <a:r>
                            <a:rPr lang="zh-CN" sz="1800" b="1" kern="100" dirty="0">
                              <a:effectLst/>
                              <a:latin typeface="微软雅黑" panose="020B0503020204020204" pitchFamily="34" charset="-122"/>
                              <a:ea typeface="微软雅黑" panose="020B0503020204020204" pitchFamily="34" charset="-122"/>
                            </a:rPr>
                            <a:t>传感器输出（</a:t>
                          </a:r>
                          <a:r>
                            <a:rPr lang="en-US" sz="1800" b="1" kern="100" dirty="0">
                              <a:effectLst/>
                              <a:latin typeface="微软雅黑" panose="020B0503020204020204" pitchFamily="34" charset="-122"/>
                              <a:ea typeface="微软雅黑" panose="020B0503020204020204" pitchFamily="34" charset="-122"/>
                            </a:rPr>
                            <a:t>V</a:t>
                          </a:r>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474397850"/>
                      </a:ext>
                    </a:extLst>
                  </a:tr>
                  <a:tr h="274320">
                    <a:tc vMerge="1">
                      <a:txBody>
                        <a:bodyPr/>
                        <a:lstStyle/>
                        <a:p>
                          <a:endParaRPr lang="zh-CN" altLang="en-US"/>
                        </a:p>
                      </a:txBody>
                      <a:tcP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4</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6</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8</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179139589"/>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2.3769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2.3410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2.3811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2.3550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2.3725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2.3529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2.3405</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2.3292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92583270"/>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2.2274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2.1960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2.1947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2.2343</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2.2118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2.2261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2.2095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2.1955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2.1847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429272434"/>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2.0534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2.0510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2.0914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2.0835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2.0690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2.0529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2.0427</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770586785"/>
                      </a:ext>
                    </a:extLst>
                  </a:tr>
                </a:tbl>
              </a:graphicData>
            </a:graphic>
          </p:graphicFrame>
        </mc:Fallback>
      </mc:AlternateContent>
    </p:spTree>
    <p:extLst>
      <p:ext uri="{BB962C8B-B14F-4D97-AF65-F5344CB8AC3E}">
        <p14:creationId xmlns:p14="http://schemas.microsoft.com/office/powerpoint/2010/main" val="13614126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数据的预处理</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1445267"/>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本节模型讨论统一采用“传感器输出电压”为自变量，“被测差压”为因变量，实现建模和预测，更贴合实际应用需求；</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为消除原始数据不同数量级的影响，在支持向量机建模之前，需对标定数据进行归一化处理，将样本数据转换到 </a:t>
            </a:r>
            <a:r>
              <a:rPr lang="en-US" altLang="zh-CN" b="1" dirty="0">
                <a:solidFill>
                  <a:prstClr val="black"/>
                </a:solidFill>
                <a:latin typeface="Arial" panose="020B0604020202020204" pitchFamily="34" charset="0"/>
                <a:ea typeface="微软雅黑" panose="020B0503020204020204" pitchFamily="34" charset="-122"/>
              </a:rPr>
              <a:t>(0, 1) </a:t>
            </a:r>
            <a:r>
              <a:rPr lang="zh-CN" altLang="en-US" b="1" dirty="0">
                <a:solidFill>
                  <a:prstClr val="black"/>
                </a:solidFill>
                <a:latin typeface="Arial" panose="020B0604020202020204" pitchFamily="34" charset="0"/>
                <a:ea typeface="微软雅黑" panose="020B0503020204020204" pitchFamily="34" charset="-122"/>
              </a:rPr>
              <a:t>区间内</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7D45E93A-6310-2A33-8074-D0F298C612F0}"/>
                  </a:ext>
                </a:extLst>
              </p:cNvPr>
              <p:cNvSpPr txBox="1"/>
              <p:nvPr/>
            </p:nvSpPr>
            <p:spPr>
              <a:xfrm>
                <a:off x="3593270" y="2499742"/>
                <a:ext cx="1957459" cy="657552"/>
              </a:xfrm>
              <a:prstGeom prst="rect">
                <a:avLst/>
              </a:prstGeom>
            </p:spPr>
            <p:txBody>
              <a:bodyPr wrap="none">
                <a:spAutoFit/>
              </a:bodyPr>
              <a:lstStyle>
                <a:defPPr>
                  <a:defRPr lang="zh-CN"/>
                </a:defPPr>
                <a:lvl1pPr>
                  <a:defRPr b="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limUpp>
                        <m:limUppPr>
                          <m:ctrlPr>
                            <a:rPr lang="zh-CN" altLang="en-US"/>
                          </m:ctrlPr>
                        </m:limUppPr>
                        <m:e>
                          <m:r>
                            <a:rPr lang="zh-CN" altLang="en-US" b="1" i="1"/>
                            <m:t>𝑿</m:t>
                          </m:r>
                        </m:e>
                        <m:lim>
                          <m:r>
                            <a:rPr lang="zh-CN" altLang="en-US" b="1"/>
                            <m:t>ˉ</m:t>
                          </m:r>
                        </m:lim>
                      </m:limUpp>
                      <m:r>
                        <a:rPr lang="zh-CN" altLang="en-US" b="1"/>
                        <m:t>=</m:t>
                      </m:r>
                      <m:f>
                        <m:fPr>
                          <m:ctrlPr>
                            <a:rPr lang="zh-CN" altLang="en-US"/>
                          </m:ctrlPr>
                        </m:fPr>
                        <m:num>
                          <m:r>
                            <a:rPr lang="zh-CN" altLang="en-US" b="1" i="1"/>
                            <m:t>𝑿</m:t>
                          </m:r>
                          <m:r>
                            <a:rPr lang="zh-CN" altLang="en-US" b="1"/>
                            <m:t>−</m:t>
                          </m:r>
                          <m:sSub>
                            <m:sSubPr>
                              <m:ctrlPr>
                                <a:rPr lang="zh-CN" altLang="en-US"/>
                              </m:ctrlPr>
                            </m:sSubPr>
                            <m:e>
                              <m:r>
                                <a:rPr lang="zh-CN" altLang="en-US" b="1" i="1"/>
                                <m:t>𝑿</m:t>
                              </m:r>
                            </m:e>
                            <m:sub>
                              <m:r>
                                <a:rPr lang="zh-CN" altLang="en-US" b="1" i="1"/>
                                <m:t>𝐦𝐢𝐧</m:t>
                              </m:r>
                            </m:sub>
                          </m:sSub>
                        </m:num>
                        <m:den>
                          <m:sSub>
                            <m:sSubPr>
                              <m:ctrlPr>
                                <a:rPr lang="zh-CN" altLang="en-US"/>
                              </m:ctrlPr>
                            </m:sSubPr>
                            <m:e>
                              <m:r>
                                <a:rPr lang="zh-CN" altLang="en-US" b="1" i="1"/>
                                <m:t>𝑿</m:t>
                              </m:r>
                            </m:e>
                            <m:sub>
                              <m:r>
                                <a:rPr lang="zh-CN" altLang="en-US" b="1" i="1"/>
                                <m:t>𝐦𝐚𝐱</m:t>
                              </m:r>
                            </m:sub>
                          </m:sSub>
                          <m:r>
                            <a:rPr lang="zh-CN" altLang="en-US" b="1"/>
                            <m:t>−</m:t>
                          </m:r>
                          <m:sSub>
                            <m:sSubPr>
                              <m:ctrlPr>
                                <a:rPr lang="zh-CN" altLang="en-US"/>
                              </m:ctrlPr>
                            </m:sSubPr>
                            <m:e>
                              <m:r>
                                <a:rPr lang="zh-CN" altLang="en-US" b="1" i="1"/>
                                <m:t>𝑿</m:t>
                              </m:r>
                            </m:e>
                            <m:sub>
                              <m:r>
                                <a:rPr lang="zh-CN" altLang="en-US" b="1" i="1"/>
                                <m:t>𝐦𝐢𝐧</m:t>
                              </m:r>
                            </m:sub>
                          </m:sSub>
                        </m:den>
                      </m:f>
                    </m:oMath>
                  </m:oMathPara>
                </a14:m>
                <a:endParaRPr lang="zh-CN" altLang="en-US" dirty="0"/>
              </a:p>
            </p:txBody>
          </p:sp>
        </mc:Choice>
        <mc:Fallback>
          <p:sp>
            <p:nvSpPr>
              <p:cNvPr id="6" name="文本框 5">
                <a:extLst>
                  <a:ext uri="{FF2B5EF4-FFF2-40B4-BE49-F238E27FC236}">
                    <a16:creationId xmlns:a16="http://schemas.microsoft.com/office/drawing/2014/main" id="{7D45E93A-6310-2A33-8074-D0F298C612F0}"/>
                  </a:ext>
                </a:extLst>
              </p:cNvPr>
              <p:cNvSpPr txBox="1">
                <a:spLocks noRot="1" noChangeAspect="1" noMove="1" noResize="1" noEditPoints="1" noAdjustHandles="1" noChangeArrowheads="1" noChangeShapeType="1" noTextEdit="1"/>
              </p:cNvSpPr>
              <p:nvPr/>
            </p:nvSpPr>
            <p:spPr>
              <a:xfrm>
                <a:off x="3593270" y="2499742"/>
                <a:ext cx="1957459" cy="657552"/>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7" name="表格 6">
                <a:extLst>
                  <a:ext uri="{FF2B5EF4-FFF2-40B4-BE49-F238E27FC236}">
                    <a16:creationId xmlns:a16="http://schemas.microsoft.com/office/drawing/2014/main" id="{A54EC66C-7B1A-3730-382F-29FA1D03BA6E}"/>
                  </a:ext>
                </a:extLst>
              </p:cNvPr>
              <p:cNvGraphicFramePr>
                <a:graphicFrameLocks noGrp="1"/>
              </p:cNvGraphicFramePr>
              <p:nvPr>
                <p:extLst>
                  <p:ext uri="{D42A27DB-BD31-4B8C-83A1-F6EECF244321}">
                    <p14:modId xmlns:p14="http://schemas.microsoft.com/office/powerpoint/2010/main" val="2475449376"/>
                  </p:ext>
                </p:extLst>
              </p:nvPr>
            </p:nvGraphicFramePr>
            <p:xfrm>
              <a:off x="228600" y="3219822"/>
              <a:ext cx="8687200" cy="1645920"/>
            </p:xfrm>
            <a:graphic>
              <a:graphicData uri="http://schemas.openxmlformats.org/drawingml/2006/table">
                <a:tbl>
                  <a:tblPr firstRow="1" firstCol="1" bandRow="1">
                    <a:tableStyleId>{5C22544A-7EE6-4342-B048-85BDC9FD1C3A}</a:tableStyleId>
                  </a:tblPr>
                  <a:tblGrid>
                    <a:gridCol w="868720">
                      <a:extLst>
                        <a:ext uri="{9D8B030D-6E8A-4147-A177-3AD203B41FA5}">
                          <a16:colId xmlns:a16="http://schemas.microsoft.com/office/drawing/2014/main" val="2587130980"/>
                        </a:ext>
                      </a:extLst>
                    </a:gridCol>
                    <a:gridCol w="868720">
                      <a:extLst>
                        <a:ext uri="{9D8B030D-6E8A-4147-A177-3AD203B41FA5}">
                          <a16:colId xmlns:a16="http://schemas.microsoft.com/office/drawing/2014/main" val="319124630"/>
                        </a:ext>
                      </a:extLst>
                    </a:gridCol>
                    <a:gridCol w="868720">
                      <a:extLst>
                        <a:ext uri="{9D8B030D-6E8A-4147-A177-3AD203B41FA5}">
                          <a16:colId xmlns:a16="http://schemas.microsoft.com/office/drawing/2014/main" val="3287260728"/>
                        </a:ext>
                      </a:extLst>
                    </a:gridCol>
                    <a:gridCol w="868720">
                      <a:extLst>
                        <a:ext uri="{9D8B030D-6E8A-4147-A177-3AD203B41FA5}">
                          <a16:colId xmlns:a16="http://schemas.microsoft.com/office/drawing/2014/main" val="3996199584"/>
                        </a:ext>
                      </a:extLst>
                    </a:gridCol>
                    <a:gridCol w="868720">
                      <a:extLst>
                        <a:ext uri="{9D8B030D-6E8A-4147-A177-3AD203B41FA5}">
                          <a16:colId xmlns:a16="http://schemas.microsoft.com/office/drawing/2014/main" val="3977189442"/>
                        </a:ext>
                      </a:extLst>
                    </a:gridCol>
                    <a:gridCol w="868720">
                      <a:extLst>
                        <a:ext uri="{9D8B030D-6E8A-4147-A177-3AD203B41FA5}">
                          <a16:colId xmlns:a16="http://schemas.microsoft.com/office/drawing/2014/main" val="2841615765"/>
                        </a:ext>
                      </a:extLst>
                    </a:gridCol>
                    <a:gridCol w="868720">
                      <a:extLst>
                        <a:ext uri="{9D8B030D-6E8A-4147-A177-3AD203B41FA5}">
                          <a16:colId xmlns:a16="http://schemas.microsoft.com/office/drawing/2014/main" val="2655942444"/>
                        </a:ext>
                      </a:extLst>
                    </a:gridCol>
                    <a:gridCol w="868720">
                      <a:extLst>
                        <a:ext uri="{9D8B030D-6E8A-4147-A177-3AD203B41FA5}">
                          <a16:colId xmlns:a16="http://schemas.microsoft.com/office/drawing/2014/main" val="510105855"/>
                        </a:ext>
                      </a:extLst>
                    </a:gridCol>
                    <a:gridCol w="868720">
                      <a:extLst>
                        <a:ext uri="{9D8B030D-6E8A-4147-A177-3AD203B41FA5}">
                          <a16:colId xmlns:a16="http://schemas.microsoft.com/office/drawing/2014/main" val="1339355811"/>
                        </a:ext>
                      </a:extLst>
                    </a:gridCol>
                    <a:gridCol w="868720">
                      <a:extLst>
                        <a:ext uri="{9D8B030D-6E8A-4147-A177-3AD203B41FA5}">
                          <a16:colId xmlns:a16="http://schemas.microsoft.com/office/drawing/2014/main" val="2658929365"/>
                        </a:ext>
                      </a:extLst>
                    </a:gridCol>
                  </a:tblGrid>
                  <a:tr h="165100">
                    <a:tc rowSpan="2">
                      <a:txBody>
                        <a:bodyPr/>
                        <a:lstStyle/>
                        <a:p>
                          <a:pPr algn="ctr"/>
                          <a:r>
                            <a:rPr lang="en-US" sz="1800" b="1" kern="100" dirty="0">
                              <a:effectLst/>
                              <a:latin typeface="微软雅黑" panose="020B0503020204020204" pitchFamily="34" charset="-122"/>
                              <a:ea typeface="微软雅黑" panose="020B0503020204020204" pitchFamily="34" charset="-122"/>
                            </a:rPr>
                            <a:t>P</a:t>
                          </a:r>
                          <a:endParaRPr lang="zh-CN" sz="1800" b="1" kern="100" dirty="0">
                            <a:effectLst/>
                            <a:latin typeface="微软雅黑" panose="020B0503020204020204" pitchFamily="34" charset="-122"/>
                            <a:ea typeface="微软雅黑" panose="020B0503020204020204" pitchFamily="34" charset="-122"/>
                          </a:endParaRPr>
                        </a:p>
                        <a:p>
                          <a:pPr algn="ctr"/>
                          <a:r>
                            <a:rPr lang="zh-CN" sz="1800" b="1" kern="100" dirty="0">
                              <a:effectLst/>
                              <a:latin typeface="微软雅黑" panose="020B0503020204020204" pitchFamily="34" charset="-122"/>
                              <a:ea typeface="微软雅黑" panose="020B0503020204020204" pitchFamily="34" charset="-122"/>
                            </a:rPr>
                            <a:t>（</a:t>
                          </a:r>
                          <a14:m>
                            <m:oMath xmlns:m="http://schemas.openxmlformats.org/officeDocument/2006/math">
                              <m:r>
                                <m:rPr>
                                  <m:nor/>
                                </m:rPr>
                                <a:rPr lang="en-US" sz="1800" b="1" kern="100">
                                  <a:effectLst/>
                                  <a:latin typeface="微软雅黑" panose="020B0503020204020204" pitchFamily="34" charset="-122"/>
                                  <a:ea typeface="微软雅黑" panose="020B0503020204020204" pitchFamily="34" charset="-122"/>
                                </a:rPr>
                                <m:t>kPa</m:t>
                              </m:r>
                            </m:oMath>
                          </a14:m>
                          <a:r>
                            <a:rPr lang="zh-CN" sz="1800" b="1" kern="100" dirty="0">
                              <a:effectLst/>
                              <a:latin typeface="微软雅黑" panose="020B0503020204020204" pitchFamily="34" charset="-122"/>
                              <a:ea typeface="微软雅黑" panose="020B0503020204020204" pitchFamily="34" charset="-122"/>
                            </a:rPr>
                            <a:t>）</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gridSpan="9">
                      <a:txBody>
                        <a:bodyPr/>
                        <a:lstStyle/>
                        <a:p>
                          <a:pPr algn="ctr"/>
                          <a:r>
                            <a:rPr lang="zh-CN" sz="1800" b="1" kern="100">
                              <a:effectLst/>
                              <a:latin typeface="微软雅黑" panose="020B0503020204020204" pitchFamily="34" charset="-122"/>
                              <a:ea typeface="微软雅黑" panose="020B0503020204020204" pitchFamily="34" charset="-122"/>
                            </a:rPr>
                            <a:t>传感器输出（</a:t>
                          </a:r>
                          <a:r>
                            <a:rPr lang="en-US" sz="1800" b="1" kern="100">
                              <a:effectLst/>
                              <a:latin typeface="微软雅黑" panose="020B0503020204020204" pitchFamily="34" charset="-122"/>
                              <a:ea typeface="微软雅黑" panose="020B0503020204020204" pitchFamily="34" charset="-122"/>
                            </a:rPr>
                            <a:t>V</a:t>
                          </a:r>
                          <a:r>
                            <a:rPr lang="zh-CN" sz="1800" b="1" kern="100">
                              <a:effectLst/>
                              <a:latin typeface="微软雅黑" panose="020B0503020204020204" pitchFamily="34" charset="-122"/>
                              <a:ea typeface="微软雅黑" panose="020B0503020204020204" pitchFamily="34" charset="-122"/>
                            </a:rPr>
                            <a:t>）</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0075135"/>
                      </a:ext>
                    </a:extLst>
                  </a:tr>
                  <a:tr h="165100">
                    <a:tc vMerge="1">
                      <a:txBody>
                        <a:bodyPr/>
                        <a:lstStyle/>
                        <a:p>
                          <a:endParaRPr lang="zh-CN" altLang="en-US"/>
                        </a:p>
                      </a:txBody>
                      <a:tcP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6</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388541405"/>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839258165"/>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0.9338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0.9355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0.9339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0.9340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0.9351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0.9346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3370898053"/>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0.8682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0.8704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12296561"/>
                      </a:ext>
                    </a:extLst>
                  </a:tr>
                  <a:tr h="165100">
                    <a:tc>
                      <a:txBody>
                        <a:bodyPr/>
                        <a:lstStyle/>
                        <a:p>
                          <a:pPr algn="ctr"/>
                          <a:r>
                            <a:rPr lang="en-US" sz="1800" b="1" kern="100">
                              <a:effectLst/>
                              <a:latin typeface="微软雅黑" panose="020B0503020204020204" pitchFamily="34" charset="-122"/>
                              <a:ea typeface="微软雅黑" panose="020B0503020204020204" pitchFamily="34" charset="-122"/>
                            </a:rPr>
                            <a:t>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0.8047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0.8073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53669564"/>
                      </a:ext>
                    </a:extLst>
                  </a:tr>
                </a:tbl>
              </a:graphicData>
            </a:graphic>
          </p:graphicFrame>
        </mc:Choice>
        <mc:Fallback>
          <p:graphicFrame>
            <p:nvGraphicFramePr>
              <p:cNvPr id="7" name="表格 6">
                <a:extLst>
                  <a:ext uri="{FF2B5EF4-FFF2-40B4-BE49-F238E27FC236}">
                    <a16:creationId xmlns:a16="http://schemas.microsoft.com/office/drawing/2014/main" id="{A54EC66C-7B1A-3730-382F-29FA1D03BA6E}"/>
                  </a:ext>
                </a:extLst>
              </p:cNvPr>
              <p:cNvGraphicFramePr>
                <a:graphicFrameLocks noGrp="1"/>
              </p:cNvGraphicFramePr>
              <p:nvPr>
                <p:extLst>
                  <p:ext uri="{D42A27DB-BD31-4B8C-83A1-F6EECF244321}">
                    <p14:modId xmlns:p14="http://schemas.microsoft.com/office/powerpoint/2010/main" val="2475449376"/>
                  </p:ext>
                </p:extLst>
              </p:nvPr>
            </p:nvGraphicFramePr>
            <p:xfrm>
              <a:off x="228600" y="3219822"/>
              <a:ext cx="8687200" cy="1645920"/>
            </p:xfrm>
            <a:graphic>
              <a:graphicData uri="http://schemas.openxmlformats.org/drawingml/2006/table">
                <a:tbl>
                  <a:tblPr firstRow="1" firstCol="1" bandRow="1">
                    <a:tableStyleId>{5C22544A-7EE6-4342-B048-85BDC9FD1C3A}</a:tableStyleId>
                  </a:tblPr>
                  <a:tblGrid>
                    <a:gridCol w="868720">
                      <a:extLst>
                        <a:ext uri="{9D8B030D-6E8A-4147-A177-3AD203B41FA5}">
                          <a16:colId xmlns:a16="http://schemas.microsoft.com/office/drawing/2014/main" val="2587130980"/>
                        </a:ext>
                      </a:extLst>
                    </a:gridCol>
                    <a:gridCol w="868720">
                      <a:extLst>
                        <a:ext uri="{9D8B030D-6E8A-4147-A177-3AD203B41FA5}">
                          <a16:colId xmlns:a16="http://schemas.microsoft.com/office/drawing/2014/main" val="319124630"/>
                        </a:ext>
                      </a:extLst>
                    </a:gridCol>
                    <a:gridCol w="868720">
                      <a:extLst>
                        <a:ext uri="{9D8B030D-6E8A-4147-A177-3AD203B41FA5}">
                          <a16:colId xmlns:a16="http://schemas.microsoft.com/office/drawing/2014/main" val="3287260728"/>
                        </a:ext>
                      </a:extLst>
                    </a:gridCol>
                    <a:gridCol w="868720">
                      <a:extLst>
                        <a:ext uri="{9D8B030D-6E8A-4147-A177-3AD203B41FA5}">
                          <a16:colId xmlns:a16="http://schemas.microsoft.com/office/drawing/2014/main" val="3996199584"/>
                        </a:ext>
                      </a:extLst>
                    </a:gridCol>
                    <a:gridCol w="868720">
                      <a:extLst>
                        <a:ext uri="{9D8B030D-6E8A-4147-A177-3AD203B41FA5}">
                          <a16:colId xmlns:a16="http://schemas.microsoft.com/office/drawing/2014/main" val="3977189442"/>
                        </a:ext>
                      </a:extLst>
                    </a:gridCol>
                    <a:gridCol w="868720">
                      <a:extLst>
                        <a:ext uri="{9D8B030D-6E8A-4147-A177-3AD203B41FA5}">
                          <a16:colId xmlns:a16="http://schemas.microsoft.com/office/drawing/2014/main" val="2841615765"/>
                        </a:ext>
                      </a:extLst>
                    </a:gridCol>
                    <a:gridCol w="868720">
                      <a:extLst>
                        <a:ext uri="{9D8B030D-6E8A-4147-A177-3AD203B41FA5}">
                          <a16:colId xmlns:a16="http://schemas.microsoft.com/office/drawing/2014/main" val="2655942444"/>
                        </a:ext>
                      </a:extLst>
                    </a:gridCol>
                    <a:gridCol w="868720">
                      <a:extLst>
                        <a:ext uri="{9D8B030D-6E8A-4147-A177-3AD203B41FA5}">
                          <a16:colId xmlns:a16="http://schemas.microsoft.com/office/drawing/2014/main" val="510105855"/>
                        </a:ext>
                      </a:extLst>
                    </a:gridCol>
                    <a:gridCol w="868720">
                      <a:extLst>
                        <a:ext uri="{9D8B030D-6E8A-4147-A177-3AD203B41FA5}">
                          <a16:colId xmlns:a16="http://schemas.microsoft.com/office/drawing/2014/main" val="1339355811"/>
                        </a:ext>
                      </a:extLst>
                    </a:gridCol>
                    <a:gridCol w="868720">
                      <a:extLst>
                        <a:ext uri="{9D8B030D-6E8A-4147-A177-3AD203B41FA5}">
                          <a16:colId xmlns:a16="http://schemas.microsoft.com/office/drawing/2014/main" val="2658929365"/>
                        </a:ext>
                      </a:extLst>
                    </a:gridCol>
                  </a:tblGrid>
                  <a:tr h="274320">
                    <a:tc rowSpan="2">
                      <a:txBody>
                        <a:bodyPr/>
                        <a:lstStyle/>
                        <a:p>
                          <a:endParaRPr lang="zh-CN"/>
                        </a:p>
                      </a:txBody>
                      <a:tcPr marL="6350" marR="6350" marT="0" marB="0" anchor="ctr">
                        <a:blipFill>
                          <a:blip r:embed="rId3"/>
                          <a:stretch>
                            <a:fillRect l="-699" t="-14444" r="-900000" b="-226667"/>
                          </a:stretch>
                        </a:blipFill>
                      </a:tcPr>
                    </a:tc>
                    <a:tc gridSpan="9">
                      <a:txBody>
                        <a:bodyPr/>
                        <a:lstStyle/>
                        <a:p>
                          <a:pPr algn="ctr"/>
                          <a:r>
                            <a:rPr lang="zh-CN" sz="1800" b="1" kern="100">
                              <a:effectLst/>
                              <a:latin typeface="微软雅黑" panose="020B0503020204020204" pitchFamily="34" charset="-122"/>
                              <a:ea typeface="微软雅黑" panose="020B0503020204020204" pitchFamily="34" charset="-122"/>
                            </a:rPr>
                            <a:t>传感器输出（</a:t>
                          </a:r>
                          <a:r>
                            <a:rPr lang="en-US" sz="1800" b="1" kern="100">
                              <a:effectLst/>
                              <a:latin typeface="微软雅黑" panose="020B0503020204020204" pitchFamily="34" charset="-122"/>
                              <a:ea typeface="微软雅黑" panose="020B0503020204020204" pitchFamily="34" charset="-122"/>
                            </a:rPr>
                            <a:t>V</a:t>
                          </a:r>
                          <a:r>
                            <a:rPr lang="zh-CN" sz="1800" b="1" kern="100">
                              <a:effectLst/>
                              <a:latin typeface="微软雅黑" panose="020B0503020204020204" pitchFamily="34" charset="-122"/>
                              <a:ea typeface="微软雅黑" panose="020B0503020204020204" pitchFamily="34" charset="-122"/>
                            </a:rPr>
                            <a:t>）</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0075135"/>
                      </a:ext>
                    </a:extLst>
                  </a:tr>
                  <a:tr h="274320">
                    <a:tc vMerge="1">
                      <a:txBody>
                        <a:bodyPr/>
                        <a:lstStyle/>
                        <a:p>
                          <a:endParaRPr lang="zh-CN" altLang="en-US"/>
                        </a:p>
                      </a:txBody>
                      <a:tcP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2</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dirty="0">
                              <a:effectLst/>
                              <a:latin typeface="微软雅黑" panose="020B0503020204020204" pitchFamily="34" charset="-122"/>
                              <a:ea typeface="微软雅黑" panose="020B0503020204020204" pitchFamily="34" charset="-122"/>
                            </a:rPr>
                            <a:t>样本</a:t>
                          </a:r>
                          <a:r>
                            <a:rPr lang="en-US" sz="1800" b="1" kern="100" dirty="0">
                              <a:effectLst/>
                              <a:latin typeface="微软雅黑" panose="020B0503020204020204" pitchFamily="34" charset="-122"/>
                              <a:ea typeface="微软雅黑" panose="020B0503020204020204" pitchFamily="34" charset="-122"/>
                            </a:rPr>
                            <a:t>3</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4</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6</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7</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8</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zh-CN" sz="1800" b="1" kern="100">
                              <a:effectLst/>
                              <a:latin typeface="微软雅黑" panose="020B0503020204020204" pitchFamily="34" charset="-122"/>
                              <a:ea typeface="微软雅黑" panose="020B0503020204020204" pitchFamily="34" charset="-122"/>
                            </a:rPr>
                            <a:t>样本</a:t>
                          </a:r>
                          <a:r>
                            <a:rPr lang="en-US" sz="1800" b="1" kern="100">
                              <a:effectLst/>
                              <a:latin typeface="微软雅黑" panose="020B0503020204020204" pitchFamily="34" charset="-122"/>
                              <a:ea typeface="微软雅黑" panose="020B0503020204020204" pitchFamily="34" charset="-122"/>
                            </a:rPr>
                            <a:t>9</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2388541405"/>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40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1</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1</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839258165"/>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0.9338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0.9355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0.9339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0.9340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0.9351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0.9346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3370898053"/>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30</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0.8682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0.8685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0.8714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0.8696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0.8693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0.8713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0.8704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912296561"/>
                      </a:ext>
                    </a:extLst>
                  </a:tr>
                  <a:tr h="274320">
                    <a:tc>
                      <a:txBody>
                        <a:bodyPr/>
                        <a:lstStyle/>
                        <a:p>
                          <a:pPr algn="ctr"/>
                          <a:r>
                            <a:rPr lang="en-US" sz="1800" b="1" kern="100">
                              <a:effectLst/>
                              <a:latin typeface="微软雅黑" panose="020B0503020204020204" pitchFamily="34" charset="-122"/>
                              <a:ea typeface="微软雅黑" panose="020B0503020204020204" pitchFamily="34" charset="-122"/>
                            </a:rPr>
                            <a:t>25</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0.8047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0.8057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0.8053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0.8050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0.8065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0.8060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a:effectLst/>
                              <a:latin typeface="微软雅黑" panose="020B0503020204020204" pitchFamily="34" charset="-122"/>
                              <a:ea typeface="微软雅黑" panose="020B0503020204020204" pitchFamily="34" charset="-122"/>
                            </a:rPr>
                            <a:t>0.8081 </a:t>
                          </a:r>
                          <a:endParaRPr lang="zh-CN" sz="1800" b="1"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tc>
                      <a:txBody>
                        <a:bodyPr/>
                        <a:lstStyle/>
                        <a:p>
                          <a:pPr algn="ctr"/>
                          <a:r>
                            <a:rPr lang="en-US" sz="1800" b="1" kern="100" dirty="0">
                              <a:effectLst/>
                              <a:latin typeface="微软雅黑" panose="020B0503020204020204" pitchFamily="34" charset="-122"/>
                              <a:ea typeface="微软雅黑" panose="020B0503020204020204" pitchFamily="34" charset="-122"/>
                            </a:rPr>
                            <a:t>0.8073 </a:t>
                          </a:r>
                          <a:endParaRPr 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350" marR="6350" marT="0" marB="0" anchor="ctr"/>
                    </a:tc>
                    <a:extLst>
                      <a:ext uri="{0D108BD9-81ED-4DB2-BD59-A6C34878D82A}">
                        <a16:rowId xmlns:a16="http://schemas.microsoft.com/office/drawing/2014/main" val="53669564"/>
                      </a:ext>
                    </a:extLst>
                  </a:tr>
                </a:tbl>
              </a:graphicData>
            </a:graphic>
          </p:graphicFrame>
        </mc:Fallback>
      </mc:AlternateContent>
    </p:spTree>
    <p:extLst>
      <p:ext uri="{BB962C8B-B14F-4D97-AF65-F5344CB8AC3E}">
        <p14:creationId xmlns:p14="http://schemas.microsoft.com/office/powerpoint/2010/main" val="26097425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57795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样本集划分</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2484013"/>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如果直接用整个样本集进行训练和预测，虽然拟合精度可能很高，但模型泛化能力会降低，容易出现过拟合和输出振荡曲线的现象；</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为提升模型在未知数据上的表现，应将样本集划分为训练集和测试集；</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针对样本</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，因标定数据仅有</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17</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组，采用较保守的划分比例：随机选取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80%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14</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个样本）为训练集，剩余</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20%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个样本）为测试集；</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这样做可保证测试集中样本数量充足，更合理地评估模型的泛化能力；</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在小样本条件下，这种分割方法是标准且有效的选择；</a:t>
            </a:r>
          </a:p>
        </p:txBody>
      </p:sp>
    </p:spTree>
    <p:extLst>
      <p:ext uri="{BB962C8B-B14F-4D97-AF65-F5344CB8AC3E}">
        <p14:creationId xmlns:p14="http://schemas.microsoft.com/office/powerpoint/2010/main" val="3068578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核函数的选择</a:t>
            </a:r>
          </a:p>
        </p:txBody>
      </p:sp>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1099019"/>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支持向量机的核函数选择目前没有统一的理论指导，实际应用多采用实验比较；</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本数据样本分别采用常用的径向基核函数（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核）和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核函数建模；</a:t>
            </a:r>
          </a:p>
          <a:p>
            <a:pPr marL="285750" indent="-285750">
              <a:lnSpc>
                <a:spcPct val="125000"/>
              </a:lnSpc>
              <a:buClr>
                <a:schemeClr val="accent3">
                  <a:lumMod val="75000"/>
                </a:schemeClr>
              </a:buClr>
              <a:buFont typeface="Wingdings" pitchFamily="2" charset="2"/>
              <a:buChar char="Ø"/>
            </a:pP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C4969211-C9F9-811D-680A-422A58833A7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575" y="1707654"/>
            <a:ext cx="4351425" cy="2894330"/>
          </a:xfrm>
          <a:prstGeom prst="rect">
            <a:avLst/>
          </a:prstGeom>
          <a:noFill/>
          <a:ln>
            <a:noFill/>
          </a:ln>
        </p:spPr>
      </p:pic>
      <p:pic>
        <p:nvPicPr>
          <p:cNvPr id="3" name="图片 2">
            <a:extLst>
              <a:ext uri="{FF2B5EF4-FFF2-40B4-BE49-F238E27FC236}">
                <a16:creationId xmlns:a16="http://schemas.microsoft.com/office/drawing/2014/main" id="{D002A671-3ED0-9CEC-AD2E-D01BC8D9FE7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1491" y="1911844"/>
            <a:ext cx="4171934" cy="2485950"/>
          </a:xfrm>
          <a:prstGeom prst="rect">
            <a:avLst/>
          </a:prstGeom>
          <a:noFill/>
          <a:ln>
            <a:noFill/>
          </a:ln>
        </p:spPr>
      </p:pic>
      <p:sp>
        <p:nvSpPr>
          <p:cNvPr id="9" name="文本框 8">
            <a:extLst>
              <a:ext uri="{FF2B5EF4-FFF2-40B4-BE49-F238E27FC236}">
                <a16:creationId xmlns:a16="http://schemas.microsoft.com/office/drawing/2014/main" id="{88CBDAE0-EF6A-CC41-A777-609F331424EC}"/>
              </a:ext>
            </a:extLst>
          </p:cNvPr>
          <p:cNvSpPr txBox="1"/>
          <p:nvPr/>
        </p:nvSpPr>
        <p:spPr>
          <a:xfrm>
            <a:off x="1021738" y="4628763"/>
            <a:ext cx="2749098" cy="276999"/>
          </a:xfrm>
          <a:prstGeom prst="rect">
            <a:avLst/>
          </a:prstGeom>
          <a:noFill/>
        </p:spPr>
        <p:txBody>
          <a:bodyPr wrap="square">
            <a:spAutoFit/>
          </a:bodyPr>
          <a:lstStyle/>
          <a:p>
            <a:r>
              <a:rPr lang="zh-CN" altLang="zh-CN" sz="1200" b="1" dirty="0">
                <a:solidFill>
                  <a:prstClr val="black"/>
                </a:solidFill>
                <a:latin typeface="Arial" panose="020B0604020202020204" pitchFamily="34" charset="0"/>
                <a:ea typeface="微软雅黑" panose="020B0503020204020204" pitchFamily="34" charset="-122"/>
              </a:rPr>
              <a:t>基于径向基核函数拟合后的误差曲线</a:t>
            </a:r>
            <a:endParaRPr lang="zh-CN" altLang="en-US" sz="1200" b="1" dirty="0">
              <a:solidFill>
                <a:prstClr val="black"/>
              </a:solidFill>
              <a:latin typeface="Arial" panose="020B0604020202020204" pitchFamily="34" charset="0"/>
              <a:ea typeface="微软雅黑" panose="020B0503020204020204" pitchFamily="34" charset="-122"/>
            </a:endParaRPr>
          </a:p>
        </p:txBody>
      </p:sp>
      <p:sp>
        <p:nvSpPr>
          <p:cNvPr id="10" name="文本框 9">
            <a:extLst>
              <a:ext uri="{FF2B5EF4-FFF2-40B4-BE49-F238E27FC236}">
                <a16:creationId xmlns:a16="http://schemas.microsoft.com/office/drawing/2014/main" id="{850A783F-4384-3CB2-26A5-39EBF3A0FC26}"/>
              </a:ext>
            </a:extLst>
          </p:cNvPr>
          <p:cNvSpPr txBox="1"/>
          <p:nvPr/>
        </p:nvSpPr>
        <p:spPr>
          <a:xfrm>
            <a:off x="5462909" y="4628762"/>
            <a:ext cx="2749098" cy="276999"/>
          </a:xfrm>
          <a:prstGeom prst="rect">
            <a:avLst/>
          </a:prstGeom>
          <a:noFill/>
        </p:spPr>
        <p:txBody>
          <a:bodyPr wrap="square">
            <a:spAutoFit/>
          </a:bodyPr>
          <a:lstStyle/>
          <a:p>
            <a:r>
              <a:rPr lang="zh-CN" altLang="zh-CN" sz="1200" b="1" dirty="0">
                <a:solidFill>
                  <a:prstClr val="black"/>
                </a:solidFill>
                <a:latin typeface="Arial" panose="020B0604020202020204" pitchFamily="34" charset="0"/>
                <a:ea typeface="微软雅黑" panose="020B0503020204020204" pitchFamily="34" charset="-122"/>
              </a:rPr>
              <a:t>基于径向基核函数拟合后的误差曲线</a:t>
            </a:r>
            <a:endParaRPr lang="zh-CN" altLang="en-US" sz="1200" b="1" dirty="0">
              <a:solidFill>
                <a:prstClr val="black"/>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327478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16784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3244799"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9.3.5 SVM</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参数的优化</a:t>
            </a:r>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C6A1FB5B-308F-00E1-1294-F82A49074107}"/>
                  </a:ext>
                </a:extLst>
              </p:cNvPr>
              <p:cNvSpPr txBox="1"/>
              <p:nvPr/>
            </p:nvSpPr>
            <p:spPr>
              <a:xfrm>
                <a:off x="229000" y="1023578"/>
                <a:ext cx="8686799" cy="2135200"/>
              </a:xfrm>
              <a:prstGeom prst="rect">
                <a:avLst/>
              </a:prstGeom>
              <a:noFill/>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默认参数训练的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模型预测精度较低，难以满足实际需求；</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需采用合适的优化方法调整</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模型的超参数；</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常用优化方法包括粒子群优化、蚁群优化等，均可自主学习和使用；</a:t>
                </a: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模型常见超参数：惩罚系数</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i="1"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、损失函数中的</a:t>
                </a:r>
                <a14:m>
                  <m:oMath xmlns:m="http://schemas.openxmlformats.org/officeDocument/2006/math">
                    <m:r>
                      <a:rPr lang="en-US" altLang="zh-CN" b="1" i="1"/>
                      <m:t>𝜺</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、核函数参数等；</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对于径向基核函数，本节重点优化</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14:m>
                  <m:oMath xmlns:m="http://schemas.openxmlformats.org/officeDocument/2006/math">
                    <m:r>
                      <a:rPr lang="en-US" altLang="zh-CN" b="1" i="1">
                        <a:latin typeface="Cambria Math" panose="02040503050406030204" pitchFamily="18" charset="0"/>
                      </a:rPr>
                      <m:t>𝜺</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和核参数</a:t>
                </a:r>
                <a14:m>
                  <m:oMath xmlns:m="http://schemas.openxmlformats.org/officeDocument/2006/math">
                    <m:r>
                      <a:rPr lang="en-US" altLang="zh-CN" b="1" i="1"/>
                      <m:t>𝝈</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通过优化，本节直接给出最优结果：</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𝑪</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𝟏𝟎𝟎𝟎</m:t>
                    </m:r>
                  </m:oMath>
                </a14:m>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𝝈</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𝟏</m:t>
                    </m:r>
                  </m:oMath>
                </a14:m>
                <a:r>
                  <a:rPr lang="zh-CN" altLang="zh-CN" sz="1800" b="1"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𝜺</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𝟎</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𝟎𝟎𝟏</m:t>
                    </m:r>
                    <m:r>
                      <a:rPr lang="en-US" altLang="zh-CN" sz="1800" b="1" i="1">
                        <a:effectLst/>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mc:Choice>
        <mc:Fallback>
          <p:sp>
            <p:nvSpPr>
              <p:cNvPr id="20" name="文本框 19">
                <a:extLst>
                  <a:ext uri="{FF2B5EF4-FFF2-40B4-BE49-F238E27FC236}">
                    <a16:creationId xmlns:a16="http://schemas.microsoft.com/office/drawing/2014/main" id="{C6A1FB5B-308F-00E1-1294-F82A49074107}"/>
                  </a:ext>
                </a:extLst>
              </p:cNvPr>
              <p:cNvSpPr txBox="1">
                <a:spLocks noRot="1" noChangeAspect="1" noMove="1" noResize="1" noEditPoints="1" noAdjustHandles="1" noChangeArrowheads="1" noChangeShapeType="1" noTextEdit="1"/>
              </p:cNvSpPr>
              <p:nvPr/>
            </p:nvSpPr>
            <p:spPr>
              <a:xfrm>
                <a:off x="229000" y="1023578"/>
                <a:ext cx="8686799" cy="2135200"/>
              </a:xfrm>
              <a:prstGeom prst="rect">
                <a:avLst/>
              </a:prstGeom>
              <a:blipFill>
                <a:blip r:embed="rId2"/>
                <a:stretch>
                  <a:fillRect l="-491" b="-3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807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9" name="矩形 8"/>
          <p:cNvSpPr/>
          <p:nvPr/>
        </p:nvSpPr>
        <p:spPr>
          <a:xfrm>
            <a:off x="218735" y="938741"/>
            <a:ext cx="8686800" cy="4131900"/>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的实现主要用的是</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scikit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类，使用前要确保已经安装</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scikit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库，如果没有安装，可以通过</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pip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命令安装：</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300"/>
              </a:spcBef>
              <a:spcAft>
                <a:spcPts val="300"/>
              </a:spcAft>
              <a:buClr>
                <a:schemeClr val="accent3">
                  <a:lumMod val="75000"/>
                </a:schemeClr>
              </a:buClr>
            </a:pP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a:t>
            </a:r>
            <a:r>
              <a:rPr lang="en-US" altLang="zh-CN" sz="20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scikit</a:t>
            </a: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-learn</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安装后，可以采用下面的语句导入</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300"/>
              </a:spcBef>
              <a:spcAft>
                <a:spcPts val="300"/>
              </a:spcAft>
              <a:buClr>
                <a:schemeClr val="accent3">
                  <a:lumMod val="75000"/>
                </a:schemeClr>
              </a:buClr>
            </a:pP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sz="20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sklearn.svm</a:t>
            </a: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SVC</a:t>
            </a:r>
          </a:p>
          <a:p>
            <a:pPr marL="285750" indent="-285750">
              <a:lnSpc>
                <a:spcPct val="125000"/>
              </a:lnSpc>
              <a:spcBef>
                <a:spcPts val="600"/>
              </a:spcBef>
              <a:spcAft>
                <a:spcPts val="600"/>
              </a:spcAft>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rPr>
              <a:t>SVC</a:t>
            </a:r>
            <a:r>
              <a:rPr lang="zh-CN" altLang="zh-CN" b="1" dirty="0">
                <a:solidFill>
                  <a:prstClr val="black"/>
                </a:solidFill>
                <a:latin typeface="Arial" panose="020B0604020202020204" pitchFamily="34" charset="0"/>
                <a:ea typeface="微软雅黑" panose="020B0503020204020204" pitchFamily="34" charset="-122"/>
              </a:rPr>
              <a:t>类</a:t>
            </a:r>
            <a:r>
              <a:rPr lang="zh-CN" altLang="en-US" b="1" dirty="0">
                <a:solidFill>
                  <a:prstClr val="black"/>
                </a:solidFill>
                <a:latin typeface="Arial" panose="020B0604020202020204" pitchFamily="34" charset="0"/>
                <a:ea typeface="微软雅黑" panose="020B0503020204020204" pitchFamily="34" charset="-122"/>
              </a:rPr>
              <a:t>的语法为：</a:t>
            </a:r>
            <a:endParaRPr lang="en-US" altLang="zh-CN" b="1" dirty="0">
              <a:solidFill>
                <a:prstClr val="black"/>
              </a:solidFill>
              <a:latin typeface="Arial" panose="020B0604020202020204" pitchFamily="34" charset="0"/>
              <a:ea typeface="微软雅黑" panose="020B0503020204020204" pitchFamily="34" charset="-122"/>
            </a:endParaRPr>
          </a:p>
          <a:p>
            <a:pPr algn="ctr">
              <a:lnSpc>
                <a:spcPct val="125000"/>
              </a:lnSpc>
              <a:spcBef>
                <a:spcPts val="300"/>
              </a:spcBef>
              <a:spcAft>
                <a:spcPts val="300"/>
              </a:spcAft>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model=SVC (*, C=1.0, kernel='</a:t>
            </a:r>
            <a:r>
              <a:rPr lang="en-US" altLang="zh-CN" b="1" dirty="0" err="1">
                <a:solidFill>
                  <a:prstClr val="black"/>
                </a:solidFill>
                <a:latin typeface="Arial" panose="020B0604020202020204" pitchFamily="34" charset="0"/>
                <a:ea typeface="微软雅黑" panose="020B0503020204020204" pitchFamily="34" charset="-122"/>
              </a:rPr>
              <a:t>rbf</a:t>
            </a:r>
            <a:r>
              <a:rPr lang="en-US" altLang="zh-CN" b="1" dirty="0">
                <a:solidFill>
                  <a:prstClr val="black"/>
                </a:solidFill>
                <a:latin typeface="Arial" panose="020B0604020202020204" pitchFamily="34" charset="0"/>
                <a:ea typeface="微软雅黑" panose="020B0503020204020204" pitchFamily="34" charset="-122"/>
              </a:rPr>
              <a:t>', degree=3, gamma='scale', coef0=0.0, shrinking=True, probability=False, </a:t>
            </a:r>
            <a:r>
              <a:rPr lang="en-US" altLang="zh-CN" b="1" dirty="0" err="1">
                <a:solidFill>
                  <a:prstClr val="black"/>
                </a:solidFill>
                <a:latin typeface="Arial" panose="020B0604020202020204" pitchFamily="34" charset="0"/>
                <a:ea typeface="微软雅黑" panose="020B0503020204020204" pitchFamily="34" charset="-122"/>
              </a:rPr>
              <a:t>tol</a:t>
            </a:r>
            <a:r>
              <a:rPr lang="en-US" altLang="zh-CN" b="1" dirty="0">
                <a:solidFill>
                  <a:prstClr val="black"/>
                </a:solidFill>
                <a:latin typeface="Arial" panose="020B0604020202020204" pitchFamily="34" charset="0"/>
                <a:ea typeface="微软雅黑" panose="020B0503020204020204" pitchFamily="34" charset="-122"/>
              </a:rPr>
              <a:t>=0.001, </a:t>
            </a:r>
            <a:r>
              <a:rPr lang="en-US" altLang="zh-CN" b="1" dirty="0" err="1">
                <a:solidFill>
                  <a:prstClr val="black"/>
                </a:solidFill>
                <a:latin typeface="Arial" panose="020B0604020202020204" pitchFamily="34" charset="0"/>
                <a:ea typeface="微软雅黑" panose="020B0503020204020204" pitchFamily="34" charset="-122"/>
              </a:rPr>
              <a:t>cache_size</a:t>
            </a:r>
            <a:r>
              <a:rPr lang="en-US" altLang="zh-CN" b="1" dirty="0">
                <a:solidFill>
                  <a:prstClr val="black"/>
                </a:solidFill>
                <a:latin typeface="Arial" panose="020B0604020202020204" pitchFamily="34" charset="0"/>
                <a:ea typeface="微软雅黑" panose="020B0503020204020204" pitchFamily="34" charset="-122"/>
              </a:rPr>
              <a:t>=200, </a:t>
            </a:r>
            <a:r>
              <a:rPr lang="en-US" altLang="zh-CN" b="1" dirty="0" err="1">
                <a:solidFill>
                  <a:prstClr val="black"/>
                </a:solidFill>
                <a:latin typeface="Arial" panose="020B0604020202020204" pitchFamily="34" charset="0"/>
                <a:ea typeface="微软雅黑" panose="020B0503020204020204" pitchFamily="34" charset="-122"/>
              </a:rPr>
              <a:t>class_weight</a:t>
            </a:r>
            <a:r>
              <a:rPr lang="en-US" altLang="zh-CN" b="1" dirty="0">
                <a:solidFill>
                  <a:prstClr val="black"/>
                </a:solidFill>
                <a:latin typeface="Arial" panose="020B0604020202020204" pitchFamily="34" charset="0"/>
                <a:ea typeface="微软雅黑" panose="020B0503020204020204" pitchFamily="34" charset="-122"/>
              </a:rPr>
              <a:t>=None, verbose=False, </a:t>
            </a:r>
            <a:r>
              <a:rPr lang="en-US" altLang="zh-CN" b="1" dirty="0" err="1">
                <a:solidFill>
                  <a:prstClr val="black"/>
                </a:solidFill>
                <a:latin typeface="Arial" panose="020B0604020202020204" pitchFamily="34" charset="0"/>
                <a:ea typeface="微软雅黑" panose="020B0503020204020204" pitchFamily="34" charset="-122"/>
              </a:rPr>
              <a:t>max_iter</a:t>
            </a:r>
            <a:r>
              <a:rPr lang="en-US" altLang="zh-CN" b="1" dirty="0">
                <a:solidFill>
                  <a:prstClr val="black"/>
                </a:solidFill>
                <a:latin typeface="Arial" panose="020B0604020202020204" pitchFamily="34" charset="0"/>
                <a:ea typeface="微软雅黑" panose="020B0503020204020204" pitchFamily="34" charset="-122"/>
              </a:rPr>
              <a:t>=-1, </a:t>
            </a:r>
            <a:r>
              <a:rPr lang="en-US" altLang="zh-CN" b="1" dirty="0" err="1">
                <a:solidFill>
                  <a:prstClr val="black"/>
                </a:solidFill>
                <a:latin typeface="Arial" panose="020B0604020202020204" pitchFamily="34" charset="0"/>
                <a:ea typeface="微软雅黑" panose="020B0503020204020204" pitchFamily="34" charset="-122"/>
              </a:rPr>
              <a:t>decision_function_shape</a:t>
            </a:r>
            <a:r>
              <a:rPr lang="en-US" altLang="zh-CN" b="1" dirty="0">
                <a:solidFill>
                  <a:prstClr val="black"/>
                </a:solidFill>
                <a:latin typeface="Arial" panose="020B0604020202020204" pitchFamily="34" charset="0"/>
                <a:ea typeface="微软雅黑" panose="020B0503020204020204" pitchFamily="34" charset="-122"/>
              </a:rPr>
              <a:t>='</a:t>
            </a:r>
            <a:r>
              <a:rPr lang="en-US" altLang="zh-CN" b="1" dirty="0" err="1">
                <a:solidFill>
                  <a:prstClr val="black"/>
                </a:solidFill>
                <a:latin typeface="Arial" panose="020B0604020202020204" pitchFamily="34" charset="0"/>
                <a:ea typeface="微软雅黑" panose="020B0503020204020204" pitchFamily="34" charset="-122"/>
              </a:rPr>
              <a:t>ovr</a:t>
            </a:r>
            <a:r>
              <a:rPr lang="en-US" altLang="zh-CN" b="1" dirty="0">
                <a:solidFill>
                  <a:prstClr val="black"/>
                </a:solidFill>
                <a:latin typeface="Arial" panose="020B0604020202020204" pitchFamily="34" charset="0"/>
                <a:ea typeface="微软雅黑" panose="020B0503020204020204" pitchFamily="34" charset="-122"/>
              </a:rPr>
              <a:t>', </a:t>
            </a:r>
            <a:r>
              <a:rPr lang="en-US" altLang="zh-CN" b="1" dirty="0" err="1">
                <a:solidFill>
                  <a:prstClr val="black"/>
                </a:solidFill>
                <a:latin typeface="Arial" panose="020B0604020202020204" pitchFamily="34" charset="0"/>
                <a:ea typeface="微软雅黑" panose="020B0503020204020204" pitchFamily="34" charset="-122"/>
              </a:rPr>
              <a:t>break_ties</a:t>
            </a:r>
            <a:r>
              <a:rPr lang="en-US" altLang="zh-CN" b="1" dirty="0">
                <a:solidFill>
                  <a:prstClr val="black"/>
                </a:solidFill>
                <a:latin typeface="Arial" panose="020B0604020202020204" pitchFamily="34" charset="0"/>
                <a:ea typeface="微软雅黑" panose="020B0503020204020204" pitchFamily="34" charset="-122"/>
              </a:rPr>
              <a:t>=False, </a:t>
            </a:r>
            <a:r>
              <a:rPr lang="en-US" altLang="zh-CN" b="1" dirty="0" err="1">
                <a:solidFill>
                  <a:prstClr val="black"/>
                </a:solidFill>
                <a:latin typeface="Arial" panose="020B0604020202020204" pitchFamily="34" charset="0"/>
                <a:ea typeface="微软雅黑" panose="020B0503020204020204" pitchFamily="34" charset="-122"/>
              </a:rPr>
              <a:t>random_state</a:t>
            </a:r>
            <a:r>
              <a:rPr lang="en-US" altLang="zh-CN" b="1" dirty="0">
                <a:solidFill>
                  <a:prstClr val="black"/>
                </a:solidFill>
                <a:latin typeface="Arial" panose="020B0604020202020204" pitchFamily="34" charset="0"/>
                <a:ea typeface="微软雅黑" panose="020B0503020204020204" pitchFamily="34" charset="-122"/>
              </a:rPr>
              <a:t>=None)</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9428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267494"/>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290669"/>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5" name="矩形 4"/>
          <p:cNvSpPr/>
          <p:nvPr/>
        </p:nvSpPr>
        <p:spPr>
          <a:xfrm>
            <a:off x="213237" y="914990"/>
            <a:ext cx="8686800" cy="3554819"/>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float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，错误项的惩罚参数，用于控制决策边界的平滑度和分类的准确性之间的权衡；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：字符串类型，默认为‘</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使用的核函数，可选的值有‘</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’（线性核）、‘</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’（多项式核）、‘</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’（高斯径向基核）和‘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degree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：整数类型，默认为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’时，用于指定多项式核函数的阶数；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gamma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auto</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float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08391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5" name="矩形 4"/>
          <p:cNvSpPr/>
          <p:nvPr/>
        </p:nvSpPr>
        <p:spPr>
          <a:xfrm>
            <a:off x="221378" y="1059582"/>
            <a:ext cx="8686800" cy="3901068"/>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verbose</a:t>
            </a:r>
            <a:r>
              <a:rPr lang="zh-CN" altLang="en-US" dirty="0"/>
              <a:t>：</a:t>
            </a:r>
            <a:r>
              <a:rPr lang="zh-CN" altLang="en-US" b="1" dirty="0">
                <a:solidFill>
                  <a:prstClr val="black"/>
                </a:solidFill>
                <a:latin typeface="Arial" panose="020B0604020202020204" pitchFamily="34" charset="0"/>
                <a:ea typeface="微软雅黑" panose="020B0503020204020204" pitchFamily="34" charset="-122"/>
              </a:rPr>
              <a:t>用于指定是否启用详细输出。如果设置为</a:t>
            </a:r>
            <a:r>
              <a:rPr lang="en-US" altLang="zh-CN" b="1" dirty="0">
                <a:solidFill>
                  <a:prstClr val="black"/>
                </a:solidFill>
                <a:latin typeface="Arial" panose="020B0604020202020204" pitchFamily="34" charset="0"/>
                <a:ea typeface="微软雅黑" panose="020B0503020204020204" pitchFamily="34" charset="-122"/>
              </a:rPr>
              <a:t>True</a:t>
            </a:r>
            <a:r>
              <a:rPr lang="zh-CN" altLang="en-US" b="1" dirty="0">
                <a:solidFill>
                  <a:prstClr val="black"/>
                </a:solidFill>
                <a:latin typeface="Arial" panose="020B0604020202020204" pitchFamily="34" charset="0"/>
                <a:ea typeface="微软雅黑" panose="020B0503020204020204" pitchFamily="34" charset="-122"/>
              </a:rPr>
              <a:t>，那么训练过程中将会输出更多信息</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max_iter</a:t>
            </a:r>
            <a:r>
              <a:rPr lang="zh-CN" altLang="en-US" b="1" dirty="0">
                <a:solidFill>
                  <a:prstClr val="black"/>
                </a:solidFill>
                <a:latin typeface="Arial" panose="020B0604020202020204" pitchFamily="34" charset="0"/>
                <a:ea typeface="微软雅黑" panose="020B0503020204020204" pitchFamily="34" charset="-122"/>
              </a:rPr>
              <a:t>：用于指定求解器中的最大迭代次数。这个参数可以用来控制模型的训练时间</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decision_function_shape</a:t>
            </a:r>
            <a:r>
              <a:rPr lang="zh-CN" altLang="en-US" b="1" dirty="0">
                <a:solidFill>
                  <a:prstClr val="black"/>
                </a:solidFill>
                <a:latin typeface="Arial" panose="020B0604020202020204" pitchFamily="34" charset="0"/>
                <a:ea typeface="微软雅黑" panose="020B0503020204020204" pitchFamily="34" charset="-122"/>
              </a:rPr>
              <a:t>：用于指定决策函数的形状。这个参数只在处理多分类问题时才会用到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break_ties</a:t>
            </a:r>
            <a:r>
              <a:rPr lang="zh-CN" altLang="en-US" b="1" dirty="0">
                <a:solidFill>
                  <a:prstClr val="black"/>
                </a:solidFill>
                <a:latin typeface="Arial" panose="020B0604020202020204" pitchFamily="34" charset="0"/>
                <a:ea typeface="微软雅黑" panose="020B0503020204020204" pitchFamily="34" charset="-122"/>
              </a:rPr>
              <a:t>：用于指定是否打破决策函数的平局。这个参数只在处理多分类问题，并且</a:t>
            </a:r>
            <a:r>
              <a:rPr lang="en-US" altLang="zh-CN" b="1" dirty="0" err="1">
                <a:solidFill>
                  <a:prstClr val="black"/>
                </a:solidFill>
                <a:latin typeface="Arial" panose="020B0604020202020204" pitchFamily="34" charset="0"/>
                <a:ea typeface="微软雅黑" panose="020B0503020204020204" pitchFamily="34" charset="-122"/>
              </a:rPr>
              <a:t>decision_function_shape</a:t>
            </a:r>
            <a:r>
              <a:rPr lang="en-US" altLang="zh-CN" b="1" dirty="0">
                <a:solidFill>
                  <a:prstClr val="black"/>
                </a:solidFill>
                <a:latin typeface="Arial" panose="020B0604020202020204" pitchFamily="34" charset="0"/>
                <a:ea typeface="微软雅黑" panose="020B0503020204020204" pitchFamily="34" charset="-122"/>
              </a:rPr>
              <a:t>=‘</a:t>
            </a:r>
            <a:r>
              <a:rPr lang="en-US" altLang="zh-CN" b="1" dirty="0" err="1">
                <a:solidFill>
                  <a:prstClr val="black"/>
                </a:solidFill>
                <a:latin typeface="Arial" panose="020B0604020202020204" pitchFamily="34" charset="0"/>
                <a:ea typeface="微软雅黑" panose="020B0503020204020204" pitchFamily="34" charset="-122"/>
              </a:rPr>
              <a:t>ovr</a:t>
            </a:r>
            <a:r>
              <a:rPr lang="en-US" altLang="zh-CN" b="1" dirty="0">
                <a:solidFill>
                  <a:prstClr val="black"/>
                </a:solidFill>
                <a:latin typeface="Arial" panose="020B0604020202020204" pitchFamily="34" charset="0"/>
                <a:ea typeface="微软雅黑" panose="020B0503020204020204" pitchFamily="34" charset="-122"/>
              </a:rPr>
              <a:t>’</a:t>
            </a:r>
            <a:r>
              <a:rPr lang="zh-CN" altLang="en-US" b="1" dirty="0">
                <a:solidFill>
                  <a:prstClr val="black"/>
                </a:solidFill>
                <a:latin typeface="Arial" panose="020B0604020202020204" pitchFamily="34" charset="0"/>
                <a:ea typeface="微软雅黑" panose="020B0503020204020204" pitchFamily="34" charset="-122"/>
              </a:rPr>
              <a:t>，且</a:t>
            </a:r>
            <a:r>
              <a:rPr lang="en-US" altLang="zh-CN" b="1" dirty="0">
                <a:solidFill>
                  <a:prstClr val="black"/>
                </a:solidFill>
                <a:latin typeface="Arial" panose="020B0604020202020204" pitchFamily="34" charset="0"/>
                <a:ea typeface="微软雅黑" panose="020B0503020204020204" pitchFamily="34" charset="-122"/>
              </a:rPr>
              <a:t>predict</a:t>
            </a:r>
            <a:r>
              <a:rPr lang="zh-CN" altLang="en-US" b="1" dirty="0">
                <a:solidFill>
                  <a:prstClr val="black"/>
                </a:solidFill>
                <a:latin typeface="Arial" panose="020B0604020202020204" pitchFamily="34" charset="0"/>
                <a:ea typeface="微软雅黑" panose="020B0503020204020204" pitchFamily="34" charset="-122"/>
              </a:rPr>
              <a:t>被调用时才会用到</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random_state</a:t>
            </a:r>
            <a:r>
              <a:rPr lang="zh-CN" altLang="en-US" b="1" dirty="0">
                <a:solidFill>
                  <a:prstClr val="black"/>
                </a:solidFill>
                <a:latin typeface="Arial" panose="020B0604020202020204" pitchFamily="34" charset="0"/>
                <a:ea typeface="微软雅黑" panose="020B0503020204020204" pitchFamily="34" charset="-122"/>
              </a:rPr>
              <a:t>：用于指定数据洗牌时的种子值。这个参数可以用来确保模型的结果是可重复的。</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357857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5" name="矩形 4"/>
          <p:cNvSpPr/>
          <p:nvPr/>
        </p:nvSpPr>
        <p:spPr>
          <a:xfrm>
            <a:off x="221378" y="1059582"/>
            <a:ext cx="8686800" cy="3901068"/>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coef0</a:t>
            </a:r>
            <a:r>
              <a:rPr lang="zh-CN" altLang="en-US"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float</a:t>
            </a:r>
            <a:r>
              <a:rPr lang="zh-CN" altLang="en-US" b="1" dirty="0">
                <a:solidFill>
                  <a:prstClr val="black"/>
                </a:solidFill>
                <a:latin typeface="Arial" panose="020B0604020202020204" pitchFamily="34" charset="0"/>
                <a:ea typeface="微软雅黑" panose="020B0503020204020204" pitchFamily="34" charset="-122"/>
              </a:rPr>
              <a:t>类型，默认为</a:t>
            </a:r>
            <a:r>
              <a:rPr lang="en-US" altLang="zh-CN" b="1" dirty="0">
                <a:solidFill>
                  <a:prstClr val="black"/>
                </a:solidFill>
                <a:latin typeface="Arial" panose="020B0604020202020204" pitchFamily="34" charset="0"/>
                <a:ea typeface="微软雅黑" panose="020B0503020204020204" pitchFamily="34" charset="-122"/>
              </a:rPr>
              <a:t>0.0</a:t>
            </a:r>
            <a:r>
              <a:rPr lang="zh-CN" altLang="en-US" b="1" dirty="0">
                <a:solidFill>
                  <a:prstClr val="black"/>
                </a:solidFill>
                <a:latin typeface="Arial" panose="020B0604020202020204" pitchFamily="34" charset="0"/>
                <a:ea typeface="微软雅黑" panose="020B0503020204020204" pitchFamily="34" charset="-122"/>
              </a:rPr>
              <a:t>。用于指定核函数中的独立项，只有当</a:t>
            </a:r>
            <a:r>
              <a:rPr lang="en-US" altLang="zh-CN" b="1" dirty="0">
                <a:solidFill>
                  <a:prstClr val="black"/>
                </a:solidFill>
                <a:latin typeface="Arial" panose="020B0604020202020204" pitchFamily="34" charset="0"/>
                <a:ea typeface="微软雅黑" panose="020B0503020204020204" pitchFamily="34" charset="-122"/>
              </a:rPr>
              <a:t>kernel</a:t>
            </a:r>
            <a:r>
              <a:rPr lang="zh-CN" altLang="en-US" b="1" dirty="0">
                <a:solidFill>
                  <a:prstClr val="black"/>
                </a:solidFill>
                <a:latin typeface="Arial" panose="020B0604020202020204" pitchFamily="34" charset="0"/>
                <a:ea typeface="微软雅黑" panose="020B0503020204020204" pitchFamily="34" charset="-122"/>
              </a:rPr>
              <a:t>为’</a:t>
            </a:r>
            <a:r>
              <a:rPr lang="en-US" altLang="zh-CN" b="1" dirty="0">
                <a:solidFill>
                  <a:prstClr val="black"/>
                </a:solidFill>
                <a:latin typeface="Arial" panose="020B0604020202020204" pitchFamily="34" charset="0"/>
                <a:ea typeface="微软雅黑" panose="020B0503020204020204" pitchFamily="34" charset="-122"/>
              </a:rPr>
              <a:t>poly’</a:t>
            </a:r>
            <a:r>
              <a:rPr lang="zh-CN" altLang="en-US" b="1" dirty="0">
                <a:solidFill>
                  <a:prstClr val="black"/>
                </a:solidFill>
                <a:latin typeface="Arial" panose="020B0604020202020204" pitchFamily="34" charset="0"/>
                <a:ea typeface="微软雅黑" panose="020B0503020204020204" pitchFamily="34" charset="-122"/>
              </a:rPr>
              <a:t>或’</a:t>
            </a:r>
            <a:r>
              <a:rPr lang="en-US" altLang="zh-CN" b="1" dirty="0">
                <a:solidFill>
                  <a:prstClr val="black"/>
                </a:solidFill>
                <a:latin typeface="Arial" panose="020B0604020202020204" pitchFamily="34" charset="0"/>
                <a:ea typeface="微软雅黑" panose="020B0503020204020204" pitchFamily="34" charset="-122"/>
              </a:rPr>
              <a:t>sigmoid’</a:t>
            </a:r>
            <a:r>
              <a:rPr lang="zh-CN" altLang="en-US" b="1" dirty="0">
                <a:solidFill>
                  <a:prstClr val="black"/>
                </a:solidFill>
                <a:latin typeface="Arial" panose="020B0604020202020204" pitchFamily="34" charset="0"/>
                <a:ea typeface="微软雅黑" panose="020B0503020204020204" pitchFamily="34" charset="-122"/>
              </a:rPr>
              <a:t>时，这个参数才会生效</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shrinking</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：用于指定是否使用启发式。如果设置为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，那么将会使用启发式方法来加速训练，这通常可以提高训练速度；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probability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：用于指定是否启用概率估计。如果设置为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，那么可以通过</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predict_proba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方法来获取样本属于每个类别的概率；</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t>tol</a:t>
            </a:r>
            <a:r>
              <a:rPr lang="zh-CN" altLang="en-US" dirty="0"/>
              <a:t>：</a:t>
            </a:r>
            <a:r>
              <a:rPr lang="zh-CN" altLang="en-US" b="1" dirty="0">
                <a:solidFill>
                  <a:prstClr val="black"/>
                </a:solidFill>
                <a:latin typeface="Arial" panose="020B0604020202020204" pitchFamily="34" charset="0"/>
                <a:ea typeface="微软雅黑" panose="020B0503020204020204" pitchFamily="34" charset="-122"/>
              </a:rPr>
              <a:t>指定停止标准的公差。这个参数决定了模型的训练何时停止</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class_weight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：用于指定类别的权重。如果所有类别的样本数量都差不多，那么可以忽略这个参数；如果某些类别的样本数量很少，那么可以通过这个参数来增加这些类别的权重，使得模型更关注这些类别； </a:t>
            </a:r>
            <a:r>
              <a:rPr lang="en-US" altLang="zh-CN" b="1" dirty="0"/>
              <a:t>"balanced"</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13199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C59A6A-3081-4D9C-7761-D9ECAFBB0A23}"/>
              </a:ext>
            </a:extLst>
          </p:cNvPr>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4748A38-1A7E-D932-C8FC-61638C9B994A}"/>
              </a:ext>
            </a:extLst>
          </p:cNvPr>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统计学习理论</a:t>
            </a:r>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4A6DBC9D-0AAC-57D9-945E-FF964043294F}"/>
                  </a:ext>
                </a:extLst>
              </p:cNvPr>
              <p:cNvSpPr txBox="1"/>
              <p:nvPr/>
            </p:nvSpPr>
            <p:spPr>
              <a:xfrm>
                <a:off x="228600" y="1023578"/>
                <a:ext cx="8686800" cy="4213333"/>
              </a:xfrm>
              <a:prstGeom prst="rect">
                <a:avLst/>
              </a:prstGeom>
            </p:spPr>
            <p:txBody>
              <a:bodyPr wrap="square">
                <a:spAutoFit/>
              </a:bodyPr>
              <a:lstStyle>
                <a:defPPr>
                  <a:defRPr lang="zh-CN"/>
                </a:defPPr>
                <a:lvl1pPr marL="285750" indent="-285750">
                  <a:lnSpc>
                    <a:spcPct val="125000"/>
                  </a:lnSpc>
                  <a:buClr>
                    <a:schemeClr val="accent3">
                      <a:lumMod val="75000"/>
                    </a:schemeClr>
                  </a:buClr>
                  <a:buFont typeface="Wingdings" pitchFamily="2" charset="2"/>
                  <a:buChar char="Ø"/>
                  <a:defRPr b="1">
                    <a:solidFill>
                      <a:prstClr val="black"/>
                    </a:solidFill>
                    <a:latin typeface="Arial" panose="020B0604020202020204" pitchFamily="34" charset="0"/>
                    <a:ea typeface="微软雅黑" panose="020B0503020204020204" pitchFamily="34" charset="-122"/>
                  </a:defRPr>
                </a:lvl1pPr>
              </a:lstStyle>
              <a:p>
                <a:r>
                  <a:rPr lang="zh-CN" altLang="en-US" dirty="0"/>
                  <a:t>机器学习的目标是通过训练样本，估计输入与输出之间的依赖关系，实现对未知输出的准确预测；</a:t>
                </a:r>
              </a:p>
              <a:p>
                <a:r>
                  <a:rPr lang="zh-CN" altLang="en-US" dirty="0"/>
                  <a:t>学习效果可用风险函数（期望风险）评估，目标是使期望风险最小；</a:t>
                </a:r>
                <a:endParaRPr lang="en-US" altLang="zh-CN" dirty="0"/>
              </a:p>
              <a:p>
                <a:r>
                  <a:rPr lang="zh-CN" altLang="en-US" dirty="0"/>
                  <a:t>设有 </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𝒏</m:t>
                    </m:r>
                  </m:oMath>
                </a14:m>
                <a:r>
                  <a:rPr lang="zh-CN" altLang="en-US" dirty="0"/>
                  <a:t>个相互独立且同分布的观测样本</a:t>
                </a:r>
                <a14:m>
                  <m:oMath xmlns:m="http://schemas.openxmlformats.org/officeDocument/2006/math">
                    <m:r>
                      <a:rPr lang="en-US" altLang="zh-CN" b="1" i="1"/>
                      <m:t>(</m:t>
                    </m:r>
                    <m:sSub>
                      <m:sSubPr>
                        <m:ctrlPr>
                          <a:rPr lang="zh-CN" altLang="zh-CN" i="1"/>
                        </m:ctrlPr>
                      </m:sSubPr>
                      <m:e>
                        <m:r>
                          <a:rPr lang="en-US" altLang="zh-CN" b="1" i="1"/>
                          <m:t>𝒙</m:t>
                        </m:r>
                      </m:e>
                      <m:sub>
                        <m:r>
                          <a:rPr lang="en-US" altLang="zh-CN" b="1" i="1"/>
                          <m:t>𝟏</m:t>
                        </m:r>
                      </m:sub>
                    </m:sSub>
                    <m:r>
                      <a:rPr lang="en-US" altLang="zh-CN" b="1" i="1"/>
                      <m:t>,</m:t>
                    </m:r>
                    <m:sSub>
                      <m:sSubPr>
                        <m:ctrlPr>
                          <a:rPr lang="zh-CN" altLang="zh-CN" i="1"/>
                        </m:ctrlPr>
                      </m:sSubPr>
                      <m:e>
                        <m:r>
                          <a:rPr lang="en-US" altLang="zh-CN" b="1" i="1"/>
                          <m:t>𝒚</m:t>
                        </m:r>
                      </m:e>
                      <m:sub>
                        <m:r>
                          <a:rPr lang="en-US" altLang="zh-CN" b="1" i="1"/>
                          <m:t>𝟏</m:t>
                        </m:r>
                      </m:sub>
                    </m:sSub>
                    <m:r>
                      <a:rPr lang="en-US" altLang="zh-CN" b="1" i="1"/>
                      <m:t>)</m:t>
                    </m:r>
                  </m:oMath>
                </a14:m>
                <a:r>
                  <a:rPr lang="zh-CN" altLang="zh-CN" dirty="0"/>
                  <a:t>，</a:t>
                </a:r>
                <a14:m>
                  <m:oMath xmlns:m="http://schemas.openxmlformats.org/officeDocument/2006/math">
                    <m:r>
                      <a:rPr lang="en-US" altLang="zh-CN" b="1" i="1"/>
                      <m:t>(</m:t>
                    </m:r>
                    <m:sSub>
                      <m:sSubPr>
                        <m:ctrlPr>
                          <a:rPr lang="zh-CN" altLang="zh-CN" i="1"/>
                        </m:ctrlPr>
                      </m:sSubPr>
                      <m:e>
                        <m:r>
                          <a:rPr lang="en-US" altLang="zh-CN" b="1" i="1"/>
                          <m:t>𝒙</m:t>
                        </m:r>
                      </m:e>
                      <m:sub>
                        <m:r>
                          <a:rPr lang="en-US" altLang="zh-CN" b="1" i="1"/>
                          <m:t>𝟐</m:t>
                        </m:r>
                      </m:sub>
                    </m:sSub>
                    <m:r>
                      <a:rPr lang="en-US" altLang="zh-CN" b="1" i="1"/>
                      <m:t>,</m:t>
                    </m:r>
                    <m:sSub>
                      <m:sSubPr>
                        <m:ctrlPr>
                          <a:rPr lang="zh-CN" altLang="zh-CN" i="1"/>
                        </m:ctrlPr>
                      </m:sSubPr>
                      <m:e>
                        <m:r>
                          <a:rPr lang="en-US" altLang="zh-CN" b="1" i="1"/>
                          <m:t>𝒚</m:t>
                        </m:r>
                      </m:e>
                      <m:sub>
                        <m:r>
                          <a:rPr lang="en-US" altLang="zh-CN" b="1" i="1"/>
                          <m:t>𝟐</m:t>
                        </m:r>
                      </m:sub>
                    </m:sSub>
                    <m:r>
                      <a:rPr lang="en-US" altLang="zh-CN" b="1" i="1"/>
                      <m:t>)</m:t>
                    </m:r>
                  </m:oMath>
                </a14:m>
                <a:r>
                  <a:rPr lang="zh-CN" altLang="zh-CN" dirty="0"/>
                  <a:t>，</a:t>
                </a:r>
                <a:r>
                  <a:rPr lang="en-US" altLang="zh-CN" dirty="0"/>
                  <a:t>⋯</a:t>
                </a:r>
                <a:r>
                  <a:rPr lang="zh-CN" altLang="zh-CN" dirty="0"/>
                  <a:t>，</a:t>
                </a:r>
                <a14:m>
                  <m:oMath xmlns:m="http://schemas.openxmlformats.org/officeDocument/2006/math">
                    <m:r>
                      <a:rPr lang="en-US" altLang="zh-CN" b="1" i="1"/>
                      <m:t>(</m:t>
                    </m:r>
                    <m:sSub>
                      <m:sSubPr>
                        <m:ctrlPr>
                          <a:rPr lang="zh-CN" altLang="zh-CN" i="1"/>
                        </m:ctrlPr>
                      </m:sSubPr>
                      <m:e>
                        <m:r>
                          <a:rPr lang="en-US" altLang="zh-CN" b="1" i="1"/>
                          <m:t>𝒙</m:t>
                        </m:r>
                      </m:e>
                      <m:sub>
                        <m:r>
                          <a:rPr lang="en-US" altLang="zh-CN" b="1" i="1"/>
                          <m:t>𝒍</m:t>
                        </m:r>
                      </m:sub>
                    </m:sSub>
                    <m:r>
                      <a:rPr lang="en-US" altLang="zh-CN" b="1" i="1"/>
                      <m:t>,</m:t>
                    </m:r>
                    <m:sSub>
                      <m:sSubPr>
                        <m:ctrlPr>
                          <a:rPr lang="zh-CN" altLang="zh-CN" i="1"/>
                        </m:ctrlPr>
                      </m:sSubPr>
                      <m:e>
                        <m:r>
                          <a:rPr lang="en-US" altLang="zh-CN" b="1" i="1"/>
                          <m:t>𝒚</m:t>
                        </m:r>
                      </m:e>
                      <m:sub>
                        <m:r>
                          <a:rPr lang="en-US" altLang="zh-CN" b="1" i="1"/>
                          <m:t>𝒍</m:t>
                        </m:r>
                      </m:sub>
                    </m:sSub>
                    <m:r>
                      <a:rPr lang="en-US" altLang="zh-CN" b="1" i="1"/>
                      <m:t>) </m:t>
                    </m:r>
                  </m:oMath>
                </a14:m>
                <a:r>
                  <a:rPr lang="zh-CN" altLang="en-US" dirty="0"/>
                  <a:t>，但输入到输出的依赖关系未知，即</a:t>
                </a:r>
                <a:r>
                  <a:rPr lang="zh-CN" altLang="zh-CN" dirty="0">
                    <a:latin typeface="微软雅黑" panose="020B0503020204020204" pitchFamily="34" charset="-122"/>
                    <a:cs typeface="Times New Roman" panose="02020603050405020304" pitchFamily="18" charset="0"/>
                  </a:rPr>
                  <a:t>遵循某一未知的联合概率</a:t>
                </a:r>
                <a14:m>
                  <m:oMath xmlns:m="http://schemas.openxmlformats.org/officeDocument/2006/math">
                    <m:r>
                      <a:rPr lang="en-US" altLang="zh-CN" b="1" i="1">
                        <a:latin typeface="Cambria Math" panose="02040503050406030204" pitchFamily="18" charset="0"/>
                        <a:ea typeface="宋体" panose="02010600030101010101" pitchFamily="2" charset="-122"/>
                        <a:cs typeface="Times New Roman" panose="02020603050405020304" pitchFamily="18" charset="0"/>
                      </a:rPr>
                      <m:t>𝑭</m:t>
                    </m:r>
                    <m:d>
                      <m:dPr>
                        <m:ctrlPr>
                          <a:rPr lang="zh-CN" altLang="zh-CN" i="1">
                            <a:latin typeface="Cambria Math" panose="02040503050406030204" pitchFamily="18" charset="0"/>
                            <a:ea typeface="Cambria Math" panose="02040503050406030204" pitchFamily="18" charset="0"/>
                          </a:rPr>
                        </m:ctrlPr>
                      </m:dPr>
                      <m:e>
                        <m:r>
                          <a:rPr lang="en-US" altLang="zh-CN" b="1" i="1">
                            <a:latin typeface="Cambria Math" panose="02040503050406030204" pitchFamily="18" charset="0"/>
                            <a:ea typeface="宋体" panose="02010600030101010101" pitchFamily="2" charset="-122"/>
                            <a:cs typeface="Times New Roman" panose="02020603050405020304" pitchFamily="18" charset="0"/>
                          </a:rPr>
                          <m:t>𝒙</m:t>
                        </m:r>
                        <m:r>
                          <a:rPr lang="en-US" altLang="zh-CN" b="1" i="1">
                            <a:latin typeface="Cambria Math" panose="02040503050406030204" pitchFamily="18" charset="0"/>
                            <a:ea typeface="宋体" panose="02010600030101010101" pitchFamily="2" charset="-122"/>
                            <a:cs typeface="Times New Roman" panose="02020603050405020304" pitchFamily="18" charset="0"/>
                          </a:rPr>
                          <m:t>,</m:t>
                        </m:r>
                        <m:r>
                          <a:rPr lang="en-US" altLang="zh-CN" b="1" i="1">
                            <a:latin typeface="Cambria Math" panose="02040503050406030204" pitchFamily="18" charset="0"/>
                            <a:ea typeface="宋体" panose="02010600030101010101" pitchFamily="2" charset="-122"/>
                            <a:cs typeface="Times New Roman" panose="02020603050405020304" pitchFamily="18" charset="0"/>
                          </a:rPr>
                          <m:t>𝒚</m:t>
                        </m:r>
                      </m:e>
                    </m:d>
                    <m:r>
                      <a:rPr lang="en-US" altLang="zh-CN" i="1">
                        <a:latin typeface="Cambria Math" panose="02040503050406030204" pitchFamily="18" charset="0"/>
                        <a:ea typeface="宋体" panose="02010600030101010101" pitchFamily="2" charset="-122"/>
                        <a:cs typeface="Times New Roman" panose="02020603050405020304" pitchFamily="18" charset="0"/>
                      </a:rPr>
                      <m:t> </m:t>
                    </m:r>
                  </m:oMath>
                </a14:m>
                <a:r>
                  <a:rPr lang="zh-CN" altLang="en-US" dirty="0"/>
                  <a:t>；</a:t>
                </a:r>
                <a:endParaRPr lang="en-US" altLang="zh-CN" dirty="0"/>
              </a:p>
              <a:p>
                <a:r>
                  <a:rPr lang="zh-CN" altLang="en-US" dirty="0"/>
                  <a:t>期望风险定义为各种预测函数 </a:t>
                </a:r>
                <a14:m>
                  <m:oMath xmlns:m="http://schemas.openxmlformats.org/officeDocument/2006/math">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𝒇</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𝝎</m:t>
                    </m:r>
                    <m:r>
                      <a:rPr lang="en-US" altLang="zh-CN" sz="1800" b="1" i="1"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t>关于损失函数 </a:t>
                </a:r>
                <a14:m>
                  <m:oMath xmlns:m="http://schemas.openxmlformats.org/officeDocument/2006/math">
                    <m:r>
                      <a:rPr lang="en-US" altLang="zh-CN" b="1" i="1"/>
                      <m:t>𝑳</m:t>
                    </m:r>
                  </m:oMath>
                </a14:m>
                <a:r>
                  <a:rPr lang="zh-CN" altLang="en-US" dirty="0"/>
                  <a:t>的加权平均：</a:t>
                </a:r>
                <a:endParaRPr lang="en-US" altLang="zh-CN" dirty="0"/>
              </a:p>
              <a:p>
                <a:endParaRPr lang="en-US" altLang="zh-CN" dirty="0"/>
              </a:p>
              <a:p>
                <a:endParaRPr lang="en-US" altLang="zh-CN" dirty="0"/>
              </a:p>
              <a:p>
                <a:pPr marL="0" indent="0">
                  <a:buNone/>
                </a:pPr>
                <a:r>
                  <a:rPr lang="zh-CN" altLang="en-US" dirty="0"/>
                  <a:t>    学习目标是找出使</a:t>
                </a:r>
                <a14:m>
                  <m:oMath xmlns:m="http://schemas.openxmlformats.org/officeDocument/2006/math">
                    <m:r>
                      <a:rPr lang="zh-CN" altLang="en-US" b="1" i="1" smtClean="0">
                        <a:latin typeface="Cambria Math" panose="02040503050406030204" pitchFamily="18" charset="0"/>
                      </a:rPr>
                      <m:t>𝑹</m:t>
                    </m:r>
                    <m:d>
                      <m:dPr>
                        <m:ctrlPr>
                          <a:rPr lang="zh-CN" altLang="en-US" b="1" i="1">
                            <a:latin typeface="Cambria Math" panose="02040503050406030204" pitchFamily="18" charset="0"/>
                          </a:rPr>
                        </m:ctrlPr>
                      </m:dPr>
                      <m:e>
                        <m:r>
                          <a:rPr lang="zh-CN" altLang="en-US" b="1" i="1">
                            <a:latin typeface="Cambria Math" panose="02040503050406030204" pitchFamily="18" charset="0"/>
                          </a:rPr>
                          <m:t>𝒘</m:t>
                        </m:r>
                      </m:e>
                    </m:d>
                  </m:oMath>
                </a14:m>
                <a:r>
                  <a:rPr lang="zh-CN" altLang="en-US" dirty="0"/>
                  <a:t>最小的参数</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𝝎</m:t>
                    </m:r>
                    <m:r>
                      <m:rPr>
                        <m:nor/>
                      </m:rPr>
                      <a:rPr lang="zh-CN" altLang="en-US" dirty="0"/>
                      <m:t>；</m:t>
                    </m:r>
                  </m:oMath>
                </a14:m>
                <a:endParaRPr lang="en-US" altLang="zh-CN" dirty="0"/>
              </a:p>
              <a:p>
                <a:r>
                  <a:rPr lang="zh-CN" altLang="en-US" dirty="0"/>
                  <a:t>实际中，期望风险无法直接最小化，因此通常采用经验风险最小化（</a:t>
                </a:r>
                <a:r>
                  <a:rPr lang="en-US" altLang="zh-CN" dirty="0"/>
                  <a:t>ERM</a:t>
                </a:r>
                <a:r>
                  <a:rPr lang="zh-CN" altLang="en-US" dirty="0"/>
                  <a:t>）准则，通过训练样本的误差均值近似期望风险；</a:t>
                </a:r>
                <a:endParaRPr lang="en-US" altLang="zh-CN" dirty="0"/>
              </a:p>
              <a:p>
                <a:endParaRPr lang="zh-CN" altLang="en-US" dirty="0"/>
              </a:p>
            </p:txBody>
          </p:sp>
        </mc:Choice>
        <mc:Fallback>
          <p:sp>
            <p:nvSpPr>
              <p:cNvPr id="13" name="文本框 12">
                <a:extLst>
                  <a:ext uri="{FF2B5EF4-FFF2-40B4-BE49-F238E27FC236}">
                    <a16:creationId xmlns:a16="http://schemas.microsoft.com/office/drawing/2014/main" id="{4A6DBC9D-0AAC-57D9-945E-FF964043294F}"/>
                  </a:ext>
                </a:extLst>
              </p:cNvPr>
              <p:cNvSpPr txBox="1">
                <a:spLocks noRot="1" noChangeAspect="1" noMove="1" noResize="1" noEditPoints="1" noAdjustHandles="1" noChangeArrowheads="1" noChangeShapeType="1" noTextEdit="1"/>
              </p:cNvSpPr>
              <p:nvPr/>
            </p:nvSpPr>
            <p:spPr>
              <a:xfrm>
                <a:off x="228600" y="1023578"/>
                <a:ext cx="8686800" cy="4213333"/>
              </a:xfrm>
              <a:prstGeom prst="rect">
                <a:avLst/>
              </a:prstGeom>
              <a:blipFill>
                <a:blip r:embed="rId2"/>
                <a:stretch>
                  <a:fillRect l="-491" r="-126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E39F5B7B-31BA-2435-ED39-9C48E675C460}"/>
                  </a:ext>
                </a:extLst>
              </p:cNvPr>
              <p:cNvSpPr txBox="1"/>
              <p:nvPr/>
            </p:nvSpPr>
            <p:spPr>
              <a:xfrm>
                <a:off x="2879812" y="3219822"/>
                <a:ext cx="3384376" cy="6587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b="1" i="1" smtClean="0">
                          <a:latin typeface="Cambria Math" panose="02040503050406030204" pitchFamily="18" charset="0"/>
                        </a:rPr>
                        <m:t>𝑹</m:t>
                      </m:r>
                      <m:d>
                        <m:dPr>
                          <m:ctrlPr>
                            <a:rPr lang="zh-CN" altLang="en-US" b="1" i="1">
                              <a:latin typeface="Cambria Math" panose="02040503050406030204" pitchFamily="18" charset="0"/>
                            </a:rPr>
                          </m:ctrlPr>
                        </m:dPr>
                        <m:e>
                          <m:r>
                            <a:rPr lang="zh-CN" altLang="en-US" b="1" i="1">
                              <a:latin typeface="Cambria Math" panose="02040503050406030204" pitchFamily="18" charset="0"/>
                            </a:rPr>
                            <m:t>𝒘</m:t>
                          </m:r>
                        </m:e>
                      </m:d>
                      <m:r>
                        <a:rPr lang="zh-CN" altLang="en-US" b="1" i="0">
                          <a:latin typeface="Cambria Math" panose="02040503050406030204" pitchFamily="18" charset="0"/>
                        </a:rPr>
                        <m:t>=</m:t>
                      </m:r>
                      <m:nary>
                        <m:naryPr>
                          <m:grow m:val="on"/>
                          <m:subHide m:val="on"/>
                          <m:supHide m:val="on"/>
                          <m:ctrlPr>
                            <a:rPr lang="zh-CN" altLang="en-US" b="1" i="1">
                              <a:latin typeface="Cambria Math" panose="02040503050406030204" pitchFamily="18" charset="0"/>
                            </a:rPr>
                          </m:ctrlPr>
                        </m:naryPr>
                        <m:sub/>
                        <m:sup/>
                        <m:e>
                          <m:r>
                            <a:rPr lang="zh-CN" altLang="en-US" b="1" i="1">
                              <a:latin typeface="Cambria Math" panose="02040503050406030204" pitchFamily="18" charset="0"/>
                            </a:rPr>
                            <m:t>𝑳</m:t>
                          </m:r>
                        </m:e>
                      </m:nary>
                      <m:r>
                        <a:rPr lang="en-US" altLang="zh-CN" b="1" i="1" smtClean="0">
                          <a:latin typeface="Cambria Math" panose="02040503050406030204" pitchFamily="18" charset="0"/>
                        </a:rPr>
                        <m:t>(</m:t>
                      </m:r>
                      <m:r>
                        <a:rPr lang="en-US" altLang="zh-CN" b="1" i="1" smtClean="0">
                          <a:latin typeface="Cambria Math" panose="02040503050406030204" pitchFamily="18" charset="0"/>
                        </a:rPr>
                        <m:t>𝒚</m:t>
                      </m:r>
                      <m:r>
                        <a:rPr lang="en-US" altLang="zh-CN" b="1" i="1" smtClean="0">
                          <a:latin typeface="Cambria Math" panose="02040503050406030204" pitchFamily="18" charset="0"/>
                        </a:rPr>
                        <m:t>,</m:t>
                      </m:r>
                      <m:r>
                        <a:rPr lang="en-US" altLang="zh-CN" b="1" i="1">
                          <a:latin typeface="Cambria Math" panose="02040503050406030204" pitchFamily="18" charset="0"/>
                          <a:cs typeface="Times New Roman" panose="02020603050405020304" pitchFamily="18" charset="0"/>
                        </a:rPr>
                        <m:t>𝒇</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𝒙</m:t>
                      </m:r>
                      <m:r>
                        <a:rPr lang="en-US" altLang="zh-CN" b="1" i="1">
                          <a:latin typeface="Cambria Math" panose="02040503050406030204" pitchFamily="18" charset="0"/>
                          <a:cs typeface="Times New Roman" panose="02020603050405020304" pitchFamily="18" charset="0"/>
                        </a:rPr>
                        <m:t>,</m:t>
                      </m:r>
                      <m:r>
                        <a:rPr lang="en-US" altLang="zh-CN" b="1" i="1">
                          <a:latin typeface="Cambria Math" panose="02040503050406030204" pitchFamily="18" charset="0"/>
                          <a:cs typeface="Times New Roman" panose="02020603050405020304" pitchFamily="18" charset="0"/>
                        </a:rPr>
                        <m:t>𝝎</m:t>
                      </m:r>
                      <m:r>
                        <a:rPr lang="en-US" altLang="zh-CN" b="1" i="1">
                          <a:latin typeface="Cambria Math" panose="02040503050406030204" pitchFamily="18" charset="0"/>
                          <a:cs typeface="Times New Roman" panose="02020603050405020304" pitchFamily="18" charset="0"/>
                        </a:rPr>
                        <m:t>))</m:t>
                      </m:r>
                      <m:r>
                        <a:rPr lang="zh-CN" altLang="en-US" b="1" i="1">
                          <a:latin typeface="Cambria Math" panose="02040503050406030204" pitchFamily="18" charset="0"/>
                        </a:rPr>
                        <m:t>𝒅𝑭</m:t>
                      </m:r>
                      <m:r>
                        <a:rPr lang="en-US" altLang="zh-CN" b="1" i="1">
                          <a:latin typeface="Cambria Math" panose="02040503050406030204" pitchFamily="18" charset="0"/>
                        </a:rPr>
                        <m:t>(</m:t>
                      </m:r>
                      <m:r>
                        <a:rPr lang="en-US" altLang="zh-CN" b="1" i="1">
                          <a:latin typeface="Cambria Math" panose="02040503050406030204" pitchFamily="18" charset="0"/>
                        </a:rPr>
                        <m:t>𝒙</m:t>
                      </m:r>
                      <m:r>
                        <a:rPr lang="en-US" altLang="zh-CN" b="1" i="1">
                          <a:latin typeface="Cambria Math" panose="02040503050406030204" pitchFamily="18" charset="0"/>
                        </a:rPr>
                        <m:t>,</m:t>
                      </m:r>
                      <m:r>
                        <a:rPr lang="en-US" altLang="zh-CN" b="1" i="1">
                          <a:latin typeface="Cambria Math" panose="02040503050406030204" pitchFamily="18" charset="0"/>
                        </a:rPr>
                        <m:t>𝒚</m:t>
                      </m:r>
                      <m:r>
                        <a:rPr lang="en-US" altLang="zh-CN" b="1" i="1">
                          <a:latin typeface="Cambria Math" panose="02040503050406030204" pitchFamily="18" charset="0"/>
                        </a:rPr>
                        <m:t>)</m:t>
                      </m:r>
                    </m:oMath>
                  </m:oMathPara>
                </a14:m>
                <a:endParaRPr lang="zh-CN" altLang="en-US" b="1" dirty="0"/>
              </a:p>
            </p:txBody>
          </p:sp>
        </mc:Choice>
        <mc:Fallback>
          <p:sp>
            <p:nvSpPr>
              <p:cNvPr id="15" name="文本框 14">
                <a:extLst>
                  <a:ext uri="{FF2B5EF4-FFF2-40B4-BE49-F238E27FC236}">
                    <a16:creationId xmlns:a16="http://schemas.microsoft.com/office/drawing/2014/main" id="{E39F5B7B-31BA-2435-ED39-9C48E675C460}"/>
                  </a:ext>
                </a:extLst>
              </p:cNvPr>
              <p:cNvSpPr txBox="1">
                <a:spLocks noRot="1" noChangeAspect="1" noMove="1" noResize="1" noEditPoints="1" noAdjustHandles="1" noChangeArrowheads="1" noChangeShapeType="1" noTextEdit="1"/>
              </p:cNvSpPr>
              <p:nvPr/>
            </p:nvSpPr>
            <p:spPr>
              <a:xfrm>
                <a:off x="2879812" y="3219822"/>
                <a:ext cx="3384376" cy="65877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530443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9.1.3 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5" name="矩形 4"/>
          <p:cNvSpPr/>
          <p:nvPr/>
        </p:nvSpPr>
        <p:spPr>
          <a:xfrm>
            <a:off x="221378" y="1059582"/>
            <a:ext cx="8686800" cy="1477328"/>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fit(x, 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和标签数据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训练支持向量机分类模型；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predict(x)</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预测输出数据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score(x, y)</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和标签数据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rPr>
              <a:t>评估支持向量机分类模型的性能；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221378" y="2607754"/>
            <a:ext cx="8686800" cy="2362185"/>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440000">
              <a:lnSpc>
                <a:spcPct val="125000"/>
              </a:lnSpc>
              <a:spcBef>
                <a:spcPts val="600"/>
              </a:spcBef>
              <a:spcAft>
                <a:spcPts val="600"/>
              </a:spcAft>
              <a:buClr>
                <a:schemeClr val="accent3">
                  <a:lumMod val="75000"/>
                </a:schemeClr>
              </a:buClr>
            </a:pPr>
            <a:r>
              <a:rPr lang="en-US" altLang="zh-CN" b="1" dirty="0"/>
              <a:t>from </a:t>
            </a:r>
            <a:r>
              <a:rPr lang="en-US" altLang="zh-CN" b="1" dirty="0" err="1"/>
              <a:t>sklearn.svm</a:t>
            </a:r>
            <a:r>
              <a:rPr lang="en-US" altLang="zh-CN" b="1" dirty="0"/>
              <a:t> import SVC</a:t>
            </a:r>
            <a:endParaRPr lang="zh-CN" altLang="zh-CN" b="1" dirty="0"/>
          </a:p>
          <a:p>
            <a:pPr marL="1440000">
              <a:lnSpc>
                <a:spcPct val="125000"/>
              </a:lnSpc>
              <a:spcBef>
                <a:spcPts val="600"/>
              </a:spcBef>
              <a:spcAft>
                <a:spcPts val="600"/>
              </a:spcAft>
              <a:buClr>
                <a:schemeClr val="accent3">
                  <a:lumMod val="75000"/>
                </a:schemeClr>
              </a:buClr>
            </a:pPr>
            <a:r>
              <a:rPr lang="en-US" altLang="zh-CN" b="1" dirty="0"/>
              <a:t>model = SVC(kernel='</a:t>
            </a:r>
            <a:r>
              <a:rPr lang="en-US" altLang="zh-CN" b="1" dirty="0" err="1"/>
              <a:t>rbf</a:t>
            </a:r>
            <a:r>
              <a:rPr lang="en-US" altLang="zh-CN" b="1" dirty="0"/>
              <a:t>', C=1.0)</a:t>
            </a:r>
            <a:endParaRPr lang="zh-CN" altLang="zh-CN" b="1" dirty="0"/>
          </a:p>
          <a:p>
            <a:pPr marL="1440000">
              <a:lnSpc>
                <a:spcPct val="125000"/>
              </a:lnSpc>
              <a:spcBef>
                <a:spcPts val="600"/>
              </a:spcBef>
              <a:spcAft>
                <a:spcPts val="600"/>
              </a:spcAft>
              <a:buClr>
                <a:schemeClr val="accent3">
                  <a:lumMod val="75000"/>
                </a:schemeClr>
              </a:buClr>
            </a:pPr>
            <a:r>
              <a:rPr lang="en-US" altLang="zh-CN" b="1" dirty="0" err="1"/>
              <a:t>model.fit</a:t>
            </a:r>
            <a:r>
              <a:rPr lang="en-US" altLang="zh-CN" b="1" dirty="0"/>
              <a:t>(</a:t>
            </a:r>
            <a:r>
              <a:rPr lang="en-US" altLang="zh-CN" b="1" dirty="0" err="1"/>
              <a:t>x_train</a:t>
            </a:r>
            <a:r>
              <a:rPr lang="en-US" altLang="zh-CN" b="1" dirty="0"/>
              <a:t>, </a:t>
            </a:r>
            <a:r>
              <a:rPr lang="en-US" altLang="zh-CN" b="1" dirty="0" err="1"/>
              <a:t>y_train</a:t>
            </a:r>
            <a:r>
              <a:rPr lang="en-US" altLang="zh-CN" b="1" dirty="0"/>
              <a:t>)</a:t>
            </a:r>
            <a:endParaRPr lang="zh-CN" altLang="zh-CN" b="1" dirty="0"/>
          </a:p>
          <a:p>
            <a:pPr marL="1440000">
              <a:lnSpc>
                <a:spcPct val="125000"/>
              </a:lnSpc>
              <a:spcBef>
                <a:spcPts val="600"/>
              </a:spcBef>
              <a:spcAft>
                <a:spcPts val="600"/>
              </a:spcAft>
              <a:buClr>
                <a:schemeClr val="accent3">
                  <a:lumMod val="75000"/>
                </a:schemeClr>
              </a:buClr>
            </a:pPr>
            <a:r>
              <a:rPr lang="en-US" altLang="zh-CN" b="1" dirty="0" err="1"/>
              <a:t>y_pred</a:t>
            </a:r>
            <a:r>
              <a:rPr lang="en-US" altLang="zh-CN" b="1" dirty="0"/>
              <a:t>=</a:t>
            </a:r>
            <a:r>
              <a:rPr lang="en-US" altLang="zh-CN" b="1" dirty="0" err="1"/>
              <a:t>model.predict</a:t>
            </a:r>
            <a:r>
              <a:rPr lang="en-US" altLang="zh-CN" b="1" dirty="0"/>
              <a:t>(</a:t>
            </a:r>
            <a:r>
              <a:rPr lang="en-US" altLang="zh-CN" b="1" dirty="0" err="1"/>
              <a:t>x_test</a:t>
            </a:r>
            <a:r>
              <a:rPr lang="en-US" altLang="zh-CN" b="1" dirty="0"/>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677686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750018"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实现混合气体识别</a:t>
            </a:r>
          </a:p>
        </p:txBody>
      </p:sp>
      <mc:AlternateContent xmlns:mc="http://schemas.openxmlformats.org/markup-compatibility/2006" xmlns:a14="http://schemas.microsoft.com/office/drawing/2010/main">
        <mc:Choice Requires="a14">
          <p:sp>
            <p:nvSpPr>
              <p:cNvPr id="7" name="矩形 6"/>
              <p:cNvSpPr/>
              <p:nvPr/>
            </p:nvSpPr>
            <p:spPr>
              <a:xfrm>
                <a:off x="228600" y="1023578"/>
                <a:ext cx="8686800" cy="3901068"/>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本实例通过红外传感器检测和识别</a:t>
                </a:r>
                <a14:m>
                  <m:oMath xmlns:m="http://schemas.openxmlformats.org/officeDocument/2006/math">
                    <m:sSub>
                      <m:sSubPr>
                        <m:ctrlPr>
                          <a:rPr lang="zh-CN" altLang="zh-CN" b="1" i="1">
                            <a:latin typeface="Cambria Math" panose="02040503050406030204" pitchFamily="18" charset="0"/>
                          </a:rPr>
                        </m:ctrlPr>
                      </m:sSubPr>
                      <m:e>
                        <m:r>
                          <a:rPr lang="en-US" altLang="zh-CN" b="1" i="0">
                            <a:latin typeface="Cambria Math" panose="02040503050406030204" pitchFamily="18" charset="0"/>
                          </a:rPr>
                          <m:t>𝐒𝐎</m:t>
                        </m:r>
                      </m:e>
                      <m:sub>
                        <m:r>
                          <a:rPr lang="en-US" altLang="zh-CN" b="1" i="0">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i="0">
                            <a:latin typeface="Cambria Math" panose="02040503050406030204" pitchFamily="18" charset="0"/>
                          </a:rPr>
                          <m:t>𝐍𝐎</m:t>
                        </m:r>
                      </m:e>
                      <m:sub>
                        <m:r>
                          <a:rPr lang="en-US" altLang="zh-CN" b="1" i="0">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两种气体，同时处理了由于这两种气体的红外吸收区域存在交叉现象而导致的识别误差。</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气体检测：使用红外传感器检测</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两种气体；</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交叉敏感性：当</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浓度不变而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浓度变化时，</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𝐒𝐎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latin typeface="Cambria Math" panose="02040503050406030204" pitchFamily="18" charset="0"/>
                          </a:rPr>
                        </m:ctrlPr>
                      </m:sSubPr>
                      <m:e>
                        <m:r>
                          <a:rPr lang="en-US" altLang="zh-CN" b="1">
                            <a:latin typeface="Cambria Math" panose="02040503050406030204" pitchFamily="18" charset="0"/>
                          </a:rPr>
                          <m:t>𝐍𝐎</m:t>
                        </m:r>
                      </m:e>
                      <m:sub>
                        <m:r>
                          <a:rPr lang="en-US" altLang="zh-CN" b="1">
                            <a:latin typeface="Cambria Math" panose="02040503050406030204" pitchFamily="18" charset="0"/>
                          </a:rPr>
                          <m:t>𝟐</m:t>
                        </m:r>
                      </m:sub>
                    </m:sSub>
                  </m:oMath>
                </a14:m>
                <a:r>
                  <a:rPr lang="zh-CN" altLang="en-US" b="1" dirty="0">
                    <a:solidFill>
                      <a:prstClr val="black"/>
                    </a:solidFill>
                    <a:latin typeface="Arial" panose="020B0604020202020204" pitchFamily="34" charset="0"/>
                    <a:ea typeface="微软雅黑" panose="020B0503020204020204" pitchFamily="34" charset="-122"/>
                  </a:rPr>
                  <a:t>的红外传感器输出电压都会发生变化，这是由于它们的红外吸收区域存在交叉现象。</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气体定性识别：通过设定每种气体浓度的阈值，判断气体的有无。当气体浓度小于阈值时，认为没有该种气体；当气体浓度大于阈值时，认为存在该种气体。</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多类问题：因为所识别的是两种气体的有无，其结果的组合有四种，所以这是一个多类问题。</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误差处理：由于气体传感器的交叉敏感性，会给气体种类识别结果带来误差，需要进行相应的处理。</a:t>
                </a:r>
              </a:p>
            </p:txBody>
          </p:sp>
        </mc:Choice>
        <mc:Fallback xmlns="">
          <p:sp>
            <p:nvSpPr>
              <p:cNvPr id="7" name="矩形 6"/>
              <p:cNvSpPr>
                <a:spLocks noRot="1" noChangeAspect="1" noMove="1" noResize="1" noEditPoints="1" noAdjustHandles="1" noChangeArrowheads="1" noChangeShapeType="1" noTextEdit="1"/>
              </p:cNvSpPr>
              <p:nvPr/>
            </p:nvSpPr>
            <p:spPr>
              <a:xfrm>
                <a:off x="228600" y="1023578"/>
                <a:ext cx="8686800" cy="3901068"/>
              </a:xfrm>
              <a:prstGeom prst="rect">
                <a:avLst/>
              </a:prstGeom>
              <a:blipFill>
                <a:blip r:embed="rId4"/>
                <a:stretch>
                  <a:fillRect l="-632" b="-7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908682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750018"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实现混合气体识别</a:t>
            </a:r>
          </a:p>
        </p:txBody>
      </p:sp>
      <p:grpSp>
        <p:nvGrpSpPr>
          <p:cNvPr id="5" name="Group 6"/>
          <p:cNvGrpSpPr>
            <a:grpSpLocks/>
          </p:cNvGrpSpPr>
          <p:nvPr/>
        </p:nvGrpSpPr>
        <p:grpSpPr bwMode="auto">
          <a:xfrm>
            <a:off x="472233" y="2995846"/>
            <a:ext cx="2851601" cy="1001697"/>
            <a:chOff x="-2341584" y="0"/>
            <a:chExt cx="4300282" cy="1644317"/>
          </a:xfrm>
        </p:grpSpPr>
        <p:sp>
          <p:nvSpPr>
            <p:cNvPr id="6" name="Line 25"/>
            <p:cNvSpPr>
              <a:spLocks noChangeShapeType="1"/>
            </p:cNvSpPr>
            <p:nvPr/>
          </p:nvSpPr>
          <p:spPr bwMode="auto">
            <a:xfrm flipH="1">
              <a:off x="848904" y="0"/>
              <a:ext cx="926734" cy="793582"/>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Text Box 55"/>
            <p:cNvSpPr txBox="1">
              <a:spLocks noChangeArrowheads="1"/>
            </p:cNvSpPr>
            <p:nvPr/>
          </p:nvSpPr>
          <p:spPr bwMode="auto">
            <a:xfrm>
              <a:off x="-2341584" y="959211"/>
              <a:ext cx="4300282" cy="685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lnSpc>
                  <a:spcPct val="130000"/>
                </a:lnSpc>
              </a:pPr>
              <a:endParaRPr lang="ko-KR" altLang="en-US" b="1" dirty="0">
                <a:latin typeface="Arial" panose="020B0604020202020204" pitchFamily="34" charset="0"/>
                <a:ea typeface="+mn-ea"/>
                <a:sym typeface="Arial" panose="020B0604020202020204" pitchFamily="34" charset="0"/>
              </a:endParaRPr>
            </a:p>
          </p:txBody>
        </p:sp>
      </p:grpSp>
      <p:sp>
        <p:nvSpPr>
          <p:cNvPr id="9" name="Line 26"/>
          <p:cNvSpPr>
            <a:spLocks noChangeShapeType="1"/>
          </p:cNvSpPr>
          <p:nvPr/>
        </p:nvSpPr>
        <p:spPr bwMode="auto">
          <a:xfrm flipH="1">
            <a:off x="4499992" y="3580185"/>
            <a:ext cx="0" cy="605396"/>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Line 27"/>
          <p:cNvSpPr>
            <a:spLocks noChangeShapeType="1"/>
          </p:cNvSpPr>
          <p:nvPr/>
        </p:nvSpPr>
        <p:spPr bwMode="auto">
          <a:xfrm>
            <a:off x="5524961" y="3150769"/>
            <a:ext cx="571527" cy="522922"/>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Line 29"/>
          <p:cNvSpPr>
            <a:spLocks noChangeShapeType="1"/>
          </p:cNvSpPr>
          <p:nvPr/>
        </p:nvSpPr>
        <p:spPr bwMode="auto">
          <a:xfrm flipH="1">
            <a:off x="5927443" y="1953429"/>
            <a:ext cx="834354" cy="0"/>
          </a:xfrm>
          <a:prstGeom prst="line">
            <a:avLst/>
          </a:prstGeom>
          <a:noFill/>
          <a:ln w="38100">
            <a:solidFill>
              <a:srgbClr val="A6A6A6"/>
            </a:solidFill>
            <a:prstDash val="sysDot"/>
            <a:round/>
            <a:headEnd type="oval" w="lg" len="lg"/>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Oval 62"/>
          <p:cNvSpPr>
            <a:spLocks noChangeArrowheads="1"/>
          </p:cNvSpPr>
          <p:nvPr/>
        </p:nvSpPr>
        <p:spPr bwMode="auto">
          <a:xfrm>
            <a:off x="3708145" y="2759693"/>
            <a:ext cx="1097180" cy="322878"/>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AutoShape 40"/>
          <p:cNvSpPr>
            <a:spLocks noChangeAspect="1" noChangeArrowheads="1" noTextEdit="1"/>
          </p:cNvSpPr>
          <p:nvPr/>
        </p:nvSpPr>
        <p:spPr bwMode="auto">
          <a:xfrm>
            <a:off x="4153508" y="1193185"/>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 name="Line 28"/>
          <p:cNvSpPr>
            <a:spLocks noChangeShapeType="1"/>
          </p:cNvSpPr>
          <p:nvPr/>
        </p:nvSpPr>
        <p:spPr bwMode="auto">
          <a:xfrm flipH="1">
            <a:off x="1826603" y="1967629"/>
            <a:ext cx="921325"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 name="Group 23"/>
          <p:cNvGrpSpPr>
            <a:grpSpLocks/>
          </p:cNvGrpSpPr>
          <p:nvPr/>
        </p:nvGrpSpPr>
        <p:grpSpPr bwMode="auto">
          <a:xfrm>
            <a:off x="3611296" y="1323644"/>
            <a:ext cx="1668707" cy="1531915"/>
            <a:chOff x="0" y="0"/>
            <a:chExt cx="2514600" cy="2514600"/>
          </a:xfrm>
        </p:grpSpPr>
        <p:sp>
          <p:nvSpPr>
            <p:cNvPr id="18" name="Freeform 42"/>
            <p:cNvSpPr>
              <a:spLocks noChangeArrowheads="1"/>
            </p:cNvSpPr>
            <p:nvPr/>
          </p:nvSpPr>
          <p:spPr bwMode="auto">
            <a:xfrm>
              <a:off x="452225" y="452225"/>
              <a:ext cx="1610151" cy="1610151"/>
            </a:xfrm>
            <a:custGeom>
              <a:avLst/>
              <a:gdLst>
                <a:gd name="T0" fmla="*/ 2147483646 w 720"/>
                <a:gd name="T1" fmla="*/ 2147483646 h 720"/>
                <a:gd name="T2" fmla="*/ 2147483646 w 720"/>
                <a:gd name="T3" fmla="*/ 2147483646 h 720"/>
                <a:gd name="T4" fmla="*/ 2147483646 w 720"/>
                <a:gd name="T5" fmla="*/ 2147483646 h 720"/>
                <a:gd name="T6" fmla="*/ 2147483646 w 720"/>
                <a:gd name="T7" fmla="*/ 2147483646 h 720"/>
                <a:gd name="T8" fmla="*/ 2147483646 w 720"/>
                <a:gd name="T9" fmla="*/ 2147483646 h 720"/>
                <a:gd name="T10" fmla="*/ 2147483646 w 720"/>
                <a:gd name="T11" fmla="*/ 2147483646 h 720"/>
                <a:gd name="T12" fmla="*/ 2147483646 w 720"/>
                <a:gd name="T13" fmla="*/ 2147483646 h 720"/>
                <a:gd name="T14" fmla="*/ 2147483646 w 720"/>
                <a:gd name="T15" fmla="*/ 2147483646 h 720"/>
                <a:gd name="T16" fmla="*/ 2147483646 w 720"/>
                <a:gd name="T17" fmla="*/ 2147483646 h 720"/>
                <a:gd name="T18" fmla="*/ 2147483646 w 720"/>
                <a:gd name="T19" fmla="*/ 2147483646 h 720"/>
                <a:gd name="T20" fmla="*/ 2147483646 w 720"/>
                <a:gd name="T21" fmla="*/ 2147483646 h 720"/>
                <a:gd name="T22" fmla="*/ 2147483646 w 720"/>
                <a:gd name="T23" fmla="*/ 2147483646 h 720"/>
                <a:gd name="T24" fmla="*/ 2147483646 w 720"/>
                <a:gd name="T25" fmla="*/ 2147483646 h 720"/>
                <a:gd name="T26" fmla="*/ 2147483646 w 720"/>
                <a:gd name="T27" fmla="*/ 2147483646 h 720"/>
                <a:gd name="T28" fmla="*/ 2147483646 w 720"/>
                <a:gd name="T29" fmla="*/ 2147483646 h 720"/>
                <a:gd name="T30" fmla="*/ 2147483646 w 720"/>
                <a:gd name="T31" fmla="*/ 2147483646 h 720"/>
                <a:gd name="T32" fmla="*/ 2147483646 w 720"/>
                <a:gd name="T33" fmla="*/ 2147483646 h 720"/>
                <a:gd name="T34" fmla="*/ 0 w 720"/>
                <a:gd name="T35" fmla="*/ 2147483646 h 720"/>
                <a:gd name="T36" fmla="*/ 2147483646 w 720"/>
                <a:gd name="T37" fmla="*/ 2147483646 h 720"/>
                <a:gd name="T38" fmla="*/ 2147483646 w 720"/>
                <a:gd name="T39" fmla="*/ 2147483646 h 720"/>
                <a:gd name="T40" fmla="*/ 2147483646 w 720"/>
                <a:gd name="T41" fmla="*/ 2147483646 h 720"/>
                <a:gd name="T42" fmla="*/ 2147483646 w 720"/>
                <a:gd name="T43" fmla="*/ 2147483646 h 720"/>
                <a:gd name="T44" fmla="*/ 2147483646 w 720"/>
                <a:gd name="T45" fmla="*/ 2147483646 h 720"/>
                <a:gd name="T46" fmla="*/ 2147483646 w 720"/>
                <a:gd name="T47" fmla="*/ 2147483646 h 720"/>
                <a:gd name="T48" fmla="*/ 2147483646 w 720"/>
                <a:gd name="T49" fmla="*/ 2147483646 h 720"/>
                <a:gd name="T50" fmla="*/ 2147483646 w 720"/>
                <a:gd name="T51" fmla="*/ 0 h 720"/>
                <a:gd name="T52" fmla="*/ 2147483646 w 720"/>
                <a:gd name="T53" fmla="*/ 2147483646 h 720"/>
                <a:gd name="T54" fmla="*/ 2147483646 w 720"/>
                <a:gd name="T55" fmla="*/ 2147483646 h 720"/>
                <a:gd name="T56" fmla="*/ 2147483646 w 720"/>
                <a:gd name="T57" fmla="*/ 2147483646 h 720"/>
                <a:gd name="T58" fmla="*/ 2147483646 w 720"/>
                <a:gd name="T59" fmla="*/ 2147483646 h 720"/>
                <a:gd name="T60" fmla="*/ 2147483646 w 720"/>
                <a:gd name="T61" fmla="*/ 2147483646 h 720"/>
                <a:gd name="T62" fmla="*/ 2147483646 w 720"/>
                <a:gd name="T63" fmla="*/ 2147483646 h 720"/>
                <a:gd name="T64" fmla="*/ 2147483646 w 720"/>
                <a:gd name="T65" fmla="*/ 2147483646 h 720"/>
                <a:gd name="T66" fmla="*/ 2147483646 w 720"/>
                <a:gd name="T67" fmla="*/ 2147483646 h 720"/>
                <a:gd name="T68" fmla="*/ 2147483646 w 720"/>
                <a:gd name="T69" fmla="*/ 2147483646 h 7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0"/>
                <a:gd name="T106" fmla="*/ 0 h 720"/>
                <a:gd name="T107" fmla="*/ 720 w 720"/>
                <a:gd name="T108" fmla="*/ 720 h 7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0" h="720">
                  <a:moveTo>
                    <a:pt x="720" y="360"/>
                  </a:moveTo>
                  <a:lnTo>
                    <a:pt x="720" y="360"/>
                  </a:lnTo>
                  <a:lnTo>
                    <a:pt x="718" y="397"/>
                  </a:lnTo>
                  <a:lnTo>
                    <a:pt x="712" y="432"/>
                  </a:lnTo>
                  <a:lnTo>
                    <a:pt x="704" y="468"/>
                  </a:lnTo>
                  <a:lnTo>
                    <a:pt x="691" y="500"/>
                  </a:lnTo>
                  <a:lnTo>
                    <a:pt x="676" y="532"/>
                  </a:lnTo>
                  <a:lnTo>
                    <a:pt x="659" y="561"/>
                  </a:lnTo>
                  <a:lnTo>
                    <a:pt x="638" y="588"/>
                  </a:lnTo>
                  <a:lnTo>
                    <a:pt x="614" y="614"/>
                  </a:lnTo>
                  <a:lnTo>
                    <a:pt x="588" y="638"/>
                  </a:lnTo>
                  <a:lnTo>
                    <a:pt x="561" y="659"/>
                  </a:lnTo>
                  <a:lnTo>
                    <a:pt x="532" y="676"/>
                  </a:lnTo>
                  <a:lnTo>
                    <a:pt x="500" y="691"/>
                  </a:lnTo>
                  <a:lnTo>
                    <a:pt x="468" y="704"/>
                  </a:lnTo>
                  <a:lnTo>
                    <a:pt x="432" y="712"/>
                  </a:lnTo>
                  <a:lnTo>
                    <a:pt x="397" y="718"/>
                  </a:lnTo>
                  <a:lnTo>
                    <a:pt x="360" y="720"/>
                  </a:lnTo>
                  <a:lnTo>
                    <a:pt x="323" y="718"/>
                  </a:lnTo>
                  <a:lnTo>
                    <a:pt x="288" y="712"/>
                  </a:lnTo>
                  <a:lnTo>
                    <a:pt x="253" y="704"/>
                  </a:lnTo>
                  <a:lnTo>
                    <a:pt x="220" y="691"/>
                  </a:lnTo>
                  <a:lnTo>
                    <a:pt x="188" y="676"/>
                  </a:lnTo>
                  <a:lnTo>
                    <a:pt x="159" y="659"/>
                  </a:lnTo>
                  <a:lnTo>
                    <a:pt x="132" y="638"/>
                  </a:lnTo>
                  <a:lnTo>
                    <a:pt x="106" y="614"/>
                  </a:lnTo>
                  <a:lnTo>
                    <a:pt x="82" y="588"/>
                  </a:lnTo>
                  <a:lnTo>
                    <a:pt x="61" y="561"/>
                  </a:lnTo>
                  <a:lnTo>
                    <a:pt x="44" y="532"/>
                  </a:lnTo>
                  <a:lnTo>
                    <a:pt x="29" y="500"/>
                  </a:lnTo>
                  <a:lnTo>
                    <a:pt x="16" y="468"/>
                  </a:lnTo>
                  <a:lnTo>
                    <a:pt x="8" y="432"/>
                  </a:lnTo>
                  <a:lnTo>
                    <a:pt x="2" y="397"/>
                  </a:lnTo>
                  <a:lnTo>
                    <a:pt x="0" y="360"/>
                  </a:lnTo>
                  <a:lnTo>
                    <a:pt x="2" y="323"/>
                  </a:lnTo>
                  <a:lnTo>
                    <a:pt x="8" y="288"/>
                  </a:lnTo>
                  <a:lnTo>
                    <a:pt x="16" y="252"/>
                  </a:lnTo>
                  <a:lnTo>
                    <a:pt x="29" y="220"/>
                  </a:lnTo>
                  <a:lnTo>
                    <a:pt x="44" y="188"/>
                  </a:lnTo>
                  <a:lnTo>
                    <a:pt x="61" y="159"/>
                  </a:lnTo>
                  <a:lnTo>
                    <a:pt x="82" y="132"/>
                  </a:lnTo>
                  <a:lnTo>
                    <a:pt x="106" y="106"/>
                  </a:lnTo>
                  <a:lnTo>
                    <a:pt x="132" y="82"/>
                  </a:lnTo>
                  <a:lnTo>
                    <a:pt x="159" y="61"/>
                  </a:lnTo>
                  <a:lnTo>
                    <a:pt x="188" y="44"/>
                  </a:lnTo>
                  <a:lnTo>
                    <a:pt x="220" y="29"/>
                  </a:lnTo>
                  <a:lnTo>
                    <a:pt x="253" y="16"/>
                  </a:lnTo>
                  <a:lnTo>
                    <a:pt x="288" y="8"/>
                  </a:lnTo>
                  <a:lnTo>
                    <a:pt x="323" y="2"/>
                  </a:lnTo>
                  <a:lnTo>
                    <a:pt x="360" y="0"/>
                  </a:lnTo>
                  <a:lnTo>
                    <a:pt x="397" y="2"/>
                  </a:lnTo>
                  <a:lnTo>
                    <a:pt x="432" y="8"/>
                  </a:lnTo>
                  <a:lnTo>
                    <a:pt x="468" y="16"/>
                  </a:lnTo>
                  <a:lnTo>
                    <a:pt x="500" y="29"/>
                  </a:lnTo>
                  <a:lnTo>
                    <a:pt x="532" y="44"/>
                  </a:lnTo>
                  <a:lnTo>
                    <a:pt x="561" y="61"/>
                  </a:lnTo>
                  <a:lnTo>
                    <a:pt x="588" y="82"/>
                  </a:lnTo>
                  <a:lnTo>
                    <a:pt x="614" y="106"/>
                  </a:lnTo>
                  <a:lnTo>
                    <a:pt x="638" y="132"/>
                  </a:lnTo>
                  <a:lnTo>
                    <a:pt x="659" y="159"/>
                  </a:lnTo>
                  <a:lnTo>
                    <a:pt x="676" y="188"/>
                  </a:lnTo>
                  <a:lnTo>
                    <a:pt x="691" y="220"/>
                  </a:lnTo>
                  <a:lnTo>
                    <a:pt x="704" y="252"/>
                  </a:lnTo>
                  <a:lnTo>
                    <a:pt x="712" y="288"/>
                  </a:lnTo>
                  <a:lnTo>
                    <a:pt x="718" y="323"/>
                  </a:lnTo>
                  <a:lnTo>
                    <a:pt x="720" y="36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nchor="ctr" anchorCtr="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400" dirty="0">
                  <a:solidFill>
                    <a:srgbClr val="F2F2F2"/>
                  </a:solidFill>
                  <a:latin typeface="Arial" panose="020B0604020202020204" pitchFamily="34" charset="0"/>
                  <a:ea typeface="微软雅黑" panose="020B0503020204020204" pitchFamily="34" charset="-122"/>
                  <a:sym typeface="Arial" panose="020B0604020202020204" pitchFamily="34" charset="0"/>
                </a:rPr>
                <a:t>气体识别</a:t>
              </a:r>
            </a:p>
          </p:txBody>
        </p:sp>
        <p:sp>
          <p:nvSpPr>
            <p:cNvPr id="19" name="Freeform 43"/>
            <p:cNvSpPr>
              <a:spLocks noEditPoints="1"/>
            </p:cNvSpPr>
            <p:nvPr/>
          </p:nvSpPr>
          <p:spPr bwMode="auto">
            <a:xfrm>
              <a:off x="0" y="0"/>
              <a:ext cx="2514600" cy="2514600"/>
            </a:xfrm>
            <a:custGeom>
              <a:avLst/>
              <a:gdLst>
                <a:gd name="T0" fmla="*/ 30029783 w 1124"/>
                <a:gd name="T1" fmla="*/ 2147483646 h 1124"/>
                <a:gd name="T2" fmla="*/ 225224489 w 1124"/>
                <a:gd name="T3" fmla="*/ 1721724696 h 1124"/>
                <a:gd name="T4" fmla="*/ 560561165 w 1124"/>
                <a:gd name="T5" fmla="*/ 1131133748 h 1124"/>
                <a:gd name="T6" fmla="*/ 1021021562 w 1124"/>
                <a:gd name="T7" fmla="*/ 645645922 h 1124"/>
                <a:gd name="T8" fmla="*/ 1591594146 w 1124"/>
                <a:gd name="T9" fmla="*/ 280281701 h 1124"/>
                <a:gd name="T10" fmla="*/ 2147483646 w 1124"/>
                <a:gd name="T11" fmla="*/ 55054975 h 1124"/>
                <a:gd name="T12" fmla="*/ 2147483646 w 1124"/>
                <a:gd name="T13" fmla="*/ 0 h 1124"/>
                <a:gd name="T14" fmla="*/ 2147483646 w 1124"/>
                <a:gd name="T15" fmla="*/ 55054975 h 1124"/>
                <a:gd name="T16" fmla="*/ 2147483646 w 1124"/>
                <a:gd name="T17" fmla="*/ 280281701 h 1124"/>
                <a:gd name="T18" fmla="*/ 2147483646 w 1124"/>
                <a:gd name="T19" fmla="*/ 645645922 h 1124"/>
                <a:gd name="T20" fmla="*/ 2147483646 w 1124"/>
                <a:gd name="T21" fmla="*/ 1131133748 h 1124"/>
                <a:gd name="T22" fmla="*/ 2147483646 w 1124"/>
                <a:gd name="T23" fmla="*/ 1721724696 h 1124"/>
                <a:gd name="T24" fmla="*/ 2147483646 w 1124"/>
                <a:gd name="T25" fmla="*/ 2147483646 h 1124"/>
                <a:gd name="T26" fmla="*/ 2147483646 w 1124"/>
                <a:gd name="T27" fmla="*/ 2147483646 h 1124"/>
                <a:gd name="T28" fmla="*/ 2147483646 w 1124"/>
                <a:gd name="T29" fmla="*/ 2147483646 h 1124"/>
                <a:gd name="T30" fmla="*/ 2147483646 w 1124"/>
                <a:gd name="T31" fmla="*/ 2147483646 h 1124"/>
                <a:gd name="T32" fmla="*/ 2147483646 w 1124"/>
                <a:gd name="T33" fmla="*/ 2147483646 h 1124"/>
                <a:gd name="T34" fmla="*/ 2147483646 w 1124"/>
                <a:gd name="T35" fmla="*/ 2147483646 h 1124"/>
                <a:gd name="T36" fmla="*/ 2147483646 w 1124"/>
                <a:gd name="T37" fmla="*/ 2147483646 h 1124"/>
                <a:gd name="T38" fmla="*/ 2147483646 w 1124"/>
                <a:gd name="T39" fmla="*/ 2147483646 h 1124"/>
                <a:gd name="T40" fmla="*/ 2147483646 w 1124"/>
                <a:gd name="T41" fmla="*/ 2147483646 h 1124"/>
                <a:gd name="T42" fmla="*/ 1976981205 w 1124"/>
                <a:gd name="T43" fmla="*/ 2147483646 h 1124"/>
                <a:gd name="T44" fmla="*/ 1356358237 w 1124"/>
                <a:gd name="T45" fmla="*/ 2147483646 h 1124"/>
                <a:gd name="T46" fmla="*/ 825826856 w 1124"/>
                <a:gd name="T47" fmla="*/ 2147483646 h 1124"/>
                <a:gd name="T48" fmla="*/ 410410014 w 1124"/>
                <a:gd name="T49" fmla="*/ 2147483646 h 1124"/>
                <a:gd name="T50" fmla="*/ 130130550 w 1124"/>
                <a:gd name="T51" fmla="*/ 2147483646 h 1124"/>
                <a:gd name="T52" fmla="*/ 0 w 1124"/>
                <a:gd name="T53" fmla="*/ 2147483646 h 1124"/>
                <a:gd name="T54" fmla="*/ 1086087956 w 1124"/>
                <a:gd name="T55" fmla="*/ 1246248288 h 1124"/>
                <a:gd name="T56" fmla="*/ 765767290 w 1124"/>
                <a:gd name="T57" fmla="*/ 1701704095 h 1124"/>
                <a:gd name="T58" fmla="*/ 555556574 w 1124"/>
                <a:gd name="T59" fmla="*/ 2147483646 h 1124"/>
                <a:gd name="T60" fmla="*/ 480480998 w 1124"/>
                <a:gd name="T61" fmla="*/ 2147483646 h 1124"/>
                <a:gd name="T62" fmla="*/ 505506190 w 1124"/>
                <a:gd name="T63" fmla="*/ 2147483646 h 1124"/>
                <a:gd name="T64" fmla="*/ 665666523 w 1124"/>
                <a:gd name="T65" fmla="*/ 2147483646 h 1124"/>
                <a:gd name="T66" fmla="*/ 950952815 w 1124"/>
                <a:gd name="T67" fmla="*/ 2147483646 h 1124"/>
                <a:gd name="T68" fmla="*/ 1166168122 w 1124"/>
                <a:gd name="T69" fmla="*/ 2147483646 h 1124"/>
                <a:gd name="T70" fmla="*/ 1606610156 w 1124"/>
                <a:gd name="T71" fmla="*/ 2147483646 h 1124"/>
                <a:gd name="T72" fmla="*/ 2122125527 w 1124"/>
                <a:gd name="T73" fmla="*/ 2147483646 h 1124"/>
                <a:gd name="T74" fmla="*/ 2147483646 w 1124"/>
                <a:gd name="T75" fmla="*/ 2147483646 h 1124"/>
                <a:gd name="T76" fmla="*/ 2147483646 w 1124"/>
                <a:gd name="T77" fmla="*/ 2147483646 h 1124"/>
                <a:gd name="T78" fmla="*/ 2147483646 w 1124"/>
                <a:gd name="T79" fmla="*/ 2147483646 h 1124"/>
                <a:gd name="T80" fmla="*/ 2147483646 w 1124"/>
                <a:gd name="T81" fmla="*/ 2147483646 h 1124"/>
                <a:gd name="T82" fmla="*/ 2147483646 w 1124"/>
                <a:gd name="T83" fmla="*/ 2147483646 h 1124"/>
                <a:gd name="T84" fmla="*/ 2147483646 w 1124"/>
                <a:gd name="T85" fmla="*/ 2147483646 h 1124"/>
                <a:gd name="T86" fmla="*/ 2147483646 w 1124"/>
                <a:gd name="T87" fmla="*/ 2147483646 h 1124"/>
                <a:gd name="T88" fmla="*/ 2147483646 w 1124"/>
                <a:gd name="T89" fmla="*/ 2147483646 h 1124"/>
                <a:gd name="T90" fmla="*/ 2147483646 w 1124"/>
                <a:gd name="T91" fmla="*/ 2147483646 h 1124"/>
                <a:gd name="T92" fmla="*/ 2147483646 w 1124"/>
                <a:gd name="T93" fmla="*/ 2122125527 h 1124"/>
                <a:gd name="T94" fmla="*/ 2147483646 w 1124"/>
                <a:gd name="T95" fmla="*/ 1606610156 h 1124"/>
                <a:gd name="T96" fmla="*/ 2147483646 w 1124"/>
                <a:gd name="T97" fmla="*/ 1166168122 h 1124"/>
                <a:gd name="T98" fmla="*/ 2147483646 w 1124"/>
                <a:gd name="T99" fmla="*/ 950952815 h 1124"/>
                <a:gd name="T100" fmla="*/ 2147483646 w 1124"/>
                <a:gd name="T101" fmla="*/ 665666523 h 1124"/>
                <a:gd name="T102" fmla="*/ 2147483646 w 1124"/>
                <a:gd name="T103" fmla="*/ 505506190 h 1124"/>
                <a:gd name="T104" fmla="*/ 2147483646 w 1124"/>
                <a:gd name="T105" fmla="*/ 480480998 h 1124"/>
                <a:gd name="T106" fmla="*/ 2147483646 w 1124"/>
                <a:gd name="T107" fmla="*/ 555556574 h 1124"/>
                <a:gd name="T108" fmla="*/ 1701704095 w 1124"/>
                <a:gd name="T109" fmla="*/ 765767290 h 1124"/>
                <a:gd name="T110" fmla="*/ 1246248288 w 1124"/>
                <a:gd name="T111" fmla="*/ 1086087956 h 11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1124"/>
                <a:gd name="T170" fmla="*/ 1124 w 1124"/>
                <a:gd name="T171" fmla="*/ 1124 h 11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1124">
                  <a:moveTo>
                    <a:pt x="0" y="562"/>
                  </a:moveTo>
                  <a:lnTo>
                    <a:pt x="0" y="562"/>
                  </a:lnTo>
                  <a:lnTo>
                    <a:pt x="0" y="533"/>
                  </a:lnTo>
                  <a:lnTo>
                    <a:pt x="3" y="504"/>
                  </a:lnTo>
                  <a:lnTo>
                    <a:pt x="6" y="477"/>
                  </a:lnTo>
                  <a:lnTo>
                    <a:pt x="11" y="448"/>
                  </a:lnTo>
                  <a:lnTo>
                    <a:pt x="18" y="422"/>
                  </a:lnTo>
                  <a:lnTo>
                    <a:pt x="26" y="395"/>
                  </a:lnTo>
                  <a:lnTo>
                    <a:pt x="34" y="369"/>
                  </a:lnTo>
                  <a:lnTo>
                    <a:pt x="45" y="344"/>
                  </a:lnTo>
                  <a:lnTo>
                    <a:pt x="56" y="318"/>
                  </a:lnTo>
                  <a:lnTo>
                    <a:pt x="67" y="294"/>
                  </a:lnTo>
                  <a:lnTo>
                    <a:pt x="82" y="271"/>
                  </a:lnTo>
                  <a:lnTo>
                    <a:pt x="96" y="247"/>
                  </a:lnTo>
                  <a:lnTo>
                    <a:pt x="112" y="226"/>
                  </a:lnTo>
                  <a:lnTo>
                    <a:pt x="128" y="204"/>
                  </a:lnTo>
                  <a:lnTo>
                    <a:pt x="146" y="185"/>
                  </a:lnTo>
                  <a:lnTo>
                    <a:pt x="165" y="165"/>
                  </a:lnTo>
                  <a:lnTo>
                    <a:pt x="185" y="146"/>
                  </a:lnTo>
                  <a:lnTo>
                    <a:pt x="204" y="129"/>
                  </a:lnTo>
                  <a:lnTo>
                    <a:pt x="226" y="113"/>
                  </a:lnTo>
                  <a:lnTo>
                    <a:pt x="247" y="96"/>
                  </a:lnTo>
                  <a:lnTo>
                    <a:pt x="271" y="82"/>
                  </a:lnTo>
                  <a:lnTo>
                    <a:pt x="294" y="68"/>
                  </a:lnTo>
                  <a:lnTo>
                    <a:pt x="318" y="56"/>
                  </a:lnTo>
                  <a:lnTo>
                    <a:pt x="344" y="45"/>
                  </a:lnTo>
                  <a:lnTo>
                    <a:pt x="369" y="34"/>
                  </a:lnTo>
                  <a:lnTo>
                    <a:pt x="395" y="26"/>
                  </a:lnTo>
                  <a:lnTo>
                    <a:pt x="422" y="18"/>
                  </a:lnTo>
                  <a:lnTo>
                    <a:pt x="448" y="11"/>
                  </a:lnTo>
                  <a:lnTo>
                    <a:pt x="477" y="7"/>
                  </a:lnTo>
                  <a:lnTo>
                    <a:pt x="504" y="3"/>
                  </a:lnTo>
                  <a:lnTo>
                    <a:pt x="533" y="0"/>
                  </a:lnTo>
                  <a:lnTo>
                    <a:pt x="562" y="0"/>
                  </a:lnTo>
                  <a:lnTo>
                    <a:pt x="591" y="0"/>
                  </a:lnTo>
                  <a:lnTo>
                    <a:pt x="620" y="3"/>
                  </a:lnTo>
                  <a:lnTo>
                    <a:pt x="647" y="7"/>
                  </a:lnTo>
                  <a:lnTo>
                    <a:pt x="676" y="11"/>
                  </a:lnTo>
                  <a:lnTo>
                    <a:pt x="702" y="18"/>
                  </a:lnTo>
                  <a:lnTo>
                    <a:pt x="729" y="26"/>
                  </a:lnTo>
                  <a:lnTo>
                    <a:pt x="755" y="34"/>
                  </a:lnTo>
                  <a:lnTo>
                    <a:pt x="781" y="45"/>
                  </a:lnTo>
                  <a:lnTo>
                    <a:pt x="806" y="56"/>
                  </a:lnTo>
                  <a:lnTo>
                    <a:pt x="830" y="68"/>
                  </a:lnTo>
                  <a:lnTo>
                    <a:pt x="853" y="82"/>
                  </a:lnTo>
                  <a:lnTo>
                    <a:pt x="877" y="96"/>
                  </a:lnTo>
                  <a:lnTo>
                    <a:pt x="898" y="113"/>
                  </a:lnTo>
                  <a:lnTo>
                    <a:pt x="920" y="129"/>
                  </a:lnTo>
                  <a:lnTo>
                    <a:pt x="940" y="146"/>
                  </a:lnTo>
                  <a:lnTo>
                    <a:pt x="959" y="165"/>
                  </a:lnTo>
                  <a:lnTo>
                    <a:pt x="978" y="185"/>
                  </a:lnTo>
                  <a:lnTo>
                    <a:pt x="996" y="204"/>
                  </a:lnTo>
                  <a:lnTo>
                    <a:pt x="1012" y="226"/>
                  </a:lnTo>
                  <a:lnTo>
                    <a:pt x="1028" y="247"/>
                  </a:lnTo>
                  <a:lnTo>
                    <a:pt x="1042" y="271"/>
                  </a:lnTo>
                  <a:lnTo>
                    <a:pt x="1057" y="294"/>
                  </a:lnTo>
                  <a:lnTo>
                    <a:pt x="1068" y="318"/>
                  </a:lnTo>
                  <a:lnTo>
                    <a:pt x="1079" y="344"/>
                  </a:lnTo>
                  <a:lnTo>
                    <a:pt x="1090" y="369"/>
                  </a:lnTo>
                  <a:lnTo>
                    <a:pt x="1099" y="395"/>
                  </a:lnTo>
                  <a:lnTo>
                    <a:pt x="1107" y="422"/>
                  </a:lnTo>
                  <a:lnTo>
                    <a:pt x="1113" y="448"/>
                  </a:lnTo>
                  <a:lnTo>
                    <a:pt x="1118" y="477"/>
                  </a:lnTo>
                  <a:lnTo>
                    <a:pt x="1121" y="504"/>
                  </a:lnTo>
                  <a:lnTo>
                    <a:pt x="1124" y="533"/>
                  </a:lnTo>
                  <a:lnTo>
                    <a:pt x="1124" y="562"/>
                  </a:lnTo>
                  <a:lnTo>
                    <a:pt x="1124" y="591"/>
                  </a:lnTo>
                  <a:lnTo>
                    <a:pt x="1121" y="620"/>
                  </a:lnTo>
                  <a:lnTo>
                    <a:pt x="1118" y="647"/>
                  </a:lnTo>
                  <a:lnTo>
                    <a:pt x="1113" y="676"/>
                  </a:lnTo>
                  <a:lnTo>
                    <a:pt x="1107" y="702"/>
                  </a:lnTo>
                  <a:lnTo>
                    <a:pt x="1099" y="729"/>
                  </a:lnTo>
                  <a:lnTo>
                    <a:pt x="1090" y="755"/>
                  </a:lnTo>
                  <a:lnTo>
                    <a:pt x="1079" y="780"/>
                  </a:lnTo>
                  <a:lnTo>
                    <a:pt x="1068" y="806"/>
                  </a:lnTo>
                  <a:lnTo>
                    <a:pt x="1057" y="830"/>
                  </a:lnTo>
                  <a:lnTo>
                    <a:pt x="1042" y="853"/>
                  </a:lnTo>
                  <a:lnTo>
                    <a:pt x="1028" y="877"/>
                  </a:lnTo>
                  <a:lnTo>
                    <a:pt x="1012" y="898"/>
                  </a:lnTo>
                  <a:lnTo>
                    <a:pt x="996" y="920"/>
                  </a:lnTo>
                  <a:lnTo>
                    <a:pt x="978" y="939"/>
                  </a:lnTo>
                  <a:lnTo>
                    <a:pt x="959" y="959"/>
                  </a:lnTo>
                  <a:lnTo>
                    <a:pt x="940" y="978"/>
                  </a:lnTo>
                  <a:lnTo>
                    <a:pt x="920" y="996"/>
                  </a:lnTo>
                  <a:lnTo>
                    <a:pt x="898" y="1012"/>
                  </a:lnTo>
                  <a:lnTo>
                    <a:pt x="877" y="1028"/>
                  </a:lnTo>
                  <a:lnTo>
                    <a:pt x="853" y="1042"/>
                  </a:lnTo>
                  <a:lnTo>
                    <a:pt x="830" y="1057"/>
                  </a:lnTo>
                  <a:lnTo>
                    <a:pt x="806" y="1068"/>
                  </a:lnTo>
                  <a:lnTo>
                    <a:pt x="781" y="1079"/>
                  </a:lnTo>
                  <a:lnTo>
                    <a:pt x="755" y="1090"/>
                  </a:lnTo>
                  <a:lnTo>
                    <a:pt x="729" y="1098"/>
                  </a:lnTo>
                  <a:lnTo>
                    <a:pt x="702" y="1106"/>
                  </a:lnTo>
                  <a:lnTo>
                    <a:pt x="676" y="1113"/>
                  </a:lnTo>
                  <a:lnTo>
                    <a:pt x="647" y="1118"/>
                  </a:lnTo>
                  <a:lnTo>
                    <a:pt x="620" y="1121"/>
                  </a:lnTo>
                  <a:lnTo>
                    <a:pt x="591" y="1124"/>
                  </a:lnTo>
                  <a:lnTo>
                    <a:pt x="562" y="1124"/>
                  </a:lnTo>
                  <a:lnTo>
                    <a:pt x="533" y="1124"/>
                  </a:lnTo>
                  <a:lnTo>
                    <a:pt x="504" y="1121"/>
                  </a:lnTo>
                  <a:lnTo>
                    <a:pt x="477" y="1118"/>
                  </a:lnTo>
                  <a:lnTo>
                    <a:pt x="448" y="1113"/>
                  </a:lnTo>
                  <a:lnTo>
                    <a:pt x="422" y="1106"/>
                  </a:lnTo>
                  <a:lnTo>
                    <a:pt x="395" y="1098"/>
                  </a:lnTo>
                  <a:lnTo>
                    <a:pt x="369" y="1090"/>
                  </a:lnTo>
                  <a:lnTo>
                    <a:pt x="344" y="1079"/>
                  </a:lnTo>
                  <a:lnTo>
                    <a:pt x="318" y="1068"/>
                  </a:lnTo>
                  <a:lnTo>
                    <a:pt x="294" y="1057"/>
                  </a:lnTo>
                  <a:lnTo>
                    <a:pt x="271" y="1042"/>
                  </a:lnTo>
                  <a:lnTo>
                    <a:pt x="247" y="1028"/>
                  </a:lnTo>
                  <a:lnTo>
                    <a:pt x="226" y="1012"/>
                  </a:lnTo>
                  <a:lnTo>
                    <a:pt x="204" y="996"/>
                  </a:lnTo>
                  <a:lnTo>
                    <a:pt x="185" y="978"/>
                  </a:lnTo>
                  <a:lnTo>
                    <a:pt x="165" y="959"/>
                  </a:lnTo>
                  <a:lnTo>
                    <a:pt x="146" y="939"/>
                  </a:lnTo>
                  <a:lnTo>
                    <a:pt x="128" y="920"/>
                  </a:lnTo>
                  <a:lnTo>
                    <a:pt x="112" y="898"/>
                  </a:lnTo>
                  <a:lnTo>
                    <a:pt x="96" y="877"/>
                  </a:lnTo>
                  <a:lnTo>
                    <a:pt x="82" y="853"/>
                  </a:lnTo>
                  <a:lnTo>
                    <a:pt x="67" y="830"/>
                  </a:lnTo>
                  <a:lnTo>
                    <a:pt x="56" y="806"/>
                  </a:lnTo>
                  <a:lnTo>
                    <a:pt x="45" y="780"/>
                  </a:lnTo>
                  <a:lnTo>
                    <a:pt x="34" y="755"/>
                  </a:lnTo>
                  <a:lnTo>
                    <a:pt x="26" y="729"/>
                  </a:lnTo>
                  <a:lnTo>
                    <a:pt x="18" y="702"/>
                  </a:lnTo>
                  <a:lnTo>
                    <a:pt x="11" y="676"/>
                  </a:lnTo>
                  <a:lnTo>
                    <a:pt x="6" y="647"/>
                  </a:lnTo>
                  <a:lnTo>
                    <a:pt x="3" y="620"/>
                  </a:lnTo>
                  <a:lnTo>
                    <a:pt x="0" y="591"/>
                  </a:lnTo>
                  <a:lnTo>
                    <a:pt x="0" y="562"/>
                  </a:lnTo>
                  <a:close/>
                  <a:moveTo>
                    <a:pt x="233" y="233"/>
                  </a:moveTo>
                  <a:lnTo>
                    <a:pt x="233" y="233"/>
                  </a:lnTo>
                  <a:lnTo>
                    <a:pt x="217" y="249"/>
                  </a:lnTo>
                  <a:lnTo>
                    <a:pt x="202" y="267"/>
                  </a:lnTo>
                  <a:lnTo>
                    <a:pt x="190" y="284"/>
                  </a:lnTo>
                  <a:lnTo>
                    <a:pt x="177" y="302"/>
                  </a:lnTo>
                  <a:lnTo>
                    <a:pt x="164" y="321"/>
                  </a:lnTo>
                  <a:lnTo>
                    <a:pt x="153" y="340"/>
                  </a:lnTo>
                  <a:lnTo>
                    <a:pt x="143" y="360"/>
                  </a:lnTo>
                  <a:lnTo>
                    <a:pt x="133" y="381"/>
                  </a:lnTo>
                  <a:lnTo>
                    <a:pt x="125" y="402"/>
                  </a:lnTo>
                  <a:lnTo>
                    <a:pt x="117" y="424"/>
                  </a:lnTo>
                  <a:lnTo>
                    <a:pt x="111" y="446"/>
                  </a:lnTo>
                  <a:lnTo>
                    <a:pt x="106" y="469"/>
                  </a:lnTo>
                  <a:lnTo>
                    <a:pt x="101" y="491"/>
                  </a:lnTo>
                  <a:lnTo>
                    <a:pt x="98" y="514"/>
                  </a:lnTo>
                  <a:lnTo>
                    <a:pt x="96" y="538"/>
                  </a:lnTo>
                  <a:lnTo>
                    <a:pt x="96" y="562"/>
                  </a:lnTo>
                  <a:lnTo>
                    <a:pt x="96" y="586"/>
                  </a:lnTo>
                  <a:lnTo>
                    <a:pt x="98" y="610"/>
                  </a:lnTo>
                  <a:lnTo>
                    <a:pt x="101" y="633"/>
                  </a:lnTo>
                  <a:lnTo>
                    <a:pt x="106" y="655"/>
                  </a:lnTo>
                  <a:lnTo>
                    <a:pt x="111" y="678"/>
                  </a:lnTo>
                  <a:lnTo>
                    <a:pt x="117" y="700"/>
                  </a:lnTo>
                  <a:lnTo>
                    <a:pt x="125" y="723"/>
                  </a:lnTo>
                  <a:lnTo>
                    <a:pt x="133" y="743"/>
                  </a:lnTo>
                  <a:lnTo>
                    <a:pt x="143" y="764"/>
                  </a:lnTo>
                  <a:lnTo>
                    <a:pt x="153" y="784"/>
                  </a:lnTo>
                  <a:lnTo>
                    <a:pt x="164" y="803"/>
                  </a:lnTo>
                  <a:lnTo>
                    <a:pt x="177" y="822"/>
                  </a:lnTo>
                  <a:lnTo>
                    <a:pt x="190" y="840"/>
                  </a:lnTo>
                  <a:lnTo>
                    <a:pt x="202" y="857"/>
                  </a:lnTo>
                  <a:lnTo>
                    <a:pt x="217" y="875"/>
                  </a:lnTo>
                  <a:lnTo>
                    <a:pt x="233" y="891"/>
                  </a:lnTo>
                  <a:lnTo>
                    <a:pt x="249" y="907"/>
                  </a:lnTo>
                  <a:lnTo>
                    <a:pt x="267" y="922"/>
                  </a:lnTo>
                  <a:lnTo>
                    <a:pt x="284" y="935"/>
                  </a:lnTo>
                  <a:lnTo>
                    <a:pt x="302" y="947"/>
                  </a:lnTo>
                  <a:lnTo>
                    <a:pt x="321" y="960"/>
                  </a:lnTo>
                  <a:lnTo>
                    <a:pt x="340" y="971"/>
                  </a:lnTo>
                  <a:lnTo>
                    <a:pt x="360" y="981"/>
                  </a:lnTo>
                  <a:lnTo>
                    <a:pt x="381" y="991"/>
                  </a:lnTo>
                  <a:lnTo>
                    <a:pt x="402" y="999"/>
                  </a:lnTo>
                  <a:lnTo>
                    <a:pt x="424" y="1007"/>
                  </a:lnTo>
                  <a:lnTo>
                    <a:pt x="445" y="1013"/>
                  </a:lnTo>
                  <a:lnTo>
                    <a:pt x="469" y="1018"/>
                  </a:lnTo>
                  <a:lnTo>
                    <a:pt x="491" y="1023"/>
                  </a:lnTo>
                  <a:lnTo>
                    <a:pt x="514" y="1024"/>
                  </a:lnTo>
                  <a:lnTo>
                    <a:pt x="538" y="1028"/>
                  </a:lnTo>
                  <a:lnTo>
                    <a:pt x="562" y="1028"/>
                  </a:lnTo>
                  <a:lnTo>
                    <a:pt x="586" y="1028"/>
                  </a:lnTo>
                  <a:lnTo>
                    <a:pt x="610" y="1024"/>
                  </a:lnTo>
                  <a:lnTo>
                    <a:pt x="633" y="1023"/>
                  </a:lnTo>
                  <a:lnTo>
                    <a:pt x="655" y="1018"/>
                  </a:lnTo>
                  <a:lnTo>
                    <a:pt x="678" y="1013"/>
                  </a:lnTo>
                  <a:lnTo>
                    <a:pt x="700" y="1007"/>
                  </a:lnTo>
                  <a:lnTo>
                    <a:pt x="723" y="999"/>
                  </a:lnTo>
                  <a:lnTo>
                    <a:pt x="744" y="991"/>
                  </a:lnTo>
                  <a:lnTo>
                    <a:pt x="764" y="981"/>
                  </a:lnTo>
                  <a:lnTo>
                    <a:pt x="784" y="971"/>
                  </a:lnTo>
                  <a:lnTo>
                    <a:pt x="803" y="960"/>
                  </a:lnTo>
                  <a:lnTo>
                    <a:pt x="822" y="947"/>
                  </a:lnTo>
                  <a:lnTo>
                    <a:pt x="840" y="935"/>
                  </a:lnTo>
                  <a:lnTo>
                    <a:pt x="858" y="922"/>
                  </a:lnTo>
                  <a:lnTo>
                    <a:pt x="875" y="907"/>
                  </a:lnTo>
                  <a:lnTo>
                    <a:pt x="891" y="891"/>
                  </a:lnTo>
                  <a:lnTo>
                    <a:pt x="907" y="875"/>
                  </a:lnTo>
                  <a:lnTo>
                    <a:pt x="922" y="857"/>
                  </a:lnTo>
                  <a:lnTo>
                    <a:pt x="935" y="840"/>
                  </a:lnTo>
                  <a:lnTo>
                    <a:pt x="948" y="822"/>
                  </a:lnTo>
                  <a:lnTo>
                    <a:pt x="960" y="803"/>
                  </a:lnTo>
                  <a:lnTo>
                    <a:pt x="972" y="784"/>
                  </a:lnTo>
                  <a:lnTo>
                    <a:pt x="981" y="764"/>
                  </a:lnTo>
                  <a:lnTo>
                    <a:pt x="991" y="743"/>
                  </a:lnTo>
                  <a:lnTo>
                    <a:pt x="999" y="723"/>
                  </a:lnTo>
                  <a:lnTo>
                    <a:pt x="1007" y="700"/>
                  </a:lnTo>
                  <a:lnTo>
                    <a:pt x="1013" y="678"/>
                  </a:lnTo>
                  <a:lnTo>
                    <a:pt x="1018" y="655"/>
                  </a:lnTo>
                  <a:lnTo>
                    <a:pt x="1023" y="633"/>
                  </a:lnTo>
                  <a:lnTo>
                    <a:pt x="1025" y="610"/>
                  </a:lnTo>
                  <a:lnTo>
                    <a:pt x="1028" y="586"/>
                  </a:lnTo>
                  <a:lnTo>
                    <a:pt x="1028" y="562"/>
                  </a:lnTo>
                  <a:lnTo>
                    <a:pt x="1028" y="538"/>
                  </a:lnTo>
                  <a:lnTo>
                    <a:pt x="1025" y="514"/>
                  </a:lnTo>
                  <a:lnTo>
                    <a:pt x="1023" y="491"/>
                  </a:lnTo>
                  <a:lnTo>
                    <a:pt x="1018" y="469"/>
                  </a:lnTo>
                  <a:lnTo>
                    <a:pt x="1013" y="446"/>
                  </a:lnTo>
                  <a:lnTo>
                    <a:pt x="1007" y="424"/>
                  </a:lnTo>
                  <a:lnTo>
                    <a:pt x="999" y="402"/>
                  </a:lnTo>
                  <a:lnTo>
                    <a:pt x="991" y="381"/>
                  </a:lnTo>
                  <a:lnTo>
                    <a:pt x="981" y="360"/>
                  </a:lnTo>
                  <a:lnTo>
                    <a:pt x="972" y="340"/>
                  </a:lnTo>
                  <a:lnTo>
                    <a:pt x="960" y="321"/>
                  </a:lnTo>
                  <a:lnTo>
                    <a:pt x="948" y="302"/>
                  </a:lnTo>
                  <a:lnTo>
                    <a:pt x="935" y="284"/>
                  </a:lnTo>
                  <a:lnTo>
                    <a:pt x="922" y="267"/>
                  </a:lnTo>
                  <a:lnTo>
                    <a:pt x="907" y="249"/>
                  </a:lnTo>
                  <a:lnTo>
                    <a:pt x="891" y="233"/>
                  </a:lnTo>
                  <a:lnTo>
                    <a:pt x="875" y="217"/>
                  </a:lnTo>
                  <a:lnTo>
                    <a:pt x="858" y="202"/>
                  </a:lnTo>
                  <a:lnTo>
                    <a:pt x="840" y="190"/>
                  </a:lnTo>
                  <a:lnTo>
                    <a:pt x="822" y="177"/>
                  </a:lnTo>
                  <a:lnTo>
                    <a:pt x="803" y="164"/>
                  </a:lnTo>
                  <a:lnTo>
                    <a:pt x="784" y="153"/>
                  </a:lnTo>
                  <a:lnTo>
                    <a:pt x="764" y="143"/>
                  </a:lnTo>
                  <a:lnTo>
                    <a:pt x="744" y="133"/>
                  </a:lnTo>
                  <a:lnTo>
                    <a:pt x="723" y="125"/>
                  </a:lnTo>
                  <a:lnTo>
                    <a:pt x="700" y="117"/>
                  </a:lnTo>
                  <a:lnTo>
                    <a:pt x="678" y="111"/>
                  </a:lnTo>
                  <a:lnTo>
                    <a:pt x="655" y="106"/>
                  </a:lnTo>
                  <a:lnTo>
                    <a:pt x="633" y="101"/>
                  </a:lnTo>
                  <a:lnTo>
                    <a:pt x="610" y="100"/>
                  </a:lnTo>
                  <a:lnTo>
                    <a:pt x="586" y="96"/>
                  </a:lnTo>
                  <a:lnTo>
                    <a:pt x="562" y="96"/>
                  </a:lnTo>
                  <a:lnTo>
                    <a:pt x="538" y="96"/>
                  </a:lnTo>
                  <a:lnTo>
                    <a:pt x="514" y="100"/>
                  </a:lnTo>
                  <a:lnTo>
                    <a:pt x="491" y="101"/>
                  </a:lnTo>
                  <a:lnTo>
                    <a:pt x="469" y="106"/>
                  </a:lnTo>
                  <a:lnTo>
                    <a:pt x="445" y="111"/>
                  </a:lnTo>
                  <a:lnTo>
                    <a:pt x="424" y="117"/>
                  </a:lnTo>
                  <a:lnTo>
                    <a:pt x="402" y="125"/>
                  </a:lnTo>
                  <a:lnTo>
                    <a:pt x="381" y="133"/>
                  </a:lnTo>
                  <a:lnTo>
                    <a:pt x="360" y="143"/>
                  </a:lnTo>
                  <a:lnTo>
                    <a:pt x="340" y="153"/>
                  </a:lnTo>
                  <a:lnTo>
                    <a:pt x="321" y="164"/>
                  </a:lnTo>
                  <a:lnTo>
                    <a:pt x="302" y="177"/>
                  </a:lnTo>
                  <a:lnTo>
                    <a:pt x="284" y="190"/>
                  </a:lnTo>
                  <a:lnTo>
                    <a:pt x="267" y="202"/>
                  </a:lnTo>
                  <a:lnTo>
                    <a:pt x="249" y="217"/>
                  </a:lnTo>
                  <a:lnTo>
                    <a:pt x="233" y="233"/>
                  </a:lnTo>
                  <a:close/>
                </a:path>
              </a:pathLst>
            </a:custGeom>
            <a:solidFill>
              <a:schemeClr val="accent5">
                <a:lumMod val="60000"/>
                <a:lumOff val="40000"/>
              </a:schemeClr>
            </a:solidFill>
            <a:ln w="9525">
              <a:solidFill>
                <a:schemeClr val="accent5">
                  <a:lumMod val="60000"/>
                  <a:lumOff val="40000"/>
                </a:schemeClr>
              </a:solidFill>
              <a:round/>
              <a:headEnd/>
              <a:tailEnd/>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0" name="矩形 19"/>
          <p:cNvSpPr/>
          <p:nvPr/>
        </p:nvSpPr>
        <p:spPr>
          <a:xfrm>
            <a:off x="1978346" y="1463298"/>
            <a:ext cx="827449" cy="1015663"/>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标定</a:t>
            </a:r>
            <a:endParaRPr lang="en-US"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实验</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a:off x="4052982" y="3116542"/>
            <a:ext cx="956484" cy="1015663"/>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标 签转 换</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rot="19381999">
            <a:off x="2350773" y="2756712"/>
            <a:ext cx="1117722" cy="1015663"/>
          </a:xfrm>
          <a:prstGeom prst="rect">
            <a:avLst/>
          </a:prstGeom>
          <a:ln w="19050">
            <a:noFill/>
          </a:ln>
        </p:spPr>
        <p:txBody>
          <a:bodyPr wrap="square">
            <a:spAutoFit/>
          </a:bodyPr>
          <a:lstStyle/>
          <a:p>
            <a:pPr>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数据预处理</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矩形 25"/>
          <p:cNvSpPr/>
          <p:nvPr/>
        </p:nvSpPr>
        <p:spPr>
          <a:xfrm>
            <a:off x="5927443" y="1388724"/>
            <a:ext cx="1054816" cy="1015663"/>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训练预测</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7" name="矩形 26"/>
          <p:cNvSpPr/>
          <p:nvPr/>
        </p:nvSpPr>
        <p:spPr>
          <a:xfrm rot="2650371">
            <a:off x="5388752" y="3009862"/>
            <a:ext cx="1158582" cy="1015663"/>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样本集划分</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384146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750018"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实现混合气体识别</a:t>
            </a:r>
          </a:p>
        </p:txBody>
      </p:sp>
      <p:sp>
        <p:nvSpPr>
          <p:cNvPr id="5" name="矩形 4"/>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import pandas as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pd</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import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as np</a:t>
            </a:r>
          </a:p>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sklearn.preprocessing</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080000">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读取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Excel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文件</a:t>
            </a:r>
          </a:p>
          <a:p>
            <a:pPr marL="108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pd.read_excel</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('data.xlsx')</a:t>
            </a:r>
          </a:p>
          <a:p>
            <a:pPr marL="1080000">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去掉包含空值的行</a:t>
            </a:r>
          </a:p>
          <a:p>
            <a:pPr marL="108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df.dropna</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6" name="矩形 5"/>
          <p:cNvSpPr/>
          <p:nvPr/>
        </p:nvSpPr>
        <p:spPr>
          <a:xfrm>
            <a:off x="899592" y="1203598"/>
            <a:ext cx="154817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数据预处理</a:t>
            </a:r>
          </a:p>
        </p:txBody>
      </p:sp>
      <p:sp>
        <p:nvSpPr>
          <p:cNvPr id="8" name="七角星 7"/>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1705652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750018"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实现混合气体识别</a:t>
            </a:r>
          </a:p>
        </p:txBody>
      </p:sp>
      <p:sp>
        <p:nvSpPr>
          <p:cNvPr id="5" name="矩形 4"/>
          <p:cNvSpPr/>
          <p:nvPr/>
        </p:nvSpPr>
        <p:spPr>
          <a:xfrm>
            <a:off x="246211" y="1668229"/>
            <a:ext cx="8686800" cy="309315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提取输入</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和输出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p>
          <a:p>
            <a:pPr>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x_USO2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df.filter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(regex='USO2').</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values.flatten</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x_UNO2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df.filter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(regex='UNO2').</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values.flatten</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y_OSO2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df.filter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(regex='OSO2').</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values.flatten</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a:lnSpc>
                <a:spcPct val="125000"/>
              </a:lnSpc>
              <a:spcAft>
                <a:spcPts val="600"/>
              </a:spcAft>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y_ONO2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df.filter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(regex='ONO2').</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values.flatten</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合并成</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p>
          <a:p>
            <a:pPr>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np.stack</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((x_USO2, x_UNO2), axis=-1)      y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np.stack</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((y_OSO2, y_ONO2), axis=-1)</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归一化</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scaler = </a:t>
            </a:r>
            <a:r>
              <a:rPr lang="en-US" altLang="zh-CN" sz="16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x_normalized</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scaler.fit_transform</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p>
        </p:txBody>
      </p:sp>
      <p:sp>
        <p:nvSpPr>
          <p:cNvPr id="6" name="矩形 5"/>
          <p:cNvSpPr/>
          <p:nvPr/>
        </p:nvSpPr>
        <p:spPr>
          <a:xfrm>
            <a:off x="899592" y="1203598"/>
            <a:ext cx="154817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数据预处理</a:t>
            </a:r>
          </a:p>
        </p:txBody>
      </p:sp>
      <p:sp>
        <p:nvSpPr>
          <p:cNvPr id="8" name="七角星 7"/>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7954129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82151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750018"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SVC</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实现混合气体识别</a:t>
            </a:r>
          </a:p>
        </p:txBody>
      </p:sp>
      <p:sp>
        <p:nvSpPr>
          <p:cNvPr id="5" name="矩形 4"/>
          <p:cNvSpPr/>
          <p:nvPr/>
        </p:nvSpPr>
        <p:spPr>
          <a:xfrm>
            <a:off x="231387" y="1635646"/>
            <a:ext cx="8686800" cy="336245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72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划分样本集</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2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sklearn.model_selection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train_test_split</a:t>
            </a:r>
            <a:endPar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2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y_train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y_test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train_test_split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x_normalized</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y_decimal</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test_size</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=0.2,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random_state</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=42)</a:t>
            </a:r>
          </a:p>
          <a:p>
            <a:pPr marL="720000">
              <a:lnSpc>
                <a:spcPct val="125000"/>
              </a:lnSpc>
              <a:spcBef>
                <a:spcPts val="300"/>
              </a:spcBef>
              <a:spcAft>
                <a:spcPts val="300"/>
              </a:spcAft>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模型训练与预测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2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from </a:t>
            </a:r>
            <a:r>
              <a:rPr lang="en-US" altLang="zh-CN" b="1" dirty="0" err="1">
                <a:solidFill>
                  <a:prstClr val="black"/>
                </a:solidFill>
                <a:latin typeface="Arial" panose="020B0604020202020204" pitchFamily="34" charset="0"/>
                <a:ea typeface="微软雅黑" panose="020B0503020204020204" pitchFamily="34" charset="-122"/>
              </a:rPr>
              <a:t>sklearn.svm</a:t>
            </a:r>
            <a:r>
              <a:rPr lang="en-US" altLang="zh-CN" b="1" dirty="0">
                <a:solidFill>
                  <a:prstClr val="black"/>
                </a:solidFill>
                <a:latin typeface="Arial" panose="020B0604020202020204" pitchFamily="34" charset="0"/>
                <a:ea typeface="微软雅黑" panose="020B0503020204020204" pitchFamily="34" charset="-122"/>
              </a:rPr>
              <a:t> import SVC</a:t>
            </a:r>
            <a:endParaRPr lang="zh-CN" altLang="zh-CN" b="1" dirty="0">
              <a:solidFill>
                <a:prstClr val="black"/>
              </a:solidFill>
              <a:latin typeface="Arial" panose="020B0604020202020204" pitchFamily="34" charset="0"/>
              <a:ea typeface="微软雅黑" panose="020B0503020204020204" pitchFamily="34" charset="-122"/>
            </a:endParaRPr>
          </a:p>
          <a:p>
            <a:pPr marL="72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model = SVC(kernel='</a:t>
            </a:r>
            <a:r>
              <a:rPr lang="en-US" altLang="zh-CN" b="1" dirty="0" err="1">
                <a:solidFill>
                  <a:prstClr val="black"/>
                </a:solidFill>
                <a:latin typeface="Arial" panose="020B0604020202020204" pitchFamily="34" charset="0"/>
                <a:ea typeface="微软雅黑" panose="020B0503020204020204" pitchFamily="34" charset="-122"/>
              </a:rPr>
              <a:t>rbf</a:t>
            </a:r>
            <a:r>
              <a:rPr lang="en-US" altLang="zh-CN" b="1" dirty="0">
                <a:solidFill>
                  <a:prstClr val="black"/>
                </a:solidFill>
                <a:latin typeface="Arial" panose="020B0604020202020204" pitchFamily="34" charset="0"/>
                <a:ea typeface="微软雅黑" panose="020B0503020204020204" pitchFamily="34" charset="-122"/>
              </a:rPr>
              <a:t>', C=1.0)</a:t>
            </a:r>
            <a:endParaRPr lang="zh-CN" altLang="zh-CN" b="1" dirty="0">
              <a:solidFill>
                <a:prstClr val="black"/>
              </a:solidFill>
              <a:latin typeface="Arial" panose="020B0604020202020204" pitchFamily="34" charset="0"/>
              <a:ea typeface="微软雅黑" panose="020B0503020204020204" pitchFamily="34" charset="-122"/>
            </a:endParaRPr>
          </a:p>
          <a:p>
            <a:pPr marL="72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rPr>
              <a:t>model.fit</a:t>
            </a:r>
            <a:r>
              <a:rPr lang="en-US" altLang="zh-CN" b="1" dirty="0">
                <a:solidFill>
                  <a:prstClr val="black"/>
                </a:solidFill>
                <a:latin typeface="Arial" panose="020B0604020202020204" pitchFamily="34" charset="0"/>
                <a:ea typeface="微软雅黑" panose="020B0503020204020204" pitchFamily="34" charset="-122"/>
              </a:rPr>
              <a:t>(</a:t>
            </a:r>
            <a:r>
              <a:rPr lang="en-US" altLang="zh-CN" b="1" dirty="0" err="1">
                <a:solidFill>
                  <a:prstClr val="black"/>
                </a:solidFill>
                <a:latin typeface="Arial" panose="020B0604020202020204" pitchFamily="34" charset="0"/>
                <a:ea typeface="微软雅黑" panose="020B0503020204020204" pitchFamily="34" charset="-122"/>
              </a:rPr>
              <a:t>x_train</a:t>
            </a:r>
            <a:r>
              <a:rPr lang="en-US" altLang="zh-CN" b="1" dirty="0">
                <a:solidFill>
                  <a:prstClr val="black"/>
                </a:solidFill>
                <a:latin typeface="Arial" panose="020B0604020202020204" pitchFamily="34" charset="0"/>
                <a:ea typeface="微软雅黑" panose="020B0503020204020204" pitchFamily="34" charset="-122"/>
              </a:rPr>
              <a:t>, </a:t>
            </a:r>
            <a:r>
              <a:rPr lang="en-US" altLang="zh-CN" b="1" dirty="0" err="1">
                <a:solidFill>
                  <a:prstClr val="black"/>
                </a:solidFill>
                <a:latin typeface="Arial" panose="020B0604020202020204" pitchFamily="34" charset="0"/>
                <a:ea typeface="微软雅黑" panose="020B0503020204020204" pitchFamily="34" charset="-122"/>
              </a:rPr>
              <a:t>y_train</a:t>
            </a:r>
            <a:r>
              <a:rPr lang="en-US" altLang="zh-CN" b="1" dirty="0">
                <a:solidFill>
                  <a:prstClr val="black"/>
                </a:solidFill>
                <a:latin typeface="Arial" panose="020B0604020202020204" pitchFamily="34" charset="0"/>
                <a:ea typeface="微软雅黑" panose="020B0503020204020204" pitchFamily="34" charset="-122"/>
              </a:rPr>
              <a:t>)</a:t>
            </a:r>
            <a:endParaRPr lang="zh-CN" altLang="zh-CN" b="1" dirty="0">
              <a:solidFill>
                <a:prstClr val="black"/>
              </a:solidFill>
              <a:latin typeface="Arial" panose="020B0604020202020204" pitchFamily="34" charset="0"/>
              <a:ea typeface="微软雅黑" panose="020B0503020204020204" pitchFamily="34" charset="-122"/>
            </a:endParaRPr>
          </a:p>
          <a:p>
            <a:pPr marL="72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rPr>
              <a:t>y_pred</a:t>
            </a:r>
            <a:r>
              <a:rPr lang="en-US" altLang="zh-CN" b="1" dirty="0">
                <a:solidFill>
                  <a:prstClr val="black"/>
                </a:solidFill>
                <a:latin typeface="Arial" panose="020B0604020202020204" pitchFamily="34" charset="0"/>
                <a:ea typeface="微软雅黑" panose="020B0503020204020204" pitchFamily="34" charset="-122"/>
              </a:rPr>
              <a:t>=</a:t>
            </a:r>
            <a:r>
              <a:rPr lang="en-US" altLang="zh-CN" b="1" dirty="0" err="1">
                <a:solidFill>
                  <a:prstClr val="black"/>
                </a:solidFill>
                <a:latin typeface="Arial" panose="020B0604020202020204" pitchFamily="34" charset="0"/>
                <a:ea typeface="微软雅黑" panose="020B0503020204020204" pitchFamily="34" charset="-122"/>
              </a:rPr>
              <a:t>model.predict</a:t>
            </a:r>
            <a:r>
              <a:rPr lang="en-US" altLang="zh-CN" b="1" dirty="0">
                <a:solidFill>
                  <a:prstClr val="black"/>
                </a:solidFill>
                <a:latin typeface="Arial" panose="020B0604020202020204" pitchFamily="34" charset="0"/>
                <a:ea typeface="微软雅黑" panose="020B0503020204020204" pitchFamily="34" charset="-122"/>
              </a:rPr>
              <a:t>(</a:t>
            </a:r>
            <a:r>
              <a:rPr lang="en-US" altLang="zh-CN" b="1" dirty="0" err="1">
                <a:solidFill>
                  <a:prstClr val="black"/>
                </a:solidFill>
                <a:latin typeface="Arial" panose="020B0604020202020204" pitchFamily="34" charset="0"/>
                <a:ea typeface="微软雅黑" panose="020B0503020204020204" pitchFamily="34" charset="-122"/>
              </a:rPr>
              <a:t>x_test</a:t>
            </a:r>
            <a:r>
              <a:rPr lang="en-US" altLang="zh-CN" b="1" dirty="0">
                <a:solidFill>
                  <a:prstClr val="black"/>
                </a:solidFill>
                <a:latin typeface="Arial" panose="020B0604020202020204" pitchFamily="34" charset="0"/>
                <a:ea typeface="微软雅黑" panose="020B0503020204020204" pitchFamily="34" charset="-122"/>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899592" y="1203598"/>
            <a:ext cx="82809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其余</a:t>
            </a:r>
          </a:p>
        </p:txBody>
      </p:sp>
      <p:sp>
        <p:nvSpPr>
          <p:cNvPr id="8" name="七角星 7"/>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61349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4872813"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480131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支持向量机回归</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及其应用</a:t>
            </a:r>
          </a:p>
        </p:txBody>
      </p:sp>
      <p:sp>
        <p:nvSpPr>
          <p:cNvPr id="6" name="七角星 5"/>
          <p:cNvSpPr/>
          <p:nvPr/>
        </p:nvSpPr>
        <p:spPr>
          <a:xfrm>
            <a:off x="2512096" y="1259448"/>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3669371" y="1316647"/>
            <a:ext cx="3108543"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9.1.3 </a:t>
            </a:r>
            <a:r>
              <a:rPr lang="zh-CN" altLang="en-US" sz="2400" b="1" dirty="0">
                <a:latin typeface="Arial" panose="020B0604020202020204" pitchFamily="34" charset="0"/>
                <a:ea typeface="微软雅黑" panose="020B0503020204020204" pitchFamily="34" charset="-122"/>
                <a:sym typeface="Arial" panose="020B0604020202020204" pitchFamily="34" charset="0"/>
              </a:rPr>
              <a:t>支持向量机回归</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2494645" y="210986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3646773" y="2167062"/>
            <a:ext cx="3211135"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9.2.2  SVR</a:t>
            </a:r>
            <a:r>
              <a:rPr lang="zh-CN" altLang="en-US" sz="2400" b="1" dirty="0">
                <a:latin typeface="Arial" panose="020B0604020202020204" pitchFamily="34" charset="0"/>
                <a:ea typeface="微软雅黑" panose="020B0503020204020204" pitchFamily="34" charset="-122"/>
                <a:sym typeface="Arial" panose="020B0604020202020204" pitchFamily="34" charset="0"/>
              </a:rPr>
              <a:t>的数学原理</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2494645" y="3017478"/>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3646773" y="3074677"/>
            <a:ext cx="3637534"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9.2.3  SVR</a:t>
            </a:r>
            <a:r>
              <a:rPr lang="zh-CN" altLang="en-US" sz="2400" b="1" dirty="0">
                <a:latin typeface="Arial" panose="020B0604020202020204" pitchFamily="34" charset="0"/>
                <a:ea typeface="微软雅黑" panose="020B0503020204020204" pitchFamily="34" charset="-122"/>
                <a:sym typeface="Arial" panose="020B0604020202020204" pitchFamily="34" charset="0"/>
              </a:rPr>
              <a:t>的</a:t>
            </a:r>
            <a:r>
              <a:rPr lang="en-US" altLang="zh-CN" sz="2400" b="1" dirty="0">
                <a:latin typeface="Arial" panose="020B0604020202020204" pitchFamily="34" charset="0"/>
                <a:ea typeface="微软雅黑" panose="020B0503020204020204" pitchFamily="34" charset="-122"/>
                <a:sym typeface="Arial" panose="020B0604020202020204" pitchFamily="34" charset="0"/>
              </a:rPr>
              <a:t>Python</a:t>
            </a:r>
            <a:r>
              <a:rPr lang="zh-CN" altLang="en-US" sz="2400" b="1" dirty="0">
                <a:latin typeface="Arial" panose="020B0604020202020204" pitchFamily="34" charset="0"/>
                <a:ea typeface="微软雅黑" panose="020B0503020204020204" pitchFamily="34" charset="-122"/>
                <a:sym typeface="Arial" panose="020B0604020202020204" pitchFamily="34" charset="0"/>
              </a:rPr>
              <a:t>实现</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2486944" y="386789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3639072" y="3925093"/>
            <a:ext cx="4442242"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9.2.4  </a:t>
            </a:r>
            <a:r>
              <a:rPr lang="zh-CN" altLang="en-US" sz="2400" b="1" dirty="0">
                <a:latin typeface="Arial" panose="020B0604020202020204" pitchFamily="34" charset="0"/>
                <a:ea typeface="微软雅黑" panose="020B0503020204020204" pitchFamily="34" charset="-122"/>
                <a:sym typeface="Arial" panose="020B0604020202020204" pitchFamily="34" charset="0"/>
              </a:rPr>
              <a:t>基于</a:t>
            </a:r>
            <a:r>
              <a:rPr lang="en-US" altLang="zh-CN" sz="2400" b="1" dirty="0">
                <a:latin typeface="Arial" panose="020B0604020202020204" pitchFamily="34" charset="0"/>
                <a:ea typeface="微软雅黑" panose="020B0503020204020204" pitchFamily="34" charset="-122"/>
                <a:sym typeface="Arial" panose="020B0604020202020204" pitchFamily="34" charset="0"/>
              </a:rPr>
              <a:t>SVR</a:t>
            </a:r>
            <a:r>
              <a:rPr lang="zh-CN" altLang="en-US" sz="2400" b="1" dirty="0">
                <a:latin typeface="Arial" panose="020B0604020202020204" pitchFamily="34" charset="0"/>
                <a:ea typeface="微软雅黑" panose="020B0503020204020204" pitchFamily="34" charset="-122"/>
                <a:sym typeface="Arial" panose="020B0604020202020204" pitchFamily="34" charset="0"/>
              </a:rPr>
              <a:t>实现非线性校正</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823556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9.2.3 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8" name="矩形 7"/>
          <p:cNvSpPr/>
          <p:nvPr/>
        </p:nvSpPr>
        <p:spPr>
          <a:xfrm>
            <a:off x="218735" y="938741"/>
            <a:ext cx="8686800" cy="3631763"/>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的实现主要用的是</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scikit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库中</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svm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子模块的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类，使用前要确保已经安装</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scikit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-learn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库，如果没有安装，可以通过</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pip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命令安装：</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300"/>
              </a:spcBef>
              <a:spcAft>
                <a:spcPts val="300"/>
              </a:spcAft>
              <a:buClr>
                <a:schemeClr val="accent3">
                  <a:lumMod val="75000"/>
                </a:schemeClr>
              </a:buClr>
            </a:pP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pip install </a:t>
            </a:r>
            <a:r>
              <a:rPr lang="en-US" altLang="zh-CN" sz="20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scikit</a:t>
            </a: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-learn</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安装后，可以采用下面的语句导入</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gn="ctr">
              <a:lnSpc>
                <a:spcPct val="125000"/>
              </a:lnSpc>
              <a:spcBef>
                <a:spcPts val="300"/>
              </a:spcBef>
              <a:spcAft>
                <a:spcPts val="300"/>
              </a:spcAft>
              <a:buClr>
                <a:schemeClr val="accent3">
                  <a:lumMod val="75000"/>
                </a:schemeClr>
              </a:buClr>
            </a:pP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sz="2000"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sklearn.svm</a:t>
            </a:r>
            <a:r>
              <a:rPr lang="en-US" altLang="zh-CN" sz="2000"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SVR</a:t>
            </a:r>
          </a:p>
          <a:p>
            <a:pPr marL="285750" indent="-285750">
              <a:lnSpc>
                <a:spcPct val="125000"/>
              </a:lnSpc>
              <a:spcBef>
                <a:spcPts val="600"/>
              </a:spcBef>
              <a:spcAft>
                <a:spcPts val="600"/>
              </a:spcAft>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SVR</a:t>
            </a:r>
            <a:r>
              <a:rPr lang="zh-CN" altLang="zh-CN" b="1" dirty="0">
                <a:solidFill>
                  <a:prstClr val="black"/>
                </a:solidFill>
                <a:latin typeface="Arial" panose="020B0604020202020204" pitchFamily="34" charset="0"/>
                <a:ea typeface="微软雅黑" panose="020B0503020204020204" pitchFamily="34" charset="-122"/>
              </a:rPr>
              <a:t>类</a:t>
            </a:r>
            <a:r>
              <a:rPr lang="zh-CN" altLang="en-US" b="1" dirty="0">
                <a:solidFill>
                  <a:prstClr val="black"/>
                </a:solidFill>
                <a:latin typeface="Arial" panose="020B0604020202020204" pitchFamily="34" charset="0"/>
                <a:ea typeface="微软雅黑" panose="020B0503020204020204" pitchFamily="34" charset="-122"/>
              </a:rPr>
              <a:t>的语法为：</a:t>
            </a:r>
            <a:endParaRPr lang="en-US" altLang="zh-CN" b="1" dirty="0">
              <a:solidFill>
                <a:prstClr val="black"/>
              </a:solidFill>
              <a:latin typeface="Arial" panose="020B0604020202020204" pitchFamily="34" charset="0"/>
              <a:ea typeface="微软雅黑" panose="020B0503020204020204" pitchFamily="34" charset="-122"/>
            </a:endParaRPr>
          </a:p>
          <a:p>
            <a:pPr algn="ctr">
              <a:lnSpc>
                <a:spcPct val="125000"/>
              </a:lnSpc>
              <a:spcBef>
                <a:spcPts val="300"/>
              </a:spcBef>
              <a:spcAft>
                <a:spcPts val="300"/>
              </a:spcAft>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rPr>
              <a:t>model=SVR(*, kernel='</a:t>
            </a:r>
            <a:r>
              <a:rPr lang="en-US" altLang="zh-CN" b="1" dirty="0" err="1">
                <a:solidFill>
                  <a:prstClr val="black"/>
                </a:solidFill>
                <a:latin typeface="Arial" panose="020B0604020202020204" pitchFamily="34" charset="0"/>
                <a:ea typeface="微软雅黑" panose="020B0503020204020204" pitchFamily="34" charset="-122"/>
              </a:rPr>
              <a:t>rbf</a:t>
            </a:r>
            <a:r>
              <a:rPr lang="en-US" altLang="zh-CN" b="1" dirty="0">
                <a:solidFill>
                  <a:prstClr val="black"/>
                </a:solidFill>
                <a:latin typeface="Arial" panose="020B0604020202020204" pitchFamily="34" charset="0"/>
                <a:ea typeface="微软雅黑" panose="020B0503020204020204" pitchFamily="34" charset="-122"/>
              </a:rPr>
              <a:t>', degree=3, gamma='scale', coef0=0.0, </a:t>
            </a:r>
            <a:r>
              <a:rPr lang="en-US" altLang="zh-CN" b="1" dirty="0" err="1">
                <a:solidFill>
                  <a:prstClr val="black"/>
                </a:solidFill>
                <a:latin typeface="Arial" panose="020B0604020202020204" pitchFamily="34" charset="0"/>
                <a:ea typeface="微软雅黑" panose="020B0503020204020204" pitchFamily="34" charset="-122"/>
              </a:rPr>
              <a:t>tol</a:t>
            </a:r>
            <a:r>
              <a:rPr lang="en-US" altLang="zh-CN" b="1" dirty="0">
                <a:solidFill>
                  <a:prstClr val="black"/>
                </a:solidFill>
                <a:latin typeface="Arial" panose="020B0604020202020204" pitchFamily="34" charset="0"/>
                <a:ea typeface="微软雅黑" panose="020B0503020204020204" pitchFamily="34" charset="-122"/>
              </a:rPr>
              <a:t>=0.001, C=1.0, epsilon=0.1, shrinking=True, </a:t>
            </a:r>
            <a:r>
              <a:rPr lang="en-US" altLang="zh-CN" b="1" dirty="0" err="1">
                <a:solidFill>
                  <a:prstClr val="black"/>
                </a:solidFill>
                <a:latin typeface="Arial" panose="020B0604020202020204" pitchFamily="34" charset="0"/>
                <a:ea typeface="微软雅黑" panose="020B0503020204020204" pitchFamily="34" charset="-122"/>
              </a:rPr>
              <a:t>cache_size</a:t>
            </a:r>
            <a:r>
              <a:rPr lang="en-US" altLang="zh-CN" b="1" dirty="0">
                <a:solidFill>
                  <a:prstClr val="black"/>
                </a:solidFill>
                <a:latin typeface="Arial" panose="020B0604020202020204" pitchFamily="34" charset="0"/>
                <a:ea typeface="微软雅黑" panose="020B0503020204020204" pitchFamily="34" charset="-122"/>
              </a:rPr>
              <a:t>=200, verbose=False, </a:t>
            </a:r>
            <a:r>
              <a:rPr lang="en-US" altLang="zh-CN" b="1" dirty="0" err="1">
                <a:solidFill>
                  <a:prstClr val="black"/>
                </a:solidFill>
                <a:latin typeface="Arial" panose="020B0604020202020204" pitchFamily="34" charset="0"/>
                <a:ea typeface="微软雅黑" panose="020B0503020204020204" pitchFamily="34" charset="-122"/>
              </a:rPr>
              <a:t>max_iter</a:t>
            </a:r>
            <a:r>
              <a:rPr lang="en-US" altLang="zh-CN" b="1" dirty="0">
                <a:solidFill>
                  <a:prstClr val="black"/>
                </a:solidFill>
                <a:latin typeface="Arial" panose="020B0604020202020204" pitchFamily="34" charset="0"/>
                <a:ea typeface="微软雅黑" panose="020B0503020204020204" pitchFamily="34" charset="-122"/>
              </a:rPr>
              <a:t>=-1)</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337176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9.2.3 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5" name="矩形 4"/>
          <p:cNvSpPr/>
          <p:nvPr/>
        </p:nvSpPr>
        <p:spPr>
          <a:xfrm>
            <a:off x="213237" y="914990"/>
            <a:ext cx="8686800" cy="3901068"/>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：指定算法中使用的内核类型。默认</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。可选值有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‘linear’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’precomputed’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或者一个可调用函数；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degree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：整数类型，默认为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，当</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kernel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时，用于指定多项式核函数的阶数；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t>gamma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auto</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float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类型，默认为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，用于指定‘</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’核函数的系数；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coef0: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核函数中的独立项。默认为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。只在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‘poly’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‘sigmoid’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中有意义；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tol</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残差收敛条件。默认为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0.001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正则化参数。默认为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。正则化的强度与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成反比。必须严格为正。此惩罚系数是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l2</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惩罚系数的平方</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Tree>
    <p:extLst>
      <p:ext uri="{BB962C8B-B14F-4D97-AF65-F5344CB8AC3E}">
        <p14:creationId xmlns:p14="http://schemas.microsoft.com/office/powerpoint/2010/main" val="1298470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9.2.3 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5" name="矩形 4"/>
          <p:cNvSpPr/>
          <p:nvPr/>
        </p:nvSpPr>
        <p:spPr>
          <a:xfrm>
            <a:off x="213237" y="914990"/>
            <a:ext cx="8686800" cy="2516073"/>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参数说明：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 ε-SVR</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模型中的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。它指定了在训练损失函数中预测值与实际值之间距离为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epsilon-tube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shrinking: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是否使用缩小启发式。默认为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True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rPr>
              <a:t>cache_size</a:t>
            </a:r>
            <a:r>
              <a:rPr lang="en-US" altLang="zh-CN" b="1" dirty="0">
                <a:solidFill>
                  <a:prstClr val="black"/>
                </a:solidFill>
                <a:latin typeface="Arial" panose="020B0604020202020204" pitchFamily="34" charset="0"/>
                <a:ea typeface="微软雅黑" panose="020B0503020204020204" pitchFamily="34" charset="-122"/>
              </a:rPr>
              <a:t>: </a:t>
            </a:r>
            <a:r>
              <a:rPr lang="zh-CN" altLang="en-US" b="1" dirty="0">
                <a:solidFill>
                  <a:prstClr val="black"/>
                </a:solidFill>
                <a:latin typeface="Arial" panose="020B0604020202020204" pitchFamily="34" charset="0"/>
                <a:ea typeface="微软雅黑" panose="020B0503020204020204" pitchFamily="34" charset="-122"/>
              </a:rPr>
              <a:t>指定内核缓存的大小（以</a:t>
            </a:r>
            <a:r>
              <a:rPr lang="en-US" altLang="zh-CN" b="1" dirty="0">
                <a:solidFill>
                  <a:prstClr val="black"/>
                </a:solidFill>
                <a:latin typeface="Arial" panose="020B0604020202020204" pitchFamily="34" charset="0"/>
                <a:ea typeface="微软雅黑" panose="020B0503020204020204" pitchFamily="34" charset="-122"/>
              </a:rPr>
              <a:t>MB</a:t>
            </a:r>
            <a:r>
              <a:rPr lang="zh-CN" altLang="en-US" b="1" dirty="0">
                <a:solidFill>
                  <a:prstClr val="black"/>
                </a:solidFill>
                <a:latin typeface="Arial" panose="020B0604020202020204" pitchFamily="34" charset="0"/>
                <a:ea typeface="微软雅黑" panose="020B0503020204020204" pitchFamily="34" charset="-122"/>
              </a:rPr>
              <a:t>为单位）。默认为</a:t>
            </a:r>
            <a:r>
              <a:rPr lang="en-US" altLang="zh-CN" b="1" dirty="0">
                <a:solidFill>
                  <a:prstClr val="black"/>
                </a:solidFill>
                <a:latin typeface="Arial" panose="020B0604020202020204" pitchFamily="34" charset="0"/>
                <a:ea typeface="微软雅黑" panose="020B0503020204020204" pitchFamily="34" charset="-122"/>
              </a:rPr>
              <a:t>200</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verbose: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是否启用详细输出。默认为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False</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max_iter</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对求解器内的迭代进行硬性限制，或者为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（无限制时）。默认</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800690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4C59A6A-3081-4D9C-7761-D9ECAFBB0A23}"/>
              </a:ext>
            </a:extLst>
          </p:cNvPr>
          <p:cNvSpPr/>
          <p:nvPr/>
        </p:nvSpPr>
        <p:spPr>
          <a:xfrm>
            <a:off x="2" y="411510"/>
            <a:ext cx="3239850"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矩形 2">
            <a:extLst>
              <a:ext uri="{FF2B5EF4-FFF2-40B4-BE49-F238E27FC236}">
                <a16:creationId xmlns:a16="http://schemas.microsoft.com/office/drawing/2014/main" id="{04748A38-1A7E-D932-C8FC-61638C9B994A}"/>
              </a:ext>
            </a:extLst>
          </p:cNvPr>
          <p:cNvSpPr/>
          <p:nvPr/>
        </p:nvSpPr>
        <p:spPr>
          <a:xfrm>
            <a:off x="71500" y="434685"/>
            <a:ext cx="288572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统计学习理论</a:t>
            </a:r>
          </a:p>
        </p:txBody>
      </p:sp>
      <p:sp>
        <p:nvSpPr>
          <p:cNvPr id="13" name="文本框 12">
            <a:extLst>
              <a:ext uri="{FF2B5EF4-FFF2-40B4-BE49-F238E27FC236}">
                <a16:creationId xmlns:a16="http://schemas.microsoft.com/office/drawing/2014/main" id="{4A6DBC9D-0AAC-57D9-945E-FF964043294F}"/>
              </a:ext>
            </a:extLst>
          </p:cNvPr>
          <p:cNvSpPr txBox="1"/>
          <p:nvPr/>
        </p:nvSpPr>
        <p:spPr>
          <a:xfrm>
            <a:off x="228600" y="1023578"/>
            <a:ext cx="8686800" cy="3896323"/>
          </a:xfrm>
          <a:prstGeom prst="rect">
            <a:avLst/>
          </a:prstGeom>
        </p:spPr>
        <p:txBody>
          <a:bodyPr wrap="square">
            <a:spAutoFit/>
          </a:bodyPr>
          <a:lstStyle>
            <a:defPPr>
              <a:defRPr lang="zh-CN"/>
            </a:defPPr>
            <a:lvl1pPr marL="285750" indent="-285750">
              <a:lnSpc>
                <a:spcPct val="125000"/>
              </a:lnSpc>
              <a:buClr>
                <a:schemeClr val="accent3">
                  <a:lumMod val="75000"/>
                </a:schemeClr>
              </a:buClr>
              <a:buFont typeface="Wingdings" pitchFamily="2" charset="2"/>
              <a:buChar char="Ø"/>
              <a:defRPr b="1">
                <a:solidFill>
                  <a:prstClr val="black"/>
                </a:solidFill>
                <a:latin typeface="Arial" panose="020B0604020202020204" pitchFamily="34" charset="0"/>
                <a:ea typeface="微软雅黑" panose="020B0503020204020204" pitchFamily="34" charset="-122"/>
              </a:defRPr>
            </a:lvl1pPr>
          </a:lstStyle>
          <a:p>
            <a:pPr>
              <a:lnSpc>
                <a:spcPct val="110000"/>
              </a:lnSpc>
            </a:pPr>
            <a:r>
              <a:rPr lang="zh-CN" altLang="en-US" dirty="0"/>
              <a:t>然而，</a:t>
            </a:r>
            <a:r>
              <a:rPr lang="en-US" altLang="zh-CN" dirty="0"/>
              <a:t>ERM</a:t>
            </a:r>
            <a:r>
              <a:rPr lang="zh-CN" altLang="en-US" dirty="0"/>
              <a:t>不能保证经验风险最小化就是实际风险最小化，容易出现“过拟合”现象，导致模型泛化能力下降；</a:t>
            </a:r>
          </a:p>
          <a:p>
            <a:pPr>
              <a:lnSpc>
                <a:spcPct val="110000"/>
              </a:lnSpc>
            </a:pPr>
            <a:r>
              <a:rPr lang="zh-CN" altLang="en-US" dirty="0"/>
              <a:t>在有限样本下，模型的复杂度（如神经网络层数或参数量）也需要与样本数量匹配，否则会加剧泛化风险；</a:t>
            </a:r>
            <a:endParaRPr lang="en-US" altLang="zh-CN" dirty="0"/>
          </a:p>
          <a:p>
            <a:pPr>
              <a:lnSpc>
                <a:spcPct val="110000"/>
              </a:lnSpc>
            </a:pPr>
            <a:r>
              <a:rPr lang="zh-CN" altLang="en-US" dirty="0"/>
              <a:t>统计学习理论专注小样本下的推断和泛化分析，下列概念和结论尤为重要：</a:t>
            </a:r>
            <a:endParaRPr lang="en-US" altLang="zh-CN" dirty="0"/>
          </a:p>
          <a:p>
            <a:pPr marL="742950" lvl="1" indent="-285750">
              <a:lnSpc>
                <a:spcPct val="110000"/>
              </a:lnSpc>
              <a:buClr>
                <a:srgbClr val="0070C0"/>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rPr>
              <a:t>一致性条件：理论保证经验风险趋于期望风险的条件；</a:t>
            </a:r>
          </a:p>
          <a:p>
            <a:pPr marL="742950" lvl="1" indent="-285750">
              <a:lnSpc>
                <a:spcPct val="110000"/>
              </a:lnSpc>
              <a:buClr>
                <a:srgbClr val="0070C0"/>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rPr>
              <a:t>推广界与</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a:t>
            </a:r>
            <a:r>
              <a:rPr lang="en-US" altLang="zh-CN" sz="1600" b="1" dirty="0" err="1">
                <a:solidFill>
                  <a:prstClr val="black"/>
                </a:solidFill>
                <a:latin typeface="Arial" panose="020B0604020202020204" pitchFamily="34" charset="0"/>
                <a:ea typeface="微软雅黑" panose="020B0503020204020204" pitchFamily="34" charset="-122"/>
              </a:rPr>
              <a:t>Vapnik-Chervonenkis</a:t>
            </a:r>
            <a:r>
              <a:rPr lang="en-US" altLang="zh-CN" sz="1600" b="1" dirty="0">
                <a:solidFill>
                  <a:prstClr val="black"/>
                </a:solidFill>
                <a:latin typeface="Arial" panose="020B0604020202020204" pitchFamily="34" charset="0"/>
                <a:ea typeface="微软雅黑" panose="020B0503020204020204" pitchFamily="34" charset="-122"/>
              </a:rPr>
              <a:t> Dimension</a:t>
            </a:r>
            <a:r>
              <a:rPr lang="zh-CN" altLang="en-US" sz="1600" b="1" dirty="0">
                <a:solidFill>
                  <a:prstClr val="black"/>
                </a:solidFill>
                <a:latin typeface="Arial" panose="020B0604020202020204" pitchFamily="34" charset="0"/>
                <a:ea typeface="微软雅黑" panose="020B0503020204020204" pitchFamily="34" charset="-122"/>
              </a:rPr>
              <a:t>）衡量函数集的复杂度和学习能力。</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维越大，模型越复杂；</a:t>
            </a:r>
            <a:endParaRPr lang="en-US" altLang="zh-CN" sz="1600" b="1" dirty="0">
              <a:solidFill>
                <a:prstClr val="black"/>
              </a:solidFill>
              <a:latin typeface="Arial" panose="020B0604020202020204" pitchFamily="34" charset="0"/>
              <a:ea typeface="微软雅黑" panose="020B0503020204020204" pitchFamily="34" charset="-122"/>
            </a:endParaRPr>
          </a:p>
          <a:p>
            <a:pPr marL="742950" lvl="1" indent="-285750">
              <a:lnSpc>
                <a:spcPct val="110000"/>
              </a:lnSpc>
              <a:buClr>
                <a:srgbClr val="0070C0"/>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rPr>
              <a:t>在有限样本条件下，</a:t>
            </a:r>
            <a:r>
              <a:rPr lang="en-US" altLang="zh-CN" sz="1600" b="1" dirty="0">
                <a:solidFill>
                  <a:prstClr val="black"/>
                </a:solidFill>
                <a:latin typeface="Arial" panose="020B0604020202020204" pitchFamily="34" charset="0"/>
                <a:ea typeface="微软雅黑" panose="020B0503020204020204" pitchFamily="34" charset="-122"/>
              </a:rPr>
              <a:t>VC</a:t>
            </a:r>
            <a:r>
              <a:rPr lang="zh-CN" altLang="en-US" sz="1600" b="1" dirty="0">
                <a:solidFill>
                  <a:prstClr val="black"/>
                </a:solidFill>
                <a:latin typeface="Arial" panose="020B0604020202020204" pitchFamily="34" charset="0"/>
                <a:ea typeface="微软雅黑" panose="020B0503020204020204" pitchFamily="34" charset="-122"/>
              </a:rPr>
              <a:t>维越大，模型与真实风险之间的间隙也越大，易导致过拟合；</a:t>
            </a:r>
            <a:endParaRPr lang="en-US" altLang="zh-CN" sz="1600" b="1" dirty="0">
              <a:solidFill>
                <a:prstClr val="black"/>
              </a:solidFill>
              <a:latin typeface="Arial" panose="020B0604020202020204" pitchFamily="34" charset="0"/>
              <a:ea typeface="微软雅黑" panose="020B0503020204020204" pitchFamily="34" charset="-122"/>
            </a:endParaRPr>
          </a:p>
          <a:p>
            <a:pPr>
              <a:lnSpc>
                <a:spcPct val="110000"/>
              </a:lnSpc>
            </a:pPr>
            <a:r>
              <a:rPr lang="zh-CN" altLang="en-US" dirty="0"/>
              <a:t>机器学习模型必须在降低经验风险的同时，兼顾模型复杂度，缩小置信范围，从而提升模型的泛化能力；</a:t>
            </a:r>
          </a:p>
          <a:p>
            <a:pPr>
              <a:lnSpc>
                <a:spcPct val="110000"/>
              </a:lnSpc>
            </a:pPr>
            <a:r>
              <a:rPr lang="zh-CN" altLang="en-US" dirty="0"/>
              <a:t>支持向量机（</a:t>
            </a:r>
            <a:r>
              <a:rPr lang="en-US" altLang="zh-CN" dirty="0"/>
              <a:t>SVM</a:t>
            </a:r>
            <a:r>
              <a:rPr lang="zh-CN" altLang="en-US" dirty="0"/>
              <a:t>）正是基于统计学习理论和</a:t>
            </a:r>
            <a:r>
              <a:rPr lang="en-US" altLang="zh-CN" dirty="0"/>
              <a:t>VC</a:t>
            </a:r>
            <a:r>
              <a:rPr lang="zh-CN" altLang="en-US" dirty="0"/>
              <a:t>维推广界思想发展起来的高泛化能力方法；</a:t>
            </a:r>
          </a:p>
        </p:txBody>
      </p:sp>
    </p:spTree>
    <p:extLst>
      <p:ext uri="{BB962C8B-B14F-4D97-AF65-F5344CB8AC3E}">
        <p14:creationId xmlns:p14="http://schemas.microsoft.com/office/powerpoint/2010/main" val="857329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0903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637534"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9.2.3 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的</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Python</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a:t>
            </a:r>
          </a:p>
        </p:txBody>
      </p:sp>
      <p:sp>
        <p:nvSpPr>
          <p:cNvPr id="6" name="矩形 5"/>
          <p:cNvSpPr/>
          <p:nvPr/>
        </p:nvSpPr>
        <p:spPr>
          <a:xfrm>
            <a:off x="221378" y="1059582"/>
            <a:ext cx="8686800" cy="1477328"/>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主要方法：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fit(x, 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：根据输入数据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和标签数据</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训练支持向量机回归模型；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predict(x)</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预测输出数据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gn="just">
              <a:lnSpc>
                <a:spcPct val="125000"/>
              </a:lnSpc>
              <a:buClr>
                <a:schemeClr val="accent3">
                  <a:lumMod val="75000"/>
                </a:schemeClr>
              </a:buClr>
              <a:buFont typeface="Wingdings" panose="05000000000000000000" pitchFamily="2" charset="2"/>
              <a:buChar char="u"/>
            </a:pPr>
            <a:r>
              <a:rPr lang="en-US" altLang="zh-CN" b="1" dirty="0">
                <a:solidFill>
                  <a:prstClr val="black"/>
                </a:solidFill>
                <a:latin typeface="Arial" panose="020B0604020202020204" pitchFamily="34" charset="0"/>
                <a:ea typeface="微软雅黑" panose="020B0503020204020204" pitchFamily="34" charset="-122"/>
              </a:rPr>
              <a:t>score(x, y)</a:t>
            </a:r>
            <a:r>
              <a:rPr lang="zh-CN" altLang="en-US" b="1" dirty="0">
                <a:solidFill>
                  <a:prstClr val="black"/>
                </a:solidFill>
                <a:latin typeface="Arial" panose="020B0604020202020204" pitchFamily="34" charset="0"/>
                <a:ea typeface="微软雅黑" panose="020B0503020204020204" pitchFamily="34" charset="-122"/>
              </a:rPr>
              <a:t>：根据输入数据</a:t>
            </a:r>
            <a:r>
              <a:rPr lang="en-US" altLang="zh-CN" b="1" dirty="0">
                <a:solidFill>
                  <a:prstClr val="black"/>
                </a:solidFill>
                <a:latin typeface="Arial" panose="020B0604020202020204" pitchFamily="34" charset="0"/>
                <a:ea typeface="微软雅黑" panose="020B0503020204020204" pitchFamily="34" charset="-122"/>
              </a:rPr>
              <a:t>X</a:t>
            </a:r>
            <a:r>
              <a:rPr lang="zh-CN" altLang="en-US" b="1" dirty="0">
                <a:solidFill>
                  <a:prstClr val="black"/>
                </a:solidFill>
                <a:latin typeface="Arial" panose="020B0604020202020204" pitchFamily="34" charset="0"/>
                <a:ea typeface="微软雅黑" panose="020B0503020204020204" pitchFamily="34" charset="-122"/>
              </a:rPr>
              <a:t>和标签数据</a:t>
            </a:r>
            <a:r>
              <a:rPr lang="en-US" altLang="zh-CN" b="1" dirty="0">
                <a:solidFill>
                  <a:prstClr val="black"/>
                </a:solidFill>
                <a:latin typeface="Arial" panose="020B0604020202020204" pitchFamily="34" charset="0"/>
                <a:ea typeface="微软雅黑" panose="020B0503020204020204" pitchFamily="34" charset="-122"/>
              </a:rPr>
              <a:t>y</a:t>
            </a:r>
            <a:r>
              <a:rPr lang="zh-CN" altLang="en-US" b="1" dirty="0">
                <a:solidFill>
                  <a:prstClr val="black"/>
                </a:solidFill>
                <a:latin typeface="Arial" panose="020B0604020202020204" pitchFamily="34" charset="0"/>
                <a:ea typeface="微软雅黑" panose="020B0503020204020204" pitchFamily="34" charset="-122"/>
              </a:rPr>
              <a:t>评估支持向量机回归模型的性能；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21378" y="2607754"/>
            <a:ext cx="8686800" cy="2362185"/>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实例代码：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1440000">
              <a:lnSpc>
                <a:spcPct val="125000"/>
              </a:lnSpc>
              <a:spcBef>
                <a:spcPts val="600"/>
              </a:spcBef>
              <a:spcAft>
                <a:spcPts val="600"/>
              </a:spcAft>
              <a:buClr>
                <a:schemeClr val="accent3">
                  <a:lumMod val="75000"/>
                </a:schemeClr>
              </a:buClr>
            </a:pPr>
            <a:r>
              <a:rPr lang="en-US" altLang="zh-CN" b="1" dirty="0"/>
              <a:t>from </a:t>
            </a:r>
            <a:r>
              <a:rPr lang="en-US" altLang="zh-CN" b="1" dirty="0" err="1"/>
              <a:t>sklearn.svm</a:t>
            </a:r>
            <a:r>
              <a:rPr lang="en-US" altLang="zh-CN" b="1" dirty="0"/>
              <a:t> import SVR</a:t>
            </a:r>
          </a:p>
          <a:p>
            <a:pPr marL="1440000">
              <a:lnSpc>
                <a:spcPct val="125000"/>
              </a:lnSpc>
              <a:spcBef>
                <a:spcPts val="600"/>
              </a:spcBef>
              <a:spcAft>
                <a:spcPts val="600"/>
              </a:spcAft>
              <a:buClr>
                <a:schemeClr val="accent3">
                  <a:lumMod val="75000"/>
                </a:schemeClr>
              </a:buClr>
            </a:pPr>
            <a:r>
              <a:rPr lang="en-US" altLang="zh-CN" b="1" dirty="0"/>
              <a:t>model = SVR(kernel='</a:t>
            </a:r>
            <a:r>
              <a:rPr lang="en-US" altLang="zh-CN" b="1" dirty="0" err="1"/>
              <a:t>rbf</a:t>
            </a:r>
            <a:r>
              <a:rPr lang="en-US" altLang="zh-CN" b="1" dirty="0"/>
              <a:t>', C=1.0, epsilon=0.1)</a:t>
            </a:r>
            <a:endParaRPr lang="zh-CN" altLang="zh-CN" b="1" dirty="0"/>
          </a:p>
          <a:p>
            <a:pPr marL="1440000">
              <a:lnSpc>
                <a:spcPct val="125000"/>
              </a:lnSpc>
              <a:spcBef>
                <a:spcPts val="600"/>
              </a:spcBef>
              <a:spcAft>
                <a:spcPts val="600"/>
              </a:spcAft>
              <a:buClr>
                <a:schemeClr val="accent3">
                  <a:lumMod val="75000"/>
                </a:schemeClr>
              </a:buClr>
            </a:pPr>
            <a:r>
              <a:rPr lang="en-US" altLang="zh-CN" b="1" dirty="0" err="1"/>
              <a:t>model.fit</a:t>
            </a:r>
            <a:r>
              <a:rPr lang="en-US" altLang="zh-CN" b="1" dirty="0"/>
              <a:t>(</a:t>
            </a:r>
            <a:r>
              <a:rPr lang="en-US" altLang="zh-CN" b="1" dirty="0" err="1"/>
              <a:t>x_train</a:t>
            </a:r>
            <a:r>
              <a:rPr lang="en-US" altLang="zh-CN" b="1" dirty="0"/>
              <a:t>, </a:t>
            </a:r>
            <a:r>
              <a:rPr lang="en-US" altLang="zh-CN" b="1" dirty="0" err="1"/>
              <a:t>y_train</a:t>
            </a:r>
            <a:r>
              <a:rPr lang="en-US" altLang="zh-CN" b="1" dirty="0"/>
              <a:t>)</a:t>
            </a:r>
            <a:endParaRPr lang="zh-CN" altLang="zh-CN" b="1" dirty="0"/>
          </a:p>
          <a:p>
            <a:pPr marL="1440000">
              <a:lnSpc>
                <a:spcPct val="125000"/>
              </a:lnSpc>
              <a:spcBef>
                <a:spcPts val="600"/>
              </a:spcBef>
              <a:spcAft>
                <a:spcPts val="600"/>
              </a:spcAft>
              <a:buClr>
                <a:schemeClr val="accent3">
                  <a:lumMod val="75000"/>
                </a:schemeClr>
              </a:buClr>
            </a:pPr>
            <a:r>
              <a:rPr lang="en-US" altLang="zh-CN" b="1" dirty="0" err="1"/>
              <a:t>y_pred</a:t>
            </a:r>
            <a:r>
              <a:rPr lang="en-US" altLang="zh-CN" b="1" dirty="0"/>
              <a:t>=</a:t>
            </a:r>
            <a:r>
              <a:rPr lang="en-US" altLang="zh-CN" b="1" dirty="0" err="1"/>
              <a:t>model.predict</a:t>
            </a:r>
            <a:r>
              <a:rPr lang="en-US" altLang="zh-CN" b="1" dirty="0"/>
              <a:t>(</a:t>
            </a:r>
            <a:r>
              <a:rPr lang="en-US" altLang="zh-CN" b="1" dirty="0" err="1"/>
              <a:t>x_test</a:t>
            </a:r>
            <a:r>
              <a:rPr lang="en-US" altLang="zh-CN" b="1" dirty="0"/>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010831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5719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4224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实现非线性校正</a:t>
            </a:r>
          </a:p>
        </p:txBody>
      </p:sp>
      <p:sp>
        <p:nvSpPr>
          <p:cNvPr id="8" name="Line 26"/>
          <p:cNvSpPr>
            <a:spLocks noChangeShapeType="1"/>
          </p:cNvSpPr>
          <p:nvPr/>
        </p:nvSpPr>
        <p:spPr bwMode="auto">
          <a:xfrm flipH="1">
            <a:off x="4499992" y="3580185"/>
            <a:ext cx="0" cy="605396"/>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Line 27"/>
          <p:cNvSpPr>
            <a:spLocks noChangeShapeType="1"/>
          </p:cNvSpPr>
          <p:nvPr/>
        </p:nvSpPr>
        <p:spPr bwMode="auto">
          <a:xfrm>
            <a:off x="5524961" y="3150769"/>
            <a:ext cx="571527" cy="522922"/>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Line 29"/>
          <p:cNvSpPr>
            <a:spLocks noChangeShapeType="1"/>
          </p:cNvSpPr>
          <p:nvPr/>
        </p:nvSpPr>
        <p:spPr bwMode="auto">
          <a:xfrm flipH="1">
            <a:off x="5927443" y="1953429"/>
            <a:ext cx="834354" cy="0"/>
          </a:xfrm>
          <a:prstGeom prst="line">
            <a:avLst/>
          </a:prstGeom>
          <a:noFill/>
          <a:ln w="38100">
            <a:solidFill>
              <a:srgbClr val="A6A6A6"/>
            </a:solidFill>
            <a:prstDash val="sysDot"/>
            <a:round/>
            <a:headEnd type="oval" w="lg" len="lg"/>
            <a:tailEnd/>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 name="Oval 62"/>
          <p:cNvSpPr>
            <a:spLocks noChangeArrowheads="1"/>
          </p:cNvSpPr>
          <p:nvPr/>
        </p:nvSpPr>
        <p:spPr bwMode="auto">
          <a:xfrm>
            <a:off x="3708145" y="2759693"/>
            <a:ext cx="1097180" cy="322878"/>
          </a:xfrm>
          <a:prstGeom prst="ellipse">
            <a:avLst/>
          </a:prstGeom>
          <a:gradFill rotWithShape="1">
            <a:gsLst>
              <a:gs pos="0">
                <a:srgbClr val="000000">
                  <a:alpha val="70000"/>
                </a:srgbClr>
              </a:gs>
              <a:gs pos="100000">
                <a:srgbClr val="FFFFFF">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endParaRPr lang="zh-CN" altLang="en-US" sz="1600">
              <a:solidFill>
                <a:srgbClr val="000000"/>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AutoShape 40"/>
          <p:cNvSpPr>
            <a:spLocks noChangeAspect="1" noChangeArrowheads="1" noTextEdit="1"/>
          </p:cNvSpPr>
          <p:nvPr/>
        </p:nvSpPr>
        <p:spPr bwMode="auto">
          <a:xfrm>
            <a:off x="4153508" y="1193185"/>
            <a:ext cx="1783708" cy="1133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Line 28"/>
          <p:cNvSpPr>
            <a:spLocks noChangeShapeType="1"/>
          </p:cNvSpPr>
          <p:nvPr/>
        </p:nvSpPr>
        <p:spPr bwMode="auto">
          <a:xfrm flipH="1">
            <a:off x="1826603" y="1967629"/>
            <a:ext cx="921325" cy="0"/>
          </a:xfrm>
          <a:prstGeom prst="line">
            <a:avLst/>
          </a:prstGeom>
          <a:noFill/>
          <a:ln w="38100">
            <a:solidFill>
              <a:srgbClr val="A6A6A6"/>
            </a:solidFill>
            <a:prstDash val="sysDot"/>
            <a:round/>
            <a:headEnd/>
            <a:tailEnd type="oval" w="lg" len="lg"/>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6" name="Group 23"/>
          <p:cNvGrpSpPr>
            <a:grpSpLocks/>
          </p:cNvGrpSpPr>
          <p:nvPr/>
        </p:nvGrpSpPr>
        <p:grpSpPr bwMode="auto">
          <a:xfrm>
            <a:off x="3611296" y="1323644"/>
            <a:ext cx="1668707" cy="1531915"/>
            <a:chOff x="0" y="0"/>
            <a:chExt cx="2514600" cy="2514600"/>
          </a:xfrm>
        </p:grpSpPr>
        <p:sp>
          <p:nvSpPr>
            <p:cNvPr id="17" name="Freeform 42"/>
            <p:cNvSpPr>
              <a:spLocks noChangeArrowheads="1"/>
            </p:cNvSpPr>
            <p:nvPr/>
          </p:nvSpPr>
          <p:spPr bwMode="auto">
            <a:xfrm>
              <a:off x="452225" y="452225"/>
              <a:ext cx="1795438" cy="1610151"/>
            </a:xfrm>
            <a:custGeom>
              <a:avLst/>
              <a:gdLst>
                <a:gd name="T0" fmla="*/ 2147483646 w 720"/>
                <a:gd name="T1" fmla="*/ 2147483646 h 720"/>
                <a:gd name="T2" fmla="*/ 2147483646 w 720"/>
                <a:gd name="T3" fmla="*/ 2147483646 h 720"/>
                <a:gd name="T4" fmla="*/ 2147483646 w 720"/>
                <a:gd name="T5" fmla="*/ 2147483646 h 720"/>
                <a:gd name="T6" fmla="*/ 2147483646 w 720"/>
                <a:gd name="T7" fmla="*/ 2147483646 h 720"/>
                <a:gd name="T8" fmla="*/ 2147483646 w 720"/>
                <a:gd name="T9" fmla="*/ 2147483646 h 720"/>
                <a:gd name="T10" fmla="*/ 2147483646 w 720"/>
                <a:gd name="T11" fmla="*/ 2147483646 h 720"/>
                <a:gd name="T12" fmla="*/ 2147483646 w 720"/>
                <a:gd name="T13" fmla="*/ 2147483646 h 720"/>
                <a:gd name="T14" fmla="*/ 2147483646 w 720"/>
                <a:gd name="T15" fmla="*/ 2147483646 h 720"/>
                <a:gd name="T16" fmla="*/ 2147483646 w 720"/>
                <a:gd name="T17" fmla="*/ 2147483646 h 720"/>
                <a:gd name="T18" fmla="*/ 2147483646 w 720"/>
                <a:gd name="T19" fmla="*/ 2147483646 h 720"/>
                <a:gd name="T20" fmla="*/ 2147483646 w 720"/>
                <a:gd name="T21" fmla="*/ 2147483646 h 720"/>
                <a:gd name="T22" fmla="*/ 2147483646 w 720"/>
                <a:gd name="T23" fmla="*/ 2147483646 h 720"/>
                <a:gd name="T24" fmla="*/ 2147483646 w 720"/>
                <a:gd name="T25" fmla="*/ 2147483646 h 720"/>
                <a:gd name="T26" fmla="*/ 2147483646 w 720"/>
                <a:gd name="T27" fmla="*/ 2147483646 h 720"/>
                <a:gd name="T28" fmla="*/ 2147483646 w 720"/>
                <a:gd name="T29" fmla="*/ 2147483646 h 720"/>
                <a:gd name="T30" fmla="*/ 2147483646 w 720"/>
                <a:gd name="T31" fmla="*/ 2147483646 h 720"/>
                <a:gd name="T32" fmla="*/ 2147483646 w 720"/>
                <a:gd name="T33" fmla="*/ 2147483646 h 720"/>
                <a:gd name="T34" fmla="*/ 0 w 720"/>
                <a:gd name="T35" fmla="*/ 2147483646 h 720"/>
                <a:gd name="T36" fmla="*/ 2147483646 w 720"/>
                <a:gd name="T37" fmla="*/ 2147483646 h 720"/>
                <a:gd name="T38" fmla="*/ 2147483646 w 720"/>
                <a:gd name="T39" fmla="*/ 2147483646 h 720"/>
                <a:gd name="T40" fmla="*/ 2147483646 w 720"/>
                <a:gd name="T41" fmla="*/ 2147483646 h 720"/>
                <a:gd name="T42" fmla="*/ 2147483646 w 720"/>
                <a:gd name="T43" fmla="*/ 2147483646 h 720"/>
                <a:gd name="T44" fmla="*/ 2147483646 w 720"/>
                <a:gd name="T45" fmla="*/ 2147483646 h 720"/>
                <a:gd name="T46" fmla="*/ 2147483646 w 720"/>
                <a:gd name="T47" fmla="*/ 2147483646 h 720"/>
                <a:gd name="T48" fmla="*/ 2147483646 w 720"/>
                <a:gd name="T49" fmla="*/ 2147483646 h 720"/>
                <a:gd name="T50" fmla="*/ 2147483646 w 720"/>
                <a:gd name="T51" fmla="*/ 0 h 720"/>
                <a:gd name="T52" fmla="*/ 2147483646 w 720"/>
                <a:gd name="T53" fmla="*/ 2147483646 h 720"/>
                <a:gd name="T54" fmla="*/ 2147483646 w 720"/>
                <a:gd name="T55" fmla="*/ 2147483646 h 720"/>
                <a:gd name="T56" fmla="*/ 2147483646 w 720"/>
                <a:gd name="T57" fmla="*/ 2147483646 h 720"/>
                <a:gd name="T58" fmla="*/ 2147483646 w 720"/>
                <a:gd name="T59" fmla="*/ 2147483646 h 720"/>
                <a:gd name="T60" fmla="*/ 2147483646 w 720"/>
                <a:gd name="T61" fmla="*/ 2147483646 h 720"/>
                <a:gd name="T62" fmla="*/ 2147483646 w 720"/>
                <a:gd name="T63" fmla="*/ 2147483646 h 720"/>
                <a:gd name="T64" fmla="*/ 2147483646 w 720"/>
                <a:gd name="T65" fmla="*/ 2147483646 h 720"/>
                <a:gd name="T66" fmla="*/ 2147483646 w 720"/>
                <a:gd name="T67" fmla="*/ 2147483646 h 720"/>
                <a:gd name="T68" fmla="*/ 2147483646 w 720"/>
                <a:gd name="T69" fmla="*/ 2147483646 h 72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720"/>
                <a:gd name="T106" fmla="*/ 0 h 720"/>
                <a:gd name="T107" fmla="*/ 720 w 720"/>
                <a:gd name="T108" fmla="*/ 720 h 72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720" h="720">
                  <a:moveTo>
                    <a:pt x="720" y="360"/>
                  </a:moveTo>
                  <a:lnTo>
                    <a:pt x="720" y="360"/>
                  </a:lnTo>
                  <a:lnTo>
                    <a:pt x="718" y="397"/>
                  </a:lnTo>
                  <a:lnTo>
                    <a:pt x="712" y="432"/>
                  </a:lnTo>
                  <a:lnTo>
                    <a:pt x="704" y="468"/>
                  </a:lnTo>
                  <a:lnTo>
                    <a:pt x="691" y="500"/>
                  </a:lnTo>
                  <a:lnTo>
                    <a:pt x="676" y="532"/>
                  </a:lnTo>
                  <a:lnTo>
                    <a:pt x="659" y="561"/>
                  </a:lnTo>
                  <a:lnTo>
                    <a:pt x="638" y="588"/>
                  </a:lnTo>
                  <a:lnTo>
                    <a:pt x="614" y="614"/>
                  </a:lnTo>
                  <a:lnTo>
                    <a:pt x="588" y="638"/>
                  </a:lnTo>
                  <a:lnTo>
                    <a:pt x="561" y="659"/>
                  </a:lnTo>
                  <a:lnTo>
                    <a:pt x="532" y="676"/>
                  </a:lnTo>
                  <a:lnTo>
                    <a:pt x="500" y="691"/>
                  </a:lnTo>
                  <a:lnTo>
                    <a:pt x="468" y="704"/>
                  </a:lnTo>
                  <a:lnTo>
                    <a:pt x="432" y="712"/>
                  </a:lnTo>
                  <a:lnTo>
                    <a:pt x="397" y="718"/>
                  </a:lnTo>
                  <a:lnTo>
                    <a:pt x="360" y="720"/>
                  </a:lnTo>
                  <a:lnTo>
                    <a:pt x="323" y="718"/>
                  </a:lnTo>
                  <a:lnTo>
                    <a:pt x="288" y="712"/>
                  </a:lnTo>
                  <a:lnTo>
                    <a:pt x="253" y="704"/>
                  </a:lnTo>
                  <a:lnTo>
                    <a:pt x="220" y="691"/>
                  </a:lnTo>
                  <a:lnTo>
                    <a:pt x="188" y="676"/>
                  </a:lnTo>
                  <a:lnTo>
                    <a:pt x="159" y="659"/>
                  </a:lnTo>
                  <a:lnTo>
                    <a:pt x="132" y="638"/>
                  </a:lnTo>
                  <a:lnTo>
                    <a:pt x="106" y="614"/>
                  </a:lnTo>
                  <a:lnTo>
                    <a:pt x="82" y="588"/>
                  </a:lnTo>
                  <a:lnTo>
                    <a:pt x="61" y="561"/>
                  </a:lnTo>
                  <a:lnTo>
                    <a:pt x="44" y="532"/>
                  </a:lnTo>
                  <a:lnTo>
                    <a:pt x="29" y="500"/>
                  </a:lnTo>
                  <a:lnTo>
                    <a:pt x="16" y="468"/>
                  </a:lnTo>
                  <a:lnTo>
                    <a:pt x="8" y="432"/>
                  </a:lnTo>
                  <a:lnTo>
                    <a:pt x="2" y="397"/>
                  </a:lnTo>
                  <a:lnTo>
                    <a:pt x="0" y="360"/>
                  </a:lnTo>
                  <a:lnTo>
                    <a:pt x="2" y="323"/>
                  </a:lnTo>
                  <a:lnTo>
                    <a:pt x="8" y="288"/>
                  </a:lnTo>
                  <a:lnTo>
                    <a:pt x="16" y="252"/>
                  </a:lnTo>
                  <a:lnTo>
                    <a:pt x="29" y="220"/>
                  </a:lnTo>
                  <a:lnTo>
                    <a:pt x="44" y="188"/>
                  </a:lnTo>
                  <a:lnTo>
                    <a:pt x="61" y="159"/>
                  </a:lnTo>
                  <a:lnTo>
                    <a:pt x="82" y="132"/>
                  </a:lnTo>
                  <a:lnTo>
                    <a:pt x="106" y="106"/>
                  </a:lnTo>
                  <a:lnTo>
                    <a:pt x="132" y="82"/>
                  </a:lnTo>
                  <a:lnTo>
                    <a:pt x="159" y="61"/>
                  </a:lnTo>
                  <a:lnTo>
                    <a:pt x="188" y="44"/>
                  </a:lnTo>
                  <a:lnTo>
                    <a:pt x="220" y="29"/>
                  </a:lnTo>
                  <a:lnTo>
                    <a:pt x="253" y="16"/>
                  </a:lnTo>
                  <a:lnTo>
                    <a:pt x="288" y="8"/>
                  </a:lnTo>
                  <a:lnTo>
                    <a:pt x="323" y="2"/>
                  </a:lnTo>
                  <a:lnTo>
                    <a:pt x="360" y="0"/>
                  </a:lnTo>
                  <a:lnTo>
                    <a:pt x="397" y="2"/>
                  </a:lnTo>
                  <a:lnTo>
                    <a:pt x="432" y="8"/>
                  </a:lnTo>
                  <a:lnTo>
                    <a:pt x="468" y="16"/>
                  </a:lnTo>
                  <a:lnTo>
                    <a:pt x="500" y="29"/>
                  </a:lnTo>
                  <a:lnTo>
                    <a:pt x="532" y="44"/>
                  </a:lnTo>
                  <a:lnTo>
                    <a:pt x="561" y="61"/>
                  </a:lnTo>
                  <a:lnTo>
                    <a:pt x="588" y="82"/>
                  </a:lnTo>
                  <a:lnTo>
                    <a:pt x="614" y="106"/>
                  </a:lnTo>
                  <a:lnTo>
                    <a:pt x="638" y="132"/>
                  </a:lnTo>
                  <a:lnTo>
                    <a:pt x="659" y="159"/>
                  </a:lnTo>
                  <a:lnTo>
                    <a:pt x="676" y="188"/>
                  </a:lnTo>
                  <a:lnTo>
                    <a:pt x="691" y="220"/>
                  </a:lnTo>
                  <a:lnTo>
                    <a:pt x="704" y="252"/>
                  </a:lnTo>
                  <a:lnTo>
                    <a:pt x="712" y="288"/>
                  </a:lnTo>
                  <a:lnTo>
                    <a:pt x="718" y="323"/>
                  </a:lnTo>
                  <a:lnTo>
                    <a:pt x="720" y="360"/>
                  </a:lnTo>
                  <a:close/>
                </a:path>
              </a:pathLst>
            </a:custGeom>
            <a:ln>
              <a:headEnd/>
              <a:tailEnd/>
            </a:ln>
          </p:spPr>
          <p:style>
            <a:lnRef idx="0">
              <a:schemeClr val="accent5"/>
            </a:lnRef>
            <a:fillRef idx="3">
              <a:schemeClr val="accent5"/>
            </a:fillRef>
            <a:effectRef idx="3">
              <a:schemeClr val="accent5"/>
            </a:effectRef>
            <a:fontRef idx="minor">
              <a:schemeClr val="lt1"/>
            </a:fontRef>
          </p:style>
          <p:txBody>
            <a:bodyPr anchor="ctr" anchorCtr="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dirty="0">
                  <a:solidFill>
                    <a:srgbClr val="F2F2F2"/>
                  </a:solidFill>
                  <a:latin typeface="Arial" panose="020B0604020202020204" pitchFamily="34" charset="0"/>
                  <a:ea typeface="微软雅黑" panose="020B0503020204020204" pitchFamily="34" charset="-122"/>
                  <a:sym typeface="Arial" panose="020B0604020202020204" pitchFamily="34" charset="0"/>
                </a:rPr>
                <a:t>非线性校正</a:t>
              </a:r>
            </a:p>
          </p:txBody>
        </p:sp>
        <p:sp>
          <p:nvSpPr>
            <p:cNvPr id="18" name="Freeform 43"/>
            <p:cNvSpPr>
              <a:spLocks noEditPoints="1"/>
            </p:cNvSpPr>
            <p:nvPr/>
          </p:nvSpPr>
          <p:spPr bwMode="auto">
            <a:xfrm>
              <a:off x="0" y="0"/>
              <a:ext cx="2514600" cy="2514600"/>
            </a:xfrm>
            <a:custGeom>
              <a:avLst/>
              <a:gdLst>
                <a:gd name="T0" fmla="*/ 30029783 w 1124"/>
                <a:gd name="T1" fmla="*/ 2147483646 h 1124"/>
                <a:gd name="T2" fmla="*/ 225224489 w 1124"/>
                <a:gd name="T3" fmla="*/ 1721724696 h 1124"/>
                <a:gd name="T4" fmla="*/ 560561165 w 1124"/>
                <a:gd name="T5" fmla="*/ 1131133748 h 1124"/>
                <a:gd name="T6" fmla="*/ 1021021562 w 1124"/>
                <a:gd name="T7" fmla="*/ 645645922 h 1124"/>
                <a:gd name="T8" fmla="*/ 1591594146 w 1124"/>
                <a:gd name="T9" fmla="*/ 280281701 h 1124"/>
                <a:gd name="T10" fmla="*/ 2147483646 w 1124"/>
                <a:gd name="T11" fmla="*/ 55054975 h 1124"/>
                <a:gd name="T12" fmla="*/ 2147483646 w 1124"/>
                <a:gd name="T13" fmla="*/ 0 h 1124"/>
                <a:gd name="T14" fmla="*/ 2147483646 w 1124"/>
                <a:gd name="T15" fmla="*/ 55054975 h 1124"/>
                <a:gd name="T16" fmla="*/ 2147483646 w 1124"/>
                <a:gd name="T17" fmla="*/ 280281701 h 1124"/>
                <a:gd name="T18" fmla="*/ 2147483646 w 1124"/>
                <a:gd name="T19" fmla="*/ 645645922 h 1124"/>
                <a:gd name="T20" fmla="*/ 2147483646 w 1124"/>
                <a:gd name="T21" fmla="*/ 1131133748 h 1124"/>
                <a:gd name="T22" fmla="*/ 2147483646 w 1124"/>
                <a:gd name="T23" fmla="*/ 1721724696 h 1124"/>
                <a:gd name="T24" fmla="*/ 2147483646 w 1124"/>
                <a:gd name="T25" fmla="*/ 2147483646 h 1124"/>
                <a:gd name="T26" fmla="*/ 2147483646 w 1124"/>
                <a:gd name="T27" fmla="*/ 2147483646 h 1124"/>
                <a:gd name="T28" fmla="*/ 2147483646 w 1124"/>
                <a:gd name="T29" fmla="*/ 2147483646 h 1124"/>
                <a:gd name="T30" fmla="*/ 2147483646 w 1124"/>
                <a:gd name="T31" fmla="*/ 2147483646 h 1124"/>
                <a:gd name="T32" fmla="*/ 2147483646 w 1124"/>
                <a:gd name="T33" fmla="*/ 2147483646 h 1124"/>
                <a:gd name="T34" fmla="*/ 2147483646 w 1124"/>
                <a:gd name="T35" fmla="*/ 2147483646 h 1124"/>
                <a:gd name="T36" fmla="*/ 2147483646 w 1124"/>
                <a:gd name="T37" fmla="*/ 2147483646 h 1124"/>
                <a:gd name="T38" fmla="*/ 2147483646 w 1124"/>
                <a:gd name="T39" fmla="*/ 2147483646 h 1124"/>
                <a:gd name="T40" fmla="*/ 2147483646 w 1124"/>
                <a:gd name="T41" fmla="*/ 2147483646 h 1124"/>
                <a:gd name="T42" fmla="*/ 1976981205 w 1124"/>
                <a:gd name="T43" fmla="*/ 2147483646 h 1124"/>
                <a:gd name="T44" fmla="*/ 1356358237 w 1124"/>
                <a:gd name="T45" fmla="*/ 2147483646 h 1124"/>
                <a:gd name="T46" fmla="*/ 825826856 w 1124"/>
                <a:gd name="T47" fmla="*/ 2147483646 h 1124"/>
                <a:gd name="T48" fmla="*/ 410410014 w 1124"/>
                <a:gd name="T49" fmla="*/ 2147483646 h 1124"/>
                <a:gd name="T50" fmla="*/ 130130550 w 1124"/>
                <a:gd name="T51" fmla="*/ 2147483646 h 1124"/>
                <a:gd name="T52" fmla="*/ 0 w 1124"/>
                <a:gd name="T53" fmla="*/ 2147483646 h 1124"/>
                <a:gd name="T54" fmla="*/ 1086087956 w 1124"/>
                <a:gd name="T55" fmla="*/ 1246248288 h 1124"/>
                <a:gd name="T56" fmla="*/ 765767290 w 1124"/>
                <a:gd name="T57" fmla="*/ 1701704095 h 1124"/>
                <a:gd name="T58" fmla="*/ 555556574 w 1124"/>
                <a:gd name="T59" fmla="*/ 2147483646 h 1124"/>
                <a:gd name="T60" fmla="*/ 480480998 w 1124"/>
                <a:gd name="T61" fmla="*/ 2147483646 h 1124"/>
                <a:gd name="T62" fmla="*/ 505506190 w 1124"/>
                <a:gd name="T63" fmla="*/ 2147483646 h 1124"/>
                <a:gd name="T64" fmla="*/ 665666523 w 1124"/>
                <a:gd name="T65" fmla="*/ 2147483646 h 1124"/>
                <a:gd name="T66" fmla="*/ 950952815 w 1124"/>
                <a:gd name="T67" fmla="*/ 2147483646 h 1124"/>
                <a:gd name="T68" fmla="*/ 1166168122 w 1124"/>
                <a:gd name="T69" fmla="*/ 2147483646 h 1124"/>
                <a:gd name="T70" fmla="*/ 1606610156 w 1124"/>
                <a:gd name="T71" fmla="*/ 2147483646 h 1124"/>
                <a:gd name="T72" fmla="*/ 2122125527 w 1124"/>
                <a:gd name="T73" fmla="*/ 2147483646 h 1124"/>
                <a:gd name="T74" fmla="*/ 2147483646 w 1124"/>
                <a:gd name="T75" fmla="*/ 2147483646 h 1124"/>
                <a:gd name="T76" fmla="*/ 2147483646 w 1124"/>
                <a:gd name="T77" fmla="*/ 2147483646 h 1124"/>
                <a:gd name="T78" fmla="*/ 2147483646 w 1124"/>
                <a:gd name="T79" fmla="*/ 2147483646 h 1124"/>
                <a:gd name="T80" fmla="*/ 2147483646 w 1124"/>
                <a:gd name="T81" fmla="*/ 2147483646 h 1124"/>
                <a:gd name="T82" fmla="*/ 2147483646 w 1124"/>
                <a:gd name="T83" fmla="*/ 2147483646 h 1124"/>
                <a:gd name="T84" fmla="*/ 2147483646 w 1124"/>
                <a:gd name="T85" fmla="*/ 2147483646 h 1124"/>
                <a:gd name="T86" fmla="*/ 2147483646 w 1124"/>
                <a:gd name="T87" fmla="*/ 2147483646 h 1124"/>
                <a:gd name="T88" fmla="*/ 2147483646 w 1124"/>
                <a:gd name="T89" fmla="*/ 2147483646 h 1124"/>
                <a:gd name="T90" fmla="*/ 2147483646 w 1124"/>
                <a:gd name="T91" fmla="*/ 2147483646 h 1124"/>
                <a:gd name="T92" fmla="*/ 2147483646 w 1124"/>
                <a:gd name="T93" fmla="*/ 2122125527 h 1124"/>
                <a:gd name="T94" fmla="*/ 2147483646 w 1124"/>
                <a:gd name="T95" fmla="*/ 1606610156 h 1124"/>
                <a:gd name="T96" fmla="*/ 2147483646 w 1124"/>
                <a:gd name="T97" fmla="*/ 1166168122 h 1124"/>
                <a:gd name="T98" fmla="*/ 2147483646 w 1124"/>
                <a:gd name="T99" fmla="*/ 950952815 h 1124"/>
                <a:gd name="T100" fmla="*/ 2147483646 w 1124"/>
                <a:gd name="T101" fmla="*/ 665666523 h 1124"/>
                <a:gd name="T102" fmla="*/ 2147483646 w 1124"/>
                <a:gd name="T103" fmla="*/ 505506190 h 1124"/>
                <a:gd name="T104" fmla="*/ 2147483646 w 1124"/>
                <a:gd name="T105" fmla="*/ 480480998 h 1124"/>
                <a:gd name="T106" fmla="*/ 2147483646 w 1124"/>
                <a:gd name="T107" fmla="*/ 555556574 h 1124"/>
                <a:gd name="T108" fmla="*/ 1701704095 w 1124"/>
                <a:gd name="T109" fmla="*/ 765767290 h 1124"/>
                <a:gd name="T110" fmla="*/ 1246248288 w 1124"/>
                <a:gd name="T111" fmla="*/ 1086087956 h 112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124"/>
                <a:gd name="T169" fmla="*/ 0 h 1124"/>
                <a:gd name="T170" fmla="*/ 1124 w 1124"/>
                <a:gd name="T171" fmla="*/ 1124 h 112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124" h="1124">
                  <a:moveTo>
                    <a:pt x="0" y="562"/>
                  </a:moveTo>
                  <a:lnTo>
                    <a:pt x="0" y="562"/>
                  </a:lnTo>
                  <a:lnTo>
                    <a:pt x="0" y="533"/>
                  </a:lnTo>
                  <a:lnTo>
                    <a:pt x="3" y="504"/>
                  </a:lnTo>
                  <a:lnTo>
                    <a:pt x="6" y="477"/>
                  </a:lnTo>
                  <a:lnTo>
                    <a:pt x="11" y="448"/>
                  </a:lnTo>
                  <a:lnTo>
                    <a:pt x="18" y="422"/>
                  </a:lnTo>
                  <a:lnTo>
                    <a:pt x="26" y="395"/>
                  </a:lnTo>
                  <a:lnTo>
                    <a:pt x="34" y="369"/>
                  </a:lnTo>
                  <a:lnTo>
                    <a:pt x="45" y="344"/>
                  </a:lnTo>
                  <a:lnTo>
                    <a:pt x="56" y="318"/>
                  </a:lnTo>
                  <a:lnTo>
                    <a:pt x="67" y="294"/>
                  </a:lnTo>
                  <a:lnTo>
                    <a:pt x="82" y="271"/>
                  </a:lnTo>
                  <a:lnTo>
                    <a:pt x="96" y="247"/>
                  </a:lnTo>
                  <a:lnTo>
                    <a:pt x="112" y="226"/>
                  </a:lnTo>
                  <a:lnTo>
                    <a:pt x="128" y="204"/>
                  </a:lnTo>
                  <a:lnTo>
                    <a:pt x="146" y="185"/>
                  </a:lnTo>
                  <a:lnTo>
                    <a:pt x="165" y="165"/>
                  </a:lnTo>
                  <a:lnTo>
                    <a:pt x="185" y="146"/>
                  </a:lnTo>
                  <a:lnTo>
                    <a:pt x="204" y="129"/>
                  </a:lnTo>
                  <a:lnTo>
                    <a:pt x="226" y="113"/>
                  </a:lnTo>
                  <a:lnTo>
                    <a:pt x="247" y="96"/>
                  </a:lnTo>
                  <a:lnTo>
                    <a:pt x="271" y="82"/>
                  </a:lnTo>
                  <a:lnTo>
                    <a:pt x="294" y="68"/>
                  </a:lnTo>
                  <a:lnTo>
                    <a:pt x="318" y="56"/>
                  </a:lnTo>
                  <a:lnTo>
                    <a:pt x="344" y="45"/>
                  </a:lnTo>
                  <a:lnTo>
                    <a:pt x="369" y="34"/>
                  </a:lnTo>
                  <a:lnTo>
                    <a:pt x="395" y="26"/>
                  </a:lnTo>
                  <a:lnTo>
                    <a:pt x="422" y="18"/>
                  </a:lnTo>
                  <a:lnTo>
                    <a:pt x="448" y="11"/>
                  </a:lnTo>
                  <a:lnTo>
                    <a:pt x="477" y="7"/>
                  </a:lnTo>
                  <a:lnTo>
                    <a:pt x="504" y="3"/>
                  </a:lnTo>
                  <a:lnTo>
                    <a:pt x="533" y="0"/>
                  </a:lnTo>
                  <a:lnTo>
                    <a:pt x="562" y="0"/>
                  </a:lnTo>
                  <a:lnTo>
                    <a:pt x="591" y="0"/>
                  </a:lnTo>
                  <a:lnTo>
                    <a:pt x="620" y="3"/>
                  </a:lnTo>
                  <a:lnTo>
                    <a:pt x="647" y="7"/>
                  </a:lnTo>
                  <a:lnTo>
                    <a:pt x="676" y="11"/>
                  </a:lnTo>
                  <a:lnTo>
                    <a:pt x="702" y="18"/>
                  </a:lnTo>
                  <a:lnTo>
                    <a:pt x="729" y="26"/>
                  </a:lnTo>
                  <a:lnTo>
                    <a:pt x="755" y="34"/>
                  </a:lnTo>
                  <a:lnTo>
                    <a:pt x="781" y="45"/>
                  </a:lnTo>
                  <a:lnTo>
                    <a:pt x="806" y="56"/>
                  </a:lnTo>
                  <a:lnTo>
                    <a:pt x="830" y="68"/>
                  </a:lnTo>
                  <a:lnTo>
                    <a:pt x="853" y="82"/>
                  </a:lnTo>
                  <a:lnTo>
                    <a:pt x="877" y="96"/>
                  </a:lnTo>
                  <a:lnTo>
                    <a:pt x="898" y="113"/>
                  </a:lnTo>
                  <a:lnTo>
                    <a:pt x="920" y="129"/>
                  </a:lnTo>
                  <a:lnTo>
                    <a:pt x="940" y="146"/>
                  </a:lnTo>
                  <a:lnTo>
                    <a:pt x="959" y="165"/>
                  </a:lnTo>
                  <a:lnTo>
                    <a:pt x="978" y="185"/>
                  </a:lnTo>
                  <a:lnTo>
                    <a:pt x="996" y="204"/>
                  </a:lnTo>
                  <a:lnTo>
                    <a:pt x="1012" y="226"/>
                  </a:lnTo>
                  <a:lnTo>
                    <a:pt x="1028" y="247"/>
                  </a:lnTo>
                  <a:lnTo>
                    <a:pt x="1042" y="271"/>
                  </a:lnTo>
                  <a:lnTo>
                    <a:pt x="1057" y="294"/>
                  </a:lnTo>
                  <a:lnTo>
                    <a:pt x="1068" y="318"/>
                  </a:lnTo>
                  <a:lnTo>
                    <a:pt x="1079" y="344"/>
                  </a:lnTo>
                  <a:lnTo>
                    <a:pt x="1090" y="369"/>
                  </a:lnTo>
                  <a:lnTo>
                    <a:pt x="1099" y="395"/>
                  </a:lnTo>
                  <a:lnTo>
                    <a:pt x="1107" y="422"/>
                  </a:lnTo>
                  <a:lnTo>
                    <a:pt x="1113" y="448"/>
                  </a:lnTo>
                  <a:lnTo>
                    <a:pt x="1118" y="477"/>
                  </a:lnTo>
                  <a:lnTo>
                    <a:pt x="1121" y="504"/>
                  </a:lnTo>
                  <a:lnTo>
                    <a:pt x="1124" y="533"/>
                  </a:lnTo>
                  <a:lnTo>
                    <a:pt x="1124" y="562"/>
                  </a:lnTo>
                  <a:lnTo>
                    <a:pt x="1124" y="591"/>
                  </a:lnTo>
                  <a:lnTo>
                    <a:pt x="1121" y="620"/>
                  </a:lnTo>
                  <a:lnTo>
                    <a:pt x="1118" y="647"/>
                  </a:lnTo>
                  <a:lnTo>
                    <a:pt x="1113" y="676"/>
                  </a:lnTo>
                  <a:lnTo>
                    <a:pt x="1107" y="702"/>
                  </a:lnTo>
                  <a:lnTo>
                    <a:pt x="1099" y="729"/>
                  </a:lnTo>
                  <a:lnTo>
                    <a:pt x="1090" y="755"/>
                  </a:lnTo>
                  <a:lnTo>
                    <a:pt x="1079" y="780"/>
                  </a:lnTo>
                  <a:lnTo>
                    <a:pt x="1068" y="806"/>
                  </a:lnTo>
                  <a:lnTo>
                    <a:pt x="1057" y="830"/>
                  </a:lnTo>
                  <a:lnTo>
                    <a:pt x="1042" y="853"/>
                  </a:lnTo>
                  <a:lnTo>
                    <a:pt x="1028" y="877"/>
                  </a:lnTo>
                  <a:lnTo>
                    <a:pt x="1012" y="898"/>
                  </a:lnTo>
                  <a:lnTo>
                    <a:pt x="996" y="920"/>
                  </a:lnTo>
                  <a:lnTo>
                    <a:pt x="978" y="939"/>
                  </a:lnTo>
                  <a:lnTo>
                    <a:pt x="959" y="959"/>
                  </a:lnTo>
                  <a:lnTo>
                    <a:pt x="940" y="978"/>
                  </a:lnTo>
                  <a:lnTo>
                    <a:pt x="920" y="996"/>
                  </a:lnTo>
                  <a:lnTo>
                    <a:pt x="898" y="1012"/>
                  </a:lnTo>
                  <a:lnTo>
                    <a:pt x="877" y="1028"/>
                  </a:lnTo>
                  <a:lnTo>
                    <a:pt x="853" y="1042"/>
                  </a:lnTo>
                  <a:lnTo>
                    <a:pt x="830" y="1057"/>
                  </a:lnTo>
                  <a:lnTo>
                    <a:pt x="806" y="1068"/>
                  </a:lnTo>
                  <a:lnTo>
                    <a:pt x="781" y="1079"/>
                  </a:lnTo>
                  <a:lnTo>
                    <a:pt x="755" y="1090"/>
                  </a:lnTo>
                  <a:lnTo>
                    <a:pt x="729" y="1098"/>
                  </a:lnTo>
                  <a:lnTo>
                    <a:pt x="702" y="1106"/>
                  </a:lnTo>
                  <a:lnTo>
                    <a:pt x="676" y="1113"/>
                  </a:lnTo>
                  <a:lnTo>
                    <a:pt x="647" y="1118"/>
                  </a:lnTo>
                  <a:lnTo>
                    <a:pt x="620" y="1121"/>
                  </a:lnTo>
                  <a:lnTo>
                    <a:pt x="591" y="1124"/>
                  </a:lnTo>
                  <a:lnTo>
                    <a:pt x="562" y="1124"/>
                  </a:lnTo>
                  <a:lnTo>
                    <a:pt x="533" y="1124"/>
                  </a:lnTo>
                  <a:lnTo>
                    <a:pt x="504" y="1121"/>
                  </a:lnTo>
                  <a:lnTo>
                    <a:pt x="477" y="1118"/>
                  </a:lnTo>
                  <a:lnTo>
                    <a:pt x="448" y="1113"/>
                  </a:lnTo>
                  <a:lnTo>
                    <a:pt x="422" y="1106"/>
                  </a:lnTo>
                  <a:lnTo>
                    <a:pt x="395" y="1098"/>
                  </a:lnTo>
                  <a:lnTo>
                    <a:pt x="369" y="1090"/>
                  </a:lnTo>
                  <a:lnTo>
                    <a:pt x="344" y="1079"/>
                  </a:lnTo>
                  <a:lnTo>
                    <a:pt x="318" y="1068"/>
                  </a:lnTo>
                  <a:lnTo>
                    <a:pt x="294" y="1057"/>
                  </a:lnTo>
                  <a:lnTo>
                    <a:pt x="271" y="1042"/>
                  </a:lnTo>
                  <a:lnTo>
                    <a:pt x="247" y="1028"/>
                  </a:lnTo>
                  <a:lnTo>
                    <a:pt x="226" y="1012"/>
                  </a:lnTo>
                  <a:lnTo>
                    <a:pt x="204" y="996"/>
                  </a:lnTo>
                  <a:lnTo>
                    <a:pt x="185" y="978"/>
                  </a:lnTo>
                  <a:lnTo>
                    <a:pt x="165" y="959"/>
                  </a:lnTo>
                  <a:lnTo>
                    <a:pt x="146" y="939"/>
                  </a:lnTo>
                  <a:lnTo>
                    <a:pt x="128" y="920"/>
                  </a:lnTo>
                  <a:lnTo>
                    <a:pt x="112" y="898"/>
                  </a:lnTo>
                  <a:lnTo>
                    <a:pt x="96" y="877"/>
                  </a:lnTo>
                  <a:lnTo>
                    <a:pt x="82" y="853"/>
                  </a:lnTo>
                  <a:lnTo>
                    <a:pt x="67" y="830"/>
                  </a:lnTo>
                  <a:lnTo>
                    <a:pt x="56" y="806"/>
                  </a:lnTo>
                  <a:lnTo>
                    <a:pt x="45" y="780"/>
                  </a:lnTo>
                  <a:lnTo>
                    <a:pt x="34" y="755"/>
                  </a:lnTo>
                  <a:lnTo>
                    <a:pt x="26" y="729"/>
                  </a:lnTo>
                  <a:lnTo>
                    <a:pt x="18" y="702"/>
                  </a:lnTo>
                  <a:lnTo>
                    <a:pt x="11" y="676"/>
                  </a:lnTo>
                  <a:lnTo>
                    <a:pt x="6" y="647"/>
                  </a:lnTo>
                  <a:lnTo>
                    <a:pt x="3" y="620"/>
                  </a:lnTo>
                  <a:lnTo>
                    <a:pt x="0" y="591"/>
                  </a:lnTo>
                  <a:lnTo>
                    <a:pt x="0" y="562"/>
                  </a:lnTo>
                  <a:close/>
                  <a:moveTo>
                    <a:pt x="233" y="233"/>
                  </a:moveTo>
                  <a:lnTo>
                    <a:pt x="233" y="233"/>
                  </a:lnTo>
                  <a:lnTo>
                    <a:pt x="217" y="249"/>
                  </a:lnTo>
                  <a:lnTo>
                    <a:pt x="202" y="267"/>
                  </a:lnTo>
                  <a:lnTo>
                    <a:pt x="190" y="284"/>
                  </a:lnTo>
                  <a:lnTo>
                    <a:pt x="177" y="302"/>
                  </a:lnTo>
                  <a:lnTo>
                    <a:pt x="164" y="321"/>
                  </a:lnTo>
                  <a:lnTo>
                    <a:pt x="153" y="340"/>
                  </a:lnTo>
                  <a:lnTo>
                    <a:pt x="143" y="360"/>
                  </a:lnTo>
                  <a:lnTo>
                    <a:pt x="133" y="381"/>
                  </a:lnTo>
                  <a:lnTo>
                    <a:pt x="125" y="402"/>
                  </a:lnTo>
                  <a:lnTo>
                    <a:pt x="117" y="424"/>
                  </a:lnTo>
                  <a:lnTo>
                    <a:pt x="111" y="446"/>
                  </a:lnTo>
                  <a:lnTo>
                    <a:pt x="106" y="469"/>
                  </a:lnTo>
                  <a:lnTo>
                    <a:pt x="101" y="491"/>
                  </a:lnTo>
                  <a:lnTo>
                    <a:pt x="98" y="514"/>
                  </a:lnTo>
                  <a:lnTo>
                    <a:pt x="96" y="538"/>
                  </a:lnTo>
                  <a:lnTo>
                    <a:pt x="96" y="562"/>
                  </a:lnTo>
                  <a:lnTo>
                    <a:pt x="96" y="586"/>
                  </a:lnTo>
                  <a:lnTo>
                    <a:pt x="98" y="610"/>
                  </a:lnTo>
                  <a:lnTo>
                    <a:pt x="101" y="633"/>
                  </a:lnTo>
                  <a:lnTo>
                    <a:pt x="106" y="655"/>
                  </a:lnTo>
                  <a:lnTo>
                    <a:pt x="111" y="678"/>
                  </a:lnTo>
                  <a:lnTo>
                    <a:pt x="117" y="700"/>
                  </a:lnTo>
                  <a:lnTo>
                    <a:pt x="125" y="723"/>
                  </a:lnTo>
                  <a:lnTo>
                    <a:pt x="133" y="743"/>
                  </a:lnTo>
                  <a:lnTo>
                    <a:pt x="143" y="764"/>
                  </a:lnTo>
                  <a:lnTo>
                    <a:pt x="153" y="784"/>
                  </a:lnTo>
                  <a:lnTo>
                    <a:pt x="164" y="803"/>
                  </a:lnTo>
                  <a:lnTo>
                    <a:pt x="177" y="822"/>
                  </a:lnTo>
                  <a:lnTo>
                    <a:pt x="190" y="840"/>
                  </a:lnTo>
                  <a:lnTo>
                    <a:pt x="202" y="857"/>
                  </a:lnTo>
                  <a:lnTo>
                    <a:pt x="217" y="875"/>
                  </a:lnTo>
                  <a:lnTo>
                    <a:pt x="233" y="891"/>
                  </a:lnTo>
                  <a:lnTo>
                    <a:pt x="249" y="907"/>
                  </a:lnTo>
                  <a:lnTo>
                    <a:pt x="267" y="922"/>
                  </a:lnTo>
                  <a:lnTo>
                    <a:pt x="284" y="935"/>
                  </a:lnTo>
                  <a:lnTo>
                    <a:pt x="302" y="947"/>
                  </a:lnTo>
                  <a:lnTo>
                    <a:pt x="321" y="960"/>
                  </a:lnTo>
                  <a:lnTo>
                    <a:pt x="340" y="971"/>
                  </a:lnTo>
                  <a:lnTo>
                    <a:pt x="360" y="981"/>
                  </a:lnTo>
                  <a:lnTo>
                    <a:pt x="381" y="991"/>
                  </a:lnTo>
                  <a:lnTo>
                    <a:pt x="402" y="999"/>
                  </a:lnTo>
                  <a:lnTo>
                    <a:pt x="424" y="1007"/>
                  </a:lnTo>
                  <a:lnTo>
                    <a:pt x="445" y="1013"/>
                  </a:lnTo>
                  <a:lnTo>
                    <a:pt x="469" y="1018"/>
                  </a:lnTo>
                  <a:lnTo>
                    <a:pt x="491" y="1023"/>
                  </a:lnTo>
                  <a:lnTo>
                    <a:pt x="514" y="1024"/>
                  </a:lnTo>
                  <a:lnTo>
                    <a:pt x="538" y="1028"/>
                  </a:lnTo>
                  <a:lnTo>
                    <a:pt x="562" y="1028"/>
                  </a:lnTo>
                  <a:lnTo>
                    <a:pt x="586" y="1028"/>
                  </a:lnTo>
                  <a:lnTo>
                    <a:pt x="610" y="1024"/>
                  </a:lnTo>
                  <a:lnTo>
                    <a:pt x="633" y="1023"/>
                  </a:lnTo>
                  <a:lnTo>
                    <a:pt x="655" y="1018"/>
                  </a:lnTo>
                  <a:lnTo>
                    <a:pt x="678" y="1013"/>
                  </a:lnTo>
                  <a:lnTo>
                    <a:pt x="700" y="1007"/>
                  </a:lnTo>
                  <a:lnTo>
                    <a:pt x="723" y="999"/>
                  </a:lnTo>
                  <a:lnTo>
                    <a:pt x="744" y="991"/>
                  </a:lnTo>
                  <a:lnTo>
                    <a:pt x="764" y="981"/>
                  </a:lnTo>
                  <a:lnTo>
                    <a:pt x="784" y="971"/>
                  </a:lnTo>
                  <a:lnTo>
                    <a:pt x="803" y="960"/>
                  </a:lnTo>
                  <a:lnTo>
                    <a:pt x="822" y="947"/>
                  </a:lnTo>
                  <a:lnTo>
                    <a:pt x="840" y="935"/>
                  </a:lnTo>
                  <a:lnTo>
                    <a:pt x="858" y="922"/>
                  </a:lnTo>
                  <a:lnTo>
                    <a:pt x="875" y="907"/>
                  </a:lnTo>
                  <a:lnTo>
                    <a:pt x="891" y="891"/>
                  </a:lnTo>
                  <a:lnTo>
                    <a:pt x="907" y="875"/>
                  </a:lnTo>
                  <a:lnTo>
                    <a:pt x="922" y="857"/>
                  </a:lnTo>
                  <a:lnTo>
                    <a:pt x="935" y="840"/>
                  </a:lnTo>
                  <a:lnTo>
                    <a:pt x="948" y="822"/>
                  </a:lnTo>
                  <a:lnTo>
                    <a:pt x="960" y="803"/>
                  </a:lnTo>
                  <a:lnTo>
                    <a:pt x="972" y="784"/>
                  </a:lnTo>
                  <a:lnTo>
                    <a:pt x="981" y="764"/>
                  </a:lnTo>
                  <a:lnTo>
                    <a:pt x="991" y="743"/>
                  </a:lnTo>
                  <a:lnTo>
                    <a:pt x="999" y="723"/>
                  </a:lnTo>
                  <a:lnTo>
                    <a:pt x="1007" y="700"/>
                  </a:lnTo>
                  <a:lnTo>
                    <a:pt x="1013" y="678"/>
                  </a:lnTo>
                  <a:lnTo>
                    <a:pt x="1018" y="655"/>
                  </a:lnTo>
                  <a:lnTo>
                    <a:pt x="1023" y="633"/>
                  </a:lnTo>
                  <a:lnTo>
                    <a:pt x="1025" y="610"/>
                  </a:lnTo>
                  <a:lnTo>
                    <a:pt x="1028" y="586"/>
                  </a:lnTo>
                  <a:lnTo>
                    <a:pt x="1028" y="562"/>
                  </a:lnTo>
                  <a:lnTo>
                    <a:pt x="1028" y="538"/>
                  </a:lnTo>
                  <a:lnTo>
                    <a:pt x="1025" y="514"/>
                  </a:lnTo>
                  <a:lnTo>
                    <a:pt x="1023" y="491"/>
                  </a:lnTo>
                  <a:lnTo>
                    <a:pt x="1018" y="469"/>
                  </a:lnTo>
                  <a:lnTo>
                    <a:pt x="1013" y="446"/>
                  </a:lnTo>
                  <a:lnTo>
                    <a:pt x="1007" y="424"/>
                  </a:lnTo>
                  <a:lnTo>
                    <a:pt x="999" y="402"/>
                  </a:lnTo>
                  <a:lnTo>
                    <a:pt x="991" y="381"/>
                  </a:lnTo>
                  <a:lnTo>
                    <a:pt x="981" y="360"/>
                  </a:lnTo>
                  <a:lnTo>
                    <a:pt x="972" y="340"/>
                  </a:lnTo>
                  <a:lnTo>
                    <a:pt x="960" y="321"/>
                  </a:lnTo>
                  <a:lnTo>
                    <a:pt x="948" y="302"/>
                  </a:lnTo>
                  <a:lnTo>
                    <a:pt x="935" y="284"/>
                  </a:lnTo>
                  <a:lnTo>
                    <a:pt x="922" y="267"/>
                  </a:lnTo>
                  <a:lnTo>
                    <a:pt x="907" y="249"/>
                  </a:lnTo>
                  <a:lnTo>
                    <a:pt x="891" y="233"/>
                  </a:lnTo>
                  <a:lnTo>
                    <a:pt x="875" y="217"/>
                  </a:lnTo>
                  <a:lnTo>
                    <a:pt x="858" y="202"/>
                  </a:lnTo>
                  <a:lnTo>
                    <a:pt x="840" y="190"/>
                  </a:lnTo>
                  <a:lnTo>
                    <a:pt x="822" y="177"/>
                  </a:lnTo>
                  <a:lnTo>
                    <a:pt x="803" y="164"/>
                  </a:lnTo>
                  <a:lnTo>
                    <a:pt x="784" y="153"/>
                  </a:lnTo>
                  <a:lnTo>
                    <a:pt x="764" y="143"/>
                  </a:lnTo>
                  <a:lnTo>
                    <a:pt x="744" y="133"/>
                  </a:lnTo>
                  <a:lnTo>
                    <a:pt x="723" y="125"/>
                  </a:lnTo>
                  <a:lnTo>
                    <a:pt x="700" y="117"/>
                  </a:lnTo>
                  <a:lnTo>
                    <a:pt x="678" y="111"/>
                  </a:lnTo>
                  <a:lnTo>
                    <a:pt x="655" y="106"/>
                  </a:lnTo>
                  <a:lnTo>
                    <a:pt x="633" y="101"/>
                  </a:lnTo>
                  <a:lnTo>
                    <a:pt x="610" y="100"/>
                  </a:lnTo>
                  <a:lnTo>
                    <a:pt x="586" y="96"/>
                  </a:lnTo>
                  <a:lnTo>
                    <a:pt x="562" y="96"/>
                  </a:lnTo>
                  <a:lnTo>
                    <a:pt x="538" y="96"/>
                  </a:lnTo>
                  <a:lnTo>
                    <a:pt x="514" y="100"/>
                  </a:lnTo>
                  <a:lnTo>
                    <a:pt x="491" y="101"/>
                  </a:lnTo>
                  <a:lnTo>
                    <a:pt x="469" y="106"/>
                  </a:lnTo>
                  <a:lnTo>
                    <a:pt x="445" y="111"/>
                  </a:lnTo>
                  <a:lnTo>
                    <a:pt x="424" y="117"/>
                  </a:lnTo>
                  <a:lnTo>
                    <a:pt x="402" y="125"/>
                  </a:lnTo>
                  <a:lnTo>
                    <a:pt x="381" y="133"/>
                  </a:lnTo>
                  <a:lnTo>
                    <a:pt x="360" y="143"/>
                  </a:lnTo>
                  <a:lnTo>
                    <a:pt x="340" y="153"/>
                  </a:lnTo>
                  <a:lnTo>
                    <a:pt x="321" y="164"/>
                  </a:lnTo>
                  <a:lnTo>
                    <a:pt x="302" y="177"/>
                  </a:lnTo>
                  <a:lnTo>
                    <a:pt x="284" y="190"/>
                  </a:lnTo>
                  <a:lnTo>
                    <a:pt x="267" y="202"/>
                  </a:lnTo>
                  <a:lnTo>
                    <a:pt x="249" y="217"/>
                  </a:lnTo>
                  <a:lnTo>
                    <a:pt x="233" y="233"/>
                  </a:lnTo>
                  <a:close/>
                </a:path>
              </a:pathLst>
            </a:custGeom>
            <a:solidFill>
              <a:schemeClr val="accent5">
                <a:lumMod val="60000"/>
                <a:lumOff val="40000"/>
              </a:schemeClr>
            </a:solidFill>
            <a:ln w="9525">
              <a:solidFill>
                <a:schemeClr val="accent5">
                  <a:lumMod val="60000"/>
                  <a:lumOff val="40000"/>
                </a:schemeClr>
              </a:solidFill>
              <a:round/>
              <a:headEnd/>
              <a:tailEnd/>
            </a:ln>
          </p:spPr>
          <p:txBody>
            <a:bodyPr anchor="ct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矩形 18"/>
          <p:cNvSpPr/>
          <p:nvPr/>
        </p:nvSpPr>
        <p:spPr>
          <a:xfrm>
            <a:off x="1978346" y="1463298"/>
            <a:ext cx="827449" cy="1015663"/>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标定</a:t>
            </a:r>
            <a:endParaRPr lang="en-US"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实验</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矩形 19"/>
          <p:cNvSpPr/>
          <p:nvPr/>
        </p:nvSpPr>
        <p:spPr>
          <a:xfrm>
            <a:off x="4079057" y="2921132"/>
            <a:ext cx="956484" cy="1477328"/>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样本集划分</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矩形 20"/>
          <p:cNvSpPr/>
          <p:nvPr/>
        </p:nvSpPr>
        <p:spPr>
          <a:xfrm rot="19381999">
            <a:off x="2350773" y="2756712"/>
            <a:ext cx="1117722" cy="1015663"/>
          </a:xfrm>
          <a:prstGeom prst="rect">
            <a:avLst/>
          </a:prstGeom>
          <a:ln w="19050">
            <a:noFill/>
          </a:ln>
        </p:spPr>
        <p:txBody>
          <a:bodyPr wrap="square">
            <a:spAutoFit/>
          </a:bodyPr>
          <a:lstStyle/>
          <a:p>
            <a:pPr>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数据预处理</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矩形 21"/>
          <p:cNvSpPr/>
          <p:nvPr/>
        </p:nvSpPr>
        <p:spPr>
          <a:xfrm>
            <a:off x="5927443" y="1388724"/>
            <a:ext cx="1054816" cy="1015663"/>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训练预测</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22"/>
          <p:cNvSpPr/>
          <p:nvPr/>
        </p:nvSpPr>
        <p:spPr>
          <a:xfrm rot="2650371">
            <a:off x="5388752" y="3031279"/>
            <a:ext cx="1158582" cy="972830"/>
          </a:xfrm>
          <a:prstGeom prst="rect">
            <a:avLst/>
          </a:prstGeom>
          <a:ln w="19050">
            <a:noFill/>
          </a:ln>
        </p:spPr>
        <p:txBody>
          <a:bodyPr wrap="square">
            <a:spAutoFit/>
          </a:bodyPr>
          <a:lstStyle/>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参数</a:t>
            </a:r>
            <a:endParaRPr lang="en-US"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a:p>
            <a:pPr lvl="0">
              <a:lnSpc>
                <a:spcPct val="125000"/>
              </a:lnSpc>
            </a:pPr>
            <a:r>
              <a:rPr lang="zh-CN" altLang="en-US" sz="2400" b="1" dirty="0">
                <a:solidFill>
                  <a:srgbClr val="CD7371"/>
                </a:solidFill>
                <a:latin typeface="Arial" panose="020B0604020202020204" pitchFamily="34" charset="0"/>
                <a:ea typeface="微软雅黑" panose="020B0503020204020204" pitchFamily="34" charset="-122"/>
                <a:sym typeface="Arial" panose="020B0604020202020204" pitchFamily="34" charset="0"/>
              </a:rPr>
              <a:t>优化</a:t>
            </a:r>
            <a:endParaRPr lang="zh-CN" altLang="zh-CN" sz="2400" b="1" dirty="0">
              <a:solidFill>
                <a:srgbClr val="CD7371"/>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7613146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5719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4224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实现非线性校正</a:t>
            </a:r>
          </a:p>
        </p:txBody>
      </p:sp>
      <p:sp>
        <p:nvSpPr>
          <p:cNvPr id="24" name="矩形 23"/>
          <p:cNvSpPr/>
          <p:nvPr/>
        </p:nvSpPr>
        <p:spPr>
          <a:xfrm>
            <a:off x="246211" y="1668229"/>
            <a:ext cx="8686800" cy="21698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本实例使用的电容式差压变送器的测量范围为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-40kPa∼+40kPa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，将其等分为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17</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份，每份增量</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5kPa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在满足要求的设备和环境下，从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a:t>
            </a:r>
            <a:r>
              <a:rPr lang="zh-CN" altLang="en-US" b="1" dirty="0">
                <a:solidFill>
                  <a:prstClr val="black"/>
                </a:solidFill>
                <a:latin typeface="Arial" panose="020B0604020202020204" pitchFamily="34" charset="0"/>
                <a:ea typeface="微软雅黑" panose="020B0503020204020204" pitchFamily="34" charset="-122"/>
              </a:rPr>
              <a:t>起点开始，每次增加</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5kPa</a:t>
            </a:r>
            <a:r>
              <a:rPr lang="zh-CN" altLang="en-US" b="1" dirty="0">
                <a:solidFill>
                  <a:prstClr val="black"/>
                </a:solidFill>
                <a:latin typeface="Arial" panose="020B0604020202020204" pitchFamily="34" charset="0"/>
                <a:ea typeface="微软雅黑" panose="020B0503020204020204" pitchFamily="34" charset="-122"/>
              </a:rPr>
              <a:t>的压力，直至达到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40kPa</a:t>
            </a:r>
            <a:r>
              <a:rPr lang="zh-CN" altLang="en-US" b="1" dirty="0">
                <a:solidFill>
                  <a:prstClr val="black"/>
                </a:solidFill>
                <a:latin typeface="Arial" panose="020B0604020202020204" pitchFamily="34" charset="0"/>
                <a:ea typeface="微软雅黑" panose="020B0503020204020204" pitchFamily="34" charset="-122"/>
              </a:rPr>
              <a:t>满量程</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依次施加不同压力到传感器，测量传感器的输出电压，并记录每个压力值及对应的输出电压。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实验标定</a:t>
            </a:r>
          </a:p>
        </p:txBody>
      </p:sp>
      <p:sp>
        <p:nvSpPr>
          <p:cNvPr id="26" name="七角星 25"/>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110600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5719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4224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实现非线性校正</a:t>
            </a:r>
          </a:p>
        </p:txBody>
      </p:sp>
      <p:sp>
        <p:nvSpPr>
          <p:cNvPr id="24" name="矩形 23"/>
          <p:cNvSpPr/>
          <p:nvPr/>
        </p:nvSpPr>
        <p:spPr>
          <a:xfrm>
            <a:off x="246211" y="1668229"/>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import pandas as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pd</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import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numpy</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as np</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sklearn.preprocessing</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sklearn.model_selection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train_test_split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读取</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Excel</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文件</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data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pd.read_excel</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('data1.xlsx')</a:t>
            </a: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数据处理</a:t>
            </a:r>
          </a:p>
        </p:txBody>
      </p:sp>
      <p:sp>
        <p:nvSpPr>
          <p:cNvPr id="26" name="七角星 25"/>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527365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5719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4224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实现非线性校正</a:t>
            </a:r>
          </a:p>
        </p:txBody>
      </p:sp>
      <p:sp>
        <p:nvSpPr>
          <p:cNvPr id="24" name="矩形 23"/>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输出列是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'P'</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，输入列是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样本</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 data['</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样本</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3'].</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values.reshape</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(-1,1)  #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将</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转换为二维数组</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y = data['P']</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归一化</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scaler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MinMaxScaler</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x_normalized</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scaler.fit_transform</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(x)</a:t>
            </a:r>
          </a:p>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划分样本集</a:t>
            </a:r>
          </a:p>
          <a:p>
            <a:pPr>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y_train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y_test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train_test_split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x_normalized</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y,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test_size</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=0.2,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random_state</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=42)</a:t>
            </a:r>
          </a:p>
        </p:txBody>
      </p:sp>
      <p:sp>
        <p:nvSpPr>
          <p:cNvPr id="25" name="矩形 24"/>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数据处理</a:t>
            </a:r>
          </a:p>
        </p:txBody>
      </p:sp>
      <p:sp>
        <p:nvSpPr>
          <p:cNvPr id="26" name="七角星 25"/>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4677736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5719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4224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实现非线性校正</a:t>
            </a:r>
          </a:p>
        </p:txBody>
      </p:sp>
      <p:sp>
        <p:nvSpPr>
          <p:cNvPr id="24" name="矩形 23"/>
          <p:cNvSpPr/>
          <p:nvPr/>
        </p:nvSpPr>
        <p:spPr>
          <a:xfrm>
            <a:off x="246211" y="1668229"/>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核函数选择：核函数的选择对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SVM </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的性能有很大影响，径向基函数（</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）是一种常用的选择，但也可以根据问题的具体情况选择其他核函数；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超参数优化：模型的性能在很大程度上取决于超参数的选择，这些超参数包括目标函数中的惩罚系数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，损失函数中的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ε</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，以及核函数中的参数；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优化算法：为了找到最优的超参数，可以使用各种优化算法，如粒子群优化算法，蚁群优化算法等；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交叉验证：为了防止过拟合，可以使用交叉验证来评估模型的性能。这通常涉及将数据集分成训练集和测试集，然后在训练集上训练模型，在测试集上评估模型。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25" name="矩形 24"/>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参数优化</a:t>
            </a:r>
          </a:p>
        </p:txBody>
      </p:sp>
      <p:sp>
        <p:nvSpPr>
          <p:cNvPr id="26" name="七角星 25"/>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4513880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45719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442242"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基于</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SVR</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实现非线性校正</a:t>
            </a:r>
          </a:p>
        </p:txBody>
      </p:sp>
      <p:sp>
        <p:nvSpPr>
          <p:cNvPr id="24" name="矩形 23"/>
          <p:cNvSpPr/>
          <p:nvPr/>
        </p:nvSpPr>
        <p:spPr>
          <a:xfrm>
            <a:off x="246211" y="1668229"/>
            <a:ext cx="8686800" cy="144334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from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sklearn.svm</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import SVR</a:t>
            </a:r>
          </a:p>
          <a:p>
            <a:pPr marL="1080000">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model = SVR(kernel='</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rbf</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C=1.0, epsilon=0.1)</a:t>
            </a:r>
          </a:p>
          <a:p>
            <a:pPr marL="108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model.fit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x_train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y_train</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1080000">
              <a:lnSpc>
                <a:spcPct val="125000"/>
              </a:lnSpc>
              <a:buClr>
                <a:schemeClr val="accent3">
                  <a:lumMod val="75000"/>
                </a:schemeClr>
              </a:buClr>
            </a:pP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y_pred</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model.predict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err="1">
                <a:solidFill>
                  <a:prstClr val="black"/>
                </a:solidFill>
                <a:latin typeface="Arial" panose="020B0604020202020204" pitchFamily="34" charset="0"/>
                <a:ea typeface="微软雅黑" panose="020B0503020204020204" pitchFamily="34" charset="-122"/>
                <a:sym typeface="Arial" panose="020B0604020202020204" pitchFamily="34" charset="0"/>
              </a:rPr>
              <a:t>x_test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p:txBody>
      </p:sp>
      <p:sp>
        <p:nvSpPr>
          <p:cNvPr id="25" name="矩形 24"/>
          <p:cNvSpPr/>
          <p:nvPr/>
        </p:nvSpPr>
        <p:spPr>
          <a:xfrm>
            <a:off x="899592" y="1203598"/>
            <a:ext cx="12961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训练预测</a:t>
            </a:r>
          </a:p>
        </p:txBody>
      </p:sp>
      <p:sp>
        <p:nvSpPr>
          <p:cNvPr id="26" name="七角星 25"/>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963092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T</a:t>
            </a:r>
            <a:r>
              <a:rPr lang="en-GB"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he     End!</a:t>
            </a:r>
            <a:endParaRPr lang="zh-CN"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47507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2" name="矩形 1"/>
          <p:cNvSpPr/>
          <p:nvPr/>
        </p:nvSpPr>
        <p:spPr>
          <a:xfrm>
            <a:off x="228600" y="1023578"/>
            <a:ext cx="8686800" cy="784830"/>
          </a:xfrm>
          <a:prstGeom prst="rect">
            <a:avLst/>
          </a:prstGeom>
        </p:spPr>
        <p:txBody>
          <a:bodyPr wrap="square">
            <a:spAutoFit/>
          </a:bodyPr>
          <a:lstStyle/>
          <a:p>
            <a:pPr>
              <a:lnSpc>
                <a:spcPct val="125000"/>
              </a:lnSpc>
              <a:buClr>
                <a:schemeClr val="accent3">
                  <a:lumMod val="75000"/>
                </a:schemeClr>
              </a:buClr>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是一种分类算法，它试图找到一个可以将数据最好地分开的决策边界，在二维空间中，这个决策边界是一条线，而在三维空间中，它是一个平面，以此类推。</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pic>
        <p:nvPicPr>
          <p:cNvPr id="9" name="NORMAL"/>
          <p:cNvPicPr/>
          <p:nvPr/>
        </p:nvPicPr>
        <p:blipFill>
          <a:blip r:embed="rId4" cstate="print"/>
          <a:stretch>
            <a:fillRect/>
          </a:stretch>
        </p:blipFill>
        <p:spPr>
          <a:xfrm>
            <a:off x="575556" y="1914761"/>
            <a:ext cx="3348372" cy="2317024"/>
          </a:xfrm>
          <a:prstGeom prst="rect">
            <a:avLst/>
          </a:prstGeom>
        </p:spPr>
      </p:pic>
      <p:sp>
        <p:nvSpPr>
          <p:cNvPr id="10" name="矩形 9"/>
          <p:cNvSpPr/>
          <p:nvPr/>
        </p:nvSpPr>
        <p:spPr>
          <a:xfrm>
            <a:off x="3815916" y="1803377"/>
            <a:ext cx="5099484" cy="3208571"/>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方形点和圆形点代表两类样本；</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为分类超平面，是用来区分两类样本的边界；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H2</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分别是过两类样本中离</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最近的点，且平行于</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的平面。这两个平面定义了分类的间隔边界；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H1</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和</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H2</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之间的距离被称为分类间隔 </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(Margin)</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最优分类面不仅要保证将两类样本无错误地分开，还要求分类间隔最大。这就是</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SVC</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的基本思想。</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17874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mc:AlternateContent xmlns:mc="http://schemas.openxmlformats.org/markup-compatibility/2006" xmlns:a14="http://schemas.microsoft.com/office/drawing/2010/main">
        <mc:Choice Requires="a14">
          <p:sp>
            <p:nvSpPr>
              <p:cNvPr id="7" name="矩形 6"/>
              <p:cNvSpPr/>
              <p:nvPr/>
            </p:nvSpPr>
            <p:spPr>
              <a:xfrm>
                <a:off x="246211" y="1668229"/>
                <a:ext cx="8686800" cy="324326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Arial" panose="020B0604020202020204" pitchFamily="34" charset="0"/>
                    <a:ea typeface="微软雅黑" panose="020B0503020204020204" pitchFamily="34" charset="-122"/>
                  </a:rPr>
                  <a:t>设线性可分的样本集有</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m:t>
                    </m:r>
                  </m:oMath>
                </a14:m>
                <a:r>
                  <a:rPr lang="zh-CN" altLang="zh-CN" b="1" dirty="0">
                    <a:solidFill>
                      <a:prstClr val="black"/>
                    </a:solidFill>
                    <a:latin typeface="Arial" panose="020B0604020202020204" pitchFamily="34" charset="0"/>
                    <a:ea typeface="微软雅黑" panose="020B0503020204020204" pitchFamily="34" charset="-122"/>
                  </a:rPr>
                  <a:t>个样本</a:t>
                </a:r>
                <a14:m>
                  <m:oMath xmlns:m="http://schemas.openxmlformats.org/officeDocument/2006/math">
                    <m:d>
                      <m:dPr>
                        <m:ctrlPr>
                          <a:rPr lang="zh-CN" altLang="zh-CN" b="1" i="1">
                            <a:solidFill>
                              <a:prstClr val="black"/>
                            </a:solidFill>
                            <a:latin typeface="Cambria Math" panose="02040503050406030204" pitchFamily="18" charset="0"/>
                            <a:ea typeface="微软雅黑" panose="020B0503020204020204" pitchFamily="34" charset="-122"/>
                          </a:rPr>
                        </m:ctrlPr>
                      </m:dPr>
                      <m:e>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𝒊</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𝒚</m:t>
                            </m:r>
                          </m:e>
                          <m:sub>
                            <m:r>
                              <a:rPr lang="en-US" altLang="zh-CN" b="1" i="1">
                                <a:solidFill>
                                  <a:prstClr val="black"/>
                                </a:solidFill>
                                <a:latin typeface="Cambria Math" panose="02040503050406030204" pitchFamily="18" charset="0"/>
                                <a:ea typeface="微软雅黑" panose="020B0503020204020204" pitchFamily="34" charset="-122"/>
                              </a:rPr>
                              <m:t>𝒊</m:t>
                            </m:r>
                          </m:sub>
                        </m:sSub>
                      </m:e>
                    </m:d>
                  </m:oMath>
                </a14:m>
                <a:r>
                  <a:rPr lang="zh-CN" altLang="zh-CN" b="1" dirty="0">
                    <a:solidFill>
                      <a:prstClr val="black"/>
                    </a:solidFill>
                    <a:latin typeface="Arial" panose="020B0604020202020204" pitchFamily="34" charset="0"/>
                    <a:ea typeface="微软雅黑" panose="020B0503020204020204" pitchFamily="34" charset="-122"/>
                  </a:rPr>
                  <a:t>，其中</a:t>
                </a:r>
                <a14:m>
                  <m:oMath xmlns:m="http://schemas.openxmlformats.org/officeDocument/2006/math">
                    <m:r>
                      <a:rPr lang="en-US" altLang="zh-CN" b="1" i="0" smtClean="0">
                        <a:solidFill>
                          <a:prstClr val="black"/>
                        </a:solidFill>
                        <a:latin typeface="Cambria Math" panose="02040503050406030204" pitchFamily="18" charset="0"/>
                        <a:ea typeface="微软雅黑" panose="020B0503020204020204" pitchFamily="34" charset="-122"/>
                      </a:rPr>
                      <m:t> </m:t>
                    </m:r>
                    <m:r>
                      <a:rPr lang="en-US" altLang="zh-CN" b="1" i="1">
                        <a:solidFill>
                          <a:prstClr val="black"/>
                        </a:solidFill>
                        <a:latin typeface="Cambria Math" panose="02040503050406030204" pitchFamily="18" charset="0"/>
                        <a:ea typeface="微软雅黑" panose="020B0503020204020204" pitchFamily="34" charset="-122"/>
                      </a:rPr>
                      <m:t>𝒊</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zh-CN"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2</a:t>
                </a:r>
                <a:r>
                  <a:rPr lang="zh-CN" altLang="zh-CN"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a:t>
                </a:r>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𝒏</m:t>
                    </m:r>
                  </m:oMath>
                </a14:m>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sSup>
                      <m:sSupPr>
                        <m:ctrlPr>
                          <a:rPr lang="zh-CN" altLang="zh-CN" b="1" i="1">
                            <a:solidFill>
                              <a:prstClr val="black"/>
                            </a:solidFill>
                            <a:latin typeface="Cambria Math" panose="02040503050406030204" pitchFamily="18" charset="0"/>
                            <a:ea typeface="微软雅黑" panose="020B0503020204020204" pitchFamily="34" charset="-122"/>
                          </a:rPr>
                        </m:ctrlPr>
                      </m:sSupPr>
                      <m:e>
                        <m:r>
                          <a:rPr lang="en-US" altLang="zh-CN" b="1" i="1">
                            <a:solidFill>
                              <a:prstClr val="black"/>
                            </a:solidFill>
                            <a:latin typeface="Cambria Math" panose="02040503050406030204" pitchFamily="18" charset="0"/>
                            <a:ea typeface="微软雅黑" panose="020B0503020204020204" pitchFamily="34" charset="-122"/>
                          </a:rPr>
                          <m:t>𝑹</m:t>
                        </m:r>
                      </m:e>
                      <m:sup>
                        <m:r>
                          <a:rPr lang="en-US" altLang="zh-CN" b="1" i="1">
                            <a:solidFill>
                              <a:prstClr val="black"/>
                            </a:solidFill>
                            <a:latin typeface="Cambria Math" panose="02040503050406030204" pitchFamily="18" charset="0"/>
                            <a:ea typeface="微软雅黑" panose="020B0503020204020204" pitchFamily="34" charset="-122"/>
                          </a:rPr>
                          <m:t>𝒎</m:t>
                        </m:r>
                      </m:sup>
                    </m:sSup>
                  </m:oMath>
                </a14:m>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Arial" panose="020B0604020202020204" pitchFamily="34" charset="0"/>
                    <a:ea typeface="微软雅黑" panose="020B0503020204020204" pitchFamily="34" charset="-122"/>
                  </a:rPr>
                  <a:t>，其中</a:t>
                </a:r>
                <a14:m>
                  <m:oMath xmlns:m="http://schemas.openxmlformats.org/officeDocument/2006/math">
                    <m:r>
                      <m:rPr>
                        <m:nor/>
                      </m:rPr>
                      <a:rPr lang="en-US" altLang="zh-CN" b="1">
                        <a:solidFill>
                          <a:prstClr val="black"/>
                        </a:solidFill>
                        <a:latin typeface="Arial" panose="020B0604020202020204" pitchFamily="34" charset="0"/>
                        <a:ea typeface="微软雅黑" panose="020B0503020204020204" pitchFamily="34" charset="-122"/>
                      </a:rPr>
                      <m:t>+1</m:t>
                    </m:r>
                  </m:oMath>
                </a14:m>
                <a:r>
                  <a:rPr lang="zh-CN" altLang="zh-CN"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oMath>
                </a14:m>
                <a:r>
                  <a:rPr lang="zh-CN" altLang="zh-CN" b="1" dirty="0">
                    <a:solidFill>
                      <a:prstClr val="black"/>
                    </a:solidFill>
                    <a:latin typeface="Arial" panose="020B0604020202020204" pitchFamily="34" charset="0"/>
                    <a:ea typeface="微软雅黑" panose="020B0503020204020204" pitchFamily="34" charset="-122"/>
                  </a:rPr>
                  <a:t>分别代表两类的类别标识</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在高维空间中，将两类样本无错分开的分类超平面</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H</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满足：</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spcBef>
                    <a:spcPts val="600"/>
                  </a:spcBef>
                  <a:spcAft>
                    <a:spcPts val="600"/>
                  </a:spcAft>
                  <a:buClr>
                    <a:schemeClr val="accent3">
                      <a:lumMod val="75000"/>
                    </a:schemeClr>
                  </a:buClr>
                </a:pPr>
                <a14:m>
                  <m:oMathPara xmlns:m="http://schemas.openxmlformats.org/officeDocument/2006/math">
                    <m:oMathParaPr>
                      <m:jc m:val="centerGroup"/>
                    </m:oMathParaPr>
                    <m:oMath xmlns:m="http://schemas.openxmlformats.org/officeDocument/2006/math">
                      <m:r>
                        <a:rPr lang="en-US" altLang="zh-CN" sz="2400" b="1" i="1">
                          <a:solidFill>
                            <a:prstClr val="black"/>
                          </a:solidFill>
                          <a:latin typeface="Cambria Math" panose="02040503050406030204" pitchFamily="18" charset="0"/>
                          <a:ea typeface="微软雅黑" panose="020B0503020204020204" pitchFamily="34" charset="-122"/>
                        </a:rPr>
                        <m:t>𝒈</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𝒙</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𝟎</m:t>
                      </m:r>
                    </m:oMath>
                  </m:oMathPara>
                </a14:m>
                <a:endParaRPr lang="en-US" altLang="zh-CN" sz="24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为使分类面对所有样本正确分类并且具备分类间隔，则要求它满足以下约束条件：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14:m>
                  <m:oMath xmlns:m="http://schemas.openxmlformats.org/officeDocument/2006/math">
                    <m:d>
                      <m:dPr>
                        <m:begChr m:val=""/>
                        <m:endChr m:val="}"/>
                        <m:ctrlPr>
                          <a:rPr lang="zh-CN" altLang="zh-CN" sz="2400" b="1" i="1">
                            <a:solidFill>
                              <a:prstClr val="black"/>
                            </a:solidFill>
                            <a:latin typeface="Cambria Math" panose="02040503050406030204" pitchFamily="18" charset="0"/>
                            <a:ea typeface="微软雅黑" panose="020B0503020204020204" pitchFamily="34" charset="-122"/>
                          </a:rPr>
                        </m:ctrlPr>
                      </m:dPr>
                      <m:e>
                        <m:m>
                          <m:mPr>
                            <m:plcHide m:val="on"/>
                            <m:mcs>
                              <m:mc>
                                <m:mcPr>
                                  <m:count m:val="3"/>
                                  <m:mcJc m:val="center"/>
                                </m:mcPr>
                              </m:mc>
                            </m:mcs>
                            <m:ctrlPr>
                              <a:rPr lang="zh-CN" altLang="zh-CN" sz="2400" b="1" i="1">
                                <a:solidFill>
                                  <a:prstClr val="black"/>
                                </a:solidFill>
                                <a:latin typeface="Cambria Math" panose="02040503050406030204" pitchFamily="18" charset="0"/>
                                <a:ea typeface="微软雅黑" panose="020B0503020204020204" pitchFamily="34" charset="-122"/>
                              </a:rPr>
                            </m:ctrlPr>
                          </m:mPr>
                          <m:mr>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smtClean="0">
                                  <a:solidFill>
                                    <a:prstClr val="black"/>
                                  </a:solidFill>
                                  <a:latin typeface="Cambria Math" panose="02040503050406030204" pitchFamily="18" charset="0"/>
                                  <a:ea typeface="微软雅黑" panose="020B0503020204020204" pitchFamily="34" charset="-122"/>
                                </a:rPr>
                                <m:t>𝟏</m:t>
                              </m:r>
                            </m:e>
                            <m:e/>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𝒚</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𝟏</m:t>
                              </m:r>
                            </m:e>
                          </m:mr>
                          <m:mr>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smtClean="0">
                                  <a:solidFill>
                                    <a:prstClr val="black"/>
                                  </a:solidFill>
                                  <a:latin typeface="Cambria Math" panose="02040503050406030204" pitchFamily="18" charset="0"/>
                                  <a:ea typeface="微软雅黑" panose="020B0503020204020204" pitchFamily="34" charset="-122"/>
                                </a:rPr>
                                <m:t>𝟏</m:t>
                              </m:r>
                            </m:e>
                            <m:e/>
                            <m:e>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𝒚</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𝟏</m:t>
                              </m:r>
                            </m:e>
                          </m:mr>
                        </m:m>
                        <m:r>
                          <a:rPr lang="en-US" altLang="zh-CN" sz="2400" b="1" i="1">
                            <a:solidFill>
                              <a:prstClr val="black"/>
                            </a:solidFill>
                            <a:latin typeface="Cambria Math" panose="02040503050406030204" pitchFamily="18" charset="0"/>
                            <a:ea typeface="微软雅黑" panose="020B0503020204020204" pitchFamily="34" charset="-122"/>
                          </a:rPr>
                          <m:t> </m:t>
                        </m:r>
                      </m:e>
                    </m:d>
                  </m:oMath>
                </a14:m>
                <a:r>
                  <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rPr>
                  <a:t>        </a:t>
                </a:r>
                <a:r>
                  <a:rPr lang="zh-CN" altLang="en-US" sz="2400" b="1" dirty="0">
                    <a:solidFill>
                      <a:prstClr val="black"/>
                    </a:solidFill>
                    <a:latin typeface="Arial" panose="020B0604020202020204" pitchFamily="34" charset="0"/>
                    <a:ea typeface="微软雅黑" panose="020B0503020204020204" pitchFamily="34" charset="-122"/>
                    <a:sym typeface="Arial" panose="020B0604020202020204" pitchFamily="34" charset="0"/>
                  </a:rPr>
                  <a:t>即：</a:t>
                </a:r>
                <a14:m>
                  <m:oMath xmlns:m="http://schemas.openxmlformats.org/officeDocument/2006/math">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𝒚</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𝝎</m:t>
                    </m:r>
                    <m:r>
                      <a:rPr lang="en-US" altLang="zh-CN" sz="2400" b="1" i="1">
                        <a:solidFill>
                          <a:prstClr val="black"/>
                        </a:solidFill>
                        <a:latin typeface="Cambria Math" panose="02040503050406030204" pitchFamily="18" charset="0"/>
                        <a:ea typeface="微软雅黑" panose="020B0503020204020204" pitchFamily="34" charset="-122"/>
                      </a:rPr>
                      <m:t>⋅</m:t>
                    </m:r>
                    <m:sSub>
                      <m:sSubPr>
                        <m:ctrlPr>
                          <a:rPr lang="zh-CN" altLang="zh-CN" sz="2400" b="1" i="1">
                            <a:solidFill>
                              <a:prstClr val="black"/>
                            </a:solidFill>
                            <a:latin typeface="Cambria Math" panose="02040503050406030204" pitchFamily="18" charset="0"/>
                            <a:ea typeface="微软雅黑" panose="020B0503020204020204" pitchFamily="34" charset="-122"/>
                          </a:rPr>
                        </m:ctrlPr>
                      </m:sSubPr>
                      <m:e>
                        <m:r>
                          <a:rPr lang="en-US" altLang="zh-CN" sz="2400" b="1" i="1">
                            <a:solidFill>
                              <a:prstClr val="black"/>
                            </a:solidFill>
                            <a:latin typeface="Cambria Math" panose="02040503050406030204" pitchFamily="18" charset="0"/>
                            <a:ea typeface="微软雅黑" panose="020B0503020204020204" pitchFamily="34" charset="-122"/>
                          </a:rPr>
                          <m:t>𝒙</m:t>
                        </m:r>
                      </m:e>
                      <m:sub>
                        <m:r>
                          <a:rPr lang="en-US" altLang="zh-CN" sz="2400" b="1" i="1">
                            <a:solidFill>
                              <a:prstClr val="black"/>
                            </a:solidFill>
                            <a:latin typeface="Cambria Math" panose="02040503050406030204" pitchFamily="18" charset="0"/>
                            <a:ea typeface="微软雅黑" panose="020B0503020204020204" pitchFamily="34" charset="-122"/>
                          </a:rPr>
                          <m:t>𝒊</m:t>
                        </m:r>
                      </m:sub>
                    </m:sSub>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𝒃</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smtClean="0">
                        <a:solidFill>
                          <a:prstClr val="black"/>
                        </a:solidFill>
                        <a:latin typeface="Cambria Math" panose="02040503050406030204" pitchFamily="18" charset="0"/>
                        <a:ea typeface="微软雅黑" panose="020B0503020204020204" pitchFamily="34" charset="-122"/>
                      </a:rPr>
                      <m:t>𝟏</m:t>
                    </m:r>
                    <m:r>
                      <a:rPr lang="en-US" altLang="zh-CN" sz="2400" b="1" i="1">
                        <a:solidFill>
                          <a:prstClr val="black"/>
                        </a:solidFill>
                        <a:latin typeface="Cambria Math" panose="02040503050406030204" pitchFamily="18" charset="0"/>
                        <a:ea typeface="微软雅黑" panose="020B0503020204020204" pitchFamily="34" charset="-122"/>
                      </a:rPr>
                      <m:t>≥</m:t>
                    </m:r>
                    <m:r>
                      <a:rPr lang="en-US" altLang="zh-CN" sz="2400" b="1" i="1">
                        <a:solidFill>
                          <a:prstClr val="black"/>
                        </a:solidFill>
                        <a:latin typeface="Cambria Math" panose="02040503050406030204" pitchFamily="18" charset="0"/>
                        <a:ea typeface="微软雅黑" panose="020B0503020204020204" pitchFamily="34" charset="-122"/>
                      </a:rPr>
                      <m:t>𝟎</m:t>
                    </m:r>
                  </m:oMath>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Arial" panose="020B0604020202020204" pitchFamily="34" charset="0"/>
                    <a:ea typeface="微软雅黑" panose="020B0503020204020204" pitchFamily="34" charset="-122"/>
                  </a:rPr>
                  <a:t>在高维特征空间中，可以计算</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𝐻</m:t>
                        </m:r>
                      </m:e>
                      <m:sub>
                        <m:r>
                          <a:rPr lang="en-US" altLang="zh-CN" b="1">
                            <a:solidFill>
                              <a:prstClr val="black"/>
                            </a:solidFill>
                            <a:latin typeface="Cambria Math" panose="02040503050406030204" pitchFamily="18" charset="0"/>
                            <a:ea typeface="微软雅黑" panose="020B0503020204020204" pitchFamily="34" charset="-122"/>
                          </a:rPr>
                          <m:t>1</m:t>
                        </m:r>
                      </m:sub>
                    </m:sSub>
                  </m:oMath>
                </a14:m>
                <a:r>
                  <a:rPr lang="zh-CN" altLang="zh-CN" b="1" dirty="0">
                    <a:solidFill>
                      <a:prstClr val="black"/>
                    </a:solidFill>
                    <a:latin typeface="Arial" panose="020B0604020202020204" pitchFamily="34" charset="0"/>
                    <a:ea typeface="微软雅黑" panose="020B0503020204020204" pitchFamily="34" charset="-122"/>
                  </a:rPr>
                  <a:t>和</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a:solidFill>
                              <a:prstClr val="black"/>
                            </a:solidFill>
                            <a:latin typeface="Cambria Math" panose="02040503050406030204" pitchFamily="18" charset="0"/>
                            <a:ea typeface="微软雅黑" panose="020B0503020204020204" pitchFamily="34" charset="-122"/>
                          </a:rPr>
                          <m:t>𝐻</m:t>
                        </m:r>
                      </m:e>
                      <m:sub>
                        <m:r>
                          <a:rPr lang="en-US" altLang="zh-CN" b="1">
                            <a:solidFill>
                              <a:prstClr val="black"/>
                            </a:solidFill>
                            <a:latin typeface="Cambria Math" panose="02040503050406030204" pitchFamily="18" charset="0"/>
                            <a:ea typeface="微软雅黑" panose="020B0503020204020204" pitchFamily="34" charset="-122"/>
                          </a:rPr>
                          <m:t>2</m:t>
                        </m:r>
                      </m:sub>
                    </m:sSub>
                  </m:oMath>
                </a14:m>
                <a:r>
                  <a:rPr lang="zh-CN" altLang="zh-CN" b="1" dirty="0">
                    <a:solidFill>
                      <a:prstClr val="black"/>
                    </a:solidFill>
                    <a:latin typeface="Arial" panose="020B0604020202020204" pitchFamily="34" charset="0"/>
                    <a:ea typeface="微软雅黑" panose="020B0503020204020204" pitchFamily="34" charset="-122"/>
                  </a:rPr>
                  <a:t>之间的距离为</a:t>
                </a:r>
                <a:r>
                  <a:rPr lang="zh-CN" altLang="en-US"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𝟐</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𝝎</m:t>
                    </m:r>
                    <m:r>
                      <a:rPr lang="en-US" altLang="zh-CN" b="1">
                        <a:solidFill>
                          <a:prstClr val="black"/>
                        </a:solidFill>
                        <a:latin typeface="Cambria Math" panose="02040503050406030204" pitchFamily="18" charset="0"/>
                        <a:ea typeface="微软雅黑" panose="020B0503020204020204" pitchFamily="34" charset="-122"/>
                      </a:rPr>
                      <m:t>∣∣</m:t>
                    </m:r>
                  </m:oMath>
                </a14:m>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46211" y="1668229"/>
                <a:ext cx="8686800" cy="3243260"/>
              </a:xfrm>
              <a:prstGeom prst="rect">
                <a:avLst/>
              </a:prstGeom>
              <a:blipFill>
                <a:blip r:embed="rId4"/>
                <a:stretch>
                  <a:fillRect l="-280" r="-560" b="-746"/>
                </a:stretch>
              </a:blipFill>
            </p:spPr>
            <p:txBody>
              <a:bodyPr/>
              <a:lstStyle/>
              <a:p>
                <a:r>
                  <a:rPr lang="zh-CN" altLang="en-US">
                    <a:noFill/>
                  </a:rPr>
                  <a:t> </a:t>
                </a:r>
              </a:p>
            </p:txBody>
          </p:sp>
        </mc:Fallback>
      </mc:AlternateContent>
      <p:sp>
        <p:nvSpPr>
          <p:cNvPr id="8" name="矩形 7"/>
          <p:cNvSpPr/>
          <p:nvPr/>
        </p:nvSpPr>
        <p:spPr>
          <a:xfrm>
            <a:off x="899592" y="1203598"/>
            <a:ext cx="19442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最大间隔超平面</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33673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367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3211135"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9.1.2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支持向量机分类</a:t>
            </a:r>
          </a:p>
        </p:txBody>
      </p:sp>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寻找最大间隔超平面，可以用以下形式表示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sz="2400" b="1" i="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rPr>
              <a:t>非线性：在许多实际问题中，数据是线性不可分的，也就是说，不存在一个超平面可以完美地将正负样本分开。</a:t>
            </a:r>
            <a:endParaRPr lang="en-US" altLang="zh-CN" b="1" dirty="0">
              <a:solidFill>
                <a:prstClr val="black"/>
              </a:solidFill>
              <a:latin typeface="Arial" panose="020B0604020202020204" pitchFamily="34" charset="0"/>
              <a:ea typeface="微软雅黑" panose="020B0503020204020204" pitchFamily="34" charset="-122"/>
            </a:endParaRPr>
          </a:p>
          <a:p>
            <a:pPr marL="800100" lvl="1" indent="-34290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计算复杂性：原始问题是一个约束优化问题，求解起来需要大量的计算资源。而且，当数据的维度很高甚至无穷大时，直接求解原始问题几乎是不可能的。</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11881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 原始问题</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a:stretch>
            <a:fillRect/>
          </a:stretch>
        </p:blipFill>
        <p:spPr>
          <a:xfrm>
            <a:off x="2613821" y="2074248"/>
            <a:ext cx="3916358" cy="1181578"/>
          </a:xfrm>
          <a:prstGeom prst="rect">
            <a:avLst/>
          </a:prstGeom>
        </p:spPr>
      </p:pic>
    </p:spTree>
    <p:extLst>
      <p:ext uri="{BB962C8B-B14F-4D97-AF65-F5344CB8AC3E}">
        <p14:creationId xmlns:p14="http://schemas.microsoft.com/office/powerpoint/2010/main" val="41149236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11725</TotalTime>
  <Words>6420</Words>
  <Application>Microsoft Office PowerPoint</Application>
  <PresentationFormat>全屏显示(16:9)</PresentationFormat>
  <Paragraphs>831</Paragraphs>
  <Slides>67</Slides>
  <Notes>51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67</vt:i4>
      </vt:variant>
    </vt:vector>
  </HeadingPairs>
  <TitlesOfParts>
    <vt:vector size="75" baseType="lpstr">
      <vt:lpstr>等线</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952</cp:revision>
  <dcterms:created xsi:type="dcterms:W3CDTF">2019-08-08T08:45:05Z</dcterms:created>
  <dcterms:modified xsi:type="dcterms:W3CDTF">2025-10-03T17:04:05Z</dcterms:modified>
</cp:coreProperties>
</file>