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notesSlides/notesSlide1.xml" ContentType="application/vnd.openxmlformats-officedocument.presentationml.notesSlide+xml"/>
  <Override PartName="/ppt/theme/themeOverride4.xml" ContentType="application/vnd.openxmlformats-officedocument.themeOverride+xml"/>
  <Override PartName="/ppt/notesSlides/notesSlide2.xml" ContentType="application/vnd.openxmlformats-officedocument.presentationml.notesSlide+xml"/>
  <Override PartName="/ppt/theme/themeOverride5.xml" ContentType="application/vnd.openxmlformats-officedocument.themeOverride+xml"/>
  <Override PartName="/ppt/notesSlides/notesSlide3.xml" ContentType="application/vnd.openxmlformats-officedocument.presentationml.notesSlide+xml"/>
  <Override PartName="/ppt/theme/themeOverride6.xml" ContentType="application/vnd.openxmlformats-officedocument.themeOverride+xml"/>
  <Override PartName="/ppt/notesSlides/notesSlide4.xml" ContentType="application/vnd.openxmlformats-officedocument.presentationml.notesSlide+xml"/>
  <Override PartName="/ppt/theme/themeOverride7.xml" ContentType="application/vnd.openxmlformats-officedocument.themeOverride+xml"/>
  <Override PartName="/ppt/notesSlides/notesSlide5.xml" ContentType="application/vnd.openxmlformats-officedocument.presentationml.notesSlide+xml"/>
  <Override PartName="/ppt/theme/themeOverride8.xml" ContentType="application/vnd.openxmlformats-officedocument.themeOverride+xml"/>
  <Override PartName="/ppt/notesSlides/notesSlide6.xml" ContentType="application/vnd.openxmlformats-officedocument.presentationml.notesSlide+xml"/>
  <Override PartName="/ppt/theme/themeOverride9.xml" ContentType="application/vnd.openxmlformats-officedocument.themeOverride+xml"/>
  <Override PartName="/ppt/notesSlides/notesSlide7.xml" ContentType="application/vnd.openxmlformats-officedocument.presentationml.notesSlide+xml"/>
  <Override PartName="/ppt/theme/themeOverride10.xml" ContentType="application/vnd.openxmlformats-officedocument.themeOverride+xml"/>
  <Override PartName="/ppt/notesSlides/notesSlide8.xml" ContentType="application/vnd.openxmlformats-officedocument.presentationml.notesSlide+xml"/>
  <Override PartName="/ppt/theme/themeOverride11.xml" ContentType="application/vnd.openxmlformats-officedocument.themeOverride+xml"/>
  <Override PartName="/ppt/notesSlides/notesSlide9.xml" ContentType="application/vnd.openxmlformats-officedocument.presentationml.notesSlide+xml"/>
  <Override PartName="/ppt/theme/themeOverride12.xml" ContentType="application/vnd.openxmlformats-officedocument.themeOverride+xml"/>
  <Override PartName="/ppt/notesSlides/notesSlide10.xml" ContentType="application/vnd.openxmlformats-officedocument.presentationml.notesSlide+xml"/>
  <Override PartName="/ppt/theme/themeOverride13.xml" ContentType="application/vnd.openxmlformats-officedocument.themeOverride+xml"/>
  <Override PartName="/ppt/notesSlides/notesSlide11.xml" ContentType="application/vnd.openxmlformats-officedocument.presentationml.notesSlide+xml"/>
  <Override PartName="/ppt/theme/themeOverride14.xml" ContentType="application/vnd.openxmlformats-officedocument.themeOverride+xml"/>
  <Override PartName="/ppt/notesSlides/notesSlide12.xml" ContentType="application/vnd.openxmlformats-officedocument.presentationml.notesSlide+xml"/>
  <Override PartName="/ppt/theme/themeOverride15.xml" ContentType="application/vnd.openxmlformats-officedocument.themeOverride+xml"/>
  <Override PartName="/ppt/notesSlides/notesSlide13.xml" ContentType="application/vnd.openxmlformats-officedocument.presentationml.notesSlide+xml"/>
  <Override PartName="/ppt/theme/themeOverride16.xml" ContentType="application/vnd.openxmlformats-officedocument.themeOverride+xml"/>
  <Override PartName="/ppt/notesSlides/notesSlide14.xml" ContentType="application/vnd.openxmlformats-officedocument.presentationml.notesSlide+xml"/>
  <Override PartName="/ppt/theme/themeOverride17.xml" ContentType="application/vnd.openxmlformats-officedocument.themeOverride+xml"/>
  <Override PartName="/ppt/notesSlides/notesSlide15.xml" ContentType="application/vnd.openxmlformats-officedocument.presentationml.notesSlide+xml"/>
  <Override PartName="/ppt/theme/themeOverride18.xml" ContentType="application/vnd.openxmlformats-officedocument.themeOverride+xml"/>
  <Override PartName="/ppt/notesSlides/notesSlide16.xml" ContentType="application/vnd.openxmlformats-officedocument.presentationml.notesSlide+xml"/>
  <Override PartName="/ppt/theme/themeOverride19.xml" ContentType="application/vnd.openxmlformats-officedocument.themeOverride+xml"/>
  <Override PartName="/ppt/notesSlides/notesSlide17.xml" ContentType="application/vnd.openxmlformats-officedocument.presentationml.notesSlide+xml"/>
  <Override PartName="/ppt/theme/themeOverride20.xml" ContentType="application/vnd.openxmlformats-officedocument.themeOverride+xml"/>
  <Override PartName="/ppt/notesSlides/notesSlide18.xml" ContentType="application/vnd.openxmlformats-officedocument.presentationml.notesSlide+xml"/>
  <Override PartName="/ppt/theme/themeOverride21.xml" ContentType="application/vnd.openxmlformats-officedocument.themeOverride+xml"/>
  <Override PartName="/ppt/notesSlides/notesSlide19.xml" ContentType="application/vnd.openxmlformats-officedocument.presentationml.notesSlide+xml"/>
  <Override PartName="/ppt/theme/themeOverride22.xml" ContentType="application/vnd.openxmlformats-officedocument.themeOverride+xml"/>
  <Override PartName="/ppt/notesSlides/notesSlide20.xml" ContentType="application/vnd.openxmlformats-officedocument.presentationml.notesSlide+xml"/>
  <Override PartName="/ppt/theme/themeOverride23.xml" ContentType="application/vnd.openxmlformats-officedocument.themeOverride+xml"/>
  <Override PartName="/ppt/notesSlides/notesSlide21.xml" ContentType="application/vnd.openxmlformats-officedocument.presentationml.notesSlide+xml"/>
  <Override PartName="/ppt/theme/themeOverride24.xml" ContentType="application/vnd.openxmlformats-officedocument.themeOverride+xml"/>
  <Override PartName="/ppt/notesSlides/notesSlide22.xml" ContentType="application/vnd.openxmlformats-officedocument.presentationml.notesSlide+xml"/>
  <Override PartName="/ppt/theme/themeOverride25.xml" ContentType="application/vnd.openxmlformats-officedocument.themeOverride+xml"/>
  <Override PartName="/ppt/notesSlides/notesSlide23.xml" ContentType="application/vnd.openxmlformats-officedocument.presentationml.notesSlide+xml"/>
  <Override PartName="/ppt/theme/themeOverride26.xml" ContentType="application/vnd.openxmlformats-officedocument.themeOverride+xml"/>
  <Override PartName="/ppt/notesSlides/notesSlide24.xml" ContentType="application/vnd.openxmlformats-officedocument.presentationml.notesSlide+xml"/>
  <Override PartName="/ppt/theme/themeOverride27.xml" ContentType="application/vnd.openxmlformats-officedocument.themeOverride+xml"/>
  <Override PartName="/ppt/notesSlides/notesSlide25.xml" ContentType="application/vnd.openxmlformats-officedocument.presentationml.notesSlide+xml"/>
  <Override PartName="/ppt/theme/themeOverride28.xml" ContentType="application/vnd.openxmlformats-officedocument.themeOverride+xml"/>
  <Override PartName="/ppt/notesSlides/notesSlide26.xml" ContentType="application/vnd.openxmlformats-officedocument.presentationml.notesSlide+xml"/>
  <Override PartName="/ppt/theme/themeOverride29.xml" ContentType="application/vnd.openxmlformats-officedocument.themeOverride+xml"/>
  <Override PartName="/ppt/notesSlides/notesSlide27.xml" ContentType="application/vnd.openxmlformats-officedocument.presentationml.notesSlide+xml"/>
  <Override PartName="/ppt/theme/themeOverride30.xml" ContentType="application/vnd.openxmlformats-officedocument.themeOverride+xml"/>
  <Override PartName="/ppt/notesSlides/notesSlide28.xml" ContentType="application/vnd.openxmlformats-officedocument.presentationml.notesSlide+xml"/>
  <Override PartName="/ppt/theme/themeOverride31.xml" ContentType="application/vnd.openxmlformats-officedocument.themeOverride+xml"/>
  <Override PartName="/ppt/notesSlides/notesSlide29.xml" ContentType="application/vnd.openxmlformats-officedocument.presentationml.notesSlide+xml"/>
  <Override PartName="/ppt/theme/themeOverride32.xml" ContentType="application/vnd.openxmlformats-officedocument.themeOverride+xml"/>
  <Override PartName="/ppt/notesSlides/notesSlide30.xml" ContentType="application/vnd.openxmlformats-officedocument.presentationml.notesSlide+xml"/>
  <Override PartName="/ppt/theme/themeOverride33.xml" ContentType="application/vnd.openxmlformats-officedocument.themeOverride+xml"/>
  <Override PartName="/ppt/notesSlides/notesSlide31.xml" ContentType="application/vnd.openxmlformats-officedocument.presentationml.notesSlide+xml"/>
  <Override PartName="/ppt/theme/themeOverride34.xml" ContentType="application/vnd.openxmlformats-officedocument.themeOverride+xml"/>
  <Override PartName="/ppt/notesSlides/notesSlide32.xml" ContentType="application/vnd.openxmlformats-officedocument.presentationml.notesSlide+xml"/>
  <Override PartName="/ppt/theme/themeOverride35.xml" ContentType="application/vnd.openxmlformats-officedocument.themeOverride+xml"/>
  <Override PartName="/ppt/notesSlides/notesSlide33.xml" ContentType="application/vnd.openxmlformats-officedocument.presentationml.notesSlide+xml"/>
  <Override PartName="/ppt/theme/themeOverride36.xml" ContentType="application/vnd.openxmlformats-officedocument.themeOverride+xml"/>
  <Override PartName="/ppt/notesSlides/notesSlide34.xml" ContentType="application/vnd.openxmlformats-officedocument.presentationml.notesSlide+xml"/>
  <Override PartName="/ppt/theme/themeOverride37.xml" ContentType="application/vnd.openxmlformats-officedocument.themeOverride+xml"/>
  <Override PartName="/ppt/notesSlides/notesSlide35.xml" ContentType="application/vnd.openxmlformats-officedocument.presentationml.notesSlide+xml"/>
  <Override PartName="/ppt/theme/themeOverride38.xml" ContentType="application/vnd.openxmlformats-officedocument.themeOverr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heme/themeOverride39.xml" ContentType="application/vnd.openxmlformats-officedocument.themeOverride+xml"/>
  <Override PartName="/ppt/notesSlides/notesSlide39.xml" ContentType="application/vnd.openxmlformats-officedocument.presentationml.notesSlide+xml"/>
  <Override PartName="/ppt/theme/themeOverride40.xml" ContentType="application/vnd.openxmlformats-officedocument.themeOverride+xml"/>
  <Override PartName="/ppt/notesSlides/notesSlide40.xml" ContentType="application/vnd.openxmlformats-officedocument.presentationml.notesSlide+xml"/>
  <Override PartName="/ppt/theme/themeOverride41.xml" ContentType="application/vnd.openxmlformats-officedocument.themeOverride+xml"/>
  <Override PartName="/ppt/notesSlides/notesSlide41.xml" ContentType="application/vnd.openxmlformats-officedocument.presentationml.notesSlide+xml"/>
  <Override PartName="/ppt/theme/themeOverride42.xml" ContentType="application/vnd.openxmlformats-officedocument.themeOverr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heme/themeOverride4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handoutMasterIdLst>
    <p:handoutMasterId r:id="rId83"/>
  </p:handoutMasterIdLst>
  <p:sldIdLst>
    <p:sldId id="257" r:id="rId2"/>
    <p:sldId id="465" r:id="rId3"/>
    <p:sldId id="644" r:id="rId4"/>
    <p:sldId id="519" r:id="rId5"/>
    <p:sldId id="646" r:id="rId6"/>
    <p:sldId id="647" r:id="rId7"/>
    <p:sldId id="561" r:id="rId8"/>
    <p:sldId id="599" r:id="rId9"/>
    <p:sldId id="600" r:id="rId10"/>
    <p:sldId id="601" r:id="rId11"/>
    <p:sldId id="602" r:id="rId12"/>
    <p:sldId id="604" r:id="rId13"/>
    <p:sldId id="603" r:id="rId14"/>
    <p:sldId id="605" r:id="rId15"/>
    <p:sldId id="612" r:id="rId16"/>
    <p:sldId id="606" r:id="rId17"/>
    <p:sldId id="613" r:id="rId18"/>
    <p:sldId id="607" r:id="rId19"/>
    <p:sldId id="624" r:id="rId20"/>
    <p:sldId id="625" r:id="rId21"/>
    <p:sldId id="626" r:id="rId22"/>
    <p:sldId id="627" r:id="rId23"/>
    <p:sldId id="628" r:id="rId24"/>
    <p:sldId id="630" r:id="rId25"/>
    <p:sldId id="629" r:id="rId26"/>
    <p:sldId id="645" r:id="rId27"/>
    <p:sldId id="648" r:id="rId28"/>
    <p:sldId id="617" r:id="rId29"/>
    <p:sldId id="649" r:id="rId30"/>
    <p:sldId id="650" r:id="rId31"/>
    <p:sldId id="620" r:id="rId32"/>
    <p:sldId id="651" r:id="rId33"/>
    <p:sldId id="652" r:id="rId34"/>
    <p:sldId id="653" r:id="rId35"/>
    <p:sldId id="622" r:id="rId36"/>
    <p:sldId id="641" r:id="rId37"/>
    <p:sldId id="642" r:id="rId38"/>
    <p:sldId id="643" r:id="rId39"/>
    <p:sldId id="654" r:id="rId40"/>
    <p:sldId id="655" r:id="rId41"/>
    <p:sldId id="656" r:id="rId42"/>
    <p:sldId id="657" r:id="rId43"/>
    <p:sldId id="658" r:id="rId44"/>
    <p:sldId id="659" r:id="rId45"/>
    <p:sldId id="660" r:id="rId46"/>
    <p:sldId id="661" r:id="rId47"/>
    <p:sldId id="662" r:id="rId48"/>
    <p:sldId id="663" r:id="rId49"/>
    <p:sldId id="664" r:id="rId50"/>
    <p:sldId id="665" r:id="rId51"/>
    <p:sldId id="666" r:id="rId52"/>
    <p:sldId id="667" r:id="rId53"/>
    <p:sldId id="668" r:id="rId54"/>
    <p:sldId id="593" r:id="rId55"/>
    <p:sldId id="594" r:id="rId56"/>
    <p:sldId id="589" r:id="rId57"/>
    <p:sldId id="590" r:id="rId58"/>
    <p:sldId id="591" r:id="rId59"/>
    <p:sldId id="673" r:id="rId60"/>
    <p:sldId id="674" r:id="rId61"/>
    <p:sldId id="675" r:id="rId62"/>
    <p:sldId id="676" r:id="rId63"/>
    <p:sldId id="677" r:id="rId64"/>
    <p:sldId id="678" r:id="rId65"/>
    <p:sldId id="679" r:id="rId66"/>
    <p:sldId id="680" r:id="rId67"/>
    <p:sldId id="681" r:id="rId68"/>
    <p:sldId id="682" r:id="rId69"/>
    <p:sldId id="683" r:id="rId70"/>
    <p:sldId id="684" r:id="rId71"/>
    <p:sldId id="685" r:id="rId72"/>
    <p:sldId id="686" r:id="rId73"/>
    <p:sldId id="687" r:id="rId74"/>
    <p:sldId id="688" r:id="rId75"/>
    <p:sldId id="689" r:id="rId76"/>
    <p:sldId id="690" r:id="rId77"/>
    <p:sldId id="691" r:id="rId78"/>
    <p:sldId id="692" r:id="rId79"/>
    <p:sldId id="693" r:id="rId80"/>
    <p:sldId id="310" r:id="rId81"/>
  </p:sldIdLst>
  <p:sldSz cx="9144000" cy="5143500" type="screen16x9"/>
  <p:notesSz cx="6858000" cy="9144000"/>
  <p:custDataLst>
    <p:tags r:id="rId8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8" userDrawn="1">
          <p15:clr>
            <a:srgbClr val="A4A3A4"/>
          </p15:clr>
        </p15:guide>
        <p15:guide id="2" pos="2880" userDrawn="1">
          <p15:clr>
            <a:srgbClr val="A4A3A4"/>
          </p15:clr>
        </p15:guide>
        <p15:guide id="3" pos="144" userDrawn="1">
          <p15:clr>
            <a:srgbClr val="A4A3A4"/>
          </p15:clr>
        </p15:guide>
        <p15:guide id="4" pos="5616" userDrawn="1">
          <p15:clr>
            <a:srgbClr val="A4A3A4"/>
          </p15:clr>
        </p15:guide>
        <p15:guide id="5" orient="horz" pos="327" userDrawn="1">
          <p15:clr>
            <a:srgbClr val="A4A3A4"/>
          </p15:clr>
        </p15:guide>
        <p15:guide id="7" orient="horz" pos="3072" userDrawn="1">
          <p15:clr>
            <a:srgbClr val="A4A3A4"/>
          </p15:clr>
        </p15:guide>
        <p15:guide id="8" orient="horz" pos="300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FFFFFF"/>
    <a:srgbClr val="D38583"/>
    <a:srgbClr val="685DAB"/>
    <a:srgbClr val="33CCCC"/>
    <a:srgbClr val="4AABC6"/>
    <a:srgbClr val="C86866"/>
    <a:srgbClr val="C15653"/>
    <a:srgbClr val="3EA6C2"/>
    <a:srgbClr val="44A9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56" autoAdjust="0"/>
  </p:normalViewPr>
  <p:slideViewPr>
    <p:cSldViewPr>
      <p:cViewPr varScale="1">
        <p:scale>
          <a:sx n="85" d="100"/>
          <a:sy n="85" d="100"/>
        </p:scale>
        <p:origin x="77" y="1229"/>
      </p:cViewPr>
      <p:guideLst>
        <p:guide orient="horz" pos="1688"/>
        <p:guide pos="2880"/>
        <p:guide pos="144"/>
        <p:guide pos="5616"/>
        <p:guide orient="horz" pos="327"/>
        <p:guide orient="horz" pos="3072"/>
        <p:guide orient="horz" pos="3003"/>
      </p:guideLst>
    </p:cSldViewPr>
  </p:slideViewPr>
  <p:notesTextViewPr>
    <p:cViewPr>
      <p:scale>
        <a:sx n="1" d="1"/>
        <a:sy n="1" d="1"/>
      </p:scale>
      <p:origin x="0" y="0"/>
    </p:cViewPr>
  </p:notesTextViewPr>
  <p:notesViewPr>
    <p:cSldViewPr showGuides="1">
      <p:cViewPr varScale="1">
        <p:scale>
          <a:sx n="53" d="100"/>
          <a:sy n="53" d="100"/>
        </p:scale>
        <p:origin x="2648" y="44"/>
      </p:cViewPr>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gs" Target="tags/tag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DA1F2E-2FC6-4C8F-A86E-F4D2904B9E16}" type="datetimeFigureOut">
              <a:rPr lang="zh-CN" altLang="en-US" smtClean="0"/>
              <a:t>2025/10/4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ADC522-0915-43DB-9188-70B259DD1AFD}" type="slidenum">
              <a:rPr lang="zh-CN" altLang="en-US" smtClean="0"/>
              <a:t>‹#›</a:t>
            </a:fld>
            <a:endParaRPr lang="zh-CN" altLang="en-US"/>
          </a:p>
        </p:txBody>
      </p:sp>
    </p:spTree>
    <p:extLst>
      <p:ext uri="{BB962C8B-B14F-4D97-AF65-F5344CB8AC3E}">
        <p14:creationId xmlns:p14="http://schemas.microsoft.com/office/powerpoint/2010/main" val="31594320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9B75F8-F665-47F5-9F1B-1750F29F1993}" type="datetimeFigureOut">
              <a:rPr lang="zh-CN" altLang="en-US" smtClean="0"/>
              <a:pPr/>
              <a:t>2025/10/4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C9018E-597F-42E6-A78B-4790A7F98695}" type="slidenum">
              <a:rPr lang="zh-CN" altLang="en-US" smtClean="0"/>
              <a:pPr/>
              <a:t>‹#›</a:t>
            </a:fld>
            <a:endParaRPr lang="zh-CN" altLang="en-US"/>
          </a:p>
        </p:txBody>
      </p:sp>
    </p:spTree>
    <p:extLst>
      <p:ext uri="{BB962C8B-B14F-4D97-AF65-F5344CB8AC3E}">
        <p14:creationId xmlns:p14="http://schemas.microsoft.com/office/powerpoint/2010/main" val="1438152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3</a:t>
            </a:fld>
            <a:endParaRPr lang="zh-CN" altLang="en-US"/>
          </a:p>
        </p:txBody>
      </p:sp>
    </p:spTree>
    <p:extLst>
      <p:ext uri="{BB962C8B-B14F-4D97-AF65-F5344CB8AC3E}">
        <p14:creationId xmlns:p14="http://schemas.microsoft.com/office/powerpoint/2010/main" val="29208453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15</a:t>
            </a:fld>
            <a:endParaRPr lang="zh-CN" altLang="en-US"/>
          </a:p>
        </p:txBody>
      </p:sp>
    </p:spTree>
    <p:extLst>
      <p:ext uri="{BB962C8B-B14F-4D97-AF65-F5344CB8AC3E}">
        <p14:creationId xmlns:p14="http://schemas.microsoft.com/office/powerpoint/2010/main" val="2737265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16</a:t>
            </a:fld>
            <a:endParaRPr lang="zh-CN" altLang="en-US"/>
          </a:p>
        </p:txBody>
      </p:sp>
    </p:spTree>
    <p:extLst>
      <p:ext uri="{BB962C8B-B14F-4D97-AF65-F5344CB8AC3E}">
        <p14:creationId xmlns:p14="http://schemas.microsoft.com/office/powerpoint/2010/main" val="1907435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17</a:t>
            </a:fld>
            <a:endParaRPr lang="zh-CN" altLang="en-US"/>
          </a:p>
        </p:txBody>
      </p:sp>
    </p:spTree>
    <p:extLst>
      <p:ext uri="{BB962C8B-B14F-4D97-AF65-F5344CB8AC3E}">
        <p14:creationId xmlns:p14="http://schemas.microsoft.com/office/powerpoint/2010/main" val="3220034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18</a:t>
            </a:fld>
            <a:endParaRPr lang="zh-CN" altLang="en-US"/>
          </a:p>
        </p:txBody>
      </p:sp>
    </p:spTree>
    <p:extLst>
      <p:ext uri="{BB962C8B-B14F-4D97-AF65-F5344CB8AC3E}">
        <p14:creationId xmlns:p14="http://schemas.microsoft.com/office/powerpoint/2010/main" val="12793155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19</a:t>
            </a:fld>
            <a:endParaRPr lang="zh-CN" altLang="en-US"/>
          </a:p>
        </p:txBody>
      </p:sp>
    </p:spTree>
    <p:extLst>
      <p:ext uri="{BB962C8B-B14F-4D97-AF65-F5344CB8AC3E}">
        <p14:creationId xmlns:p14="http://schemas.microsoft.com/office/powerpoint/2010/main" val="1823364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20</a:t>
            </a:fld>
            <a:endParaRPr lang="zh-CN" altLang="en-US"/>
          </a:p>
        </p:txBody>
      </p:sp>
    </p:spTree>
    <p:extLst>
      <p:ext uri="{BB962C8B-B14F-4D97-AF65-F5344CB8AC3E}">
        <p14:creationId xmlns:p14="http://schemas.microsoft.com/office/powerpoint/2010/main" val="341666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21</a:t>
            </a:fld>
            <a:endParaRPr lang="zh-CN" altLang="en-US"/>
          </a:p>
        </p:txBody>
      </p:sp>
    </p:spTree>
    <p:extLst>
      <p:ext uri="{BB962C8B-B14F-4D97-AF65-F5344CB8AC3E}">
        <p14:creationId xmlns:p14="http://schemas.microsoft.com/office/powerpoint/2010/main" val="978692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22</a:t>
            </a:fld>
            <a:endParaRPr lang="zh-CN" altLang="en-US"/>
          </a:p>
        </p:txBody>
      </p:sp>
    </p:spTree>
    <p:extLst>
      <p:ext uri="{BB962C8B-B14F-4D97-AF65-F5344CB8AC3E}">
        <p14:creationId xmlns:p14="http://schemas.microsoft.com/office/powerpoint/2010/main" val="13360214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23</a:t>
            </a:fld>
            <a:endParaRPr lang="zh-CN" altLang="en-US"/>
          </a:p>
        </p:txBody>
      </p:sp>
    </p:spTree>
    <p:extLst>
      <p:ext uri="{BB962C8B-B14F-4D97-AF65-F5344CB8AC3E}">
        <p14:creationId xmlns:p14="http://schemas.microsoft.com/office/powerpoint/2010/main" val="22402638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24</a:t>
            </a:fld>
            <a:endParaRPr lang="zh-CN" altLang="en-US"/>
          </a:p>
        </p:txBody>
      </p:sp>
    </p:spTree>
    <p:extLst>
      <p:ext uri="{BB962C8B-B14F-4D97-AF65-F5344CB8AC3E}">
        <p14:creationId xmlns:p14="http://schemas.microsoft.com/office/powerpoint/2010/main" val="4171347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7</a:t>
            </a:fld>
            <a:endParaRPr lang="zh-CN" altLang="en-US"/>
          </a:p>
        </p:txBody>
      </p:sp>
    </p:spTree>
    <p:extLst>
      <p:ext uri="{BB962C8B-B14F-4D97-AF65-F5344CB8AC3E}">
        <p14:creationId xmlns:p14="http://schemas.microsoft.com/office/powerpoint/2010/main" val="3554650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25</a:t>
            </a:fld>
            <a:endParaRPr lang="zh-CN" altLang="en-US"/>
          </a:p>
        </p:txBody>
      </p:sp>
    </p:spTree>
    <p:extLst>
      <p:ext uri="{BB962C8B-B14F-4D97-AF65-F5344CB8AC3E}">
        <p14:creationId xmlns:p14="http://schemas.microsoft.com/office/powerpoint/2010/main" val="40798579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28</a:t>
            </a:fld>
            <a:endParaRPr lang="zh-CN" altLang="en-US"/>
          </a:p>
        </p:txBody>
      </p:sp>
    </p:spTree>
    <p:extLst>
      <p:ext uri="{BB962C8B-B14F-4D97-AF65-F5344CB8AC3E}">
        <p14:creationId xmlns:p14="http://schemas.microsoft.com/office/powerpoint/2010/main" val="20724471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29</a:t>
            </a:fld>
            <a:endParaRPr lang="zh-CN" altLang="en-US"/>
          </a:p>
        </p:txBody>
      </p:sp>
    </p:spTree>
    <p:extLst>
      <p:ext uri="{BB962C8B-B14F-4D97-AF65-F5344CB8AC3E}">
        <p14:creationId xmlns:p14="http://schemas.microsoft.com/office/powerpoint/2010/main" val="3176986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30</a:t>
            </a:fld>
            <a:endParaRPr lang="zh-CN" altLang="en-US"/>
          </a:p>
        </p:txBody>
      </p:sp>
    </p:spTree>
    <p:extLst>
      <p:ext uri="{BB962C8B-B14F-4D97-AF65-F5344CB8AC3E}">
        <p14:creationId xmlns:p14="http://schemas.microsoft.com/office/powerpoint/2010/main" val="16843599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31</a:t>
            </a:fld>
            <a:endParaRPr lang="zh-CN" altLang="en-US"/>
          </a:p>
        </p:txBody>
      </p:sp>
    </p:spTree>
    <p:extLst>
      <p:ext uri="{BB962C8B-B14F-4D97-AF65-F5344CB8AC3E}">
        <p14:creationId xmlns:p14="http://schemas.microsoft.com/office/powerpoint/2010/main" val="29341297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32</a:t>
            </a:fld>
            <a:endParaRPr lang="zh-CN" altLang="en-US"/>
          </a:p>
        </p:txBody>
      </p:sp>
    </p:spTree>
    <p:extLst>
      <p:ext uri="{BB962C8B-B14F-4D97-AF65-F5344CB8AC3E}">
        <p14:creationId xmlns:p14="http://schemas.microsoft.com/office/powerpoint/2010/main" val="22990669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33</a:t>
            </a:fld>
            <a:endParaRPr lang="zh-CN" altLang="en-US"/>
          </a:p>
        </p:txBody>
      </p:sp>
    </p:spTree>
    <p:extLst>
      <p:ext uri="{BB962C8B-B14F-4D97-AF65-F5344CB8AC3E}">
        <p14:creationId xmlns:p14="http://schemas.microsoft.com/office/powerpoint/2010/main" val="10640587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34</a:t>
            </a:fld>
            <a:endParaRPr lang="zh-CN" altLang="en-US"/>
          </a:p>
        </p:txBody>
      </p:sp>
    </p:spTree>
    <p:extLst>
      <p:ext uri="{BB962C8B-B14F-4D97-AF65-F5344CB8AC3E}">
        <p14:creationId xmlns:p14="http://schemas.microsoft.com/office/powerpoint/2010/main" val="7081443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35</a:t>
            </a:fld>
            <a:endParaRPr lang="zh-CN" altLang="en-US"/>
          </a:p>
        </p:txBody>
      </p:sp>
    </p:spTree>
    <p:extLst>
      <p:ext uri="{BB962C8B-B14F-4D97-AF65-F5344CB8AC3E}">
        <p14:creationId xmlns:p14="http://schemas.microsoft.com/office/powerpoint/2010/main" val="278977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36</a:t>
            </a:fld>
            <a:endParaRPr lang="zh-CN" altLang="en-US"/>
          </a:p>
        </p:txBody>
      </p:sp>
    </p:spTree>
    <p:extLst>
      <p:ext uri="{BB962C8B-B14F-4D97-AF65-F5344CB8AC3E}">
        <p14:creationId xmlns:p14="http://schemas.microsoft.com/office/powerpoint/2010/main" val="3350818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8</a:t>
            </a:fld>
            <a:endParaRPr lang="zh-CN" altLang="en-US"/>
          </a:p>
        </p:txBody>
      </p:sp>
    </p:spTree>
    <p:extLst>
      <p:ext uri="{BB962C8B-B14F-4D97-AF65-F5344CB8AC3E}">
        <p14:creationId xmlns:p14="http://schemas.microsoft.com/office/powerpoint/2010/main" val="35309219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37</a:t>
            </a:fld>
            <a:endParaRPr lang="zh-CN" altLang="en-US"/>
          </a:p>
        </p:txBody>
      </p:sp>
    </p:spTree>
    <p:extLst>
      <p:ext uri="{BB962C8B-B14F-4D97-AF65-F5344CB8AC3E}">
        <p14:creationId xmlns:p14="http://schemas.microsoft.com/office/powerpoint/2010/main" val="18118405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38</a:t>
            </a:fld>
            <a:endParaRPr lang="zh-CN" altLang="en-US"/>
          </a:p>
        </p:txBody>
      </p:sp>
    </p:spTree>
    <p:extLst>
      <p:ext uri="{BB962C8B-B14F-4D97-AF65-F5344CB8AC3E}">
        <p14:creationId xmlns:p14="http://schemas.microsoft.com/office/powerpoint/2010/main" val="25901566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49</a:t>
            </a:fld>
            <a:endParaRPr lang="zh-CN" altLang="en-US"/>
          </a:p>
        </p:txBody>
      </p:sp>
    </p:spTree>
    <p:extLst>
      <p:ext uri="{BB962C8B-B14F-4D97-AF65-F5344CB8AC3E}">
        <p14:creationId xmlns:p14="http://schemas.microsoft.com/office/powerpoint/2010/main" val="20412628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50</a:t>
            </a:fld>
            <a:endParaRPr lang="zh-CN" altLang="en-US"/>
          </a:p>
        </p:txBody>
      </p:sp>
    </p:spTree>
    <p:extLst>
      <p:ext uri="{BB962C8B-B14F-4D97-AF65-F5344CB8AC3E}">
        <p14:creationId xmlns:p14="http://schemas.microsoft.com/office/powerpoint/2010/main" val="12867923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51</a:t>
            </a:fld>
            <a:endParaRPr lang="zh-CN" altLang="en-US"/>
          </a:p>
        </p:txBody>
      </p:sp>
    </p:spTree>
    <p:extLst>
      <p:ext uri="{BB962C8B-B14F-4D97-AF65-F5344CB8AC3E}">
        <p14:creationId xmlns:p14="http://schemas.microsoft.com/office/powerpoint/2010/main" val="12378494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52</a:t>
            </a:fld>
            <a:endParaRPr lang="zh-CN" altLang="en-US"/>
          </a:p>
        </p:txBody>
      </p:sp>
    </p:spTree>
    <p:extLst>
      <p:ext uri="{BB962C8B-B14F-4D97-AF65-F5344CB8AC3E}">
        <p14:creationId xmlns:p14="http://schemas.microsoft.com/office/powerpoint/2010/main" val="29794252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53</a:t>
            </a:fld>
            <a:endParaRPr lang="zh-CN" altLang="en-US"/>
          </a:p>
        </p:txBody>
      </p:sp>
    </p:spTree>
    <p:extLst>
      <p:ext uri="{BB962C8B-B14F-4D97-AF65-F5344CB8AC3E}">
        <p14:creationId xmlns:p14="http://schemas.microsoft.com/office/powerpoint/2010/main" val="23498057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54</a:t>
            </a:fld>
            <a:endParaRPr lang="zh-CN" altLang="en-US"/>
          </a:p>
        </p:txBody>
      </p:sp>
    </p:spTree>
    <p:extLst>
      <p:ext uri="{BB962C8B-B14F-4D97-AF65-F5344CB8AC3E}">
        <p14:creationId xmlns:p14="http://schemas.microsoft.com/office/powerpoint/2010/main" val="19596010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55</a:t>
            </a:fld>
            <a:endParaRPr lang="zh-CN" altLang="en-US"/>
          </a:p>
        </p:txBody>
      </p:sp>
    </p:spTree>
    <p:extLst>
      <p:ext uri="{BB962C8B-B14F-4D97-AF65-F5344CB8AC3E}">
        <p14:creationId xmlns:p14="http://schemas.microsoft.com/office/powerpoint/2010/main" val="39135936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64</a:t>
            </a:fld>
            <a:endParaRPr lang="zh-CN" altLang="en-US"/>
          </a:p>
        </p:txBody>
      </p:sp>
    </p:spTree>
    <p:extLst>
      <p:ext uri="{BB962C8B-B14F-4D97-AF65-F5344CB8AC3E}">
        <p14:creationId xmlns:p14="http://schemas.microsoft.com/office/powerpoint/2010/main" val="357651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9</a:t>
            </a:fld>
            <a:endParaRPr lang="zh-CN" altLang="en-US"/>
          </a:p>
        </p:txBody>
      </p:sp>
    </p:spTree>
    <p:extLst>
      <p:ext uri="{BB962C8B-B14F-4D97-AF65-F5344CB8AC3E}">
        <p14:creationId xmlns:p14="http://schemas.microsoft.com/office/powerpoint/2010/main" val="42858227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65</a:t>
            </a:fld>
            <a:endParaRPr lang="zh-CN" altLang="en-US"/>
          </a:p>
        </p:txBody>
      </p:sp>
    </p:spTree>
    <p:extLst>
      <p:ext uri="{BB962C8B-B14F-4D97-AF65-F5344CB8AC3E}">
        <p14:creationId xmlns:p14="http://schemas.microsoft.com/office/powerpoint/2010/main" val="40486920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66</a:t>
            </a:fld>
            <a:endParaRPr lang="zh-CN" altLang="en-US"/>
          </a:p>
        </p:txBody>
      </p:sp>
    </p:spTree>
    <p:extLst>
      <p:ext uri="{BB962C8B-B14F-4D97-AF65-F5344CB8AC3E}">
        <p14:creationId xmlns:p14="http://schemas.microsoft.com/office/powerpoint/2010/main" val="23139514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67</a:t>
            </a:fld>
            <a:endParaRPr lang="zh-CN" altLang="en-US"/>
          </a:p>
        </p:txBody>
      </p:sp>
    </p:spTree>
    <p:extLst>
      <p:ext uri="{BB962C8B-B14F-4D97-AF65-F5344CB8AC3E}">
        <p14:creationId xmlns:p14="http://schemas.microsoft.com/office/powerpoint/2010/main" val="5179305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68</a:t>
            </a:fld>
            <a:endParaRPr lang="zh-CN" altLang="en-US"/>
          </a:p>
        </p:txBody>
      </p:sp>
    </p:spTree>
    <p:extLst>
      <p:ext uri="{BB962C8B-B14F-4D97-AF65-F5344CB8AC3E}">
        <p14:creationId xmlns:p14="http://schemas.microsoft.com/office/powerpoint/2010/main" val="30682109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69</a:t>
            </a:fld>
            <a:endParaRPr lang="zh-CN" altLang="en-US"/>
          </a:p>
        </p:txBody>
      </p:sp>
    </p:spTree>
    <p:extLst>
      <p:ext uri="{BB962C8B-B14F-4D97-AF65-F5344CB8AC3E}">
        <p14:creationId xmlns:p14="http://schemas.microsoft.com/office/powerpoint/2010/main" val="1205734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10</a:t>
            </a:fld>
            <a:endParaRPr lang="zh-CN" altLang="en-US"/>
          </a:p>
        </p:txBody>
      </p:sp>
    </p:spTree>
    <p:extLst>
      <p:ext uri="{BB962C8B-B14F-4D97-AF65-F5344CB8AC3E}">
        <p14:creationId xmlns:p14="http://schemas.microsoft.com/office/powerpoint/2010/main" val="1697180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11</a:t>
            </a:fld>
            <a:endParaRPr lang="zh-CN" altLang="en-US"/>
          </a:p>
        </p:txBody>
      </p:sp>
    </p:spTree>
    <p:extLst>
      <p:ext uri="{BB962C8B-B14F-4D97-AF65-F5344CB8AC3E}">
        <p14:creationId xmlns:p14="http://schemas.microsoft.com/office/powerpoint/2010/main" val="736238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12</a:t>
            </a:fld>
            <a:endParaRPr lang="zh-CN" altLang="en-US"/>
          </a:p>
        </p:txBody>
      </p:sp>
    </p:spTree>
    <p:extLst>
      <p:ext uri="{BB962C8B-B14F-4D97-AF65-F5344CB8AC3E}">
        <p14:creationId xmlns:p14="http://schemas.microsoft.com/office/powerpoint/2010/main" val="2580112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13</a:t>
            </a:fld>
            <a:endParaRPr lang="zh-CN" altLang="en-US"/>
          </a:p>
        </p:txBody>
      </p:sp>
    </p:spTree>
    <p:extLst>
      <p:ext uri="{BB962C8B-B14F-4D97-AF65-F5344CB8AC3E}">
        <p14:creationId xmlns:p14="http://schemas.microsoft.com/office/powerpoint/2010/main" val="3354655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14</a:t>
            </a:fld>
            <a:endParaRPr lang="zh-CN" altLang="en-US"/>
          </a:p>
        </p:txBody>
      </p:sp>
    </p:spTree>
    <p:extLst>
      <p:ext uri="{BB962C8B-B14F-4D97-AF65-F5344CB8AC3E}">
        <p14:creationId xmlns:p14="http://schemas.microsoft.com/office/powerpoint/2010/main" val="3757427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E0303ED4-6D35-4936-8F1D-2BFA02A5954C}" type="datetime1">
              <a:rPr lang="zh-CN" altLang="en-US" smtClean="0"/>
              <a:t>2025/10/4</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F272DE8-DC03-45DD-9AEF-459A9358B47B}" type="slidenum">
              <a:rPr lang="zh-CN" altLang="en-US" smtClean="0"/>
              <a:pPr/>
              <a:t>‹#›</a:t>
            </a:fld>
            <a:endParaRPr lang="zh-CN" altLang="en-US" dirty="0"/>
          </a:p>
        </p:txBody>
      </p:sp>
    </p:spTree>
    <p:extLst>
      <p:ext uri="{BB962C8B-B14F-4D97-AF65-F5344CB8AC3E}">
        <p14:creationId xmlns:p14="http://schemas.microsoft.com/office/powerpoint/2010/main" val="399749390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userDrawn="1"/>
        </p:nvSpPr>
        <p:spPr>
          <a:xfrm>
            <a:off x="0" y="5020022"/>
            <a:ext cx="9144000" cy="123478"/>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2" name="矩形 11"/>
          <p:cNvSpPr/>
          <p:nvPr userDrawn="1"/>
        </p:nvSpPr>
        <p:spPr>
          <a:xfrm>
            <a:off x="9036496" y="1275606"/>
            <a:ext cx="107504" cy="2592288"/>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57502804"/>
      </p:ext>
    </p:extLst>
  </p:cSld>
  <p:clrMap bg1="lt1" tx1="dk1" bg2="lt2" tx2="dk2" accent1="accent1" accent2="accent2" accent3="accent3" accent4="accent4" accent5="accent5" accent6="accent6" hlink="hlink" folHlink="folHlink"/>
  <p:sldLayoutIdLst>
    <p:sldLayoutId id="2147483650" r:id="rId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96" userDrawn="1">
          <p15:clr>
            <a:srgbClr val="F26B43"/>
          </p15:clr>
        </p15:guide>
        <p15:guide id="2" pos="2880" userDrawn="1">
          <p15:clr>
            <a:srgbClr val="F26B43"/>
          </p15:clr>
        </p15:guide>
        <p15:guide id="3" pos="144" userDrawn="1">
          <p15:clr>
            <a:srgbClr val="F26B43"/>
          </p15:clr>
        </p15:guide>
        <p15:guide id="4" pos="5616" userDrawn="1">
          <p15:clr>
            <a:srgbClr val="F26B43"/>
          </p15:clr>
        </p15:guide>
        <p15:guide id="5" orient="horz" pos="320" userDrawn="1">
          <p15:clr>
            <a:srgbClr val="F26B43"/>
          </p15:clr>
        </p15:guide>
        <p15:guide id="6" orient="horz" pos="352" userDrawn="1">
          <p15:clr>
            <a:srgbClr val="F26B43"/>
          </p15:clr>
        </p15:guide>
        <p15:guide id="7" orient="horz" pos="3072" userDrawn="1">
          <p15:clr>
            <a:srgbClr val="F26B43"/>
          </p15:clr>
        </p15:guide>
        <p15:guide id="8" orient="horz" pos="30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hemeOverride" Target="../theme/themeOverride7.xml"/><Relationship Id="rId5" Type="http://schemas.openxmlformats.org/officeDocument/2006/relationships/image" Target="../media/image4.png"/><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hemeOverride" Target="../theme/themeOverride9.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hemeOverride" Target="../theme/themeOverride10.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hemeOverride" Target="../theme/themeOverride1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hemeOverride" Target="../theme/themeOverride1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hemeOverride" Target="../theme/themeOverride13.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hemeOverride" Target="../theme/themeOverride14.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hemeOverride" Target="../theme/themeOverride15.xml"/><Relationship Id="rId5" Type="http://schemas.openxmlformats.org/officeDocument/2006/relationships/image" Target="../media/image7.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hemeOverride" Target="../theme/themeOverride16.xml"/><Relationship Id="rId5" Type="http://schemas.openxmlformats.org/officeDocument/2006/relationships/image" Target="../media/image190.png"/><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hemeOverride" Target="../theme/themeOverride17.xml"/><Relationship Id="rId4" Type="http://schemas.openxmlformats.org/officeDocument/2006/relationships/image" Target="../media/image20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hemeOverride" Target="../theme/themeOverride18.xml"/><Relationship Id="rId4" Type="http://schemas.openxmlformats.org/officeDocument/2006/relationships/image" Target="../media/image21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hemeOverride" Target="../theme/themeOverride19.xml"/><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hemeOverride" Target="../theme/themeOverride20.xml"/><Relationship Id="rId4" Type="http://schemas.openxmlformats.org/officeDocument/2006/relationships/image" Target="../media/image24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hemeOverride" Target="../theme/themeOverride21.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hemeOverride" Target="../theme/themeOverride22.xml"/><Relationship Id="rId5" Type="http://schemas.openxmlformats.org/officeDocument/2006/relationships/image" Target="../media/image16.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hemeOverride" Target="../theme/themeOverride23.xml"/><Relationship Id="rId5" Type="http://schemas.openxmlformats.org/officeDocument/2006/relationships/image" Target="../media/image21.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hemeOverride" Target="../theme/themeOverride24.xml"/><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hemeOverride" Target="../theme/themeOverride25.xml"/><Relationship Id="rId5" Type="http://schemas.openxmlformats.org/officeDocument/2006/relationships/image" Target="../media/image23.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hemeOverride" Target="../theme/themeOverride26.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hemeOverride" Target="../theme/themeOverride2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hemeOverride" Target="../theme/themeOverride28.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hemeOverride" Target="../theme/themeOverride29.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hemeOverride" Target="../theme/themeOverride30.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hemeOverride" Target="../theme/themeOverride31.xml"/><Relationship Id="rId4" Type="http://schemas.openxmlformats.org/officeDocument/2006/relationships/image" Target="../media/image180.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hemeOverride" Target="../theme/themeOverride32.xml"/><Relationship Id="rId5" Type="http://schemas.openxmlformats.org/officeDocument/2006/relationships/image" Target="../media/image201.png"/><Relationship Id="rId4" Type="http://schemas.openxmlformats.org/officeDocument/2006/relationships/image" Target="../media/image191.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hemeOverride" Target="../theme/themeOverride33.xml"/><Relationship Id="rId4" Type="http://schemas.openxmlformats.org/officeDocument/2006/relationships/image" Target="../media/image2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hemeOverride" Target="../theme/themeOverride3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hemeOverride" Target="../theme/themeOverride35.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hemeOverride" Target="../theme/themeOverride36.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hemeOverride" Target="../theme/themeOverride37.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hemeOverride" Target="../theme/themeOverride3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hemeOverride" Target="../theme/themeOverride39.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hemeOverride" Target="../theme/themeOverride40.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themeOverride" Target="../theme/themeOverride41.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hemeOverride" Target="../theme/themeOverride4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4.xml"/><Relationship Id="rId4"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5.xml"/><Relationship Id="rId4" Type="http://schemas.openxmlformats.org/officeDocument/2006/relationships/image" Target="../media/image211.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4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6.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0" y="1779662"/>
            <a:ext cx="2843808" cy="13681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1202167" y="2211710"/>
            <a:ext cx="1492716" cy="646331"/>
          </a:xfrm>
          <a:prstGeom prst="rect">
            <a:avLst/>
          </a:prstGeom>
        </p:spPr>
        <p:txBody>
          <a:bodyPr wrap="none">
            <a:spAutoFit/>
          </a:bodyPr>
          <a:lstStyle/>
          <a:p>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第</a:t>
            </a:r>
            <a:r>
              <a:rPr lang="en-US" altLang="zh-CN" sz="3600" b="1">
                <a:solidFill>
                  <a:schemeClr val="bg1"/>
                </a:solidFill>
                <a:latin typeface="Arial" panose="020B0604020202020204" pitchFamily="34" charset="0"/>
                <a:ea typeface="微软雅黑" panose="020B0503020204020204" pitchFamily="34" charset="-122"/>
                <a:sym typeface="Arial" panose="020B0604020202020204" pitchFamily="34" charset="0"/>
              </a:rPr>
              <a:t>9</a:t>
            </a:r>
            <a:r>
              <a:rPr lang="zh-CN" altLang="en-US" sz="3600" b="1">
                <a:solidFill>
                  <a:schemeClr val="bg1"/>
                </a:solidFill>
                <a:latin typeface="Arial" panose="020B0604020202020204" pitchFamily="34" charset="0"/>
                <a:ea typeface="微软雅黑" panose="020B0503020204020204" pitchFamily="34" charset="-122"/>
                <a:sym typeface="Arial" panose="020B0604020202020204" pitchFamily="34" charset="0"/>
              </a:rPr>
              <a:t>章 </a:t>
            </a:r>
            <a:endPar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p:cNvSpPr/>
          <p:nvPr/>
        </p:nvSpPr>
        <p:spPr>
          <a:xfrm>
            <a:off x="2843808" y="1779662"/>
            <a:ext cx="5148064" cy="13681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nvSpPr>
        <p:spPr>
          <a:xfrm>
            <a:off x="2843808" y="1917987"/>
            <a:ext cx="5148064" cy="1200329"/>
          </a:xfrm>
          <a:prstGeom prst="rect">
            <a:avLst/>
          </a:prstGeom>
          <a:solidFill>
            <a:schemeClr val="bg1"/>
          </a:solidFill>
        </p:spPr>
        <p:txBody>
          <a:bodyPr wrap="square">
            <a:spAutoFit/>
          </a:bodyPr>
          <a:lstStyle/>
          <a:p>
            <a:pPr algn="ctr"/>
            <a:r>
              <a:rPr lang="zh-CN" altLang="en-US" sz="36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rPr>
              <a:t>支持向量机及其在智能传感器系统中的应用</a:t>
            </a:r>
            <a:endParaRPr lang="zh-CN" altLang="zh-CN" sz="36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nvSpPr>
        <p:spPr>
          <a:xfrm>
            <a:off x="7991872" y="1779662"/>
            <a:ext cx="1152128" cy="13681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菱形 12"/>
          <p:cNvSpPr/>
          <p:nvPr/>
        </p:nvSpPr>
        <p:spPr>
          <a:xfrm>
            <a:off x="7812360" y="4155926"/>
            <a:ext cx="936104" cy="581892"/>
          </a:xfrm>
          <a:prstGeom prst="diamond">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菱形 13"/>
          <p:cNvSpPr/>
          <p:nvPr/>
        </p:nvSpPr>
        <p:spPr>
          <a:xfrm>
            <a:off x="7344308" y="4136372"/>
            <a:ext cx="936104" cy="58189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矩形 7"/>
          <p:cNvSpPr/>
          <p:nvPr/>
        </p:nvSpPr>
        <p:spPr>
          <a:xfrm>
            <a:off x="3275856" y="1784578"/>
            <a:ext cx="1914862" cy="977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1" name="十字箭头标注 10"/>
          <p:cNvSpPr/>
          <p:nvPr/>
        </p:nvSpPr>
        <p:spPr>
          <a:xfrm>
            <a:off x="395536" y="339502"/>
            <a:ext cx="1476164" cy="720080"/>
          </a:xfrm>
          <a:prstGeom prst="quadArrowCallou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200" b="1" dirty="0">
                <a:latin typeface="Arial" panose="020B0604020202020204" pitchFamily="34" charset="0"/>
                <a:ea typeface="微软雅黑" panose="020B0503020204020204" pitchFamily="34" charset="-122"/>
                <a:sym typeface="Arial" panose="020B0604020202020204" pitchFamily="34" charset="0"/>
              </a:rPr>
              <a:t>Sensor</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18" name="矩形 17"/>
          <p:cNvSpPr/>
          <p:nvPr/>
        </p:nvSpPr>
        <p:spPr>
          <a:xfrm>
            <a:off x="5508104" y="3050071"/>
            <a:ext cx="1914862" cy="977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999271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3675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3211135"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支持向量机分类</a:t>
            </a:r>
          </a:p>
        </p:txBody>
      </p:sp>
      <mc:AlternateContent xmlns:mc="http://schemas.openxmlformats.org/markup-compatibility/2006" xmlns:a14="http://schemas.microsoft.com/office/drawing/2010/main">
        <mc:Choice Requires="a14">
          <p:sp>
            <p:nvSpPr>
              <p:cNvPr id="7" name="矩形 6"/>
              <p:cNvSpPr/>
              <p:nvPr/>
            </p:nvSpPr>
            <p:spPr>
              <a:xfrm>
                <a:off x="246211" y="1668229"/>
                <a:ext cx="8686800" cy="3010504"/>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25000"/>
                  </a:lnSpc>
                  <a:buClr>
                    <a:schemeClr val="accent3">
                      <a:lumMod val="75000"/>
                    </a:schemeClr>
                  </a:buClr>
                </a:pPr>
                <a:r>
                  <a:rPr lang="zh-CN" altLang="en-US" b="1" dirty="0">
                    <a:solidFill>
                      <a:prstClr val="black"/>
                    </a:solidFill>
                    <a:latin typeface="Arial" panose="020B0604020202020204" pitchFamily="34" charset="0"/>
                    <a:ea typeface="微软雅黑" panose="020B0503020204020204" pitchFamily="34" charset="-122"/>
                  </a:rPr>
                  <a:t>原始问题求解困难，往往通过拉格朗日对偶性将其转换为对应的对偶问题进行求解：</a:t>
                </a:r>
                <a:endParaRPr lang="en-US" altLang="zh-CN" sz="2400" b="1" i="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sz="2400" b="1" i="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sz="2400" b="1" i="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sz="2400" b="1" i="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sz="2400" b="1" i="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其中，</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a:solidFill>
                              <a:prstClr val="black"/>
                            </a:solidFill>
                            <a:latin typeface="Cambria Math" panose="02040503050406030204" pitchFamily="18" charset="0"/>
                            <a:ea typeface="微软雅黑" panose="020B0503020204020204" pitchFamily="34" charset="-122"/>
                          </a:rPr>
                          <m:t>𝑎</m:t>
                        </m:r>
                      </m:e>
                      <m:sub>
                        <m:r>
                          <a:rPr lang="en-US" altLang="zh-CN" b="1">
                            <a:solidFill>
                              <a:prstClr val="black"/>
                            </a:solidFill>
                            <a:latin typeface="Cambria Math" panose="02040503050406030204" pitchFamily="18" charset="0"/>
                            <a:ea typeface="微软雅黑" panose="020B0503020204020204" pitchFamily="34" charset="-122"/>
                          </a:rPr>
                          <m:t>𝑖</m:t>
                        </m:r>
                      </m:sub>
                    </m:sSub>
                  </m:oMath>
                </a14:m>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 是拉格朗日乘子；</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oMath>
                </a14:m>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是样本的标签；</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oMath>
                </a14:m>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是样本的特征向量；</a:t>
                </a:r>
                <a14:m>
                  <m:oMath xmlns:m="http://schemas.openxmlformats.org/officeDocument/2006/math">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r>
                      <a:rPr lang="en-US" altLang="zh-CN" i="1">
                        <a:latin typeface="Cambria Math" panose="02040503050406030204" pitchFamily="18" charset="0"/>
                      </a:rPr>
                      <m:t>)</m:t>
                    </m:r>
                  </m:oMath>
                </a14:m>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是样本向量的内积。</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246211" y="1668229"/>
                <a:ext cx="8686800" cy="3010504"/>
              </a:xfrm>
              <a:prstGeom prst="rect">
                <a:avLst/>
              </a:prstGeom>
              <a:blipFill>
                <a:blip r:embed="rId4"/>
                <a:stretch>
                  <a:fillRect l="-420" r="-210" b="-803"/>
                </a:stretch>
              </a:blipFill>
            </p:spPr>
            <p:txBody>
              <a:bodyPr/>
              <a:lstStyle/>
              <a:p>
                <a:r>
                  <a:rPr lang="zh-CN" altLang="en-US">
                    <a:noFill/>
                  </a:rPr>
                  <a:t> </a:t>
                </a:r>
              </a:p>
            </p:txBody>
          </p:sp>
        </mc:Fallback>
      </mc:AlternateContent>
      <p:sp>
        <p:nvSpPr>
          <p:cNvPr id="8" name="矩形 7"/>
          <p:cNvSpPr/>
          <p:nvPr/>
        </p:nvSpPr>
        <p:spPr>
          <a:xfrm>
            <a:off x="899592" y="1203598"/>
            <a:ext cx="1188132"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 对偶问题</a:t>
            </a:r>
          </a:p>
        </p:txBody>
      </p:sp>
      <p:sp>
        <p:nvSpPr>
          <p:cNvPr id="11" name="七角星 10"/>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3</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pic>
        <p:nvPicPr>
          <p:cNvPr id="3" name="图片 2"/>
          <p:cNvPicPr>
            <a:picLocks noChangeAspect="1"/>
          </p:cNvPicPr>
          <p:nvPr/>
        </p:nvPicPr>
        <p:blipFill>
          <a:blip r:embed="rId5"/>
          <a:stretch>
            <a:fillRect/>
          </a:stretch>
        </p:blipFill>
        <p:spPr>
          <a:xfrm>
            <a:off x="2562225" y="2055844"/>
            <a:ext cx="3773971" cy="1851213"/>
          </a:xfrm>
          <a:prstGeom prst="rect">
            <a:avLst/>
          </a:prstGeom>
        </p:spPr>
      </p:pic>
    </p:spTree>
    <p:extLst>
      <p:ext uri="{BB962C8B-B14F-4D97-AF65-F5344CB8AC3E}">
        <p14:creationId xmlns:p14="http://schemas.microsoft.com/office/powerpoint/2010/main" val="157322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3675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3211135"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支持向量机分类</a:t>
            </a:r>
          </a:p>
        </p:txBody>
      </p:sp>
      <p:sp>
        <p:nvSpPr>
          <p:cNvPr id="7" name="矩形 6"/>
          <p:cNvSpPr/>
          <p:nvPr/>
        </p:nvSpPr>
        <p:spPr>
          <a:xfrm>
            <a:off x="246211" y="1668229"/>
            <a:ext cx="8686800" cy="320857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在理想情况下，我们希望找到一个超平面可以完美地将所有的样本分开，也就是说，所有的样本点都在间隔带的正确一侧；</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然而，在现实问题中，由于噪声和异常点的存在，我们通常无法做到这一点；</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因此，</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SVM</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允许一些样本点落在间隔带中，甚至落在错误的一侧，这就是所谓的软间隔；</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对于那些违反间隔约束的样本点，我们会给予一定的惩罚，这个惩罚的大小由参数</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C</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来控制；</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如果</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C</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很大，那么惩罚就重，</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SVM</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会尽量让所有的点都不跨线；</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如果</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C</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较小，那么惩罚就轻，</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SVM</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会允许一些点跨线。</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矩形 7"/>
          <p:cNvSpPr/>
          <p:nvPr/>
        </p:nvSpPr>
        <p:spPr>
          <a:xfrm>
            <a:off x="899592" y="1203598"/>
            <a:ext cx="2160240"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软间隔和惩罚系数</a:t>
            </a:r>
          </a:p>
        </p:txBody>
      </p:sp>
      <p:sp>
        <p:nvSpPr>
          <p:cNvPr id="11" name="七角星 10"/>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4</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599738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3675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3211135"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支持向量机分类</a:t>
            </a:r>
          </a:p>
        </p:txBody>
      </p:sp>
      <p:sp>
        <p:nvSpPr>
          <p:cNvPr id="7" name="矩形 6"/>
          <p:cNvSpPr/>
          <p:nvPr/>
        </p:nvSpPr>
        <p:spPr>
          <a:xfrm>
            <a:off x="246211" y="1668229"/>
            <a:ext cx="8686800" cy="2516073"/>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当我们引入软间隔和惩罚系数时，</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SVC</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的对偶问题可以被重新写为以下形式：</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矩形 7"/>
          <p:cNvSpPr/>
          <p:nvPr/>
        </p:nvSpPr>
        <p:spPr>
          <a:xfrm>
            <a:off x="899592" y="1203598"/>
            <a:ext cx="2160240"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软间隔和惩罚系数</a:t>
            </a:r>
          </a:p>
        </p:txBody>
      </p:sp>
      <p:sp>
        <p:nvSpPr>
          <p:cNvPr id="11" name="七角星 10"/>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4</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pic>
        <p:nvPicPr>
          <p:cNvPr id="3" name="图片 2"/>
          <p:cNvPicPr>
            <a:picLocks noChangeAspect="1"/>
          </p:cNvPicPr>
          <p:nvPr/>
        </p:nvPicPr>
        <p:blipFill>
          <a:blip r:embed="rId4"/>
          <a:stretch>
            <a:fillRect/>
          </a:stretch>
        </p:blipFill>
        <p:spPr>
          <a:xfrm>
            <a:off x="2589361" y="2175706"/>
            <a:ext cx="4000500" cy="1809750"/>
          </a:xfrm>
          <a:prstGeom prst="rect">
            <a:avLst/>
          </a:prstGeom>
        </p:spPr>
      </p:pic>
    </p:spTree>
    <p:extLst>
      <p:ext uri="{BB962C8B-B14F-4D97-AF65-F5344CB8AC3E}">
        <p14:creationId xmlns:p14="http://schemas.microsoft.com/office/powerpoint/2010/main" val="1174146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3675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3211135"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支持向量机分类</a:t>
            </a:r>
          </a:p>
        </p:txBody>
      </p:sp>
      <p:sp>
        <p:nvSpPr>
          <p:cNvPr id="7" name="矩形 6"/>
          <p:cNvSpPr/>
          <p:nvPr/>
        </p:nvSpPr>
        <p:spPr>
          <a:xfrm>
            <a:off x="246211" y="1668229"/>
            <a:ext cx="8686800" cy="320857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在许多情况下，原始特征空间可能是线性不可分的。</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此时，我们可以通过一个非线性映射将数据映射到一个更高维的特征空间，使得数据在这个空间中变得线性可分；</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这个非线性映射就是我们所说的核函数；</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引入核函数后，对偶问题可转换为：</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矩形 7"/>
          <p:cNvSpPr/>
          <p:nvPr/>
        </p:nvSpPr>
        <p:spPr>
          <a:xfrm>
            <a:off x="899592" y="1203598"/>
            <a:ext cx="1080120"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核函数</a:t>
            </a:r>
          </a:p>
        </p:txBody>
      </p:sp>
      <p:sp>
        <p:nvSpPr>
          <p:cNvPr id="11" name="七角星 10"/>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5</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4"/>
          <a:stretch>
            <a:fillRect/>
          </a:stretch>
        </p:blipFill>
        <p:spPr>
          <a:xfrm>
            <a:off x="2996825" y="3453848"/>
            <a:ext cx="3150350" cy="1350150"/>
          </a:xfrm>
          <a:prstGeom prst="rect">
            <a:avLst/>
          </a:prstGeom>
        </p:spPr>
      </p:pic>
    </p:spTree>
    <p:extLst>
      <p:ext uri="{BB962C8B-B14F-4D97-AF65-F5344CB8AC3E}">
        <p14:creationId xmlns:p14="http://schemas.microsoft.com/office/powerpoint/2010/main" val="2114619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3675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3211135"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支持向量机分类</a:t>
            </a:r>
          </a:p>
        </p:txBody>
      </p:sp>
      <mc:AlternateContent xmlns:mc="http://schemas.openxmlformats.org/markup-compatibility/2006" xmlns:a14="http://schemas.microsoft.com/office/drawing/2010/main">
        <mc:Choice Requires="a14">
          <p:sp>
            <p:nvSpPr>
              <p:cNvPr id="7" name="矩形 6"/>
              <p:cNvSpPr/>
              <p:nvPr/>
            </p:nvSpPr>
            <p:spPr>
              <a:xfrm>
                <a:off x="228600" y="1779662"/>
                <a:ext cx="8686800" cy="263969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线性核函数</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(linear)</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14:m>
                  <m:oMathPara xmlns:m="http://schemas.openxmlformats.org/officeDocument/2006/math">
                    <m:oMathParaPr>
                      <m:jc m:val="centerGroup"/>
                    </m:oMathParaPr>
                    <m:oMath xmlns:m="http://schemas.openxmlformats.org/officeDocument/2006/math">
                      <m:r>
                        <a:rPr lang="en-US" altLang="zh-CN" sz="2400" b="1" i="1">
                          <a:solidFill>
                            <a:prstClr val="black"/>
                          </a:solidFill>
                          <a:latin typeface="Cambria Math" panose="02040503050406030204" pitchFamily="18" charset="0"/>
                          <a:ea typeface="微软雅黑" panose="020B0503020204020204" pitchFamily="34" charset="-122"/>
                        </a:rPr>
                        <m:t>𝐾</m:t>
                      </m:r>
                      <m:r>
                        <a:rPr lang="en-US" altLang="zh-CN" sz="2400" b="1" i="1">
                          <a:solidFill>
                            <a:prstClr val="black"/>
                          </a:solidFill>
                          <a:latin typeface="Cambria Math" panose="02040503050406030204" pitchFamily="18" charset="0"/>
                          <a:ea typeface="微软雅黑" panose="020B0503020204020204" pitchFamily="34" charset="-122"/>
                        </a:rPr>
                        <m:t>(</m:t>
                      </m:r>
                      <m:r>
                        <a:rPr lang="en-US" altLang="zh-CN" sz="2400" b="1" i="1">
                          <a:solidFill>
                            <a:prstClr val="black"/>
                          </a:solidFill>
                          <a:latin typeface="Cambria Math" panose="02040503050406030204" pitchFamily="18" charset="0"/>
                          <a:ea typeface="微软雅黑" panose="020B0503020204020204" pitchFamily="34" charset="-122"/>
                        </a:rPr>
                        <m:t>𝑥</m:t>
                      </m:r>
                      <m:r>
                        <a:rPr lang="en-US" altLang="zh-CN" sz="2400" b="1" i="1">
                          <a:solidFill>
                            <a:prstClr val="black"/>
                          </a:solidFill>
                          <a:latin typeface="Cambria Math" panose="02040503050406030204" pitchFamily="18" charset="0"/>
                          <a:ea typeface="微软雅黑" panose="020B0503020204020204" pitchFamily="34" charset="-122"/>
                        </a:rPr>
                        <m:t>,</m:t>
                      </m:r>
                      <m:sSub>
                        <m:sSubPr>
                          <m:ctrlPr>
                            <a:rPr lang="zh-CN" altLang="zh-CN" sz="2400" b="1" i="1">
                              <a:solidFill>
                                <a:prstClr val="black"/>
                              </a:solidFill>
                              <a:latin typeface="Cambria Math" panose="02040503050406030204" pitchFamily="18" charset="0"/>
                              <a:ea typeface="微软雅黑" panose="020B0503020204020204" pitchFamily="34" charset="-122"/>
                            </a:rPr>
                          </m:ctrlPr>
                        </m:sSubPr>
                        <m:e>
                          <m:r>
                            <a:rPr lang="en-US" altLang="zh-CN" sz="2400" b="1" i="1">
                              <a:solidFill>
                                <a:prstClr val="black"/>
                              </a:solidFill>
                              <a:latin typeface="Cambria Math" panose="02040503050406030204" pitchFamily="18" charset="0"/>
                              <a:ea typeface="微软雅黑" panose="020B0503020204020204" pitchFamily="34" charset="-122"/>
                            </a:rPr>
                            <m:t>𝑥</m:t>
                          </m:r>
                        </m:e>
                        <m:sub>
                          <m:r>
                            <a:rPr lang="en-US" altLang="zh-CN" sz="2400" b="1" i="1">
                              <a:solidFill>
                                <a:prstClr val="black"/>
                              </a:solidFill>
                              <a:latin typeface="Cambria Math" panose="02040503050406030204" pitchFamily="18" charset="0"/>
                              <a:ea typeface="微软雅黑" panose="020B0503020204020204" pitchFamily="34" charset="-122"/>
                            </a:rPr>
                            <m:t>𝑖</m:t>
                          </m:r>
                        </m:sub>
                      </m:sSub>
                      <m:r>
                        <a:rPr lang="en-US" altLang="zh-CN" sz="2400" b="1" i="1">
                          <a:solidFill>
                            <a:prstClr val="black"/>
                          </a:solidFill>
                          <a:latin typeface="Cambria Math" panose="02040503050406030204" pitchFamily="18" charset="0"/>
                          <a:ea typeface="微软雅黑" panose="020B0503020204020204" pitchFamily="34" charset="-122"/>
                        </a:rPr>
                        <m:t>)=</m:t>
                      </m:r>
                      <m:sSup>
                        <m:sSupPr>
                          <m:ctrlPr>
                            <a:rPr lang="zh-CN" altLang="zh-CN" sz="2400" b="1" i="1">
                              <a:solidFill>
                                <a:prstClr val="black"/>
                              </a:solidFill>
                              <a:latin typeface="Cambria Math" panose="02040503050406030204" pitchFamily="18" charset="0"/>
                              <a:ea typeface="微软雅黑" panose="020B0503020204020204" pitchFamily="34" charset="-122"/>
                            </a:rPr>
                          </m:ctrlPr>
                        </m:sSupPr>
                        <m:e>
                          <m:r>
                            <a:rPr lang="en-US" altLang="zh-CN" sz="2400" b="1" i="1">
                              <a:solidFill>
                                <a:prstClr val="black"/>
                              </a:solidFill>
                              <a:latin typeface="Cambria Math" panose="02040503050406030204" pitchFamily="18" charset="0"/>
                              <a:ea typeface="微软雅黑" panose="020B0503020204020204" pitchFamily="34" charset="-122"/>
                            </a:rPr>
                            <m:t>𝑥</m:t>
                          </m:r>
                        </m:e>
                        <m:sup>
                          <m:r>
                            <a:rPr lang="en-US" altLang="zh-CN" sz="2400" b="1" i="1">
                              <a:solidFill>
                                <a:prstClr val="black"/>
                              </a:solidFill>
                              <a:latin typeface="Cambria Math" panose="02040503050406030204" pitchFamily="18" charset="0"/>
                              <a:ea typeface="微软雅黑" panose="020B0503020204020204" pitchFamily="34" charset="-122"/>
                            </a:rPr>
                            <m:t>𝑇</m:t>
                          </m:r>
                        </m:sup>
                      </m:sSup>
                      <m:sSub>
                        <m:sSubPr>
                          <m:ctrlPr>
                            <a:rPr lang="zh-CN" altLang="zh-CN" sz="2400" b="1" i="1">
                              <a:solidFill>
                                <a:prstClr val="black"/>
                              </a:solidFill>
                              <a:latin typeface="Cambria Math" panose="02040503050406030204" pitchFamily="18" charset="0"/>
                              <a:ea typeface="微软雅黑" panose="020B0503020204020204" pitchFamily="34" charset="-122"/>
                            </a:rPr>
                          </m:ctrlPr>
                        </m:sSubPr>
                        <m:e>
                          <m:r>
                            <a:rPr lang="en-US" altLang="zh-CN" sz="2400" b="1" i="1">
                              <a:solidFill>
                                <a:prstClr val="black"/>
                              </a:solidFill>
                              <a:latin typeface="Cambria Math" panose="02040503050406030204" pitchFamily="18" charset="0"/>
                              <a:ea typeface="微软雅黑" panose="020B0503020204020204" pitchFamily="34" charset="-122"/>
                            </a:rPr>
                            <m:t>𝑥</m:t>
                          </m:r>
                        </m:e>
                        <m:sub>
                          <m:r>
                            <a:rPr lang="en-US" altLang="zh-CN" sz="2400" b="1" i="1">
                              <a:solidFill>
                                <a:prstClr val="black"/>
                              </a:solidFill>
                              <a:latin typeface="Cambria Math" panose="02040503050406030204" pitchFamily="18" charset="0"/>
                              <a:ea typeface="微软雅黑" panose="020B0503020204020204" pitchFamily="34" charset="-122"/>
                            </a:rPr>
                            <m:t>𝑖</m:t>
                          </m:r>
                        </m:sub>
                      </m:sSub>
                    </m:oMath>
                  </m:oMathPara>
                </a14:m>
                <a:endParaRPr lang="en-US" altLang="zh-CN" sz="2400" b="1" i="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228600" y="1779662"/>
                <a:ext cx="8686800" cy="2639697"/>
              </a:xfrm>
              <a:prstGeom prst="rect">
                <a:avLst/>
              </a:prstGeom>
              <a:blipFill>
                <a:blip r:embed="rId4"/>
                <a:stretch>
                  <a:fillRect l="-350"/>
                </a:stretch>
              </a:blipFill>
            </p:spPr>
            <p:txBody>
              <a:bodyPr/>
              <a:lstStyle/>
              <a:p>
                <a:r>
                  <a:rPr lang="zh-CN" altLang="en-US">
                    <a:noFill/>
                  </a:rPr>
                  <a:t> </a:t>
                </a:r>
              </a:p>
            </p:txBody>
          </p:sp>
        </mc:Fallback>
      </mc:AlternateContent>
      <p:sp>
        <p:nvSpPr>
          <p:cNvPr id="8" name="矩形 7"/>
          <p:cNvSpPr/>
          <p:nvPr/>
        </p:nvSpPr>
        <p:spPr>
          <a:xfrm>
            <a:off x="899592" y="1203598"/>
            <a:ext cx="1080120"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核函数</a:t>
            </a:r>
          </a:p>
        </p:txBody>
      </p:sp>
      <p:sp>
        <p:nvSpPr>
          <p:cNvPr id="11" name="七角星 10"/>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5</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4896036" y="3471850"/>
            <a:ext cx="3888432" cy="612068"/>
          </a:xfrm>
          <a:prstGeom prst="rect">
            <a:avLst/>
          </a:prstGeom>
          <a:solidFill>
            <a:schemeClr val="accent1">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lnSpc>
                <a:spcPct val="125000"/>
              </a:lnSpc>
            </a:pPr>
            <a:r>
              <a:rPr lang="zh-CN" altLang="en-US" sz="1400" b="1" dirty="0">
                <a:latin typeface="Arial" panose="020B0604020202020204" pitchFamily="34" charset="0"/>
                <a:ea typeface="微软雅黑" panose="020B0503020204020204" pitchFamily="34" charset="-122"/>
                <a:sym typeface="Arial" panose="020B0604020202020204" pitchFamily="34" charset="0"/>
              </a:rPr>
              <a:t>原始特征空间中的内积，它没有引入额外的参数，计算简单，但是只能处理线性可分的问题</a:t>
            </a:r>
            <a:endParaRPr lang="en-US" altLang="zh-CN" sz="14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705695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3675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3211135"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支持向量机分类</a:t>
            </a:r>
          </a:p>
        </p:txBody>
      </p:sp>
      <mc:AlternateContent xmlns:mc="http://schemas.openxmlformats.org/markup-compatibility/2006" xmlns:a14="http://schemas.microsoft.com/office/drawing/2010/main">
        <mc:Choice Requires="a14">
          <p:sp>
            <p:nvSpPr>
              <p:cNvPr id="7" name="矩形 6"/>
              <p:cNvSpPr/>
              <p:nvPr/>
            </p:nvSpPr>
            <p:spPr>
              <a:xfrm>
                <a:off x="246211" y="1668229"/>
                <a:ext cx="8686800" cy="264950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多项式核函数</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(poly):</a:t>
                </a: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14:m>
                  <m:oMathPara xmlns:m="http://schemas.openxmlformats.org/officeDocument/2006/math">
                    <m:oMathParaPr>
                      <m:jc m:val="centerGroup"/>
                    </m:oMathParaPr>
                    <m:oMath xmlns:m="http://schemas.openxmlformats.org/officeDocument/2006/math">
                      <m:r>
                        <a:rPr lang="en-US" altLang="zh-CN" sz="2400" b="1" i="1">
                          <a:solidFill>
                            <a:prstClr val="black"/>
                          </a:solidFill>
                          <a:latin typeface="Cambria Math" panose="02040503050406030204" pitchFamily="18" charset="0"/>
                          <a:ea typeface="微软雅黑" panose="020B0503020204020204" pitchFamily="34" charset="-122"/>
                        </a:rPr>
                        <m:t>𝐾</m:t>
                      </m:r>
                      <m:r>
                        <a:rPr lang="en-US" altLang="zh-CN" sz="2400" b="1" i="1">
                          <a:solidFill>
                            <a:prstClr val="black"/>
                          </a:solidFill>
                          <a:latin typeface="Cambria Math" panose="02040503050406030204" pitchFamily="18" charset="0"/>
                          <a:ea typeface="微软雅黑" panose="020B0503020204020204" pitchFamily="34" charset="-122"/>
                        </a:rPr>
                        <m:t>(</m:t>
                      </m:r>
                      <m:r>
                        <a:rPr lang="en-US" altLang="zh-CN" sz="2400" b="1" i="1">
                          <a:solidFill>
                            <a:prstClr val="black"/>
                          </a:solidFill>
                          <a:latin typeface="Cambria Math" panose="02040503050406030204" pitchFamily="18" charset="0"/>
                          <a:ea typeface="微软雅黑" panose="020B0503020204020204" pitchFamily="34" charset="-122"/>
                        </a:rPr>
                        <m:t>𝑥</m:t>
                      </m:r>
                      <m:r>
                        <a:rPr lang="en-US" altLang="zh-CN" sz="2400" b="1" i="1">
                          <a:solidFill>
                            <a:prstClr val="black"/>
                          </a:solidFill>
                          <a:latin typeface="Cambria Math" panose="02040503050406030204" pitchFamily="18" charset="0"/>
                          <a:ea typeface="微软雅黑" panose="020B0503020204020204" pitchFamily="34" charset="-122"/>
                        </a:rPr>
                        <m:t>,</m:t>
                      </m:r>
                      <m:sSub>
                        <m:sSubPr>
                          <m:ctrlPr>
                            <a:rPr lang="zh-CN" altLang="zh-CN" sz="2400" b="1" i="1">
                              <a:solidFill>
                                <a:prstClr val="black"/>
                              </a:solidFill>
                              <a:latin typeface="Cambria Math" panose="02040503050406030204" pitchFamily="18" charset="0"/>
                              <a:ea typeface="微软雅黑" panose="020B0503020204020204" pitchFamily="34" charset="-122"/>
                            </a:rPr>
                          </m:ctrlPr>
                        </m:sSubPr>
                        <m:e>
                          <m:r>
                            <a:rPr lang="en-US" altLang="zh-CN" sz="2400" b="1" i="1">
                              <a:solidFill>
                                <a:prstClr val="black"/>
                              </a:solidFill>
                              <a:latin typeface="Cambria Math" panose="02040503050406030204" pitchFamily="18" charset="0"/>
                              <a:ea typeface="微软雅黑" panose="020B0503020204020204" pitchFamily="34" charset="-122"/>
                            </a:rPr>
                            <m:t>𝑥</m:t>
                          </m:r>
                        </m:e>
                        <m:sub>
                          <m:r>
                            <a:rPr lang="en-US" altLang="zh-CN" sz="2400" b="1" i="1">
                              <a:solidFill>
                                <a:prstClr val="black"/>
                              </a:solidFill>
                              <a:latin typeface="Cambria Math" panose="02040503050406030204" pitchFamily="18" charset="0"/>
                              <a:ea typeface="微软雅黑" panose="020B0503020204020204" pitchFamily="34" charset="-122"/>
                            </a:rPr>
                            <m:t>𝑖</m:t>
                          </m:r>
                        </m:sub>
                      </m:sSub>
                      <m:r>
                        <a:rPr lang="en-US" altLang="zh-CN" sz="2400" b="1" i="1">
                          <a:solidFill>
                            <a:prstClr val="black"/>
                          </a:solidFill>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rPr>
                        <m:t>𝛾</m:t>
                      </m:r>
                      <m:r>
                        <a:rPr lang="en-US" altLang="zh-CN" sz="2400" b="1" i="1">
                          <a:solidFill>
                            <a:prstClr val="black"/>
                          </a:solidFill>
                          <a:latin typeface="Cambria Math" panose="02040503050406030204" pitchFamily="18" charset="0"/>
                          <a:ea typeface="微软雅黑" panose="020B0503020204020204" pitchFamily="34" charset="-122"/>
                        </a:rPr>
                        <m:t>(</m:t>
                      </m:r>
                      <m:r>
                        <a:rPr lang="en-US" altLang="zh-CN" sz="2400" b="1" i="1">
                          <a:solidFill>
                            <a:prstClr val="black"/>
                          </a:solidFill>
                          <a:latin typeface="Cambria Math" panose="02040503050406030204" pitchFamily="18" charset="0"/>
                          <a:ea typeface="微软雅黑" panose="020B0503020204020204" pitchFamily="34" charset="-122"/>
                        </a:rPr>
                        <m:t>𝑥</m:t>
                      </m:r>
                      <m:r>
                        <a:rPr lang="en-US" altLang="zh-CN" sz="2400" b="1" i="1">
                          <a:solidFill>
                            <a:prstClr val="black"/>
                          </a:solidFill>
                          <a:latin typeface="Cambria Math" panose="02040503050406030204" pitchFamily="18" charset="0"/>
                          <a:ea typeface="微软雅黑" panose="020B0503020204020204" pitchFamily="34" charset="-122"/>
                        </a:rPr>
                        <m:t>⋅</m:t>
                      </m:r>
                      <m:sSub>
                        <m:sSubPr>
                          <m:ctrlPr>
                            <a:rPr lang="zh-CN" altLang="zh-CN" sz="2400" b="1" i="1">
                              <a:solidFill>
                                <a:prstClr val="black"/>
                              </a:solidFill>
                              <a:latin typeface="Cambria Math" panose="02040503050406030204" pitchFamily="18" charset="0"/>
                              <a:ea typeface="微软雅黑" panose="020B0503020204020204" pitchFamily="34" charset="-122"/>
                            </a:rPr>
                          </m:ctrlPr>
                        </m:sSubPr>
                        <m:e>
                          <m:r>
                            <a:rPr lang="en-US" altLang="zh-CN" sz="2400" b="1" i="1">
                              <a:solidFill>
                                <a:prstClr val="black"/>
                              </a:solidFill>
                              <a:latin typeface="Cambria Math" panose="02040503050406030204" pitchFamily="18" charset="0"/>
                              <a:ea typeface="微软雅黑" panose="020B0503020204020204" pitchFamily="34" charset="-122"/>
                            </a:rPr>
                            <m:t>𝑥</m:t>
                          </m:r>
                        </m:e>
                        <m:sub>
                          <m:r>
                            <a:rPr lang="en-US" altLang="zh-CN" sz="2400" b="1" i="1">
                              <a:solidFill>
                                <a:prstClr val="black"/>
                              </a:solidFill>
                              <a:latin typeface="Cambria Math" panose="02040503050406030204" pitchFamily="18" charset="0"/>
                              <a:ea typeface="微软雅黑" panose="020B0503020204020204" pitchFamily="34" charset="-122"/>
                            </a:rPr>
                            <m:t>𝑖</m:t>
                          </m:r>
                        </m:sub>
                      </m:sSub>
                      <m:r>
                        <a:rPr lang="en-US" altLang="zh-CN" sz="2400" b="1" i="1">
                          <a:solidFill>
                            <a:prstClr val="black"/>
                          </a:solidFill>
                          <a:latin typeface="Cambria Math" panose="02040503050406030204" pitchFamily="18" charset="0"/>
                          <a:ea typeface="微软雅黑" panose="020B0503020204020204" pitchFamily="34" charset="-122"/>
                        </a:rPr>
                        <m:t>)+</m:t>
                      </m:r>
                      <m:r>
                        <m:rPr>
                          <m:sty m:val="p"/>
                        </m:rPr>
                        <a:rPr lang="en-US" altLang="zh-CN" sz="2400" b="1" i="1">
                          <a:solidFill>
                            <a:prstClr val="black"/>
                          </a:solidFill>
                          <a:latin typeface="Cambria Math" panose="02040503050406030204" pitchFamily="18" charset="0"/>
                          <a:ea typeface="微软雅黑" panose="020B0503020204020204" pitchFamily="34" charset="-122"/>
                        </a:rPr>
                        <m:t>r</m:t>
                      </m:r>
                      <m:sSup>
                        <m:sSupPr>
                          <m:ctrlPr>
                            <a:rPr lang="zh-CN" altLang="zh-CN" sz="2400" b="1" i="1">
                              <a:solidFill>
                                <a:prstClr val="black"/>
                              </a:solidFill>
                              <a:latin typeface="Cambria Math" panose="02040503050406030204" pitchFamily="18" charset="0"/>
                              <a:ea typeface="微软雅黑" panose="020B0503020204020204" pitchFamily="34" charset="-122"/>
                            </a:rPr>
                          </m:ctrlPr>
                        </m:sSupPr>
                        <m:e>
                          <m:r>
                            <a:rPr lang="en-US" altLang="zh-CN" sz="2400" b="1" i="1">
                              <a:solidFill>
                                <a:prstClr val="black"/>
                              </a:solidFill>
                              <a:latin typeface="Cambria Math" panose="02040503050406030204" pitchFamily="18" charset="0"/>
                              <a:ea typeface="微软雅黑" panose="020B0503020204020204" pitchFamily="34" charset="-122"/>
                            </a:rPr>
                            <m:t>]</m:t>
                          </m:r>
                        </m:e>
                        <m:sup>
                          <m:r>
                            <a:rPr lang="en-US" altLang="zh-CN" sz="2400" b="1" i="1" smtClean="0">
                              <a:solidFill>
                                <a:prstClr val="black"/>
                              </a:solidFill>
                              <a:latin typeface="Cambria Math" panose="02040503050406030204" pitchFamily="18" charset="0"/>
                              <a:ea typeface="微软雅黑" panose="020B0503020204020204" pitchFamily="34" charset="-122"/>
                            </a:rPr>
                            <m:t>𝒅</m:t>
                          </m:r>
                        </m:sup>
                      </m:sSup>
                    </m:oMath>
                  </m:oMathPara>
                </a14:m>
                <a:endParaRPr lang="en-US" altLang="zh-CN" sz="2400" b="1" i="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lvl="1">
                  <a:lnSpc>
                    <a:spcPct val="125000"/>
                  </a:lnSpc>
                  <a:buClr>
                    <a:schemeClr val="accent3">
                      <a:lumMod val="75000"/>
                    </a:schemeClr>
                  </a:buClr>
                </a:pPr>
                <a:endParaRPr lang="en-US" altLang="zh-CN" b="1" i="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lvl="1">
                  <a:lnSpc>
                    <a:spcPct val="125000"/>
                  </a:lnSpc>
                  <a:buClr>
                    <a:schemeClr val="accent3">
                      <a:lumMod val="75000"/>
                    </a:schemeClr>
                  </a:buClr>
                </a:pPr>
                <a:r>
                  <a:rPr lang="en-US" altLang="zh-CN" b="1" i="1" dirty="0">
                    <a:solidFill>
                      <a:prstClr val="black"/>
                    </a:solidFill>
                    <a:latin typeface="Arial" panose="020B0604020202020204" pitchFamily="34" charset="0"/>
                    <a:ea typeface="微软雅黑" panose="020B0503020204020204" pitchFamily="34" charset="-122"/>
                    <a:sym typeface="Arial" panose="020B0604020202020204" pitchFamily="34" charset="0"/>
                  </a:rPr>
                  <a:t>d:</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核函数的阶数</a:t>
                </a:r>
                <a:b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b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𝛾</m:t>
                    </m:r>
                  </m:oMath>
                </a14:m>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：核函数的系数</a:t>
                </a:r>
                <a:b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br>
                <a14:m>
                  <m:oMath xmlns:m="http://schemas.openxmlformats.org/officeDocument/2006/math">
                    <m:r>
                      <m:rPr>
                        <m:sty m:val="p"/>
                      </m:rPr>
                      <a:rPr lang="en-US" altLang="zh-CN" b="1" i="1">
                        <a:solidFill>
                          <a:prstClr val="black"/>
                        </a:solidFill>
                        <a:latin typeface="Cambria Math" panose="02040503050406030204" pitchFamily="18" charset="0"/>
                        <a:ea typeface="微软雅黑" panose="020B0503020204020204" pitchFamily="34" charset="-122"/>
                      </a:rPr>
                      <m:t>r</m:t>
                    </m:r>
                  </m:oMath>
                </a14:m>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：核函数的独立项</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246211" y="1668229"/>
                <a:ext cx="8686800" cy="2649508"/>
              </a:xfrm>
              <a:prstGeom prst="rect">
                <a:avLst/>
              </a:prstGeom>
              <a:blipFill>
                <a:blip r:embed="rId4"/>
                <a:stretch>
                  <a:fillRect l="-280" b="-1142"/>
                </a:stretch>
              </a:blipFill>
            </p:spPr>
            <p:txBody>
              <a:bodyPr/>
              <a:lstStyle/>
              <a:p>
                <a:r>
                  <a:rPr lang="zh-CN" altLang="en-US">
                    <a:noFill/>
                  </a:rPr>
                  <a:t> </a:t>
                </a:r>
              </a:p>
            </p:txBody>
          </p:sp>
        </mc:Fallback>
      </mc:AlternateContent>
      <p:sp>
        <p:nvSpPr>
          <p:cNvPr id="8" name="矩形 7"/>
          <p:cNvSpPr/>
          <p:nvPr/>
        </p:nvSpPr>
        <p:spPr>
          <a:xfrm>
            <a:off x="899592" y="1203598"/>
            <a:ext cx="1080120"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核函数</a:t>
            </a:r>
          </a:p>
        </p:txBody>
      </p:sp>
      <p:sp>
        <p:nvSpPr>
          <p:cNvPr id="11" name="七角星 10"/>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5</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nvSpPr>
        <p:spPr>
          <a:xfrm>
            <a:off x="3815916" y="3543858"/>
            <a:ext cx="5002171" cy="612068"/>
          </a:xfrm>
          <a:prstGeom prst="rect">
            <a:avLst/>
          </a:prstGeom>
          <a:solidFill>
            <a:schemeClr val="accent1">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lnSpc>
                <a:spcPct val="125000"/>
              </a:lnSpc>
            </a:pPr>
            <a:r>
              <a:rPr lang="zh-CN" altLang="en-US" sz="1400" b="1" dirty="0">
                <a:latin typeface="Arial" panose="020B0604020202020204" pitchFamily="34" charset="0"/>
                <a:ea typeface="微软雅黑" panose="020B0503020204020204" pitchFamily="34" charset="-122"/>
                <a:sym typeface="Arial" panose="020B0604020202020204" pitchFamily="34" charset="0"/>
              </a:rPr>
              <a:t>将数据映射到一个高维空间，使得数据在这个空间中变得线性可分。它适用于一些非线性可分，但又不是过于复杂的问题</a:t>
            </a:r>
            <a:endParaRPr lang="en-US" altLang="zh-CN" sz="14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084453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3675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3211135"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支持向量机分类</a:t>
            </a:r>
          </a:p>
        </p:txBody>
      </p:sp>
      <mc:AlternateContent xmlns:mc="http://schemas.openxmlformats.org/markup-compatibility/2006" xmlns:a14="http://schemas.microsoft.com/office/drawing/2010/main">
        <mc:Choice Requires="a14">
          <p:sp>
            <p:nvSpPr>
              <p:cNvPr id="7" name="矩形 6"/>
              <p:cNvSpPr/>
              <p:nvPr/>
            </p:nvSpPr>
            <p:spPr>
              <a:xfrm>
                <a:off x="215689" y="1635646"/>
                <a:ext cx="8686800" cy="219226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径向基函数（</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rbf</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14:m>
                  <m:oMathPara xmlns:m="http://schemas.openxmlformats.org/officeDocument/2006/math">
                    <m:oMathParaPr>
                      <m:jc m:val="centerGroup"/>
                    </m:oMathParaPr>
                    <m:oMath xmlns:m="http://schemas.openxmlformats.org/officeDocument/2006/math">
                      <m:r>
                        <a:rPr lang="en-US" altLang="zh-CN" sz="2400" b="1" i="1">
                          <a:latin typeface="Cambria Math" panose="02040503050406030204" pitchFamily="18" charset="0"/>
                        </a:rPr>
                        <m:t>𝑲</m:t>
                      </m:r>
                      <m:r>
                        <a:rPr lang="en-US" altLang="zh-CN" sz="2400" b="1" i="1">
                          <a:latin typeface="Cambria Math" panose="02040503050406030204" pitchFamily="18" charset="0"/>
                        </a:rPr>
                        <m:t>(</m:t>
                      </m:r>
                      <m:r>
                        <a:rPr lang="en-US" altLang="zh-CN" sz="2400" b="1" i="1">
                          <a:latin typeface="Cambria Math" panose="02040503050406030204" pitchFamily="18" charset="0"/>
                        </a:rPr>
                        <m:t>𝒙</m:t>
                      </m:r>
                      <m:r>
                        <a:rPr lang="en-US" altLang="zh-CN" sz="2400" b="1" i="1">
                          <a:latin typeface="Cambria Math" panose="02040503050406030204" pitchFamily="18" charset="0"/>
                        </a:rPr>
                        <m:t>,</m:t>
                      </m:r>
                      <m:r>
                        <a:rPr lang="en-US" altLang="zh-CN" sz="2400" b="1" i="1">
                          <a:latin typeface="Cambria Math" panose="02040503050406030204" pitchFamily="18" charset="0"/>
                        </a:rPr>
                        <m:t>𝒛</m:t>
                      </m:r>
                      <m:r>
                        <a:rPr lang="en-US" altLang="zh-CN" sz="2400" b="1" i="1">
                          <a:latin typeface="Cambria Math" panose="02040503050406030204" pitchFamily="18" charset="0"/>
                        </a:rPr>
                        <m:t>)=</m:t>
                      </m:r>
                      <m:r>
                        <a:rPr lang="en-US" altLang="zh-CN" sz="2400" b="1" i="1">
                          <a:latin typeface="Cambria Math" panose="02040503050406030204" pitchFamily="18" charset="0"/>
                        </a:rPr>
                        <m:t>𝒆𝒙𝒑</m:t>
                      </m:r>
                      <m:r>
                        <a:rPr lang="en-US" altLang="zh-CN" sz="2400" b="1" i="1">
                          <a:latin typeface="Cambria Math" panose="02040503050406030204" pitchFamily="18" charset="0"/>
                        </a:rPr>
                        <m:t>(−</m:t>
                      </m:r>
                      <m:r>
                        <a:rPr lang="en-US" altLang="zh-CN" sz="2400" b="1" i="1">
                          <a:latin typeface="Cambria Math" panose="02040503050406030204" pitchFamily="18" charset="0"/>
                        </a:rPr>
                        <m:t>𝜸</m:t>
                      </m:r>
                      <m:r>
                        <a:rPr lang="en-US" altLang="zh-CN" sz="2400" b="1" i="1">
                          <a:latin typeface="Cambria Math" panose="02040503050406030204" pitchFamily="18" charset="0"/>
                        </a:rPr>
                        <m:t>||</m:t>
                      </m:r>
                      <m:r>
                        <a:rPr lang="en-US" altLang="zh-CN" sz="2400" b="1" i="1">
                          <a:latin typeface="Cambria Math" panose="02040503050406030204" pitchFamily="18" charset="0"/>
                        </a:rPr>
                        <m:t>𝒙</m:t>
                      </m:r>
                      <m:r>
                        <a:rPr lang="en-US" altLang="zh-CN" sz="2400" b="1" i="1">
                          <a:latin typeface="Cambria Math" panose="02040503050406030204" pitchFamily="18" charset="0"/>
                        </a:rPr>
                        <m:t>−</m:t>
                      </m:r>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a:latin typeface="Cambria Math" panose="02040503050406030204" pitchFamily="18" charset="0"/>
                            </a:rPr>
                            <m:t>𝒊</m:t>
                          </m:r>
                        </m:sub>
                      </m:sSub>
                      <m:r>
                        <a:rPr lang="en-US" altLang="zh-CN" sz="2400" b="1" i="1">
                          <a:latin typeface="Cambria Math" panose="02040503050406030204" pitchFamily="18" charset="0"/>
                        </a:rPr>
                        <m:t>|</m:t>
                      </m:r>
                      <m:sSup>
                        <m:sSupPr>
                          <m:ctrlPr>
                            <a:rPr lang="zh-CN" altLang="zh-CN" sz="2400" b="1" i="1">
                              <a:latin typeface="Cambria Math" panose="02040503050406030204" pitchFamily="18" charset="0"/>
                            </a:rPr>
                          </m:ctrlPr>
                        </m:sSupPr>
                        <m:e>
                          <m:r>
                            <a:rPr lang="en-US" altLang="zh-CN" sz="2400" b="1" i="1">
                              <a:latin typeface="Cambria Math" panose="02040503050406030204" pitchFamily="18" charset="0"/>
                            </a:rPr>
                            <m:t>|</m:t>
                          </m:r>
                        </m:e>
                        <m:sup>
                          <m:r>
                            <a:rPr lang="en-US" altLang="zh-CN" sz="2400" b="1" i="1">
                              <a:latin typeface="Cambria Math" panose="02040503050406030204" pitchFamily="18" charset="0"/>
                            </a:rPr>
                            <m:t>𝟐</m:t>
                          </m:r>
                        </m:sup>
                      </m:sSup>
                      <m:r>
                        <a:rPr lang="en-US" altLang="zh-CN" sz="2400" b="1" i="1">
                          <a:latin typeface="Cambria Math" panose="02040503050406030204" pitchFamily="18" charset="0"/>
                        </a:rPr>
                        <m:t>)</m:t>
                      </m:r>
                    </m:oMath>
                  </m:oMathPara>
                </a14:m>
                <a:endParaRPr lang="en-US" altLang="zh-CN" sz="2400" b="1" dirty="0"/>
              </a:p>
              <a:p>
                <a:endParaRPr lang="zh-CN" altLang="zh-CN" sz="2400" b="1" dirty="0"/>
              </a:p>
              <a:p>
                <a:pPr marL="457200" lvl="2">
                  <a:lnSpc>
                    <a:spcPct val="125000"/>
                  </a:lnSpc>
                  <a:buClr>
                    <a:schemeClr val="accent3">
                      <a:lumMod val="75000"/>
                    </a:schemeClr>
                  </a:buClr>
                </a:pPr>
                <a:endParaRPr lang="en-US" altLang="zh-CN" b="1" i="1" dirty="0">
                  <a:latin typeface="Cambria Math" panose="02040503050406030204" pitchFamily="18" charset="0"/>
                </a:endParaRPr>
              </a:p>
              <a:p>
                <a:pPr marL="457200" lvl="2">
                  <a:lnSpc>
                    <a:spcPct val="125000"/>
                  </a:lnSpc>
                  <a:buClr>
                    <a:schemeClr val="accent3">
                      <a:lumMod val="75000"/>
                    </a:schemeClr>
                  </a:buClr>
                </a:pPr>
                <a14:m>
                  <m:oMath xmlns:m="http://schemas.openxmlformats.org/officeDocument/2006/math">
                    <m:r>
                      <a:rPr lang="en-US" altLang="zh-CN" b="1" i="1">
                        <a:latin typeface="Cambria Math" panose="02040503050406030204" pitchFamily="18" charset="0"/>
                      </a:rPr>
                      <m:t>𝜸</m:t>
                    </m:r>
                  </m:oMath>
                </a14:m>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核函数的系数</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215689" y="1635646"/>
                <a:ext cx="8686800" cy="2192267"/>
              </a:xfrm>
              <a:prstGeom prst="rect">
                <a:avLst/>
              </a:prstGeom>
              <a:blipFill>
                <a:blip r:embed="rId4"/>
                <a:stretch>
                  <a:fillRect l="-280" b="-2747"/>
                </a:stretch>
              </a:blipFill>
            </p:spPr>
            <p:txBody>
              <a:bodyPr/>
              <a:lstStyle/>
              <a:p>
                <a:r>
                  <a:rPr lang="zh-CN" altLang="en-US">
                    <a:noFill/>
                  </a:rPr>
                  <a:t> </a:t>
                </a:r>
              </a:p>
            </p:txBody>
          </p:sp>
        </mc:Fallback>
      </mc:AlternateContent>
      <p:sp>
        <p:nvSpPr>
          <p:cNvPr id="8" name="矩形 7"/>
          <p:cNvSpPr/>
          <p:nvPr/>
        </p:nvSpPr>
        <p:spPr>
          <a:xfrm>
            <a:off x="899592" y="1203598"/>
            <a:ext cx="1080120"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核函数</a:t>
            </a:r>
          </a:p>
        </p:txBody>
      </p:sp>
      <p:sp>
        <p:nvSpPr>
          <p:cNvPr id="11" name="七角星 10"/>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5</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6084168" y="3111810"/>
            <a:ext cx="2712799" cy="612068"/>
          </a:xfrm>
          <a:prstGeom prst="rect">
            <a:avLst/>
          </a:prstGeom>
          <a:solidFill>
            <a:schemeClr val="accent1">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lnSpc>
                <a:spcPct val="125000"/>
              </a:lnSpc>
            </a:pPr>
            <a:r>
              <a:rPr lang="zh-CN" altLang="en-US" sz="1400" b="1" dirty="0">
                <a:latin typeface="Arial" panose="020B0604020202020204" pitchFamily="34" charset="0"/>
                <a:ea typeface="微软雅黑" panose="020B0503020204020204" pitchFamily="34" charset="-122"/>
                <a:sym typeface="Arial" panose="020B0604020202020204" pitchFamily="34" charset="0"/>
              </a:rPr>
              <a:t>将数据映射到一个无限维的空间，可以处理更复杂的非线性问题</a:t>
            </a:r>
            <a:endParaRPr lang="en-US" altLang="zh-CN" sz="14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185312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3675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3211135"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支持向量机分类</a:t>
            </a:r>
          </a:p>
        </p:txBody>
      </p:sp>
      <mc:AlternateContent xmlns:mc="http://schemas.openxmlformats.org/markup-compatibility/2006" xmlns:a14="http://schemas.microsoft.com/office/drawing/2010/main">
        <mc:Choice Requires="a14">
          <p:sp>
            <p:nvSpPr>
              <p:cNvPr id="7" name="矩形 6"/>
              <p:cNvSpPr/>
              <p:nvPr/>
            </p:nvSpPr>
            <p:spPr>
              <a:xfrm>
                <a:off x="215689" y="1635646"/>
                <a:ext cx="8686800" cy="228524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Sigmoid</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核函数</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(sigmoid):</a:t>
                </a: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14:m>
                  <m:oMathPara xmlns:m="http://schemas.openxmlformats.org/officeDocument/2006/math">
                    <m:oMathParaPr>
                      <m:jc m:val="centerGroup"/>
                    </m:oMathParaPr>
                    <m:oMath xmlns:m="http://schemas.openxmlformats.org/officeDocument/2006/math">
                      <m:r>
                        <a:rPr lang="en-US" altLang="zh-CN" sz="2400" b="1" i="1">
                          <a:solidFill>
                            <a:prstClr val="black"/>
                          </a:solidFill>
                          <a:latin typeface="Cambria Math" panose="02040503050406030204" pitchFamily="18" charset="0"/>
                          <a:ea typeface="微软雅黑" panose="020B0503020204020204" pitchFamily="34" charset="-122"/>
                        </a:rPr>
                        <m:t>𝑲</m:t>
                      </m:r>
                      <m:r>
                        <a:rPr lang="en-US" altLang="zh-CN" sz="2400" b="1" i="1">
                          <a:solidFill>
                            <a:prstClr val="black"/>
                          </a:solidFill>
                          <a:latin typeface="Cambria Math" panose="02040503050406030204" pitchFamily="18" charset="0"/>
                          <a:ea typeface="微软雅黑" panose="020B0503020204020204" pitchFamily="34" charset="-122"/>
                        </a:rPr>
                        <m:t>(</m:t>
                      </m:r>
                      <m:r>
                        <a:rPr lang="en-US" altLang="zh-CN" sz="2400" b="1" i="1">
                          <a:solidFill>
                            <a:prstClr val="black"/>
                          </a:solidFill>
                          <a:latin typeface="Cambria Math" panose="02040503050406030204" pitchFamily="18" charset="0"/>
                          <a:ea typeface="微软雅黑" panose="020B0503020204020204" pitchFamily="34" charset="-122"/>
                        </a:rPr>
                        <m:t>𝒙</m:t>
                      </m:r>
                      <m:r>
                        <a:rPr lang="en-US" altLang="zh-CN" sz="2400" b="1" i="1">
                          <a:solidFill>
                            <a:prstClr val="black"/>
                          </a:solidFill>
                          <a:latin typeface="Cambria Math" panose="02040503050406030204" pitchFamily="18" charset="0"/>
                          <a:ea typeface="微软雅黑" panose="020B0503020204020204" pitchFamily="34" charset="-122"/>
                        </a:rPr>
                        <m:t>,</m:t>
                      </m:r>
                      <m:sSub>
                        <m:sSubPr>
                          <m:ctrlPr>
                            <a:rPr lang="zh-CN" altLang="zh-CN" sz="2400" b="1" i="1">
                              <a:solidFill>
                                <a:prstClr val="black"/>
                              </a:solidFill>
                              <a:latin typeface="Cambria Math" panose="02040503050406030204" pitchFamily="18" charset="0"/>
                              <a:ea typeface="微软雅黑" panose="020B0503020204020204" pitchFamily="34" charset="-122"/>
                            </a:rPr>
                          </m:ctrlPr>
                        </m:sSubPr>
                        <m:e>
                          <m:r>
                            <a:rPr lang="en-US" altLang="zh-CN" sz="2400" b="1" i="1">
                              <a:solidFill>
                                <a:prstClr val="black"/>
                              </a:solidFill>
                              <a:latin typeface="Cambria Math" panose="02040503050406030204" pitchFamily="18" charset="0"/>
                              <a:ea typeface="微软雅黑" panose="020B0503020204020204" pitchFamily="34" charset="-122"/>
                            </a:rPr>
                            <m:t>𝒙</m:t>
                          </m:r>
                        </m:e>
                        <m:sub>
                          <m:r>
                            <a:rPr lang="en-US" altLang="zh-CN" sz="2400" b="1" i="1">
                              <a:solidFill>
                                <a:prstClr val="black"/>
                              </a:solidFill>
                              <a:latin typeface="Cambria Math" panose="02040503050406030204" pitchFamily="18" charset="0"/>
                              <a:ea typeface="微软雅黑" panose="020B0503020204020204" pitchFamily="34" charset="-122"/>
                            </a:rPr>
                            <m:t>𝒊</m:t>
                          </m:r>
                        </m:sub>
                      </m:sSub>
                      <m:r>
                        <a:rPr lang="en-US" altLang="zh-CN" sz="2400" b="1" i="1">
                          <a:solidFill>
                            <a:prstClr val="black"/>
                          </a:solidFill>
                          <a:latin typeface="Cambria Math" panose="02040503050406030204" pitchFamily="18" charset="0"/>
                          <a:ea typeface="微软雅黑" panose="020B0503020204020204" pitchFamily="34" charset="-122"/>
                        </a:rPr>
                        <m:t>)=</m:t>
                      </m:r>
                      <m:r>
                        <a:rPr lang="en-US" altLang="zh-CN" sz="2400" b="1" i="1">
                          <a:solidFill>
                            <a:prstClr val="black"/>
                          </a:solidFill>
                          <a:latin typeface="Cambria Math" panose="02040503050406030204" pitchFamily="18" charset="0"/>
                          <a:ea typeface="微软雅黑" panose="020B0503020204020204" pitchFamily="34" charset="-122"/>
                        </a:rPr>
                        <m:t>𝒕𝒂𝒏𝒉</m:t>
                      </m:r>
                      <m:r>
                        <a:rPr lang="en-US" altLang="zh-CN" sz="2400" b="1" i="1">
                          <a:solidFill>
                            <a:prstClr val="black"/>
                          </a:solidFill>
                          <a:latin typeface="Cambria Math" panose="02040503050406030204" pitchFamily="18" charset="0"/>
                          <a:ea typeface="微软雅黑" panose="020B0503020204020204" pitchFamily="34" charset="-122"/>
                        </a:rPr>
                        <m:t> (</m:t>
                      </m:r>
                      <m:r>
                        <a:rPr lang="en-US" altLang="zh-CN" sz="2400" b="1" i="1">
                          <a:latin typeface="Cambria Math" panose="02040503050406030204" pitchFamily="18" charset="0"/>
                        </a:rPr>
                        <m:t>𝜸</m:t>
                      </m:r>
                      <m:r>
                        <a:rPr lang="en-US" altLang="zh-CN" sz="2400" b="1" i="1">
                          <a:solidFill>
                            <a:prstClr val="black"/>
                          </a:solidFill>
                          <a:latin typeface="Cambria Math" panose="02040503050406030204" pitchFamily="18" charset="0"/>
                          <a:ea typeface="微软雅黑" panose="020B0503020204020204" pitchFamily="34" charset="-122"/>
                        </a:rPr>
                        <m:t>(</m:t>
                      </m:r>
                      <m:r>
                        <a:rPr lang="en-US" altLang="zh-CN" sz="2400" b="1" i="1">
                          <a:solidFill>
                            <a:prstClr val="black"/>
                          </a:solidFill>
                          <a:latin typeface="Cambria Math" panose="02040503050406030204" pitchFamily="18" charset="0"/>
                          <a:ea typeface="微软雅黑" panose="020B0503020204020204" pitchFamily="34" charset="-122"/>
                        </a:rPr>
                        <m:t>𝒙</m:t>
                      </m:r>
                      <m:r>
                        <a:rPr lang="en-US" altLang="zh-CN" sz="2400" b="1" i="1">
                          <a:solidFill>
                            <a:prstClr val="black"/>
                          </a:solidFill>
                          <a:latin typeface="Cambria Math" panose="02040503050406030204" pitchFamily="18" charset="0"/>
                          <a:ea typeface="微软雅黑" panose="020B0503020204020204" pitchFamily="34" charset="-122"/>
                        </a:rPr>
                        <m:t>⋅</m:t>
                      </m:r>
                      <m:sSub>
                        <m:sSubPr>
                          <m:ctrlPr>
                            <a:rPr lang="zh-CN" altLang="zh-CN" sz="2400" b="1" i="1">
                              <a:solidFill>
                                <a:prstClr val="black"/>
                              </a:solidFill>
                              <a:latin typeface="Cambria Math" panose="02040503050406030204" pitchFamily="18" charset="0"/>
                              <a:ea typeface="微软雅黑" panose="020B0503020204020204" pitchFamily="34" charset="-122"/>
                            </a:rPr>
                          </m:ctrlPr>
                        </m:sSubPr>
                        <m:e>
                          <m:r>
                            <a:rPr lang="en-US" altLang="zh-CN" sz="2400" b="1" i="1">
                              <a:solidFill>
                                <a:prstClr val="black"/>
                              </a:solidFill>
                              <a:latin typeface="Cambria Math" panose="02040503050406030204" pitchFamily="18" charset="0"/>
                              <a:ea typeface="微软雅黑" panose="020B0503020204020204" pitchFamily="34" charset="-122"/>
                            </a:rPr>
                            <m:t>𝒙</m:t>
                          </m:r>
                        </m:e>
                        <m:sub>
                          <m:r>
                            <a:rPr lang="en-US" altLang="zh-CN" sz="2400" b="1" i="1">
                              <a:solidFill>
                                <a:prstClr val="black"/>
                              </a:solidFill>
                              <a:latin typeface="Cambria Math" panose="02040503050406030204" pitchFamily="18" charset="0"/>
                              <a:ea typeface="微软雅黑" panose="020B0503020204020204" pitchFamily="34" charset="-122"/>
                            </a:rPr>
                            <m:t>𝒊</m:t>
                          </m:r>
                        </m:sub>
                      </m:sSub>
                      <m:r>
                        <a:rPr lang="en-US" altLang="zh-CN" sz="2400" b="1" i="1">
                          <a:solidFill>
                            <a:prstClr val="black"/>
                          </a:solidFill>
                          <a:latin typeface="Cambria Math" panose="02040503050406030204" pitchFamily="18" charset="0"/>
                          <a:ea typeface="微软雅黑" panose="020B0503020204020204" pitchFamily="34" charset="-122"/>
                        </a:rPr>
                        <m:t>)+</m:t>
                      </m:r>
                      <m:r>
                        <a:rPr lang="en-US" altLang="zh-CN" sz="2400" b="1" i="1">
                          <a:solidFill>
                            <a:prstClr val="black"/>
                          </a:solidFill>
                          <a:latin typeface="Cambria Math" panose="02040503050406030204" pitchFamily="18" charset="0"/>
                          <a:ea typeface="微软雅黑" panose="020B0503020204020204" pitchFamily="34" charset="-122"/>
                        </a:rPr>
                        <m:t>𝒓</m:t>
                      </m:r>
                      <m:r>
                        <a:rPr lang="en-US" altLang="zh-CN" sz="2400" b="1" i="1">
                          <a:solidFill>
                            <a:prstClr val="black"/>
                          </a:solidFill>
                          <a:latin typeface="Cambria Math" panose="02040503050406030204" pitchFamily="18" charset="0"/>
                          <a:ea typeface="微软雅黑" panose="020B0503020204020204" pitchFamily="34" charset="-122"/>
                        </a:rPr>
                        <m:t>)</m:t>
                      </m:r>
                    </m:oMath>
                  </m:oMathPara>
                </a14:m>
                <a:endParaRPr lang="en-US" altLang="zh-CN" sz="2400" b="1" i="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lvl="1">
                  <a:lnSpc>
                    <a:spcPct val="125000"/>
                  </a:lnSpc>
                  <a:buClr>
                    <a:schemeClr val="accent3">
                      <a:lumMod val="75000"/>
                    </a:schemeClr>
                  </a:buClr>
                </a:pPr>
                <a:endParaRPr lang="en-US" altLang="zh-CN" b="1" i="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457200" lvl="2">
                  <a:lnSpc>
                    <a:spcPct val="125000"/>
                  </a:lnSpc>
                  <a:buClr>
                    <a:schemeClr val="accent3">
                      <a:lumMod val="75000"/>
                    </a:schemeClr>
                  </a:buClr>
                </a:pPr>
                <a14:m>
                  <m:oMath xmlns:m="http://schemas.openxmlformats.org/officeDocument/2006/math">
                    <m:r>
                      <a:rPr lang="en-US" altLang="zh-CN" b="1" i="1">
                        <a:latin typeface="Cambria Math" panose="02040503050406030204" pitchFamily="18" charset="0"/>
                      </a:rPr>
                      <m:t>𝜸</m:t>
                    </m:r>
                  </m:oMath>
                </a14:m>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核函数的系数</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457200" lvl="2">
                  <a:lnSpc>
                    <a:spcPct val="125000"/>
                  </a:lnSpc>
                  <a:buClr>
                    <a:schemeClr val="accent3">
                      <a:lumMod val="75000"/>
                    </a:schemeClr>
                  </a:buClr>
                </a:pPr>
                <a14:m>
                  <m:oMath xmlns:m="http://schemas.openxmlformats.org/officeDocument/2006/math">
                    <m:r>
                      <m:rPr>
                        <m:sty m:val="p"/>
                      </m:rPr>
                      <a:rPr lang="en-US" altLang="zh-CN" b="1" i="1">
                        <a:solidFill>
                          <a:prstClr val="black"/>
                        </a:solidFill>
                        <a:latin typeface="Cambria Math" panose="02040503050406030204" pitchFamily="18" charset="0"/>
                        <a:ea typeface="微软雅黑" panose="020B0503020204020204" pitchFamily="34" charset="-122"/>
                      </a:rPr>
                      <m:t>r</m:t>
                    </m:r>
                  </m:oMath>
                </a14:m>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：核函数中的独立项</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215689" y="1635646"/>
                <a:ext cx="8686800" cy="2285241"/>
              </a:xfrm>
              <a:prstGeom prst="rect">
                <a:avLst/>
              </a:prstGeom>
              <a:blipFill>
                <a:blip r:embed="rId4"/>
                <a:stretch>
                  <a:fillRect l="-280" b="-1319"/>
                </a:stretch>
              </a:blipFill>
            </p:spPr>
            <p:txBody>
              <a:bodyPr/>
              <a:lstStyle/>
              <a:p>
                <a:r>
                  <a:rPr lang="zh-CN" altLang="en-US">
                    <a:noFill/>
                  </a:rPr>
                  <a:t> </a:t>
                </a:r>
              </a:p>
            </p:txBody>
          </p:sp>
        </mc:Fallback>
      </mc:AlternateContent>
      <p:sp>
        <p:nvSpPr>
          <p:cNvPr id="8" name="矩形 7"/>
          <p:cNvSpPr/>
          <p:nvPr/>
        </p:nvSpPr>
        <p:spPr>
          <a:xfrm>
            <a:off x="899592" y="1203598"/>
            <a:ext cx="1080120"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核函数</a:t>
            </a:r>
          </a:p>
        </p:txBody>
      </p:sp>
      <p:sp>
        <p:nvSpPr>
          <p:cNvPr id="11" name="七角星 10"/>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5</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nvSpPr>
        <p:spPr>
          <a:xfrm>
            <a:off x="4499992" y="3183818"/>
            <a:ext cx="4284476" cy="612068"/>
          </a:xfrm>
          <a:prstGeom prst="rect">
            <a:avLst/>
          </a:prstGeom>
          <a:solidFill>
            <a:schemeClr val="accent1">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lnSpc>
                <a:spcPct val="125000"/>
              </a:lnSpc>
            </a:pPr>
            <a:r>
              <a:rPr lang="zh-CN" altLang="en-US" sz="1400" b="1" dirty="0">
                <a:latin typeface="Arial" panose="020B0604020202020204" pitchFamily="34" charset="0"/>
                <a:ea typeface="微软雅黑" panose="020B0503020204020204" pitchFamily="34" charset="-122"/>
                <a:sym typeface="Arial" panose="020B0604020202020204" pitchFamily="34" charset="0"/>
              </a:rPr>
              <a:t>将数据映射到一个高维空间，其输出是有界的。因此，它适用于一些输出需要被限制在某个范围内的问题。</a:t>
            </a:r>
            <a:endParaRPr lang="en-US" altLang="zh-CN" sz="14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431252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3675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3211135"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支持向量机分类</a:t>
            </a:r>
          </a:p>
        </p:txBody>
      </p:sp>
      <mc:AlternateContent xmlns:mc="http://schemas.openxmlformats.org/markup-compatibility/2006" xmlns:a14="http://schemas.microsoft.com/office/drawing/2010/main">
        <mc:Choice Requires="a14">
          <p:sp>
            <p:nvSpPr>
              <p:cNvPr id="7" name="矩形 6"/>
              <p:cNvSpPr/>
              <p:nvPr/>
            </p:nvSpPr>
            <p:spPr>
              <a:xfrm>
                <a:off x="228600" y="1675835"/>
                <a:ext cx="8686800" cy="2516073"/>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25000"/>
                  </a:lnSpc>
                  <a:buClr>
                    <a:schemeClr val="accent3">
                      <a:lumMod val="75000"/>
                    </a:schemeClr>
                  </a:buClr>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求解拉格朗日乘子</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a:solidFill>
                              <a:prstClr val="black"/>
                            </a:solidFill>
                            <a:latin typeface="Cambria Math" panose="02040503050406030204" pitchFamily="18" charset="0"/>
                            <a:ea typeface="微软雅黑" panose="020B0503020204020204" pitchFamily="34" charset="-122"/>
                          </a:rPr>
                          <m:t>𝑎</m:t>
                        </m:r>
                      </m:e>
                      <m:sub>
                        <m:r>
                          <a:rPr lang="en-US" altLang="zh-CN" b="1">
                            <a:solidFill>
                              <a:prstClr val="black"/>
                            </a:solidFill>
                            <a:latin typeface="Cambria Math" panose="02040503050406030204" pitchFamily="18" charset="0"/>
                            <a:ea typeface="微软雅黑" panose="020B0503020204020204" pitchFamily="34" charset="-122"/>
                          </a:rPr>
                          <m:t>𝑖</m:t>
                        </m:r>
                      </m:sub>
                    </m:sSub>
                  </m:oMath>
                </a14:m>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，即可通过如下的预测函数进行预测：</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800100" lvl="1" indent="-342900">
                  <a:lnSpc>
                    <a:spcPct val="125000"/>
                  </a:lnSpc>
                  <a:buClr>
                    <a:schemeClr val="accent3">
                      <a:lumMod val="75000"/>
                    </a:schemeClr>
                  </a:buClr>
                  <a:buFont typeface="Wingdings" panose="05000000000000000000" pitchFamily="2" charset="2"/>
                  <a:buChar char="u"/>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800100" lvl="1" indent="-342900">
                  <a:lnSpc>
                    <a:spcPct val="125000"/>
                  </a:lnSpc>
                  <a:buClr>
                    <a:schemeClr val="accent3">
                      <a:lumMod val="75000"/>
                    </a:schemeClr>
                  </a:buClr>
                  <a:buFont typeface="Wingdings" panose="05000000000000000000" pitchFamily="2" charset="2"/>
                  <a:buChar char="u"/>
                </a:pP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𝒙</m:t>
                    </m:r>
                  </m:oMath>
                </a14:m>
                <a:r>
                  <a:rPr lang="zh-CN" altLang="en-US" b="1" dirty="0">
                    <a:solidFill>
                      <a:prstClr val="black"/>
                    </a:solidFill>
                    <a:latin typeface="Cambria Math" panose="02040503050406030204" pitchFamily="18" charset="0"/>
                    <a:ea typeface="微软雅黑" panose="020B0503020204020204" pitchFamily="34" charset="-122"/>
                  </a:rPr>
                  <a:t>：</a:t>
                </a:r>
                <a:r>
                  <a:rPr lang="zh-CN" altLang="en-US" b="1" dirty="0">
                    <a:solidFill>
                      <a:prstClr val="black"/>
                    </a:solidFill>
                    <a:latin typeface="Arial" panose="020B0604020202020204" pitchFamily="34" charset="0"/>
                    <a:ea typeface="微软雅黑" panose="020B0503020204020204" pitchFamily="34" charset="-122"/>
                  </a:rPr>
                  <a:t>待预测的样本</a:t>
                </a:r>
                <a:endParaRPr lang="en-US" altLang="zh-CN" b="1" dirty="0">
                  <a:solidFill>
                    <a:prstClr val="black"/>
                  </a:solidFill>
                  <a:latin typeface="Arial" panose="020B0604020202020204" pitchFamily="34" charset="0"/>
                  <a:ea typeface="微软雅黑" panose="020B0503020204020204" pitchFamily="34" charset="-122"/>
                </a:endParaRPr>
              </a:p>
              <a:p>
                <a:pPr marL="800100" lvl="1" indent="-342900">
                  <a:lnSpc>
                    <a:spcPct val="125000"/>
                  </a:lnSpc>
                  <a:buClr>
                    <a:schemeClr val="accent3">
                      <a:lumMod val="75000"/>
                    </a:schemeClr>
                  </a:buClr>
                  <a:buFont typeface="Wingdings" panose="05000000000000000000" pitchFamily="2" charset="2"/>
                  <a:buChar char="u"/>
                </a:pPr>
                <a:r>
                  <a:rPr lang="en-US" altLang="zh-CN" b="1" i="1" dirty="0">
                    <a:solidFill>
                      <a:prstClr val="black"/>
                    </a:solidFill>
                    <a:latin typeface="Cambria Math" panose="02040503050406030204" pitchFamily="18" charset="0"/>
                    <a:ea typeface="微软雅黑" panose="020B0503020204020204" pitchFamily="34" charset="-122"/>
                  </a:rPr>
                  <a:t>N</a:t>
                </a:r>
                <a:r>
                  <a:rPr lang="zh-CN" altLang="en-US" b="1" i="1" dirty="0">
                    <a:solidFill>
                      <a:prstClr val="black"/>
                    </a:solidFill>
                    <a:latin typeface="Cambria Math" panose="02040503050406030204" pitchFamily="18" charset="0"/>
                    <a:ea typeface="微软雅黑" panose="020B0503020204020204" pitchFamily="34" charset="-122"/>
                  </a:rPr>
                  <a:t> </a:t>
                </a:r>
                <a:r>
                  <a:rPr lang="zh-CN" altLang="en-US" b="1" dirty="0">
                    <a:solidFill>
                      <a:prstClr val="black"/>
                    </a:solidFill>
                    <a:latin typeface="Cambria Math" panose="02040503050406030204" pitchFamily="18" charset="0"/>
                    <a:ea typeface="微软雅黑" panose="020B0503020204020204" pitchFamily="34" charset="-122"/>
                  </a:rPr>
                  <a:t>：</a:t>
                </a:r>
                <a:r>
                  <a:rPr lang="zh-CN" altLang="en-US" b="1" dirty="0">
                    <a:solidFill>
                      <a:prstClr val="black"/>
                    </a:solidFill>
                    <a:latin typeface="Arial" panose="020B0604020202020204" pitchFamily="34" charset="0"/>
                    <a:ea typeface="微软雅黑" panose="020B0503020204020204" pitchFamily="34" charset="-122"/>
                  </a:rPr>
                  <a:t>支持向量的数量</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228600" y="1675835"/>
                <a:ext cx="8686800" cy="2516073"/>
              </a:xfrm>
              <a:prstGeom prst="rect">
                <a:avLst/>
              </a:prstGeom>
              <a:blipFill>
                <a:blip r:embed="rId4"/>
                <a:stretch>
                  <a:fillRect l="-490" b="-1199"/>
                </a:stretch>
              </a:blipFill>
            </p:spPr>
            <p:txBody>
              <a:bodyPr/>
              <a:lstStyle/>
              <a:p>
                <a:r>
                  <a:rPr lang="zh-CN" altLang="en-US">
                    <a:noFill/>
                  </a:rPr>
                  <a:t> </a:t>
                </a:r>
              </a:p>
            </p:txBody>
          </p:sp>
        </mc:Fallback>
      </mc:AlternateContent>
      <p:sp>
        <p:nvSpPr>
          <p:cNvPr id="8" name="矩形 7"/>
          <p:cNvSpPr/>
          <p:nvPr/>
        </p:nvSpPr>
        <p:spPr>
          <a:xfrm>
            <a:off x="899592" y="1203598"/>
            <a:ext cx="1404156"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预测函数</a:t>
            </a:r>
          </a:p>
        </p:txBody>
      </p:sp>
      <p:sp>
        <p:nvSpPr>
          <p:cNvPr id="11" name="七角星 10"/>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6</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5"/>
          <a:stretch>
            <a:fillRect/>
          </a:stretch>
        </p:blipFill>
        <p:spPr>
          <a:xfrm>
            <a:off x="2671762" y="2139702"/>
            <a:ext cx="3800475" cy="1209675"/>
          </a:xfrm>
          <a:prstGeom prst="rect">
            <a:avLst/>
          </a:prstGeom>
        </p:spPr>
      </p:pic>
    </p:spTree>
    <p:extLst>
      <p:ext uri="{BB962C8B-B14F-4D97-AF65-F5344CB8AC3E}">
        <p14:creationId xmlns:p14="http://schemas.microsoft.com/office/powerpoint/2010/main" val="1738900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3675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3193503"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9.1.3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支持向量机回归</a:t>
            </a:r>
          </a:p>
        </p:txBody>
      </p:sp>
      <p:sp>
        <p:nvSpPr>
          <p:cNvPr id="2" name="矩形 1"/>
          <p:cNvSpPr/>
          <p:nvPr/>
        </p:nvSpPr>
        <p:spPr>
          <a:xfrm>
            <a:off x="228600" y="1023578"/>
            <a:ext cx="8686800" cy="1131079"/>
          </a:xfrm>
          <a:prstGeom prst="rect">
            <a:avLst/>
          </a:prstGeom>
        </p:spPr>
        <p:txBody>
          <a:bodyPr wrap="square">
            <a:spAutoFit/>
          </a:bodyPr>
          <a:lstStyle/>
          <a:p>
            <a:pPr>
              <a:lnSpc>
                <a:spcPct val="125000"/>
              </a:lnSpc>
              <a:buClr>
                <a:schemeClr val="accent3">
                  <a:lumMod val="75000"/>
                </a:schemeClr>
              </a:buClr>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支持向量回归（</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SVR</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）的原理是在高维空间中找到一个最优超平面，使得大部分数据点都落在这个超平面的某个间隔之内，同时允许模型在一定程度上出现误差，以此来找到一个更好的平衡点。</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7604" y="2248107"/>
            <a:ext cx="3981436" cy="2628693"/>
          </a:xfrm>
          <a:prstGeom prst="rect">
            <a:avLst/>
          </a:prstGeom>
        </p:spPr>
      </p:pic>
      <mc:AlternateContent xmlns:mc="http://schemas.openxmlformats.org/markup-compatibility/2006" xmlns:a14="http://schemas.microsoft.com/office/drawing/2010/main">
        <mc:Choice Requires="a14">
          <p:sp>
            <p:nvSpPr>
              <p:cNvPr id="8" name="矩形 7"/>
              <p:cNvSpPr/>
              <p:nvPr/>
            </p:nvSpPr>
            <p:spPr>
              <a:xfrm>
                <a:off x="5472100" y="1882814"/>
                <a:ext cx="3348372" cy="2862322"/>
              </a:xfrm>
              <a:prstGeom prst="rect">
                <a:avLst/>
              </a:prstGeom>
            </p:spPr>
            <p:txBody>
              <a:bodyPr wrap="square">
                <a:spAutoFit/>
              </a:bodyPr>
              <a:lstStyle/>
              <a:p>
                <a:pPr marL="285750" indent="-285750">
                  <a:lnSpc>
                    <a:spcPct val="125000"/>
                  </a:lnSpc>
                  <a:buClr>
                    <a:schemeClr val="accent3">
                      <a:lumMod val="75000"/>
                    </a:schemeClr>
                  </a:buClr>
                  <a:buFont typeface="Wingdings" pitchFamily="2" charset="2"/>
                  <a:buChar char="Ø"/>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SVR</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要使到超平面最远的样本点的“距离</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最小；</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数据在间隔带内则不计算损失，当且仅当</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𝒇</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𝒙</m:t>
                    </m:r>
                    <m:r>
                      <a:rPr lang="en-US" altLang="zh-CN" b="1">
                        <a:solidFill>
                          <a:prstClr val="black"/>
                        </a:solidFill>
                        <a:latin typeface="Cambria Math" panose="02040503050406030204" pitchFamily="18" charset="0"/>
                        <a:ea typeface="微软雅黑" panose="020B0503020204020204" pitchFamily="34" charset="-122"/>
                      </a:rPr>
                      <m:t>)</m:t>
                    </m:r>
                  </m:oMath>
                </a14:m>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与</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y</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之间的差距的绝对值大于</a:t>
                </a:r>
                <a14:m>
                  <m:oMath xmlns:m="http://schemas.openxmlformats.org/officeDocument/2006/math">
                    <m:r>
                      <a:rPr lang="en-US" altLang="zh-CN" i="1">
                        <a:latin typeface="Cambria Math" panose="02040503050406030204" pitchFamily="18" charset="0"/>
                      </a:rPr>
                      <m:t>𝜀</m:t>
                    </m:r>
                  </m:oMath>
                </a14:m>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才计算损失；</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通过最大化间隔带的宽度与最小化总损失来优化模型；</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5472100" y="1882814"/>
                <a:ext cx="3348372" cy="2862322"/>
              </a:xfrm>
              <a:prstGeom prst="rect">
                <a:avLst/>
              </a:prstGeom>
              <a:blipFill>
                <a:blip r:embed="rId5"/>
                <a:stretch>
                  <a:fillRect l="-1275" r="-1457" b="-14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38998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339503"/>
            <a:ext cx="6944631"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107504" y="381893"/>
            <a:ext cx="6904454" cy="461665"/>
          </a:xfrm>
          <a:prstGeom prst="rect">
            <a:avLst/>
          </a:prstGeom>
        </p:spPr>
        <p:txBody>
          <a:bodyPr wrap="none">
            <a:spAutoFit/>
          </a:bodyPr>
          <a:lstStyle/>
          <a:p>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第</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9</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章 支持向量机及其在智能传感器系统中的应用</a:t>
            </a:r>
            <a:endParaRPr lang="zh-CN" altLang="zh-CN" sz="2400" b="1" dirty="0">
              <a:solidFill>
                <a:schemeClr val="bg1"/>
              </a:solidFill>
              <a:latin typeface="Arial" panose="020B0604020202020204" pitchFamily="34" charset="0"/>
              <a:ea typeface="微软雅黑" pitchFamily="34" charset="-122"/>
              <a:sym typeface="Arial" panose="020B0604020202020204" pitchFamily="34" charset="0"/>
            </a:endParaRPr>
          </a:p>
        </p:txBody>
      </p:sp>
      <p:sp>
        <p:nvSpPr>
          <p:cNvPr id="5"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圆柱形 21"/>
          <p:cNvSpPr/>
          <p:nvPr/>
        </p:nvSpPr>
        <p:spPr>
          <a:xfrm>
            <a:off x="2415570" y="1275606"/>
            <a:ext cx="828092" cy="504056"/>
          </a:xfrm>
          <a:prstGeom prst="can">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2000" b="1" dirty="0">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32"/>
          <p:cNvSpPr txBox="1"/>
          <p:nvPr/>
        </p:nvSpPr>
        <p:spPr>
          <a:xfrm>
            <a:off x="2523582" y="1379552"/>
            <a:ext cx="648072" cy="400110"/>
          </a:xfrm>
          <a:prstGeom prst="rect">
            <a:avLst/>
          </a:prstGeom>
          <a:noFill/>
        </p:spPr>
        <p:txBody>
          <a:bodyPr wrap="square" rtlCol="0">
            <a:spAutoFit/>
          </a:bodyPr>
          <a:lstStyle/>
          <a:p>
            <a:pPr algn="ctr"/>
            <a:r>
              <a:rPr lang="en-US" altLang="zh-CN" sz="2000" b="1" dirty="0">
                <a:latin typeface="Arial" panose="020B0604020202020204" pitchFamily="34" charset="0"/>
                <a:ea typeface="微软雅黑" panose="020B0503020204020204" pitchFamily="34" charset="-122"/>
                <a:sym typeface="Arial" panose="020B0604020202020204" pitchFamily="34" charset="0"/>
              </a:rPr>
              <a:t>9.1</a:t>
            </a:r>
            <a:endParaRPr lang="zh-CN" altLang="en-US" sz="2000" b="1" dirty="0">
              <a:latin typeface="Arial" panose="020B0604020202020204" pitchFamily="34" charset="0"/>
              <a:ea typeface="微软雅黑" panose="020B0503020204020204" pitchFamily="34" charset="-122"/>
              <a:sym typeface="Arial" panose="020B0604020202020204" pitchFamily="34" charset="0"/>
            </a:endParaRPr>
          </a:p>
        </p:txBody>
      </p:sp>
      <p:sp>
        <p:nvSpPr>
          <p:cNvPr id="35" name="圆柱形 34"/>
          <p:cNvSpPr/>
          <p:nvPr/>
        </p:nvSpPr>
        <p:spPr>
          <a:xfrm>
            <a:off x="3747717" y="1275606"/>
            <a:ext cx="1868400" cy="504056"/>
          </a:xfrm>
          <a:prstGeom prst="can">
            <a:avLst>
              <a:gd name="adj" fmla="val 13750"/>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r>
              <a:rPr lang="zh-CN" altLang="en-US" b="1" dirty="0">
                <a:solidFill>
                  <a:schemeClr val="tx1"/>
                </a:solidFill>
                <a:latin typeface="Arial" panose="020B0604020202020204" pitchFamily="34" charset="0"/>
                <a:ea typeface="微软雅黑" panose="020B0503020204020204" pitchFamily="34" charset="-122"/>
                <a:sym typeface="Arial" panose="020B0604020202020204" pitchFamily="34" charset="0"/>
              </a:rPr>
              <a:t>支持向量机原理</a:t>
            </a:r>
          </a:p>
        </p:txBody>
      </p:sp>
      <p:cxnSp>
        <p:nvCxnSpPr>
          <p:cNvPr id="41" name="直接连接符 40"/>
          <p:cNvCxnSpPr>
            <a:cxnSpLocks/>
            <a:endCxn id="35" idx="2"/>
          </p:cNvCxnSpPr>
          <p:nvPr/>
        </p:nvCxnSpPr>
        <p:spPr>
          <a:xfrm>
            <a:off x="3272516" y="1527634"/>
            <a:ext cx="475201" cy="0"/>
          </a:xfrm>
          <a:prstGeom prst="line">
            <a:avLst/>
          </a:prstGeom>
          <a:ln w="28575">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 name="圆柱形 15"/>
          <p:cNvSpPr/>
          <p:nvPr/>
        </p:nvSpPr>
        <p:spPr>
          <a:xfrm>
            <a:off x="2415026" y="2202437"/>
            <a:ext cx="828092" cy="504056"/>
          </a:xfrm>
          <a:prstGeom prst="can">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2000" b="1" dirty="0">
              <a:latin typeface="Arial" panose="020B0604020202020204" pitchFamily="34" charset="0"/>
              <a:ea typeface="微软雅黑" panose="020B0503020204020204" pitchFamily="34" charset="-122"/>
              <a:sym typeface="Arial" panose="020B0604020202020204" pitchFamily="34" charset="0"/>
            </a:endParaRPr>
          </a:p>
        </p:txBody>
      </p:sp>
      <p:sp>
        <p:nvSpPr>
          <p:cNvPr id="17" name="TextBox 32"/>
          <p:cNvSpPr txBox="1"/>
          <p:nvPr/>
        </p:nvSpPr>
        <p:spPr>
          <a:xfrm>
            <a:off x="2523038" y="2306383"/>
            <a:ext cx="648072" cy="400110"/>
          </a:xfrm>
          <a:prstGeom prst="rect">
            <a:avLst/>
          </a:prstGeom>
          <a:noFill/>
        </p:spPr>
        <p:txBody>
          <a:bodyPr wrap="square" rtlCol="0">
            <a:spAutoFit/>
          </a:bodyPr>
          <a:lstStyle/>
          <a:p>
            <a:pPr algn="ctr"/>
            <a:r>
              <a:rPr lang="en-US" altLang="zh-CN" sz="2000" b="1" dirty="0">
                <a:latin typeface="Arial" panose="020B0604020202020204" pitchFamily="34" charset="0"/>
                <a:ea typeface="微软雅黑" panose="020B0503020204020204" pitchFamily="34" charset="-122"/>
                <a:sym typeface="Arial" panose="020B0604020202020204" pitchFamily="34" charset="0"/>
              </a:rPr>
              <a:t>9.2</a:t>
            </a:r>
            <a:endParaRPr lang="zh-CN" altLang="en-US" sz="2000" b="1" dirty="0">
              <a:latin typeface="Arial" panose="020B0604020202020204" pitchFamily="34" charset="0"/>
              <a:ea typeface="微软雅黑" panose="020B0503020204020204" pitchFamily="34" charset="-122"/>
              <a:sym typeface="Arial" panose="020B0604020202020204" pitchFamily="34" charset="0"/>
            </a:endParaRPr>
          </a:p>
        </p:txBody>
      </p:sp>
      <p:sp>
        <p:nvSpPr>
          <p:cNvPr id="18" name="圆柱形 17"/>
          <p:cNvSpPr/>
          <p:nvPr/>
        </p:nvSpPr>
        <p:spPr>
          <a:xfrm>
            <a:off x="3891189" y="2202437"/>
            <a:ext cx="4460687" cy="504056"/>
          </a:xfrm>
          <a:prstGeom prst="can">
            <a:avLst>
              <a:gd name="adj" fmla="val 13750"/>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r>
              <a:rPr lang="zh-CN" altLang="en-US" b="1" dirty="0">
                <a:solidFill>
                  <a:schemeClr val="tx1"/>
                </a:solidFill>
                <a:latin typeface="Arial" panose="020B0604020202020204" pitchFamily="34" charset="0"/>
                <a:ea typeface="微软雅黑" panose="020B0503020204020204" pitchFamily="34" charset="-122"/>
                <a:sym typeface="Arial" panose="020B0604020202020204" pitchFamily="34" charset="0"/>
              </a:rPr>
              <a:t>使用 </a:t>
            </a:r>
            <a:r>
              <a:rPr lang="en-US" altLang="zh-CN" b="1" dirty="0">
                <a:solidFill>
                  <a:schemeClr val="tx1"/>
                </a:solidFill>
                <a:latin typeface="Arial" panose="020B0604020202020204" pitchFamily="34" charset="0"/>
                <a:ea typeface="微软雅黑" panose="020B0503020204020204" pitchFamily="34" charset="-122"/>
                <a:sym typeface="Arial" panose="020B0604020202020204" pitchFamily="34" charset="0"/>
              </a:rPr>
              <a:t>SVC</a:t>
            </a:r>
            <a:r>
              <a:rPr lang="zh-CN" altLang="en-US" b="1" dirty="0">
                <a:solidFill>
                  <a:schemeClr val="tx1"/>
                </a:solidFill>
                <a:latin typeface="Arial" panose="020B0604020202020204" pitchFamily="34" charset="0"/>
                <a:ea typeface="微软雅黑" panose="020B0503020204020204" pitchFamily="34" charset="-122"/>
                <a:sym typeface="Arial" panose="020B0604020202020204" pitchFamily="34" charset="0"/>
              </a:rPr>
              <a:t>对两组分混合气体进行定性识别</a:t>
            </a:r>
          </a:p>
        </p:txBody>
      </p:sp>
      <p:cxnSp>
        <p:nvCxnSpPr>
          <p:cNvPr id="19" name="直接连接符 18"/>
          <p:cNvCxnSpPr>
            <a:cxnSpLocks/>
            <a:endCxn id="18" idx="2"/>
          </p:cNvCxnSpPr>
          <p:nvPr/>
        </p:nvCxnSpPr>
        <p:spPr>
          <a:xfrm>
            <a:off x="3451991" y="2454465"/>
            <a:ext cx="439198" cy="0"/>
          </a:xfrm>
          <a:prstGeom prst="line">
            <a:avLst/>
          </a:prstGeom>
          <a:ln w="28575">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 name="圆柱形 15">
            <a:extLst>
              <a:ext uri="{FF2B5EF4-FFF2-40B4-BE49-F238E27FC236}">
                <a16:creationId xmlns:a16="http://schemas.microsoft.com/office/drawing/2014/main" id="{AFE21425-4023-8A8C-1F9A-AC835E858EDC}"/>
              </a:ext>
            </a:extLst>
          </p:cNvPr>
          <p:cNvSpPr/>
          <p:nvPr/>
        </p:nvSpPr>
        <p:spPr>
          <a:xfrm>
            <a:off x="2415026" y="3140479"/>
            <a:ext cx="828092" cy="504056"/>
          </a:xfrm>
          <a:prstGeom prst="can">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2000" b="1" dirty="0">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32">
            <a:extLst>
              <a:ext uri="{FF2B5EF4-FFF2-40B4-BE49-F238E27FC236}">
                <a16:creationId xmlns:a16="http://schemas.microsoft.com/office/drawing/2014/main" id="{A39DC68B-207B-6D6A-C9E6-47602F4FDBB3}"/>
              </a:ext>
            </a:extLst>
          </p:cNvPr>
          <p:cNvSpPr txBox="1"/>
          <p:nvPr/>
        </p:nvSpPr>
        <p:spPr>
          <a:xfrm>
            <a:off x="2523038" y="3244425"/>
            <a:ext cx="648072" cy="400110"/>
          </a:xfrm>
          <a:prstGeom prst="rect">
            <a:avLst/>
          </a:prstGeom>
          <a:noFill/>
        </p:spPr>
        <p:txBody>
          <a:bodyPr wrap="square" rtlCol="0">
            <a:spAutoFit/>
          </a:bodyPr>
          <a:lstStyle/>
          <a:p>
            <a:pPr algn="ctr"/>
            <a:r>
              <a:rPr lang="en-US" altLang="zh-CN" sz="2000" b="1" dirty="0">
                <a:latin typeface="Arial" panose="020B0604020202020204" pitchFamily="34" charset="0"/>
                <a:ea typeface="微软雅黑" panose="020B0503020204020204" pitchFamily="34" charset="-122"/>
                <a:sym typeface="Arial" panose="020B0604020202020204" pitchFamily="34" charset="0"/>
              </a:rPr>
              <a:t>9.3</a:t>
            </a:r>
            <a:endParaRPr lang="zh-CN" altLang="en-US" sz="2000" b="1" dirty="0">
              <a:latin typeface="Arial" panose="020B0604020202020204" pitchFamily="34" charset="0"/>
              <a:ea typeface="微软雅黑" panose="020B0503020204020204" pitchFamily="34" charset="-122"/>
              <a:sym typeface="Arial" panose="020B0604020202020204" pitchFamily="34" charset="0"/>
            </a:endParaRPr>
          </a:p>
        </p:txBody>
      </p:sp>
      <p:sp>
        <p:nvSpPr>
          <p:cNvPr id="9" name="圆柱形 17">
            <a:extLst>
              <a:ext uri="{FF2B5EF4-FFF2-40B4-BE49-F238E27FC236}">
                <a16:creationId xmlns:a16="http://schemas.microsoft.com/office/drawing/2014/main" id="{0CDF9FAF-9792-018B-0671-0DA246E14847}"/>
              </a:ext>
            </a:extLst>
          </p:cNvPr>
          <p:cNvSpPr/>
          <p:nvPr/>
        </p:nvSpPr>
        <p:spPr>
          <a:xfrm>
            <a:off x="3891189" y="3140479"/>
            <a:ext cx="4676711" cy="504056"/>
          </a:xfrm>
          <a:prstGeom prst="can">
            <a:avLst>
              <a:gd name="adj" fmla="val 13750"/>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r>
              <a:rPr lang="zh-CN" altLang="en-US" b="1" dirty="0">
                <a:solidFill>
                  <a:schemeClr val="tx1"/>
                </a:solidFill>
                <a:latin typeface="Arial" panose="020B0604020202020204" pitchFamily="34" charset="0"/>
                <a:ea typeface="微软雅黑" panose="020B0503020204020204" pitchFamily="34" charset="-122"/>
                <a:sym typeface="Arial" panose="020B0604020202020204" pitchFamily="34" charset="0"/>
              </a:rPr>
              <a:t>基于支持向量机的传感器非线性校正及应用</a:t>
            </a:r>
          </a:p>
        </p:txBody>
      </p:sp>
      <p:cxnSp>
        <p:nvCxnSpPr>
          <p:cNvPr id="10" name="直接连接符 9">
            <a:extLst>
              <a:ext uri="{FF2B5EF4-FFF2-40B4-BE49-F238E27FC236}">
                <a16:creationId xmlns:a16="http://schemas.microsoft.com/office/drawing/2014/main" id="{393A2861-A615-0534-2BC9-36B62412B123}"/>
              </a:ext>
            </a:extLst>
          </p:cNvPr>
          <p:cNvCxnSpPr>
            <a:cxnSpLocks/>
            <a:endCxn id="9" idx="2"/>
          </p:cNvCxnSpPr>
          <p:nvPr/>
        </p:nvCxnSpPr>
        <p:spPr>
          <a:xfrm>
            <a:off x="3451991" y="3392507"/>
            <a:ext cx="439198" cy="0"/>
          </a:xfrm>
          <a:prstGeom prst="line">
            <a:avLst/>
          </a:prstGeom>
          <a:ln w="28575">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圆柱形 15">
            <a:extLst>
              <a:ext uri="{FF2B5EF4-FFF2-40B4-BE49-F238E27FC236}">
                <a16:creationId xmlns:a16="http://schemas.microsoft.com/office/drawing/2014/main" id="{8F851827-34B7-A95E-C546-BEE55FEE88E8}"/>
              </a:ext>
            </a:extLst>
          </p:cNvPr>
          <p:cNvSpPr/>
          <p:nvPr/>
        </p:nvSpPr>
        <p:spPr>
          <a:xfrm>
            <a:off x="2415026" y="4066293"/>
            <a:ext cx="828092" cy="504056"/>
          </a:xfrm>
          <a:prstGeom prst="can">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2000" b="1" dirty="0">
              <a:latin typeface="Arial" panose="020B0604020202020204" pitchFamily="34" charset="0"/>
              <a:ea typeface="微软雅黑" panose="020B0503020204020204" pitchFamily="34" charset="-122"/>
              <a:sym typeface="Arial" panose="020B0604020202020204" pitchFamily="34" charset="0"/>
            </a:endParaRPr>
          </a:p>
        </p:txBody>
      </p:sp>
      <p:sp>
        <p:nvSpPr>
          <p:cNvPr id="14" name="TextBox 32">
            <a:extLst>
              <a:ext uri="{FF2B5EF4-FFF2-40B4-BE49-F238E27FC236}">
                <a16:creationId xmlns:a16="http://schemas.microsoft.com/office/drawing/2014/main" id="{A9BF2D5E-80BD-75C3-4C47-607F8598BD58}"/>
              </a:ext>
            </a:extLst>
          </p:cNvPr>
          <p:cNvSpPr txBox="1"/>
          <p:nvPr/>
        </p:nvSpPr>
        <p:spPr>
          <a:xfrm>
            <a:off x="2523038" y="4170239"/>
            <a:ext cx="648072" cy="400110"/>
          </a:xfrm>
          <a:prstGeom prst="rect">
            <a:avLst/>
          </a:prstGeom>
          <a:noFill/>
        </p:spPr>
        <p:txBody>
          <a:bodyPr wrap="square" rtlCol="0">
            <a:spAutoFit/>
          </a:bodyPr>
          <a:lstStyle/>
          <a:p>
            <a:pPr algn="ctr"/>
            <a:r>
              <a:rPr lang="en-US" altLang="zh-CN" sz="2000" b="1" dirty="0">
                <a:latin typeface="Arial" panose="020B0604020202020204" pitchFamily="34" charset="0"/>
                <a:ea typeface="微软雅黑" panose="020B0503020204020204" pitchFamily="34" charset="-122"/>
                <a:sym typeface="Arial" panose="020B0604020202020204" pitchFamily="34" charset="0"/>
              </a:rPr>
              <a:t>9.4</a:t>
            </a:r>
            <a:endParaRPr lang="zh-CN" altLang="en-US" sz="2000" b="1" dirty="0">
              <a:latin typeface="Arial" panose="020B0604020202020204" pitchFamily="34" charset="0"/>
              <a:ea typeface="微软雅黑" panose="020B0503020204020204" pitchFamily="34" charset="-122"/>
              <a:sym typeface="Arial" panose="020B0604020202020204" pitchFamily="34" charset="0"/>
            </a:endParaRPr>
          </a:p>
        </p:txBody>
      </p:sp>
      <p:sp>
        <p:nvSpPr>
          <p:cNvPr id="15" name="圆柱形 17">
            <a:extLst>
              <a:ext uri="{FF2B5EF4-FFF2-40B4-BE49-F238E27FC236}">
                <a16:creationId xmlns:a16="http://schemas.microsoft.com/office/drawing/2014/main" id="{787D705B-34B6-6CC7-D214-4EB099165B03}"/>
              </a:ext>
            </a:extLst>
          </p:cNvPr>
          <p:cNvSpPr/>
          <p:nvPr/>
        </p:nvSpPr>
        <p:spPr>
          <a:xfrm>
            <a:off x="3891189" y="4066293"/>
            <a:ext cx="2913059" cy="504056"/>
          </a:xfrm>
          <a:prstGeom prst="can">
            <a:avLst>
              <a:gd name="adj" fmla="val 13750"/>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r>
              <a:rPr lang="zh-CN" altLang="en-US" b="1" dirty="0">
                <a:solidFill>
                  <a:schemeClr val="tx1"/>
                </a:solidFill>
                <a:latin typeface="Arial" panose="020B0604020202020204" pitchFamily="34" charset="0"/>
                <a:ea typeface="微软雅黑" panose="020B0503020204020204" pitchFamily="34" charset="-122"/>
                <a:sym typeface="Arial" panose="020B0604020202020204" pitchFamily="34" charset="0"/>
              </a:rPr>
              <a:t>支持向量机的</a:t>
            </a:r>
            <a:r>
              <a:rPr lang="en-US" altLang="zh-CN" b="1" dirty="0">
                <a:solidFill>
                  <a:schemeClr val="tx1"/>
                </a:solidFill>
                <a:latin typeface="Arial" panose="020B0604020202020204" pitchFamily="34" charset="0"/>
                <a:ea typeface="微软雅黑" panose="020B0503020204020204" pitchFamily="34" charset="-122"/>
                <a:sym typeface="Arial" panose="020B0604020202020204" pitchFamily="34" charset="0"/>
              </a:rPr>
              <a:t>Python</a:t>
            </a:r>
            <a:r>
              <a:rPr lang="zh-CN" altLang="en-US" b="1" dirty="0">
                <a:solidFill>
                  <a:schemeClr val="tx1"/>
                </a:solidFill>
                <a:latin typeface="Arial" panose="020B0604020202020204" pitchFamily="34" charset="0"/>
                <a:ea typeface="微软雅黑" panose="020B0503020204020204" pitchFamily="34" charset="-122"/>
                <a:sym typeface="Arial" panose="020B0604020202020204" pitchFamily="34" charset="0"/>
              </a:rPr>
              <a:t>实现</a:t>
            </a:r>
          </a:p>
        </p:txBody>
      </p:sp>
      <p:cxnSp>
        <p:nvCxnSpPr>
          <p:cNvPr id="20" name="直接连接符 19">
            <a:extLst>
              <a:ext uri="{FF2B5EF4-FFF2-40B4-BE49-F238E27FC236}">
                <a16:creationId xmlns:a16="http://schemas.microsoft.com/office/drawing/2014/main" id="{972B37EB-D6FC-B0A5-2898-4B083551FB42}"/>
              </a:ext>
            </a:extLst>
          </p:cNvPr>
          <p:cNvCxnSpPr>
            <a:cxnSpLocks/>
            <a:endCxn id="15" idx="2"/>
          </p:cNvCxnSpPr>
          <p:nvPr/>
        </p:nvCxnSpPr>
        <p:spPr>
          <a:xfrm>
            <a:off x="3451991" y="4318321"/>
            <a:ext cx="439198" cy="0"/>
          </a:xfrm>
          <a:prstGeom prst="line">
            <a:avLst/>
          </a:prstGeom>
          <a:ln w="28575">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4967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3675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3211135"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9.1.3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支持向量机回归</a:t>
            </a:r>
          </a:p>
        </p:txBody>
      </p:sp>
      <mc:AlternateContent xmlns:mc="http://schemas.openxmlformats.org/markup-compatibility/2006" xmlns:a14="http://schemas.microsoft.com/office/drawing/2010/main">
        <mc:Choice Requires="a14">
          <p:sp>
            <p:nvSpPr>
              <p:cNvPr id="7" name="矩形 6"/>
              <p:cNvSpPr/>
              <p:nvPr/>
            </p:nvSpPr>
            <p:spPr>
              <a:xfrm>
                <a:off x="246211" y="1668229"/>
                <a:ext cx="8686800" cy="297511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en-US" altLang="zh-CN" b="1" dirty="0">
                    <a:solidFill>
                      <a:prstClr val="black"/>
                    </a:solidFill>
                    <a:latin typeface="Arial" panose="020B0604020202020204" pitchFamily="34" charset="0"/>
                    <a:ea typeface="微软雅黑" panose="020B0503020204020204" pitchFamily="34" charset="-122"/>
                  </a:rPr>
                  <a:t>SVR</a:t>
                </a:r>
                <a:r>
                  <a:rPr lang="zh-CN" altLang="en-US" b="1" dirty="0">
                    <a:solidFill>
                      <a:prstClr val="black"/>
                    </a:solidFill>
                    <a:latin typeface="Arial" panose="020B0604020202020204" pitchFamily="34" charset="0"/>
                    <a:ea typeface="微软雅黑" panose="020B0503020204020204" pitchFamily="34" charset="-122"/>
                  </a:rPr>
                  <a:t>的基本思想是找到一个函数，使得大部分的数据点都落在这个函数的</a:t>
                </a:r>
                <a:r>
                  <a:rPr lang="en-US" altLang="zh-CN" b="1" dirty="0">
                    <a:solidFill>
                      <a:prstClr val="black"/>
                    </a:solidFill>
                    <a:latin typeface="Arial" panose="020B0604020202020204" pitchFamily="34" charset="0"/>
                    <a:ea typeface="微软雅黑" panose="020B0503020204020204" pitchFamily="34" charset="-122"/>
                  </a:rPr>
                  <a:t>ε</a:t>
                </a:r>
                <a:r>
                  <a:rPr lang="zh-CN" altLang="en-US" b="1" dirty="0">
                    <a:solidFill>
                      <a:prstClr val="black"/>
                    </a:solidFill>
                    <a:latin typeface="Arial" panose="020B0604020202020204" pitchFamily="34" charset="0"/>
                    <a:ea typeface="微软雅黑" panose="020B0503020204020204" pitchFamily="34" charset="-122"/>
                  </a:rPr>
                  <a:t>间隔带内，同时使得函数的复杂度尽可能小。也就是说，</a:t>
                </a:r>
                <a:r>
                  <a:rPr lang="en-US" altLang="zh-CN" b="1" dirty="0">
                    <a:solidFill>
                      <a:prstClr val="black"/>
                    </a:solidFill>
                    <a:latin typeface="Arial" panose="020B0604020202020204" pitchFamily="34" charset="0"/>
                    <a:ea typeface="微软雅黑" panose="020B0503020204020204" pitchFamily="34" charset="-122"/>
                  </a:rPr>
                  <a:t>SVR</a:t>
                </a:r>
                <a:r>
                  <a:rPr lang="zh-CN" altLang="en-US" b="1" dirty="0">
                    <a:solidFill>
                      <a:prstClr val="black"/>
                    </a:solidFill>
                    <a:latin typeface="Arial" panose="020B0604020202020204" pitchFamily="34" charset="0"/>
                    <a:ea typeface="微软雅黑" panose="020B0503020204020204" pitchFamily="34" charset="-122"/>
                  </a:rPr>
                  <a:t>试图找到一个平衡点，既能尽可能地拟合数据，又能保持函数的平滑性</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ε</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间隔带：在</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SVR</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中，我们定义了一个</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ε</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间隔带，这个间隔带的数学表达式如下：</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zh-CN" sz="2400" b="1" i="1">
                              <a:solidFill>
                                <a:prstClr val="black"/>
                              </a:solidFill>
                              <a:latin typeface="Cambria Math" panose="02040503050406030204" pitchFamily="18" charset="0"/>
                              <a:ea typeface="微软雅黑" panose="020B0503020204020204" pitchFamily="34" charset="-122"/>
                            </a:rPr>
                          </m:ctrlPr>
                        </m:mPr>
                        <m:mr>
                          <m:e>
                            <m:sSub>
                              <m:sSubPr>
                                <m:ctrlPr>
                                  <a:rPr lang="zh-CN" altLang="zh-CN" sz="2400" b="1" i="1">
                                    <a:solidFill>
                                      <a:prstClr val="black"/>
                                    </a:solidFill>
                                    <a:latin typeface="Cambria Math" panose="02040503050406030204" pitchFamily="18" charset="0"/>
                                    <a:ea typeface="微软雅黑" panose="020B0503020204020204" pitchFamily="34" charset="-122"/>
                                  </a:rPr>
                                </m:ctrlPr>
                              </m:sSubPr>
                              <m:e>
                                <m:r>
                                  <a:rPr lang="en-US" altLang="zh-CN" sz="2400" b="1" i="1">
                                    <a:solidFill>
                                      <a:prstClr val="black"/>
                                    </a:solidFill>
                                    <a:latin typeface="Cambria Math" panose="02040503050406030204" pitchFamily="18" charset="0"/>
                                    <a:ea typeface="微软雅黑" panose="020B0503020204020204" pitchFamily="34" charset="-122"/>
                                  </a:rPr>
                                  <m:t>𝑦</m:t>
                                </m:r>
                              </m:e>
                              <m:sub>
                                <m:r>
                                  <a:rPr lang="en-US" altLang="zh-CN" sz="2400" b="1" i="1">
                                    <a:solidFill>
                                      <a:prstClr val="black"/>
                                    </a:solidFill>
                                    <a:latin typeface="Cambria Math" panose="02040503050406030204" pitchFamily="18" charset="0"/>
                                    <a:ea typeface="微软雅黑" panose="020B0503020204020204" pitchFamily="34" charset="-122"/>
                                  </a:rPr>
                                  <m:t>𝑖</m:t>
                                </m:r>
                              </m:sub>
                            </m:sSub>
                            <m:r>
                              <a:rPr lang="en-US" altLang="zh-CN" sz="2400" b="1" i="1">
                                <a:solidFill>
                                  <a:prstClr val="black"/>
                                </a:solidFill>
                                <a:latin typeface="Cambria Math" panose="02040503050406030204" pitchFamily="18" charset="0"/>
                                <a:ea typeface="微软雅黑" panose="020B0503020204020204" pitchFamily="34" charset="-122"/>
                              </a:rPr>
                              <m:t>−</m:t>
                            </m:r>
                            <m:sSup>
                              <m:sSupPr>
                                <m:ctrlPr>
                                  <a:rPr lang="zh-CN" altLang="zh-CN" sz="2400" b="1" i="1">
                                    <a:solidFill>
                                      <a:prstClr val="black"/>
                                    </a:solidFill>
                                    <a:latin typeface="Cambria Math" panose="02040503050406030204" pitchFamily="18" charset="0"/>
                                    <a:ea typeface="微软雅黑" panose="020B0503020204020204" pitchFamily="34" charset="-122"/>
                                  </a:rPr>
                                </m:ctrlPr>
                              </m:sSupPr>
                              <m:e>
                                <m:r>
                                  <a:rPr lang="en-US" altLang="zh-CN" sz="2400" b="1" i="1">
                                    <a:solidFill>
                                      <a:prstClr val="black"/>
                                    </a:solidFill>
                                    <a:latin typeface="Cambria Math" panose="02040503050406030204" pitchFamily="18" charset="0"/>
                                    <a:ea typeface="微软雅黑" panose="020B0503020204020204" pitchFamily="34" charset="-122"/>
                                  </a:rPr>
                                  <m:t>𝑤</m:t>
                                </m:r>
                              </m:e>
                              <m:sup>
                                <m:r>
                                  <a:rPr lang="en-US" altLang="zh-CN" sz="2400" b="1" i="1">
                                    <a:solidFill>
                                      <a:prstClr val="black"/>
                                    </a:solidFill>
                                    <a:latin typeface="Cambria Math" panose="02040503050406030204" pitchFamily="18" charset="0"/>
                                    <a:ea typeface="微软雅黑" panose="020B0503020204020204" pitchFamily="34" charset="-122"/>
                                  </a:rPr>
                                  <m:t>𝑇</m:t>
                                </m:r>
                              </m:sup>
                            </m:sSup>
                            <m:sSub>
                              <m:sSubPr>
                                <m:ctrlPr>
                                  <a:rPr lang="zh-CN" altLang="zh-CN" sz="2400" b="1" i="1">
                                    <a:solidFill>
                                      <a:prstClr val="black"/>
                                    </a:solidFill>
                                    <a:latin typeface="Cambria Math" panose="02040503050406030204" pitchFamily="18" charset="0"/>
                                    <a:ea typeface="微软雅黑" panose="020B0503020204020204" pitchFamily="34" charset="-122"/>
                                  </a:rPr>
                                </m:ctrlPr>
                              </m:sSubPr>
                              <m:e>
                                <m:r>
                                  <a:rPr lang="en-US" altLang="zh-CN" sz="2400" b="1" i="1">
                                    <a:solidFill>
                                      <a:prstClr val="black"/>
                                    </a:solidFill>
                                    <a:latin typeface="Cambria Math" panose="02040503050406030204" pitchFamily="18" charset="0"/>
                                    <a:ea typeface="微软雅黑" panose="020B0503020204020204" pitchFamily="34" charset="-122"/>
                                  </a:rPr>
                                  <m:t>𝑥</m:t>
                                </m:r>
                              </m:e>
                              <m:sub>
                                <m:r>
                                  <a:rPr lang="en-US" altLang="zh-CN" sz="2400" b="1" i="1">
                                    <a:solidFill>
                                      <a:prstClr val="black"/>
                                    </a:solidFill>
                                    <a:latin typeface="Cambria Math" panose="02040503050406030204" pitchFamily="18" charset="0"/>
                                    <a:ea typeface="微软雅黑" panose="020B0503020204020204" pitchFamily="34" charset="-122"/>
                                  </a:rPr>
                                  <m:t>𝑖</m:t>
                                </m:r>
                              </m:sub>
                            </m:sSub>
                            <m:r>
                              <a:rPr lang="en-US" altLang="zh-CN" sz="2400" b="1" i="1">
                                <a:solidFill>
                                  <a:prstClr val="black"/>
                                </a:solidFill>
                                <a:latin typeface="Cambria Math" panose="02040503050406030204" pitchFamily="18" charset="0"/>
                                <a:ea typeface="微软雅黑" panose="020B0503020204020204" pitchFamily="34" charset="-122"/>
                              </a:rPr>
                              <m:t>−</m:t>
                            </m:r>
                            <m:r>
                              <a:rPr lang="en-US" altLang="zh-CN" sz="2400" b="1" i="1">
                                <a:solidFill>
                                  <a:prstClr val="black"/>
                                </a:solidFill>
                                <a:latin typeface="Cambria Math" panose="02040503050406030204" pitchFamily="18" charset="0"/>
                                <a:ea typeface="微软雅黑" panose="020B0503020204020204" pitchFamily="34" charset="-122"/>
                              </a:rPr>
                              <m:t>𝑏</m:t>
                            </m:r>
                          </m:e>
                          <m:e>
                            <m:r>
                              <a:rPr lang="en-US" altLang="zh-CN" sz="2400" b="1" i="1">
                                <a:solidFill>
                                  <a:prstClr val="black"/>
                                </a:solidFill>
                                <a:latin typeface="Cambria Math" panose="02040503050406030204" pitchFamily="18" charset="0"/>
                                <a:ea typeface="微软雅黑" panose="020B0503020204020204" pitchFamily="34" charset="-122"/>
                              </a:rPr>
                              <m:t>≤</m:t>
                            </m:r>
                            <m:r>
                              <a:rPr lang="en-US" altLang="zh-CN" sz="2400" b="1" i="1">
                                <a:solidFill>
                                  <a:prstClr val="black"/>
                                </a:solidFill>
                                <a:latin typeface="Cambria Math" panose="02040503050406030204" pitchFamily="18" charset="0"/>
                                <a:ea typeface="微软雅黑" panose="020B0503020204020204" pitchFamily="34" charset="-122"/>
                              </a:rPr>
                              <m:t>𝜖</m:t>
                            </m:r>
                            <m:r>
                              <a:rPr lang="en-US" altLang="zh-CN" sz="2400" b="1" i="1">
                                <a:solidFill>
                                  <a:prstClr val="black"/>
                                </a:solidFill>
                                <a:latin typeface="Cambria Math" panose="02040503050406030204" pitchFamily="18" charset="0"/>
                                <a:ea typeface="微软雅黑" panose="020B0503020204020204" pitchFamily="34" charset="-122"/>
                              </a:rPr>
                              <m:t>,</m:t>
                            </m:r>
                          </m:e>
                        </m:mr>
                        <m:mr>
                          <m:e>
                            <m:sSup>
                              <m:sSupPr>
                                <m:ctrlPr>
                                  <a:rPr lang="zh-CN" altLang="zh-CN" sz="2400" b="1" i="1">
                                    <a:solidFill>
                                      <a:prstClr val="black"/>
                                    </a:solidFill>
                                    <a:latin typeface="Cambria Math" panose="02040503050406030204" pitchFamily="18" charset="0"/>
                                    <a:ea typeface="微软雅黑" panose="020B0503020204020204" pitchFamily="34" charset="-122"/>
                                  </a:rPr>
                                </m:ctrlPr>
                              </m:sSupPr>
                              <m:e>
                                <m:r>
                                  <a:rPr lang="en-US" altLang="zh-CN" sz="2400" b="1" i="1">
                                    <a:solidFill>
                                      <a:prstClr val="black"/>
                                    </a:solidFill>
                                    <a:latin typeface="Cambria Math" panose="02040503050406030204" pitchFamily="18" charset="0"/>
                                    <a:ea typeface="微软雅黑" panose="020B0503020204020204" pitchFamily="34" charset="-122"/>
                                  </a:rPr>
                                  <m:t>𝑤</m:t>
                                </m:r>
                              </m:e>
                              <m:sup>
                                <m:r>
                                  <a:rPr lang="en-US" altLang="zh-CN" sz="2400" b="1" i="1">
                                    <a:solidFill>
                                      <a:prstClr val="black"/>
                                    </a:solidFill>
                                    <a:latin typeface="Cambria Math" panose="02040503050406030204" pitchFamily="18" charset="0"/>
                                    <a:ea typeface="微软雅黑" panose="020B0503020204020204" pitchFamily="34" charset="-122"/>
                                  </a:rPr>
                                  <m:t>𝑇</m:t>
                                </m:r>
                              </m:sup>
                            </m:sSup>
                            <m:sSub>
                              <m:sSubPr>
                                <m:ctrlPr>
                                  <a:rPr lang="zh-CN" altLang="zh-CN" sz="2400" b="1" i="1">
                                    <a:solidFill>
                                      <a:prstClr val="black"/>
                                    </a:solidFill>
                                    <a:latin typeface="Cambria Math" panose="02040503050406030204" pitchFamily="18" charset="0"/>
                                    <a:ea typeface="微软雅黑" panose="020B0503020204020204" pitchFamily="34" charset="-122"/>
                                  </a:rPr>
                                </m:ctrlPr>
                              </m:sSubPr>
                              <m:e>
                                <m:r>
                                  <a:rPr lang="en-US" altLang="zh-CN" sz="2400" b="1" i="1">
                                    <a:solidFill>
                                      <a:prstClr val="black"/>
                                    </a:solidFill>
                                    <a:latin typeface="Cambria Math" panose="02040503050406030204" pitchFamily="18" charset="0"/>
                                    <a:ea typeface="微软雅黑" panose="020B0503020204020204" pitchFamily="34" charset="-122"/>
                                  </a:rPr>
                                  <m:t>𝑥</m:t>
                                </m:r>
                              </m:e>
                              <m:sub>
                                <m:r>
                                  <a:rPr lang="en-US" altLang="zh-CN" sz="2400" b="1" i="1">
                                    <a:solidFill>
                                      <a:prstClr val="black"/>
                                    </a:solidFill>
                                    <a:latin typeface="Cambria Math" panose="02040503050406030204" pitchFamily="18" charset="0"/>
                                    <a:ea typeface="微软雅黑" panose="020B0503020204020204" pitchFamily="34" charset="-122"/>
                                  </a:rPr>
                                  <m:t>𝑖</m:t>
                                </m:r>
                              </m:sub>
                            </m:sSub>
                            <m:r>
                              <a:rPr lang="en-US" altLang="zh-CN" sz="2400" b="1" i="1">
                                <a:solidFill>
                                  <a:prstClr val="black"/>
                                </a:solidFill>
                                <a:latin typeface="Cambria Math" panose="02040503050406030204" pitchFamily="18" charset="0"/>
                                <a:ea typeface="微软雅黑" panose="020B0503020204020204" pitchFamily="34" charset="-122"/>
                              </a:rPr>
                              <m:t>+</m:t>
                            </m:r>
                            <m:r>
                              <a:rPr lang="en-US" altLang="zh-CN" sz="2400" b="1" i="1">
                                <a:solidFill>
                                  <a:prstClr val="black"/>
                                </a:solidFill>
                                <a:latin typeface="Cambria Math" panose="02040503050406030204" pitchFamily="18" charset="0"/>
                                <a:ea typeface="微软雅黑" panose="020B0503020204020204" pitchFamily="34" charset="-122"/>
                              </a:rPr>
                              <m:t>𝑏</m:t>
                            </m:r>
                            <m:r>
                              <a:rPr lang="en-US" altLang="zh-CN" sz="2400" b="1" i="1">
                                <a:solidFill>
                                  <a:prstClr val="black"/>
                                </a:solidFill>
                                <a:latin typeface="Cambria Math" panose="02040503050406030204" pitchFamily="18" charset="0"/>
                                <a:ea typeface="微软雅黑" panose="020B0503020204020204" pitchFamily="34" charset="-122"/>
                              </a:rPr>
                              <m:t>−</m:t>
                            </m:r>
                            <m:sSub>
                              <m:sSubPr>
                                <m:ctrlPr>
                                  <a:rPr lang="zh-CN" altLang="zh-CN" sz="2400" b="1" i="1">
                                    <a:solidFill>
                                      <a:prstClr val="black"/>
                                    </a:solidFill>
                                    <a:latin typeface="Cambria Math" panose="02040503050406030204" pitchFamily="18" charset="0"/>
                                    <a:ea typeface="微软雅黑" panose="020B0503020204020204" pitchFamily="34" charset="-122"/>
                                  </a:rPr>
                                </m:ctrlPr>
                              </m:sSubPr>
                              <m:e>
                                <m:r>
                                  <a:rPr lang="en-US" altLang="zh-CN" sz="2400" b="1" i="1">
                                    <a:solidFill>
                                      <a:prstClr val="black"/>
                                    </a:solidFill>
                                    <a:latin typeface="Cambria Math" panose="02040503050406030204" pitchFamily="18" charset="0"/>
                                    <a:ea typeface="微软雅黑" panose="020B0503020204020204" pitchFamily="34" charset="-122"/>
                                  </a:rPr>
                                  <m:t>𝑦</m:t>
                                </m:r>
                              </m:e>
                              <m:sub>
                                <m:r>
                                  <a:rPr lang="en-US" altLang="zh-CN" sz="2400" b="1" i="1">
                                    <a:solidFill>
                                      <a:prstClr val="black"/>
                                    </a:solidFill>
                                    <a:latin typeface="Cambria Math" panose="02040503050406030204" pitchFamily="18" charset="0"/>
                                    <a:ea typeface="微软雅黑" panose="020B0503020204020204" pitchFamily="34" charset="-122"/>
                                  </a:rPr>
                                  <m:t>𝑖</m:t>
                                </m:r>
                              </m:sub>
                            </m:sSub>
                          </m:e>
                          <m:e>
                            <m:r>
                              <a:rPr lang="en-US" altLang="zh-CN" sz="2400" b="1" i="1">
                                <a:solidFill>
                                  <a:prstClr val="black"/>
                                </a:solidFill>
                                <a:latin typeface="Cambria Math" panose="02040503050406030204" pitchFamily="18" charset="0"/>
                                <a:ea typeface="微软雅黑" panose="020B0503020204020204" pitchFamily="34" charset="-122"/>
                              </a:rPr>
                              <m:t>≤</m:t>
                            </m:r>
                            <m:r>
                              <a:rPr lang="en-US" altLang="zh-CN" sz="2400" b="1" i="1">
                                <a:solidFill>
                                  <a:prstClr val="black"/>
                                </a:solidFill>
                                <a:latin typeface="Cambria Math" panose="02040503050406030204" pitchFamily="18" charset="0"/>
                                <a:ea typeface="微软雅黑" panose="020B0503020204020204" pitchFamily="34" charset="-122"/>
                              </a:rPr>
                              <m:t>𝜖</m:t>
                            </m:r>
                            <m:r>
                              <a:rPr lang="en-US" altLang="zh-CN" sz="2400" b="1" i="1">
                                <a:solidFill>
                                  <a:prstClr val="black"/>
                                </a:solidFill>
                                <a:latin typeface="Cambria Math" panose="02040503050406030204" pitchFamily="18" charset="0"/>
                                <a:ea typeface="微软雅黑" panose="020B0503020204020204" pitchFamily="34" charset="-122"/>
                              </a:rPr>
                              <m:t>.</m:t>
                            </m:r>
                          </m:e>
                        </m:mr>
                      </m:m>
                    </m:oMath>
                  </m:oMathPara>
                </a14:m>
                <a:endParaRPr lang="en-US" altLang="zh-CN" sz="2400" b="1" i="1" dirty="0">
                  <a:solidFill>
                    <a:prstClr val="black"/>
                  </a:solidFill>
                  <a:latin typeface="Arial" panose="020B0604020202020204" pitchFamily="34"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定义了一个在真实值</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a:solidFill>
                              <a:prstClr val="black"/>
                            </a:solidFill>
                            <a:latin typeface="Cambria Math" panose="02040503050406030204" pitchFamily="18" charset="0"/>
                            <a:ea typeface="微软雅黑" panose="020B0503020204020204" pitchFamily="34" charset="-122"/>
                          </a:rPr>
                          <m:t>𝑦</m:t>
                        </m:r>
                      </m:e>
                      <m:sub>
                        <m:r>
                          <a:rPr lang="en-US" altLang="zh-CN" b="1">
                            <a:solidFill>
                              <a:prstClr val="black"/>
                            </a:solidFill>
                            <a:latin typeface="Cambria Math" panose="02040503050406030204" pitchFamily="18" charset="0"/>
                            <a:ea typeface="微软雅黑" panose="020B0503020204020204" pitchFamily="34" charset="-122"/>
                          </a:rPr>
                          <m:t>𝑖</m:t>
                        </m:r>
                      </m:sub>
                    </m:sSub>
                  </m:oMath>
                </a14:m>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周围的宽度为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2ϵ</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的间隔带。预测值</a:t>
                </a:r>
                <a14:m>
                  <m:oMath xmlns:m="http://schemas.openxmlformats.org/officeDocument/2006/math">
                    <m:sSup>
                      <m:sSupPr>
                        <m:ctrlPr>
                          <a:rPr lang="zh-CN" altLang="zh-CN" b="1" i="1">
                            <a:solidFill>
                              <a:prstClr val="black"/>
                            </a:solidFill>
                            <a:latin typeface="Cambria Math" panose="02040503050406030204" pitchFamily="18" charset="0"/>
                            <a:ea typeface="微软雅黑" panose="020B0503020204020204" pitchFamily="34" charset="-122"/>
                          </a:rPr>
                        </m:ctrlPr>
                      </m:sSupPr>
                      <m:e>
                        <m:r>
                          <a:rPr lang="en-US" altLang="zh-CN" b="1" i="1">
                            <a:solidFill>
                              <a:prstClr val="black"/>
                            </a:solidFill>
                            <a:latin typeface="Cambria Math" panose="02040503050406030204" pitchFamily="18" charset="0"/>
                            <a:ea typeface="微软雅黑" panose="020B0503020204020204" pitchFamily="34" charset="-122"/>
                          </a:rPr>
                          <m:t>𝒘</m:t>
                        </m:r>
                      </m:e>
                      <m:sup>
                        <m:r>
                          <a:rPr lang="en-US" altLang="zh-CN" b="1" i="1">
                            <a:solidFill>
                              <a:prstClr val="black"/>
                            </a:solidFill>
                            <a:latin typeface="Cambria Math" panose="02040503050406030204" pitchFamily="18" charset="0"/>
                            <a:ea typeface="微软雅黑" panose="020B0503020204020204" pitchFamily="34" charset="-122"/>
                          </a:rPr>
                          <m:t>𝑻</m:t>
                        </m:r>
                      </m:sup>
                    </m:sSup>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𝒙</m:t>
                        </m:r>
                      </m:e>
                      <m:sub>
                        <m:r>
                          <a:rPr lang="en-US" altLang="zh-CN" b="1" i="1">
                            <a:solidFill>
                              <a:prstClr val="black"/>
                            </a:solidFill>
                            <a:latin typeface="Cambria Math" panose="02040503050406030204" pitchFamily="18" charset="0"/>
                            <a:ea typeface="微软雅黑" panose="020B0503020204020204" pitchFamily="34" charset="-122"/>
                          </a:rPr>
                          <m:t>𝒊</m:t>
                        </m:r>
                      </m:sub>
                    </m:sSub>
                    <m:r>
                      <a:rPr lang="en-US" altLang="zh-CN" b="1" i="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𝒃</m:t>
                    </m:r>
                  </m:oMath>
                </a14:m>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落在这个间隔带内，预测是正确的。否则，计算预测值和真实值之间的差距，需要最小化的损失。</a:t>
                </a:r>
                <a:endParaRPr lang="en-US" altLang="zh-CN" sz="2400" b="1" i="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246211" y="1668229"/>
                <a:ext cx="8686800" cy="2975110"/>
              </a:xfrm>
              <a:prstGeom prst="rect">
                <a:avLst/>
              </a:prstGeom>
              <a:blipFill>
                <a:blip r:embed="rId4"/>
                <a:stretch>
                  <a:fillRect l="-280" r="-560" b="-813"/>
                </a:stretch>
              </a:blipFill>
            </p:spPr>
            <p:txBody>
              <a:bodyPr/>
              <a:lstStyle/>
              <a:p>
                <a:r>
                  <a:rPr lang="zh-CN" altLang="en-US">
                    <a:noFill/>
                  </a:rPr>
                  <a:t> </a:t>
                </a:r>
              </a:p>
            </p:txBody>
          </p:sp>
        </mc:Fallback>
      </mc:AlternateContent>
      <p:sp>
        <p:nvSpPr>
          <p:cNvPr id="9" name="矩形 8"/>
          <p:cNvSpPr/>
          <p:nvPr/>
        </p:nvSpPr>
        <p:spPr>
          <a:xfrm>
            <a:off x="899592" y="1203598"/>
            <a:ext cx="1044116"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 间隔带</a:t>
            </a:r>
          </a:p>
        </p:txBody>
      </p:sp>
      <p:sp>
        <p:nvSpPr>
          <p:cNvPr id="10" name="七角星 9"/>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1</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953496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3675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3211135"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9.1.3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支持向量机回归</a:t>
            </a:r>
          </a:p>
        </p:txBody>
      </p:sp>
      <mc:AlternateContent xmlns:mc="http://schemas.openxmlformats.org/markup-compatibility/2006" xmlns:a14="http://schemas.microsoft.com/office/drawing/2010/main">
        <mc:Choice Requires="a14">
          <p:sp>
            <p:nvSpPr>
              <p:cNvPr id="7" name="矩形 6"/>
              <p:cNvSpPr/>
              <p:nvPr/>
            </p:nvSpPr>
            <p:spPr>
              <a:xfrm>
                <a:off x="246211" y="1668229"/>
                <a:ext cx="8686800" cy="301108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SVR</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的原始问题是试图找到一个函数，使得所有的数据点都落在这个函数的</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ε</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间隔带内。这个问题的目标函数为：</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14:m>
                  <m:oMathPara xmlns:m="http://schemas.openxmlformats.org/officeDocument/2006/math">
                    <m:oMathParaPr>
                      <m:jc m:val="centerGroup"/>
                    </m:oMathParaPr>
                    <m:oMath xmlns:m="http://schemas.openxmlformats.org/officeDocument/2006/math">
                      <m:limLow>
                        <m:limLowPr>
                          <m:ctrlPr>
                            <a:rPr lang="zh-CN" altLang="zh-CN" sz="2400" b="1" i="1">
                              <a:latin typeface="Cambria Math" panose="02040503050406030204" pitchFamily="18" charset="0"/>
                            </a:rPr>
                          </m:ctrlPr>
                        </m:limLowPr>
                        <m:e>
                          <m:r>
                            <a:rPr lang="en-US" altLang="zh-CN" sz="2400" b="1" i="1">
                              <a:latin typeface="Cambria Math" panose="02040503050406030204" pitchFamily="18" charset="0"/>
                            </a:rPr>
                            <m:t>𝒎𝒊𝒏</m:t>
                          </m:r>
                        </m:e>
                        <m:lim>
                          <m:r>
                            <a:rPr lang="en-US" altLang="zh-CN" sz="2400" b="1" i="1">
                              <a:latin typeface="Cambria Math" panose="02040503050406030204" pitchFamily="18" charset="0"/>
                            </a:rPr>
                            <m:t>𝒘</m:t>
                          </m:r>
                          <m:r>
                            <a:rPr lang="en-US" altLang="zh-CN" sz="2400" b="1" i="1">
                              <a:latin typeface="Cambria Math" panose="02040503050406030204" pitchFamily="18" charset="0"/>
                            </a:rPr>
                            <m:t>,</m:t>
                          </m:r>
                          <m:r>
                            <a:rPr lang="en-US" altLang="zh-CN" sz="2400" b="1" i="1">
                              <a:latin typeface="Cambria Math" panose="02040503050406030204" pitchFamily="18" charset="0"/>
                            </a:rPr>
                            <m:t>𝒃</m:t>
                          </m:r>
                        </m:lim>
                      </m:limLow>
                      <m:f>
                        <m:fPr>
                          <m:ctrlPr>
                            <a:rPr lang="zh-CN" altLang="zh-CN" sz="2400" b="1" i="1">
                              <a:latin typeface="Cambria Math" panose="02040503050406030204" pitchFamily="18" charset="0"/>
                            </a:rPr>
                          </m:ctrlPr>
                        </m:fPr>
                        <m:num>
                          <m:r>
                            <a:rPr lang="en-US" altLang="zh-CN" sz="2400" b="1" i="1">
                              <a:latin typeface="Cambria Math" panose="02040503050406030204" pitchFamily="18" charset="0"/>
                            </a:rPr>
                            <m:t>𝟏</m:t>
                          </m:r>
                        </m:num>
                        <m:den>
                          <m:r>
                            <a:rPr lang="en-US" altLang="zh-CN" sz="2400" b="1" i="1">
                              <a:latin typeface="Cambria Math" panose="02040503050406030204" pitchFamily="18" charset="0"/>
                            </a:rPr>
                            <m:t>𝟐</m:t>
                          </m:r>
                        </m:den>
                      </m:f>
                      <m:r>
                        <a:rPr lang="en-US" altLang="zh-CN" sz="2400" b="1" i="1">
                          <a:latin typeface="Cambria Math" panose="02040503050406030204" pitchFamily="18" charset="0"/>
                        </a:rPr>
                        <m:t>||</m:t>
                      </m:r>
                      <m:r>
                        <a:rPr lang="en-US" altLang="zh-CN" sz="2400" b="1" i="1">
                          <a:latin typeface="Cambria Math" panose="02040503050406030204" pitchFamily="18" charset="0"/>
                        </a:rPr>
                        <m:t>𝒘</m:t>
                      </m:r>
                      <m:r>
                        <a:rPr lang="en-US" altLang="zh-CN" sz="2400" b="1" i="1">
                          <a:latin typeface="Cambria Math" panose="02040503050406030204" pitchFamily="18" charset="0"/>
                        </a:rPr>
                        <m:t>|</m:t>
                      </m:r>
                      <m:sSup>
                        <m:sSupPr>
                          <m:ctrlPr>
                            <a:rPr lang="zh-CN" altLang="zh-CN" sz="2400" b="1" i="1">
                              <a:latin typeface="Cambria Math" panose="02040503050406030204" pitchFamily="18" charset="0"/>
                            </a:rPr>
                          </m:ctrlPr>
                        </m:sSupPr>
                        <m:e>
                          <m:r>
                            <a:rPr lang="en-US" altLang="zh-CN" sz="2400" b="1" i="1">
                              <a:latin typeface="Cambria Math" panose="02040503050406030204" pitchFamily="18" charset="0"/>
                            </a:rPr>
                            <m:t>|</m:t>
                          </m:r>
                        </m:e>
                        <m:sup>
                          <m:r>
                            <a:rPr lang="en-US" altLang="zh-CN" sz="2400" b="1" i="1">
                              <a:latin typeface="Cambria Math" panose="02040503050406030204" pitchFamily="18" charset="0"/>
                            </a:rPr>
                            <m:t>𝟐</m:t>
                          </m:r>
                        </m:sup>
                      </m:sSup>
                    </m:oMath>
                  </m:oMathPara>
                </a14:m>
                <a:endParaRPr lang="zh-CN" altLang="zh-CN" b="1" dirty="0"/>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这个问题的约束条件为：</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14:m>
                  <m:oMathPara xmlns:m="http://schemas.openxmlformats.org/officeDocument/2006/math">
                    <m:oMathParaPr>
                      <m:jc m:val="centerGroup"/>
                    </m:oMathParaPr>
                    <m:oMath xmlns:m="http://schemas.openxmlformats.org/officeDocument/2006/math">
                      <m:eqArr>
                        <m:eqArrPr>
                          <m:ctrlPr>
                            <a:rPr lang="zh-CN" altLang="zh-CN" sz="2400" b="1" i="1">
                              <a:latin typeface="Cambria Math" panose="02040503050406030204" pitchFamily="18" charset="0"/>
                            </a:rPr>
                          </m:ctrlPr>
                        </m:eqArrPr>
                        <m:e>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𝒚</m:t>
                              </m:r>
                            </m:e>
                            <m:sub>
                              <m:r>
                                <a:rPr lang="en-US" altLang="zh-CN" sz="2400" b="1" i="1">
                                  <a:latin typeface="Cambria Math" panose="02040503050406030204" pitchFamily="18" charset="0"/>
                                </a:rPr>
                                <m:t>𝒊</m:t>
                              </m:r>
                            </m:sub>
                          </m:sSub>
                          <m:r>
                            <a:rPr lang="en-US" altLang="zh-CN" sz="2400" b="1" i="1">
                              <a:latin typeface="Cambria Math" panose="02040503050406030204" pitchFamily="18" charset="0"/>
                            </a:rPr>
                            <m:t>−</m:t>
                          </m:r>
                          <m:sSup>
                            <m:sSupPr>
                              <m:ctrlPr>
                                <a:rPr lang="zh-CN" altLang="zh-CN" sz="2400" b="1" i="1">
                                  <a:latin typeface="Cambria Math" panose="02040503050406030204" pitchFamily="18" charset="0"/>
                                </a:rPr>
                              </m:ctrlPr>
                            </m:sSupPr>
                            <m:e>
                              <m:r>
                                <a:rPr lang="en-US" altLang="zh-CN" sz="2400" b="1" i="1">
                                  <a:latin typeface="Cambria Math" panose="02040503050406030204" pitchFamily="18" charset="0"/>
                                </a:rPr>
                                <m:t>𝒘</m:t>
                              </m:r>
                            </m:e>
                            <m:sup>
                              <m:r>
                                <a:rPr lang="en-US" altLang="zh-CN" sz="2400" b="1" i="1">
                                  <a:latin typeface="Cambria Math" panose="02040503050406030204" pitchFamily="18" charset="0"/>
                                </a:rPr>
                                <m:t>𝑻</m:t>
                              </m:r>
                            </m:sup>
                          </m:sSup>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a:latin typeface="Cambria Math" panose="02040503050406030204" pitchFamily="18" charset="0"/>
                                </a:rPr>
                                <m:t>𝒊</m:t>
                              </m:r>
                            </m:sub>
                          </m:sSub>
                          <m:r>
                            <a:rPr lang="en-US" altLang="zh-CN" sz="2400" b="1" i="1">
                              <a:latin typeface="Cambria Math" panose="02040503050406030204" pitchFamily="18" charset="0"/>
                            </a:rPr>
                            <m:t>−</m:t>
                          </m:r>
                          <m:r>
                            <a:rPr lang="en-US" altLang="zh-CN" sz="2400" b="1" i="1">
                              <a:latin typeface="Cambria Math" panose="02040503050406030204" pitchFamily="18" charset="0"/>
                            </a:rPr>
                            <m:t>𝒃</m:t>
                          </m:r>
                          <m:r>
                            <a:rPr lang="en-US" altLang="zh-CN" sz="2400" b="1" i="1">
                              <a:latin typeface="Cambria Math" panose="02040503050406030204" pitchFamily="18" charset="0"/>
                            </a:rPr>
                            <m:t>≤</m:t>
                          </m:r>
                          <m:r>
                            <a:rPr lang="en-US" altLang="zh-CN" sz="2400" b="1" i="1">
                              <a:latin typeface="Cambria Math" panose="02040503050406030204" pitchFamily="18" charset="0"/>
                            </a:rPr>
                            <m:t>𝝐</m:t>
                          </m:r>
                          <m:r>
                            <a:rPr lang="en-US" altLang="zh-CN" sz="2400" b="1" i="1">
                              <a:latin typeface="Cambria Math" panose="02040503050406030204" pitchFamily="18" charset="0"/>
                            </a:rPr>
                            <m:t>,</m:t>
                          </m:r>
                        </m:e>
                        <m:e>
                          <m:sSup>
                            <m:sSupPr>
                              <m:ctrlPr>
                                <a:rPr lang="zh-CN" altLang="zh-CN" sz="2400" b="1" i="1">
                                  <a:latin typeface="Cambria Math" panose="02040503050406030204" pitchFamily="18" charset="0"/>
                                </a:rPr>
                              </m:ctrlPr>
                            </m:sSupPr>
                            <m:e>
                              <m:r>
                                <a:rPr lang="en-US" altLang="zh-CN" sz="2400" b="1" i="1">
                                  <a:latin typeface="Cambria Math" panose="02040503050406030204" pitchFamily="18" charset="0"/>
                                </a:rPr>
                                <m:t>𝒘</m:t>
                              </m:r>
                            </m:e>
                            <m:sup>
                              <m:r>
                                <a:rPr lang="en-US" altLang="zh-CN" sz="2400" b="1" i="1">
                                  <a:latin typeface="Cambria Math" panose="02040503050406030204" pitchFamily="18" charset="0"/>
                                </a:rPr>
                                <m:t>𝑻</m:t>
                              </m:r>
                            </m:sup>
                          </m:sSup>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a:latin typeface="Cambria Math" panose="02040503050406030204" pitchFamily="18" charset="0"/>
                                </a:rPr>
                                <m:t>𝒊</m:t>
                              </m:r>
                            </m:sub>
                          </m:sSub>
                          <m:r>
                            <a:rPr lang="en-US" altLang="zh-CN" sz="2400" b="1" i="1">
                              <a:latin typeface="Cambria Math" panose="02040503050406030204" pitchFamily="18" charset="0"/>
                            </a:rPr>
                            <m:t>+</m:t>
                          </m:r>
                          <m:r>
                            <a:rPr lang="en-US" altLang="zh-CN" sz="2400" b="1" i="1">
                              <a:latin typeface="Cambria Math" panose="02040503050406030204" pitchFamily="18" charset="0"/>
                            </a:rPr>
                            <m:t>𝒃</m:t>
                          </m:r>
                          <m:r>
                            <a:rPr lang="en-US" altLang="zh-CN" sz="2400" b="1" i="1">
                              <a:latin typeface="Cambria Math" panose="02040503050406030204" pitchFamily="18" charset="0"/>
                            </a:rPr>
                            <m:t>−</m:t>
                          </m:r>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𝒚</m:t>
                              </m:r>
                            </m:e>
                            <m:sub>
                              <m:r>
                                <a:rPr lang="en-US" altLang="zh-CN" sz="2400" b="1" i="1">
                                  <a:latin typeface="Cambria Math" panose="02040503050406030204" pitchFamily="18" charset="0"/>
                                </a:rPr>
                                <m:t>𝒊</m:t>
                              </m:r>
                            </m:sub>
                          </m:sSub>
                          <m:r>
                            <a:rPr lang="en-US" altLang="zh-CN" sz="2400" b="1" i="1">
                              <a:latin typeface="Cambria Math" panose="02040503050406030204" pitchFamily="18" charset="0"/>
                            </a:rPr>
                            <m:t>≤</m:t>
                          </m:r>
                          <m:r>
                            <a:rPr lang="en-US" altLang="zh-CN" sz="2400" b="1" i="1">
                              <a:latin typeface="Cambria Math" panose="02040503050406030204" pitchFamily="18" charset="0"/>
                            </a:rPr>
                            <m:t>𝝐</m:t>
                          </m:r>
                          <m:r>
                            <a:rPr lang="en-US" altLang="zh-CN" sz="2400" b="1" i="1">
                              <a:latin typeface="Cambria Math" panose="02040503050406030204" pitchFamily="18" charset="0"/>
                            </a:rPr>
                            <m:t>.</m:t>
                          </m:r>
                        </m:e>
                      </m:eqArr>
                    </m:oMath>
                  </m:oMathPara>
                </a14:m>
                <a:endParaRPr lang="en-US" altLang="zh-CN" sz="2400" b="1" i="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246211" y="1668229"/>
                <a:ext cx="8686800" cy="3011081"/>
              </a:xfrm>
              <a:prstGeom prst="rect">
                <a:avLst/>
              </a:prstGeom>
              <a:blipFill>
                <a:blip r:embed="rId4"/>
                <a:stretch>
                  <a:fillRect l="-280"/>
                </a:stretch>
              </a:blipFill>
            </p:spPr>
            <p:txBody>
              <a:bodyPr/>
              <a:lstStyle/>
              <a:p>
                <a:r>
                  <a:rPr lang="zh-CN" altLang="en-US">
                    <a:noFill/>
                  </a:rPr>
                  <a:t> </a:t>
                </a:r>
              </a:p>
            </p:txBody>
          </p:sp>
        </mc:Fallback>
      </mc:AlternateContent>
      <p:sp>
        <p:nvSpPr>
          <p:cNvPr id="9" name="矩形 8"/>
          <p:cNvSpPr/>
          <p:nvPr/>
        </p:nvSpPr>
        <p:spPr>
          <a:xfrm>
            <a:off x="899592" y="1203598"/>
            <a:ext cx="1260140"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原始问题</a:t>
            </a:r>
          </a:p>
        </p:txBody>
      </p:sp>
      <p:sp>
        <p:nvSpPr>
          <p:cNvPr id="10" name="七角星 9"/>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2</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634180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3675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3211135"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9.1.3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支持向量机回归</a:t>
            </a:r>
          </a:p>
        </p:txBody>
      </p:sp>
      <p:sp>
        <p:nvSpPr>
          <p:cNvPr id="7" name="矩形 6"/>
          <p:cNvSpPr/>
          <p:nvPr/>
        </p:nvSpPr>
        <p:spPr>
          <a:xfrm>
            <a:off x="246211" y="1668229"/>
            <a:ext cx="8686800" cy="320857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anose="05000000000000000000" pitchFamily="2" charset="2"/>
              <a:buChar char="Ø"/>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SVR</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允许模型在一定程度上出现误差，这是通过引入松弛变量和惩罚因子来实现的。松弛变量用于度量模型对于每个数据点的预测误差，惩罚因子用于控制模型对于误差的容忍程度。此时原始问题可转换为：</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endParaRPr lang="zh-CN" altLang="zh-CN" b="1" dirty="0"/>
          </a:p>
          <a:p>
            <a:pPr>
              <a:lnSpc>
                <a:spcPct val="125000"/>
              </a:lnSpc>
              <a:buClr>
                <a:schemeClr val="accent3">
                  <a:lumMod val="75000"/>
                </a:schemeClr>
              </a:buClr>
            </a:pPr>
            <a:endParaRPr lang="en-US" altLang="zh-CN" sz="2400" b="1" i="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约束条件：</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endParaRPr lang="en-US" altLang="zh-CN" sz="2400" b="1" i="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endParaRPr lang="en-US" altLang="zh-CN" sz="2400" b="1" i="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899592" y="1203598"/>
            <a:ext cx="2736304"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带松弛变量和惩罚因子</a:t>
            </a:r>
          </a:p>
        </p:txBody>
      </p:sp>
      <p:sp>
        <p:nvSpPr>
          <p:cNvPr id="10" name="七角星 9"/>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3</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4"/>
          <a:stretch>
            <a:fillRect/>
          </a:stretch>
        </p:blipFill>
        <p:spPr>
          <a:xfrm>
            <a:off x="2928937" y="2734125"/>
            <a:ext cx="3119227" cy="867959"/>
          </a:xfrm>
          <a:prstGeom prst="rect">
            <a:avLst/>
          </a:prstGeom>
        </p:spPr>
      </p:pic>
      <p:pic>
        <p:nvPicPr>
          <p:cNvPr id="3" name="图片 2"/>
          <p:cNvPicPr>
            <a:picLocks noChangeAspect="1"/>
          </p:cNvPicPr>
          <p:nvPr/>
        </p:nvPicPr>
        <p:blipFill>
          <a:blip r:embed="rId5"/>
          <a:stretch>
            <a:fillRect/>
          </a:stretch>
        </p:blipFill>
        <p:spPr>
          <a:xfrm>
            <a:off x="3491881" y="3666170"/>
            <a:ext cx="2412268" cy="1158580"/>
          </a:xfrm>
          <a:prstGeom prst="rect">
            <a:avLst/>
          </a:prstGeom>
        </p:spPr>
      </p:pic>
    </p:spTree>
    <p:extLst>
      <p:ext uri="{BB962C8B-B14F-4D97-AF65-F5344CB8AC3E}">
        <p14:creationId xmlns:p14="http://schemas.microsoft.com/office/powerpoint/2010/main" val="1257820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3675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3211135"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9.1.3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支持向量机回归</a:t>
            </a:r>
          </a:p>
        </p:txBody>
      </p:sp>
      <mc:AlternateContent xmlns:mc="http://schemas.openxmlformats.org/markup-compatibility/2006" xmlns:a14="http://schemas.microsoft.com/office/drawing/2010/main">
        <mc:Choice Requires="a14">
          <p:sp>
            <p:nvSpPr>
              <p:cNvPr id="7" name="矩形 6"/>
              <p:cNvSpPr/>
              <p:nvPr/>
            </p:nvSpPr>
            <p:spPr>
              <a:xfrm>
                <a:off x="246211" y="1668229"/>
                <a:ext cx="8686800" cy="317638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原始问题求解困难，可利用拉格朗日对偶性，将其转化为对偶问题进行求解，求形式如下：</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14:m>
                  <m:oMathPara xmlns:m="http://schemas.openxmlformats.org/officeDocument/2006/math">
                    <m:oMathParaPr>
                      <m:jc m:val="centerGroup"/>
                    </m:oMathParaPr>
                    <m:oMath xmlns:m="http://schemas.openxmlformats.org/officeDocument/2006/math">
                      <m:limLow>
                        <m:limLowPr>
                          <m:ctrlPr>
                            <a:rPr lang="zh-CN" altLang="zh-CN" b="1" i="1">
                              <a:latin typeface="Cambria Math" panose="02040503050406030204" pitchFamily="18" charset="0"/>
                            </a:rPr>
                          </m:ctrlPr>
                        </m:limLowPr>
                        <m:e>
                          <m:r>
                            <a:rPr lang="en-US" altLang="zh-CN" b="1" i="1">
                              <a:latin typeface="Cambria Math" panose="02040503050406030204" pitchFamily="18" charset="0"/>
                            </a:rPr>
                            <m:t>𝒎𝒂𝒙</m:t>
                          </m:r>
                        </m:e>
                        <m:lim>
                          <m:r>
                            <a:rPr lang="en-US" altLang="zh-CN" b="1" i="1">
                              <a:latin typeface="Cambria Math" panose="02040503050406030204" pitchFamily="18" charset="0"/>
                            </a:rPr>
                            <m:t>𝜶</m:t>
                          </m:r>
                          <m:r>
                            <a:rPr lang="en-US" altLang="zh-CN" b="1" i="1">
                              <a:latin typeface="Cambria Math" panose="02040503050406030204" pitchFamily="18" charset="0"/>
                            </a:rPr>
                            <m:t>,</m:t>
                          </m:r>
                          <m:sSup>
                            <m:sSupPr>
                              <m:ctrlPr>
                                <a:rPr lang="zh-CN" altLang="zh-CN" b="1" i="1">
                                  <a:latin typeface="Cambria Math" panose="02040503050406030204" pitchFamily="18" charset="0"/>
                                </a:rPr>
                              </m:ctrlPr>
                            </m:sSupPr>
                            <m:e>
                              <m:r>
                                <a:rPr lang="en-US" altLang="zh-CN" b="1" i="1">
                                  <a:latin typeface="Cambria Math" panose="02040503050406030204" pitchFamily="18" charset="0"/>
                                </a:rPr>
                                <m:t>𝜶</m:t>
                              </m:r>
                            </m:e>
                            <m:sup>
                              <m:r>
                                <a:rPr lang="en-US" altLang="zh-CN" b="1" i="1">
                                  <a:latin typeface="Cambria Math" panose="02040503050406030204" pitchFamily="18" charset="0"/>
                                </a:rPr>
                                <m:t>∗</m:t>
                              </m:r>
                            </m:sup>
                          </m:sSup>
                        </m:lim>
                      </m:limLow>
                      <m:r>
                        <a:rPr lang="en-US" altLang="zh-CN" b="1" i="1">
                          <a:latin typeface="Cambria Math" panose="02040503050406030204" pitchFamily="18" charset="0"/>
                        </a:rPr>
                        <m:t>−</m:t>
                      </m:r>
                      <m:f>
                        <m:fPr>
                          <m:ctrlPr>
                            <a:rPr lang="zh-CN" altLang="zh-CN" b="1" i="1">
                              <a:latin typeface="Cambria Math" panose="02040503050406030204" pitchFamily="18" charset="0"/>
                            </a:rPr>
                          </m:ctrlPr>
                        </m:fPr>
                        <m:num>
                          <m:r>
                            <a:rPr lang="en-US" altLang="zh-CN" b="1" i="1">
                              <a:latin typeface="Cambria Math" panose="02040503050406030204" pitchFamily="18" charset="0"/>
                            </a:rPr>
                            <m:t>𝟏</m:t>
                          </m:r>
                        </m:num>
                        <m:den>
                          <m:r>
                            <a:rPr lang="en-US" altLang="zh-CN" b="1" i="1">
                              <a:latin typeface="Cambria Math" panose="02040503050406030204" pitchFamily="18" charset="0"/>
                            </a:rPr>
                            <m:t>𝟐</m:t>
                          </m:r>
                        </m:den>
                      </m:f>
                      <m:nary>
                        <m:naryPr>
                          <m:chr m:val="∑"/>
                          <m:limLoc m:val="undOvr"/>
                          <m:grow m:val="on"/>
                          <m:ctrlPr>
                            <a:rPr lang="zh-CN" altLang="zh-CN" b="1" i="1">
                              <a:latin typeface="Cambria Math" panose="02040503050406030204" pitchFamily="18" charset="0"/>
                            </a:rPr>
                          </m:ctrlPr>
                        </m:naryPr>
                        <m:sub>
                          <m:r>
                            <a:rPr lang="en-US" altLang="zh-CN" b="1" i="1">
                              <a:latin typeface="Cambria Math" panose="02040503050406030204" pitchFamily="18" charset="0"/>
                            </a:rPr>
                            <m:t>𝒊</m:t>
                          </m:r>
                          <m:r>
                            <a:rPr lang="en-US" altLang="zh-CN" b="1" i="1">
                              <a:latin typeface="Cambria Math" panose="02040503050406030204" pitchFamily="18" charset="0"/>
                            </a:rPr>
                            <m:t>,</m:t>
                          </m:r>
                          <m:r>
                            <a:rPr lang="en-US" altLang="zh-CN" b="1" i="1">
                              <a:latin typeface="Cambria Math" panose="02040503050406030204" pitchFamily="18" charset="0"/>
                            </a:rPr>
                            <m:t>𝒋</m:t>
                          </m:r>
                          <m:r>
                            <a:rPr lang="en-US" altLang="zh-CN" b="1" i="1">
                              <a:latin typeface="Cambria Math" panose="02040503050406030204" pitchFamily="18" charset="0"/>
                            </a:rPr>
                            <m:t>=</m:t>
                          </m:r>
                          <m:r>
                            <a:rPr lang="en-US" altLang="zh-CN" b="1" i="1">
                              <a:latin typeface="Cambria Math" panose="02040503050406030204" pitchFamily="18" charset="0"/>
                            </a:rPr>
                            <m:t>𝟏</m:t>
                          </m:r>
                        </m:sub>
                        <m:sup>
                          <m:r>
                            <a:rPr lang="en-US" altLang="zh-CN" b="1" i="1">
                              <a:latin typeface="Cambria Math" panose="02040503050406030204" pitchFamily="18" charset="0"/>
                            </a:rPr>
                            <m:t>𝒏</m:t>
                          </m:r>
                        </m:sup>
                        <m:e>
                          <m:r>
                            <a:rPr lang="en-US" altLang="zh-CN" b="1" i="1">
                              <a:latin typeface="Cambria Math" panose="02040503050406030204" pitchFamily="18" charset="0"/>
                            </a:rPr>
                            <m:t>(</m:t>
                          </m:r>
                        </m:e>
                      </m:nary>
                      <m:sSub>
                        <m:sSubPr>
                          <m:ctrlPr>
                            <a:rPr lang="zh-CN" altLang="zh-CN" b="1" i="1">
                              <a:latin typeface="Cambria Math" panose="02040503050406030204" pitchFamily="18" charset="0"/>
                            </a:rPr>
                          </m:ctrlPr>
                        </m:sSubPr>
                        <m:e>
                          <m:r>
                            <a:rPr lang="en-US" altLang="zh-CN" b="1" i="1">
                              <a:latin typeface="Cambria Math" panose="02040503050406030204" pitchFamily="18" charset="0"/>
                            </a:rPr>
                            <m:t>𝜶</m:t>
                          </m:r>
                        </m:e>
                        <m:sub>
                          <m:r>
                            <a:rPr lang="en-US" altLang="zh-CN" b="1" i="1">
                              <a:latin typeface="Cambria Math" panose="02040503050406030204" pitchFamily="18" charset="0"/>
                            </a:rPr>
                            <m:t>𝒊</m:t>
                          </m:r>
                        </m:sub>
                      </m:sSub>
                      <m:r>
                        <a:rPr lang="en-US" altLang="zh-CN" b="1" i="1">
                          <a:latin typeface="Cambria Math" panose="02040503050406030204" pitchFamily="18" charset="0"/>
                        </a:rPr>
                        <m:t>−</m:t>
                      </m:r>
                      <m:sSubSup>
                        <m:sSubSupPr>
                          <m:ctrlPr>
                            <a:rPr lang="zh-CN" altLang="zh-CN" b="1" i="1">
                              <a:latin typeface="Cambria Math" panose="02040503050406030204" pitchFamily="18" charset="0"/>
                            </a:rPr>
                          </m:ctrlPr>
                        </m:sSubSupPr>
                        <m:e>
                          <m:r>
                            <a:rPr lang="en-US" altLang="zh-CN" b="1" i="1">
                              <a:latin typeface="Cambria Math" panose="02040503050406030204" pitchFamily="18" charset="0"/>
                            </a:rPr>
                            <m:t>𝜶</m:t>
                          </m:r>
                        </m:e>
                        <m:sub>
                          <m:r>
                            <a:rPr lang="en-US" altLang="zh-CN" b="1" i="1">
                              <a:latin typeface="Cambria Math" panose="02040503050406030204" pitchFamily="18" charset="0"/>
                            </a:rPr>
                            <m:t>𝒊</m:t>
                          </m:r>
                        </m:sub>
                        <m:sup>
                          <m:r>
                            <a:rPr lang="en-US" altLang="zh-CN" b="1" i="1">
                              <a:latin typeface="Cambria Math" panose="02040503050406030204" pitchFamily="18" charset="0"/>
                            </a:rPr>
                            <m:t>∗</m:t>
                          </m:r>
                        </m:sup>
                      </m:sSubSup>
                      <m:r>
                        <a:rPr lang="en-US" altLang="zh-CN" b="1" i="1">
                          <a:latin typeface="Cambria Math" panose="02040503050406030204" pitchFamily="18" charset="0"/>
                        </a:rPr>
                        <m:t>)(</m:t>
                      </m:r>
                      <m:sSub>
                        <m:sSubPr>
                          <m:ctrlPr>
                            <a:rPr lang="zh-CN" altLang="zh-CN" b="1" i="1">
                              <a:latin typeface="Cambria Math" panose="02040503050406030204" pitchFamily="18" charset="0"/>
                            </a:rPr>
                          </m:ctrlPr>
                        </m:sSubPr>
                        <m:e>
                          <m:r>
                            <a:rPr lang="en-US" altLang="zh-CN" b="1" i="1">
                              <a:latin typeface="Cambria Math" panose="02040503050406030204" pitchFamily="18" charset="0"/>
                            </a:rPr>
                            <m:t>𝜶</m:t>
                          </m:r>
                        </m:e>
                        <m:sub>
                          <m:r>
                            <a:rPr lang="en-US" altLang="zh-CN" b="1" i="1">
                              <a:latin typeface="Cambria Math" panose="02040503050406030204" pitchFamily="18" charset="0"/>
                            </a:rPr>
                            <m:t>𝒋</m:t>
                          </m:r>
                        </m:sub>
                      </m:sSub>
                      <m:r>
                        <a:rPr lang="en-US" altLang="zh-CN" b="1" i="1">
                          <a:latin typeface="Cambria Math" panose="02040503050406030204" pitchFamily="18" charset="0"/>
                        </a:rPr>
                        <m:t>−</m:t>
                      </m:r>
                      <m:sSubSup>
                        <m:sSubSupPr>
                          <m:ctrlPr>
                            <a:rPr lang="zh-CN" altLang="zh-CN" b="1" i="1">
                              <a:latin typeface="Cambria Math" panose="02040503050406030204" pitchFamily="18" charset="0"/>
                            </a:rPr>
                          </m:ctrlPr>
                        </m:sSubSupPr>
                        <m:e>
                          <m:r>
                            <a:rPr lang="en-US" altLang="zh-CN" b="1" i="1">
                              <a:latin typeface="Cambria Math" panose="02040503050406030204" pitchFamily="18" charset="0"/>
                            </a:rPr>
                            <m:t>𝜶</m:t>
                          </m:r>
                        </m:e>
                        <m:sub>
                          <m:r>
                            <a:rPr lang="en-US" altLang="zh-CN" b="1" i="1">
                              <a:latin typeface="Cambria Math" panose="02040503050406030204" pitchFamily="18" charset="0"/>
                            </a:rPr>
                            <m:t>𝒋</m:t>
                          </m:r>
                        </m:sub>
                        <m:sup>
                          <m:r>
                            <a:rPr lang="en-US" altLang="zh-CN" b="1" i="1">
                              <a:latin typeface="Cambria Math" panose="02040503050406030204" pitchFamily="18" charset="0"/>
                            </a:rPr>
                            <m:t>∗</m:t>
                          </m:r>
                        </m:sup>
                      </m:sSubSup>
                      <m:r>
                        <a:rPr lang="en-US" altLang="zh-CN" b="1" i="1">
                          <a:latin typeface="Cambria Math" panose="02040503050406030204" pitchFamily="18" charset="0"/>
                        </a:rPr>
                        <m:t>)</m:t>
                      </m:r>
                      <m:sSub>
                        <m:sSubPr>
                          <m:ctrlPr>
                            <a:rPr lang="zh-CN" altLang="zh-CN" b="1" i="1">
                              <a:latin typeface="Cambria Math" panose="02040503050406030204" pitchFamily="18" charset="0"/>
                            </a:rPr>
                          </m:ctrlPr>
                        </m:sSubPr>
                        <m:e>
                          <m:r>
                            <a:rPr lang="en-US" altLang="zh-CN" b="1" i="1">
                              <a:latin typeface="Cambria Math" panose="02040503050406030204" pitchFamily="18" charset="0"/>
                            </a:rPr>
                            <m:t>𝒚</m:t>
                          </m:r>
                        </m:e>
                        <m:sub>
                          <m:r>
                            <a:rPr lang="en-US" altLang="zh-CN" b="1" i="1">
                              <a:latin typeface="Cambria Math" panose="02040503050406030204" pitchFamily="18" charset="0"/>
                            </a:rPr>
                            <m:t>𝒊</m:t>
                          </m:r>
                        </m:sub>
                      </m:sSub>
                      <m:sSub>
                        <m:sSubPr>
                          <m:ctrlPr>
                            <a:rPr lang="zh-CN" altLang="zh-CN" b="1" i="1">
                              <a:latin typeface="Cambria Math" panose="02040503050406030204" pitchFamily="18" charset="0"/>
                            </a:rPr>
                          </m:ctrlPr>
                        </m:sSubPr>
                        <m:e>
                          <m:r>
                            <a:rPr lang="en-US" altLang="zh-CN" b="1" i="1">
                              <a:latin typeface="Cambria Math" panose="02040503050406030204" pitchFamily="18" charset="0"/>
                            </a:rPr>
                            <m:t>𝒚</m:t>
                          </m:r>
                        </m:e>
                        <m:sub>
                          <m:r>
                            <a:rPr lang="en-US" altLang="zh-CN" b="1" i="1">
                              <a:latin typeface="Cambria Math" panose="02040503050406030204" pitchFamily="18" charset="0"/>
                            </a:rPr>
                            <m:t>𝒋</m:t>
                          </m:r>
                        </m:sub>
                      </m:sSub>
                      <m:sSubSup>
                        <m:sSubSupPr>
                          <m:ctrlPr>
                            <a:rPr lang="zh-CN" altLang="zh-CN" b="1" i="1">
                              <a:latin typeface="Cambria Math" panose="02040503050406030204" pitchFamily="18" charset="0"/>
                            </a:rPr>
                          </m:ctrlPr>
                        </m:sSubSupPr>
                        <m:e>
                          <m:r>
                            <a:rPr lang="en-US" altLang="zh-CN" b="1" i="1">
                              <a:latin typeface="Cambria Math" panose="02040503050406030204" pitchFamily="18" charset="0"/>
                            </a:rPr>
                            <m:t>𝒙</m:t>
                          </m:r>
                        </m:e>
                        <m:sub>
                          <m:r>
                            <a:rPr lang="en-US" altLang="zh-CN" b="1" i="1">
                              <a:latin typeface="Cambria Math" panose="02040503050406030204" pitchFamily="18" charset="0"/>
                            </a:rPr>
                            <m:t>𝒊</m:t>
                          </m:r>
                        </m:sub>
                        <m:sup>
                          <m:r>
                            <a:rPr lang="en-US" altLang="zh-CN" b="1" i="1">
                              <a:latin typeface="Cambria Math" panose="02040503050406030204" pitchFamily="18" charset="0"/>
                            </a:rPr>
                            <m:t>𝑻</m:t>
                          </m:r>
                        </m:sup>
                      </m:sSubSup>
                      <m:sSub>
                        <m:sSubPr>
                          <m:ctrlPr>
                            <a:rPr lang="zh-CN"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𝒋</m:t>
                          </m:r>
                        </m:sub>
                      </m:sSub>
                      <m:r>
                        <a:rPr lang="en-US" altLang="zh-CN" b="1" i="1">
                          <a:latin typeface="Cambria Math" panose="02040503050406030204" pitchFamily="18" charset="0"/>
                        </a:rPr>
                        <m:t>+</m:t>
                      </m:r>
                      <m:r>
                        <a:rPr lang="en-US" altLang="zh-CN" b="1" i="1">
                          <a:latin typeface="Cambria Math" panose="02040503050406030204" pitchFamily="18" charset="0"/>
                        </a:rPr>
                        <m:t>𝝐</m:t>
                      </m:r>
                      <m:nary>
                        <m:naryPr>
                          <m:chr m:val="∑"/>
                          <m:limLoc m:val="undOvr"/>
                          <m:grow m:val="on"/>
                          <m:ctrlPr>
                            <a:rPr lang="zh-CN" altLang="zh-CN" b="1" i="1">
                              <a:latin typeface="Cambria Math" panose="02040503050406030204" pitchFamily="18" charset="0"/>
                            </a:rPr>
                          </m:ctrlPr>
                        </m:naryPr>
                        <m:sub>
                          <m:r>
                            <a:rPr lang="en-US" altLang="zh-CN" b="1" i="1">
                              <a:latin typeface="Cambria Math" panose="02040503050406030204" pitchFamily="18" charset="0"/>
                            </a:rPr>
                            <m:t>𝒊</m:t>
                          </m:r>
                          <m:r>
                            <a:rPr lang="en-US" altLang="zh-CN" b="1" i="1">
                              <a:latin typeface="Cambria Math" panose="02040503050406030204" pitchFamily="18" charset="0"/>
                            </a:rPr>
                            <m:t>=</m:t>
                          </m:r>
                          <m:r>
                            <a:rPr lang="en-US" altLang="zh-CN" b="1" i="1">
                              <a:latin typeface="Cambria Math" panose="02040503050406030204" pitchFamily="18" charset="0"/>
                            </a:rPr>
                            <m:t>𝟏</m:t>
                          </m:r>
                        </m:sub>
                        <m:sup>
                          <m:r>
                            <a:rPr lang="en-US" altLang="zh-CN" b="1" i="1">
                              <a:latin typeface="Cambria Math" panose="02040503050406030204" pitchFamily="18" charset="0"/>
                            </a:rPr>
                            <m:t>𝒏</m:t>
                          </m:r>
                        </m:sup>
                        <m:e>
                          <m:r>
                            <a:rPr lang="en-US" altLang="zh-CN" b="1" i="1">
                              <a:latin typeface="Cambria Math" panose="02040503050406030204" pitchFamily="18" charset="0"/>
                            </a:rPr>
                            <m:t>(</m:t>
                          </m:r>
                        </m:e>
                      </m:nary>
                      <m:sSub>
                        <m:sSubPr>
                          <m:ctrlPr>
                            <a:rPr lang="zh-CN" altLang="zh-CN" b="1" i="1">
                              <a:latin typeface="Cambria Math" panose="02040503050406030204" pitchFamily="18" charset="0"/>
                            </a:rPr>
                          </m:ctrlPr>
                        </m:sSubPr>
                        <m:e>
                          <m:r>
                            <a:rPr lang="en-US" altLang="zh-CN" b="1" i="1">
                              <a:latin typeface="Cambria Math" panose="02040503050406030204" pitchFamily="18" charset="0"/>
                            </a:rPr>
                            <m:t>𝜶</m:t>
                          </m:r>
                        </m:e>
                        <m:sub>
                          <m:r>
                            <a:rPr lang="en-US" altLang="zh-CN" b="1" i="1">
                              <a:latin typeface="Cambria Math" panose="02040503050406030204" pitchFamily="18" charset="0"/>
                            </a:rPr>
                            <m:t>𝒊</m:t>
                          </m:r>
                        </m:sub>
                      </m:sSub>
                      <m:r>
                        <a:rPr lang="en-US" altLang="zh-CN" b="1" i="1">
                          <a:latin typeface="Cambria Math" panose="02040503050406030204" pitchFamily="18" charset="0"/>
                        </a:rPr>
                        <m:t>+</m:t>
                      </m:r>
                      <m:sSubSup>
                        <m:sSubSupPr>
                          <m:ctrlPr>
                            <a:rPr lang="zh-CN" altLang="zh-CN" b="1" i="1">
                              <a:latin typeface="Cambria Math" panose="02040503050406030204" pitchFamily="18" charset="0"/>
                            </a:rPr>
                          </m:ctrlPr>
                        </m:sSubSupPr>
                        <m:e>
                          <m:r>
                            <a:rPr lang="en-US" altLang="zh-CN" b="1" i="1">
                              <a:latin typeface="Cambria Math" panose="02040503050406030204" pitchFamily="18" charset="0"/>
                            </a:rPr>
                            <m:t>𝜶</m:t>
                          </m:r>
                        </m:e>
                        <m:sub>
                          <m:r>
                            <a:rPr lang="en-US" altLang="zh-CN" b="1" i="1">
                              <a:latin typeface="Cambria Math" panose="02040503050406030204" pitchFamily="18" charset="0"/>
                            </a:rPr>
                            <m:t>𝒊</m:t>
                          </m:r>
                        </m:sub>
                        <m:sup>
                          <m:r>
                            <a:rPr lang="en-US" altLang="zh-CN" b="1" i="1">
                              <a:latin typeface="Cambria Math" panose="02040503050406030204" pitchFamily="18" charset="0"/>
                            </a:rPr>
                            <m:t>∗</m:t>
                          </m:r>
                        </m:sup>
                      </m:sSubSup>
                      <m:r>
                        <a:rPr lang="en-US" altLang="zh-CN" b="1" i="1">
                          <a:latin typeface="Cambria Math" panose="02040503050406030204" pitchFamily="18" charset="0"/>
                        </a:rPr>
                        <m:t>)−</m:t>
                      </m:r>
                      <m:nary>
                        <m:naryPr>
                          <m:chr m:val="∑"/>
                          <m:limLoc m:val="undOvr"/>
                          <m:grow m:val="on"/>
                          <m:ctrlPr>
                            <a:rPr lang="zh-CN" altLang="zh-CN" b="1" i="1">
                              <a:latin typeface="Cambria Math" panose="02040503050406030204" pitchFamily="18" charset="0"/>
                            </a:rPr>
                          </m:ctrlPr>
                        </m:naryPr>
                        <m:sub>
                          <m:r>
                            <a:rPr lang="en-US" altLang="zh-CN" b="1" i="1">
                              <a:latin typeface="Cambria Math" panose="02040503050406030204" pitchFamily="18" charset="0"/>
                            </a:rPr>
                            <m:t>𝒊</m:t>
                          </m:r>
                          <m:r>
                            <a:rPr lang="en-US" altLang="zh-CN" b="1" i="1">
                              <a:latin typeface="Cambria Math" panose="02040503050406030204" pitchFamily="18" charset="0"/>
                            </a:rPr>
                            <m:t>=</m:t>
                          </m:r>
                          <m:r>
                            <a:rPr lang="en-US" altLang="zh-CN" b="1" i="1">
                              <a:latin typeface="Cambria Math" panose="02040503050406030204" pitchFamily="18" charset="0"/>
                            </a:rPr>
                            <m:t>𝟏</m:t>
                          </m:r>
                        </m:sub>
                        <m:sup>
                          <m:r>
                            <a:rPr lang="en-US" altLang="zh-CN" b="1" i="1">
                              <a:latin typeface="Cambria Math" panose="02040503050406030204" pitchFamily="18" charset="0"/>
                            </a:rPr>
                            <m:t>𝒏</m:t>
                          </m:r>
                        </m:sup>
                        <m:e>
                          <m:sSub>
                            <m:sSubPr>
                              <m:ctrlPr>
                                <a:rPr lang="zh-CN" altLang="zh-CN" b="1" i="1">
                                  <a:latin typeface="Cambria Math" panose="02040503050406030204" pitchFamily="18" charset="0"/>
                                </a:rPr>
                              </m:ctrlPr>
                            </m:sSubPr>
                            <m:e>
                              <m:r>
                                <a:rPr lang="en-US" altLang="zh-CN" b="1" i="1">
                                  <a:latin typeface="Cambria Math" panose="02040503050406030204" pitchFamily="18" charset="0"/>
                                </a:rPr>
                                <m:t>𝒚</m:t>
                              </m:r>
                            </m:e>
                            <m:sub>
                              <m:r>
                                <a:rPr lang="en-US" altLang="zh-CN" b="1" i="1">
                                  <a:latin typeface="Cambria Math" panose="02040503050406030204" pitchFamily="18" charset="0"/>
                                </a:rPr>
                                <m:t>𝒊</m:t>
                              </m:r>
                            </m:sub>
                          </m:sSub>
                        </m:e>
                      </m:nary>
                      <m:r>
                        <a:rPr lang="en-US" altLang="zh-CN" b="1" i="1">
                          <a:latin typeface="Cambria Math" panose="02040503050406030204" pitchFamily="18" charset="0"/>
                        </a:rPr>
                        <m:t>(</m:t>
                      </m:r>
                      <m:sSub>
                        <m:sSubPr>
                          <m:ctrlPr>
                            <a:rPr lang="zh-CN" altLang="zh-CN" b="1" i="1">
                              <a:latin typeface="Cambria Math" panose="02040503050406030204" pitchFamily="18" charset="0"/>
                            </a:rPr>
                          </m:ctrlPr>
                        </m:sSubPr>
                        <m:e>
                          <m:r>
                            <a:rPr lang="en-US" altLang="zh-CN" b="1" i="1">
                              <a:latin typeface="Cambria Math" panose="02040503050406030204" pitchFamily="18" charset="0"/>
                            </a:rPr>
                            <m:t>𝜶</m:t>
                          </m:r>
                        </m:e>
                        <m:sub>
                          <m:r>
                            <a:rPr lang="en-US" altLang="zh-CN" b="1" i="1">
                              <a:latin typeface="Cambria Math" panose="02040503050406030204" pitchFamily="18" charset="0"/>
                            </a:rPr>
                            <m:t>𝒊</m:t>
                          </m:r>
                        </m:sub>
                      </m:sSub>
                      <m:r>
                        <a:rPr lang="en-US" altLang="zh-CN" b="1" i="1">
                          <a:latin typeface="Cambria Math" panose="02040503050406030204" pitchFamily="18" charset="0"/>
                        </a:rPr>
                        <m:t>−</m:t>
                      </m:r>
                      <m:sSubSup>
                        <m:sSubSupPr>
                          <m:ctrlPr>
                            <a:rPr lang="zh-CN" altLang="zh-CN" b="1" i="1">
                              <a:latin typeface="Cambria Math" panose="02040503050406030204" pitchFamily="18" charset="0"/>
                            </a:rPr>
                          </m:ctrlPr>
                        </m:sSubSupPr>
                        <m:e>
                          <m:r>
                            <a:rPr lang="en-US" altLang="zh-CN" b="1" i="1">
                              <a:latin typeface="Cambria Math" panose="02040503050406030204" pitchFamily="18" charset="0"/>
                            </a:rPr>
                            <m:t>𝜶</m:t>
                          </m:r>
                        </m:e>
                        <m:sub>
                          <m:r>
                            <a:rPr lang="en-US" altLang="zh-CN" b="1" i="1">
                              <a:latin typeface="Cambria Math" panose="02040503050406030204" pitchFamily="18" charset="0"/>
                            </a:rPr>
                            <m:t>𝒊</m:t>
                          </m:r>
                        </m:sub>
                        <m:sup>
                          <m:r>
                            <a:rPr lang="en-US" altLang="zh-CN" b="1" i="1">
                              <a:latin typeface="Cambria Math" panose="02040503050406030204" pitchFamily="18" charset="0"/>
                            </a:rPr>
                            <m:t>∗</m:t>
                          </m:r>
                        </m:sup>
                      </m:sSubSup>
                      <m:r>
                        <a:rPr lang="en-US" altLang="zh-CN" b="1" i="1">
                          <a:latin typeface="Cambria Math" panose="02040503050406030204" pitchFamily="18" charset="0"/>
                        </a:rPr>
                        <m:t>)</m:t>
                      </m:r>
                    </m:oMath>
                  </m:oMathPara>
                </a14:m>
                <a:endParaRPr lang="zh-CN" altLang="zh-CN" b="1" dirty="0"/>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约束条件为：</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buClr>
                    <a:schemeClr val="accent3">
                      <a:lumMod val="75000"/>
                    </a:schemeClr>
                  </a:buClr>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zh-CN" b="1" i="1">
                              <a:latin typeface="Cambria Math" panose="02040503050406030204" pitchFamily="18" charset="0"/>
                            </a:rPr>
                          </m:ctrlPr>
                        </m:mPr>
                        <m:mr>
                          <m:e>
                            <m:nary>
                              <m:naryPr>
                                <m:chr m:val="∑"/>
                                <m:limLoc m:val="undOvr"/>
                                <m:grow m:val="on"/>
                                <m:ctrlPr>
                                  <a:rPr lang="zh-CN" altLang="zh-CN" b="1" i="1">
                                    <a:latin typeface="Cambria Math" panose="02040503050406030204" pitchFamily="18" charset="0"/>
                                  </a:rPr>
                                </m:ctrlPr>
                              </m:naryPr>
                              <m:sub>
                                <m:r>
                                  <a:rPr lang="en-US" altLang="zh-CN" b="1" i="1">
                                    <a:latin typeface="Cambria Math" panose="02040503050406030204" pitchFamily="18" charset="0"/>
                                  </a:rPr>
                                  <m:t>𝒊</m:t>
                                </m:r>
                                <m:r>
                                  <a:rPr lang="en-US" altLang="zh-CN" b="1" i="1">
                                    <a:latin typeface="Cambria Math" panose="02040503050406030204" pitchFamily="18" charset="0"/>
                                  </a:rPr>
                                  <m:t>=</m:t>
                                </m:r>
                                <m:r>
                                  <a:rPr lang="en-US" altLang="zh-CN" b="1" i="1">
                                    <a:latin typeface="Cambria Math" panose="02040503050406030204" pitchFamily="18" charset="0"/>
                                  </a:rPr>
                                  <m:t>𝟏</m:t>
                                </m:r>
                              </m:sub>
                              <m:sup>
                                <m:r>
                                  <a:rPr lang="en-US" altLang="zh-CN" b="1" i="1">
                                    <a:latin typeface="Cambria Math" panose="02040503050406030204" pitchFamily="18" charset="0"/>
                                  </a:rPr>
                                  <m:t>𝒏</m:t>
                                </m:r>
                              </m:sup>
                              <m:e>
                                <m:r>
                                  <a:rPr lang="en-US" altLang="zh-CN" b="1" i="1">
                                    <a:latin typeface="Cambria Math" panose="02040503050406030204" pitchFamily="18" charset="0"/>
                                  </a:rPr>
                                  <m:t>(</m:t>
                                </m:r>
                              </m:e>
                            </m:nary>
                            <m:sSub>
                              <m:sSubPr>
                                <m:ctrlPr>
                                  <a:rPr lang="zh-CN" altLang="zh-CN" b="1" i="1">
                                    <a:latin typeface="Cambria Math" panose="02040503050406030204" pitchFamily="18" charset="0"/>
                                  </a:rPr>
                                </m:ctrlPr>
                              </m:sSubPr>
                              <m:e>
                                <m:r>
                                  <a:rPr lang="en-US" altLang="zh-CN" b="1" i="1">
                                    <a:latin typeface="Cambria Math" panose="02040503050406030204" pitchFamily="18" charset="0"/>
                                  </a:rPr>
                                  <m:t>𝜶</m:t>
                                </m:r>
                              </m:e>
                              <m:sub>
                                <m:r>
                                  <a:rPr lang="en-US" altLang="zh-CN" b="1" i="1">
                                    <a:latin typeface="Cambria Math" panose="02040503050406030204" pitchFamily="18" charset="0"/>
                                  </a:rPr>
                                  <m:t>𝒊</m:t>
                                </m:r>
                              </m:sub>
                            </m:sSub>
                            <m:r>
                              <a:rPr lang="en-US" altLang="zh-CN" b="1" i="1">
                                <a:latin typeface="Cambria Math" panose="02040503050406030204" pitchFamily="18" charset="0"/>
                              </a:rPr>
                              <m:t>−</m:t>
                            </m:r>
                            <m:sSubSup>
                              <m:sSubSupPr>
                                <m:ctrlPr>
                                  <a:rPr lang="zh-CN" altLang="zh-CN" b="1" i="1">
                                    <a:latin typeface="Cambria Math" panose="02040503050406030204" pitchFamily="18" charset="0"/>
                                  </a:rPr>
                                </m:ctrlPr>
                              </m:sSubSupPr>
                              <m:e>
                                <m:r>
                                  <a:rPr lang="en-US" altLang="zh-CN" b="1" i="1">
                                    <a:latin typeface="Cambria Math" panose="02040503050406030204" pitchFamily="18" charset="0"/>
                                  </a:rPr>
                                  <m:t>𝜶</m:t>
                                </m:r>
                              </m:e>
                              <m:sub>
                                <m:r>
                                  <a:rPr lang="en-US" altLang="zh-CN" b="1" i="1">
                                    <a:latin typeface="Cambria Math" panose="02040503050406030204" pitchFamily="18" charset="0"/>
                                  </a:rPr>
                                  <m:t>𝒊</m:t>
                                </m:r>
                              </m:sub>
                              <m:sup>
                                <m:r>
                                  <a:rPr lang="en-US" altLang="zh-CN" b="1" i="1">
                                    <a:latin typeface="Cambria Math" panose="02040503050406030204" pitchFamily="18" charset="0"/>
                                  </a:rPr>
                                  <m:t>∗</m:t>
                                </m:r>
                              </m:sup>
                            </m:sSubSup>
                            <m:r>
                              <a:rPr lang="en-US" altLang="zh-CN" b="1" i="1">
                                <a:latin typeface="Cambria Math" panose="02040503050406030204" pitchFamily="18" charset="0"/>
                              </a:rPr>
                              <m:t>)=</m:t>
                            </m:r>
                            <m:r>
                              <a:rPr lang="en-US" altLang="zh-CN" b="1" i="1">
                                <a:latin typeface="Cambria Math" panose="02040503050406030204" pitchFamily="18" charset="0"/>
                              </a:rPr>
                              <m:t>𝟎</m:t>
                            </m:r>
                            <m:r>
                              <a:rPr lang="en-US" altLang="zh-CN" b="1" i="1">
                                <a:latin typeface="Cambria Math" panose="02040503050406030204" pitchFamily="18" charset="0"/>
                              </a:rPr>
                              <m:t>,</m:t>
                            </m:r>
                          </m:e>
                          <m:e/>
                        </m:mr>
                        <m:mr>
                          <m:e>
                            <m:r>
                              <a:rPr lang="en-US" altLang="zh-CN" b="1" i="1">
                                <a:latin typeface="Cambria Math" panose="02040503050406030204" pitchFamily="18" charset="0"/>
                              </a:rPr>
                              <m:t>𝟎</m:t>
                            </m:r>
                            <m:r>
                              <a:rPr lang="en-US" altLang="zh-CN" b="1" i="1">
                                <a:latin typeface="Cambria Math" panose="02040503050406030204" pitchFamily="18" charset="0"/>
                              </a:rPr>
                              <m:t>≤</m:t>
                            </m:r>
                            <m:sSub>
                              <m:sSubPr>
                                <m:ctrlPr>
                                  <a:rPr lang="zh-CN" altLang="zh-CN" b="1" i="1">
                                    <a:latin typeface="Cambria Math" panose="02040503050406030204" pitchFamily="18" charset="0"/>
                                  </a:rPr>
                                </m:ctrlPr>
                              </m:sSubPr>
                              <m:e>
                                <m:r>
                                  <a:rPr lang="en-US" altLang="zh-CN" b="1" i="1">
                                    <a:latin typeface="Cambria Math" panose="02040503050406030204" pitchFamily="18" charset="0"/>
                                  </a:rPr>
                                  <m:t>𝜶</m:t>
                                </m:r>
                              </m:e>
                              <m:sub>
                                <m:r>
                                  <a:rPr lang="en-US" altLang="zh-CN" b="1" i="1">
                                    <a:latin typeface="Cambria Math" panose="02040503050406030204" pitchFamily="18" charset="0"/>
                                  </a:rPr>
                                  <m:t>𝒊</m:t>
                                </m:r>
                              </m:sub>
                            </m:sSub>
                            <m:r>
                              <a:rPr lang="en-US" altLang="zh-CN" b="1" i="1">
                                <a:latin typeface="Cambria Math" panose="02040503050406030204" pitchFamily="18" charset="0"/>
                              </a:rPr>
                              <m:t>,</m:t>
                            </m:r>
                            <m:sSubSup>
                              <m:sSubSupPr>
                                <m:ctrlPr>
                                  <a:rPr lang="zh-CN" altLang="zh-CN" b="1" i="1">
                                    <a:latin typeface="Cambria Math" panose="02040503050406030204" pitchFamily="18" charset="0"/>
                                  </a:rPr>
                                </m:ctrlPr>
                              </m:sSubSupPr>
                              <m:e>
                                <m:r>
                                  <a:rPr lang="en-US" altLang="zh-CN" b="1" i="1">
                                    <a:latin typeface="Cambria Math" panose="02040503050406030204" pitchFamily="18" charset="0"/>
                                  </a:rPr>
                                  <m:t>𝜶</m:t>
                                </m:r>
                              </m:e>
                              <m:sub>
                                <m:r>
                                  <a:rPr lang="en-US" altLang="zh-CN" b="1" i="1">
                                    <a:latin typeface="Cambria Math" panose="02040503050406030204" pitchFamily="18" charset="0"/>
                                  </a:rPr>
                                  <m:t>𝒊</m:t>
                                </m:r>
                              </m:sub>
                              <m:sup>
                                <m:r>
                                  <a:rPr lang="en-US" altLang="zh-CN" b="1" i="1">
                                    <a:latin typeface="Cambria Math" panose="02040503050406030204" pitchFamily="18" charset="0"/>
                                  </a:rPr>
                                  <m:t>∗</m:t>
                                </m:r>
                              </m:sup>
                            </m:sSubSup>
                            <m:r>
                              <a:rPr lang="en-US" altLang="zh-CN" b="1" i="1">
                                <a:latin typeface="Cambria Math" panose="02040503050406030204" pitchFamily="18" charset="0"/>
                              </a:rPr>
                              <m:t>≤</m:t>
                            </m:r>
                            <m:r>
                              <a:rPr lang="en-US" altLang="zh-CN" b="1" i="1">
                                <a:latin typeface="Cambria Math" panose="02040503050406030204" pitchFamily="18" charset="0"/>
                              </a:rPr>
                              <m:t>𝑪</m:t>
                            </m:r>
                            <m:r>
                              <a:rPr lang="en-US" altLang="zh-CN" b="1" i="1">
                                <a:latin typeface="Cambria Math" panose="02040503050406030204" pitchFamily="18" charset="0"/>
                              </a:rPr>
                              <m:t>,</m:t>
                            </m:r>
                            <m:r>
                              <a:rPr lang="en-US" altLang="zh-CN" b="1" i="1">
                                <a:latin typeface="Cambria Math" panose="02040503050406030204" pitchFamily="18" charset="0"/>
                              </a:rPr>
                              <m:t>𝒊</m:t>
                            </m:r>
                            <m:r>
                              <a:rPr lang="en-US" altLang="zh-CN" b="1" i="1">
                                <a:latin typeface="Cambria Math" panose="02040503050406030204" pitchFamily="18" charset="0"/>
                              </a:rPr>
                              <m:t>=</m:t>
                            </m:r>
                            <m:r>
                              <a:rPr lang="en-US" altLang="zh-CN" b="1" i="1">
                                <a:latin typeface="Cambria Math" panose="02040503050406030204" pitchFamily="18" charset="0"/>
                              </a:rPr>
                              <m:t>𝟏</m:t>
                            </m:r>
                            <m:r>
                              <a:rPr lang="en-US" altLang="zh-CN" b="1" i="1">
                                <a:latin typeface="Cambria Math" panose="02040503050406030204" pitchFamily="18" charset="0"/>
                              </a:rPr>
                              <m:t>,…,</m:t>
                            </m:r>
                            <m:r>
                              <a:rPr lang="en-US" altLang="zh-CN" b="1" i="1">
                                <a:latin typeface="Cambria Math" panose="02040503050406030204" pitchFamily="18" charset="0"/>
                              </a:rPr>
                              <m:t>𝒏</m:t>
                            </m:r>
                            <m:r>
                              <a:rPr lang="en-US" altLang="zh-CN" b="1" i="1">
                                <a:latin typeface="Cambria Math" panose="02040503050406030204" pitchFamily="18" charset="0"/>
                              </a:rPr>
                              <m:t>.</m:t>
                            </m:r>
                          </m:e>
                          <m:e/>
                        </m:mr>
                      </m:m>
                    </m:oMath>
                  </m:oMathPara>
                </a14:m>
                <a:endParaRPr lang="zh-CN" altLang="zh-CN" b="1" i="1" dirty="0"/>
              </a:p>
            </p:txBody>
          </p:sp>
        </mc:Choice>
        <mc:Fallback xmlns="">
          <p:sp>
            <p:nvSpPr>
              <p:cNvPr id="7" name="矩形 6"/>
              <p:cNvSpPr>
                <a:spLocks noRot="1" noChangeAspect="1" noMove="1" noResize="1" noEditPoints="1" noAdjustHandles="1" noChangeArrowheads="1" noChangeShapeType="1" noTextEdit="1"/>
              </p:cNvSpPr>
              <p:nvPr/>
            </p:nvSpPr>
            <p:spPr>
              <a:xfrm>
                <a:off x="246211" y="1668229"/>
                <a:ext cx="8686800" cy="3176382"/>
              </a:xfrm>
              <a:prstGeom prst="rect">
                <a:avLst/>
              </a:prstGeom>
              <a:blipFill>
                <a:blip r:embed="rId4"/>
                <a:stretch>
                  <a:fillRect l="-280"/>
                </a:stretch>
              </a:blipFill>
            </p:spPr>
            <p:txBody>
              <a:bodyPr/>
              <a:lstStyle/>
              <a:p>
                <a:r>
                  <a:rPr lang="zh-CN" altLang="en-US">
                    <a:noFill/>
                  </a:rPr>
                  <a:t> </a:t>
                </a:r>
              </a:p>
            </p:txBody>
          </p:sp>
        </mc:Fallback>
      </mc:AlternateContent>
      <p:sp>
        <p:nvSpPr>
          <p:cNvPr id="9" name="矩形 8"/>
          <p:cNvSpPr/>
          <p:nvPr/>
        </p:nvSpPr>
        <p:spPr>
          <a:xfrm>
            <a:off x="899592" y="1203598"/>
            <a:ext cx="1332148"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对偶问题</a:t>
            </a:r>
          </a:p>
        </p:txBody>
      </p:sp>
      <p:sp>
        <p:nvSpPr>
          <p:cNvPr id="10" name="七角星 9"/>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4</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923042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3675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3211135"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9.1.3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支持向量机回归</a:t>
            </a:r>
          </a:p>
        </p:txBody>
      </p:sp>
      <p:sp>
        <p:nvSpPr>
          <p:cNvPr id="7" name="矩形 6"/>
          <p:cNvSpPr/>
          <p:nvPr/>
        </p:nvSpPr>
        <p:spPr>
          <a:xfrm>
            <a:off x="246211" y="1668229"/>
            <a:ext cx="8686800" cy="286232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25000"/>
              </a:lnSpc>
              <a:buClr>
                <a:schemeClr val="accent3">
                  <a:lumMod val="75000"/>
                </a:schemeClr>
              </a:buClr>
            </a:pPr>
            <a:r>
              <a:rPr lang="en-US" altLang="zh-CN" b="1" dirty="0">
                <a:solidFill>
                  <a:prstClr val="black"/>
                </a:solidFill>
                <a:latin typeface="Arial" panose="020B0604020202020204" pitchFamily="34" charset="0"/>
                <a:ea typeface="微软雅黑" panose="020B0503020204020204" pitchFamily="34" charset="-122"/>
              </a:rPr>
              <a:t>SVR</a:t>
            </a:r>
            <a:r>
              <a:rPr lang="zh-CN" altLang="en-US" b="1" dirty="0">
                <a:solidFill>
                  <a:prstClr val="black"/>
                </a:solidFill>
                <a:latin typeface="Arial" panose="020B0604020202020204" pitchFamily="34" charset="0"/>
                <a:ea typeface="微软雅黑" panose="020B0503020204020204" pitchFamily="34" charset="-122"/>
              </a:rPr>
              <a:t>通过使用核函数将数据映射到高维空间中，以使</a:t>
            </a:r>
            <a:r>
              <a:rPr lang="en-US" altLang="zh-CN" b="1" dirty="0">
                <a:solidFill>
                  <a:prstClr val="black"/>
                </a:solidFill>
                <a:latin typeface="Arial" panose="020B0604020202020204" pitchFamily="34" charset="0"/>
                <a:ea typeface="微软雅黑" panose="020B0503020204020204" pitchFamily="34" charset="-122"/>
              </a:rPr>
              <a:t>SVR</a:t>
            </a:r>
            <a:r>
              <a:rPr lang="zh-CN" altLang="en-US" b="1" dirty="0">
                <a:solidFill>
                  <a:prstClr val="black"/>
                </a:solidFill>
                <a:latin typeface="Arial" panose="020B0604020202020204" pitchFamily="34" charset="0"/>
                <a:ea typeface="微软雅黑" panose="020B0503020204020204" pitchFamily="34" charset="-122"/>
              </a:rPr>
              <a:t>能够处理线性不可分的数据。</a:t>
            </a:r>
            <a:endParaRPr lang="en-US" altLang="zh-CN" b="1" dirty="0">
              <a:solidFill>
                <a:prstClr val="black"/>
              </a:solidFill>
              <a:latin typeface="Arial" panose="020B0604020202020204" pitchFamily="34" charset="0"/>
              <a:ea typeface="微软雅黑" panose="020B0503020204020204" pitchFamily="34" charset="-122"/>
            </a:endParaRPr>
          </a:p>
          <a:p>
            <a:pPr>
              <a:lnSpc>
                <a:spcPct val="125000"/>
              </a:lnSpc>
              <a:buClr>
                <a:schemeClr val="accent3">
                  <a:lumMod val="75000"/>
                </a:schemeClr>
              </a:buClr>
            </a:pPr>
            <a:endParaRPr lang="en-US" altLang="zh-CN" b="1" dirty="0">
              <a:solidFill>
                <a:prstClr val="black"/>
              </a:solidFill>
              <a:latin typeface="Arial" panose="020B0604020202020204" pitchFamily="34" charset="0"/>
              <a:ea typeface="微软雅黑" panose="020B0503020204020204" pitchFamily="34" charset="-122"/>
            </a:endParaRPr>
          </a:p>
          <a:p>
            <a:pPr>
              <a:lnSpc>
                <a:spcPct val="125000"/>
              </a:lnSpc>
              <a:buClr>
                <a:schemeClr val="accent3">
                  <a:lumMod val="75000"/>
                </a:schemeClr>
              </a:buClr>
            </a:pPr>
            <a:endParaRPr lang="en-US" altLang="zh-CN" b="1" dirty="0">
              <a:solidFill>
                <a:prstClr val="black"/>
              </a:solidFill>
              <a:latin typeface="Arial" panose="020B0604020202020204" pitchFamily="34" charset="0"/>
              <a:ea typeface="微软雅黑" panose="020B0503020204020204" pitchFamily="34" charset="-122"/>
            </a:endParaRPr>
          </a:p>
          <a:p>
            <a:pPr>
              <a:lnSpc>
                <a:spcPct val="125000"/>
              </a:lnSpc>
              <a:buClr>
                <a:schemeClr val="accent3">
                  <a:lumMod val="75000"/>
                </a:schemeClr>
              </a:buClr>
            </a:pPr>
            <a:endParaRPr lang="en-US" altLang="zh-CN" b="1" dirty="0">
              <a:solidFill>
                <a:prstClr val="black"/>
              </a:solidFill>
              <a:latin typeface="Arial" panose="020B0604020202020204" pitchFamily="34"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rPr>
              <a:t>线性核函数（</a:t>
            </a:r>
            <a:r>
              <a:rPr lang="en-US" altLang="zh-CN" b="1" dirty="0">
                <a:solidFill>
                  <a:prstClr val="black"/>
                </a:solidFill>
                <a:latin typeface="Arial" panose="020B0604020202020204" pitchFamily="34" charset="0"/>
                <a:ea typeface="微软雅黑" panose="020B0503020204020204" pitchFamily="34" charset="-122"/>
              </a:rPr>
              <a:t>linear</a:t>
            </a:r>
            <a:r>
              <a:rPr lang="zh-CN" altLang="en-US" b="1" dirty="0">
                <a:solidFill>
                  <a:prstClr val="black"/>
                </a:solidFill>
                <a:latin typeface="Arial" panose="020B0604020202020204" pitchFamily="34" charset="0"/>
                <a:ea typeface="微软雅黑" panose="020B0503020204020204" pitchFamily="34" charset="-122"/>
              </a:rPr>
              <a:t>）</a:t>
            </a:r>
            <a:endParaRPr lang="en-US" altLang="zh-CN" b="1" dirty="0">
              <a:solidFill>
                <a:prstClr val="black"/>
              </a:solidFill>
              <a:latin typeface="Arial" panose="020B0604020202020204" pitchFamily="34"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rPr>
              <a:t>多项式核函数（</a:t>
            </a:r>
            <a:r>
              <a:rPr lang="en-US" altLang="zh-CN" b="1" dirty="0">
                <a:solidFill>
                  <a:prstClr val="black"/>
                </a:solidFill>
                <a:latin typeface="Arial" panose="020B0604020202020204" pitchFamily="34" charset="0"/>
                <a:ea typeface="微软雅黑" panose="020B0503020204020204" pitchFamily="34" charset="-122"/>
              </a:rPr>
              <a:t>poly</a:t>
            </a:r>
            <a:r>
              <a:rPr lang="zh-CN" altLang="en-US" b="1" dirty="0">
                <a:solidFill>
                  <a:prstClr val="black"/>
                </a:solidFill>
                <a:latin typeface="Arial" panose="020B0604020202020204" pitchFamily="34" charset="0"/>
                <a:ea typeface="微软雅黑" panose="020B0503020204020204" pitchFamily="34" charset="-122"/>
              </a:rPr>
              <a:t>）</a:t>
            </a:r>
            <a:endParaRPr lang="en-US" altLang="zh-CN" b="1" dirty="0">
              <a:solidFill>
                <a:prstClr val="black"/>
              </a:solidFill>
              <a:latin typeface="Arial" panose="020B0604020202020204" pitchFamily="34"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rPr>
              <a:t>径向基核函数（</a:t>
            </a:r>
            <a:r>
              <a:rPr lang="en-US" altLang="zh-CN" b="1" dirty="0" err="1">
                <a:solidFill>
                  <a:prstClr val="black"/>
                </a:solidFill>
                <a:latin typeface="Arial" panose="020B0604020202020204" pitchFamily="34" charset="0"/>
                <a:ea typeface="微软雅黑" panose="020B0503020204020204" pitchFamily="34" charset="-122"/>
              </a:rPr>
              <a:t>rbf</a:t>
            </a:r>
            <a:r>
              <a:rPr lang="zh-CN" altLang="en-US" b="1" dirty="0">
                <a:solidFill>
                  <a:prstClr val="black"/>
                </a:solidFill>
                <a:latin typeface="Arial" panose="020B0604020202020204" pitchFamily="34" charset="0"/>
                <a:ea typeface="微软雅黑" panose="020B0503020204020204" pitchFamily="34" charset="-122"/>
              </a:rPr>
              <a:t>）</a:t>
            </a:r>
            <a:endParaRPr lang="en-US" altLang="zh-CN" b="1" dirty="0">
              <a:solidFill>
                <a:prstClr val="black"/>
              </a:solidFill>
              <a:latin typeface="Arial" panose="020B0604020202020204" pitchFamily="34"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en-US" altLang="zh-CN" b="1" dirty="0">
                <a:solidFill>
                  <a:prstClr val="black"/>
                </a:solidFill>
                <a:latin typeface="Arial" panose="020B0604020202020204" pitchFamily="34" charset="0"/>
                <a:ea typeface="微软雅黑" panose="020B0503020204020204" pitchFamily="34" charset="-122"/>
              </a:rPr>
              <a:t>Sigmoid</a:t>
            </a:r>
            <a:r>
              <a:rPr lang="zh-CN" altLang="en-US" b="1" dirty="0">
                <a:solidFill>
                  <a:prstClr val="black"/>
                </a:solidFill>
                <a:latin typeface="Arial" panose="020B0604020202020204" pitchFamily="34" charset="0"/>
                <a:ea typeface="微软雅黑" panose="020B0503020204020204" pitchFamily="34" charset="-122"/>
              </a:rPr>
              <a:t>核函数（</a:t>
            </a:r>
            <a:r>
              <a:rPr lang="en-US" altLang="zh-CN" b="1" dirty="0">
                <a:solidFill>
                  <a:prstClr val="black"/>
                </a:solidFill>
                <a:latin typeface="Arial" panose="020B0604020202020204" pitchFamily="34" charset="0"/>
                <a:ea typeface="微软雅黑" panose="020B0503020204020204" pitchFamily="34" charset="-122"/>
              </a:rPr>
              <a:t> sigmoid</a:t>
            </a:r>
            <a:r>
              <a:rPr lang="zh-CN" altLang="en-US" b="1" dirty="0">
                <a:solidFill>
                  <a:prstClr val="black"/>
                </a:solidFill>
                <a:latin typeface="Arial" panose="020B0604020202020204" pitchFamily="34" charset="0"/>
                <a:ea typeface="微软雅黑" panose="020B0503020204020204" pitchFamily="34" charset="-122"/>
              </a:rPr>
              <a:t>）</a:t>
            </a:r>
            <a:endParaRPr lang="zh-CN" altLang="zh-CN" b="1" dirty="0">
              <a:solidFill>
                <a:prstClr val="black"/>
              </a:solidFill>
              <a:latin typeface="Arial" panose="020B0604020202020204" pitchFamily="34" charset="0"/>
              <a:ea typeface="微软雅黑" panose="020B0503020204020204" pitchFamily="34" charset="-122"/>
            </a:endParaRPr>
          </a:p>
        </p:txBody>
      </p:sp>
      <p:sp>
        <p:nvSpPr>
          <p:cNvPr id="9" name="矩形 8"/>
          <p:cNvSpPr/>
          <p:nvPr/>
        </p:nvSpPr>
        <p:spPr>
          <a:xfrm>
            <a:off x="899592" y="1203598"/>
            <a:ext cx="1332148"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核函数</a:t>
            </a:r>
          </a:p>
        </p:txBody>
      </p:sp>
      <p:sp>
        <p:nvSpPr>
          <p:cNvPr id="10" name="七角星 9"/>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5</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4"/>
          <a:stretch>
            <a:fillRect/>
          </a:stretch>
        </p:blipFill>
        <p:spPr>
          <a:xfrm>
            <a:off x="647564" y="2108790"/>
            <a:ext cx="8048625" cy="990600"/>
          </a:xfrm>
          <a:prstGeom prst="rect">
            <a:avLst/>
          </a:prstGeom>
        </p:spPr>
      </p:pic>
    </p:spTree>
    <p:extLst>
      <p:ext uri="{BB962C8B-B14F-4D97-AF65-F5344CB8AC3E}">
        <p14:creationId xmlns:p14="http://schemas.microsoft.com/office/powerpoint/2010/main" val="1505214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3675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3211135"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9.1.3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支持向量机回归</a:t>
            </a:r>
          </a:p>
        </p:txBody>
      </p:sp>
      <mc:AlternateContent xmlns:mc="http://schemas.openxmlformats.org/markup-compatibility/2006" xmlns:a14="http://schemas.microsoft.com/office/drawing/2010/main">
        <mc:Choice Requires="a14">
          <p:sp>
            <p:nvSpPr>
              <p:cNvPr id="7" name="矩形 6"/>
              <p:cNvSpPr/>
              <p:nvPr/>
            </p:nvSpPr>
            <p:spPr>
              <a:xfrm>
                <a:off x="246211" y="1668229"/>
                <a:ext cx="8686800" cy="182357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25000"/>
                  </a:lnSpc>
                  <a:buClr>
                    <a:schemeClr val="accent3">
                      <a:lumMod val="75000"/>
                    </a:schemeClr>
                  </a:buClr>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求解拉格朗日乘子</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a:solidFill>
                              <a:prstClr val="black"/>
                            </a:solidFill>
                            <a:latin typeface="Cambria Math" panose="02040503050406030204" pitchFamily="18" charset="0"/>
                            <a:ea typeface="微软雅黑" panose="020B0503020204020204" pitchFamily="34" charset="-122"/>
                          </a:rPr>
                          <m:t>𝑎</m:t>
                        </m:r>
                      </m:e>
                      <m:sub>
                        <m:r>
                          <a:rPr lang="en-US" altLang="zh-CN" b="1">
                            <a:solidFill>
                              <a:prstClr val="black"/>
                            </a:solidFill>
                            <a:latin typeface="Cambria Math" panose="02040503050406030204" pitchFamily="18" charset="0"/>
                            <a:ea typeface="微软雅黑" panose="020B0503020204020204" pitchFamily="34" charset="-122"/>
                          </a:rPr>
                          <m:t>𝑖</m:t>
                        </m:r>
                      </m:sub>
                    </m:sSub>
                  </m:oMath>
                </a14:m>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，即可通过如下的预测函数进行预测</a:t>
                </a:r>
                <a:r>
                  <a:rPr lang="zh-CN" altLang="en-US" b="1" dirty="0">
                    <a:solidFill>
                      <a:prstClr val="black"/>
                    </a:solidFill>
                    <a:latin typeface="Arial" panose="020B0604020202020204" pitchFamily="34" charset="0"/>
                    <a:ea typeface="微软雅黑" panose="020B0503020204020204" pitchFamily="34" charset="-122"/>
                  </a:rPr>
                  <a:t>：</a:t>
                </a:r>
                <a:endParaRPr lang="en-US" altLang="zh-CN" b="1" dirty="0">
                  <a:solidFill>
                    <a:prstClr val="black"/>
                  </a:solidFill>
                  <a:latin typeface="Arial" panose="020B0604020202020204" pitchFamily="34" charset="0"/>
                  <a:ea typeface="微软雅黑" panose="020B0503020204020204" pitchFamily="34" charset="-122"/>
                </a:endParaRPr>
              </a:p>
              <a:p>
                <a:pPr>
                  <a:lnSpc>
                    <a:spcPct val="125000"/>
                  </a:lnSpc>
                  <a:buClr>
                    <a:schemeClr val="accent3">
                      <a:lumMod val="75000"/>
                    </a:schemeClr>
                  </a:buClr>
                </a:pPr>
                <a:endParaRPr lang="en-US" altLang="zh-CN" b="1" dirty="0">
                  <a:solidFill>
                    <a:prstClr val="black"/>
                  </a:solidFill>
                  <a:latin typeface="Arial" panose="020B0604020202020204" pitchFamily="34" charset="0"/>
                  <a:ea typeface="微软雅黑" panose="020B0503020204020204" pitchFamily="34" charset="-122"/>
                </a:endParaRPr>
              </a:p>
              <a:p>
                <a:pPr>
                  <a:lnSpc>
                    <a:spcPct val="125000"/>
                  </a:lnSpc>
                  <a:buClr>
                    <a:schemeClr val="accent3">
                      <a:lumMod val="75000"/>
                    </a:schemeClr>
                  </a:buClr>
                </a:pPr>
                <a:endParaRPr lang="en-US" altLang="zh-CN" b="1" dirty="0">
                  <a:solidFill>
                    <a:prstClr val="black"/>
                  </a:solidFill>
                  <a:latin typeface="Arial" panose="020B0604020202020204" pitchFamily="34" charset="0"/>
                  <a:ea typeface="微软雅黑" panose="020B0503020204020204" pitchFamily="34" charset="-122"/>
                </a:endParaRPr>
              </a:p>
              <a:p>
                <a:pPr>
                  <a:lnSpc>
                    <a:spcPct val="125000"/>
                  </a:lnSpc>
                  <a:buClr>
                    <a:schemeClr val="accent3">
                      <a:lumMod val="75000"/>
                    </a:schemeClr>
                  </a:buClr>
                </a:pPr>
                <a:endParaRPr lang="en-US" altLang="zh-CN" b="1" dirty="0">
                  <a:solidFill>
                    <a:prstClr val="black"/>
                  </a:solidFill>
                  <a:latin typeface="Arial" panose="020B0604020202020204" pitchFamily="34" charset="0"/>
                  <a:ea typeface="微软雅黑" panose="020B0503020204020204" pitchFamily="34" charset="-122"/>
                </a:endParaRPr>
              </a:p>
              <a:p>
                <a:pPr>
                  <a:lnSpc>
                    <a:spcPct val="125000"/>
                  </a:lnSpc>
                  <a:buClr>
                    <a:schemeClr val="accent3">
                      <a:lumMod val="75000"/>
                    </a:schemeClr>
                  </a:buClr>
                </a:pPr>
                <a:endParaRPr lang="en-US" altLang="zh-CN" b="1" dirty="0">
                  <a:solidFill>
                    <a:prstClr val="black"/>
                  </a:solidFill>
                  <a:latin typeface="Arial" panose="020B0604020202020204" pitchFamily="34" charset="0"/>
                  <a:ea typeface="微软雅黑" panose="020B0503020204020204" pitchFamily="34" charset="-122"/>
                </a:endParaRPr>
              </a:p>
            </p:txBody>
          </p:sp>
        </mc:Choice>
        <mc:Fallback xmlns="">
          <p:sp>
            <p:nvSpPr>
              <p:cNvPr id="7" name="矩形 6"/>
              <p:cNvSpPr>
                <a:spLocks noRot="1" noChangeAspect="1" noMove="1" noResize="1" noEditPoints="1" noAdjustHandles="1" noChangeArrowheads="1" noChangeShapeType="1" noTextEdit="1"/>
              </p:cNvSpPr>
              <p:nvPr/>
            </p:nvSpPr>
            <p:spPr>
              <a:xfrm>
                <a:off x="246211" y="1668229"/>
                <a:ext cx="8686800" cy="1823576"/>
              </a:xfrm>
              <a:prstGeom prst="rect">
                <a:avLst/>
              </a:prstGeom>
              <a:blipFill>
                <a:blip r:embed="rId4"/>
                <a:stretch>
                  <a:fillRect l="-420"/>
                </a:stretch>
              </a:blipFill>
            </p:spPr>
            <p:txBody>
              <a:bodyPr/>
              <a:lstStyle/>
              <a:p>
                <a:r>
                  <a:rPr lang="zh-CN" altLang="en-US">
                    <a:noFill/>
                  </a:rPr>
                  <a:t> </a:t>
                </a:r>
              </a:p>
            </p:txBody>
          </p:sp>
        </mc:Fallback>
      </mc:AlternateContent>
      <p:sp>
        <p:nvSpPr>
          <p:cNvPr id="9" name="矩形 8"/>
          <p:cNvSpPr/>
          <p:nvPr/>
        </p:nvSpPr>
        <p:spPr>
          <a:xfrm>
            <a:off x="899592" y="1203598"/>
            <a:ext cx="1332148"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预测函数</a:t>
            </a:r>
          </a:p>
        </p:txBody>
      </p:sp>
      <p:sp>
        <p:nvSpPr>
          <p:cNvPr id="10" name="七角星 9"/>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6</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5"/>
          <a:stretch>
            <a:fillRect/>
          </a:stretch>
        </p:blipFill>
        <p:spPr>
          <a:xfrm>
            <a:off x="2855360" y="2211710"/>
            <a:ext cx="3468502" cy="1086289"/>
          </a:xfrm>
          <a:prstGeom prst="rect">
            <a:avLst/>
          </a:prstGeom>
        </p:spPr>
      </p:pic>
    </p:spTree>
    <p:extLst>
      <p:ext uri="{BB962C8B-B14F-4D97-AF65-F5344CB8AC3E}">
        <p14:creationId xmlns:p14="http://schemas.microsoft.com/office/powerpoint/2010/main" val="3787404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 y="411510"/>
            <a:ext cx="6768243"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71500" y="434685"/>
            <a:ext cx="6425157"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使用 </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SVC</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对两组分混合气体进行定性识别</a:t>
            </a: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67A5653D-9474-8E48-2CEB-900B41348377}"/>
                  </a:ext>
                </a:extLst>
              </p:cNvPr>
              <p:cNvSpPr/>
              <p:nvPr/>
            </p:nvSpPr>
            <p:spPr>
              <a:xfrm>
                <a:off x="228600" y="1023578"/>
                <a:ext cx="8686800" cy="3901068"/>
              </a:xfrm>
              <a:prstGeom prst="rect">
                <a:avLst/>
              </a:prstGeom>
            </p:spPr>
            <p:txBody>
              <a:bodyPr wrap="square">
                <a:spAutoFit/>
              </a:bodyPr>
              <a:lstStyle/>
              <a:p>
                <a:pPr>
                  <a:lnSpc>
                    <a:spcPct val="125000"/>
                  </a:lnSpc>
                  <a:buClr>
                    <a:schemeClr val="accent3">
                      <a:lumMod val="75000"/>
                    </a:schemeClr>
                  </a:buClr>
                </a:pPr>
                <a:r>
                  <a:rPr lang="zh-CN" altLang="en-US" b="1" dirty="0">
                    <a:solidFill>
                      <a:prstClr val="black"/>
                    </a:solidFill>
                    <a:latin typeface="Arial" panose="020B0604020202020204" pitchFamily="34" charset="0"/>
                    <a:ea typeface="微软雅黑" panose="020B0503020204020204" pitchFamily="34" charset="-122"/>
                  </a:rPr>
                  <a:t>本实例通过红外传感器检测和识别</a:t>
                </a:r>
                <a14:m>
                  <m:oMath xmlns:m="http://schemas.openxmlformats.org/officeDocument/2006/math">
                    <m:sSub>
                      <m:sSubPr>
                        <m:ctrlPr>
                          <a:rPr lang="zh-CN" altLang="zh-CN" b="1" i="1">
                            <a:latin typeface="Cambria Math" panose="02040503050406030204" pitchFamily="18" charset="0"/>
                          </a:rPr>
                        </m:ctrlPr>
                      </m:sSubPr>
                      <m:e>
                        <m:r>
                          <a:rPr lang="en-US" altLang="zh-CN" b="1" i="0">
                            <a:latin typeface="Cambria Math" panose="02040503050406030204" pitchFamily="18" charset="0"/>
                          </a:rPr>
                          <m:t>𝐒𝐎</m:t>
                        </m:r>
                      </m:e>
                      <m:sub>
                        <m:r>
                          <a:rPr lang="en-US" altLang="zh-CN" b="1" i="0">
                            <a:latin typeface="Cambria Math" panose="02040503050406030204" pitchFamily="18" charset="0"/>
                          </a:rPr>
                          <m:t>𝟐</m:t>
                        </m:r>
                      </m:sub>
                    </m:sSub>
                  </m:oMath>
                </a14:m>
                <a:r>
                  <a:rPr lang="zh-CN" altLang="en-US" b="1" dirty="0">
                    <a:solidFill>
                      <a:prstClr val="black"/>
                    </a:solidFill>
                    <a:latin typeface="Arial" panose="020B0604020202020204" pitchFamily="34" charset="0"/>
                    <a:ea typeface="微软雅黑" panose="020B0503020204020204" pitchFamily="34" charset="-122"/>
                  </a:rPr>
                  <a:t>和</a:t>
                </a:r>
                <a14:m>
                  <m:oMath xmlns:m="http://schemas.openxmlformats.org/officeDocument/2006/math">
                    <m:sSub>
                      <m:sSubPr>
                        <m:ctrlPr>
                          <a:rPr lang="zh-CN" altLang="zh-CN" b="1" i="1">
                            <a:latin typeface="Cambria Math" panose="02040503050406030204" pitchFamily="18" charset="0"/>
                          </a:rPr>
                        </m:ctrlPr>
                      </m:sSubPr>
                      <m:e>
                        <m:r>
                          <a:rPr lang="en-US" altLang="zh-CN" b="1" i="0">
                            <a:latin typeface="Cambria Math" panose="02040503050406030204" pitchFamily="18" charset="0"/>
                          </a:rPr>
                          <m:t>𝐍𝐎</m:t>
                        </m:r>
                      </m:e>
                      <m:sub>
                        <m:r>
                          <a:rPr lang="en-US" altLang="zh-CN" b="1" i="0">
                            <a:latin typeface="Cambria Math" panose="02040503050406030204" pitchFamily="18" charset="0"/>
                          </a:rPr>
                          <m:t>𝟐</m:t>
                        </m:r>
                      </m:sub>
                    </m:sSub>
                  </m:oMath>
                </a14:m>
                <a:r>
                  <a:rPr lang="zh-CN" altLang="en-US" b="1" dirty="0">
                    <a:solidFill>
                      <a:prstClr val="black"/>
                    </a:solidFill>
                    <a:latin typeface="Arial" panose="020B0604020202020204" pitchFamily="34" charset="0"/>
                    <a:ea typeface="微软雅黑" panose="020B0503020204020204" pitchFamily="34" charset="-122"/>
                  </a:rPr>
                  <a:t>两种气体，同时处理了由于这两种气体的红外吸收区域存在交叉现象而导致的识别误差。</a:t>
                </a:r>
                <a:endParaRPr lang="en-US" altLang="zh-CN" b="1" dirty="0">
                  <a:solidFill>
                    <a:prstClr val="black"/>
                  </a:solidFill>
                  <a:latin typeface="Arial" panose="020B0604020202020204" pitchFamily="34"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rPr>
                  <a:t>气体检测：使用红外传感器检测</a:t>
                </a:r>
                <a14:m>
                  <m:oMath xmlns:m="http://schemas.openxmlformats.org/officeDocument/2006/math">
                    <m:sSub>
                      <m:sSubPr>
                        <m:ctrlPr>
                          <a:rPr lang="zh-CN" altLang="zh-CN" b="1" i="1">
                            <a:latin typeface="Cambria Math" panose="02040503050406030204" pitchFamily="18" charset="0"/>
                          </a:rPr>
                        </m:ctrlPr>
                      </m:sSubPr>
                      <m:e>
                        <m:r>
                          <a:rPr lang="en-US" altLang="zh-CN" b="1">
                            <a:latin typeface="Cambria Math" panose="02040503050406030204" pitchFamily="18" charset="0"/>
                          </a:rPr>
                          <m:t>𝐒𝐎</m:t>
                        </m:r>
                      </m:e>
                      <m:sub>
                        <m:r>
                          <a:rPr lang="en-US" altLang="zh-CN" b="1">
                            <a:latin typeface="Cambria Math" panose="02040503050406030204" pitchFamily="18" charset="0"/>
                          </a:rPr>
                          <m:t>𝟐</m:t>
                        </m:r>
                      </m:sub>
                    </m:sSub>
                  </m:oMath>
                </a14:m>
                <a:r>
                  <a:rPr lang="zh-CN" altLang="en-US" b="1" dirty="0">
                    <a:solidFill>
                      <a:prstClr val="black"/>
                    </a:solidFill>
                    <a:latin typeface="Arial" panose="020B0604020202020204" pitchFamily="34" charset="0"/>
                    <a:ea typeface="微软雅黑" panose="020B0503020204020204" pitchFamily="34" charset="-122"/>
                  </a:rPr>
                  <a:t>和</a:t>
                </a:r>
                <a14:m>
                  <m:oMath xmlns:m="http://schemas.openxmlformats.org/officeDocument/2006/math">
                    <m:sSub>
                      <m:sSubPr>
                        <m:ctrlPr>
                          <a:rPr lang="zh-CN" altLang="zh-CN" b="1" i="1">
                            <a:latin typeface="Cambria Math" panose="02040503050406030204" pitchFamily="18" charset="0"/>
                          </a:rPr>
                        </m:ctrlPr>
                      </m:sSubPr>
                      <m:e>
                        <m:r>
                          <a:rPr lang="en-US" altLang="zh-CN" b="1">
                            <a:latin typeface="Cambria Math" panose="02040503050406030204" pitchFamily="18" charset="0"/>
                          </a:rPr>
                          <m:t>𝐍𝐎</m:t>
                        </m:r>
                      </m:e>
                      <m:sub>
                        <m:r>
                          <a:rPr lang="en-US" altLang="zh-CN" b="1">
                            <a:latin typeface="Cambria Math" panose="02040503050406030204" pitchFamily="18" charset="0"/>
                          </a:rPr>
                          <m:t>𝟐</m:t>
                        </m:r>
                      </m:sub>
                    </m:sSub>
                  </m:oMath>
                </a14:m>
                <a:r>
                  <a:rPr lang="zh-CN" altLang="en-US" b="1" dirty="0">
                    <a:solidFill>
                      <a:prstClr val="black"/>
                    </a:solidFill>
                    <a:latin typeface="Arial" panose="020B0604020202020204" pitchFamily="34" charset="0"/>
                    <a:ea typeface="微软雅黑" panose="020B0503020204020204" pitchFamily="34" charset="-122"/>
                  </a:rPr>
                  <a:t>两种气体；</a:t>
                </a:r>
                <a:endParaRPr lang="en-US" altLang="zh-CN" b="1" dirty="0">
                  <a:solidFill>
                    <a:prstClr val="black"/>
                  </a:solidFill>
                  <a:latin typeface="Arial" panose="020B0604020202020204" pitchFamily="34"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rPr>
                  <a:t>交叉敏感性：当</a:t>
                </a:r>
                <a14:m>
                  <m:oMath xmlns:m="http://schemas.openxmlformats.org/officeDocument/2006/math">
                    <m:sSub>
                      <m:sSubPr>
                        <m:ctrlPr>
                          <a:rPr lang="zh-CN" altLang="zh-CN" b="1" i="1">
                            <a:latin typeface="Cambria Math" panose="02040503050406030204" pitchFamily="18" charset="0"/>
                          </a:rPr>
                        </m:ctrlPr>
                      </m:sSubPr>
                      <m:e>
                        <m:r>
                          <a:rPr lang="en-US" altLang="zh-CN" b="1">
                            <a:latin typeface="Cambria Math" panose="02040503050406030204" pitchFamily="18" charset="0"/>
                          </a:rPr>
                          <m:t>𝐒𝐎</m:t>
                        </m:r>
                      </m:e>
                      <m:sub>
                        <m:r>
                          <a:rPr lang="en-US" altLang="zh-CN" b="1">
                            <a:latin typeface="Cambria Math" panose="02040503050406030204" pitchFamily="18" charset="0"/>
                          </a:rPr>
                          <m:t>𝟐</m:t>
                        </m:r>
                      </m:sub>
                    </m:sSub>
                  </m:oMath>
                </a14:m>
                <a:r>
                  <a:rPr lang="zh-CN" altLang="en-US" b="1" dirty="0">
                    <a:solidFill>
                      <a:prstClr val="black"/>
                    </a:solidFill>
                    <a:latin typeface="Arial" panose="020B0604020202020204" pitchFamily="34" charset="0"/>
                    <a:ea typeface="微软雅黑" panose="020B0503020204020204" pitchFamily="34" charset="-122"/>
                  </a:rPr>
                  <a:t>浓度不变而</a:t>
                </a:r>
                <a14:m>
                  <m:oMath xmlns:m="http://schemas.openxmlformats.org/officeDocument/2006/math">
                    <m:sSub>
                      <m:sSubPr>
                        <m:ctrlPr>
                          <a:rPr lang="zh-CN" altLang="zh-CN" b="1" i="1">
                            <a:latin typeface="Cambria Math" panose="02040503050406030204" pitchFamily="18" charset="0"/>
                          </a:rPr>
                        </m:ctrlPr>
                      </m:sSubPr>
                      <m:e>
                        <m:r>
                          <a:rPr lang="en-US" altLang="zh-CN" b="1">
                            <a:latin typeface="Cambria Math" panose="02040503050406030204" pitchFamily="18" charset="0"/>
                          </a:rPr>
                          <m:t>𝐍𝐎</m:t>
                        </m:r>
                      </m:e>
                      <m:sub>
                        <m:r>
                          <a:rPr lang="en-US" altLang="zh-CN" b="1">
                            <a:latin typeface="Cambria Math" panose="02040503050406030204" pitchFamily="18" charset="0"/>
                          </a:rPr>
                          <m:t>𝟐</m:t>
                        </m:r>
                      </m:sub>
                    </m:sSub>
                  </m:oMath>
                </a14:m>
                <a:r>
                  <a:rPr lang="zh-CN" altLang="en-US" b="1" dirty="0">
                    <a:solidFill>
                      <a:prstClr val="black"/>
                    </a:solidFill>
                    <a:latin typeface="Arial" panose="020B0604020202020204" pitchFamily="34" charset="0"/>
                    <a:ea typeface="微软雅黑" panose="020B0503020204020204" pitchFamily="34" charset="-122"/>
                  </a:rPr>
                  <a:t>浓度变化时，</a:t>
                </a:r>
                <a14:m>
                  <m:oMath xmlns:m="http://schemas.openxmlformats.org/officeDocument/2006/math">
                    <m:sSub>
                      <m:sSubPr>
                        <m:ctrlPr>
                          <a:rPr lang="zh-CN" altLang="zh-CN" b="1" i="1">
                            <a:latin typeface="Cambria Math" panose="02040503050406030204" pitchFamily="18" charset="0"/>
                          </a:rPr>
                        </m:ctrlPr>
                      </m:sSubPr>
                      <m:e>
                        <m:r>
                          <a:rPr lang="en-US" altLang="zh-CN" b="1">
                            <a:latin typeface="Cambria Math" panose="02040503050406030204" pitchFamily="18" charset="0"/>
                          </a:rPr>
                          <m:t>𝐒𝐎</m:t>
                        </m:r>
                      </m:e>
                      <m:sub>
                        <m:r>
                          <a:rPr lang="en-US" altLang="zh-CN" b="1">
                            <a:latin typeface="Cambria Math" panose="02040503050406030204" pitchFamily="18" charset="0"/>
                          </a:rPr>
                          <m:t>𝟐</m:t>
                        </m:r>
                      </m:sub>
                    </m:sSub>
                  </m:oMath>
                </a14:m>
                <a:r>
                  <a:rPr lang="zh-CN" altLang="en-US" b="1" dirty="0">
                    <a:solidFill>
                      <a:prstClr val="black"/>
                    </a:solidFill>
                    <a:latin typeface="Arial" panose="020B0604020202020204" pitchFamily="34" charset="0"/>
                    <a:ea typeface="微软雅黑" panose="020B0503020204020204" pitchFamily="34" charset="-122"/>
                  </a:rPr>
                  <a:t>和</a:t>
                </a:r>
                <a14:m>
                  <m:oMath xmlns:m="http://schemas.openxmlformats.org/officeDocument/2006/math">
                    <m:sSub>
                      <m:sSubPr>
                        <m:ctrlPr>
                          <a:rPr lang="zh-CN" altLang="zh-CN" b="1" i="1">
                            <a:latin typeface="Cambria Math" panose="02040503050406030204" pitchFamily="18" charset="0"/>
                          </a:rPr>
                        </m:ctrlPr>
                      </m:sSubPr>
                      <m:e>
                        <m:r>
                          <a:rPr lang="en-US" altLang="zh-CN" b="1">
                            <a:latin typeface="Cambria Math" panose="02040503050406030204" pitchFamily="18" charset="0"/>
                          </a:rPr>
                          <m:t>𝐍𝐎</m:t>
                        </m:r>
                      </m:e>
                      <m:sub>
                        <m:r>
                          <a:rPr lang="en-US" altLang="zh-CN" b="1">
                            <a:latin typeface="Cambria Math" panose="02040503050406030204" pitchFamily="18" charset="0"/>
                          </a:rPr>
                          <m:t>𝟐</m:t>
                        </m:r>
                      </m:sub>
                    </m:sSub>
                  </m:oMath>
                </a14:m>
                <a:r>
                  <a:rPr lang="zh-CN" altLang="en-US" b="1" dirty="0">
                    <a:solidFill>
                      <a:prstClr val="black"/>
                    </a:solidFill>
                    <a:latin typeface="Arial" panose="020B0604020202020204" pitchFamily="34" charset="0"/>
                    <a:ea typeface="微软雅黑" panose="020B0503020204020204" pitchFamily="34" charset="-122"/>
                  </a:rPr>
                  <a:t>的红外传感器输出电压都会发生变化，这是由于它们的红外吸收区域存在交叉现象。</a:t>
                </a: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rPr>
                  <a:t>气体定性识别：通过设定每种气体浓度的阈值，判断气体的有无。当气体浓度小于阈值时，认为没有该种气体；当气体浓度大于阈值时，认为存在该种气体。</a:t>
                </a:r>
                <a:endParaRPr lang="en-US" altLang="zh-CN" b="1" dirty="0">
                  <a:solidFill>
                    <a:prstClr val="black"/>
                  </a:solidFill>
                  <a:latin typeface="Arial" panose="020B0604020202020204" pitchFamily="34"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rPr>
                  <a:t>多类问题：因为所识别的是两种气体的有无，其结果的组合有四种，所以这是一个多类问题。</a:t>
                </a:r>
                <a:endParaRPr lang="en-US" altLang="zh-CN" b="1" dirty="0">
                  <a:solidFill>
                    <a:prstClr val="black"/>
                  </a:solidFill>
                  <a:latin typeface="Arial" panose="020B0604020202020204" pitchFamily="34"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rPr>
                  <a:t>误差处理：由于气体传感器的交叉敏感性，会给气体种类识别结果带来误差，需要进行相应的处理。</a:t>
                </a:r>
              </a:p>
            </p:txBody>
          </p:sp>
        </mc:Choice>
        <mc:Fallback xmlns="">
          <p:sp>
            <p:nvSpPr>
              <p:cNvPr id="2" name="矩形 1">
                <a:extLst>
                  <a:ext uri="{FF2B5EF4-FFF2-40B4-BE49-F238E27FC236}">
                    <a16:creationId xmlns:a16="http://schemas.microsoft.com/office/drawing/2014/main" id="{67A5653D-9474-8E48-2CEB-900B41348377}"/>
                  </a:ext>
                </a:extLst>
              </p:cNvPr>
              <p:cNvSpPr>
                <a:spLocks noRot="1" noChangeAspect="1" noMove="1" noResize="1" noEditPoints="1" noAdjustHandles="1" noChangeArrowheads="1" noChangeShapeType="1" noTextEdit="1"/>
              </p:cNvSpPr>
              <p:nvPr/>
            </p:nvSpPr>
            <p:spPr>
              <a:xfrm>
                <a:off x="228600" y="1023578"/>
                <a:ext cx="8686800" cy="3901068"/>
              </a:xfrm>
              <a:prstGeom prst="rect">
                <a:avLst/>
              </a:prstGeom>
              <a:blipFill>
                <a:blip r:embed="rId2"/>
                <a:stretch>
                  <a:fillRect l="-632" b="-7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4240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 y="411510"/>
            <a:ext cx="6768243"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71500" y="434685"/>
            <a:ext cx="6425157"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使用 </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SVC</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对两组分混合气体进行定性识别</a:t>
            </a:r>
          </a:p>
        </p:txBody>
      </p:sp>
      <p:grpSp>
        <p:nvGrpSpPr>
          <p:cNvPr id="18" name="组合 17">
            <a:extLst>
              <a:ext uri="{FF2B5EF4-FFF2-40B4-BE49-F238E27FC236}">
                <a16:creationId xmlns:a16="http://schemas.microsoft.com/office/drawing/2014/main" id="{81CD342A-6F52-829F-67E8-4C85E5FB3721}"/>
              </a:ext>
            </a:extLst>
          </p:cNvPr>
          <p:cNvGrpSpPr/>
          <p:nvPr/>
        </p:nvGrpSpPr>
        <p:grpSpPr>
          <a:xfrm>
            <a:off x="2228615" y="1026256"/>
            <a:ext cx="6398102" cy="3838426"/>
            <a:chOff x="2477519" y="987574"/>
            <a:chExt cx="6717854" cy="4303063"/>
          </a:xfrm>
        </p:grpSpPr>
        <p:sp>
          <p:nvSpPr>
            <p:cNvPr id="6" name="七角星 5"/>
            <p:cNvSpPr/>
            <p:nvPr/>
          </p:nvSpPr>
          <p:spPr>
            <a:xfrm>
              <a:off x="2512096" y="987574"/>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1</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p:cNvSpPr/>
            <p:nvPr/>
          </p:nvSpPr>
          <p:spPr>
            <a:xfrm>
              <a:off x="3669371" y="1044773"/>
              <a:ext cx="2185214" cy="461665"/>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9.2.1 </a:t>
              </a:r>
              <a:r>
                <a:rPr lang="zh-CN" altLang="en-US" sz="2400" b="1" dirty="0">
                  <a:latin typeface="Arial" panose="020B0604020202020204" pitchFamily="34" charset="0"/>
                  <a:ea typeface="微软雅黑" panose="020B0503020204020204" pitchFamily="34" charset="-122"/>
                  <a:sym typeface="Arial" panose="020B0604020202020204" pitchFamily="34" charset="0"/>
                </a:rPr>
                <a:t>实验标定</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8" name="七角星 7"/>
            <p:cNvSpPr/>
            <p:nvPr/>
          </p:nvSpPr>
          <p:spPr>
            <a:xfrm>
              <a:off x="2494645" y="1635646"/>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2</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3646773" y="1692845"/>
              <a:ext cx="2492990" cy="461665"/>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9.2.2 </a:t>
              </a:r>
              <a:r>
                <a:rPr lang="zh-CN" altLang="en-US" sz="2400" b="1" dirty="0">
                  <a:latin typeface="Arial" panose="020B0604020202020204" pitchFamily="34" charset="0"/>
                  <a:ea typeface="微软雅黑" panose="020B0503020204020204" pitchFamily="34" charset="-122"/>
                  <a:sym typeface="Arial" panose="020B0604020202020204" pitchFamily="34" charset="0"/>
                </a:rPr>
                <a:t>数据预处理</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10" name="七角星 9"/>
            <p:cNvSpPr/>
            <p:nvPr/>
          </p:nvSpPr>
          <p:spPr>
            <a:xfrm>
              <a:off x="2494645" y="2247714"/>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3</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1" name="矩形 10"/>
            <p:cNvSpPr/>
            <p:nvPr/>
          </p:nvSpPr>
          <p:spPr>
            <a:xfrm>
              <a:off x="3646773" y="2304913"/>
              <a:ext cx="2185214" cy="461665"/>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9.2.3 </a:t>
              </a:r>
              <a:r>
                <a:rPr lang="zh-CN" altLang="en-US" sz="2400" b="1" dirty="0">
                  <a:latin typeface="Arial" panose="020B0604020202020204" pitchFamily="34" charset="0"/>
                  <a:ea typeface="微软雅黑" panose="020B0503020204020204" pitchFamily="34" charset="-122"/>
                  <a:sym typeface="Arial" panose="020B0604020202020204" pitchFamily="34" charset="0"/>
                </a:rPr>
                <a:t>标签转换</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12" name="七角星 11"/>
            <p:cNvSpPr/>
            <p:nvPr/>
          </p:nvSpPr>
          <p:spPr>
            <a:xfrm>
              <a:off x="2486944" y="2895786"/>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4</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3" name="矩形 12"/>
            <p:cNvSpPr/>
            <p:nvPr/>
          </p:nvSpPr>
          <p:spPr>
            <a:xfrm>
              <a:off x="3639072" y="2952985"/>
              <a:ext cx="2492990" cy="461665"/>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9.2.4 </a:t>
              </a:r>
              <a:r>
                <a:rPr lang="zh-CN" altLang="en-US" sz="2400" b="1" dirty="0">
                  <a:latin typeface="Arial" panose="020B0604020202020204" pitchFamily="34" charset="0"/>
                  <a:ea typeface="微软雅黑" panose="020B0503020204020204" pitchFamily="34" charset="-122"/>
                  <a:sym typeface="Arial" panose="020B0604020202020204" pitchFamily="34" charset="0"/>
                </a:rPr>
                <a:t>样本集划分</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14" name="七角星 13"/>
            <p:cNvSpPr/>
            <p:nvPr/>
          </p:nvSpPr>
          <p:spPr>
            <a:xfrm>
              <a:off x="2477519" y="3471850"/>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5</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5" name="矩形 14"/>
            <p:cNvSpPr/>
            <p:nvPr/>
          </p:nvSpPr>
          <p:spPr>
            <a:xfrm>
              <a:off x="3629647" y="3529049"/>
              <a:ext cx="3741730" cy="461665"/>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9.2.5 SVC</a:t>
              </a:r>
              <a:r>
                <a:rPr lang="zh-CN" altLang="en-US" sz="2400" b="1" dirty="0">
                  <a:latin typeface="Arial" panose="020B0604020202020204" pitchFamily="34" charset="0"/>
                  <a:ea typeface="微软雅黑" panose="020B0503020204020204" pitchFamily="34" charset="-122"/>
                  <a:sym typeface="Arial" panose="020B0604020202020204" pitchFamily="34" charset="0"/>
                </a:rPr>
                <a:t>模型结构的确定</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2" name="七角星 11">
              <a:extLst>
                <a:ext uri="{FF2B5EF4-FFF2-40B4-BE49-F238E27FC236}">
                  <a16:creationId xmlns:a16="http://schemas.microsoft.com/office/drawing/2014/main" id="{B0CF54F9-D2D0-0D91-9EC1-7B6F3DDAF291}"/>
                </a:ext>
              </a:extLst>
            </p:cNvPr>
            <p:cNvSpPr/>
            <p:nvPr/>
          </p:nvSpPr>
          <p:spPr>
            <a:xfrm>
              <a:off x="2517243" y="4119922"/>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6</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3" name="矩形 2">
              <a:extLst>
                <a:ext uri="{FF2B5EF4-FFF2-40B4-BE49-F238E27FC236}">
                  <a16:creationId xmlns:a16="http://schemas.microsoft.com/office/drawing/2014/main" id="{008F0C95-8FFA-7D92-BC62-BBC823B3EC67}"/>
                </a:ext>
              </a:extLst>
            </p:cNvPr>
            <p:cNvSpPr/>
            <p:nvPr/>
          </p:nvSpPr>
          <p:spPr>
            <a:xfrm>
              <a:off x="3669371" y="4177120"/>
              <a:ext cx="5526002" cy="517549"/>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9.2.6 </a:t>
              </a:r>
              <a:r>
                <a:rPr lang="zh-CN" altLang="en-US" sz="2400" b="1" dirty="0">
                  <a:latin typeface="Arial" panose="020B0604020202020204" pitchFamily="34" charset="0"/>
                  <a:ea typeface="微软雅黑" panose="020B0503020204020204" pitchFamily="34" charset="-122"/>
                  <a:sym typeface="Arial" panose="020B0604020202020204" pitchFamily="34" charset="0"/>
                </a:rPr>
                <a:t>两组分混合气体四种模式的识别</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16" name="七角星 13">
              <a:extLst>
                <a:ext uri="{FF2B5EF4-FFF2-40B4-BE49-F238E27FC236}">
                  <a16:creationId xmlns:a16="http://schemas.microsoft.com/office/drawing/2014/main" id="{343A35CA-8751-7082-2F53-83B91F7B0280}"/>
                </a:ext>
              </a:extLst>
            </p:cNvPr>
            <p:cNvSpPr/>
            <p:nvPr/>
          </p:nvSpPr>
          <p:spPr>
            <a:xfrm>
              <a:off x="2505309" y="4714573"/>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7</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7" name="矩形 16">
              <a:extLst>
                <a:ext uri="{FF2B5EF4-FFF2-40B4-BE49-F238E27FC236}">
                  <a16:creationId xmlns:a16="http://schemas.microsoft.com/office/drawing/2014/main" id="{F9C72FC1-70F2-D067-87BF-8A7068F710DC}"/>
                </a:ext>
              </a:extLst>
            </p:cNvPr>
            <p:cNvSpPr/>
            <p:nvPr/>
          </p:nvSpPr>
          <p:spPr>
            <a:xfrm>
              <a:off x="3656784" y="4769091"/>
              <a:ext cx="2940738" cy="517549"/>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9.2.7 </a:t>
              </a:r>
              <a:r>
                <a:rPr lang="zh-CN" altLang="en-US" sz="2400" b="1" dirty="0">
                  <a:latin typeface="Arial" panose="020B0604020202020204" pitchFamily="34" charset="0"/>
                  <a:ea typeface="微软雅黑" panose="020B0503020204020204" pitchFamily="34" charset="-122"/>
                  <a:sym typeface="Arial" panose="020B0604020202020204" pitchFamily="34" charset="0"/>
                </a:rPr>
                <a:t>预测结果评估</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056561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2591778"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2270173"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9.2.1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实验标定</a:t>
            </a:r>
          </a:p>
        </p:txBody>
      </p:sp>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extLst>
                  <p:ext uri="{D42A27DB-BD31-4B8C-83A1-F6EECF244321}">
                    <p14:modId xmlns:p14="http://schemas.microsoft.com/office/powerpoint/2010/main" val="1884455716"/>
                  </p:ext>
                </p:extLst>
              </p:nvPr>
            </p:nvGraphicFramePr>
            <p:xfrm>
              <a:off x="1205627" y="3075806"/>
              <a:ext cx="6732746" cy="1454501"/>
            </p:xfrm>
            <a:graphic>
              <a:graphicData uri="http://schemas.openxmlformats.org/drawingml/2006/table">
                <a:tbl>
                  <a:tblPr firstRow="1" firstCol="1" bandRow="1">
                    <a:tableStyleId>{5C22544A-7EE6-4342-B048-85BDC9FD1C3A}</a:tableStyleId>
                  </a:tblPr>
                  <a:tblGrid>
                    <a:gridCol w="672788">
                      <a:extLst>
                        <a:ext uri="{9D8B030D-6E8A-4147-A177-3AD203B41FA5}">
                          <a16:colId xmlns:a16="http://schemas.microsoft.com/office/drawing/2014/main" val="326346810"/>
                        </a:ext>
                      </a:extLst>
                    </a:gridCol>
                    <a:gridCol w="673599">
                      <a:extLst>
                        <a:ext uri="{9D8B030D-6E8A-4147-A177-3AD203B41FA5}">
                          <a16:colId xmlns:a16="http://schemas.microsoft.com/office/drawing/2014/main" val="2120633481"/>
                        </a:ext>
                      </a:extLst>
                    </a:gridCol>
                    <a:gridCol w="672788">
                      <a:extLst>
                        <a:ext uri="{9D8B030D-6E8A-4147-A177-3AD203B41FA5}">
                          <a16:colId xmlns:a16="http://schemas.microsoft.com/office/drawing/2014/main" val="597136701"/>
                        </a:ext>
                      </a:extLst>
                    </a:gridCol>
                    <a:gridCol w="673599">
                      <a:extLst>
                        <a:ext uri="{9D8B030D-6E8A-4147-A177-3AD203B41FA5}">
                          <a16:colId xmlns:a16="http://schemas.microsoft.com/office/drawing/2014/main" val="1629542930"/>
                        </a:ext>
                      </a:extLst>
                    </a:gridCol>
                    <a:gridCol w="673599">
                      <a:extLst>
                        <a:ext uri="{9D8B030D-6E8A-4147-A177-3AD203B41FA5}">
                          <a16:colId xmlns:a16="http://schemas.microsoft.com/office/drawing/2014/main" val="2213538034"/>
                        </a:ext>
                      </a:extLst>
                    </a:gridCol>
                    <a:gridCol w="672788">
                      <a:extLst>
                        <a:ext uri="{9D8B030D-6E8A-4147-A177-3AD203B41FA5}">
                          <a16:colId xmlns:a16="http://schemas.microsoft.com/office/drawing/2014/main" val="2112690162"/>
                        </a:ext>
                      </a:extLst>
                    </a:gridCol>
                    <a:gridCol w="673599">
                      <a:extLst>
                        <a:ext uri="{9D8B030D-6E8A-4147-A177-3AD203B41FA5}">
                          <a16:colId xmlns:a16="http://schemas.microsoft.com/office/drawing/2014/main" val="1979801257"/>
                        </a:ext>
                      </a:extLst>
                    </a:gridCol>
                    <a:gridCol w="672788">
                      <a:extLst>
                        <a:ext uri="{9D8B030D-6E8A-4147-A177-3AD203B41FA5}">
                          <a16:colId xmlns:a16="http://schemas.microsoft.com/office/drawing/2014/main" val="4162999260"/>
                        </a:ext>
                      </a:extLst>
                    </a:gridCol>
                    <a:gridCol w="673599">
                      <a:extLst>
                        <a:ext uri="{9D8B030D-6E8A-4147-A177-3AD203B41FA5}">
                          <a16:colId xmlns:a16="http://schemas.microsoft.com/office/drawing/2014/main" val="2650410520"/>
                        </a:ext>
                      </a:extLst>
                    </a:gridCol>
                    <a:gridCol w="673599">
                      <a:extLst>
                        <a:ext uri="{9D8B030D-6E8A-4147-A177-3AD203B41FA5}">
                          <a16:colId xmlns:a16="http://schemas.microsoft.com/office/drawing/2014/main" val="3901335869"/>
                        </a:ext>
                      </a:extLst>
                    </a:gridCol>
                  </a:tblGrid>
                  <a:tr h="503324">
                    <a:tc>
                      <a:txBody>
                        <a:bodyPr/>
                        <a:lstStyle/>
                        <a:p>
                          <a:pPr algn="ctr">
                            <a:spcAft>
                              <a:spcPts val="0"/>
                            </a:spcAft>
                          </a:pPr>
                          <a:r>
                            <a:rPr lang="zh-CN" sz="1800" kern="100" dirty="0">
                              <a:effectLst/>
                            </a:rPr>
                            <a:t>序号</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𝑈</m:t>
                                    </m:r>
                                  </m:e>
                                  <m:sub>
                                    <m:sSub>
                                      <m:sSubPr>
                                        <m:ctrlPr>
                                          <a:rPr lang="zh-CN" sz="1800" i="1" kern="100">
                                            <a:effectLst/>
                                            <a:latin typeface="Cambria Math" panose="02040503050406030204" pitchFamily="18" charset="0"/>
                                          </a:rPr>
                                        </m:ctrlPr>
                                      </m:sSubPr>
                                      <m:e>
                                        <m:r>
                                          <m:rPr>
                                            <m:sty m:val="p"/>
                                          </m:rPr>
                                          <a:rPr lang="en-US" sz="1800" kern="100">
                                            <a:effectLst/>
                                            <a:latin typeface="Cambria Math" panose="02040503050406030204" pitchFamily="18" charset="0"/>
                                          </a:rPr>
                                          <m:t>SO</m:t>
                                        </m:r>
                                      </m:e>
                                      <m:sub>
                                        <m:r>
                                          <a:rPr lang="en-US" sz="1800" kern="100">
                                            <a:effectLst/>
                                            <a:latin typeface="Cambria Math" panose="02040503050406030204" pitchFamily="18" charset="0"/>
                                          </a:rPr>
                                          <m:t>2</m:t>
                                        </m:r>
                                      </m:sub>
                                    </m:sSub>
                                  </m:sub>
                                </m:sSub>
                              </m:oMath>
                            </m:oMathPara>
                          </a14:m>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𝑈</m:t>
                                    </m:r>
                                  </m:e>
                                  <m:sub>
                                    <m:sSub>
                                      <m:sSubPr>
                                        <m:ctrlPr>
                                          <a:rPr lang="zh-CN" sz="1800" i="1" kern="100">
                                            <a:effectLst/>
                                            <a:latin typeface="Cambria Math" panose="02040503050406030204" pitchFamily="18" charset="0"/>
                                          </a:rPr>
                                        </m:ctrlPr>
                                      </m:sSubPr>
                                      <m:e>
                                        <m:r>
                                          <m:rPr>
                                            <m:sty m:val="p"/>
                                          </m:rPr>
                                          <a:rPr lang="en-US" sz="1800" kern="100">
                                            <a:effectLst/>
                                            <a:latin typeface="Cambria Math" panose="02040503050406030204" pitchFamily="18" charset="0"/>
                                          </a:rPr>
                                          <m:t>NO</m:t>
                                        </m:r>
                                      </m:e>
                                      <m:sub>
                                        <m:r>
                                          <a:rPr lang="en-US" sz="1800" kern="100">
                                            <a:effectLst/>
                                            <a:latin typeface="Cambria Math" panose="02040503050406030204" pitchFamily="18" charset="0"/>
                                          </a:rPr>
                                          <m:t>2</m:t>
                                        </m:r>
                                      </m:sub>
                                    </m:sSub>
                                  </m:sub>
                                </m:sSub>
                              </m:oMath>
                            </m:oMathPara>
                          </a14:m>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𝑂</m:t>
                                    </m:r>
                                  </m:e>
                                  <m:sub>
                                    <m:sSub>
                                      <m:sSubPr>
                                        <m:ctrlPr>
                                          <a:rPr lang="zh-CN" sz="1800" i="1" kern="100">
                                            <a:effectLst/>
                                            <a:latin typeface="Cambria Math" panose="02040503050406030204" pitchFamily="18" charset="0"/>
                                          </a:rPr>
                                        </m:ctrlPr>
                                      </m:sSubPr>
                                      <m:e>
                                        <m:r>
                                          <m:rPr>
                                            <m:sty m:val="p"/>
                                          </m:rPr>
                                          <a:rPr lang="en-US" sz="1800" kern="100">
                                            <a:effectLst/>
                                            <a:latin typeface="Cambria Math" panose="02040503050406030204" pitchFamily="18" charset="0"/>
                                          </a:rPr>
                                          <m:t>SO</m:t>
                                        </m:r>
                                      </m:e>
                                      <m:sub>
                                        <m:r>
                                          <a:rPr lang="en-US" sz="1800" kern="100">
                                            <a:effectLst/>
                                            <a:latin typeface="Cambria Math" panose="02040503050406030204" pitchFamily="18" charset="0"/>
                                          </a:rPr>
                                          <m:t>2</m:t>
                                        </m:r>
                                      </m:sub>
                                    </m:sSub>
                                  </m:sub>
                                </m:sSub>
                              </m:oMath>
                            </m:oMathPara>
                          </a14:m>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𝑂</m:t>
                                    </m:r>
                                  </m:e>
                                  <m:sub>
                                    <m:sSub>
                                      <m:sSubPr>
                                        <m:ctrlPr>
                                          <a:rPr lang="zh-CN" sz="1800" i="1" kern="100">
                                            <a:effectLst/>
                                            <a:latin typeface="Cambria Math" panose="02040503050406030204" pitchFamily="18" charset="0"/>
                                          </a:rPr>
                                        </m:ctrlPr>
                                      </m:sSubPr>
                                      <m:e>
                                        <m:r>
                                          <m:rPr>
                                            <m:sty m:val="p"/>
                                          </m:rPr>
                                          <a:rPr lang="en-US" sz="1800" kern="100">
                                            <a:effectLst/>
                                            <a:latin typeface="Cambria Math" panose="02040503050406030204" pitchFamily="18" charset="0"/>
                                          </a:rPr>
                                          <m:t>NO</m:t>
                                        </m:r>
                                      </m:e>
                                      <m:sub>
                                        <m:r>
                                          <a:rPr lang="en-US" sz="1800" kern="100">
                                            <a:effectLst/>
                                            <a:latin typeface="Cambria Math" panose="02040503050406030204" pitchFamily="18" charset="0"/>
                                          </a:rPr>
                                          <m:t>2</m:t>
                                        </m:r>
                                      </m:sub>
                                    </m:sSub>
                                  </m:sub>
                                </m:sSub>
                              </m:oMath>
                            </m:oMathPara>
                          </a14:m>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序号</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𝑈</m:t>
                                    </m:r>
                                  </m:e>
                                  <m:sub>
                                    <m:sSub>
                                      <m:sSubPr>
                                        <m:ctrlPr>
                                          <a:rPr lang="zh-CN" sz="1800" i="1" kern="100">
                                            <a:effectLst/>
                                            <a:latin typeface="Cambria Math" panose="02040503050406030204" pitchFamily="18" charset="0"/>
                                          </a:rPr>
                                        </m:ctrlPr>
                                      </m:sSubPr>
                                      <m:e>
                                        <m:r>
                                          <m:rPr>
                                            <m:sty m:val="p"/>
                                          </m:rPr>
                                          <a:rPr lang="en-US" sz="1800" kern="100">
                                            <a:effectLst/>
                                            <a:latin typeface="Cambria Math" panose="02040503050406030204" pitchFamily="18" charset="0"/>
                                          </a:rPr>
                                          <m:t>SO</m:t>
                                        </m:r>
                                      </m:e>
                                      <m:sub>
                                        <m:r>
                                          <a:rPr lang="en-US" sz="1800" kern="100">
                                            <a:effectLst/>
                                            <a:latin typeface="Cambria Math" panose="02040503050406030204" pitchFamily="18" charset="0"/>
                                          </a:rPr>
                                          <m:t>2</m:t>
                                        </m:r>
                                      </m:sub>
                                    </m:sSub>
                                  </m:sub>
                                </m:sSub>
                              </m:oMath>
                            </m:oMathPara>
                          </a14:m>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𝑈</m:t>
                                    </m:r>
                                  </m:e>
                                  <m:sub>
                                    <m:sSub>
                                      <m:sSubPr>
                                        <m:ctrlPr>
                                          <a:rPr lang="zh-CN" sz="1800" i="1" kern="100">
                                            <a:effectLst/>
                                            <a:latin typeface="Cambria Math" panose="02040503050406030204" pitchFamily="18" charset="0"/>
                                          </a:rPr>
                                        </m:ctrlPr>
                                      </m:sSubPr>
                                      <m:e>
                                        <m:r>
                                          <m:rPr>
                                            <m:sty m:val="p"/>
                                          </m:rPr>
                                          <a:rPr lang="en-US" sz="1800" kern="100">
                                            <a:effectLst/>
                                            <a:latin typeface="Cambria Math" panose="02040503050406030204" pitchFamily="18" charset="0"/>
                                          </a:rPr>
                                          <m:t>NO</m:t>
                                        </m:r>
                                      </m:e>
                                      <m:sub>
                                        <m:r>
                                          <a:rPr lang="en-US" sz="1800" kern="100">
                                            <a:effectLst/>
                                            <a:latin typeface="Cambria Math" panose="02040503050406030204" pitchFamily="18" charset="0"/>
                                          </a:rPr>
                                          <m:t>2</m:t>
                                        </m:r>
                                      </m:sub>
                                    </m:sSub>
                                  </m:sub>
                                </m:sSub>
                              </m:oMath>
                            </m:oMathPara>
                          </a14:m>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𝑂</m:t>
                                    </m:r>
                                  </m:e>
                                  <m:sub>
                                    <m:sSub>
                                      <m:sSubPr>
                                        <m:ctrlPr>
                                          <a:rPr lang="zh-CN" sz="1800" i="1" kern="100">
                                            <a:effectLst/>
                                            <a:latin typeface="Cambria Math" panose="02040503050406030204" pitchFamily="18" charset="0"/>
                                          </a:rPr>
                                        </m:ctrlPr>
                                      </m:sSubPr>
                                      <m:e>
                                        <m:r>
                                          <m:rPr>
                                            <m:sty m:val="p"/>
                                          </m:rPr>
                                          <a:rPr lang="en-US" sz="1800" kern="100">
                                            <a:effectLst/>
                                            <a:latin typeface="Cambria Math" panose="02040503050406030204" pitchFamily="18" charset="0"/>
                                          </a:rPr>
                                          <m:t>SO</m:t>
                                        </m:r>
                                      </m:e>
                                      <m:sub>
                                        <m:r>
                                          <a:rPr lang="en-US" sz="1800" kern="100">
                                            <a:effectLst/>
                                            <a:latin typeface="Cambria Math" panose="02040503050406030204" pitchFamily="18" charset="0"/>
                                          </a:rPr>
                                          <m:t>2</m:t>
                                        </m:r>
                                      </m:sub>
                                    </m:sSub>
                                  </m:sub>
                                </m:sSub>
                              </m:oMath>
                            </m:oMathPara>
                          </a14:m>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𝑂</m:t>
                                    </m:r>
                                  </m:e>
                                  <m:sub>
                                    <m:sSub>
                                      <m:sSubPr>
                                        <m:ctrlPr>
                                          <a:rPr lang="zh-CN" sz="1800" i="1" kern="100">
                                            <a:effectLst/>
                                            <a:latin typeface="Cambria Math" panose="02040503050406030204" pitchFamily="18" charset="0"/>
                                          </a:rPr>
                                        </m:ctrlPr>
                                      </m:sSubPr>
                                      <m:e>
                                        <m:r>
                                          <m:rPr>
                                            <m:sty m:val="p"/>
                                          </m:rPr>
                                          <a:rPr lang="en-US" sz="1800" kern="100">
                                            <a:effectLst/>
                                            <a:latin typeface="Cambria Math" panose="02040503050406030204" pitchFamily="18" charset="0"/>
                                          </a:rPr>
                                          <m:t>NO</m:t>
                                        </m:r>
                                      </m:e>
                                      <m:sub>
                                        <m:r>
                                          <a:rPr lang="en-US" sz="1800" kern="100">
                                            <a:effectLst/>
                                            <a:latin typeface="Cambria Math" panose="02040503050406030204" pitchFamily="18" charset="0"/>
                                          </a:rPr>
                                          <m:t>2</m:t>
                                        </m:r>
                                      </m:sub>
                                    </m:sSub>
                                  </m:sub>
                                </m:sSub>
                              </m:oMath>
                            </m:oMathPara>
                          </a14:m>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41000157"/>
                      </a:ext>
                    </a:extLst>
                  </a:tr>
                  <a:tr h="317059">
                    <a:tc>
                      <a:txBody>
                        <a:bodyPr/>
                        <a:lstStyle/>
                        <a:p>
                          <a:pPr algn="ctr">
                            <a:spcAft>
                              <a:spcPts val="0"/>
                            </a:spcAft>
                          </a:pPr>
                          <a:r>
                            <a:rPr lang="en-US" sz="1800" kern="100">
                              <a:effectLst/>
                            </a:rPr>
                            <a:t>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0.00</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0.00</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0</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0</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39</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34.31</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35.55</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00266266"/>
                      </a:ext>
                    </a:extLst>
                  </a:tr>
                  <a:tr h="317059">
                    <a:tc>
                      <a:txBody>
                        <a:bodyPr/>
                        <a:lstStyle/>
                        <a:p>
                          <a:pPr algn="ctr">
                            <a:spcAft>
                              <a:spcPts val="0"/>
                            </a:spcAft>
                          </a:pPr>
                          <a:r>
                            <a:rPr lang="en-US" sz="1800" kern="100">
                              <a:effectLst/>
                            </a:rPr>
                            <a:t>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0.59</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4.52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0</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40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34.49</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36.93</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1</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1</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20427420"/>
                      </a:ext>
                    </a:extLst>
                  </a:tr>
                  <a:tr h="317059">
                    <a:tc>
                      <a:txBody>
                        <a:bodyPr/>
                        <a:lstStyle/>
                        <a:p>
                          <a:pPr algn="ctr">
                            <a:spcAft>
                              <a:spcPts val="0"/>
                            </a:spcAft>
                          </a:pPr>
                          <a:r>
                            <a:rPr lang="en-US" sz="1800" kern="100">
                              <a:effectLst/>
                            </a:rPr>
                            <a:t>3</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0.94</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7.25</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0</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41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35.91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15.44</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1</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0</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85280719"/>
                      </a:ext>
                    </a:extLst>
                  </a:tr>
                </a:tbl>
              </a:graphicData>
            </a:graphic>
          </p:graphicFrame>
        </mc:Choice>
        <mc:Fallback xmlns="">
          <p:graphicFrame>
            <p:nvGraphicFramePr>
              <p:cNvPr id="2" name="表格 1"/>
              <p:cNvGraphicFramePr>
                <a:graphicFrameLocks noGrp="1"/>
              </p:cNvGraphicFramePr>
              <p:nvPr>
                <p:extLst>
                  <p:ext uri="{D42A27DB-BD31-4B8C-83A1-F6EECF244321}">
                    <p14:modId xmlns:p14="http://schemas.microsoft.com/office/powerpoint/2010/main" val="1884455716"/>
                  </p:ext>
                </p:extLst>
              </p:nvPr>
            </p:nvGraphicFramePr>
            <p:xfrm>
              <a:off x="1205627" y="3075806"/>
              <a:ext cx="6732746" cy="1454501"/>
            </p:xfrm>
            <a:graphic>
              <a:graphicData uri="http://schemas.openxmlformats.org/drawingml/2006/table">
                <a:tbl>
                  <a:tblPr firstRow="1" firstCol="1" bandRow="1">
                    <a:tableStyleId>{5C22544A-7EE6-4342-B048-85BDC9FD1C3A}</a:tableStyleId>
                  </a:tblPr>
                  <a:tblGrid>
                    <a:gridCol w="672788">
                      <a:extLst>
                        <a:ext uri="{9D8B030D-6E8A-4147-A177-3AD203B41FA5}">
                          <a16:colId xmlns:a16="http://schemas.microsoft.com/office/drawing/2014/main" val="326346810"/>
                        </a:ext>
                      </a:extLst>
                    </a:gridCol>
                    <a:gridCol w="673599">
                      <a:extLst>
                        <a:ext uri="{9D8B030D-6E8A-4147-A177-3AD203B41FA5}">
                          <a16:colId xmlns:a16="http://schemas.microsoft.com/office/drawing/2014/main" val="2120633481"/>
                        </a:ext>
                      </a:extLst>
                    </a:gridCol>
                    <a:gridCol w="672788">
                      <a:extLst>
                        <a:ext uri="{9D8B030D-6E8A-4147-A177-3AD203B41FA5}">
                          <a16:colId xmlns:a16="http://schemas.microsoft.com/office/drawing/2014/main" val="597136701"/>
                        </a:ext>
                      </a:extLst>
                    </a:gridCol>
                    <a:gridCol w="673599">
                      <a:extLst>
                        <a:ext uri="{9D8B030D-6E8A-4147-A177-3AD203B41FA5}">
                          <a16:colId xmlns:a16="http://schemas.microsoft.com/office/drawing/2014/main" val="1629542930"/>
                        </a:ext>
                      </a:extLst>
                    </a:gridCol>
                    <a:gridCol w="673599">
                      <a:extLst>
                        <a:ext uri="{9D8B030D-6E8A-4147-A177-3AD203B41FA5}">
                          <a16:colId xmlns:a16="http://schemas.microsoft.com/office/drawing/2014/main" val="2213538034"/>
                        </a:ext>
                      </a:extLst>
                    </a:gridCol>
                    <a:gridCol w="672788">
                      <a:extLst>
                        <a:ext uri="{9D8B030D-6E8A-4147-A177-3AD203B41FA5}">
                          <a16:colId xmlns:a16="http://schemas.microsoft.com/office/drawing/2014/main" val="2112690162"/>
                        </a:ext>
                      </a:extLst>
                    </a:gridCol>
                    <a:gridCol w="673599">
                      <a:extLst>
                        <a:ext uri="{9D8B030D-6E8A-4147-A177-3AD203B41FA5}">
                          <a16:colId xmlns:a16="http://schemas.microsoft.com/office/drawing/2014/main" val="1979801257"/>
                        </a:ext>
                      </a:extLst>
                    </a:gridCol>
                    <a:gridCol w="672788">
                      <a:extLst>
                        <a:ext uri="{9D8B030D-6E8A-4147-A177-3AD203B41FA5}">
                          <a16:colId xmlns:a16="http://schemas.microsoft.com/office/drawing/2014/main" val="4162999260"/>
                        </a:ext>
                      </a:extLst>
                    </a:gridCol>
                    <a:gridCol w="673599">
                      <a:extLst>
                        <a:ext uri="{9D8B030D-6E8A-4147-A177-3AD203B41FA5}">
                          <a16:colId xmlns:a16="http://schemas.microsoft.com/office/drawing/2014/main" val="2650410520"/>
                        </a:ext>
                      </a:extLst>
                    </a:gridCol>
                    <a:gridCol w="673599">
                      <a:extLst>
                        <a:ext uri="{9D8B030D-6E8A-4147-A177-3AD203B41FA5}">
                          <a16:colId xmlns:a16="http://schemas.microsoft.com/office/drawing/2014/main" val="3901335869"/>
                        </a:ext>
                      </a:extLst>
                    </a:gridCol>
                  </a:tblGrid>
                  <a:tr h="503324">
                    <a:tc>
                      <a:txBody>
                        <a:bodyPr/>
                        <a:lstStyle/>
                        <a:p>
                          <a:pPr algn="ctr">
                            <a:spcAft>
                              <a:spcPts val="0"/>
                            </a:spcAft>
                          </a:pPr>
                          <a:r>
                            <a:rPr lang="zh-CN" sz="1800" kern="100" dirty="0">
                              <a:effectLst/>
                            </a:rPr>
                            <a:t>序号</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endParaRPr lang="zh-CN"/>
                        </a:p>
                      </a:txBody>
                      <a:tcPr marL="68580" marR="68580" marT="0" marB="0" anchor="ctr">
                        <a:blipFill>
                          <a:blip r:embed="rId4"/>
                          <a:stretch>
                            <a:fillRect l="-101818" t="-1205" r="-808182" b="-212048"/>
                          </a:stretch>
                        </a:blipFill>
                      </a:tcPr>
                    </a:tc>
                    <a:tc>
                      <a:txBody>
                        <a:bodyPr/>
                        <a:lstStyle/>
                        <a:p>
                          <a:endParaRPr lang="zh-CN"/>
                        </a:p>
                      </a:txBody>
                      <a:tcPr marL="68580" marR="68580" marT="0" marB="0" anchor="ctr">
                        <a:blipFill>
                          <a:blip r:embed="rId4"/>
                          <a:stretch>
                            <a:fillRect l="-200000" t="-1205" r="-700901" b="-212048"/>
                          </a:stretch>
                        </a:blipFill>
                      </a:tcPr>
                    </a:tc>
                    <a:tc>
                      <a:txBody>
                        <a:bodyPr/>
                        <a:lstStyle/>
                        <a:p>
                          <a:endParaRPr lang="zh-CN"/>
                        </a:p>
                      </a:txBody>
                      <a:tcPr marL="68580" marR="68580" marT="0" marB="0" anchor="ctr">
                        <a:blipFill>
                          <a:blip r:embed="rId4"/>
                          <a:stretch>
                            <a:fillRect l="-302727" t="-1205" r="-607273" b="-212048"/>
                          </a:stretch>
                        </a:blipFill>
                      </a:tcPr>
                    </a:tc>
                    <a:tc>
                      <a:txBody>
                        <a:bodyPr/>
                        <a:lstStyle/>
                        <a:p>
                          <a:endParaRPr lang="zh-CN"/>
                        </a:p>
                      </a:txBody>
                      <a:tcPr marL="68580" marR="68580" marT="0" marB="0" anchor="ctr">
                        <a:blipFill>
                          <a:blip r:embed="rId4"/>
                          <a:stretch>
                            <a:fillRect l="-399099" t="-1205" r="-501802" b="-212048"/>
                          </a:stretch>
                        </a:blipFill>
                      </a:tcPr>
                    </a:tc>
                    <a:tc>
                      <a:txBody>
                        <a:bodyPr/>
                        <a:lstStyle/>
                        <a:p>
                          <a:pPr algn="ctr">
                            <a:spcAft>
                              <a:spcPts val="0"/>
                            </a:spcAft>
                          </a:pPr>
                          <a:r>
                            <a:rPr lang="zh-CN" sz="1800" kern="100">
                              <a:effectLst/>
                            </a:rPr>
                            <a:t>序号</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endParaRPr lang="zh-CN"/>
                        </a:p>
                      </a:txBody>
                      <a:tcPr marL="68580" marR="68580" marT="0" marB="0" anchor="ctr">
                        <a:blipFill>
                          <a:blip r:embed="rId4"/>
                          <a:stretch>
                            <a:fillRect l="-604545" t="-1205" r="-305455" b="-212048"/>
                          </a:stretch>
                        </a:blipFill>
                      </a:tcPr>
                    </a:tc>
                    <a:tc>
                      <a:txBody>
                        <a:bodyPr/>
                        <a:lstStyle/>
                        <a:p>
                          <a:endParaRPr lang="zh-CN"/>
                        </a:p>
                      </a:txBody>
                      <a:tcPr marL="68580" marR="68580" marT="0" marB="0" anchor="ctr">
                        <a:blipFill>
                          <a:blip r:embed="rId4"/>
                          <a:stretch>
                            <a:fillRect l="-698198" t="-1205" r="-202703" b="-212048"/>
                          </a:stretch>
                        </a:blipFill>
                      </a:tcPr>
                    </a:tc>
                    <a:tc>
                      <a:txBody>
                        <a:bodyPr/>
                        <a:lstStyle/>
                        <a:p>
                          <a:endParaRPr lang="zh-CN"/>
                        </a:p>
                      </a:txBody>
                      <a:tcPr marL="68580" marR="68580" marT="0" marB="0" anchor="ctr">
                        <a:blipFill>
                          <a:blip r:embed="rId4"/>
                          <a:stretch>
                            <a:fillRect l="-805455" t="-1205" r="-104545" b="-212048"/>
                          </a:stretch>
                        </a:blipFill>
                      </a:tcPr>
                    </a:tc>
                    <a:tc>
                      <a:txBody>
                        <a:bodyPr/>
                        <a:lstStyle/>
                        <a:p>
                          <a:endParaRPr lang="zh-CN"/>
                        </a:p>
                      </a:txBody>
                      <a:tcPr marL="68580" marR="68580" marT="0" marB="0" anchor="ctr">
                        <a:blipFill>
                          <a:blip r:embed="rId4"/>
                          <a:stretch>
                            <a:fillRect l="-897297" t="-1205" r="-3604" b="-212048"/>
                          </a:stretch>
                        </a:blipFill>
                      </a:tcPr>
                    </a:tc>
                    <a:extLst>
                      <a:ext uri="{0D108BD9-81ED-4DB2-BD59-A6C34878D82A}">
                        <a16:rowId xmlns:a16="http://schemas.microsoft.com/office/drawing/2014/main" val="3241000157"/>
                      </a:ext>
                    </a:extLst>
                  </a:tr>
                  <a:tr h="317059">
                    <a:tc>
                      <a:txBody>
                        <a:bodyPr/>
                        <a:lstStyle/>
                        <a:p>
                          <a:pPr algn="ctr">
                            <a:spcAft>
                              <a:spcPts val="0"/>
                            </a:spcAft>
                          </a:pPr>
                          <a:r>
                            <a:rPr lang="en-US" sz="1800" kern="100">
                              <a:effectLst/>
                            </a:rPr>
                            <a:t>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0.00</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0.00</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0</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0</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39</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34.31</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35.55</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00266266"/>
                      </a:ext>
                    </a:extLst>
                  </a:tr>
                  <a:tr h="317059">
                    <a:tc>
                      <a:txBody>
                        <a:bodyPr/>
                        <a:lstStyle/>
                        <a:p>
                          <a:pPr algn="ctr">
                            <a:spcAft>
                              <a:spcPts val="0"/>
                            </a:spcAft>
                          </a:pPr>
                          <a:r>
                            <a:rPr lang="en-US" sz="1800" kern="100">
                              <a:effectLst/>
                            </a:rPr>
                            <a:t>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0.59</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4.52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0</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40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34.49</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36.93</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1</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1</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20427420"/>
                      </a:ext>
                    </a:extLst>
                  </a:tr>
                  <a:tr h="317059">
                    <a:tc>
                      <a:txBody>
                        <a:bodyPr/>
                        <a:lstStyle/>
                        <a:p>
                          <a:pPr algn="ctr">
                            <a:spcAft>
                              <a:spcPts val="0"/>
                            </a:spcAft>
                          </a:pPr>
                          <a:r>
                            <a:rPr lang="en-US" sz="1800" kern="100">
                              <a:effectLst/>
                            </a:rPr>
                            <a:t>3</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0.94</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7.25</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0</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41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35.91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15.44</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1</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0</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85280719"/>
                      </a:ext>
                    </a:extLst>
                  </a:tr>
                </a:tbl>
              </a:graphicData>
            </a:graphic>
          </p:graphicFrame>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8731FAA-3938-D1CA-FC39-C695B720372F}"/>
                  </a:ext>
                </a:extLst>
              </p:cNvPr>
              <p:cNvSpPr txBox="1"/>
              <p:nvPr/>
            </p:nvSpPr>
            <p:spPr>
              <a:xfrm>
                <a:off x="236367" y="1146526"/>
                <a:ext cx="8686800" cy="1821268"/>
              </a:xfrm>
              <a:prstGeom prst="rect">
                <a:avLst/>
              </a:prstGeom>
              <a:noFill/>
            </p:spPr>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使用红外气体传感器对</a:t>
                </a:r>
                <a14:m>
                  <m:oMath xmlns:m="http://schemas.openxmlformats.org/officeDocument/2006/math">
                    <m:sSub>
                      <m:sSubPr>
                        <m:ctrlPr>
                          <a:rPr lang="zh-CN" altLang="zh-CN" b="1" i="1">
                            <a:latin typeface="Cambria Math" panose="02040503050406030204" pitchFamily="18" charset="0"/>
                          </a:rPr>
                        </m:ctrlPr>
                      </m:sSubPr>
                      <m:e>
                        <m:r>
                          <a:rPr lang="en-US" altLang="zh-CN" b="1">
                            <a:latin typeface="Cambria Math" panose="02040503050406030204" pitchFamily="18" charset="0"/>
                          </a:rPr>
                          <m:t>𝐒𝐎</m:t>
                        </m:r>
                      </m:e>
                      <m:sub>
                        <m:r>
                          <a:rPr lang="en-US" altLang="zh-CN" b="1">
                            <a:latin typeface="Cambria Math" panose="02040503050406030204" pitchFamily="18" charset="0"/>
                          </a:rPr>
                          <m:t>𝟐</m:t>
                        </m:r>
                      </m:sub>
                    </m:sSub>
                  </m:oMath>
                </a14:m>
                <a:r>
                  <a:rPr lang="zh-CN" altLang="en-US" b="1" dirty="0">
                    <a:solidFill>
                      <a:prstClr val="black"/>
                    </a:solidFill>
                    <a:latin typeface="Arial" panose="020B0604020202020204" pitchFamily="34" charset="0"/>
                    <a:ea typeface="微软雅黑" panose="020B0503020204020204" pitchFamily="34" charset="-122"/>
                  </a:rPr>
                  <a:t>和</a:t>
                </a:r>
                <a14:m>
                  <m:oMath xmlns:m="http://schemas.openxmlformats.org/officeDocument/2006/math">
                    <m:sSub>
                      <m:sSubPr>
                        <m:ctrlPr>
                          <a:rPr lang="zh-CN" altLang="zh-CN" b="1" i="1">
                            <a:latin typeface="Cambria Math" panose="02040503050406030204" pitchFamily="18" charset="0"/>
                          </a:rPr>
                        </m:ctrlPr>
                      </m:sSubPr>
                      <m:e>
                        <m:r>
                          <a:rPr lang="en-US" altLang="zh-CN" b="1">
                            <a:latin typeface="Cambria Math" panose="02040503050406030204" pitchFamily="18" charset="0"/>
                          </a:rPr>
                          <m:t>𝐍𝐎</m:t>
                        </m:r>
                      </m:e>
                      <m:sub>
                        <m:r>
                          <a:rPr lang="en-US" altLang="zh-CN" b="1">
                            <a:latin typeface="Cambria Math" panose="02040503050406030204" pitchFamily="18" charset="0"/>
                          </a:rPr>
                          <m:t>𝟐</m:t>
                        </m:r>
                      </m:sub>
                    </m:sSub>
                  </m:oMath>
                </a14:m>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两组分混合气体进行标定实验；</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rPr>
                  <a:t>测量不同气体浓度条件下两种传感器输出电压</a:t>
                </a:r>
                <a14:m>
                  <m:oMath xmlns:m="http://schemas.openxmlformats.org/officeDocument/2006/math">
                    <m:sSub>
                      <m:sSubPr>
                        <m:ctrlPr>
                          <a:rPr lang="zh-CN" altLang="zh-CN" b="1" i="1">
                            <a:latin typeface="Cambria Math" panose="02040503050406030204" pitchFamily="18" charset="0"/>
                          </a:rPr>
                        </m:ctrlPr>
                      </m:sSubPr>
                      <m:e>
                        <m:r>
                          <a:rPr lang="en-US" altLang="zh-CN" b="1" i="1">
                            <a:latin typeface="Cambria Math" panose="02040503050406030204" pitchFamily="18" charset="0"/>
                          </a:rPr>
                          <m:t>𝑼</m:t>
                        </m:r>
                      </m:e>
                      <m:sub>
                        <m:sSub>
                          <m:sSubPr>
                            <m:ctrlPr>
                              <a:rPr lang="zh-CN" altLang="zh-CN" b="1" i="1">
                                <a:latin typeface="Cambria Math" panose="02040503050406030204" pitchFamily="18" charset="0"/>
                              </a:rPr>
                            </m:ctrlPr>
                          </m:sSubPr>
                          <m:e>
                            <m:r>
                              <a:rPr lang="en-US" altLang="zh-CN" b="1" i="1">
                                <a:latin typeface="Cambria Math" panose="02040503050406030204" pitchFamily="18" charset="0"/>
                              </a:rPr>
                              <m:t>𝑺𝑶</m:t>
                            </m:r>
                          </m:e>
                          <m:sub>
                            <m:r>
                              <a:rPr lang="en-US" altLang="zh-CN" b="1" i="1">
                                <a:latin typeface="Cambria Math" panose="02040503050406030204" pitchFamily="18" charset="0"/>
                              </a:rPr>
                              <m:t>𝟐</m:t>
                            </m:r>
                          </m:sub>
                        </m:sSub>
                      </m:sub>
                    </m:sSub>
                  </m:oMath>
                </a14:m>
                <a:r>
                  <a:rPr lang="zh-CN" altLang="en-US" b="1" dirty="0">
                    <a:solidFill>
                      <a:prstClr val="black"/>
                    </a:solidFill>
                    <a:latin typeface="Arial" panose="020B0604020202020204" pitchFamily="34" charset="0"/>
                    <a:ea typeface="微软雅黑" panose="020B0503020204020204" pitchFamily="34" charset="-122"/>
                  </a:rPr>
                  <a:t>与</a:t>
                </a:r>
                <a14:m>
                  <m:oMath xmlns:m="http://schemas.openxmlformats.org/officeDocument/2006/math">
                    <m:sSub>
                      <m:sSubPr>
                        <m:ctrlPr>
                          <a:rPr lang="zh-CN" altLang="zh-CN" b="1" i="1">
                            <a:latin typeface="Cambria Math" panose="02040503050406030204" pitchFamily="18" charset="0"/>
                          </a:rPr>
                        </m:ctrlPr>
                      </m:sSubPr>
                      <m:e>
                        <m:r>
                          <a:rPr lang="en-US" altLang="zh-CN" b="1" i="1">
                            <a:latin typeface="Cambria Math" panose="02040503050406030204" pitchFamily="18" charset="0"/>
                          </a:rPr>
                          <m:t>𝑼</m:t>
                        </m:r>
                      </m:e>
                      <m:sub>
                        <m:sSub>
                          <m:sSubPr>
                            <m:ctrlPr>
                              <a:rPr lang="zh-CN" altLang="zh-CN" b="1" i="1">
                                <a:latin typeface="Cambria Math" panose="02040503050406030204" pitchFamily="18" charset="0"/>
                              </a:rPr>
                            </m:ctrlPr>
                          </m:sSubPr>
                          <m:e>
                            <m:r>
                              <a:rPr lang="en-US" altLang="zh-CN" b="1" i="1">
                                <a:latin typeface="Cambria Math" panose="02040503050406030204" pitchFamily="18" charset="0"/>
                              </a:rPr>
                              <m:t>𝑵𝑶</m:t>
                            </m:r>
                          </m:e>
                          <m:sub>
                            <m:r>
                              <a:rPr lang="en-US" altLang="zh-CN" b="1" i="1">
                                <a:latin typeface="Cambria Math" panose="02040503050406030204" pitchFamily="18" charset="0"/>
                              </a:rPr>
                              <m:t>𝟐</m:t>
                            </m:r>
                          </m:sub>
                        </m:sSub>
                      </m:sub>
                    </m:sSub>
                  </m:oMath>
                </a14:m>
                <a:r>
                  <a:rPr lang="zh-CN" altLang="en-US" b="1" dirty="0">
                    <a:solidFill>
                      <a:prstClr val="black"/>
                    </a:solidFill>
                    <a:latin typeface="Arial" panose="020B0604020202020204" pitchFamily="34" charset="0"/>
                    <a:ea typeface="微软雅黑" panose="020B0503020204020204" pitchFamily="34" charset="-122"/>
                  </a:rPr>
                  <a:t>，并记录了实验数据</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rPr>
                  <a:t>设定了两种气体的浓度阈值，分别为</a:t>
                </a:r>
                <a14:m>
                  <m:oMath xmlns:m="http://schemas.openxmlformats.org/officeDocument/2006/math">
                    <m:sSub>
                      <m:sSubPr>
                        <m:ctrlPr>
                          <a:rPr lang="zh-CN" altLang="zh-CN" b="1" i="1">
                            <a:latin typeface="Cambria Math" panose="02040503050406030204" pitchFamily="18" charset="0"/>
                          </a:rPr>
                        </m:ctrlPr>
                      </m:sSubPr>
                      <m:e>
                        <m:r>
                          <a:rPr lang="en-US" altLang="zh-CN" b="1">
                            <a:latin typeface="Cambria Math" panose="02040503050406030204" pitchFamily="18" charset="0"/>
                          </a:rPr>
                          <m:t>𝐒𝐎</m:t>
                        </m:r>
                      </m:e>
                      <m:sub>
                        <m:r>
                          <a:rPr lang="en-US" altLang="zh-CN" b="1">
                            <a:latin typeface="Cambria Math" panose="02040503050406030204" pitchFamily="18" charset="0"/>
                          </a:rPr>
                          <m:t>𝟐</m:t>
                        </m:r>
                      </m:sub>
                    </m:sSub>
                  </m:oMath>
                </a14:m>
                <a:r>
                  <a:rPr lang="zh-CN" altLang="en-US" b="1" dirty="0">
                    <a:solidFill>
                      <a:prstClr val="black"/>
                    </a:solidFill>
                    <a:latin typeface="Arial" panose="020B0604020202020204" pitchFamily="34" charset="0"/>
                    <a:ea typeface="微软雅黑" panose="020B0503020204020204" pitchFamily="34" charset="-122"/>
                  </a:rPr>
                  <a:t>气体的</a:t>
                </a:r>
                <a:r>
                  <a:rPr lang="en-US" altLang="zh-CN" b="1" dirty="0">
                    <a:solidFill>
                      <a:prstClr val="black"/>
                    </a:solidFill>
                    <a:latin typeface="Arial" panose="020B0604020202020204" pitchFamily="34" charset="0"/>
                    <a:ea typeface="微软雅黑" panose="020B0503020204020204" pitchFamily="34" charset="-122"/>
                  </a:rPr>
                  <a:t>30ppm</a:t>
                </a:r>
                <a:r>
                  <a:rPr lang="zh-CN" altLang="en-US" b="1" dirty="0">
                    <a:solidFill>
                      <a:prstClr val="black"/>
                    </a:solidFill>
                    <a:latin typeface="Arial" panose="020B0604020202020204" pitchFamily="34" charset="0"/>
                    <a:ea typeface="微软雅黑" panose="020B0503020204020204" pitchFamily="34" charset="-122"/>
                  </a:rPr>
                  <a:t>和</a:t>
                </a:r>
                <a14:m>
                  <m:oMath xmlns:m="http://schemas.openxmlformats.org/officeDocument/2006/math">
                    <m:sSub>
                      <m:sSubPr>
                        <m:ctrlPr>
                          <a:rPr lang="zh-CN" altLang="zh-CN" b="1" i="1">
                            <a:latin typeface="Cambria Math" panose="02040503050406030204" pitchFamily="18" charset="0"/>
                          </a:rPr>
                        </m:ctrlPr>
                      </m:sSubPr>
                      <m:e>
                        <m:r>
                          <a:rPr lang="en-US" altLang="zh-CN" b="1">
                            <a:latin typeface="Cambria Math" panose="02040503050406030204" pitchFamily="18" charset="0"/>
                          </a:rPr>
                          <m:t>𝐍𝐎</m:t>
                        </m:r>
                      </m:e>
                      <m:sub>
                        <m:r>
                          <a:rPr lang="en-US" altLang="zh-CN" b="1">
                            <a:latin typeface="Cambria Math" panose="02040503050406030204" pitchFamily="18" charset="0"/>
                          </a:rPr>
                          <m:t>𝟐</m:t>
                        </m:r>
                      </m:sub>
                    </m:sSub>
                  </m:oMath>
                </a14:m>
                <a:r>
                  <a:rPr lang="zh-CN" altLang="en-US" b="1" dirty="0">
                    <a:solidFill>
                      <a:prstClr val="black"/>
                    </a:solidFill>
                    <a:latin typeface="Arial" panose="020B0604020202020204" pitchFamily="34" charset="0"/>
                    <a:ea typeface="微软雅黑" panose="020B0503020204020204" pitchFamily="34" charset="-122"/>
                  </a:rPr>
                  <a:t>气体的</a:t>
                </a:r>
                <a:r>
                  <a:rPr lang="en-US" altLang="zh-CN" b="1" dirty="0">
                    <a:solidFill>
                      <a:prstClr val="black"/>
                    </a:solidFill>
                    <a:latin typeface="Arial" panose="020B0604020202020204" pitchFamily="34" charset="0"/>
                    <a:ea typeface="微软雅黑" panose="020B0503020204020204" pitchFamily="34" charset="-122"/>
                  </a:rPr>
                  <a:t>5ppm</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 ；</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当被测气体浓度小于该阈值时，认为该气体不存在；当被测气体浓度分别高于阈值时，认为该气体存在；</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4" name="文本框 3">
                <a:extLst>
                  <a:ext uri="{FF2B5EF4-FFF2-40B4-BE49-F238E27FC236}">
                    <a16:creationId xmlns:a16="http://schemas.microsoft.com/office/drawing/2014/main" id="{E8731FAA-3938-D1CA-FC39-C695B720372F}"/>
                  </a:ext>
                </a:extLst>
              </p:cNvPr>
              <p:cNvSpPr txBox="1">
                <a:spLocks noRot="1" noChangeAspect="1" noMove="1" noResize="1" noEditPoints="1" noAdjustHandles="1" noChangeArrowheads="1" noChangeShapeType="1" noTextEdit="1"/>
              </p:cNvSpPr>
              <p:nvPr/>
            </p:nvSpPr>
            <p:spPr>
              <a:xfrm>
                <a:off x="236367" y="1146526"/>
                <a:ext cx="8686800" cy="1821268"/>
              </a:xfrm>
              <a:prstGeom prst="rect">
                <a:avLst/>
              </a:prstGeom>
              <a:blipFill>
                <a:blip r:embed="rId5"/>
                <a:stretch>
                  <a:fillRect l="-491" b="-43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31816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280780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2577950"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9.2.2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数据预处理</a:t>
            </a:r>
          </a:p>
        </p:txBody>
      </p:sp>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extLst>
                  <p:ext uri="{D42A27DB-BD31-4B8C-83A1-F6EECF244321}">
                    <p14:modId xmlns:p14="http://schemas.microsoft.com/office/powerpoint/2010/main" val="2322843458"/>
                  </p:ext>
                </p:extLst>
              </p:nvPr>
            </p:nvGraphicFramePr>
            <p:xfrm>
              <a:off x="1205627" y="2823778"/>
              <a:ext cx="6732746" cy="1490505"/>
            </p:xfrm>
            <a:graphic>
              <a:graphicData uri="http://schemas.openxmlformats.org/drawingml/2006/table">
                <a:tbl>
                  <a:tblPr firstRow="1" firstCol="1" bandRow="1">
                    <a:tableStyleId>{5C22544A-7EE6-4342-B048-85BDC9FD1C3A}</a:tableStyleId>
                  </a:tblPr>
                  <a:tblGrid>
                    <a:gridCol w="672788">
                      <a:extLst>
                        <a:ext uri="{9D8B030D-6E8A-4147-A177-3AD203B41FA5}">
                          <a16:colId xmlns:a16="http://schemas.microsoft.com/office/drawing/2014/main" val="326346810"/>
                        </a:ext>
                      </a:extLst>
                    </a:gridCol>
                    <a:gridCol w="673599">
                      <a:extLst>
                        <a:ext uri="{9D8B030D-6E8A-4147-A177-3AD203B41FA5}">
                          <a16:colId xmlns:a16="http://schemas.microsoft.com/office/drawing/2014/main" val="2120633481"/>
                        </a:ext>
                      </a:extLst>
                    </a:gridCol>
                    <a:gridCol w="672788">
                      <a:extLst>
                        <a:ext uri="{9D8B030D-6E8A-4147-A177-3AD203B41FA5}">
                          <a16:colId xmlns:a16="http://schemas.microsoft.com/office/drawing/2014/main" val="597136701"/>
                        </a:ext>
                      </a:extLst>
                    </a:gridCol>
                    <a:gridCol w="673599">
                      <a:extLst>
                        <a:ext uri="{9D8B030D-6E8A-4147-A177-3AD203B41FA5}">
                          <a16:colId xmlns:a16="http://schemas.microsoft.com/office/drawing/2014/main" val="1629542930"/>
                        </a:ext>
                      </a:extLst>
                    </a:gridCol>
                    <a:gridCol w="673599">
                      <a:extLst>
                        <a:ext uri="{9D8B030D-6E8A-4147-A177-3AD203B41FA5}">
                          <a16:colId xmlns:a16="http://schemas.microsoft.com/office/drawing/2014/main" val="2213538034"/>
                        </a:ext>
                      </a:extLst>
                    </a:gridCol>
                    <a:gridCol w="672788">
                      <a:extLst>
                        <a:ext uri="{9D8B030D-6E8A-4147-A177-3AD203B41FA5}">
                          <a16:colId xmlns:a16="http://schemas.microsoft.com/office/drawing/2014/main" val="2112690162"/>
                        </a:ext>
                      </a:extLst>
                    </a:gridCol>
                    <a:gridCol w="673599">
                      <a:extLst>
                        <a:ext uri="{9D8B030D-6E8A-4147-A177-3AD203B41FA5}">
                          <a16:colId xmlns:a16="http://schemas.microsoft.com/office/drawing/2014/main" val="1979801257"/>
                        </a:ext>
                      </a:extLst>
                    </a:gridCol>
                    <a:gridCol w="672788">
                      <a:extLst>
                        <a:ext uri="{9D8B030D-6E8A-4147-A177-3AD203B41FA5}">
                          <a16:colId xmlns:a16="http://schemas.microsoft.com/office/drawing/2014/main" val="4162999260"/>
                        </a:ext>
                      </a:extLst>
                    </a:gridCol>
                    <a:gridCol w="673599">
                      <a:extLst>
                        <a:ext uri="{9D8B030D-6E8A-4147-A177-3AD203B41FA5}">
                          <a16:colId xmlns:a16="http://schemas.microsoft.com/office/drawing/2014/main" val="2650410520"/>
                        </a:ext>
                      </a:extLst>
                    </a:gridCol>
                    <a:gridCol w="673599">
                      <a:extLst>
                        <a:ext uri="{9D8B030D-6E8A-4147-A177-3AD203B41FA5}">
                          <a16:colId xmlns:a16="http://schemas.microsoft.com/office/drawing/2014/main" val="3901335869"/>
                        </a:ext>
                      </a:extLst>
                    </a:gridCol>
                  </a:tblGrid>
                  <a:tr h="539328">
                    <a:tc>
                      <a:txBody>
                        <a:bodyPr/>
                        <a:lstStyle/>
                        <a:p>
                          <a:pPr algn="ctr">
                            <a:spcAft>
                              <a:spcPts val="0"/>
                            </a:spcAft>
                          </a:pPr>
                          <a:r>
                            <a:rPr lang="zh-CN" sz="1800" kern="100" dirty="0">
                              <a:effectLst/>
                            </a:rPr>
                            <a:t>序号</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𝑈</m:t>
                                    </m:r>
                                  </m:e>
                                  <m:sub>
                                    <m:sSub>
                                      <m:sSubPr>
                                        <m:ctrlPr>
                                          <a:rPr lang="zh-CN" sz="1800" i="1" kern="100">
                                            <a:effectLst/>
                                            <a:latin typeface="Cambria Math" panose="02040503050406030204" pitchFamily="18" charset="0"/>
                                          </a:rPr>
                                        </m:ctrlPr>
                                      </m:sSubPr>
                                      <m:e>
                                        <m:r>
                                          <m:rPr>
                                            <m:sty m:val="p"/>
                                          </m:rPr>
                                          <a:rPr lang="en-US" sz="1800" kern="100">
                                            <a:effectLst/>
                                            <a:latin typeface="Cambria Math" panose="02040503050406030204" pitchFamily="18" charset="0"/>
                                          </a:rPr>
                                          <m:t>SO</m:t>
                                        </m:r>
                                      </m:e>
                                      <m:sub>
                                        <m:r>
                                          <a:rPr lang="en-US" sz="1800" kern="100">
                                            <a:effectLst/>
                                            <a:latin typeface="Cambria Math" panose="02040503050406030204" pitchFamily="18" charset="0"/>
                                          </a:rPr>
                                          <m:t>2</m:t>
                                        </m:r>
                                      </m:sub>
                                    </m:sSub>
                                  </m:sub>
                                </m:sSub>
                              </m:oMath>
                            </m:oMathPara>
                          </a14:m>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𝑈</m:t>
                                    </m:r>
                                  </m:e>
                                  <m:sub>
                                    <m:sSub>
                                      <m:sSubPr>
                                        <m:ctrlPr>
                                          <a:rPr lang="zh-CN" sz="1800" i="1" kern="100">
                                            <a:effectLst/>
                                            <a:latin typeface="Cambria Math" panose="02040503050406030204" pitchFamily="18" charset="0"/>
                                          </a:rPr>
                                        </m:ctrlPr>
                                      </m:sSubPr>
                                      <m:e>
                                        <m:r>
                                          <m:rPr>
                                            <m:sty m:val="p"/>
                                          </m:rPr>
                                          <a:rPr lang="en-US" sz="1800" kern="100">
                                            <a:effectLst/>
                                            <a:latin typeface="Cambria Math" panose="02040503050406030204" pitchFamily="18" charset="0"/>
                                          </a:rPr>
                                          <m:t>NO</m:t>
                                        </m:r>
                                      </m:e>
                                      <m:sub>
                                        <m:r>
                                          <a:rPr lang="en-US" sz="1800" kern="100">
                                            <a:effectLst/>
                                            <a:latin typeface="Cambria Math" panose="02040503050406030204" pitchFamily="18" charset="0"/>
                                          </a:rPr>
                                          <m:t>2</m:t>
                                        </m:r>
                                      </m:sub>
                                    </m:sSub>
                                  </m:sub>
                                </m:sSub>
                              </m:oMath>
                            </m:oMathPara>
                          </a14:m>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𝑂</m:t>
                                    </m:r>
                                  </m:e>
                                  <m:sub>
                                    <m:sSub>
                                      <m:sSubPr>
                                        <m:ctrlPr>
                                          <a:rPr lang="zh-CN" sz="1800" i="1" kern="100">
                                            <a:effectLst/>
                                            <a:latin typeface="Cambria Math" panose="02040503050406030204" pitchFamily="18" charset="0"/>
                                          </a:rPr>
                                        </m:ctrlPr>
                                      </m:sSubPr>
                                      <m:e>
                                        <m:r>
                                          <m:rPr>
                                            <m:sty m:val="p"/>
                                          </m:rPr>
                                          <a:rPr lang="en-US" sz="1800" kern="100">
                                            <a:effectLst/>
                                            <a:latin typeface="Cambria Math" panose="02040503050406030204" pitchFamily="18" charset="0"/>
                                          </a:rPr>
                                          <m:t>SO</m:t>
                                        </m:r>
                                      </m:e>
                                      <m:sub>
                                        <m:r>
                                          <a:rPr lang="en-US" sz="1800" kern="100">
                                            <a:effectLst/>
                                            <a:latin typeface="Cambria Math" panose="02040503050406030204" pitchFamily="18" charset="0"/>
                                          </a:rPr>
                                          <m:t>2</m:t>
                                        </m:r>
                                      </m:sub>
                                    </m:sSub>
                                  </m:sub>
                                </m:sSub>
                              </m:oMath>
                            </m:oMathPara>
                          </a14:m>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𝑂</m:t>
                                    </m:r>
                                  </m:e>
                                  <m:sub>
                                    <m:sSub>
                                      <m:sSubPr>
                                        <m:ctrlPr>
                                          <a:rPr lang="zh-CN" sz="1800" i="1" kern="100">
                                            <a:effectLst/>
                                            <a:latin typeface="Cambria Math" panose="02040503050406030204" pitchFamily="18" charset="0"/>
                                          </a:rPr>
                                        </m:ctrlPr>
                                      </m:sSubPr>
                                      <m:e>
                                        <m:r>
                                          <m:rPr>
                                            <m:sty m:val="p"/>
                                          </m:rPr>
                                          <a:rPr lang="en-US" sz="1800" kern="100">
                                            <a:effectLst/>
                                            <a:latin typeface="Cambria Math" panose="02040503050406030204" pitchFamily="18" charset="0"/>
                                          </a:rPr>
                                          <m:t>NO</m:t>
                                        </m:r>
                                      </m:e>
                                      <m:sub>
                                        <m:r>
                                          <a:rPr lang="en-US" sz="1800" kern="100">
                                            <a:effectLst/>
                                            <a:latin typeface="Cambria Math" panose="02040503050406030204" pitchFamily="18" charset="0"/>
                                          </a:rPr>
                                          <m:t>2</m:t>
                                        </m:r>
                                      </m:sub>
                                    </m:sSub>
                                  </m:sub>
                                </m:sSub>
                              </m:oMath>
                            </m:oMathPara>
                          </a14:m>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dirty="0">
                              <a:effectLst/>
                            </a:rPr>
                            <a:t>序号</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𝑈</m:t>
                                    </m:r>
                                  </m:e>
                                  <m:sub>
                                    <m:sSub>
                                      <m:sSubPr>
                                        <m:ctrlPr>
                                          <a:rPr lang="zh-CN" sz="1800" i="1" kern="100">
                                            <a:effectLst/>
                                            <a:latin typeface="Cambria Math" panose="02040503050406030204" pitchFamily="18" charset="0"/>
                                          </a:rPr>
                                        </m:ctrlPr>
                                      </m:sSubPr>
                                      <m:e>
                                        <m:r>
                                          <m:rPr>
                                            <m:sty m:val="p"/>
                                          </m:rPr>
                                          <a:rPr lang="en-US" sz="1800" kern="100">
                                            <a:effectLst/>
                                            <a:latin typeface="Cambria Math" panose="02040503050406030204" pitchFamily="18" charset="0"/>
                                          </a:rPr>
                                          <m:t>SO</m:t>
                                        </m:r>
                                      </m:e>
                                      <m:sub>
                                        <m:r>
                                          <a:rPr lang="en-US" sz="1800" kern="100">
                                            <a:effectLst/>
                                            <a:latin typeface="Cambria Math" panose="02040503050406030204" pitchFamily="18" charset="0"/>
                                          </a:rPr>
                                          <m:t>2</m:t>
                                        </m:r>
                                      </m:sub>
                                    </m:sSub>
                                  </m:sub>
                                </m:sSub>
                              </m:oMath>
                            </m:oMathPara>
                          </a14:m>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𝑈</m:t>
                                    </m:r>
                                  </m:e>
                                  <m:sub>
                                    <m:sSub>
                                      <m:sSubPr>
                                        <m:ctrlPr>
                                          <a:rPr lang="zh-CN" sz="1800" i="1" kern="100">
                                            <a:effectLst/>
                                            <a:latin typeface="Cambria Math" panose="02040503050406030204" pitchFamily="18" charset="0"/>
                                          </a:rPr>
                                        </m:ctrlPr>
                                      </m:sSubPr>
                                      <m:e>
                                        <m:r>
                                          <m:rPr>
                                            <m:sty m:val="p"/>
                                          </m:rPr>
                                          <a:rPr lang="en-US" sz="1800" kern="100">
                                            <a:effectLst/>
                                            <a:latin typeface="Cambria Math" panose="02040503050406030204" pitchFamily="18" charset="0"/>
                                          </a:rPr>
                                          <m:t>NO</m:t>
                                        </m:r>
                                      </m:e>
                                      <m:sub>
                                        <m:r>
                                          <a:rPr lang="en-US" sz="1800" kern="100">
                                            <a:effectLst/>
                                            <a:latin typeface="Cambria Math" panose="02040503050406030204" pitchFamily="18" charset="0"/>
                                          </a:rPr>
                                          <m:t>2</m:t>
                                        </m:r>
                                      </m:sub>
                                    </m:sSub>
                                  </m:sub>
                                </m:sSub>
                              </m:oMath>
                            </m:oMathPara>
                          </a14:m>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𝑂</m:t>
                                    </m:r>
                                  </m:e>
                                  <m:sub>
                                    <m:sSub>
                                      <m:sSubPr>
                                        <m:ctrlPr>
                                          <a:rPr lang="zh-CN" sz="1800" i="1" kern="100">
                                            <a:effectLst/>
                                            <a:latin typeface="Cambria Math" panose="02040503050406030204" pitchFamily="18" charset="0"/>
                                          </a:rPr>
                                        </m:ctrlPr>
                                      </m:sSubPr>
                                      <m:e>
                                        <m:r>
                                          <m:rPr>
                                            <m:sty m:val="p"/>
                                          </m:rPr>
                                          <a:rPr lang="en-US" sz="1800" kern="100">
                                            <a:effectLst/>
                                            <a:latin typeface="Cambria Math" panose="02040503050406030204" pitchFamily="18" charset="0"/>
                                          </a:rPr>
                                          <m:t>SO</m:t>
                                        </m:r>
                                      </m:e>
                                      <m:sub>
                                        <m:r>
                                          <a:rPr lang="en-US" sz="1800" kern="100">
                                            <a:effectLst/>
                                            <a:latin typeface="Cambria Math" panose="02040503050406030204" pitchFamily="18" charset="0"/>
                                          </a:rPr>
                                          <m:t>2</m:t>
                                        </m:r>
                                      </m:sub>
                                    </m:sSub>
                                  </m:sub>
                                </m:sSub>
                              </m:oMath>
                            </m:oMathPara>
                          </a14:m>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𝑂</m:t>
                                    </m:r>
                                  </m:e>
                                  <m:sub>
                                    <m:sSub>
                                      <m:sSubPr>
                                        <m:ctrlPr>
                                          <a:rPr lang="zh-CN" sz="1800" i="1" kern="100">
                                            <a:effectLst/>
                                            <a:latin typeface="Cambria Math" panose="02040503050406030204" pitchFamily="18" charset="0"/>
                                          </a:rPr>
                                        </m:ctrlPr>
                                      </m:sSubPr>
                                      <m:e>
                                        <m:r>
                                          <m:rPr>
                                            <m:sty m:val="p"/>
                                          </m:rPr>
                                          <a:rPr lang="en-US" sz="1800" kern="100">
                                            <a:effectLst/>
                                            <a:latin typeface="Cambria Math" panose="02040503050406030204" pitchFamily="18" charset="0"/>
                                          </a:rPr>
                                          <m:t>NO</m:t>
                                        </m:r>
                                      </m:e>
                                      <m:sub>
                                        <m:r>
                                          <a:rPr lang="en-US" sz="1800" kern="100">
                                            <a:effectLst/>
                                            <a:latin typeface="Cambria Math" panose="02040503050406030204" pitchFamily="18" charset="0"/>
                                          </a:rPr>
                                          <m:t>2</m:t>
                                        </m:r>
                                      </m:sub>
                                    </m:sSub>
                                  </m:sub>
                                </m:sSub>
                              </m:oMath>
                            </m:oMathPara>
                          </a14:m>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41000157"/>
                      </a:ext>
                    </a:extLst>
                  </a:tr>
                  <a:tr h="317059">
                    <a:tc>
                      <a:txBody>
                        <a:bodyPr/>
                        <a:lstStyle/>
                        <a:p>
                          <a:pPr algn="ctr">
                            <a:spcAft>
                              <a:spcPts val="0"/>
                            </a:spcAft>
                          </a:pPr>
                          <a:r>
                            <a:rPr lang="en-US" sz="1800" kern="100" dirty="0">
                              <a:effectLst/>
                            </a:rPr>
                            <a:t>1</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0.000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0.000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0.000 </a:t>
                          </a:r>
                          <a:endParaRPr lang="zh-CN" altLang="en-US" sz="1800" kern="10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800" kern="100" dirty="0">
                              <a:effectLst/>
                            </a:rPr>
                            <a:t>39</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0.797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0.875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1</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1</a:t>
                          </a:r>
                          <a:endParaRPr lang="zh-CN" altLang="en-US" sz="1800" kern="10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3400266266"/>
                      </a:ext>
                    </a:extLst>
                  </a:tr>
                  <a:tr h="317059">
                    <a:tc>
                      <a:txBody>
                        <a:bodyPr/>
                        <a:lstStyle/>
                        <a:p>
                          <a:pPr algn="ctr">
                            <a:spcAft>
                              <a:spcPts val="0"/>
                            </a:spcAft>
                          </a:pPr>
                          <a:r>
                            <a:rPr lang="en-US" sz="1800" kern="100">
                              <a:effectLst/>
                            </a:rPr>
                            <a:t>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0.014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0.111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0.014 </a:t>
                          </a:r>
                          <a:endParaRPr lang="zh-CN" altLang="en-US" sz="1800" kern="10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800" kern="100">
                              <a:effectLst/>
                            </a:rPr>
                            <a:t>40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0.801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0.909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1</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1</a:t>
                          </a:r>
                          <a:endParaRPr lang="zh-CN" altLang="en-US" sz="18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620427420"/>
                      </a:ext>
                    </a:extLst>
                  </a:tr>
                  <a:tr h="317059">
                    <a:tc>
                      <a:txBody>
                        <a:bodyPr/>
                        <a:lstStyle/>
                        <a:p>
                          <a:pPr algn="ctr">
                            <a:spcAft>
                              <a:spcPts val="0"/>
                            </a:spcAft>
                          </a:pPr>
                          <a:r>
                            <a:rPr lang="en-US" sz="1800" kern="100">
                              <a:effectLst/>
                            </a:rPr>
                            <a:t>3</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0.022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0.179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0.022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800" kern="100">
                              <a:effectLst/>
                            </a:rPr>
                            <a:t>41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0.834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0.380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1</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a:t>
                          </a:r>
                          <a:endParaRPr lang="zh-CN" altLang="en-US" sz="18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385280719"/>
                      </a:ext>
                    </a:extLst>
                  </a:tr>
                </a:tbl>
              </a:graphicData>
            </a:graphic>
          </p:graphicFrame>
        </mc:Choice>
        <mc:Fallback xmlns="">
          <p:graphicFrame>
            <p:nvGraphicFramePr>
              <p:cNvPr id="2" name="表格 1"/>
              <p:cNvGraphicFramePr>
                <a:graphicFrameLocks noGrp="1"/>
              </p:cNvGraphicFramePr>
              <p:nvPr>
                <p:extLst>
                  <p:ext uri="{D42A27DB-BD31-4B8C-83A1-F6EECF244321}">
                    <p14:modId xmlns:p14="http://schemas.microsoft.com/office/powerpoint/2010/main" val="2322843458"/>
                  </p:ext>
                </p:extLst>
              </p:nvPr>
            </p:nvGraphicFramePr>
            <p:xfrm>
              <a:off x="1205627" y="2823778"/>
              <a:ext cx="6732746" cy="1490505"/>
            </p:xfrm>
            <a:graphic>
              <a:graphicData uri="http://schemas.openxmlformats.org/drawingml/2006/table">
                <a:tbl>
                  <a:tblPr firstRow="1" firstCol="1" bandRow="1">
                    <a:tableStyleId>{5C22544A-7EE6-4342-B048-85BDC9FD1C3A}</a:tableStyleId>
                  </a:tblPr>
                  <a:tblGrid>
                    <a:gridCol w="672788">
                      <a:extLst>
                        <a:ext uri="{9D8B030D-6E8A-4147-A177-3AD203B41FA5}">
                          <a16:colId xmlns:a16="http://schemas.microsoft.com/office/drawing/2014/main" val="326346810"/>
                        </a:ext>
                      </a:extLst>
                    </a:gridCol>
                    <a:gridCol w="673599">
                      <a:extLst>
                        <a:ext uri="{9D8B030D-6E8A-4147-A177-3AD203B41FA5}">
                          <a16:colId xmlns:a16="http://schemas.microsoft.com/office/drawing/2014/main" val="2120633481"/>
                        </a:ext>
                      </a:extLst>
                    </a:gridCol>
                    <a:gridCol w="672788">
                      <a:extLst>
                        <a:ext uri="{9D8B030D-6E8A-4147-A177-3AD203B41FA5}">
                          <a16:colId xmlns:a16="http://schemas.microsoft.com/office/drawing/2014/main" val="597136701"/>
                        </a:ext>
                      </a:extLst>
                    </a:gridCol>
                    <a:gridCol w="673599">
                      <a:extLst>
                        <a:ext uri="{9D8B030D-6E8A-4147-A177-3AD203B41FA5}">
                          <a16:colId xmlns:a16="http://schemas.microsoft.com/office/drawing/2014/main" val="1629542930"/>
                        </a:ext>
                      </a:extLst>
                    </a:gridCol>
                    <a:gridCol w="673599">
                      <a:extLst>
                        <a:ext uri="{9D8B030D-6E8A-4147-A177-3AD203B41FA5}">
                          <a16:colId xmlns:a16="http://schemas.microsoft.com/office/drawing/2014/main" val="2213538034"/>
                        </a:ext>
                      </a:extLst>
                    </a:gridCol>
                    <a:gridCol w="672788">
                      <a:extLst>
                        <a:ext uri="{9D8B030D-6E8A-4147-A177-3AD203B41FA5}">
                          <a16:colId xmlns:a16="http://schemas.microsoft.com/office/drawing/2014/main" val="2112690162"/>
                        </a:ext>
                      </a:extLst>
                    </a:gridCol>
                    <a:gridCol w="673599">
                      <a:extLst>
                        <a:ext uri="{9D8B030D-6E8A-4147-A177-3AD203B41FA5}">
                          <a16:colId xmlns:a16="http://schemas.microsoft.com/office/drawing/2014/main" val="1979801257"/>
                        </a:ext>
                      </a:extLst>
                    </a:gridCol>
                    <a:gridCol w="672788">
                      <a:extLst>
                        <a:ext uri="{9D8B030D-6E8A-4147-A177-3AD203B41FA5}">
                          <a16:colId xmlns:a16="http://schemas.microsoft.com/office/drawing/2014/main" val="4162999260"/>
                        </a:ext>
                      </a:extLst>
                    </a:gridCol>
                    <a:gridCol w="673599">
                      <a:extLst>
                        <a:ext uri="{9D8B030D-6E8A-4147-A177-3AD203B41FA5}">
                          <a16:colId xmlns:a16="http://schemas.microsoft.com/office/drawing/2014/main" val="2650410520"/>
                        </a:ext>
                      </a:extLst>
                    </a:gridCol>
                    <a:gridCol w="673599">
                      <a:extLst>
                        <a:ext uri="{9D8B030D-6E8A-4147-A177-3AD203B41FA5}">
                          <a16:colId xmlns:a16="http://schemas.microsoft.com/office/drawing/2014/main" val="3901335869"/>
                        </a:ext>
                      </a:extLst>
                    </a:gridCol>
                  </a:tblGrid>
                  <a:tr h="539328">
                    <a:tc>
                      <a:txBody>
                        <a:bodyPr/>
                        <a:lstStyle/>
                        <a:p>
                          <a:pPr algn="ctr">
                            <a:spcAft>
                              <a:spcPts val="0"/>
                            </a:spcAft>
                          </a:pPr>
                          <a:r>
                            <a:rPr lang="zh-CN" sz="1800" kern="100" dirty="0">
                              <a:effectLst/>
                            </a:rPr>
                            <a:t>序号</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endParaRPr lang="zh-CN"/>
                        </a:p>
                      </a:txBody>
                      <a:tcPr marL="68580" marR="68580" marT="0" marB="0" anchor="ctr">
                        <a:blipFill>
                          <a:blip r:embed="rId4"/>
                          <a:stretch>
                            <a:fillRect l="-101818" t="-1124" r="-808182" b="-197753"/>
                          </a:stretch>
                        </a:blipFill>
                      </a:tcPr>
                    </a:tc>
                    <a:tc>
                      <a:txBody>
                        <a:bodyPr/>
                        <a:lstStyle/>
                        <a:p>
                          <a:endParaRPr lang="zh-CN"/>
                        </a:p>
                      </a:txBody>
                      <a:tcPr marL="68580" marR="68580" marT="0" marB="0" anchor="ctr">
                        <a:blipFill>
                          <a:blip r:embed="rId4"/>
                          <a:stretch>
                            <a:fillRect l="-200000" t="-1124" r="-700901" b="-197753"/>
                          </a:stretch>
                        </a:blipFill>
                      </a:tcPr>
                    </a:tc>
                    <a:tc>
                      <a:txBody>
                        <a:bodyPr/>
                        <a:lstStyle/>
                        <a:p>
                          <a:endParaRPr lang="zh-CN"/>
                        </a:p>
                      </a:txBody>
                      <a:tcPr marL="68580" marR="68580" marT="0" marB="0" anchor="ctr">
                        <a:blipFill>
                          <a:blip r:embed="rId4"/>
                          <a:stretch>
                            <a:fillRect l="-302727" t="-1124" r="-607273" b="-197753"/>
                          </a:stretch>
                        </a:blipFill>
                      </a:tcPr>
                    </a:tc>
                    <a:tc>
                      <a:txBody>
                        <a:bodyPr/>
                        <a:lstStyle/>
                        <a:p>
                          <a:endParaRPr lang="zh-CN"/>
                        </a:p>
                      </a:txBody>
                      <a:tcPr marL="68580" marR="68580" marT="0" marB="0" anchor="ctr">
                        <a:blipFill>
                          <a:blip r:embed="rId4"/>
                          <a:stretch>
                            <a:fillRect l="-399099" t="-1124" r="-501802" b="-197753"/>
                          </a:stretch>
                        </a:blipFill>
                      </a:tcPr>
                    </a:tc>
                    <a:tc>
                      <a:txBody>
                        <a:bodyPr/>
                        <a:lstStyle/>
                        <a:p>
                          <a:pPr algn="ctr">
                            <a:spcAft>
                              <a:spcPts val="0"/>
                            </a:spcAft>
                          </a:pPr>
                          <a:r>
                            <a:rPr lang="zh-CN" sz="1800" kern="100" dirty="0">
                              <a:effectLst/>
                            </a:rPr>
                            <a:t>序号</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endParaRPr lang="zh-CN"/>
                        </a:p>
                      </a:txBody>
                      <a:tcPr marL="68580" marR="68580" marT="0" marB="0" anchor="ctr">
                        <a:blipFill>
                          <a:blip r:embed="rId4"/>
                          <a:stretch>
                            <a:fillRect l="-604545" t="-1124" r="-305455" b="-197753"/>
                          </a:stretch>
                        </a:blipFill>
                      </a:tcPr>
                    </a:tc>
                    <a:tc>
                      <a:txBody>
                        <a:bodyPr/>
                        <a:lstStyle/>
                        <a:p>
                          <a:endParaRPr lang="zh-CN"/>
                        </a:p>
                      </a:txBody>
                      <a:tcPr marL="68580" marR="68580" marT="0" marB="0" anchor="ctr">
                        <a:blipFill>
                          <a:blip r:embed="rId4"/>
                          <a:stretch>
                            <a:fillRect l="-698198" t="-1124" r="-202703" b="-197753"/>
                          </a:stretch>
                        </a:blipFill>
                      </a:tcPr>
                    </a:tc>
                    <a:tc>
                      <a:txBody>
                        <a:bodyPr/>
                        <a:lstStyle/>
                        <a:p>
                          <a:endParaRPr lang="zh-CN"/>
                        </a:p>
                      </a:txBody>
                      <a:tcPr marL="68580" marR="68580" marT="0" marB="0" anchor="ctr">
                        <a:blipFill>
                          <a:blip r:embed="rId4"/>
                          <a:stretch>
                            <a:fillRect l="-805455" t="-1124" r="-104545" b="-197753"/>
                          </a:stretch>
                        </a:blipFill>
                      </a:tcPr>
                    </a:tc>
                    <a:tc>
                      <a:txBody>
                        <a:bodyPr/>
                        <a:lstStyle/>
                        <a:p>
                          <a:endParaRPr lang="zh-CN"/>
                        </a:p>
                      </a:txBody>
                      <a:tcPr marL="68580" marR="68580" marT="0" marB="0" anchor="ctr">
                        <a:blipFill>
                          <a:blip r:embed="rId4"/>
                          <a:stretch>
                            <a:fillRect l="-897297" t="-1124" r="-3604" b="-197753"/>
                          </a:stretch>
                        </a:blipFill>
                      </a:tcPr>
                    </a:tc>
                    <a:extLst>
                      <a:ext uri="{0D108BD9-81ED-4DB2-BD59-A6C34878D82A}">
                        <a16:rowId xmlns:a16="http://schemas.microsoft.com/office/drawing/2014/main" val="3241000157"/>
                      </a:ext>
                    </a:extLst>
                  </a:tr>
                  <a:tr h="317059">
                    <a:tc>
                      <a:txBody>
                        <a:bodyPr/>
                        <a:lstStyle/>
                        <a:p>
                          <a:pPr algn="ctr">
                            <a:spcAft>
                              <a:spcPts val="0"/>
                            </a:spcAft>
                          </a:pPr>
                          <a:r>
                            <a:rPr lang="en-US" sz="1800" kern="100" dirty="0">
                              <a:effectLst/>
                            </a:rPr>
                            <a:t>1</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0.000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0.000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0.000 </a:t>
                          </a:r>
                          <a:endParaRPr lang="zh-CN" altLang="en-US" sz="1800" kern="10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800" kern="100" dirty="0">
                              <a:effectLst/>
                            </a:rPr>
                            <a:t>39</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0.797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0.875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1</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1</a:t>
                          </a:r>
                          <a:endParaRPr lang="zh-CN" altLang="en-US" sz="1800" kern="10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3400266266"/>
                      </a:ext>
                    </a:extLst>
                  </a:tr>
                  <a:tr h="317059">
                    <a:tc>
                      <a:txBody>
                        <a:bodyPr/>
                        <a:lstStyle/>
                        <a:p>
                          <a:pPr algn="ctr">
                            <a:spcAft>
                              <a:spcPts val="0"/>
                            </a:spcAft>
                          </a:pPr>
                          <a:r>
                            <a:rPr lang="en-US" sz="1800" kern="100">
                              <a:effectLst/>
                            </a:rPr>
                            <a:t>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0.014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0.111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0.014 </a:t>
                          </a:r>
                          <a:endParaRPr lang="zh-CN" altLang="en-US" sz="1800" kern="10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800" kern="100">
                              <a:effectLst/>
                            </a:rPr>
                            <a:t>40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0.801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0.909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1</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1</a:t>
                          </a:r>
                          <a:endParaRPr lang="zh-CN" altLang="en-US" sz="18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620427420"/>
                      </a:ext>
                    </a:extLst>
                  </a:tr>
                  <a:tr h="317059">
                    <a:tc>
                      <a:txBody>
                        <a:bodyPr/>
                        <a:lstStyle/>
                        <a:p>
                          <a:pPr algn="ctr">
                            <a:spcAft>
                              <a:spcPts val="0"/>
                            </a:spcAft>
                          </a:pPr>
                          <a:r>
                            <a:rPr lang="en-US" sz="1800" kern="100">
                              <a:effectLst/>
                            </a:rPr>
                            <a:t>3</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0.022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0.179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0.022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800" kern="100">
                              <a:effectLst/>
                            </a:rPr>
                            <a:t>41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0.834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0.380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1</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a:t>
                          </a:r>
                          <a:endParaRPr lang="zh-CN" altLang="en-US" sz="18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385280719"/>
                      </a:ext>
                    </a:extLst>
                  </a:tr>
                </a:tbl>
              </a:graphicData>
            </a:graphic>
          </p:graphicFrame>
        </mc:Fallback>
      </mc:AlternateContent>
      <p:sp>
        <p:nvSpPr>
          <p:cNvPr id="4" name="文本框 3">
            <a:extLst>
              <a:ext uri="{FF2B5EF4-FFF2-40B4-BE49-F238E27FC236}">
                <a16:creationId xmlns:a16="http://schemas.microsoft.com/office/drawing/2014/main" id="{E8731FAA-3938-D1CA-FC39-C695B720372F}"/>
              </a:ext>
            </a:extLst>
          </p:cNvPr>
          <p:cNvSpPr txBox="1"/>
          <p:nvPr/>
        </p:nvSpPr>
        <p:spPr>
          <a:xfrm>
            <a:off x="236367" y="1146526"/>
            <a:ext cx="8686800" cy="2135841"/>
          </a:xfrm>
          <a:prstGeom prst="rect">
            <a:avLst/>
          </a:prstGeom>
          <a:noFill/>
        </p:spPr>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在使用支持向量机进行数据处理之前，为了避免数量级的差异，必须对标定数据进行归一化处理：</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44DD7B01-38EE-7D3A-E484-C6490ECE026D}"/>
                  </a:ext>
                </a:extLst>
              </p:cNvPr>
              <p:cNvSpPr txBox="1"/>
              <p:nvPr/>
            </p:nvSpPr>
            <p:spPr>
              <a:xfrm>
                <a:off x="3581890" y="1914198"/>
                <a:ext cx="1980220" cy="6575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ˉ"/>
                          <m:ctrlPr>
                            <a:rPr lang="zh-CN" altLang="zh-CN" b="1" i="1" smtClean="0">
                              <a:effectLst/>
                              <a:latin typeface="Cambria Math" panose="02040503050406030204" pitchFamily="18" charset="0"/>
                              <a:ea typeface="Cambria Math" panose="02040503050406030204" pitchFamily="18" charset="0"/>
                            </a:rPr>
                          </m:ctrlPr>
                        </m:acc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𝑿</m:t>
                          </m:r>
                        </m:e>
                      </m:acc>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b="1" i="1">
                              <a:effectLst/>
                              <a:latin typeface="Cambria Math" panose="02040503050406030204" pitchFamily="18" charset="0"/>
                              <a:ea typeface="Cambria Math" panose="02040503050406030204" pitchFamily="18" charset="0"/>
                            </a:rPr>
                          </m:ctrlPr>
                        </m:fPr>
                        <m:num>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𝑿</m:t>
                          </m:r>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b="1" i="1">
                                  <a:effectLst/>
                                  <a:latin typeface="Cambria Math" panose="02040503050406030204" pitchFamily="18" charset="0"/>
                                  <a:ea typeface="Cambria Math" panose="02040503050406030204" pitchFamily="18" charset="0"/>
                                </a:rPr>
                              </m:ctrlPr>
                            </m:sSub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𝑿</m:t>
                              </m:r>
                            </m:e>
                            <m:sub>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𝒎𝒊𝒏</m:t>
                              </m:r>
                            </m:sub>
                          </m:sSub>
                        </m:num>
                        <m:den>
                          <m:sSub>
                            <m:sSubPr>
                              <m:ctrlPr>
                                <a:rPr lang="zh-CN" altLang="zh-CN" b="1" i="1">
                                  <a:effectLst/>
                                  <a:latin typeface="Cambria Math" panose="02040503050406030204" pitchFamily="18" charset="0"/>
                                  <a:ea typeface="Cambria Math" panose="02040503050406030204" pitchFamily="18" charset="0"/>
                                </a:rPr>
                              </m:ctrlPr>
                            </m:sSub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𝑿</m:t>
                              </m:r>
                            </m:e>
                            <m:sub>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𝒎𝒂𝒙</m:t>
                              </m:r>
                            </m:sub>
                          </m:sSub>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b="1" i="1">
                                  <a:effectLst/>
                                  <a:latin typeface="Cambria Math" panose="02040503050406030204" pitchFamily="18" charset="0"/>
                                  <a:ea typeface="Cambria Math" panose="02040503050406030204" pitchFamily="18" charset="0"/>
                                </a:rPr>
                              </m:ctrlPr>
                            </m:sSub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𝑿</m:t>
                              </m:r>
                            </m:e>
                            <m:sub>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𝒎𝒊𝒏</m:t>
                              </m:r>
                            </m:sub>
                          </m:sSub>
                        </m:den>
                      </m:f>
                    </m:oMath>
                  </m:oMathPara>
                </a14:m>
                <a:endParaRPr lang="zh-CN" altLang="en-US" dirty="0"/>
              </a:p>
            </p:txBody>
          </p:sp>
        </mc:Choice>
        <mc:Fallback xmlns="">
          <p:sp>
            <p:nvSpPr>
              <p:cNvPr id="5" name="文本框 4">
                <a:extLst>
                  <a:ext uri="{FF2B5EF4-FFF2-40B4-BE49-F238E27FC236}">
                    <a16:creationId xmlns:a16="http://schemas.microsoft.com/office/drawing/2014/main" id="{44DD7B01-38EE-7D3A-E484-C6490ECE026D}"/>
                  </a:ext>
                </a:extLst>
              </p:cNvPr>
              <p:cNvSpPr txBox="1">
                <a:spLocks noRot="1" noChangeAspect="1" noMove="1" noResize="1" noEditPoints="1" noAdjustHandles="1" noChangeArrowheads="1" noChangeShapeType="1" noTextEdit="1"/>
              </p:cNvSpPr>
              <p:nvPr/>
            </p:nvSpPr>
            <p:spPr>
              <a:xfrm>
                <a:off x="3581890" y="1914198"/>
                <a:ext cx="1980220" cy="657552"/>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44131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239850"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2937022"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支持向量机原理</a:t>
            </a:r>
          </a:p>
        </p:txBody>
      </p:sp>
      <p:sp>
        <p:nvSpPr>
          <p:cNvPr id="10" name="矩形 9"/>
          <p:cNvSpPr/>
          <p:nvPr/>
        </p:nvSpPr>
        <p:spPr>
          <a:xfrm>
            <a:off x="228600" y="1015419"/>
            <a:ext cx="8686800" cy="3176511"/>
          </a:xfrm>
          <a:prstGeom prst="rect">
            <a:avLst/>
          </a:prstGeom>
        </p:spPr>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传统统计学注重渐进理论，主要研究样本趋于无穷大时的极限特性；</a:t>
            </a: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实际应用中往往难以获得足够大的样本，这使得理论上有效的方法在实际中常常效果不佳；</a:t>
            </a: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针对有限样本问题，统计学习理论应运而生，成为专为有限样本建立的全新理论体系；</a:t>
            </a: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统计学习理论的核心是</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VC</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维概念，用于衡量函数集或学习机的复杂度；</a:t>
            </a: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在</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VC</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维理论指导下，研究人员得出了一致性、收敛速度和泛化性能等重要结论；</a:t>
            </a: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基于统计学习理论，发展出了支持向量机（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SVM</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）这一新型学习方法；</a:t>
            </a: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支持向量机已展现出优于传统方法的性能，并推动了机器学习理论与技术的发展；</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253195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280780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2577950"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9.2.2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数据预处理</a:t>
            </a:r>
          </a:p>
        </p:txBody>
      </p:sp>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extLst>
                  <p:ext uri="{D42A27DB-BD31-4B8C-83A1-F6EECF244321}">
                    <p14:modId xmlns:p14="http://schemas.microsoft.com/office/powerpoint/2010/main" val="3438102321"/>
                  </p:ext>
                </p:extLst>
              </p:nvPr>
            </p:nvGraphicFramePr>
            <p:xfrm>
              <a:off x="1213394" y="2913793"/>
              <a:ext cx="6732746" cy="1447766"/>
            </p:xfrm>
            <a:graphic>
              <a:graphicData uri="http://schemas.openxmlformats.org/drawingml/2006/table">
                <a:tbl>
                  <a:tblPr firstRow="1" firstCol="1" bandRow="1">
                    <a:tableStyleId>{5C22544A-7EE6-4342-B048-85BDC9FD1C3A}</a:tableStyleId>
                  </a:tblPr>
                  <a:tblGrid>
                    <a:gridCol w="672788">
                      <a:extLst>
                        <a:ext uri="{9D8B030D-6E8A-4147-A177-3AD203B41FA5}">
                          <a16:colId xmlns:a16="http://schemas.microsoft.com/office/drawing/2014/main" val="326346810"/>
                        </a:ext>
                      </a:extLst>
                    </a:gridCol>
                    <a:gridCol w="673599">
                      <a:extLst>
                        <a:ext uri="{9D8B030D-6E8A-4147-A177-3AD203B41FA5}">
                          <a16:colId xmlns:a16="http://schemas.microsoft.com/office/drawing/2014/main" val="2120633481"/>
                        </a:ext>
                      </a:extLst>
                    </a:gridCol>
                    <a:gridCol w="672788">
                      <a:extLst>
                        <a:ext uri="{9D8B030D-6E8A-4147-A177-3AD203B41FA5}">
                          <a16:colId xmlns:a16="http://schemas.microsoft.com/office/drawing/2014/main" val="597136701"/>
                        </a:ext>
                      </a:extLst>
                    </a:gridCol>
                    <a:gridCol w="673599">
                      <a:extLst>
                        <a:ext uri="{9D8B030D-6E8A-4147-A177-3AD203B41FA5}">
                          <a16:colId xmlns:a16="http://schemas.microsoft.com/office/drawing/2014/main" val="1629542930"/>
                        </a:ext>
                      </a:extLst>
                    </a:gridCol>
                    <a:gridCol w="673599">
                      <a:extLst>
                        <a:ext uri="{9D8B030D-6E8A-4147-A177-3AD203B41FA5}">
                          <a16:colId xmlns:a16="http://schemas.microsoft.com/office/drawing/2014/main" val="2213538034"/>
                        </a:ext>
                      </a:extLst>
                    </a:gridCol>
                    <a:gridCol w="672788">
                      <a:extLst>
                        <a:ext uri="{9D8B030D-6E8A-4147-A177-3AD203B41FA5}">
                          <a16:colId xmlns:a16="http://schemas.microsoft.com/office/drawing/2014/main" val="2112690162"/>
                        </a:ext>
                      </a:extLst>
                    </a:gridCol>
                    <a:gridCol w="673599">
                      <a:extLst>
                        <a:ext uri="{9D8B030D-6E8A-4147-A177-3AD203B41FA5}">
                          <a16:colId xmlns:a16="http://schemas.microsoft.com/office/drawing/2014/main" val="1979801257"/>
                        </a:ext>
                      </a:extLst>
                    </a:gridCol>
                    <a:gridCol w="672788">
                      <a:extLst>
                        <a:ext uri="{9D8B030D-6E8A-4147-A177-3AD203B41FA5}">
                          <a16:colId xmlns:a16="http://schemas.microsoft.com/office/drawing/2014/main" val="4162999260"/>
                        </a:ext>
                      </a:extLst>
                    </a:gridCol>
                    <a:gridCol w="673599">
                      <a:extLst>
                        <a:ext uri="{9D8B030D-6E8A-4147-A177-3AD203B41FA5}">
                          <a16:colId xmlns:a16="http://schemas.microsoft.com/office/drawing/2014/main" val="2650410520"/>
                        </a:ext>
                      </a:extLst>
                    </a:gridCol>
                    <a:gridCol w="673599">
                      <a:extLst>
                        <a:ext uri="{9D8B030D-6E8A-4147-A177-3AD203B41FA5}">
                          <a16:colId xmlns:a16="http://schemas.microsoft.com/office/drawing/2014/main" val="3901335869"/>
                        </a:ext>
                      </a:extLst>
                    </a:gridCol>
                  </a:tblGrid>
                  <a:tr h="539328">
                    <a:tc>
                      <a:txBody>
                        <a:bodyPr/>
                        <a:lstStyle/>
                        <a:p>
                          <a:pPr algn="ctr">
                            <a:spcAft>
                              <a:spcPts val="0"/>
                            </a:spcAft>
                          </a:pPr>
                          <a:r>
                            <a:rPr lang="zh-CN" sz="1800" kern="100" dirty="0">
                              <a:effectLst/>
                            </a:rPr>
                            <a:t>序号</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𝑈</m:t>
                                    </m:r>
                                  </m:e>
                                  <m:sub>
                                    <m:sSub>
                                      <m:sSubPr>
                                        <m:ctrlPr>
                                          <a:rPr lang="zh-CN" sz="1800" i="1" kern="100">
                                            <a:effectLst/>
                                            <a:latin typeface="Cambria Math" panose="02040503050406030204" pitchFamily="18" charset="0"/>
                                          </a:rPr>
                                        </m:ctrlPr>
                                      </m:sSubPr>
                                      <m:e>
                                        <m:r>
                                          <m:rPr>
                                            <m:sty m:val="p"/>
                                          </m:rPr>
                                          <a:rPr lang="en-US" sz="1800" kern="100">
                                            <a:effectLst/>
                                            <a:latin typeface="Cambria Math" panose="02040503050406030204" pitchFamily="18" charset="0"/>
                                          </a:rPr>
                                          <m:t>SO</m:t>
                                        </m:r>
                                      </m:e>
                                      <m:sub>
                                        <m:r>
                                          <a:rPr lang="en-US" sz="1800" kern="100">
                                            <a:effectLst/>
                                            <a:latin typeface="Cambria Math" panose="02040503050406030204" pitchFamily="18" charset="0"/>
                                          </a:rPr>
                                          <m:t>2</m:t>
                                        </m:r>
                                      </m:sub>
                                    </m:sSub>
                                  </m:sub>
                                </m:sSub>
                              </m:oMath>
                            </m:oMathPara>
                          </a14:m>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𝑈</m:t>
                                    </m:r>
                                  </m:e>
                                  <m:sub>
                                    <m:sSub>
                                      <m:sSubPr>
                                        <m:ctrlPr>
                                          <a:rPr lang="zh-CN" sz="1800" i="1" kern="100">
                                            <a:effectLst/>
                                            <a:latin typeface="Cambria Math" panose="02040503050406030204" pitchFamily="18" charset="0"/>
                                          </a:rPr>
                                        </m:ctrlPr>
                                      </m:sSubPr>
                                      <m:e>
                                        <m:r>
                                          <m:rPr>
                                            <m:sty m:val="p"/>
                                          </m:rPr>
                                          <a:rPr lang="en-US" sz="1800" kern="100">
                                            <a:effectLst/>
                                            <a:latin typeface="Cambria Math" panose="02040503050406030204" pitchFamily="18" charset="0"/>
                                          </a:rPr>
                                          <m:t>NO</m:t>
                                        </m:r>
                                      </m:e>
                                      <m:sub>
                                        <m:r>
                                          <a:rPr lang="en-US" sz="1800" kern="100">
                                            <a:effectLst/>
                                            <a:latin typeface="Cambria Math" panose="02040503050406030204" pitchFamily="18" charset="0"/>
                                          </a:rPr>
                                          <m:t>2</m:t>
                                        </m:r>
                                      </m:sub>
                                    </m:sSub>
                                  </m:sub>
                                </m:sSub>
                              </m:oMath>
                            </m:oMathPara>
                          </a14:m>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𝑂</m:t>
                                    </m:r>
                                  </m:e>
                                  <m:sub>
                                    <m:sSub>
                                      <m:sSubPr>
                                        <m:ctrlPr>
                                          <a:rPr lang="zh-CN" sz="1800" i="1" kern="100">
                                            <a:effectLst/>
                                            <a:latin typeface="Cambria Math" panose="02040503050406030204" pitchFamily="18" charset="0"/>
                                          </a:rPr>
                                        </m:ctrlPr>
                                      </m:sSubPr>
                                      <m:e>
                                        <m:r>
                                          <m:rPr>
                                            <m:sty m:val="p"/>
                                          </m:rPr>
                                          <a:rPr lang="en-US" sz="1800" kern="100">
                                            <a:effectLst/>
                                            <a:latin typeface="Cambria Math" panose="02040503050406030204" pitchFamily="18" charset="0"/>
                                          </a:rPr>
                                          <m:t>SO</m:t>
                                        </m:r>
                                      </m:e>
                                      <m:sub>
                                        <m:r>
                                          <a:rPr lang="en-US" sz="1800" kern="100">
                                            <a:effectLst/>
                                            <a:latin typeface="Cambria Math" panose="02040503050406030204" pitchFamily="18" charset="0"/>
                                          </a:rPr>
                                          <m:t>2</m:t>
                                        </m:r>
                                      </m:sub>
                                    </m:sSub>
                                  </m:sub>
                                </m:sSub>
                              </m:oMath>
                            </m:oMathPara>
                          </a14:m>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𝑂</m:t>
                                    </m:r>
                                  </m:e>
                                  <m:sub>
                                    <m:sSub>
                                      <m:sSubPr>
                                        <m:ctrlPr>
                                          <a:rPr lang="zh-CN" sz="1800" i="1" kern="100">
                                            <a:effectLst/>
                                            <a:latin typeface="Cambria Math" panose="02040503050406030204" pitchFamily="18" charset="0"/>
                                          </a:rPr>
                                        </m:ctrlPr>
                                      </m:sSubPr>
                                      <m:e>
                                        <m:r>
                                          <m:rPr>
                                            <m:sty m:val="p"/>
                                          </m:rPr>
                                          <a:rPr lang="en-US" sz="1800" kern="100">
                                            <a:effectLst/>
                                            <a:latin typeface="Cambria Math" panose="02040503050406030204" pitchFamily="18" charset="0"/>
                                          </a:rPr>
                                          <m:t>NO</m:t>
                                        </m:r>
                                      </m:e>
                                      <m:sub>
                                        <m:r>
                                          <a:rPr lang="en-US" sz="1800" kern="100">
                                            <a:effectLst/>
                                            <a:latin typeface="Cambria Math" panose="02040503050406030204" pitchFamily="18" charset="0"/>
                                          </a:rPr>
                                          <m:t>2</m:t>
                                        </m:r>
                                      </m:sub>
                                    </m:sSub>
                                  </m:sub>
                                </m:sSub>
                              </m:oMath>
                            </m:oMathPara>
                          </a14:m>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dirty="0">
                              <a:effectLst/>
                            </a:rPr>
                            <a:t>序号</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𝑈</m:t>
                                    </m:r>
                                  </m:e>
                                  <m:sub>
                                    <m:sSub>
                                      <m:sSubPr>
                                        <m:ctrlPr>
                                          <a:rPr lang="zh-CN" sz="1800" i="1" kern="100">
                                            <a:effectLst/>
                                            <a:latin typeface="Cambria Math" panose="02040503050406030204" pitchFamily="18" charset="0"/>
                                          </a:rPr>
                                        </m:ctrlPr>
                                      </m:sSubPr>
                                      <m:e>
                                        <m:r>
                                          <m:rPr>
                                            <m:sty m:val="p"/>
                                          </m:rPr>
                                          <a:rPr lang="en-US" sz="1800" kern="100">
                                            <a:effectLst/>
                                            <a:latin typeface="Cambria Math" panose="02040503050406030204" pitchFamily="18" charset="0"/>
                                          </a:rPr>
                                          <m:t>SO</m:t>
                                        </m:r>
                                      </m:e>
                                      <m:sub>
                                        <m:r>
                                          <a:rPr lang="en-US" sz="1800" kern="100">
                                            <a:effectLst/>
                                            <a:latin typeface="Cambria Math" panose="02040503050406030204" pitchFamily="18" charset="0"/>
                                          </a:rPr>
                                          <m:t>2</m:t>
                                        </m:r>
                                      </m:sub>
                                    </m:sSub>
                                  </m:sub>
                                </m:sSub>
                              </m:oMath>
                            </m:oMathPara>
                          </a14:m>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𝑈</m:t>
                                    </m:r>
                                  </m:e>
                                  <m:sub>
                                    <m:sSub>
                                      <m:sSubPr>
                                        <m:ctrlPr>
                                          <a:rPr lang="zh-CN" sz="1800" i="1" kern="100">
                                            <a:effectLst/>
                                            <a:latin typeface="Cambria Math" panose="02040503050406030204" pitchFamily="18" charset="0"/>
                                          </a:rPr>
                                        </m:ctrlPr>
                                      </m:sSubPr>
                                      <m:e>
                                        <m:r>
                                          <m:rPr>
                                            <m:sty m:val="p"/>
                                          </m:rPr>
                                          <a:rPr lang="en-US" sz="1800" kern="100">
                                            <a:effectLst/>
                                            <a:latin typeface="Cambria Math" panose="02040503050406030204" pitchFamily="18" charset="0"/>
                                          </a:rPr>
                                          <m:t>NO</m:t>
                                        </m:r>
                                      </m:e>
                                      <m:sub>
                                        <m:r>
                                          <a:rPr lang="en-US" sz="1800" kern="100">
                                            <a:effectLst/>
                                            <a:latin typeface="Cambria Math" panose="02040503050406030204" pitchFamily="18" charset="0"/>
                                          </a:rPr>
                                          <m:t>2</m:t>
                                        </m:r>
                                      </m:sub>
                                    </m:sSub>
                                  </m:sub>
                                </m:sSub>
                              </m:oMath>
                            </m:oMathPara>
                          </a14:m>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𝑂</m:t>
                                    </m:r>
                                  </m:e>
                                  <m:sub>
                                    <m:sSub>
                                      <m:sSubPr>
                                        <m:ctrlPr>
                                          <a:rPr lang="zh-CN" sz="1800" i="1" kern="100">
                                            <a:effectLst/>
                                            <a:latin typeface="Cambria Math" panose="02040503050406030204" pitchFamily="18" charset="0"/>
                                          </a:rPr>
                                        </m:ctrlPr>
                                      </m:sSubPr>
                                      <m:e>
                                        <m:r>
                                          <m:rPr>
                                            <m:sty m:val="p"/>
                                          </m:rPr>
                                          <a:rPr lang="en-US" sz="1800" kern="100">
                                            <a:effectLst/>
                                            <a:latin typeface="Cambria Math" panose="02040503050406030204" pitchFamily="18" charset="0"/>
                                          </a:rPr>
                                          <m:t>SO</m:t>
                                        </m:r>
                                      </m:e>
                                      <m:sub>
                                        <m:r>
                                          <a:rPr lang="en-US" sz="1800" kern="100">
                                            <a:effectLst/>
                                            <a:latin typeface="Cambria Math" panose="02040503050406030204" pitchFamily="18" charset="0"/>
                                          </a:rPr>
                                          <m:t>2</m:t>
                                        </m:r>
                                      </m:sub>
                                    </m:sSub>
                                  </m:sub>
                                </m:sSub>
                              </m:oMath>
                            </m:oMathPara>
                          </a14:m>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𝑂</m:t>
                                    </m:r>
                                  </m:e>
                                  <m:sub>
                                    <m:sSub>
                                      <m:sSubPr>
                                        <m:ctrlPr>
                                          <a:rPr lang="zh-CN" sz="1800" i="1" kern="100">
                                            <a:effectLst/>
                                            <a:latin typeface="Cambria Math" panose="02040503050406030204" pitchFamily="18" charset="0"/>
                                          </a:rPr>
                                        </m:ctrlPr>
                                      </m:sSubPr>
                                      <m:e>
                                        <m:r>
                                          <m:rPr>
                                            <m:sty m:val="p"/>
                                          </m:rPr>
                                          <a:rPr lang="en-US" sz="1800" kern="100">
                                            <a:effectLst/>
                                            <a:latin typeface="Cambria Math" panose="02040503050406030204" pitchFamily="18" charset="0"/>
                                          </a:rPr>
                                          <m:t>NO</m:t>
                                        </m:r>
                                      </m:e>
                                      <m:sub>
                                        <m:r>
                                          <a:rPr lang="en-US" sz="1800" kern="100">
                                            <a:effectLst/>
                                            <a:latin typeface="Cambria Math" panose="02040503050406030204" pitchFamily="18" charset="0"/>
                                          </a:rPr>
                                          <m:t>2</m:t>
                                        </m:r>
                                      </m:sub>
                                    </m:sSub>
                                  </m:sub>
                                </m:sSub>
                              </m:oMath>
                            </m:oMathPara>
                          </a14:m>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41000157"/>
                      </a:ext>
                    </a:extLst>
                  </a:tr>
                  <a:tr h="317059">
                    <a:tc>
                      <a:txBody>
                        <a:bodyPr/>
                        <a:lstStyle/>
                        <a:p>
                          <a:pPr algn="ctr">
                            <a:spcAft>
                              <a:spcPts val="0"/>
                            </a:spcAft>
                          </a:pPr>
                          <a:r>
                            <a:rPr lang="en-US" sz="1800" kern="100" dirty="0">
                              <a:effectLst/>
                            </a:rPr>
                            <a:t>1</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0.000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0.000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0.000 </a:t>
                          </a:r>
                          <a:endParaRPr lang="zh-CN" altLang="en-US" sz="1800" kern="10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800" kern="100" dirty="0">
                              <a:effectLst/>
                            </a:rPr>
                            <a:t>39</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0.797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0.875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1</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1</a:t>
                          </a:r>
                          <a:endParaRPr lang="zh-CN" altLang="en-US" sz="1800" kern="10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3400266266"/>
                      </a:ext>
                    </a:extLst>
                  </a:tr>
                  <a:tr h="317059">
                    <a:tc>
                      <a:txBody>
                        <a:bodyPr/>
                        <a:lstStyle/>
                        <a:p>
                          <a:pPr algn="ctr">
                            <a:spcAft>
                              <a:spcPts val="0"/>
                            </a:spcAft>
                          </a:pPr>
                          <a:r>
                            <a:rPr lang="en-US" sz="1800" kern="100">
                              <a:effectLst/>
                            </a:rPr>
                            <a:t>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0.014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0.111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0.014 </a:t>
                          </a:r>
                          <a:endParaRPr lang="zh-CN" altLang="en-US" sz="1800" kern="10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800" kern="100">
                              <a:effectLst/>
                            </a:rPr>
                            <a:t>40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0.801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0.909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1</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1</a:t>
                          </a:r>
                          <a:endParaRPr lang="zh-CN" altLang="en-US" sz="18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620427420"/>
                      </a:ext>
                    </a:extLst>
                  </a:tr>
                  <a:tr h="0">
                    <a:tc>
                      <a:txBody>
                        <a:bodyPr/>
                        <a:lstStyle/>
                        <a:p>
                          <a:pPr algn="ctr">
                            <a:spcAft>
                              <a:spcPts val="0"/>
                            </a:spcAft>
                          </a:pPr>
                          <a:r>
                            <a:rPr lang="en-US" sz="1800" kern="100" dirty="0">
                              <a:effectLst/>
                            </a:rPr>
                            <a:t>3</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0.022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0.179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0.022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800" kern="100">
                              <a:effectLst/>
                            </a:rPr>
                            <a:t>41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0.834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0.380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1</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a:t>
                          </a:r>
                          <a:endParaRPr lang="zh-CN" altLang="en-US" sz="18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385280719"/>
                      </a:ext>
                    </a:extLst>
                  </a:tr>
                </a:tbl>
              </a:graphicData>
            </a:graphic>
          </p:graphicFrame>
        </mc:Choice>
        <mc:Fallback xmlns="">
          <p:graphicFrame>
            <p:nvGraphicFramePr>
              <p:cNvPr id="2" name="表格 1"/>
              <p:cNvGraphicFramePr>
                <a:graphicFrameLocks noGrp="1"/>
              </p:cNvGraphicFramePr>
              <p:nvPr>
                <p:extLst>
                  <p:ext uri="{D42A27DB-BD31-4B8C-83A1-F6EECF244321}">
                    <p14:modId xmlns:p14="http://schemas.microsoft.com/office/powerpoint/2010/main" val="3438102321"/>
                  </p:ext>
                </p:extLst>
              </p:nvPr>
            </p:nvGraphicFramePr>
            <p:xfrm>
              <a:off x="1213394" y="2913793"/>
              <a:ext cx="6732746" cy="1447766"/>
            </p:xfrm>
            <a:graphic>
              <a:graphicData uri="http://schemas.openxmlformats.org/drawingml/2006/table">
                <a:tbl>
                  <a:tblPr firstRow="1" firstCol="1" bandRow="1">
                    <a:tableStyleId>{5C22544A-7EE6-4342-B048-85BDC9FD1C3A}</a:tableStyleId>
                  </a:tblPr>
                  <a:tblGrid>
                    <a:gridCol w="672788">
                      <a:extLst>
                        <a:ext uri="{9D8B030D-6E8A-4147-A177-3AD203B41FA5}">
                          <a16:colId xmlns:a16="http://schemas.microsoft.com/office/drawing/2014/main" val="326346810"/>
                        </a:ext>
                      </a:extLst>
                    </a:gridCol>
                    <a:gridCol w="673599">
                      <a:extLst>
                        <a:ext uri="{9D8B030D-6E8A-4147-A177-3AD203B41FA5}">
                          <a16:colId xmlns:a16="http://schemas.microsoft.com/office/drawing/2014/main" val="2120633481"/>
                        </a:ext>
                      </a:extLst>
                    </a:gridCol>
                    <a:gridCol w="672788">
                      <a:extLst>
                        <a:ext uri="{9D8B030D-6E8A-4147-A177-3AD203B41FA5}">
                          <a16:colId xmlns:a16="http://schemas.microsoft.com/office/drawing/2014/main" val="597136701"/>
                        </a:ext>
                      </a:extLst>
                    </a:gridCol>
                    <a:gridCol w="673599">
                      <a:extLst>
                        <a:ext uri="{9D8B030D-6E8A-4147-A177-3AD203B41FA5}">
                          <a16:colId xmlns:a16="http://schemas.microsoft.com/office/drawing/2014/main" val="1629542930"/>
                        </a:ext>
                      </a:extLst>
                    </a:gridCol>
                    <a:gridCol w="673599">
                      <a:extLst>
                        <a:ext uri="{9D8B030D-6E8A-4147-A177-3AD203B41FA5}">
                          <a16:colId xmlns:a16="http://schemas.microsoft.com/office/drawing/2014/main" val="2213538034"/>
                        </a:ext>
                      </a:extLst>
                    </a:gridCol>
                    <a:gridCol w="672788">
                      <a:extLst>
                        <a:ext uri="{9D8B030D-6E8A-4147-A177-3AD203B41FA5}">
                          <a16:colId xmlns:a16="http://schemas.microsoft.com/office/drawing/2014/main" val="2112690162"/>
                        </a:ext>
                      </a:extLst>
                    </a:gridCol>
                    <a:gridCol w="673599">
                      <a:extLst>
                        <a:ext uri="{9D8B030D-6E8A-4147-A177-3AD203B41FA5}">
                          <a16:colId xmlns:a16="http://schemas.microsoft.com/office/drawing/2014/main" val="1979801257"/>
                        </a:ext>
                      </a:extLst>
                    </a:gridCol>
                    <a:gridCol w="672788">
                      <a:extLst>
                        <a:ext uri="{9D8B030D-6E8A-4147-A177-3AD203B41FA5}">
                          <a16:colId xmlns:a16="http://schemas.microsoft.com/office/drawing/2014/main" val="4162999260"/>
                        </a:ext>
                      </a:extLst>
                    </a:gridCol>
                    <a:gridCol w="673599">
                      <a:extLst>
                        <a:ext uri="{9D8B030D-6E8A-4147-A177-3AD203B41FA5}">
                          <a16:colId xmlns:a16="http://schemas.microsoft.com/office/drawing/2014/main" val="2650410520"/>
                        </a:ext>
                      </a:extLst>
                    </a:gridCol>
                    <a:gridCol w="673599">
                      <a:extLst>
                        <a:ext uri="{9D8B030D-6E8A-4147-A177-3AD203B41FA5}">
                          <a16:colId xmlns:a16="http://schemas.microsoft.com/office/drawing/2014/main" val="3901335869"/>
                        </a:ext>
                      </a:extLst>
                    </a:gridCol>
                  </a:tblGrid>
                  <a:tr h="539328">
                    <a:tc>
                      <a:txBody>
                        <a:bodyPr/>
                        <a:lstStyle/>
                        <a:p>
                          <a:pPr algn="ctr">
                            <a:spcAft>
                              <a:spcPts val="0"/>
                            </a:spcAft>
                          </a:pPr>
                          <a:r>
                            <a:rPr lang="zh-CN" sz="1800" kern="100" dirty="0">
                              <a:effectLst/>
                            </a:rPr>
                            <a:t>序号</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endParaRPr lang="zh-CN"/>
                        </a:p>
                      </a:txBody>
                      <a:tcPr marL="68580" marR="68580" marT="0" marB="0" anchor="ctr">
                        <a:blipFill>
                          <a:blip r:embed="rId4"/>
                          <a:stretch>
                            <a:fillRect l="-100000" t="-1124" r="-800000" b="-194382"/>
                          </a:stretch>
                        </a:blipFill>
                      </a:tcPr>
                    </a:tc>
                    <a:tc>
                      <a:txBody>
                        <a:bodyPr/>
                        <a:lstStyle/>
                        <a:p>
                          <a:endParaRPr lang="zh-CN"/>
                        </a:p>
                      </a:txBody>
                      <a:tcPr marL="68580" marR="68580" marT="0" marB="0" anchor="ctr">
                        <a:blipFill>
                          <a:blip r:embed="rId4"/>
                          <a:stretch>
                            <a:fillRect l="-201818" t="-1124" r="-707273" b="-194382"/>
                          </a:stretch>
                        </a:blipFill>
                      </a:tcPr>
                    </a:tc>
                    <a:tc>
                      <a:txBody>
                        <a:bodyPr/>
                        <a:lstStyle/>
                        <a:p>
                          <a:endParaRPr lang="zh-CN"/>
                        </a:p>
                      </a:txBody>
                      <a:tcPr marL="68580" marR="68580" marT="0" marB="0" anchor="ctr">
                        <a:blipFill>
                          <a:blip r:embed="rId4"/>
                          <a:stretch>
                            <a:fillRect l="-299099" t="-1124" r="-600901" b="-194382"/>
                          </a:stretch>
                        </a:blipFill>
                      </a:tcPr>
                    </a:tc>
                    <a:tc>
                      <a:txBody>
                        <a:bodyPr/>
                        <a:lstStyle/>
                        <a:p>
                          <a:endParaRPr lang="zh-CN"/>
                        </a:p>
                      </a:txBody>
                      <a:tcPr marL="68580" marR="68580" marT="0" marB="0" anchor="ctr">
                        <a:blipFill>
                          <a:blip r:embed="rId4"/>
                          <a:stretch>
                            <a:fillRect l="-399099" t="-1124" r="-500901" b="-194382"/>
                          </a:stretch>
                        </a:blipFill>
                      </a:tcPr>
                    </a:tc>
                    <a:tc>
                      <a:txBody>
                        <a:bodyPr/>
                        <a:lstStyle/>
                        <a:p>
                          <a:pPr algn="ctr">
                            <a:spcAft>
                              <a:spcPts val="0"/>
                            </a:spcAft>
                          </a:pPr>
                          <a:r>
                            <a:rPr lang="zh-CN" sz="1800" kern="100" dirty="0">
                              <a:effectLst/>
                            </a:rPr>
                            <a:t>序号</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endParaRPr lang="zh-CN"/>
                        </a:p>
                      </a:txBody>
                      <a:tcPr marL="68580" marR="68580" marT="0" marB="0" anchor="ctr">
                        <a:blipFill>
                          <a:blip r:embed="rId4"/>
                          <a:stretch>
                            <a:fillRect l="-603636" t="-1124" r="-305455" b="-194382"/>
                          </a:stretch>
                        </a:blipFill>
                      </a:tcPr>
                    </a:tc>
                    <a:tc>
                      <a:txBody>
                        <a:bodyPr/>
                        <a:lstStyle/>
                        <a:p>
                          <a:endParaRPr lang="zh-CN"/>
                        </a:p>
                      </a:txBody>
                      <a:tcPr marL="68580" marR="68580" marT="0" marB="0" anchor="ctr">
                        <a:blipFill>
                          <a:blip r:embed="rId4"/>
                          <a:stretch>
                            <a:fillRect l="-697297" t="-1124" r="-202703" b="-194382"/>
                          </a:stretch>
                        </a:blipFill>
                      </a:tcPr>
                    </a:tc>
                    <a:tc>
                      <a:txBody>
                        <a:bodyPr/>
                        <a:lstStyle/>
                        <a:p>
                          <a:endParaRPr lang="zh-CN"/>
                        </a:p>
                      </a:txBody>
                      <a:tcPr marL="68580" marR="68580" marT="0" marB="0" anchor="ctr">
                        <a:blipFill>
                          <a:blip r:embed="rId4"/>
                          <a:stretch>
                            <a:fillRect l="-804545" t="-1124" r="-104545" b="-194382"/>
                          </a:stretch>
                        </a:blipFill>
                      </a:tcPr>
                    </a:tc>
                    <a:tc>
                      <a:txBody>
                        <a:bodyPr/>
                        <a:lstStyle/>
                        <a:p>
                          <a:endParaRPr lang="zh-CN"/>
                        </a:p>
                      </a:txBody>
                      <a:tcPr marL="68580" marR="68580" marT="0" marB="0" anchor="ctr">
                        <a:blipFill>
                          <a:blip r:embed="rId4"/>
                          <a:stretch>
                            <a:fillRect l="-896396" t="-1124" r="-3604" b="-194382"/>
                          </a:stretch>
                        </a:blipFill>
                      </a:tcPr>
                    </a:tc>
                    <a:extLst>
                      <a:ext uri="{0D108BD9-81ED-4DB2-BD59-A6C34878D82A}">
                        <a16:rowId xmlns:a16="http://schemas.microsoft.com/office/drawing/2014/main" val="3241000157"/>
                      </a:ext>
                    </a:extLst>
                  </a:tr>
                  <a:tr h="317059">
                    <a:tc>
                      <a:txBody>
                        <a:bodyPr/>
                        <a:lstStyle/>
                        <a:p>
                          <a:pPr algn="ctr">
                            <a:spcAft>
                              <a:spcPts val="0"/>
                            </a:spcAft>
                          </a:pPr>
                          <a:r>
                            <a:rPr lang="en-US" sz="1800" kern="100" dirty="0">
                              <a:effectLst/>
                            </a:rPr>
                            <a:t>1</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0.000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0.000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0.000 </a:t>
                          </a:r>
                          <a:endParaRPr lang="zh-CN" altLang="en-US" sz="1800" kern="10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800" kern="100" dirty="0">
                              <a:effectLst/>
                            </a:rPr>
                            <a:t>39</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0.797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0.875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1</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1</a:t>
                          </a:r>
                          <a:endParaRPr lang="zh-CN" altLang="en-US" sz="1800" kern="10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3400266266"/>
                      </a:ext>
                    </a:extLst>
                  </a:tr>
                  <a:tr h="317059">
                    <a:tc>
                      <a:txBody>
                        <a:bodyPr/>
                        <a:lstStyle/>
                        <a:p>
                          <a:pPr algn="ctr">
                            <a:spcAft>
                              <a:spcPts val="0"/>
                            </a:spcAft>
                          </a:pPr>
                          <a:r>
                            <a:rPr lang="en-US" sz="1800" kern="100">
                              <a:effectLst/>
                            </a:rPr>
                            <a:t>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0.014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0.111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0.014 </a:t>
                          </a:r>
                          <a:endParaRPr lang="zh-CN" altLang="en-US" sz="1800" kern="10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800" kern="100">
                              <a:effectLst/>
                            </a:rPr>
                            <a:t>40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0.801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0.909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1</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1</a:t>
                          </a:r>
                          <a:endParaRPr lang="zh-CN" altLang="en-US" sz="18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620427420"/>
                      </a:ext>
                    </a:extLst>
                  </a:tr>
                  <a:tr h="274320">
                    <a:tc>
                      <a:txBody>
                        <a:bodyPr/>
                        <a:lstStyle/>
                        <a:p>
                          <a:pPr algn="ctr">
                            <a:spcAft>
                              <a:spcPts val="0"/>
                            </a:spcAft>
                          </a:pPr>
                          <a:r>
                            <a:rPr lang="en-US" sz="1800" kern="100" dirty="0">
                              <a:effectLst/>
                            </a:rPr>
                            <a:t>3</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0.022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0.179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0.022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800" kern="100">
                              <a:effectLst/>
                            </a:rPr>
                            <a:t>41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0.834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0.380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1</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a:t>
                          </a:r>
                          <a:endParaRPr lang="zh-CN" altLang="en-US" sz="18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385280719"/>
                      </a:ext>
                    </a:extLst>
                  </a:tr>
                </a:tbl>
              </a:graphicData>
            </a:graphic>
          </p:graphicFrame>
        </mc:Fallback>
      </mc:AlternateContent>
      <p:sp>
        <p:nvSpPr>
          <p:cNvPr id="4" name="文本框 3">
            <a:extLst>
              <a:ext uri="{FF2B5EF4-FFF2-40B4-BE49-F238E27FC236}">
                <a16:creationId xmlns:a16="http://schemas.microsoft.com/office/drawing/2014/main" id="{E8731FAA-3938-D1CA-FC39-C695B720372F}"/>
              </a:ext>
            </a:extLst>
          </p:cNvPr>
          <p:cNvSpPr txBox="1"/>
          <p:nvPr/>
        </p:nvSpPr>
        <p:spPr>
          <a:xfrm>
            <a:off x="236367" y="1146526"/>
            <a:ext cx="8686800" cy="2135841"/>
          </a:xfrm>
          <a:prstGeom prst="rect">
            <a:avLst/>
          </a:prstGeom>
          <a:noFill/>
        </p:spPr>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在使用支持向量机进行数据处理之前，为了避免数量级的差异，必须对标定数据进行归一化处理：</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44DD7B01-38EE-7D3A-E484-C6490ECE026D}"/>
                  </a:ext>
                </a:extLst>
              </p:cNvPr>
              <p:cNvSpPr txBox="1"/>
              <p:nvPr/>
            </p:nvSpPr>
            <p:spPr>
              <a:xfrm>
                <a:off x="3581890" y="1914198"/>
                <a:ext cx="1980220" cy="6575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ˉ"/>
                          <m:ctrlPr>
                            <a:rPr lang="zh-CN" altLang="zh-CN" b="1" i="1" smtClean="0">
                              <a:effectLst/>
                              <a:latin typeface="Cambria Math" panose="02040503050406030204" pitchFamily="18" charset="0"/>
                              <a:ea typeface="Cambria Math" panose="02040503050406030204" pitchFamily="18" charset="0"/>
                            </a:rPr>
                          </m:ctrlPr>
                        </m:acc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𝑿</m:t>
                          </m:r>
                        </m:e>
                      </m:acc>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b="1" i="1">
                              <a:effectLst/>
                              <a:latin typeface="Cambria Math" panose="02040503050406030204" pitchFamily="18" charset="0"/>
                              <a:ea typeface="Cambria Math" panose="02040503050406030204" pitchFamily="18" charset="0"/>
                            </a:rPr>
                          </m:ctrlPr>
                        </m:fPr>
                        <m:num>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𝑿</m:t>
                          </m:r>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b="1" i="1">
                                  <a:effectLst/>
                                  <a:latin typeface="Cambria Math" panose="02040503050406030204" pitchFamily="18" charset="0"/>
                                  <a:ea typeface="Cambria Math" panose="02040503050406030204" pitchFamily="18" charset="0"/>
                                </a:rPr>
                              </m:ctrlPr>
                            </m:sSub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𝑿</m:t>
                              </m:r>
                            </m:e>
                            <m:sub>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𝒎𝒊𝒏</m:t>
                              </m:r>
                            </m:sub>
                          </m:sSub>
                        </m:num>
                        <m:den>
                          <m:sSub>
                            <m:sSubPr>
                              <m:ctrlPr>
                                <a:rPr lang="zh-CN" altLang="zh-CN" b="1" i="1">
                                  <a:effectLst/>
                                  <a:latin typeface="Cambria Math" panose="02040503050406030204" pitchFamily="18" charset="0"/>
                                  <a:ea typeface="Cambria Math" panose="02040503050406030204" pitchFamily="18" charset="0"/>
                                </a:rPr>
                              </m:ctrlPr>
                            </m:sSub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𝑿</m:t>
                              </m:r>
                            </m:e>
                            <m:sub>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𝒎𝒂𝒙</m:t>
                              </m:r>
                            </m:sub>
                          </m:sSub>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b="1" i="1">
                                  <a:effectLst/>
                                  <a:latin typeface="Cambria Math" panose="02040503050406030204" pitchFamily="18" charset="0"/>
                                  <a:ea typeface="Cambria Math" panose="02040503050406030204" pitchFamily="18" charset="0"/>
                                </a:rPr>
                              </m:ctrlPr>
                            </m:sSub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𝑿</m:t>
                              </m:r>
                            </m:e>
                            <m:sub>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𝒎𝒊𝒏</m:t>
                              </m:r>
                            </m:sub>
                          </m:sSub>
                        </m:den>
                      </m:f>
                    </m:oMath>
                  </m:oMathPara>
                </a14:m>
                <a:endParaRPr lang="zh-CN" altLang="en-US" dirty="0"/>
              </a:p>
            </p:txBody>
          </p:sp>
        </mc:Choice>
        <mc:Fallback xmlns="">
          <p:sp>
            <p:nvSpPr>
              <p:cNvPr id="5" name="文本框 4">
                <a:extLst>
                  <a:ext uri="{FF2B5EF4-FFF2-40B4-BE49-F238E27FC236}">
                    <a16:creationId xmlns:a16="http://schemas.microsoft.com/office/drawing/2014/main" id="{44DD7B01-38EE-7D3A-E484-C6490ECE026D}"/>
                  </a:ext>
                </a:extLst>
              </p:cNvPr>
              <p:cNvSpPr txBox="1">
                <a:spLocks noRot="1" noChangeAspect="1" noMove="1" noResize="1" noEditPoints="1" noAdjustHandles="1" noChangeArrowheads="1" noChangeShapeType="1" noTextEdit="1"/>
              </p:cNvSpPr>
              <p:nvPr/>
            </p:nvSpPr>
            <p:spPr>
              <a:xfrm>
                <a:off x="3581890" y="1914198"/>
                <a:ext cx="1980220" cy="657552"/>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04015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2519770"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2270173"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9.2.3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标签转换</a:t>
            </a:r>
          </a:p>
        </p:txBody>
      </p:sp>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extLst>
                  <p:ext uri="{D42A27DB-BD31-4B8C-83A1-F6EECF244321}">
                    <p14:modId xmlns:p14="http://schemas.microsoft.com/office/powerpoint/2010/main" val="2795210992"/>
                  </p:ext>
                </p:extLst>
              </p:nvPr>
            </p:nvGraphicFramePr>
            <p:xfrm>
              <a:off x="1718684" y="2692400"/>
              <a:ext cx="5706632" cy="1764991"/>
            </p:xfrm>
            <a:graphic>
              <a:graphicData uri="http://schemas.openxmlformats.org/drawingml/2006/table">
                <a:tbl>
                  <a:tblPr firstRow="1" firstCol="1" bandRow="1">
                    <a:tableStyleId>{5C22544A-7EE6-4342-B048-85BDC9FD1C3A}</a:tableStyleId>
                  </a:tblPr>
                  <a:tblGrid>
                    <a:gridCol w="712899">
                      <a:extLst>
                        <a:ext uri="{9D8B030D-6E8A-4147-A177-3AD203B41FA5}">
                          <a16:colId xmlns:a16="http://schemas.microsoft.com/office/drawing/2014/main" val="1837765090"/>
                        </a:ext>
                      </a:extLst>
                    </a:gridCol>
                    <a:gridCol w="713759">
                      <a:extLst>
                        <a:ext uri="{9D8B030D-6E8A-4147-A177-3AD203B41FA5}">
                          <a16:colId xmlns:a16="http://schemas.microsoft.com/office/drawing/2014/main" val="3727717223"/>
                        </a:ext>
                      </a:extLst>
                    </a:gridCol>
                    <a:gridCol w="712899">
                      <a:extLst>
                        <a:ext uri="{9D8B030D-6E8A-4147-A177-3AD203B41FA5}">
                          <a16:colId xmlns:a16="http://schemas.microsoft.com/office/drawing/2014/main" val="3301505707"/>
                        </a:ext>
                      </a:extLst>
                    </a:gridCol>
                    <a:gridCol w="713759">
                      <a:extLst>
                        <a:ext uri="{9D8B030D-6E8A-4147-A177-3AD203B41FA5}">
                          <a16:colId xmlns:a16="http://schemas.microsoft.com/office/drawing/2014/main" val="1541061182"/>
                        </a:ext>
                      </a:extLst>
                    </a:gridCol>
                    <a:gridCol w="712899">
                      <a:extLst>
                        <a:ext uri="{9D8B030D-6E8A-4147-A177-3AD203B41FA5}">
                          <a16:colId xmlns:a16="http://schemas.microsoft.com/office/drawing/2014/main" val="4286966320"/>
                        </a:ext>
                      </a:extLst>
                    </a:gridCol>
                    <a:gridCol w="713759">
                      <a:extLst>
                        <a:ext uri="{9D8B030D-6E8A-4147-A177-3AD203B41FA5}">
                          <a16:colId xmlns:a16="http://schemas.microsoft.com/office/drawing/2014/main" val="540670406"/>
                        </a:ext>
                      </a:extLst>
                    </a:gridCol>
                    <a:gridCol w="712899">
                      <a:extLst>
                        <a:ext uri="{9D8B030D-6E8A-4147-A177-3AD203B41FA5}">
                          <a16:colId xmlns:a16="http://schemas.microsoft.com/office/drawing/2014/main" val="258551598"/>
                        </a:ext>
                      </a:extLst>
                    </a:gridCol>
                    <a:gridCol w="713759">
                      <a:extLst>
                        <a:ext uri="{9D8B030D-6E8A-4147-A177-3AD203B41FA5}">
                          <a16:colId xmlns:a16="http://schemas.microsoft.com/office/drawing/2014/main" val="3526270002"/>
                        </a:ext>
                      </a:extLst>
                    </a:gridCol>
                  </a:tblGrid>
                  <a:tr h="777577">
                    <a:tc>
                      <a:txBody>
                        <a:bodyPr/>
                        <a:lstStyle/>
                        <a:p>
                          <a:pPr marL="0" algn="ctr" defTabSz="914400" rtl="0" eaLnBrk="1" latinLnBrk="0" hangingPunct="1">
                            <a:spcAft>
                              <a:spcPts val="0"/>
                            </a:spcAft>
                          </a:pPr>
                          <a:r>
                            <a:rPr lang="zh-CN" altLang="en-US" sz="1800" b="1" kern="100" dirty="0">
                              <a:solidFill>
                                <a:schemeClr val="lt1"/>
                              </a:solidFill>
                              <a:effectLst/>
                              <a:latin typeface="+mn-lt"/>
                              <a:ea typeface="+mn-ea"/>
                              <a:cs typeface="+mn-cs"/>
                            </a:rPr>
                            <a:t>序号</a:t>
                          </a:r>
                        </a:p>
                      </a:txBody>
                      <a:tcPr marL="68580" marR="68580" marT="0" marB="0" anchor="ctr"/>
                    </a:tc>
                    <a:tc>
                      <a:txBody>
                        <a:bodyPr/>
                        <a:lstStyle/>
                        <a:p>
                          <a:pPr marL="0" algn="ctr" defTabSz="914400" rtl="0" eaLnBrk="1" latinLnBrk="0" hangingPunct="1">
                            <a:spcAft>
                              <a:spcPts val="0"/>
                            </a:spcAft>
                          </a:pPr>
                          <a14:m>
                            <m:oMathPara xmlns:m="http://schemas.openxmlformats.org/officeDocument/2006/math">
                              <m:oMathParaPr>
                                <m:jc m:val="centerGroup"/>
                              </m:oMathParaPr>
                              <m:oMath xmlns:m="http://schemas.openxmlformats.org/officeDocument/2006/math">
                                <m:sSub>
                                  <m:sSubPr>
                                    <m:ctrlPr>
                                      <a:rPr lang="zh-CN" altLang="en-US" sz="1800" b="1" i="1" kern="100">
                                        <a:solidFill>
                                          <a:schemeClr val="lt1"/>
                                        </a:solidFill>
                                        <a:effectLst/>
                                        <a:latin typeface="Cambria Math" panose="02040503050406030204" pitchFamily="18" charset="0"/>
                                        <a:ea typeface="+mn-ea"/>
                                        <a:cs typeface="+mn-cs"/>
                                      </a:rPr>
                                    </m:ctrlPr>
                                  </m:sSubPr>
                                  <m:e>
                                    <m:r>
                                      <a:rPr lang="en-US" sz="1800" b="1" kern="100">
                                        <a:solidFill>
                                          <a:schemeClr val="lt1"/>
                                        </a:solidFill>
                                        <a:effectLst/>
                                        <a:latin typeface="Cambria Math" panose="02040503050406030204" pitchFamily="18" charset="0"/>
                                        <a:ea typeface="+mn-ea"/>
                                        <a:cs typeface="+mn-cs"/>
                                      </a:rPr>
                                      <m:t>𝑈</m:t>
                                    </m:r>
                                  </m:e>
                                  <m:sub>
                                    <m:sSub>
                                      <m:sSubPr>
                                        <m:ctrlPr>
                                          <a:rPr lang="zh-CN" altLang="en-US" sz="1800" b="1" i="1" kern="100">
                                            <a:solidFill>
                                              <a:schemeClr val="lt1"/>
                                            </a:solidFill>
                                            <a:effectLst/>
                                            <a:latin typeface="Cambria Math" panose="02040503050406030204" pitchFamily="18" charset="0"/>
                                            <a:ea typeface="+mn-ea"/>
                                            <a:cs typeface="+mn-cs"/>
                                          </a:rPr>
                                        </m:ctrlPr>
                                      </m:sSubPr>
                                      <m:e>
                                        <m:r>
                                          <m:rPr>
                                            <m:sty m:val="p"/>
                                          </m:rPr>
                                          <a:rPr lang="en-US" sz="1800" b="1" kern="100">
                                            <a:solidFill>
                                              <a:schemeClr val="lt1"/>
                                            </a:solidFill>
                                            <a:effectLst/>
                                            <a:latin typeface="Cambria Math" panose="02040503050406030204" pitchFamily="18" charset="0"/>
                                            <a:ea typeface="+mn-ea"/>
                                            <a:cs typeface="+mn-cs"/>
                                          </a:rPr>
                                          <m:t>SO</m:t>
                                        </m:r>
                                      </m:e>
                                      <m:sub>
                                        <m:r>
                                          <a:rPr lang="en-US" sz="1800" b="1" kern="100">
                                            <a:solidFill>
                                              <a:schemeClr val="lt1"/>
                                            </a:solidFill>
                                            <a:effectLst/>
                                            <a:latin typeface="Cambria Math" panose="02040503050406030204" pitchFamily="18" charset="0"/>
                                            <a:ea typeface="+mn-ea"/>
                                            <a:cs typeface="+mn-cs"/>
                                          </a:rPr>
                                          <m:t>2</m:t>
                                        </m:r>
                                      </m:sub>
                                    </m:sSub>
                                  </m:sub>
                                </m:sSub>
                              </m:oMath>
                            </m:oMathPara>
                          </a14:m>
                          <a:endParaRPr lang="zh-CN" altLang="en-US" sz="1800" b="1" kern="100" dirty="0">
                            <a:solidFill>
                              <a:schemeClr val="lt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14:m>
                            <m:oMathPara xmlns:m="http://schemas.openxmlformats.org/officeDocument/2006/math">
                              <m:oMathParaPr>
                                <m:jc m:val="centerGroup"/>
                              </m:oMathParaPr>
                              <m:oMath xmlns:m="http://schemas.openxmlformats.org/officeDocument/2006/math">
                                <m:sSub>
                                  <m:sSubPr>
                                    <m:ctrlPr>
                                      <a:rPr lang="zh-CN" altLang="en-US" sz="1800" b="1" i="1" kern="100">
                                        <a:solidFill>
                                          <a:schemeClr val="lt1"/>
                                        </a:solidFill>
                                        <a:effectLst/>
                                        <a:latin typeface="Cambria Math" panose="02040503050406030204" pitchFamily="18" charset="0"/>
                                        <a:ea typeface="+mn-ea"/>
                                        <a:cs typeface="+mn-cs"/>
                                      </a:rPr>
                                    </m:ctrlPr>
                                  </m:sSubPr>
                                  <m:e>
                                    <m:r>
                                      <a:rPr lang="en-US" sz="1800" b="1" kern="100">
                                        <a:solidFill>
                                          <a:schemeClr val="lt1"/>
                                        </a:solidFill>
                                        <a:effectLst/>
                                        <a:latin typeface="Cambria Math" panose="02040503050406030204" pitchFamily="18" charset="0"/>
                                        <a:ea typeface="+mn-ea"/>
                                        <a:cs typeface="+mn-cs"/>
                                      </a:rPr>
                                      <m:t>𝑈</m:t>
                                    </m:r>
                                  </m:e>
                                  <m:sub>
                                    <m:sSub>
                                      <m:sSubPr>
                                        <m:ctrlPr>
                                          <a:rPr lang="zh-CN" altLang="en-US" sz="1800" b="1" i="1" kern="100">
                                            <a:solidFill>
                                              <a:schemeClr val="lt1"/>
                                            </a:solidFill>
                                            <a:effectLst/>
                                            <a:latin typeface="Cambria Math" panose="02040503050406030204" pitchFamily="18" charset="0"/>
                                            <a:ea typeface="+mn-ea"/>
                                            <a:cs typeface="+mn-cs"/>
                                          </a:rPr>
                                        </m:ctrlPr>
                                      </m:sSubPr>
                                      <m:e>
                                        <m:r>
                                          <m:rPr>
                                            <m:sty m:val="p"/>
                                          </m:rPr>
                                          <a:rPr lang="en-US" sz="1800" b="1" kern="100">
                                            <a:solidFill>
                                              <a:schemeClr val="lt1"/>
                                            </a:solidFill>
                                            <a:effectLst/>
                                            <a:latin typeface="Cambria Math" panose="02040503050406030204" pitchFamily="18" charset="0"/>
                                            <a:ea typeface="+mn-ea"/>
                                            <a:cs typeface="+mn-cs"/>
                                          </a:rPr>
                                          <m:t>NO</m:t>
                                        </m:r>
                                      </m:e>
                                      <m:sub>
                                        <m:r>
                                          <a:rPr lang="en-US" sz="1800" b="1" kern="100">
                                            <a:solidFill>
                                              <a:schemeClr val="lt1"/>
                                            </a:solidFill>
                                            <a:effectLst/>
                                            <a:latin typeface="Cambria Math" panose="02040503050406030204" pitchFamily="18" charset="0"/>
                                            <a:ea typeface="+mn-ea"/>
                                            <a:cs typeface="+mn-cs"/>
                                          </a:rPr>
                                          <m:t>2</m:t>
                                        </m:r>
                                      </m:sub>
                                    </m:sSub>
                                  </m:sub>
                                </m:sSub>
                              </m:oMath>
                            </m:oMathPara>
                          </a14:m>
                          <a:endParaRPr lang="zh-CN" altLang="en-US" sz="1800" b="1" kern="100" dirty="0">
                            <a:solidFill>
                              <a:schemeClr val="lt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zh-CN" altLang="en-US" sz="1800" b="1" kern="100" dirty="0">
                              <a:solidFill>
                                <a:schemeClr val="lt1"/>
                              </a:solidFill>
                              <a:effectLst/>
                              <a:latin typeface="+mn-lt"/>
                              <a:ea typeface="+mn-ea"/>
                              <a:cs typeface="+mn-cs"/>
                            </a:rPr>
                            <a:t>类别</a:t>
                          </a:r>
                        </a:p>
                      </a:txBody>
                      <a:tcPr marL="68580" marR="68580" marT="0" marB="0" anchor="ctr"/>
                    </a:tc>
                    <a:tc>
                      <a:txBody>
                        <a:bodyPr/>
                        <a:lstStyle/>
                        <a:p>
                          <a:pPr marL="0" algn="ctr" defTabSz="914400" rtl="0" eaLnBrk="1" latinLnBrk="0" hangingPunct="1">
                            <a:spcAft>
                              <a:spcPts val="0"/>
                            </a:spcAft>
                          </a:pPr>
                          <a:r>
                            <a:rPr lang="zh-CN" altLang="en-US" sz="1800" b="1" kern="100" dirty="0">
                              <a:solidFill>
                                <a:schemeClr val="lt1"/>
                              </a:solidFill>
                              <a:effectLst/>
                              <a:latin typeface="+mn-lt"/>
                              <a:ea typeface="+mn-ea"/>
                              <a:cs typeface="+mn-cs"/>
                            </a:rPr>
                            <a:t>序号</a:t>
                          </a:r>
                        </a:p>
                      </a:txBody>
                      <a:tcPr marL="68580" marR="68580" marT="0" marB="0" anchor="ctr"/>
                    </a:tc>
                    <a:tc>
                      <a:txBody>
                        <a:bodyPr/>
                        <a:lstStyle/>
                        <a:p>
                          <a:pPr marL="0" algn="ctr" defTabSz="914400" rtl="0" eaLnBrk="1" latinLnBrk="0" hangingPunct="1">
                            <a:spcAft>
                              <a:spcPts val="0"/>
                            </a:spcAft>
                          </a:pPr>
                          <a14:m>
                            <m:oMathPara xmlns:m="http://schemas.openxmlformats.org/officeDocument/2006/math">
                              <m:oMathParaPr>
                                <m:jc m:val="centerGroup"/>
                              </m:oMathParaPr>
                              <m:oMath xmlns:m="http://schemas.openxmlformats.org/officeDocument/2006/math">
                                <m:sSub>
                                  <m:sSubPr>
                                    <m:ctrlPr>
                                      <a:rPr lang="zh-CN" altLang="en-US" sz="1800" b="1" i="1" kern="100">
                                        <a:solidFill>
                                          <a:schemeClr val="lt1"/>
                                        </a:solidFill>
                                        <a:effectLst/>
                                        <a:latin typeface="Cambria Math" panose="02040503050406030204" pitchFamily="18" charset="0"/>
                                        <a:ea typeface="+mn-ea"/>
                                        <a:cs typeface="+mn-cs"/>
                                      </a:rPr>
                                    </m:ctrlPr>
                                  </m:sSubPr>
                                  <m:e>
                                    <m:r>
                                      <a:rPr lang="en-US" sz="1800" b="1" kern="100">
                                        <a:solidFill>
                                          <a:schemeClr val="lt1"/>
                                        </a:solidFill>
                                        <a:effectLst/>
                                        <a:latin typeface="Cambria Math" panose="02040503050406030204" pitchFamily="18" charset="0"/>
                                        <a:ea typeface="+mn-ea"/>
                                        <a:cs typeface="+mn-cs"/>
                                      </a:rPr>
                                      <m:t>𝑈</m:t>
                                    </m:r>
                                  </m:e>
                                  <m:sub>
                                    <m:sSub>
                                      <m:sSubPr>
                                        <m:ctrlPr>
                                          <a:rPr lang="zh-CN" altLang="en-US" sz="1800" b="1" i="1" kern="100">
                                            <a:solidFill>
                                              <a:schemeClr val="lt1"/>
                                            </a:solidFill>
                                            <a:effectLst/>
                                            <a:latin typeface="Cambria Math" panose="02040503050406030204" pitchFamily="18" charset="0"/>
                                            <a:ea typeface="+mn-ea"/>
                                            <a:cs typeface="+mn-cs"/>
                                          </a:rPr>
                                        </m:ctrlPr>
                                      </m:sSubPr>
                                      <m:e>
                                        <m:r>
                                          <m:rPr>
                                            <m:sty m:val="p"/>
                                          </m:rPr>
                                          <a:rPr lang="en-US" sz="1800" b="1" kern="100">
                                            <a:solidFill>
                                              <a:schemeClr val="lt1"/>
                                            </a:solidFill>
                                            <a:effectLst/>
                                            <a:latin typeface="Cambria Math" panose="02040503050406030204" pitchFamily="18" charset="0"/>
                                            <a:ea typeface="+mn-ea"/>
                                            <a:cs typeface="+mn-cs"/>
                                          </a:rPr>
                                          <m:t>SO</m:t>
                                        </m:r>
                                      </m:e>
                                      <m:sub>
                                        <m:r>
                                          <a:rPr lang="en-US" sz="1800" b="1" kern="100">
                                            <a:solidFill>
                                              <a:schemeClr val="lt1"/>
                                            </a:solidFill>
                                            <a:effectLst/>
                                            <a:latin typeface="Cambria Math" panose="02040503050406030204" pitchFamily="18" charset="0"/>
                                            <a:ea typeface="+mn-ea"/>
                                            <a:cs typeface="+mn-cs"/>
                                          </a:rPr>
                                          <m:t>2</m:t>
                                        </m:r>
                                      </m:sub>
                                    </m:sSub>
                                  </m:sub>
                                </m:sSub>
                              </m:oMath>
                            </m:oMathPara>
                          </a14:m>
                          <a:endParaRPr lang="zh-CN" altLang="en-US" sz="1800" b="1" kern="100" dirty="0">
                            <a:solidFill>
                              <a:schemeClr val="lt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14:m>
                            <m:oMathPara xmlns:m="http://schemas.openxmlformats.org/officeDocument/2006/math">
                              <m:oMathParaPr>
                                <m:jc m:val="centerGroup"/>
                              </m:oMathParaPr>
                              <m:oMath xmlns:m="http://schemas.openxmlformats.org/officeDocument/2006/math">
                                <m:sSub>
                                  <m:sSubPr>
                                    <m:ctrlPr>
                                      <a:rPr lang="zh-CN" altLang="en-US" sz="1800" b="1" i="1" kern="100">
                                        <a:solidFill>
                                          <a:schemeClr val="lt1"/>
                                        </a:solidFill>
                                        <a:effectLst/>
                                        <a:latin typeface="Cambria Math" panose="02040503050406030204" pitchFamily="18" charset="0"/>
                                        <a:ea typeface="+mn-ea"/>
                                        <a:cs typeface="+mn-cs"/>
                                      </a:rPr>
                                    </m:ctrlPr>
                                  </m:sSubPr>
                                  <m:e>
                                    <m:r>
                                      <a:rPr lang="en-US" sz="1800" b="1" kern="100">
                                        <a:solidFill>
                                          <a:schemeClr val="lt1"/>
                                        </a:solidFill>
                                        <a:effectLst/>
                                        <a:latin typeface="Cambria Math" panose="02040503050406030204" pitchFamily="18" charset="0"/>
                                        <a:ea typeface="+mn-ea"/>
                                        <a:cs typeface="+mn-cs"/>
                                      </a:rPr>
                                      <m:t>𝑈</m:t>
                                    </m:r>
                                  </m:e>
                                  <m:sub>
                                    <m:sSub>
                                      <m:sSubPr>
                                        <m:ctrlPr>
                                          <a:rPr lang="zh-CN" altLang="en-US" sz="1800" b="1" i="1" kern="100">
                                            <a:solidFill>
                                              <a:schemeClr val="lt1"/>
                                            </a:solidFill>
                                            <a:effectLst/>
                                            <a:latin typeface="Cambria Math" panose="02040503050406030204" pitchFamily="18" charset="0"/>
                                            <a:ea typeface="+mn-ea"/>
                                            <a:cs typeface="+mn-cs"/>
                                          </a:rPr>
                                        </m:ctrlPr>
                                      </m:sSubPr>
                                      <m:e>
                                        <m:r>
                                          <m:rPr>
                                            <m:sty m:val="p"/>
                                          </m:rPr>
                                          <a:rPr lang="en-US" sz="1800" b="1" kern="100">
                                            <a:solidFill>
                                              <a:schemeClr val="lt1"/>
                                            </a:solidFill>
                                            <a:effectLst/>
                                            <a:latin typeface="Cambria Math" panose="02040503050406030204" pitchFamily="18" charset="0"/>
                                            <a:ea typeface="+mn-ea"/>
                                            <a:cs typeface="+mn-cs"/>
                                          </a:rPr>
                                          <m:t>NO</m:t>
                                        </m:r>
                                      </m:e>
                                      <m:sub>
                                        <m:r>
                                          <a:rPr lang="en-US" sz="1800" b="1" kern="100">
                                            <a:solidFill>
                                              <a:schemeClr val="lt1"/>
                                            </a:solidFill>
                                            <a:effectLst/>
                                            <a:latin typeface="Cambria Math" panose="02040503050406030204" pitchFamily="18" charset="0"/>
                                            <a:ea typeface="+mn-ea"/>
                                            <a:cs typeface="+mn-cs"/>
                                          </a:rPr>
                                          <m:t>2</m:t>
                                        </m:r>
                                      </m:sub>
                                    </m:sSub>
                                  </m:sub>
                                </m:sSub>
                              </m:oMath>
                            </m:oMathPara>
                          </a14:m>
                          <a:endParaRPr lang="zh-CN" altLang="en-US" sz="1800" b="1" kern="100" dirty="0">
                            <a:solidFill>
                              <a:schemeClr val="lt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zh-CN" altLang="en-US" sz="1800" b="1" kern="100" dirty="0">
                              <a:solidFill>
                                <a:schemeClr val="lt1"/>
                              </a:solidFill>
                              <a:effectLst/>
                              <a:latin typeface="+mn-lt"/>
                              <a:ea typeface="+mn-ea"/>
                              <a:cs typeface="+mn-cs"/>
                            </a:rPr>
                            <a:t>类别</a:t>
                          </a:r>
                        </a:p>
                      </a:txBody>
                      <a:tcPr marL="68580" marR="68580" marT="0" marB="0" anchor="ctr"/>
                    </a:tc>
                    <a:extLst>
                      <a:ext uri="{0D108BD9-81ED-4DB2-BD59-A6C34878D82A}">
                        <a16:rowId xmlns:a16="http://schemas.microsoft.com/office/drawing/2014/main" val="240999792"/>
                      </a:ext>
                    </a:extLst>
                  </a:tr>
                  <a:tr h="329138">
                    <a:tc>
                      <a:txBody>
                        <a:bodyPr/>
                        <a:lstStyle/>
                        <a:p>
                          <a:pPr marL="0" algn="ctr" defTabSz="914400" rtl="0" eaLnBrk="1" latinLnBrk="0" hangingPunct="1">
                            <a:spcAft>
                              <a:spcPts val="0"/>
                            </a:spcAft>
                          </a:pPr>
                          <a:r>
                            <a:rPr lang="en-US" sz="1800" b="1" kern="100" dirty="0">
                              <a:solidFill>
                                <a:schemeClr val="lt1"/>
                              </a:solidFill>
                              <a:effectLst/>
                              <a:latin typeface="+mn-lt"/>
                              <a:ea typeface="+mn-ea"/>
                              <a:cs typeface="+mn-cs"/>
                            </a:rPr>
                            <a:t>1</a:t>
                          </a:r>
                          <a:endParaRPr lang="zh-CN" altLang="en-US" sz="1800" b="1" kern="100" dirty="0">
                            <a:solidFill>
                              <a:schemeClr val="lt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0.000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0.000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39</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0.797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0.875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3</a:t>
                          </a:r>
                          <a:endParaRPr lang="zh-CN" altLang="en-US" sz="1800" kern="10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818745888"/>
                      </a:ext>
                    </a:extLst>
                  </a:tr>
                  <a:tr h="329138">
                    <a:tc>
                      <a:txBody>
                        <a:bodyPr/>
                        <a:lstStyle/>
                        <a:p>
                          <a:pPr marL="0" algn="ctr" defTabSz="914400" rtl="0" eaLnBrk="1" latinLnBrk="0" hangingPunct="1">
                            <a:spcAft>
                              <a:spcPts val="0"/>
                            </a:spcAft>
                          </a:pPr>
                          <a:r>
                            <a:rPr lang="en-US" sz="1800" b="1" kern="100" dirty="0">
                              <a:solidFill>
                                <a:schemeClr val="lt1"/>
                              </a:solidFill>
                              <a:effectLst/>
                              <a:latin typeface="+mn-lt"/>
                              <a:ea typeface="+mn-ea"/>
                              <a:cs typeface="+mn-cs"/>
                            </a:rPr>
                            <a:t>2</a:t>
                          </a:r>
                          <a:endParaRPr lang="zh-CN" altLang="en-US" sz="1800" b="1" kern="100" dirty="0">
                            <a:solidFill>
                              <a:schemeClr val="lt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0.014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0.111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40</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0.801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0.909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3</a:t>
                          </a:r>
                          <a:endParaRPr lang="zh-CN" altLang="en-US" sz="18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2412053153"/>
                      </a:ext>
                    </a:extLst>
                  </a:tr>
                  <a:tr h="329138">
                    <a:tc>
                      <a:txBody>
                        <a:bodyPr/>
                        <a:lstStyle/>
                        <a:p>
                          <a:pPr marL="0" algn="ctr" defTabSz="914400" rtl="0" eaLnBrk="1" latinLnBrk="0" hangingPunct="1">
                            <a:spcAft>
                              <a:spcPts val="0"/>
                            </a:spcAft>
                          </a:pPr>
                          <a:r>
                            <a:rPr lang="en-US" sz="1800" b="1" kern="100" dirty="0">
                              <a:solidFill>
                                <a:schemeClr val="lt1"/>
                              </a:solidFill>
                              <a:effectLst/>
                              <a:latin typeface="+mn-lt"/>
                              <a:ea typeface="+mn-ea"/>
                              <a:cs typeface="+mn-cs"/>
                            </a:rPr>
                            <a:t>3</a:t>
                          </a:r>
                          <a:endParaRPr lang="zh-CN" altLang="en-US" sz="1800" b="1" kern="100" dirty="0">
                            <a:solidFill>
                              <a:schemeClr val="lt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0.022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0.179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1</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41</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0.834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0.380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2</a:t>
                          </a:r>
                          <a:endParaRPr lang="zh-CN" altLang="en-US" sz="18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3602766338"/>
                      </a:ext>
                    </a:extLst>
                  </a:tr>
                </a:tbl>
              </a:graphicData>
            </a:graphic>
          </p:graphicFrame>
        </mc:Choice>
        <mc:Fallback xmlns="">
          <p:graphicFrame>
            <p:nvGraphicFramePr>
              <p:cNvPr id="2" name="表格 1"/>
              <p:cNvGraphicFramePr>
                <a:graphicFrameLocks noGrp="1"/>
              </p:cNvGraphicFramePr>
              <p:nvPr>
                <p:extLst>
                  <p:ext uri="{D42A27DB-BD31-4B8C-83A1-F6EECF244321}">
                    <p14:modId xmlns:p14="http://schemas.microsoft.com/office/powerpoint/2010/main" val="2795210992"/>
                  </p:ext>
                </p:extLst>
              </p:nvPr>
            </p:nvGraphicFramePr>
            <p:xfrm>
              <a:off x="1718684" y="2692400"/>
              <a:ext cx="5706632" cy="1764991"/>
            </p:xfrm>
            <a:graphic>
              <a:graphicData uri="http://schemas.openxmlformats.org/drawingml/2006/table">
                <a:tbl>
                  <a:tblPr firstRow="1" firstCol="1" bandRow="1">
                    <a:tableStyleId>{5C22544A-7EE6-4342-B048-85BDC9FD1C3A}</a:tableStyleId>
                  </a:tblPr>
                  <a:tblGrid>
                    <a:gridCol w="712899">
                      <a:extLst>
                        <a:ext uri="{9D8B030D-6E8A-4147-A177-3AD203B41FA5}">
                          <a16:colId xmlns:a16="http://schemas.microsoft.com/office/drawing/2014/main" val="1837765090"/>
                        </a:ext>
                      </a:extLst>
                    </a:gridCol>
                    <a:gridCol w="713759">
                      <a:extLst>
                        <a:ext uri="{9D8B030D-6E8A-4147-A177-3AD203B41FA5}">
                          <a16:colId xmlns:a16="http://schemas.microsoft.com/office/drawing/2014/main" val="3727717223"/>
                        </a:ext>
                      </a:extLst>
                    </a:gridCol>
                    <a:gridCol w="712899">
                      <a:extLst>
                        <a:ext uri="{9D8B030D-6E8A-4147-A177-3AD203B41FA5}">
                          <a16:colId xmlns:a16="http://schemas.microsoft.com/office/drawing/2014/main" val="3301505707"/>
                        </a:ext>
                      </a:extLst>
                    </a:gridCol>
                    <a:gridCol w="713759">
                      <a:extLst>
                        <a:ext uri="{9D8B030D-6E8A-4147-A177-3AD203B41FA5}">
                          <a16:colId xmlns:a16="http://schemas.microsoft.com/office/drawing/2014/main" val="1541061182"/>
                        </a:ext>
                      </a:extLst>
                    </a:gridCol>
                    <a:gridCol w="712899">
                      <a:extLst>
                        <a:ext uri="{9D8B030D-6E8A-4147-A177-3AD203B41FA5}">
                          <a16:colId xmlns:a16="http://schemas.microsoft.com/office/drawing/2014/main" val="4286966320"/>
                        </a:ext>
                      </a:extLst>
                    </a:gridCol>
                    <a:gridCol w="713759">
                      <a:extLst>
                        <a:ext uri="{9D8B030D-6E8A-4147-A177-3AD203B41FA5}">
                          <a16:colId xmlns:a16="http://schemas.microsoft.com/office/drawing/2014/main" val="540670406"/>
                        </a:ext>
                      </a:extLst>
                    </a:gridCol>
                    <a:gridCol w="712899">
                      <a:extLst>
                        <a:ext uri="{9D8B030D-6E8A-4147-A177-3AD203B41FA5}">
                          <a16:colId xmlns:a16="http://schemas.microsoft.com/office/drawing/2014/main" val="258551598"/>
                        </a:ext>
                      </a:extLst>
                    </a:gridCol>
                    <a:gridCol w="713759">
                      <a:extLst>
                        <a:ext uri="{9D8B030D-6E8A-4147-A177-3AD203B41FA5}">
                          <a16:colId xmlns:a16="http://schemas.microsoft.com/office/drawing/2014/main" val="3526270002"/>
                        </a:ext>
                      </a:extLst>
                    </a:gridCol>
                  </a:tblGrid>
                  <a:tr h="777577">
                    <a:tc>
                      <a:txBody>
                        <a:bodyPr/>
                        <a:lstStyle/>
                        <a:p>
                          <a:pPr marL="0" algn="ctr" defTabSz="914400" rtl="0" eaLnBrk="1" latinLnBrk="0" hangingPunct="1">
                            <a:spcAft>
                              <a:spcPts val="0"/>
                            </a:spcAft>
                          </a:pPr>
                          <a:r>
                            <a:rPr lang="zh-CN" altLang="en-US" sz="1800" b="1" kern="100" dirty="0">
                              <a:solidFill>
                                <a:schemeClr val="lt1"/>
                              </a:solidFill>
                              <a:effectLst/>
                              <a:latin typeface="+mn-lt"/>
                              <a:ea typeface="+mn-ea"/>
                              <a:cs typeface="+mn-cs"/>
                            </a:rPr>
                            <a:t>序号</a:t>
                          </a:r>
                        </a:p>
                      </a:txBody>
                      <a:tcPr marL="68580" marR="68580" marT="0" marB="0" anchor="ctr"/>
                    </a:tc>
                    <a:tc>
                      <a:txBody>
                        <a:bodyPr/>
                        <a:lstStyle/>
                        <a:p>
                          <a:endParaRPr lang="zh-CN"/>
                        </a:p>
                      </a:txBody>
                      <a:tcPr marL="68580" marR="68580" marT="0" marB="0" anchor="ctr">
                        <a:blipFill>
                          <a:blip r:embed="rId4"/>
                          <a:stretch>
                            <a:fillRect l="-100000" t="-781" r="-599153" b="-141406"/>
                          </a:stretch>
                        </a:blipFill>
                      </a:tcPr>
                    </a:tc>
                    <a:tc>
                      <a:txBody>
                        <a:bodyPr/>
                        <a:lstStyle/>
                        <a:p>
                          <a:endParaRPr lang="zh-CN"/>
                        </a:p>
                      </a:txBody>
                      <a:tcPr marL="68580" marR="68580" marT="0" marB="0" anchor="ctr">
                        <a:blipFill>
                          <a:blip r:embed="rId4"/>
                          <a:stretch>
                            <a:fillRect l="-201709" t="-781" r="-504274" b="-141406"/>
                          </a:stretch>
                        </a:blipFill>
                      </a:tcPr>
                    </a:tc>
                    <a:tc>
                      <a:txBody>
                        <a:bodyPr/>
                        <a:lstStyle/>
                        <a:p>
                          <a:pPr marL="0" algn="ctr" defTabSz="914400" rtl="0" eaLnBrk="1" latinLnBrk="0" hangingPunct="1">
                            <a:spcAft>
                              <a:spcPts val="0"/>
                            </a:spcAft>
                          </a:pPr>
                          <a:r>
                            <a:rPr lang="zh-CN" altLang="en-US" sz="1800" b="1" kern="100" dirty="0">
                              <a:solidFill>
                                <a:schemeClr val="lt1"/>
                              </a:solidFill>
                              <a:effectLst/>
                              <a:latin typeface="+mn-lt"/>
                              <a:ea typeface="+mn-ea"/>
                              <a:cs typeface="+mn-cs"/>
                            </a:rPr>
                            <a:t>类别</a:t>
                          </a:r>
                        </a:p>
                      </a:txBody>
                      <a:tcPr marL="68580" marR="68580" marT="0" marB="0" anchor="ctr"/>
                    </a:tc>
                    <a:tc>
                      <a:txBody>
                        <a:bodyPr/>
                        <a:lstStyle/>
                        <a:p>
                          <a:pPr marL="0" algn="ctr" defTabSz="914400" rtl="0" eaLnBrk="1" latinLnBrk="0" hangingPunct="1">
                            <a:spcAft>
                              <a:spcPts val="0"/>
                            </a:spcAft>
                          </a:pPr>
                          <a:r>
                            <a:rPr lang="zh-CN" altLang="en-US" sz="1800" b="1" kern="100" dirty="0">
                              <a:solidFill>
                                <a:schemeClr val="lt1"/>
                              </a:solidFill>
                              <a:effectLst/>
                              <a:latin typeface="+mn-lt"/>
                              <a:ea typeface="+mn-ea"/>
                              <a:cs typeface="+mn-cs"/>
                            </a:rPr>
                            <a:t>序号</a:t>
                          </a:r>
                        </a:p>
                      </a:txBody>
                      <a:tcPr marL="68580" marR="68580" marT="0" marB="0" anchor="ctr"/>
                    </a:tc>
                    <a:tc>
                      <a:txBody>
                        <a:bodyPr/>
                        <a:lstStyle/>
                        <a:p>
                          <a:endParaRPr lang="zh-CN"/>
                        </a:p>
                      </a:txBody>
                      <a:tcPr marL="68580" marR="68580" marT="0" marB="0" anchor="ctr">
                        <a:blipFill>
                          <a:blip r:embed="rId4"/>
                          <a:stretch>
                            <a:fillRect l="-497458" t="-781" r="-201695" b="-141406"/>
                          </a:stretch>
                        </a:blipFill>
                      </a:tcPr>
                    </a:tc>
                    <a:tc>
                      <a:txBody>
                        <a:bodyPr/>
                        <a:lstStyle/>
                        <a:p>
                          <a:endParaRPr lang="zh-CN"/>
                        </a:p>
                      </a:txBody>
                      <a:tcPr marL="68580" marR="68580" marT="0" marB="0" anchor="ctr">
                        <a:blipFill>
                          <a:blip r:embed="rId4"/>
                          <a:stretch>
                            <a:fillRect l="-602564" t="-781" r="-103419" b="-141406"/>
                          </a:stretch>
                        </a:blipFill>
                      </a:tcPr>
                    </a:tc>
                    <a:tc>
                      <a:txBody>
                        <a:bodyPr/>
                        <a:lstStyle/>
                        <a:p>
                          <a:pPr marL="0" algn="ctr" defTabSz="914400" rtl="0" eaLnBrk="1" latinLnBrk="0" hangingPunct="1">
                            <a:spcAft>
                              <a:spcPts val="0"/>
                            </a:spcAft>
                          </a:pPr>
                          <a:r>
                            <a:rPr lang="zh-CN" altLang="en-US" sz="1800" b="1" kern="100" dirty="0">
                              <a:solidFill>
                                <a:schemeClr val="lt1"/>
                              </a:solidFill>
                              <a:effectLst/>
                              <a:latin typeface="+mn-lt"/>
                              <a:ea typeface="+mn-ea"/>
                              <a:cs typeface="+mn-cs"/>
                            </a:rPr>
                            <a:t>类别</a:t>
                          </a:r>
                        </a:p>
                      </a:txBody>
                      <a:tcPr marL="68580" marR="68580" marT="0" marB="0" anchor="ctr"/>
                    </a:tc>
                    <a:extLst>
                      <a:ext uri="{0D108BD9-81ED-4DB2-BD59-A6C34878D82A}">
                        <a16:rowId xmlns:a16="http://schemas.microsoft.com/office/drawing/2014/main" val="240999792"/>
                      </a:ext>
                    </a:extLst>
                  </a:tr>
                  <a:tr h="329138">
                    <a:tc>
                      <a:txBody>
                        <a:bodyPr/>
                        <a:lstStyle/>
                        <a:p>
                          <a:pPr marL="0" algn="ctr" defTabSz="914400" rtl="0" eaLnBrk="1" latinLnBrk="0" hangingPunct="1">
                            <a:spcAft>
                              <a:spcPts val="0"/>
                            </a:spcAft>
                          </a:pPr>
                          <a:r>
                            <a:rPr lang="en-US" sz="1800" b="1" kern="100" dirty="0">
                              <a:solidFill>
                                <a:schemeClr val="lt1"/>
                              </a:solidFill>
                              <a:effectLst/>
                              <a:latin typeface="+mn-lt"/>
                              <a:ea typeface="+mn-ea"/>
                              <a:cs typeface="+mn-cs"/>
                            </a:rPr>
                            <a:t>1</a:t>
                          </a:r>
                          <a:endParaRPr lang="zh-CN" altLang="en-US" sz="1800" b="1" kern="100" dirty="0">
                            <a:solidFill>
                              <a:schemeClr val="lt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0.000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0.000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39</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0.797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0.875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3</a:t>
                          </a:r>
                          <a:endParaRPr lang="zh-CN" altLang="en-US" sz="1800" kern="10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818745888"/>
                      </a:ext>
                    </a:extLst>
                  </a:tr>
                  <a:tr h="329138">
                    <a:tc>
                      <a:txBody>
                        <a:bodyPr/>
                        <a:lstStyle/>
                        <a:p>
                          <a:pPr marL="0" algn="ctr" defTabSz="914400" rtl="0" eaLnBrk="1" latinLnBrk="0" hangingPunct="1">
                            <a:spcAft>
                              <a:spcPts val="0"/>
                            </a:spcAft>
                          </a:pPr>
                          <a:r>
                            <a:rPr lang="en-US" sz="1800" b="1" kern="100" dirty="0">
                              <a:solidFill>
                                <a:schemeClr val="lt1"/>
                              </a:solidFill>
                              <a:effectLst/>
                              <a:latin typeface="+mn-lt"/>
                              <a:ea typeface="+mn-ea"/>
                              <a:cs typeface="+mn-cs"/>
                            </a:rPr>
                            <a:t>2</a:t>
                          </a:r>
                          <a:endParaRPr lang="zh-CN" altLang="en-US" sz="1800" b="1" kern="100" dirty="0">
                            <a:solidFill>
                              <a:schemeClr val="lt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0.014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0.111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40</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0.801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0.909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3</a:t>
                          </a:r>
                          <a:endParaRPr lang="zh-CN" altLang="en-US" sz="18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2412053153"/>
                      </a:ext>
                    </a:extLst>
                  </a:tr>
                  <a:tr h="329138">
                    <a:tc>
                      <a:txBody>
                        <a:bodyPr/>
                        <a:lstStyle/>
                        <a:p>
                          <a:pPr marL="0" algn="ctr" defTabSz="914400" rtl="0" eaLnBrk="1" latinLnBrk="0" hangingPunct="1">
                            <a:spcAft>
                              <a:spcPts val="0"/>
                            </a:spcAft>
                          </a:pPr>
                          <a:r>
                            <a:rPr lang="en-US" sz="1800" b="1" kern="100" dirty="0">
                              <a:solidFill>
                                <a:schemeClr val="lt1"/>
                              </a:solidFill>
                              <a:effectLst/>
                              <a:latin typeface="+mn-lt"/>
                              <a:ea typeface="+mn-ea"/>
                              <a:cs typeface="+mn-cs"/>
                            </a:rPr>
                            <a:t>3</a:t>
                          </a:r>
                          <a:endParaRPr lang="zh-CN" altLang="en-US" sz="1800" b="1" kern="100" dirty="0">
                            <a:solidFill>
                              <a:schemeClr val="lt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0.022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0.179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1</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41</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0.834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0.380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2</a:t>
                          </a:r>
                          <a:endParaRPr lang="zh-CN" altLang="en-US" sz="18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3602766338"/>
                      </a:ext>
                    </a:extLst>
                  </a:tr>
                </a:tbl>
              </a:graphicData>
            </a:graphic>
          </p:graphicFrame>
        </mc:Fallback>
      </mc:AlternateContent>
      <p:sp>
        <p:nvSpPr>
          <p:cNvPr id="4" name="文本框 3">
            <a:extLst>
              <a:ext uri="{FF2B5EF4-FFF2-40B4-BE49-F238E27FC236}">
                <a16:creationId xmlns:a16="http://schemas.microsoft.com/office/drawing/2014/main" id="{9CA0E258-2552-65D0-EF0F-B95C474795BD}"/>
              </a:ext>
            </a:extLst>
          </p:cNvPr>
          <p:cNvSpPr txBox="1"/>
          <p:nvPr/>
        </p:nvSpPr>
        <p:spPr>
          <a:xfrm>
            <a:off x="228600" y="1067140"/>
            <a:ext cx="8686800" cy="1789592"/>
          </a:xfrm>
          <a:prstGeom prst="rect">
            <a:avLst/>
          </a:prstGeom>
          <a:noFill/>
        </p:spPr>
        <p:txBody>
          <a:bodyPr wrap="square">
            <a:spAutoFit/>
          </a:bodyPr>
          <a:lstStyle/>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本实例是一个多分类问题，支持向量机无法直接处理</a:t>
            </a:r>
            <a:r>
              <a:rPr lang="zh-CN" altLang="en-US" b="1" dirty="0">
                <a:solidFill>
                  <a:srgbClr val="FF0000"/>
                </a:solidFill>
                <a:latin typeface="Arial" panose="020B0604020202020204" pitchFamily="34" charset="0"/>
                <a:ea typeface="微软雅黑" panose="020B0503020204020204" pitchFamily="34" charset="-122"/>
                <a:sym typeface="Arial" panose="020B0604020202020204" pitchFamily="34" charset="0"/>
              </a:rPr>
              <a:t>多输出</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的多分类问题；</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为了解决这个问题，我们需要对标签进行转换；</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将两位二进制转换为十进制，以实现多输出到单输出的转换，从而可以使用支持向量机来处理这个问题；</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0037797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2843806"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2577950"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9.2.4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样本集划分</a:t>
            </a:r>
          </a:p>
        </p:txBody>
      </p:sp>
      <p:sp>
        <p:nvSpPr>
          <p:cNvPr id="4" name="文本框 3">
            <a:extLst>
              <a:ext uri="{FF2B5EF4-FFF2-40B4-BE49-F238E27FC236}">
                <a16:creationId xmlns:a16="http://schemas.microsoft.com/office/drawing/2014/main" id="{9CA0E258-2552-65D0-EF0F-B95C474795BD}"/>
              </a:ext>
            </a:extLst>
          </p:cNvPr>
          <p:cNvSpPr txBox="1"/>
          <p:nvPr/>
        </p:nvSpPr>
        <p:spPr>
          <a:xfrm>
            <a:off x="228600" y="1067140"/>
            <a:ext cx="8686800" cy="2830262"/>
          </a:xfrm>
          <a:prstGeom prst="rect">
            <a:avLst/>
          </a:prstGeom>
          <a:noFill/>
        </p:spPr>
        <p:txBody>
          <a:bodyPr wrap="square">
            <a:spAutoFit/>
          </a:bodyPr>
          <a:lstStyle/>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为</a:t>
            </a:r>
            <a:r>
              <a:rPr lang="zh-CN" altLang="en-US" b="1" dirty="0">
                <a:solidFill>
                  <a:srgbClr val="FF0000"/>
                </a:solidFill>
                <a:latin typeface="Arial" panose="020B0604020202020204" pitchFamily="34" charset="0"/>
                <a:ea typeface="微软雅黑" panose="020B0503020204020204" pitchFamily="34" charset="-122"/>
                <a:sym typeface="Arial" panose="020B0604020202020204" pitchFamily="34" charset="0"/>
              </a:rPr>
              <a:t>提高</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SVC</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模型的</a:t>
            </a:r>
            <a:r>
              <a:rPr lang="zh-CN" altLang="en-US" b="1" dirty="0">
                <a:solidFill>
                  <a:srgbClr val="FF0000"/>
                </a:solidFill>
                <a:latin typeface="Arial" panose="020B0604020202020204" pitchFamily="34" charset="0"/>
                <a:ea typeface="微软雅黑" panose="020B0503020204020204" pitchFamily="34" charset="-122"/>
                <a:sym typeface="Arial" panose="020B0604020202020204" pitchFamily="34" charset="0"/>
              </a:rPr>
              <a:t>泛化</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能力并</a:t>
            </a:r>
            <a:r>
              <a:rPr lang="zh-CN" altLang="en-US" b="1" dirty="0">
                <a:solidFill>
                  <a:srgbClr val="FF0000"/>
                </a:solidFill>
                <a:latin typeface="Arial" panose="020B0604020202020204" pitchFamily="34" charset="0"/>
                <a:ea typeface="微软雅黑" panose="020B0503020204020204" pitchFamily="34" charset="-122"/>
                <a:sym typeface="Arial" panose="020B0604020202020204" pitchFamily="34" charset="0"/>
              </a:rPr>
              <a:t>减少过拟合</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，需要将样本集分为</a:t>
            </a:r>
            <a:r>
              <a:rPr lang="zh-CN" altLang="en-US" b="1" dirty="0">
                <a:solidFill>
                  <a:srgbClr val="FF0000"/>
                </a:solidFill>
                <a:latin typeface="Arial" panose="020B0604020202020204" pitchFamily="34" charset="0"/>
                <a:ea typeface="微软雅黑" panose="020B0503020204020204" pitchFamily="34" charset="-122"/>
                <a:sym typeface="Arial" panose="020B0604020202020204" pitchFamily="34" charset="0"/>
              </a:rPr>
              <a:t>训练</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集和</a:t>
            </a:r>
            <a:r>
              <a:rPr lang="zh-CN" altLang="en-US" b="1" dirty="0">
                <a:solidFill>
                  <a:srgbClr val="FF0000"/>
                </a:solidFill>
                <a:latin typeface="Arial" panose="020B0604020202020204" pitchFamily="34" charset="0"/>
                <a:ea typeface="微软雅黑" panose="020B0503020204020204" pitchFamily="34" charset="-122"/>
                <a:sym typeface="Arial" panose="020B0604020202020204" pitchFamily="34" charset="0"/>
              </a:rPr>
              <a:t>测试</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集，分别用于模型的</a:t>
            </a:r>
            <a:r>
              <a:rPr lang="zh-CN" altLang="en-US" b="1" dirty="0">
                <a:solidFill>
                  <a:srgbClr val="FF0000"/>
                </a:solidFill>
                <a:latin typeface="Arial" panose="020B0604020202020204" pitchFamily="34" charset="0"/>
                <a:ea typeface="微软雅黑" panose="020B0503020204020204" pitchFamily="34" charset="-122"/>
                <a:sym typeface="Arial" panose="020B0604020202020204" pitchFamily="34" charset="0"/>
              </a:rPr>
              <a:t>训练</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和性能</a:t>
            </a:r>
            <a:r>
              <a:rPr lang="zh-CN" altLang="en-US" b="1" dirty="0">
                <a:solidFill>
                  <a:srgbClr val="FF0000"/>
                </a:solidFill>
                <a:latin typeface="Arial" panose="020B0604020202020204" pitchFamily="34" charset="0"/>
                <a:ea typeface="微软雅黑" panose="020B0503020204020204" pitchFamily="34" charset="-122"/>
                <a:sym typeface="Arial" panose="020B0604020202020204" pitchFamily="34" charset="0"/>
              </a:rPr>
              <a:t>评估</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通常情况下，从全部数据中随机选取约</a:t>
            </a:r>
            <a:r>
              <a:rPr lang="en-US" altLang="zh-CN" b="1" dirty="0">
                <a:solidFill>
                  <a:srgbClr val="FF0000"/>
                </a:solidFill>
                <a:latin typeface="Arial" panose="020B0604020202020204" pitchFamily="34" charset="0"/>
                <a:ea typeface="微软雅黑" panose="020B0503020204020204" pitchFamily="34" charset="-122"/>
                <a:sym typeface="Arial" panose="020B0604020202020204" pitchFamily="34" charset="0"/>
              </a:rPr>
              <a:t>80</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作为训练集，剩余约</a:t>
            </a:r>
            <a:r>
              <a:rPr lang="en-US" altLang="zh-CN" b="1" dirty="0">
                <a:solidFill>
                  <a:srgbClr val="FF0000"/>
                </a:solidFill>
                <a:latin typeface="Arial" panose="020B0604020202020204" pitchFamily="34" charset="0"/>
                <a:ea typeface="微软雅黑" panose="020B0503020204020204" pitchFamily="34" charset="-122"/>
                <a:sym typeface="Arial" panose="020B0604020202020204" pitchFamily="34" charset="0"/>
              </a:rPr>
              <a:t>20</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作为测试集；</a:t>
            </a: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这种策略可保证测试集样本数量充足，有利于全面、客观评价模型在未知数据上的泛化能力；</a:t>
            </a: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以本节为例，</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75</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个总样本中，随机选取</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60</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个样本为训练集，剩余</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15</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个样本作测试集；</a:t>
            </a: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这种划分方式不仅保证预测精度，同时有效提升模型的泛化性能；</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5781984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4139950"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3826689"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9.2.5 SVC</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模型结构的确定</a:t>
            </a:r>
          </a:p>
        </p:txBody>
      </p:sp>
      <p:sp>
        <p:nvSpPr>
          <p:cNvPr id="4" name="文本框 3">
            <a:extLst>
              <a:ext uri="{FF2B5EF4-FFF2-40B4-BE49-F238E27FC236}">
                <a16:creationId xmlns:a16="http://schemas.microsoft.com/office/drawing/2014/main" id="{9CA0E258-2552-65D0-EF0F-B95C474795BD}"/>
              </a:ext>
            </a:extLst>
          </p:cNvPr>
          <p:cNvSpPr txBox="1"/>
          <p:nvPr/>
        </p:nvSpPr>
        <p:spPr>
          <a:xfrm>
            <a:off x="228600" y="1067140"/>
            <a:ext cx="8686800" cy="3176511"/>
          </a:xfrm>
          <a:prstGeom prst="rect">
            <a:avLst/>
          </a:prstGeom>
          <a:noFill/>
        </p:spPr>
        <p:txBody>
          <a:bodyPr wrap="square">
            <a:spAutoFit/>
          </a:bodyPr>
          <a:lstStyle/>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为确定</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SVM</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模型结构，需将样本分为训练集和验证集；</a:t>
            </a: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训练集用于训练模型参数，包括选择</a:t>
            </a:r>
            <a:r>
              <a:rPr lang="zh-CN" altLang="en-US" b="1" dirty="0">
                <a:solidFill>
                  <a:srgbClr val="FF0000"/>
                </a:solidFill>
                <a:latin typeface="Arial" panose="020B0604020202020204" pitchFamily="34" charset="0"/>
                <a:ea typeface="微软雅黑" panose="020B0503020204020204" pitchFamily="34" charset="-122"/>
                <a:sym typeface="Arial" panose="020B0604020202020204" pitchFamily="34" charset="0"/>
              </a:rPr>
              <a:t>核函数</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类型、</a:t>
            </a:r>
            <a:r>
              <a:rPr lang="zh-CN" altLang="en-US" b="1" dirty="0">
                <a:solidFill>
                  <a:srgbClr val="FF0000"/>
                </a:solidFill>
                <a:latin typeface="Arial" panose="020B0604020202020204" pitchFamily="34" charset="0"/>
                <a:ea typeface="微软雅黑" panose="020B0503020204020204" pitchFamily="34" charset="-122"/>
                <a:sym typeface="Arial" panose="020B0604020202020204" pitchFamily="34" charset="0"/>
              </a:rPr>
              <a:t>核参数</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a:solidFill>
                  <a:srgbClr val="FF0000"/>
                </a:solidFill>
                <a:latin typeface="Arial" panose="020B0604020202020204" pitchFamily="34" charset="0"/>
                <a:ea typeface="微软雅黑" panose="020B0503020204020204" pitchFamily="34" charset="-122"/>
                <a:sym typeface="Arial" panose="020B0604020202020204" pitchFamily="34" charset="0"/>
              </a:rPr>
              <a:t>C</a:t>
            </a:r>
            <a:r>
              <a:rPr lang="zh-CN" altLang="en-US" b="1" dirty="0">
                <a:solidFill>
                  <a:srgbClr val="FF0000"/>
                </a:solidFill>
                <a:latin typeface="Arial" panose="020B0604020202020204" pitchFamily="34" charset="0"/>
                <a:ea typeface="微软雅黑" panose="020B0503020204020204" pitchFamily="34" charset="-122"/>
                <a:sym typeface="Arial" panose="020B0604020202020204" pitchFamily="34" charset="0"/>
              </a:rPr>
              <a:t>参数</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b="1" dirty="0">
                <a:solidFill>
                  <a:srgbClr val="FF0000"/>
                </a:solidFill>
                <a:latin typeface="Arial" panose="020B0604020202020204" pitchFamily="34" charset="0"/>
                <a:ea typeface="微软雅黑" panose="020B0503020204020204" pitchFamily="34" charset="-122"/>
                <a:sym typeface="Arial" panose="020B0604020202020204" pitchFamily="34" charset="0"/>
              </a:rPr>
              <a:t>惩罚函数类型</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等；</a:t>
            </a: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验证集用于评估模型性能，如分类准确率和误差率；</a:t>
            </a: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通过在训练集上调整参数，并以验证集性能为优化目标，使模型泛化能力达到最优；</a:t>
            </a: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当模型性能满足要求后，即可确定最终的</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SVM</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结构及其关键参数（支持向量的乘子和偏移量）；</a:t>
            </a: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最终确定后，模型即可用于实际的模式识别和预测任务；</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9845004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5858" y="416905"/>
            <a:ext cx="5544253"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5347939"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9.2.6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两组分混合气体四种模式的识别</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CA0E258-2552-65D0-EF0F-B95C474795BD}"/>
                  </a:ext>
                </a:extLst>
              </p:cNvPr>
              <p:cNvSpPr txBox="1"/>
              <p:nvPr/>
            </p:nvSpPr>
            <p:spPr>
              <a:xfrm>
                <a:off x="228600" y="1067140"/>
                <a:ext cx="8686800" cy="752770"/>
              </a:xfrm>
              <a:prstGeom prst="rect">
                <a:avLst/>
              </a:prstGeom>
              <a:noFill/>
            </p:spPr>
            <p:txBody>
              <a:bodyPr wrap="square">
                <a:spAutoFit/>
              </a:bodyPr>
              <a:lstStyle/>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将</a:t>
                </a:r>
                <a14:m>
                  <m:oMath xmlns:m="http://schemas.openxmlformats.org/officeDocument/2006/math">
                    <m:sSub>
                      <m:sSubPr>
                        <m:ctrlPr>
                          <a:rPr lang="zh-CN" altLang="zh-CN" b="1" i="1" smtClean="0">
                            <a:effectLst/>
                            <a:latin typeface="Cambria Math" panose="02040503050406030204" pitchFamily="18" charset="0"/>
                            <a:ea typeface="Cambria Math" panose="02040503050406030204" pitchFamily="18" charset="0"/>
                          </a:rPr>
                        </m:ctrlPr>
                      </m:sSub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𝑺𝑶</m:t>
                        </m:r>
                      </m:e>
                      <m:sub>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𝟐</m:t>
                        </m:r>
                      </m:sub>
                    </m:sSub>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sSub>
                      <m:sSubPr>
                        <m:ctrlPr>
                          <a:rPr lang="zh-CN" altLang="zh-CN" b="1" i="1">
                            <a:effectLst/>
                            <a:latin typeface="Cambria Math" panose="02040503050406030204" pitchFamily="18" charset="0"/>
                            <a:ea typeface="Cambria Math" panose="02040503050406030204" pitchFamily="18" charset="0"/>
                          </a:rPr>
                        </m:ctrlPr>
                      </m:sSub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𝑵𝑶</m:t>
                        </m:r>
                      </m:e>
                      <m:sub>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𝟐</m:t>
                        </m:r>
                      </m:sub>
                    </m:sSub>
                  </m:oMath>
                </a14:m>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两种红外气体传感器的实测输出电压代入已经确定的</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SVC</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模型，即可获得被测两组分混合气体成分的模式；</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4" name="文本框 3">
                <a:extLst>
                  <a:ext uri="{FF2B5EF4-FFF2-40B4-BE49-F238E27FC236}">
                    <a16:creationId xmlns:a16="http://schemas.microsoft.com/office/drawing/2014/main" id="{9CA0E258-2552-65D0-EF0F-B95C474795BD}"/>
                  </a:ext>
                </a:extLst>
              </p:cNvPr>
              <p:cNvSpPr txBox="1">
                <a:spLocks noRot="1" noChangeAspect="1" noMove="1" noResize="1" noEditPoints="1" noAdjustHandles="1" noChangeArrowheads="1" noChangeShapeType="1" noTextEdit="1"/>
              </p:cNvSpPr>
              <p:nvPr/>
            </p:nvSpPr>
            <p:spPr>
              <a:xfrm>
                <a:off x="228600" y="1067140"/>
                <a:ext cx="8686800" cy="752770"/>
              </a:xfrm>
              <a:prstGeom prst="rect">
                <a:avLst/>
              </a:prstGeom>
              <a:blipFill>
                <a:blip r:embed="rId4"/>
                <a:stretch>
                  <a:fillRect l="-491" t="-1613" r="-421" b="-112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214918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4821516"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2885726"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9.2.7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预测结果评估</a:t>
            </a:r>
          </a:p>
        </p:txBody>
      </p:sp>
      <p:sp>
        <p:nvSpPr>
          <p:cNvPr id="9" name="矩形 8"/>
          <p:cNvSpPr/>
          <p:nvPr/>
        </p:nvSpPr>
        <p:spPr>
          <a:xfrm>
            <a:off x="3666195" y="1259448"/>
            <a:ext cx="1107996" cy="461665"/>
          </a:xfrm>
          <a:prstGeom prst="rect">
            <a:avLst/>
          </a:prstGeom>
        </p:spPr>
        <p:txBody>
          <a:bodyPr wrap="none">
            <a:spAutoFit/>
          </a:bodyPr>
          <a:lstStyle/>
          <a:p>
            <a:r>
              <a:rPr lang="zh-CN" altLang="en-US" sz="2400" b="1" dirty="0">
                <a:latin typeface="Arial" panose="020B0604020202020204" pitchFamily="34" charset="0"/>
                <a:ea typeface="微软雅黑" panose="020B0503020204020204" pitchFamily="34" charset="-122"/>
                <a:sym typeface="Arial" panose="020B0604020202020204" pitchFamily="34" charset="0"/>
              </a:rPr>
              <a:t>准确率</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11" name="矩形 10"/>
          <p:cNvSpPr/>
          <p:nvPr/>
        </p:nvSpPr>
        <p:spPr>
          <a:xfrm>
            <a:off x="3643597" y="2109863"/>
            <a:ext cx="2339102" cy="461665"/>
          </a:xfrm>
          <a:prstGeom prst="rect">
            <a:avLst/>
          </a:prstGeom>
        </p:spPr>
        <p:txBody>
          <a:bodyPr wrap="none">
            <a:spAutoFit/>
          </a:bodyPr>
          <a:lstStyle/>
          <a:p>
            <a:r>
              <a:rPr lang="zh-CN" altLang="en-US" sz="2400" b="1" dirty="0">
                <a:latin typeface="Arial" panose="020B0604020202020204" pitchFamily="34" charset="0"/>
                <a:ea typeface="微软雅黑" panose="020B0503020204020204" pitchFamily="34" charset="-122"/>
                <a:sym typeface="Arial" panose="020B0604020202020204" pitchFamily="34" charset="0"/>
              </a:rPr>
              <a:t>精确率和召回率</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12" name="七角星 11"/>
          <p:cNvSpPr/>
          <p:nvPr/>
        </p:nvSpPr>
        <p:spPr>
          <a:xfrm>
            <a:off x="2491469" y="2960279"/>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3</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5" name="矩形 14"/>
          <p:cNvSpPr/>
          <p:nvPr/>
        </p:nvSpPr>
        <p:spPr>
          <a:xfrm>
            <a:off x="3643597" y="3017478"/>
            <a:ext cx="1159292" cy="461665"/>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F1</a:t>
            </a:r>
            <a:r>
              <a:rPr lang="zh-CN" altLang="en-US" sz="2400" b="1" dirty="0">
                <a:latin typeface="Arial" panose="020B0604020202020204" pitchFamily="34" charset="0"/>
                <a:ea typeface="微软雅黑" panose="020B0503020204020204" pitchFamily="34" charset="-122"/>
                <a:sym typeface="Arial" panose="020B0604020202020204" pitchFamily="34" charset="0"/>
              </a:rPr>
              <a:t>分数</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16" name="七角星 15"/>
          <p:cNvSpPr/>
          <p:nvPr/>
        </p:nvSpPr>
        <p:spPr>
          <a:xfrm>
            <a:off x="2483768" y="3810695"/>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4</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7" name="矩形 16"/>
          <p:cNvSpPr/>
          <p:nvPr/>
        </p:nvSpPr>
        <p:spPr>
          <a:xfrm>
            <a:off x="3635896" y="3867894"/>
            <a:ext cx="1640193" cy="461665"/>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AUC-ROC</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18" name="七角星 17"/>
          <p:cNvSpPr/>
          <p:nvPr/>
        </p:nvSpPr>
        <p:spPr>
          <a:xfrm>
            <a:off x="2483768" y="2052663"/>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2</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9" name="七角星 18"/>
          <p:cNvSpPr/>
          <p:nvPr/>
        </p:nvSpPr>
        <p:spPr>
          <a:xfrm>
            <a:off x="2491469" y="1197594"/>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1</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2946330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4821516"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2885726"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9.2.7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预测结果评估</a:t>
            </a:r>
          </a:p>
        </p:txBody>
      </p:sp>
      <p:sp>
        <p:nvSpPr>
          <p:cNvPr id="20" name="矩形 19"/>
          <p:cNvSpPr/>
          <p:nvPr/>
        </p:nvSpPr>
        <p:spPr>
          <a:xfrm>
            <a:off x="228600" y="1668229"/>
            <a:ext cx="8686800" cy="320857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分类正确的样本数占总样本数的比例；</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矩形 20"/>
          <p:cNvSpPr/>
          <p:nvPr/>
        </p:nvSpPr>
        <p:spPr>
          <a:xfrm>
            <a:off x="899592" y="1203598"/>
            <a:ext cx="1188132"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准确率</a:t>
            </a:r>
          </a:p>
        </p:txBody>
      </p:sp>
      <p:sp>
        <p:nvSpPr>
          <p:cNvPr id="22" name="七角星 21"/>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1</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xmlns:a14="http://schemas.microsoft.com/office/drawing/2010/main">
        <mc:Choice Requires="a14">
          <p:sp>
            <p:nvSpPr>
              <p:cNvPr id="2" name="矩形 1"/>
              <p:cNvSpPr/>
              <p:nvPr/>
            </p:nvSpPr>
            <p:spPr>
              <a:xfrm>
                <a:off x="2855825" y="2174227"/>
                <a:ext cx="3432350" cy="6154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zh-CN" altLang="en-US" b="1">
                          <a:latin typeface="Cambria Math" panose="02040503050406030204" pitchFamily="18" charset="0"/>
                        </a:rPr>
                        <m:t>Accuracy</m:t>
                      </m:r>
                      <m:r>
                        <a:rPr lang="zh-CN" altLang="en-US" b="1">
                          <a:latin typeface="Cambria Math" panose="02040503050406030204" pitchFamily="18" charset="0"/>
                        </a:rPr>
                        <m:t>=</m:t>
                      </m:r>
                      <m:f>
                        <m:fPr>
                          <m:ctrlPr>
                            <a:rPr lang="zh-CN" altLang="en-US" b="1" i="1">
                              <a:latin typeface="Cambria Math" panose="02040503050406030204" pitchFamily="18" charset="0"/>
                            </a:rPr>
                          </m:ctrlPr>
                        </m:fPr>
                        <m:num>
                          <m:r>
                            <a:rPr lang="zh-CN" altLang="en-US" b="1">
                              <a:latin typeface="Cambria Math" panose="02040503050406030204" pitchFamily="18" charset="0"/>
                            </a:rPr>
                            <m:t>𝐓𝐏</m:t>
                          </m:r>
                          <m:r>
                            <a:rPr lang="zh-CN" altLang="en-US" b="1">
                              <a:latin typeface="Cambria Math" panose="02040503050406030204" pitchFamily="18" charset="0"/>
                            </a:rPr>
                            <m:t>+</m:t>
                          </m:r>
                          <m:r>
                            <a:rPr lang="zh-CN" altLang="en-US" b="1">
                              <a:latin typeface="Cambria Math" panose="02040503050406030204" pitchFamily="18" charset="0"/>
                            </a:rPr>
                            <m:t>𝐓𝐍</m:t>
                          </m:r>
                        </m:num>
                        <m:den>
                          <m:r>
                            <a:rPr lang="zh-CN" altLang="en-US" b="1">
                              <a:latin typeface="Cambria Math" panose="02040503050406030204" pitchFamily="18" charset="0"/>
                            </a:rPr>
                            <m:t>𝐓𝐏</m:t>
                          </m:r>
                          <m:r>
                            <a:rPr lang="zh-CN" altLang="en-US" b="1">
                              <a:latin typeface="Cambria Math" panose="02040503050406030204" pitchFamily="18" charset="0"/>
                            </a:rPr>
                            <m:t>+</m:t>
                          </m:r>
                          <m:r>
                            <a:rPr lang="zh-CN" altLang="en-US" b="1">
                              <a:latin typeface="Cambria Math" panose="02040503050406030204" pitchFamily="18" charset="0"/>
                            </a:rPr>
                            <m:t>𝐓𝐍</m:t>
                          </m:r>
                          <m:r>
                            <a:rPr lang="zh-CN" altLang="en-US" b="1">
                              <a:latin typeface="Cambria Math" panose="02040503050406030204" pitchFamily="18" charset="0"/>
                            </a:rPr>
                            <m:t>+</m:t>
                          </m:r>
                          <m:r>
                            <a:rPr lang="zh-CN" altLang="en-US" b="1">
                              <a:latin typeface="Cambria Math" panose="02040503050406030204" pitchFamily="18" charset="0"/>
                            </a:rPr>
                            <m:t>𝐅𝐏</m:t>
                          </m:r>
                          <m:r>
                            <a:rPr lang="zh-CN" altLang="en-US" b="1">
                              <a:latin typeface="Cambria Math" panose="02040503050406030204" pitchFamily="18" charset="0"/>
                            </a:rPr>
                            <m:t>+</m:t>
                          </m:r>
                          <m:r>
                            <a:rPr lang="zh-CN" altLang="en-US" b="1">
                              <a:latin typeface="Cambria Math" panose="02040503050406030204" pitchFamily="18" charset="0"/>
                            </a:rPr>
                            <m:t>𝐅𝐍</m:t>
                          </m:r>
                        </m:den>
                      </m:f>
                    </m:oMath>
                  </m:oMathPara>
                </a14:m>
                <a:endParaRPr lang="zh-CN" altLang="en-US" b="1" dirty="0">
                  <a:latin typeface="Cambria Math" panose="02040503050406030204" pitchFamily="18" charset="0"/>
                </a:endParaRPr>
              </a:p>
            </p:txBody>
          </p:sp>
        </mc:Choice>
        <mc:Fallback xmlns="">
          <p:sp>
            <p:nvSpPr>
              <p:cNvPr id="2" name="矩形 1"/>
              <p:cNvSpPr>
                <a:spLocks noRot="1" noChangeAspect="1" noMove="1" noResize="1" noEditPoints="1" noAdjustHandles="1" noChangeArrowheads="1" noChangeShapeType="1" noTextEdit="1"/>
              </p:cNvSpPr>
              <p:nvPr/>
            </p:nvSpPr>
            <p:spPr>
              <a:xfrm>
                <a:off x="2855825" y="2174227"/>
                <a:ext cx="3432350" cy="615490"/>
              </a:xfrm>
              <a:prstGeom prst="rect">
                <a:avLst/>
              </a:prstGeom>
              <a:blipFill>
                <a:blip r:embed="rId4"/>
                <a:stretch>
                  <a:fillRect/>
                </a:stretch>
              </a:blipFill>
            </p:spPr>
            <p:txBody>
              <a:bodyPr/>
              <a:lstStyle/>
              <a:p>
                <a:r>
                  <a:rPr lang="zh-CN" altLang="en-US">
                    <a:noFill/>
                  </a:rPr>
                  <a:t> </a:t>
                </a:r>
              </a:p>
            </p:txBody>
          </p:sp>
        </mc:Fallback>
      </mc:AlternateContent>
      <p:sp>
        <p:nvSpPr>
          <p:cNvPr id="3" name="矩形 2"/>
          <p:cNvSpPr/>
          <p:nvPr/>
        </p:nvSpPr>
        <p:spPr>
          <a:xfrm>
            <a:off x="323528" y="2885016"/>
            <a:ext cx="6732748" cy="1323439"/>
          </a:xfrm>
          <a:prstGeom prst="rect">
            <a:avLst/>
          </a:prstGeom>
        </p:spPr>
        <p:txBody>
          <a:bodyPr wrap="square">
            <a:spAutoFit/>
          </a:bodyPr>
          <a:lstStyle/>
          <a:p>
            <a:pPr algn="just">
              <a:lnSpc>
                <a:spcPct val="125000"/>
              </a:lnSpc>
              <a:spcAft>
                <a:spcPts val="0"/>
              </a:spcAft>
            </a:pPr>
            <a:r>
              <a:rPr lang="en-US"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TP</a:t>
            </a:r>
            <a:r>
              <a:rPr lang="zh-CN"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—真正例（</a:t>
            </a:r>
            <a:r>
              <a:rPr lang="en-US"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True Positive</a:t>
            </a:r>
            <a:r>
              <a:rPr lang="zh-CN"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TP</a:t>
            </a:r>
            <a:r>
              <a:rPr lang="zh-CN"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），即被模型正确分类为正类的样本；</a:t>
            </a:r>
          </a:p>
          <a:p>
            <a:pPr algn="just">
              <a:lnSpc>
                <a:spcPct val="125000"/>
              </a:lnSpc>
              <a:spcAft>
                <a:spcPts val="0"/>
              </a:spcAft>
            </a:pPr>
            <a:r>
              <a:rPr lang="en-US"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TN</a:t>
            </a:r>
            <a:r>
              <a:rPr lang="zh-CN"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—真反例（</a:t>
            </a:r>
            <a:r>
              <a:rPr lang="en-US"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True Negative</a:t>
            </a:r>
            <a:r>
              <a:rPr lang="zh-CN"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TN</a:t>
            </a:r>
            <a:r>
              <a:rPr lang="zh-CN"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），即被模型正确分类为反类的样本；</a:t>
            </a:r>
          </a:p>
          <a:p>
            <a:pPr algn="just">
              <a:lnSpc>
                <a:spcPct val="125000"/>
              </a:lnSpc>
              <a:spcAft>
                <a:spcPts val="0"/>
              </a:spcAft>
            </a:pPr>
            <a:r>
              <a:rPr lang="en-US"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FP</a:t>
            </a:r>
            <a:r>
              <a:rPr lang="zh-CN"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—假正例（</a:t>
            </a:r>
            <a:r>
              <a:rPr lang="en-US"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False Positive</a:t>
            </a:r>
            <a:r>
              <a:rPr lang="zh-CN"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FP</a:t>
            </a:r>
            <a:r>
              <a:rPr lang="zh-CN"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），即被模型错误分类为正类的样本；</a:t>
            </a:r>
          </a:p>
          <a:p>
            <a:pPr algn="just">
              <a:lnSpc>
                <a:spcPct val="125000"/>
              </a:lnSpc>
              <a:spcAft>
                <a:spcPts val="0"/>
              </a:spcAft>
            </a:pPr>
            <a:r>
              <a:rPr lang="en-US"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FN</a:t>
            </a:r>
            <a:r>
              <a:rPr lang="zh-CN"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—假反例（</a:t>
            </a:r>
            <a:r>
              <a:rPr lang="en-US"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False Negative</a:t>
            </a:r>
            <a:r>
              <a:rPr lang="zh-CN"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FN</a:t>
            </a:r>
            <a:r>
              <a:rPr lang="zh-CN"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），即被模型错误分类为反类的样本。</a:t>
            </a:r>
          </a:p>
        </p:txBody>
      </p:sp>
      <p:sp>
        <p:nvSpPr>
          <p:cNvPr id="4" name="矩形 3"/>
          <p:cNvSpPr/>
          <p:nvPr/>
        </p:nvSpPr>
        <p:spPr>
          <a:xfrm>
            <a:off x="5855060" y="4233658"/>
            <a:ext cx="3060340" cy="584775"/>
          </a:xfrm>
          <a:prstGeom prst="rect">
            <a:avLst/>
          </a:prstGeom>
          <a:solidFill>
            <a:srgbClr val="33CCFF"/>
          </a:solidFill>
        </p:spPr>
        <p:txBody>
          <a:bodyPr wrap="square">
            <a:spAutoFit/>
          </a:bodyPr>
          <a:lstStyle/>
          <a:p>
            <a:r>
              <a:rPr lang="zh-CN"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最直观的评估指标，但在样本不平衡的情况下可能会产生误导</a:t>
            </a:r>
            <a:endPar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1565415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4821516"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2885726"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9.2.7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预测结果评估</a:t>
            </a:r>
          </a:p>
        </p:txBody>
      </p:sp>
      <p:sp>
        <p:nvSpPr>
          <p:cNvPr id="20" name="矩形 19"/>
          <p:cNvSpPr/>
          <p:nvPr/>
        </p:nvSpPr>
        <p:spPr>
          <a:xfrm>
            <a:off x="228600" y="1833664"/>
            <a:ext cx="8686800" cy="286232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精确率</a:t>
            </a:r>
            <a:r>
              <a:rPr lang="en-US" altLang="zh-CN" b="1"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被模型正确分类为正类的样本数占被模型分类为正类的样本数的比例</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anose="05000000000000000000" pitchFamily="2" charset="2"/>
              <a:buChar char="Ø"/>
            </a:pPr>
            <a:r>
              <a:rPr lang="zh-CN" altLang="en-US" b="1" dirty="0">
                <a:latin typeface="Arial" panose="020B0604020202020204" pitchFamily="34" charset="0"/>
                <a:ea typeface="微软雅黑" panose="020B0503020204020204" pitchFamily="34" charset="-122"/>
                <a:sym typeface="Arial" panose="020B0604020202020204" pitchFamily="34" charset="0"/>
              </a:rPr>
              <a:t>召</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回率</a:t>
            </a:r>
            <a:r>
              <a:rPr lang="en-US" altLang="zh-CN" b="1"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被模型正确分类为正类的样本数占真正的正类样本数的比例</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矩形 20"/>
          <p:cNvSpPr/>
          <p:nvPr/>
        </p:nvSpPr>
        <p:spPr>
          <a:xfrm>
            <a:off x="899592" y="1302318"/>
            <a:ext cx="2057634"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algn="ctr"/>
            <a:r>
              <a:rPr lang="zh-CN" altLang="en-US" b="1" dirty="0">
                <a:latin typeface="Arial" panose="020B0604020202020204" pitchFamily="34" charset="0"/>
                <a:ea typeface="微软雅黑" panose="020B0503020204020204" pitchFamily="34" charset="-122"/>
                <a:sym typeface="Arial" panose="020B0604020202020204" pitchFamily="34" charset="0"/>
              </a:rPr>
              <a:t>精确率和召回率</a:t>
            </a:r>
            <a:endParaRPr lang="zh-CN" altLang="zh-CN"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七角星 21"/>
          <p:cNvSpPr/>
          <p:nvPr/>
        </p:nvSpPr>
        <p:spPr>
          <a:xfrm>
            <a:off x="395536" y="105609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2</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xmlns:a14="http://schemas.microsoft.com/office/drawing/2010/main">
        <mc:Choice Requires="a14">
          <p:sp>
            <p:nvSpPr>
              <p:cNvPr id="5" name="矩形 4"/>
              <p:cNvSpPr/>
              <p:nvPr/>
            </p:nvSpPr>
            <p:spPr>
              <a:xfrm>
                <a:off x="3428065" y="2413149"/>
                <a:ext cx="2287869" cy="6154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zh-CN" altLang="en-US" b="1">
                          <a:latin typeface="Cambria Math" panose="02040503050406030204" pitchFamily="18" charset="0"/>
                        </a:rPr>
                        <m:t>Precision</m:t>
                      </m:r>
                      <m:r>
                        <a:rPr lang="zh-CN" altLang="en-US" b="1" i="0">
                          <a:latin typeface="Cambria Math" panose="02040503050406030204" pitchFamily="18" charset="0"/>
                        </a:rPr>
                        <m:t>=</m:t>
                      </m:r>
                      <m:f>
                        <m:fPr>
                          <m:ctrlPr>
                            <a:rPr lang="zh-CN" altLang="en-US" b="1" i="1">
                              <a:latin typeface="Cambria Math" panose="02040503050406030204" pitchFamily="18" charset="0"/>
                            </a:rPr>
                          </m:ctrlPr>
                        </m:fPr>
                        <m:num>
                          <m:r>
                            <a:rPr lang="zh-CN" altLang="en-US" b="1" i="0">
                              <a:latin typeface="Cambria Math" panose="02040503050406030204" pitchFamily="18" charset="0"/>
                            </a:rPr>
                            <m:t>𝐓𝐏</m:t>
                          </m:r>
                        </m:num>
                        <m:den>
                          <m:r>
                            <a:rPr lang="zh-CN" altLang="en-US" b="1" i="0">
                              <a:latin typeface="Cambria Math" panose="02040503050406030204" pitchFamily="18" charset="0"/>
                            </a:rPr>
                            <m:t>𝐓𝐏</m:t>
                          </m:r>
                          <m:r>
                            <a:rPr lang="zh-CN" altLang="en-US" b="1" i="0">
                              <a:latin typeface="Cambria Math" panose="02040503050406030204" pitchFamily="18" charset="0"/>
                            </a:rPr>
                            <m:t>+</m:t>
                          </m:r>
                          <m:r>
                            <a:rPr lang="zh-CN" altLang="en-US" b="1" i="0">
                              <a:latin typeface="Cambria Math" panose="02040503050406030204" pitchFamily="18" charset="0"/>
                            </a:rPr>
                            <m:t>𝐅𝐏</m:t>
                          </m:r>
                        </m:den>
                      </m:f>
                    </m:oMath>
                  </m:oMathPara>
                </a14:m>
                <a:endParaRPr lang="zh-CN" altLang="en-US" b="1" dirty="0">
                  <a:latin typeface="Cambria Math" panose="02040503050406030204" pitchFamily="18"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3428065" y="2413149"/>
                <a:ext cx="2287869" cy="61549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3561948" y="3709293"/>
                <a:ext cx="2020104" cy="6154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zh-CN" altLang="en-US" b="1">
                          <a:latin typeface="Cambria Math" panose="02040503050406030204" pitchFamily="18" charset="0"/>
                        </a:rPr>
                        <m:t>Recall</m:t>
                      </m:r>
                      <m:r>
                        <a:rPr lang="zh-CN" altLang="en-US" b="1" i="0">
                          <a:latin typeface="Cambria Math" panose="02040503050406030204" pitchFamily="18" charset="0"/>
                        </a:rPr>
                        <m:t>=</m:t>
                      </m:r>
                      <m:f>
                        <m:fPr>
                          <m:ctrlPr>
                            <a:rPr lang="zh-CN" altLang="en-US" b="1" i="1">
                              <a:latin typeface="Cambria Math" panose="02040503050406030204" pitchFamily="18" charset="0"/>
                            </a:rPr>
                          </m:ctrlPr>
                        </m:fPr>
                        <m:num>
                          <m:r>
                            <a:rPr lang="zh-CN" altLang="en-US" b="1" i="0">
                              <a:latin typeface="Cambria Math" panose="02040503050406030204" pitchFamily="18" charset="0"/>
                            </a:rPr>
                            <m:t>𝐓𝐏</m:t>
                          </m:r>
                        </m:num>
                        <m:den>
                          <m:r>
                            <a:rPr lang="zh-CN" altLang="en-US" b="1" i="0">
                              <a:latin typeface="Cambria Math" panose="02040503050406030204" pitchFamily="18" charset="0"/>
                            </a:rPr>
                            <m:t>𝐓𝐏</m:t>
                          </m:r>
                          <m:r>
                            <a:rPr lang="zh-CN" altLang="en-US" b="1" i="0">
                              <a:latin typeface="Cambria Math" panose="02040503050406030204" pitchFamily="18" charset="0"/>
                            </a:rPr>
                            <m:t>+</m:t>
                          </m:r>
                          <m:r>
                            <a:rPr lang="zh-CN" altLang="en-US" b="1" i="0">
                              <a:latin typeface="Cambria Math" panose="02040503050406030204" pitchFamily="18" charset="0"/>
                            </a:rPr>
                            <m:t>𝐅𝐍</m:t>
                          </m:r>
                        </m:den>
                      </m:f>
                    </m:oMath>
                  </m:oMathPara>
                </a14:m>
                <a:endParaRPr lang="zh-CN" altLang="en-US" b="1" dirty="0">
                  <a:latin typeface="Cambria Math" panose="02040503050406030204" pitchFamily="18" charset="0"/>
                </a:endParaRPr>
              </a:p>
            </p:txBody>
          </p:sp>
        </mc:Choice>
        <mc:Fallback xmlns="">
          <p:sp>
            <p:nvSpPr>
              <p:cNvPr id="6" name="矩形 5"/>
              <p:cNvSpPr>
                <a:spLocks noRot="1" noChangeAspect="1" noMove="1" noResize="1" noEditPoints="1" noAdjustHandles="1" noChangeArrowheads="1" noChangeShapeType="1" noTextEdit="1"/>
              </p:cNvSpPr>
              <p:nvPr/>
            </p:nvSpPr>
            <p:spPr>
              <a:xfrm>
                <a:off x="3561948" y="3709293"/>
                <a:ext cx="2020104" cy="615490"/>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87014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4821516"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2885726"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9.2.7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预测结果评估</a:t>
            </a:r>
          </a:p>
        </p:txBody>
      </p:sp>
      <p:sp>
        <p:nvSpPr>
          <p:cNvPr id="20" name="矩形 19"/>
          <p:cNvSpPr/>
          <p:nvPr/>
        </p:nvSpPr>
        <p:spPr>
          <a:xfrm>
            <a:off x="228600" y="1833664"/>
            <a:ext cx="8686800" cy="113107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精确率和召回率的调和平均数，可以同时考虑精确率和召回率</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a:t>
            </a:r>
          </a:p>
        </p:txBody>
      </p:sp>
      <p:sp>
        <p:nvSpPr>
          <p:cNvPr id="21" name="矩形 20"/>
          <p:cNvSpPr/>
          <p:nvPr/>
        </p:nvSpPr>
        <p:spPr>
          <a:xfrm>
            <a:off x="899592" y="1302318"/>
            <a:ext cx="1332148"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algn="ctr"/>
            <a:r>
              <a:rPr lang="en-US" altLang="zh-CN" b="1" dirty="0">
                <a:latin typeface="Arial" panose="020B0604020202020204" pitchFamily="34" charset="0"/>
                <a:ea typeface="微软雅黑" panose="020B0503020204020204" pitchFamily="34" charset="-122"/>
                <a:sym typeface="Arial" panose="020B0604020202020204" pitchFamily="34" charset="0"/>
              </a:rPr>
              <a:t>F1</a:t>
            </a:r>
            <a:r>
              <a:rPr lang="zh-CN" altLang="en-US" b="1" dirty="0">
                <a:latin typeface="Arial" panose="020B0604020202020204" pitchFamily="34" charset="0"/>
                <a:ea typeface="微软雅黑" panose="020B0503020204020204" pitchFamily="34" charset="-122"/>
                <a:sym typeface="Arial" panose="020B0604020202020204" pitchFamily="34" charset="0"/>
              </a:rPr>
              <a:t>分数</a:t>
            </a:r>
            <a:endParaRPr lang="zh-CN" altLang="zh-CN"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七角星 21"/>
          <p:cNvSpPr/>
          <p:nvPr/>
        </p:nvSpPr>
        <p:spPr>
          <a:xfrm>
            <a:off x="395536" y="105609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3</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xmlns:a14="http://schemas.microsoft.com/office/drawing/2010/main">
        <mc:Choice Requires="a14">
          <p:sp>
            <p:nvSpPr>
              <p:cNvPr id="2" name="矩形 1"/>
              <p:cNvSpPr/>
              <p:nvPr/>
            </p:nvSpPr>
            <p:spPr>
              <a:xfrm>
                <a:off x="3143564" y="2260864"/>
                <a:ext cx="2856871" cy="622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zh-CN" altLang="en-US" b="1">
                          <a:latin typeface="Cambria Math" panose="02040503050406030204" pitchFamily="18" charset="0"/>
                        </a:rPr>
                        <m:t>F</m:t>
                      </m:r>
                      <m:r>
                        <a:rPr lang="zh-CN" altLang="en-US" b="1">
                          <a:latin typeface="Cambria Math" panose="02040503050406030204" pitchFamily="18" charset="0"/>
                        </a:rPr>
                        <m:t>1=2⋅</m:t>
                      </m:r>
                      <m:f>
                        <m:fPr>
                          <m:ctrlPr>
                            <a:rPr lang="zh-CN" altLang="en-US" b="1" i="1">
                              <a:latin typeface="Cambria Math" panose="02040503050406030204" pitchFamily="18" charset="0"/>
                            </a:rPr>
                          </m:ctrlPr>
                        </m:fPr>
                        <m:num>
                          <m:r>
                            <m:rPr>
                              <m:nor/>
                            </m:rPr>
                            <a:rPr lang="zh-CN" altLang="en-US" b="1">
                              <a:latin typeface="Cambria Math" panose="02040503050406030204" pitchFamily="18" charset="0"/>
                            </a:rPr>
                            <m:t>Precision</m:t>
                          </m:r>
                          <m:r>
                            <a:rPr lang="zh-CN" altLang="en-US" b="1">
                              <a:latin typeface="Cambria Math" panose="02040503050406030204" pitchFamily="18" charset="0"/>
                            </a:rPr>
                            <m:t>⋅</m:t>
                          </m:r>
                          <m:r>
                            <m:rPr>
                              <m:nor/>
                            </m:rPr>
                            <a:rPr lang="zh-CN" altLang="en-US" b="1">
                              <a:latin typeface="Cambria Math" panose="02040503050406030204" pitchFamily="18" charset="0"/>
                            </a:rPr>
                            <m:t>Recall</m:t>
                          </m:r>
                        </m:num>
                        <m:den>
                          <m:r>
                            <m:rPr>
                              <m:nor/>
                            </m:rPr>
                            <a:rPr lang="zh-CN" altLang="en-US" b="1">
                              <a:latin typeface="Cambria Math" panose="02040503050406030204" pitchFamily="18" charset="0"/>
                            </a:rPr>
                            <m:t>Precision</m:t>
                          </m:r>
                          <m:r>
                            <a:rPr lang="zh-CN" altLang="en-US" b="1">
                              <a:latin typeface="Cambria Math" panose="02040503050406030204" pitchFamily="18" charset="0"/>
                            </a:rPr>
                            <m:t>+</m:t>
                          </m:r>
                          <m:r>
                            <m:rPr>
                              <m:nor/>
                            </m:rPr>
                            <a:rPr lang="zh-CN" altLang="en-US" b="1">
                              <a:latin typeface="Cambria Math" panose="02040503050406030204" pitchFamily="18" charset="0"/>
                            </a:rPr>
                            <m:t>Recall</m:t>
                          </m:r>
                        </m:den>
                      </m:f>
                    </m:oMath>
                  </m:oMathPara>
                </a14:m>
                <a:endParaRPr lang="zh-CN" altLang="en-US" b="1" dirty="0">
                  <a:latin typeface="Cambria Math" panose="02040503050406030204" pitchFamily="18" charset="0"/>
                </a:endParaRPr>
              </a:p>
            </p:txBody>
          </p:sp>
        </mc:Choice>
        <mc:Fallback xmlns="">
          <p:sp>
            <p:nvSpPr>
              <p:cNvPr id="2" name="矩形 1"/>
              <p:cNvSpPr>
                <a:spLocks noRot="1" noChangeAspect="1" noMove="1" noResize="1" noEditPoints="1" noAdjustHandles="1" noChangeArrowheads="1" noChangeShapeType="1" noTextEdit="1"/>
              </p:cNvSpPr>
              <p:nvPr/>
            </p:nvSpPr>
            <p:spPr>
              <a:xfrm>
                <a:off x="3143564" y="2260864"/>
                <a:ext cx="2856871" cy="622927"/>
              </a:xfrm>
              <a:prstGeom prst="rect">
                <a:avLst/>
              </a:prstGeom>
              <a:blipFill>
                <a:blip r:embed="rId4"/>
                <a:stretch>
                  <a:fillRect/>
                </a:stretch>
              </a:blipFill>
            </p:spPr>
            <p:txBody>
              <a:bodyPr/>
              <a:lstStyle/>
              <a:p>
                <a:r>
                  <a:rPr lang="zh-CN" altLang="en-US">
                    <a:noFill/>
                  </a:rPr>
                  <a:t> </a:t>
                </a:r>
              </a:p>
            </p:txBody>
          </p:sp>
        </mc:Fallback>
      </mc:AlternateContent>
      <p:sp>
        <p:nvSpPr>
          <p:cNvPr id="10" name="矩形 9"/>
          <p:cNvSpPr/>
          <p:nvPr/>
        </p:nvSpPr>
        <p:spPr>
          <a:xfrm>
            <a:off x="228600" y="3989637"/>
            <a:ext cx="8686800" cy="562333"/>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200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以假正例率为横轴，真正例率为纵轴画出的</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ROC</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曲线下的面积</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a:t>
            </a:r>
          </a:p>
        </p:txBody>
      </p:sp>
      <p:sp>
        <p:nvSpPr>
          <p:cNvPr id="11" name="矩形 10"/>
          <p:cNvSpPr/>
          <p:nvPr/>
        </p:nvSpPr>
        <p:spPr>
          <a:xfrm>
            <a:off x="900316" y="3426991"/>
            <a:ext cx="1439435"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algn="ctr"/>
            <a:r>
              <a:rPr lang="en-US" altLang="zh-CN" b="1" dirty="0">
                <a:latin typeface="Arial" panose="020B0604020202020204" pitchFamily="34" charset="0"/>
                <a:ea typeface="微软雅黑" panose="020B0503020204020204" pitchFamily="34" charset="-122"/>
                <a:sym typeface="Arial" panose="020B0604020202020204" pitchFamily="34" charset="0"/>
              </a:rPr>
              <a:t>AUC-ROC</a:t>
            </a:r>
            <a:endParaRPr lang="zh-CN" altLang="zh-CN" b="1" dirty="0">
              <a:latin typeface="Arial" panose="020B0604020202020204" pitchFamily="34" charset="0"/>
              <a:ea typeface="微软雅黑" panose="020B0503020204020204" pitchFamily="34" charset="-122"/>
              <a:sym typeface="Arial" panose="020B0604020202020204" pitchFamily="34" charset="0"/>
            </a:endParaRPr>
          </a:p>
        </p:txBody>
      </p:sp>
      <p:sp>
        <p:nvSpPr>
          <p:cNvPr id="12" name="七角星 11"/>
          <p:cNvSpPr/>
          <p:nvPr/>
        </p:nvSpPr>
        <p:spPr>
          <a:xfrm>
            <a:off x="396261" y="3191407"/>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4</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2310597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 y="411510"/>
            <a:ext cx="6984267"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71500" y="434685"/>
            <a:ext cx="6630341"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9.3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基于支持向量机的传感器非线性校正及应用</a:t>
            </a:r>
          </a:p>
        </p:txBody>
      </p:sp>
      <p:sp>
        <p:nvSpPr>
          <p:cNvPr id="20" name="文本框 19">
            <a:extLst>
              <a:ext uri="{FF2B5EF4-FFF2-40B4-BE49-F238E27FC236}">
                <a16:creationId xmlns:a16="http://schemas.microsoft.com/office/drawing/2014/main" id="{C6A1FB5B-308F-00E1-1294-F82A49074107}"/>
              </a:ext>
            </a:extLst>
          </p:cNvPr>
          <p:cNvSpPr txBox="1"/>
          <p:nvPr/>
        </p:nvSpPr>
        <p:spPr>
          <a:xfrm>
            <a:off x="229000" y="1023578"/>
            <a:ext cx="8686799" cy="3176511"/>
          </a:xfrm>
          <a:prstGeom prst="rect">
            <a:avLst/>
          </a:prstGeom>
          <a:noFill/>
        </p:spPr>
        <p:txBody>
          <a:bodyPr wrap="square">
            <a:spAutoFit/>
          </a:bodyPr>
          <a:lstStyle/>
          <a:p>
            <a:pPr marL="285750" indent="-285750">
              <a:lnSpc>
                <a:spcPct val="125000"/>
              </a:lnSpc>
              <a:buClr>
                <a:srgbClr val="0070C0"/>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rPr>
              <a:t>在传感器应用中，通常希望被测量与传感器输出信号保持线性关系；</a:t>
            </a:r>
          </a:p>
          <a:p>
            <a:pPr marL="285750" indent="-285750">
              <a:lnSpc>
                <a:spcPct val="125000"/>
              </a:lnSpc>
              <a:buClr>
                <a:srgbClr val="0070C0"/>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rPr>
              <a:t>非线性度是衡量传感器或仪表性能的重要技术指标，对测控系统的最终精度影响显著；</a:t>
            </a:r>
          </a:p>
          <a:p>
            <a:pPr marL="285750" indent="-285750">
              <a:lnSpc>
                <a:spcPct val="125000"/>
              </a:lnSpc>
              <a:buClr>
                <a:srgbClr val="0070C0"/>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rPr>
              <a:t>无论传感器或仪表精度多高，非线性误差都无法彻底消除；</a:t>
            </a:r>
          </a:p>
          <a:p>
            <a:pPr marL="285750" indent="-285750">
              <a:lnSpc>
                <a:spcPct val="125000"/>
              </a:lnSpc>
              <a:buClr>
                <a:srgbClr val="0070C0"/>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rPr>
              <a:t>为了实现高精度测量，需对工业过程传感器或仪表的输入</a:t>
            </a:r>
            <a:r>
              <a:rPr lang="en-US" altLang="zh-CN" b="1" dirty="0">
                <a:solidFill>
                  <a:prstClr val="black"/>
                </a:solidFill>
                <a:latin typeface="Arial" panose="020B0604020202020204" pitchFamily="34" charset="0"/>
                <a:ea typeface="微软雅黑" panose="020B0503020204020204" pitchFamily="34" charset="-122"/>
              </a:rPr>
              <a:t>—</a:t>
            </a:r>
            <a:r>
              <a:rPr lang="zh-CN" altLang="en-US" b="1" dirty="0">
                <a:solidFill>
                  <a:prstClr val="black"/>
                </a:solidFill>
                <a:latin typeface="Arial" panose="020B0604020202020204" pitchFamily="34" charset="0"/>
                <a:ea typeface="微软雅黑" panose="020B0503020204020204" pitchFamily="34" charset="-122"/>
              </a:rPr>
              <a:t>输出特性进行非线性校正；</a:t>
            </a:r>
          </a:p>
          <a:p>
            <a:pPr marL="285750" indent="-285750">
              <a:lnSpc>
                <a:spcPct val="125000"/>
              </a:lnSpc>
              <a:buClr>
                <a:srgbClr val="0070C0"/>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rPr>
              <a:t>非线性校正是传感器、仪表领域的重要研究课题；</a:t>
            </a:r>
          </a:p>
          <a:p>
            <a:pPr marL="285750" indent="-285750">
              <a:lnSpc>
                <a:spcPct val="125000"/>
              </a:lnSpc>
              <a:buClr>
                <a:srgbClr val="0070C0"/>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rPr>
              <a:t>接下来以电容式差压变送器为例，介绍利用支持向量机（</a:t>
            </a:r>
            <a:r>
              <a:rPr lang="en-US" altLang="zh-CN" b="1" dirty="0">
                <a:solidFill>
                  <a:prstClr val="black"/>
                </a:solidFill>
                <a:latin typeface="Arial" panose="020B0604020202020204" pitchFamily="34" charset="0"/>
                <a:ea typeface="微软雅黑" panose="020B0503020204020204" pitchFamily="34" charset="-122"/>
              </a:rPr>
              <a:t>SVM</a:t>
            </a:r>
            <a:r>
              <a:rPr lang="zh-CN" altLang="en-US" b="1" dirty="0">
                <a:solidFill>
                  <a:prstClr val="black"/>
                </a:solidFill>
                <a:latin typeface="Arial" panose="020B0604020202020204" pitchFamily="34" charset="0"/>
                <a:ea typeface="微软雅黑" panose="020B0503020204020204" pitchFamily="34" charset="-122"/>
              </a:rPr>
              <a:t>）实现传感器非线性校正的方法；</a:t>
            </a:r>
          </a:p>
        </p:txBody>
      </p:sp>
    </p:spTree>
    <p:extLst>
      <p:ext uri="{BB962C8B-B14F-4D97-AF65-F5344CB8AC3E}">
        <p14:creationId xmlns:p14="http://schemas.microsoft.com/office/powerpoint/2010/main" val="3782367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七角星 5"/>
          <p:cNvSpPr/>
          <p:nvPr/>
        </p:nvSpPr>
        <p:spPr>
          <a:xfrm>
            <a:off x="2489498" y="1347614"/>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1</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p:cNvSpPr/>
          <p:nvPr/>
        </p:nvSpPr>
        <p:spPr>
          <a:xfrm>
            <a:off x="3646773" y="1404813"/>
            <a:ext cx="2800767" cy="461665"/>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9.1.1 </a:t>
            </a:r>
            <a:r>
              <a:rPr lang="zh-CN" altLang="en-US" sz="2400" b="1" dirty="0">
                <a:latin typeface="Arial" panose="020B0604020202020204" pitchFamily="34" charset="0"/>
                <a:ea typeface="微软雅黑" panose="020B0503020204020204" pitchFamily="34" charset="-122"/>
                <a:sym typeface="Arial" panose="020B0604020202020204" pitchFamily="34" charset="0"/>
              </a:rPr>
              <a:t>统计学习理论</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8" name="七角星 7"/>
          <p:cNvSpPr/>
          <p:nvPr/>
        </p:nvSpPr>
        <p:spPr>
          <a:xfrm>
            <a:off x="2494645" y="2383307"/>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2</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3646773" y="2440506"/>
            <a:ext cx="3108543" cy="461665"/>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9.1.2 </a:t>
            </a:r>
            <a:r>
              <a:rPr lang="zh-CN" altLang="en-US" sz="2400" b="1" dirty="0">
                <a:latin typeface="Arial" panose="020B0604020202020204" pitchFamily="34" charset="0"/>
                <a:ea typeface="微软雅黑" panose="020B0503020204020204" pitchFamily="34" charset="-122"/>
                <a:sym typeface="Arial" panose="020B0604020202020204" pitchFamily="34" charset="0"/>
              </a:rPr>
              <a:t>支持向量机分类</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10" name="七角星 9"/>
          <p:cNvSpPr/>
          <p:nvPr/>
        </p:nvSpPr>
        <p:spPr>
          <a:xfrm>
            <a:off x="2494645" y="3361801"/>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3</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1" name="矩形 10"/>
          <p:cNvSpPr/>
          <p:nvPr/>
        </p:nvSpPr>
        <p:spPr>
          <a:xfrm>
            <a:off x="3646773" y="3419000"/>
            <a:ext cx="3108543" cy="461665"/>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9.1.3 </a:t>
            </a:r>
            <a:r>
              <a:rPr lang="zh-CN" altLang="en-US" sz="2400" b="1" dirty="0">
                <a:latin typeface="Arial" panose="020B0604020202020204" pitchFamily="34" charset="0"/>
                <a:ea typeface="微软雅黑" panose="020B0503020204020204" pitchFamily="34" charset="-122"/>
                <a:sym typeface="Arial" panose="020B0604020202020204" pitchFamily="34" charset="0"/>
              </a:rPr>
              <a:t>支持向量机回归</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a:extLst>
              <a:ext uri="{FF2B5EF4-FFF2-40B4-BE49-F238E27FC236}">
                <a16:creationId xmlns:a16="http://schemas.microsoft.com/office/drawing/2014/main" id="{34C59A6A-3081-4D9C-7761-D9ECAFBB0A23}"/>
              </a:ext>
            </a:extLst>
          </p:cNvPr>
          <p:cNvSpPr/>
          <p:nvPr/>
        </p:nvSpPr>
        <p:spPr>
          <a:xfrm>
            <a:off x="2" y="411510"/>
            <a:ext cx="3239850"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 name="矩形 2">
            <a:extLst>
              <a:ext uri="{FF2B5EF4-FFF2-40B4-BE49-F238E27FC236}">
                <a16:creationId xmlns:a16="http://schemas.microsoft.com/office/drawing/2014/main" id="{04748A38-1A7E-D932-C8FC-61638C9B994A}"/>
              </a:ext>
            </a:extLst>
          </p:cNvPr>
          <p:cNvSpPr/>
          <p:nvPr/>
        </p:nvSpPr>
        <p:spPr>
          <a:xfrm>
            <a:off x="71500" y="434685"/>
            <a:ext cx="2937022"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支持向量机原理</a:t>
            </a:r>
          </a:p>
        </p:txBody>
      </p:sp>
    </p:spTree>
    <p:extLst>
      <p:ext uri="{BB962C8B-B14F-4D97-AF65-F5344CB8AC3E}">
        <p14:creationId xmlns:p14="http://schemas.microsoft.com/office/powerpoint/2010/main" val="3857907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 y="411510"/>
            <a:ext cx="6984267"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71500" y="434685"/>
            <a:ext cx="6630341"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9.3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基于支持向量机的传感器非线性校正及应用</a:t>
            </a:r>
          </a:p>
        </p:txBody>
      </p:sp>
      <p:grpSp>
        <p:nvGrpSpPr>
          <p:cNvPr id="18" name="组合 17">
            <a:extLst>
              <a:ext uri="{FF2B5EF4-FFF2-40B4-BE49-F238E27FC236}">
                <a16:creationId xmlns:a16="http://schemas.microsoft.com/office/drawing/2014/main" id="{81CD342A-6F52-829F-67E8-4C85E5FB3721}"/>
              </a:ext>
            </a:extLst>
          </p:cNvPr>
          <p:cNvGrpSpPr/>
          <p:nvPr/>
        </p:nvGrpSpPr>
        <p:grpSpPr>
          <a:xfrm>
            <a:off x="2228615" y="1026256"/>
            <a:ext cx="4257128" cy="3838426"/>
            <a:chOff x="2477519" y="987574"/>
            <a:chExt cx="4469883" cy="4303063"/>
          </a:xfrm>
        </p:grpSpPr>
        <p:sp>
          <p:nvSpPr>
            <p:cNvPr id="6" name="七角星 5"/>
            <p:cNvSpPr/>
            <p:nvPr/>
          </p:nvSpPr>
          <p:spPr>
            <a:xfrm>
              <a:off x="2512096" y="987574"/>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1</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p:cNvSpPr/>
            <p:nvPr/>
          </p:nvSpPr>
          <p:spPr>
            <a:xfrm>
              <a:off x="3669371" y="1044773"/>
              <a:ext cx="2940738" cy="517549"/>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9.3.1 </a:t>
              </a:r>
              <a:r>
                <a:rPr lang="zh-CN" altLang="en-US" sz="2400" b="1" dirty="0">
                  <a:latin typeface="Arial" panose="020B0604020202020204" pitchFamily="34" charset="0"/>
                  <a:ea typeface="微软雅黑" panose="020B0503020204020204" pitchFamily="34" charset="-122"/>
                  <a:sym typeface="Arial" panose="020B0604020202020204" pitchFamily="34" charset="0"/>
                </a:rPr>
                <a:t>一维实验标定</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8" name="七角星 7"/>
            <p:cNvSpPr/>
            <p:nvPr/>
          </p:nvSpPr>
          <p:spPr>
            <a:xfrm>
              <a:off x="2494645" y="1635646"/>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2</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3646773" y="1692845"/>
              <a:ext cx="2940738" cy="517549"/>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9.3.2 </a:t>
              </a:r>
              <a:r>
                <a:rPr lang="zh-CN" altLang="en-US" sz="2400" b="1" dirty="0">
                  <a:latin typeface="Arial" panose="020B0604020202020204" pitchFamily="34" charset="0"/>
                  <a:ea typeface="微软雅黑" panose="020B0503020204020204" pitchFamily="34" charset="-122"/>
                  <a:sym typeface="Arial" panose="020B0604020202020204" pitchFamily="34" charset="0"/>
                </a:rPr>
                <a:t>数据的预处理</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10" name="七角星 9"/>
            <p:cNvSpPr/>
            <p:nvPr/>
          </p:nvSpPr>
          <p:spPr>
            <a:xfrm>
              <a:off x="2494645" y="2247714"/>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3</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1" name="矩形 10"/>
            <p:cNvSpPr/>
            <p:nvPr/>
          </p:nvSpPr>
          <p:spPr>
            <a:xfrm>
              <a:off x="3646773" y="2304913"/>
              <a:ext cx="2617580" cy="517549"/>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9.3.3 </a:t>
              </a:r>
              <a:r>
                <a:rPr lang="zh-CN" altLang="en-US" sz="2400" b="1" dirty="0">
                  <a:latin typeface="Arial" panose="020B0604020202020204" pitchFamily="34" charset="0"/>
                  <a:ea typeface="微软雅黑" panose="020B0503020204020204" pitchFamily="34" charset="-122"/>
                  <a:sym typeface="Arial" panose="020B0604020202020204" pitchFamily="34" charset="0"/>
                </a:rPr>
                <a:t>样本集划分</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12" name="七角星 11"/>
            <p:cNvSpPr/>
            <p:nvPr/>
          </p:nvSpPr>
          <p:spPr>
            <a:xfrm>
              <a:off x="2486944" y="2895786"/>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4</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3" name="矩形 12"/>
            <p:cNvSpPr/>
            <p:nvPr/>
          </p:nvSpPr>
          <p:spPr>
            <a:xfrm>
              <a:off x="3639072" y="2952984"/>
              <a:ext cx="2940738" cy="517549"/>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9.3.4 </a:t>
              </a:r>
              <a:r>
                <a:rPr lang="zh-CN" altLang="en-US" sz="2400" b="1" dirty="0">
                  <a:latin typeface="Arial" panose="020B0604020202020204" pitchFamily="34" charset="0"/>
                  <a:ea typeface="微软雅黑" panose="020B0503020204020204" pitchFamily="34" charset="-122"/>
                  <a:sym typeface="Arial" panose="020B0604020202020204" pitchFamily="34" charset="0"/>
                </a:rPr>
                <a:t>核函数的选择</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14" name="七角星 13"/>
            <p:cNvSpPr/>
            <p:nvPr/>
          </p:nvSpPr>
          <p:spPr>
            <a:xfrm>
              <a:off x="2477519" y="3471850"/>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5</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5" name="矩形 14"/>
            <p:cNvSpPr/>
            <p:nvPr/>
          </p:nvSpPr>
          <p:spPr>
            <a:xfrm>
              <a:off x="3629647" y="3529049"/>
              <a:ext cx="3317755" cy="517549"/>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9.3.5 SVM</a:t>
              </a:r>
              <a:r>
                <a:rPr lang="zh-CN" altLang="en-US" sz="2400" b="1" dirty="0">
                  <a:latin typeface="Arial" panose="020B0604020202020204" pitchFamily="34" charset="0"/>
                  <a:ea typeface="微软雅黑" panose="020B0503020204020204" pitchFamily="34" charset="-122"/>
                  <a:sym typeface="Arial" panose="020B0604020202020204" pitchFamily="34" charset="0"/>
                </a:rPr>
                <a:t>参数的优化</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2" name="七角星 11">
              <a:extLst>
                <a:ext uri="{FF2B5EF4-FFF2-40B4-BE49-F238E27FC236}">
                  <a16:creationId xmlns:a16="http://schemas.microsoft.com/office/drawing/2014/main" id="{B0CF54F9-D2D0-0D91-9EC1-7B6F3DDAF291}"/>
                </a:ext>
              </a:extLst>
            </p:cNvPr>
            <p:cNvSpPr/>
            <p:nvPr/>
          </p:nvSpPr>
          <p:spPr>
            <a:xfrm>
              <a:off x="2517243" y="4119922"/>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6</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3" name="矩形 2">
              <a:extLst>
                <a:ext uri="{FF2B5EF4-FFF2-40B4-BE49-F238E27FC236}">
                  <a16:creationId xmlns:a16="http://schemas.microsoft.com/office/drawing/2014/main" id="{008F0C95-8FFA-7D92-BC62-BBC823B3EC67}"/>
                </a:ext>
              </a:extLst>
            </p:cNvPr>
            <p:cNvSpPr/>
            <p:nvPr/>
          </p:nvSpPr>
          <p:spPr>
            <a:xfrm>
              <a:off x="3669371" y="4177120"/>
              <a:ext cx="2940739" cy="517549"/>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9.3.6 </a:t>
              </a:r>
              <a:r>
                <a:rPr lang="zh-CN" altLang="en-US" sz="2400" b="1" dirty="0">
                  <a:latin typeface="Arial" panose="020B0604020202020204" pitchFamily="34" charset="0"/>
                  <a:ea typeface="微软雅黑" panose="020B0503020204020204" pitchFamily="34" charset="-122"/>
                  <a:sym typeface="Arial" panose="020B0604020202020204" pitchFamily="34" charset="0"/>
                </a:rPr>
                <a:t>预测结果验证</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16" name="七角星 13">
              <a:extLst>
                <a:ext uri="{FF2B5EF4-FFF2-40B4-BE49-F238E27FC236}">
                  <a16:creationId xmlns:a16="http://schemas.microsoft.com/office/drawing/2014/main" id="{343A35CA-8751-7082-2F53-83B91F7B0280}"/>
                </a:ext>
              </a:extLst>
            </p:cNvPr>
            <p:cNvSpPr/>
            <p:nvPr/>
          </p:nvSpPr>
          <p:spPr>
            <a:xfrm>
              <a:off x="2505309" y="4714573"/>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7</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7" name="矩形 16">
              <a:extLst>
                <a:ext uri="{FF2B5EF4-FFF2-40B4-BE49-F238E27FC236}">
                  <a16:creationId xmlns:a16="http://schemas.microsoft.com/office/drawing/2014/main" id="{F9C72FC1-70F2-D067-87BF-8A7068F710DC}"/>
                </a:ext>
              </a:extLst>
            </p:cNvPr>
            <p:cNvSpPr/>
            <p:nvPr/>
          </p:nvSpPr>
          <p:spPr>
            <a:xfrm>
              <a:off x="3656784" y="4769091"/>
              <a:ext cx="2617580" cy="517549"/>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9.3.7 </a:t>
              </a:r>
              <a:r>
                <a:rPr lang="zh-CN" altLang="en-US" sz="2400" b="1" dirty="0">
                  <a:latin typeface="Arial" panose="020B0604020202020204" pitchFamily="34" charset="0"/>
                  <a:ea typeface="微软雅黑" panose="020B0503020204020204" pitchFamily="34" charset="-122"/>
                  <a:sym typeface="Arial" panose="020B0604020202020204" pitchFamily="34" charset="0"/>
                </a:rPr>
                <a:t>模型的移植</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5899183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 y="411510"/>
            <a:ext cx="3167843"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71500" y="434685"/>
            <a:ext cx="2885726"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9.3.1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一维标定实验</a:t>
            </a:r>
          </a:p>
        </p:txBody>
      </p:sp>
      <p:sp>
        <p:nvSpPr>
          <p:cNvPr id="20" name="文本框 19">
            <a:extLst>
              <a:ext uri="{FF2B5EF4-FFF2-40B4-BE49-F238E27FC236}">
                <a16:creationId xmlns:a16="http://schemas.microsoft.com/office/drawing/2014/main" id="{C6A1FB5B-308F-00E1-1294-F82A49074107}"/>
              </a:ext>
            </a:extLst>
          </p:cNvPr>
          <p:cNvSpPr txBox="1"/>
          <p:nvPr/>
        </p:nvSpPr>
        <p:spPr>
          <a:xfrm>
            <a:off x="229000" y="1023578"/>
            <a:ext cx="8686799" cy="2137765"/>
          </a:xfrm>
          <a:prstGeom prst="rect">
            <a:avLst/>
          </a:prstGeom>
          <a:noFill/>
        </p:spPr>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本实例使用的电容式差压变送器的测量范围为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-40kPa∼+40kPa</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，将其等分为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17</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份，每份增量</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5kPa </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rPr>
              <a:t>在满足要求的设备和环境下，从</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-40kPa</a:t>
            </a:r>
            <a:r>
              <a:rPr lang="zh-CN" altLang="en-US" b="1" dirty="0">
                <a:solidFill>
                  <a:prstClr val="black"/>
                </a:solidFill>
                <a:latin typeface="Arial" panose="020B0604020202020204" pitchFamily="34" charset="0"/>
                <a:ea typeface="微软雅黑" panose="020B0503020204020204" pitchFamily="34" charset="-122"/>
              </a:rPr>
              <a:t>起点开始，每次增加</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5kPa</a:t>
            </a:r>
            <a:r>
              <a:rPr lang="zh-CN" altLang="en-US" b="1" dirty="0">
                <a:solidFill>
                  <a:prstClr val="black"/>
                </a:solidFill>
                <a:latin typeface="Arial" panose="020B0604020202020204" pitchFamily="34" charset="0"/>
                <a:ea typeface="微软雅黑" panose="020B0503020204020204" pitchFamily="34" charset="-122"/>
              </a:rPr>
              <a:t>的压力，直至达到</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40kPa</a:t>
            </a:r>
            <a:r>
              <a:rPr lang="zh-CN" altLang="en-US" b="1" dirty="0">
                <a:solidFill>
                  <a:prstClr val="black"/>
                </a:solidFill>
                <a:latin typeface="Arial" panose="020B0604020202020204" pitchFamily="34" charset="0"/>
                <a:ea typeface="微软雅黑" panose="020B0503020204020204" pitchFamily="34" charset="-122"/>
              </a:rPr>
              <a:t>满量程</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rPr>
              <a:t>依次施加不同压力到传感器，测量传感器的输出电压，并记录每个压力值及对应的输出电压；</a:t>
            </a:r>
          </a:p>
        </p:txBody>
      </p:sp>
      <mc:AlternateContent xmlns:mc="http://schemas.openxmlformats.org/markup-compatibility/2006" xmlns:a14="http://schemas.microsoft.com/office/drawing/2010/main">
        <mc:Choice Requires="a14">
          <p:graphicFrame>
            <p:nvGraphicFramePr>
              <p:cNvPr id="2" name="表格 1">
                <a:extLst>
                  <a:ext uri="{FF2B5EF4-FFF2-40B4-BE49-F238E27FC236}">
                    <a16:creationId xmlns:a16="http://schemas.microsoft.com/office/drawing/2014/main" id="{BC6E06E9-B6E0-C6AE-6ECD-53635152E6C3}"/>
                  </a:ext>
                </a:extLst>
              </p:cNvPr>
              <p:cNvGraphicFramePr>
                <a:graphicFrameLocks noGrp="1"/>
              </p:cNvGraphicFramePr>
              <p:nvPr>
                <p:extLst>
                  <p:ext uri="{D42A27DB-BD31-4B8C-83A1-F6EECF244321}">
                    <p14:modId xmlns:p14="http://schemas.microsoft.com/office/powerpoint/2010/main" val="2699410321"/>
                  </p:ext>
                </p:extLst>
              </p:nvPr>
            </p:nvGraphicFramePr>
            <p:xfrm>
              <a:off x="228601" y="3252378"/>
              <a:ext cx="8686799" cy="1371600"/>
            </p:xfrm>
            <a:graphic>
              <a:graphicData uri="http://schemas.openxmlformats.org/drawingml/2006/table">
                <a:tbl>
                  <a:tblPr firstRow="1" firstCol="1" bandRow="1">
                    <a:tableStyleId>{5C22544A-7EE6-4342-B048-85BDC9FD1C3A}</a:tableStyleId>
                  </a:tblPr>
                  <a:tblGrid>
                    <a:gridCol w="978794">
                      <a:extLst>
                        <a:ext uri="{9D8B030D-6E8A-4147-A177-3AD203B41FA5}">
                          <a16:colId xmlns:a16="http://schemas.microsoft.com/office/drawing/2014/main" val="3024855199"/>
                        </a:ext>
                      </a:extLst>
                    </a:gridCol>
                    <a:gridCol w="856445">
                      <a:extLst>
                        <a:ext uri="{9D8B030D-6E8A-4147-A177-3AD203B41FA5}">
                          <a16:colId xmlns:a16="http://schemas.microsoft.com/office/drawing/2014/main" val="753950212"/>
                        </a:ext>
                      </a:extLst>
                    </a:gridCol>
                    <a:gridCol w="856445">
                      <a:extLst>
                        <a:ext uri="{9D8B030D-6E8A-4147-A177-3AD203B41FA5}">
                          <a16:colId xmlns:a16="http://schemas.microsoft.com/office/drawing/2014/main" val="2802764631"/>
                        </a:ext>
                      </a:extLst>
                    </a:gridCol>
                    <a:gridCol w="856445">
                      <a:extLst>
                        <a:ext uri="{9D8B030D-6E8A-4147-A177-3AD203B41FA5}">
                          <a16:colId xmlns:a16="http://schemas.microsoft.com/office/drawing/2014/main" val="4283686071"/>
                        </a:ext>
                      </a:extLst>
                    </a:gridCol>
                    <a:gridCol w="856445">
                      <a:extLst>
                        <a:ext uri="{9D8B030D-6E8A-4147-A177-3AD203B41FA5}">
                          <a16:colId xmlns:a16="http://schemas.microsoft.com/office/drawing/2014/main" val="534691724"/>
                        </a:ext>
                      </a:extLst>
                    </a:gridCol>
                    <a:gridCol w="856445">
                      <a:extLst>
                        <a:ext uri="{9D8B030D-6E8A-4147-A177-3AD203B41FA5}">
                          <a16:colId xmlns:a16="http://schemas.microsoft.com/office/drawing/2014/main" val="1455112926"/>
                        </a:ext>
                      </a:extLst>
                    </a:gridCol>
                    <a:gridCol w="856445">
                      <a:extLst>
                        <a:ext uri="{9D8B030D-6E8A-4147-A177-3AD203B41FA5}">
                          <a16:colId xmlns:a16="http://schemas.microsoft.com/office/drawing/2014/main" val="3662160249"/>
                        </a:ext>
                      </a:extLst>
                    </a:gridCol>
                    <a:gridCol w="856445">
                      <a:extLst>
                        <a:ext uri="{9D8B030D-6E8A-4147-A177-3AD203B41FA5}">
                          <a16:colId xmlns:a16="http://schemas.microsoft.com/office/drawing/2014/main" val="2030902618"/>
                        </a:ext>
                      </a:extLst>
                    </a:gridCol>
                    <a:gridCol w="856445">
                      <a:extLst>
                        <a:ext uri="{9D8B030D-6E8A-4147-A177-3AD203B41FA5}">
                          <a16:colId xmlns:a16="http://schemas.microsoft.com/office/drawing/2014/main" val="2234759835"/>
                        </a:ext>
                      </a:extLst>
                    </a:gridCol>
                    <a:gridCol w="856445">
                      <a:extLst>
                        <a:ext uri="{9D8B030D-6E8A-4147-A177-3AD203B41FA5}">
                          <a16:colId xmlns:a16="http://schemas.microsoft.com/office/drawing/2014/main" val="3515865497"/>
                        </a:ext>
                      </a:extLst>
                    </a:gridCol>
                  </a:tblGrid>
                  <a:tr h="165100">
                    <a:tc rowSpan="2">
                      <a:txBody>
                        <a:bodyPr/>
                        <a:lstStyle/>
                        <a:p>
                          <a:pPr algn="ctr"/>
                          <a:r>
                            <a:rPr lang="en-US" sz="1800" b="1" kern="100" dirty="0">
                              <a:effectLst/>
                              <a:latin typeface="微软雅黑" panose="020B0503020204020204" pitchFamily="34" charset="-122"/>
                              <a:ea typeface="微软雅黑" panose="020B0503020204020204" pitchFamily="34" charset="-122"/>
                            </a:rPr>
                            <a:t>P</a:t>
                          </a:r>
                          <a:endParaRPr lang="zh-CN" sz="1800" b="1" kern="100" dirty="0">
                            <a:effectLst/>
                            <a:latin typeface="微软雅黑" panose="020B0503020204020204" pitchFamily="34" charset="-122"/>
                            <a:ea typeface="微软雅黑" panose="020B0503020204020204" pitchFamily="34" charset="-122"/>
                          </a:endParaRPr>
                        </a:p>
                        <a:p>
                          <a:pPr algn="ctr"/>
                          <a:r>
                            <a:rPr lang="zh-CN" sz="1800" b="1" kern="100" dirty="0">
                              <a:effectLst/>
                              <a:latin typeface="微软雅黑" panose="020B0503020204020204" pitchFamily="34" charset="-122"/>
                              <a:ea typeface="微软雅黑" panose="020B0503020204020204" pitchFamily="34" charset="-122"/>
                            </a:rPr>
                            <a:t>（</a:t>
                          </a:r>
                          <a14:m>
                            <m:oMath xmlns:m="http://schemas.openxmlformats.org/officeDocument/2006/math">
                              <m:r>
                                <m:rPr>
                                  <m:nor/>
                                </m:rPr>
                                <a:rPr lang="en-US" sz="1800" b="1" kern="100">
                                  <a:effectLst/>
                                  <a:latin typeface="微软雅黑" panose="020B0503020204020204" pitchFamily="34" charset="-122"/>
                                  <a:ea typeface="微软雅黑" panose="020B0503020204020204" pitchFamily="34" charset="-122"/>
                                </a:rPr>
                                <m:t>kPa</m:t>
                              </m:r>
                            </m:oMath>
                          </a14:m>
                          <a:r>
                            <a:rPr lang="zh-CN" sz="1800" b="1" kern="100" dirty="0">
                              <a:effectLst/>
                              <a:latin typeface="微软雅黑" panose="020B0503020204020204" pitchFamily="34" charset="-122"/>
                              <a:ea typeface="微软雅黑" panose="020B0503020204020204" pitchFamily="34" charset="-122"/>
                            </a:rPr>
                            <a:t>）</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gridSpan="9">
                      <a:txBody>
                        <a:bodyPr/>
                        <a:lstStyle/>
                        <a:p>
                          <a:pPr algn="ctr"/>
                          <a:r>
                            <a:rPr lang="zh-CN" sz="1800" b="1" kern="100" dirty="0">
                              <a:effectLst/>
                              <a:latin typeface="微软雅黑" panose="020B0503020204020204" pitchFamily="34" charset="-122"/>
                              <a:ea typeface="微软雅黑" panose="020B0503020204020204" pitchFamily="34" charset="-122"/>
                            </a:rPr>
                            <a:t>传感器输出（</a:t>
                          </a:r>
                          <a:r>
                            <a:rPr lang="en-US" sz="1800" b="1" kern="100" dirty="0">
                              <a:effectLst/>
                              <a:latin typeface="微软雅黑" panose="020B0503020204020204" pitchFamily="34" charset="-122"/>
                              <a:ea typeface="微软雅黑" panose="020B0503020204020204" pitchFamily="34" charset="-122"/>
                            </a:rPr>
                            <a:t>V</a:t>
                          </a:r>
                          <a:r>
                            <a:rPr lang="zh-CN" sz="1800" b="1" kern="100" dirty="0">
                              <a:effectLst/>
                              <a:latin typeface="微软雅黑" panose="020B0503020204020204" pitchFamily="34" charset="-122"/>
                              <a:ea typeface="微软雅黑" panose="020B0503020204020204" pitchFamily="34" charset="-122"/>
                            </a:rPr>
                            <a:t>）</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474397850"/>
                      </a:ext>
                    </a:extLst>
                  </a:tr>
                  <a:tr h="165100">
                    <a:tc vMerge="1">
                      <a:txBody>
                        <a:bodyPr/>
                        <a:lstStyle/>
                        <a:p>
                          <a:endParaRPr lang="zh-CN" altLang="en-US"/>
                        </a:p>
                      </a:txBody>
                      <a:tcPr/>
                    </a:tc>
                    <a:tc>
                      <a:txBody>
                        <a:bodyPr/>
                        <a:lstStyle/>
                        <a:p>
                          <a:pPr algn="ctr"/>
                          <a:r>
                            <a:rPr lang="zh-CN" sz="1800" b="1" kern="100">
                              <a:effectLst/>
                              <a:latin typeface="微软雅黑" panose="020B0503020204020204" pitchFamily="34" charset="-122"/>
                              <a:ea typeface="微软雅黑" panose="020B0503020204020204" pitchFamily="34" charset="-122"/>
                            </a:rPr>
                            <a:t>样本</a:t>
                          </a:r>
                          <a:r>
                            <a:rPr lang="en-US" sz="1800" b="1" kern="100">
                              <a:effectLst/>
                              <a:latin typeface="微软雅黑" panose="020B0503020204020204" pitchFamily="34" charset="-122"/>
                              <a:ea typeface="微软雅黑" panose="020B0503020204020204" pitchFamily="34" charset="-122"/>
                            </a:rPr>
                            <a:t>1</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dirty="0">
                              <a:effectLst/>
                              <a:latin typeface="微软雅黑" panose="020B0503020204020204" pitchFamily="34" charset="-122"/>
                              <a:ea typeface="微软雅黑" panose="020B0503020204020204" pitchFamily="34" charset="-122"/>
                            </a:rPr>
                            <a:t>样本</a:t>
                          </a:r>
                          <a:r>
                            <a:rPr lang="en-US" sz="1800" b="1" kern="100" dirty="0">
                              <a:effectLst/>
                              <a:latin typeface="微软雅黑" panose="020B0503020204020204" pitchFamily="34" charset="-122"/>
                              <a:ea typeface="微软雅黑" panose="020B0503020204020204" pitchFamily="34" charset="-122"/>
                            </a:rPr>
                            <a:t>2</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dirty="0">
                              <a:effectLst/>
                              <a:latin typeface="微软雅黑" panose="020B0503020204020204" pitchFamily="34" charset="-122"/>
                              <a:ea typeface="微软雅黑" panose="020B0503020204020204" pitchFamily="34" charset="-122"/>
                            </a:rPr>
                            <a:t>样本</a:t>
                          </a:r>
                          <a:r>
                            <a:rPr lang="en-US" sz="1800" b="1" kern="100" dirty="0">
                              <a:effectLst/>
                              <a:latin typeface="微软雅黑" panose="020B0503020204020204" pitchFamily="34" charset="-122"/>
                              <a:ea typeface="微软雅黑" panose="020B0503020204020204" pitchFamily="34" charset="-122"/>
                            </a:rPr>
                            <a:t>3</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dirty="0">
                              <a:effectLst/>
                              <a:latin typeface="微软雅黑" panose="020B0503020204020204" pitchFamily="34" charset="-122"/>
                              <a:ea typeface="微软雅黑" panose="020B0503020204020204" pitchFamily="34" charset="-122"/>
                            </a:rPr>
                            <a:t>样本</a:t>
                          </a:r>
                          <a:r>
                            <a:rPr lang="en-US" sz="1800" b="1" kern="100" dirty="0">
                              <a:effectLst/>
                              <a:latin typeface="微软雅黑" panose="020B0503020204020204" pitchFamily="34" charset="-122"/>
                              <a:ea typeface="微软雅黑" panose="020B0503020204020204" pitchFamily="34" charset="-122"/>
                            </a:rPr>
                            <a:t>4</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dirty="0">
                              <a:effectLst/>
                              <a:latin typeface="微软雅黑" panose="020B0503020204020204" pitchFamily="34" charset="-122"/>
                              <a:ea typeface="微软雅黑" panose="020B0503020204020204" pitchFamily="34" charset="-122"/>
                            </a:rPr>
                            <a:t>样本</a:t>
                          </a:r>
                          <a:r>
                            <a:rPr lang="en-US" sz="1800" b="1" kern="100" dirty="0">
                              <a:effectLst/>
                              <a:latin typeface="微软雅黑" panose="020B0503020204020204" pitchFamily="34" charset="-122"/>
                              <a:ea typeface="微软雅黑" panose="020B0503020204020204" pitchFamily="34" charset="-122"/>
                            </a:rPr>
                            <a:t>5</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dirty="0">
                              <a:effectLst/>
                              <a:latin typeface="微软雅黑" panose="020B0503020204020204" pitchFamily="34" charset="-122"/>
                              <a:ea typeface="微软雅黑" panose="020B0503020204020204" pitchFamily="34" charset="-122"/>
                            </a:rPr>
                            <a:t>样本</a:t>
                          </a:r>
                          <a:r>
                            <a:rPr lang="en-US" sz="1800" b="1" kern="100" dirty="0">
                              <a:effectLst/>
                              <a:latin typeface="微软雅黑" panose="020B0503020204020204" pitchFamily="34" charset="-122"/>
                              <a:ea typeface="微软雅黑" panose="020B0503020204020204" pitchFamily="34" charset="-122"/>
                            </a:rPr>
                            <a:t>6</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dirty="0">
                              <a:effectLst/>
                              <a:latin typeface="微软雅黑" panose="020B0503020204020204" pitchFamily="34" charset="-122"/>
                              <a:ea typeface="微软雅黑" panose="020B0503020204020204" pitchFamily="34" charset="-122"/>
                            </a:rPr>
                            <a:t>样本</a:t>
                          </a:r>
                          <a:r>
                            <a:rPr lang="en-US" sz="1800" b="1" kern="100" dirty="0">
                              <a:effectLst/>
                              <a:latin typeface="微软雅黑" panose="020B0503020204020204" pitchFamily="34" charset="-122"/>
                              <a:ea typeface="微软雅黑" panose="020B0503020204020204" pitchFamily="34" charset="-122"/>
                            </a:rPr>
                            <a:t>7</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dirty="0">
                              <a:effectLst/>
                              <a:latin typeface="微软雅黑" panose="020B0503020204020204" pitchFamily="34" charset="-122"/>
                              <a:ea typeface="微软雅黑" panose="020B0503020204020204" pitchFamily="34" charset="-122"/>
                            </a:rPr>
                            <a:t>样本</a:t>
                          </a:r>
                          <a:r>
                            <a:rPr lang="en-US" sz="1800" b="1" kern="100" dirty="0">
                              <a:effectLst/>
                              <a:latin typeface="微软雅黑" panose="020B0503020204020204" pitchFamily="34" charset="-122"/>
                              <a:ea typeface="微软雅黑" panose="020B0503020204020204" pitchFamily="34" charset="-122"/>
                            </a:rPr>
                            <a:t>8</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a:effectLst/>
                              <a:latin typeface="微软雅黑" panose="020B0503020204020204" pitchFamily="34" charset="-122"/>
                              <a:ea typeface="微软雅黑" panose="020B0503020204020204" pitchFamily="34" charset="-122"/>
                            </a:rPr>
                            <a:t>样本</a:t>
                          </a:r>
                          <a:r>
                            <a:rPr lang="en-US" sz="1800" b="1" kern="100">
                              <a:effectLst/>
                              <a:latin typeface="微软雅黑" panose="020B0503020204020204" pitchFamily="34" charset="-122"/>
                              <a:ea typeface="微软雅黑" panose="020B0503020204020204" pitchFamily="34" charset="-122"/>
                            </a:rPr>
                            <a:t>9</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extLst>
                      <a:ext uri="{0D108BD9-81ED-4DB2-BD59-A6C34878D82A}">
                        <a16:rowId xmlns:a16="http://schemas.microsoft.com/office/drawing/2014/main" val="4179139589"/>
                      </a:ext>
                    </a:extLst>
                  </a:tr>
                  <a:tr h="165100">
                    <a:tc>
                      <a:txBody>
                        <a:bodyPr/>
                        <a:lstStyle/>
                        <a:p>
                          <a:pPr algn="ctr"/>
                          <a:r>
                            <a:rPr lang="en-US" sz="1800" b="1" kern="100">
                              <a:effectLst/>
                              <a:latin typeface="微软雅黑" panose="020B0503020204020204" pitchFamily="34" charset="-122"/>
                              <a:ea typeface="微软雅黑" panose="020B0503020204020204" pitchFamily="34" charset="-122"/>
                            </a:rPr>
                            <a:t>40</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2.3769</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2.3419</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2.3410</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2.3811</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2.3550</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2.3725</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2.3529</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2.3405</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2.3292</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extLst>
                      <a:ext uri="{0D108BD9-81ED-4DB2-BD59-A6C34878D82A}">
                        <a16:rowId xmlns:a16="http://schemas.microsoft.com/office/drawing/2014/main" val="992583270"/>
                      </a:ext>
                    </a:extLst>
                  </a:tr>
                  <a:tr h="165100">
                    <a:tc>
                      <a:txBody>
                        <a:bodyPr/>
                        <a:lstStyle/>
                        <a:p>
                          <a:pPr algn="ctr"/>
                          <a:r>
                            <a:rPr lang="en-US" sz="1800" b="1" kern="100">
                              <a:effectLst/>
                              <a:latin typeface="微软雅黑" panose="020B0503020204020204" pitchFamily="34" charset="-122"/>
                              <a:ea typeface="微软雅黑" panose="020B0503020204020204" pitchFamily="34" charset="-122"/>
                            </a:rPr>
                            <a:t>35</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2.2274</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2.1960</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2.1947</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2.2343</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2.2118</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2.2261</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2.2095</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2.1955</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2.1847</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extLst>
                      <a:ext uri="{0D108BD9-81ED-4DB2-BD59-A6C34878D82A}">
                        <a16:rowId xmlns:a16="http://schemas.microsoft.com/office/drawing/2014/main" val="429272434"/>
                      </a:ext>
                    </a:extLst>
                  </a:tr>
                  <a:tr h="165100">
                    <a:tc>
                      <a:txBody>
                        <a:bodyPr/>
                        <a:lstStyle/>
                        <a:p>
                          <a:pPr algn="ctr"/>
                          <a:r>
                            <a:rPr lang="en-US" sz="1800" b="1" kern="100">
                              <a:effectLst/>
                              <a:latin typeface="微软雅黑" panose="020B0503020204020204" pitchFamily="34" charset="-122"/>
                              <a:ea typeface="微软雅黑" panose="020B0503020204020204" pitchFamily="34" charset="-122"/>
                            </a:rPr>
                            <a:t>30</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2.0814</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2.0534</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2.0510</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2.0914</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2.0695</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2.0835</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2.0690</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2.0529</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2.0427</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extLst>
                      <a:ext uri="{0D108BD9-81ED-4DB2-BD59-A6C34878D82A}">
                        <a16:rowId xmlns:a16="http://schemas.microsoft.com/office/drawing/2014/main" val="2770586785"/>
                      </a:ext>
                    </a:extLst>
                  </a:tr>
                </a:tbl>
              </a:graphicData>
            </a:graphic>
          </p:graphicFrame>
        </mc:Choice>
        <mc:Fallback xmlns="">
          <p:graphicFrame>
            <p:nvGraphicFramePr>
              <p:cNvPr id="2" name="表格 1">
                <a:extLst>
                  <a:ext uri="{FF2B5EF4-FFF2-40B4-BE49-F238E27FC236}">
                    <a16:creationId xmlns:a16="http://schemas.microsoft.com/office/drawing/2014/main" id="{BC6E06E9-B6E0-C6AE-6ECD-53635152E6C3}"/>
                  </a:ext>
                </a:extLst>
              </p:cNvPr>
              <p:cNvGraphicFramePr>
                <a:graphicFrameLocks noGrp="1"/>
              </p:cNvGraphicFramePr>
              <p:nvPr>
                <p:extLst>
                  <p:ext uri="{D42A27DB-BD31-4B8C-83A1-F6EECF244321}">
                    <p14:modId xmlns:p14="http://schemas.microsoft.com/office/powerpoint/2010/main" val="2699410321"/>
                  </p:ext>
                </p:extLst>
              </p:nvPr>
            </p:nvGraphicFramePr>
            <p:xfrm>
              <a:off x="228601" y="3252378"/>
              <a:ext cx="8686799" cy="1371600"/>
            </p:xfrm>
            <a:graphic>
              <a:graphicData uri="http://schemas.openxmlformats.org/drawingml/2006/table">
                <a:tbl>
                  <a:tblPr firstRow="1" firstCol="1" bandRow="1">
                    <a:tableStyleId>{5C22544A-7EE6-4342-B048-85BDC9FD1C3A}</a:tableStyleId>
                  </a:tblPr>
                  <a:tblGrid>
                    <a:gridCol w="978794">
                      <a:extLst>
                        <a:ext uri="{9D8B030D-6E8A-4147-A177-3AD203B41FA5}">
                          <a16:colId xmlns:a16="http://schemas.microsoft.com/office/drawing/2014/main" val="3024855199"/>
                        </a:ext>
                      </a:extLst>
                    </a:gridCol>
                    <a:gridCol w="856445">
                      <a:extLst>
                        <a:ext uri="{9D8B030D-6E8A-4147-A177-3AD203B41FA5}">
                          <a16:colId xmlns:a16="http://schemas.microsoft.com/office/drawing/2014/main" val="753950212"/>
                        </a:ext>
                      </a:extLst>
                    </a:gridCol>
                    <a:gridCol w="856445">
                      <a:extLst>
                        <a:ext uri="{9D8B030D-6E8A-4147-A177-3AD203B41FA5}">
                          <a16:colId xmlns:a16="http://schemas.microsoft.com/office/drawing/2014/main" val="2802764631"/>
                        </a:ext>
                      </a:extLst>
                    </a:gridCol>
                    <a:gridCol w="856445">
                      <a:extLst>
                        <a:ext uri="{9D8B030D-6E8A-4147-A177-3AD203B41FA5}">
                          <a16:colId xmlns:a16="http://schemas.microsoft.com/office/drawing/2014/main" val="4283686071"/>
                        </a:ext>
                      </a:extLst>
                    </a:gridCol>
                    <a:gridCol w="856445">
                      <a:extLst>
                        <a:ext uri="{9D8B030D-6E8A-4147-A177-3AD203B41FA5}">
                          <a16:colId xmlns:a16="http://schemas.microsoft.com/office/drawing/2014/main" val="534691724"/>
                        </a:ext>
                      </a:extLst>
                    </a:gridCol>
                    <a:gridCol w="856445">
                      <a:extLst>
                        <a:ext uri="{9D8B030D-6E8A-4147-A177-3AD203B41FA5}">
                          <a16:colId xmlns:a16="http://schemas.microsoft.com/office/drawing/2014/main" val="1455112926"/>
                        </a:ext>
                      </a:extLst>
                    </a:gridCol>
                    <a:gridCol w="856445">
                      <a:extLst>
                        <a:ext uri="{9D8B030D-6E8A-4147-A177-3AD203B41FA5}">
                          <a16:colId xmlns:a16="http://schemas.microsoft.com/office/drawing/2014/main" val="3662160249"/>
                        </a:ext>
                      </a:extLst>
                    </a:gridCol>
                    <a:gridCol w="856445">
                      <a:extLst>
                        <a:ext uri="{9D8B030D-6E8A-4147-A177-3AD203B41FA5}">
                          <a16:colId xmlns:a16="http://schemas.microsoft.com/office/drawing/2014/main" val="2030902618"/>
                        </a:ext>
                      </a:extLst>
                    </a:gridCol>
                    <a:gridCol w="856445">
                      <a:extLst>
                        <a:ext uri="{9D8B030D-6E8A-4147-A177-3AD203B41FA5}">
                          <a16:colId xmlns:a16="http://schemas.microsoft.com/office/drawing/2014/main" val="2234759835"/>
                        </a:ext>
                      </a:extLst>
                    </a:gridCol>
                    <a:gridCol w="856445">
                      <a:extLst>
                        <a:ext uri="{9D8B030D-6E8A-4147-A177-3AD203B41FA5}">
                          <a16:colId xmlns:a16="http://schemas.microsoft.com/office/drawing/2014/main" val="3515865497"/>
                        </a:ext>
                      </a:extLst>
                    </a:gridCol>
                  </a:tblGrid>
                  <a:tr h="274320">
                    <a:tc rowSpan="2">
                      <a:txBody>
                        <a:bodyPr/>
                        <a:lstStyle/>
                        <a:p>
                          <a:endParaRPr lang="zh-CN"/>
                        </a:p>
                      </a:txBody>
                      <a:tcPr marL="6350" marR="6350" marT="0" marB="0" anchor="ctr">
                        <a:blipFill>
                          <a:blip r:embed="rId2"/>
                          <a:stretch>
                            <a:fillRect l="-621" t="-13333" r="-788199" b="-176667"/>
                          </a:stretch>
                        </a:blipFill>
                      </a:tcPr>
                    </a:tc>
                    <a:tc gridSpan="9">
                      <a:txBody>
                        <a:bodyPr/>
                        <a:lstStyle/>
                        <a:p>
                          <a:pPr algn="ctr"/>
                          <a:r>
                            <a:rPr lang="zh-CN" sz="1800" b="1" kern="100" dirty="0">
                              <a:effectLst/>
                              <a:latin typeface="微软雅黑" panose="020B0503020204020204" pitchFamily="34" charset="-122"/>
                              <a:ea typeface="微软雅黑" panose="020B0503020204020204" pitchFamily="34" charset="-122"/>
                            </a:rPr>
                            <a:t>传感器输出（</a:t>
                          </a:r>
                          <a:r>
                            <a:rPr lang="en-US" sz="1800" b="1" kern="100" dirty="0">
                              <a:effectLst/>
                              <a:latin typeface="微软雅黑" panose="020B0503020204020204" pitchFamily="34" charset="-122"/>
                              <a:ea typeface="微软雅黑" panose="020B0503020204020204" pitchFamily="34" charset="-122"/>
                            </a:rPr>
                            <a:t>V</a:t>
                          </a:r>
                          <a:r>
                            <a:rPr lang="zh-CN" sz="1800" b="1" kern="100" dirty="0">
                              <a:effectLst/>
                              <a:latin typeface="微软雅黑" panose="020B0503020204020204" pitchFamily="34" charset="-122"/>
                              <a:ea typeface="微软雅黑" panose="020B0503020204020204" pitchFamily="34" charset="-122"/>
                            </a:rPr>
                            <a:t>）</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474397850"/>
                      </a:ext>
                    </a:extLst>
                  </a:tr>
                  <a:tr h="274320">
                    <a:tc vMerge="1">
                      <a:txBody>
                        <a:bodyPr/>
                        <a:lstStyle/>
                        <a:p>
                          <a:endParaRPr lang="zh-CN" altLang="en-US"/>
                        </a:p>
                      </a:txBody>
                      <a:tcPr/>
                    </a:tc>
                    <a:tc>
                      <a:txBody>
                        <a:bodyPr/>
                        <a:lstStyle/>
                        <a:p>
                          <a:pPr algn="ctr"/>
                          <a:r>
                            <a:rPr lang="zh-CN" sz="1800" b="1" kern="100">
                              <a:effectLst/>
                              <a:latin typeface="微软雅黑" panose="020B0503020204020204" pitchFamily="34" charset="-122"/>
                              <a:ea typeface="微软雅黑" panose="020B0503020204020204" pitchFamily="34" charset="-122"/>
                            </a:rPr>
                            <a:t>样本</a:t>
                          </a:r>
                          <a:r>
                            <a:rPr lang="en-US" sz="1800" b="1" kern="100">
                              <a:effectLst/>
                              <a:latin typeface="微软雅黑" panose="020B0503020204020204" pitchFamily="34" charset="-122"/>
                              <a:ea typeface="微软雅黑" panose="020B0503020204020204" pitchFamily="34" charset="-122"/>
                            </a:rPr>
                            <a:t>1</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dirty="0">
                              <a:effectLst/>
                              <a:latin typeface="微软雅黑" panose="020B0503020204020204" pitchFamily="34" charset="-122"/>
                              <a:ea typeface="微软雅黑" panose="020B0503020204020204" pitchFamily="34" charset="-122"/>
                            </a:rPr>
                            <a:t>样本</a:t>
                          </a:r>
                          <a:r>
                            <a:rPr lang="en-US" sz="1800" b="1" kern="100" dirty="0">
                              <a:effectLst/>
                              <a:latin typeface="微软雅黑" panose="020B0503020204020204" pitchFamily="34" charset="-122"/>
                              <a:ea typeface="微软雅黑" panose="020B0503020204020204" pitchFamily="34" charset="-122"/>
                            </a:rPr>
                            <a:t>2</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dirty="0">
                              <a:effectLst/>
                              <a:latin typeface="微软雅黑" panose="020B0503020204020204" pitchFamily="34" charset="-122"/>
                              <a:ea typeface="微软雅黑" panose="020B0503020204020204" pitchFamily="34" charset="-122"/>
                            </a:rPr>
                            <a:t>样本</a:t>
                          </a:r>
                          <a:r>
                            <a:rPr lang="en-US" sz="1800" b="1" kern="100" dirty="0">
                              <a:effectLst/>
                              <a:latin typeface="微软雅黑" panose="020B0503020204020204" pitchFamily="34" charset="-122"/>
                              <a:ea typeface="微软雅黑" panose="020B0503020204020204" pitchFamily="34" charset="-122"/>
                            </a:rPr>
                            <a:t>3</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dirty="0">
                              <a:effectLst/>
                              <a:latin typeface="微软雅黑" panose="020B0503020204020204" pitchFamily="34" charset="-122"/>
                              <a:ea typeface="微软雅黑" panose="020B0503020204020204" pitchFamily="34" charset="-122"/>
                            </a:rPr>
                            <a:t>样本</a:t>
                          </a:r>
                          <a:r>
                            <a:rPr lang="en-US" sz="1800" b="1" kern="100" dirty="0">
                              <a:effectLst/>
                              <a:latin typeface="微软雅黑" panose="020B0503020204020204" pitchFamily="34" charset="-122"/>
                              <a:ea typeface="微软雅黑" panose="020B0503020204020204" pitchFamily="34" charset="-122"/>
                            </a:rPr>
                            <a:t>4</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dirty="0">
                              <a:effectLst/>
                              <a:latin typeface="微软雅黑" panose="020B0503020204020204" pitchFamily="34" charset="-122"/>
                              <a:ea typeface="微软雅黑" panose="020B0503020204020204" pitchFamily="34" charset="-122"/>
                            </a:rPr>
                            <a:t>样本</a:t>
                          </a:r>
                          <a:r>
                            <a:rPr lang="en-US" sz="1800" b="1" kern="100" dirty="0">
                              <a:effectLst/>
                              <a:latin typeface="微软雅黑" panose="020B0503020204020204" pitchFamily="34" charset="-122"/>
                              <a:ea typeface="微软雅黑" panose="020B0503020204020204" pitchFamily="34" charset="-122"/>
                            </a:rPr>
                            <a:t>5</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dirty="0">
                              <a:effectLst/>
                              <a:latin typeface="微软雅黑" panose="020B0503020204020204" pitchFamily="34" charset="-122"/>
                              <a:ea typeface="微软雅黑" panose="020B0503020204020204" pitchFamily="34" charset="-122"/>
                            </a:rPr>
                            <a:t>样本</a:t>
                          </a:r>
                          <a:r>
                            <a:rPr lang="en-US" sz="1800" b="1" kern="100" dirty="0">
                              <a:effectLst/>
                              <a:latin typeface="微软雅黑" panose="020B0503020204020204" pitchFamily="34" charset="-122"/>
                              <a:ea typeface="微软雅黑" panose="020B0503020204020204" pitchFamily="34" charset="-122"/>
                            </a:rPr>
                            <a:t>6</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dirty="0">
                              <a:effectLst/>
                              <a:latin typeface="微软雅黑" panose="020B0503020204020204" pitchFamily="34" charset="-122"/>
                              <a:ea typeface="微软雅黑" panose="020B0503020204020204" pitchFamily="34" charset="-122"/>
                            </a:rPr>
                            <a:t>样本</a:t>
                          </a:r>
                          <a:r>
                            <a:rPr lang="en-US" sz="1800" b="1" kern="100" dirty="0">
                              <a:effectLst/>
                              <a:latin typeface="微软雅黑" panose="020B0503020204020204" pitchFamily="34" charset="-122"/>
                              <a:ea typeface="微软雅黑" panose="020B0503020204020204" pitchFamily="34" charset="-122"/>
                            </a:rPr>
                            <a:t>7</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dirty="0">
                              <a:effectLst/>
                              <a:latin typeface="微软雅黑" panose="020B0503020204020204" pitchFamily="34" charset="-122"/>
                              <a:ea typeface="微软雅黑" panose="020B0503020204020204" pitchFamily="34" charset="-122"/>
                            </a:rPr>
                            <a:t>样本</a:t>
                          </a:r>
                          <a:r>
                            <a:rPr lang="en-US" sz="1800" b="1" kern="100" dirty="0">
                              <a:effectLst/>
                              <a:latin typeface="微软雅黑" panose="020B0503020204020204" pitchFamily="34" charset="-122"/>
                              <a:ea typeface="微软雅黑" panose="020B0503020204020204" pitchFamily="34" charset="-122"/>
                            </a:rPr>
                            <a:t>8</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a:effectLst/>
                              <a:latin typeface="微软雅黑" panose="020B0503020204020204" pitchFamily="34" charset="-122"/>
                              <a:ea typeface="微软雅黑" panose="020B0503020204020204" pitchFamily="34" charset="-122"/>
                            </a:rPr>
                            <a:t>样本</a:t>
                          </a:r>
                          <a:r>
                            <a:rPr lang="en-US" sz="1800" b="1" kern="100">
                              <a:effectLst/>
                              <a:latin typeface="微软雅黑" panose="020B0503020204020204" pitchFamily="34" charset="-122"/>
                              <a:ea typeface="微软雅黑" panose="020B0503020204020204" pitchFamily="34" charset="-122"/>
                            </a:rPr>
                            <a:t>9</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extLst>
                      <a:ext uri="{0D108BD9-81ED-4DB2-BD59-A6C34878D82A}">
                        <a16:rowId xmlns:a16="http://schemas.microsoft.com/office/drawing/2014/main" val="4179139589"/>
                      </a:ext>
                    </a:extLst>
                  </a:tr>
                  <a:tr h="274320">
                    <a:tc>
                      <a:txBody>
                        <a:bodyPr/>
                        <a:lstStyle/>
                        <a:p>
                          <a:pPr algn="ctr"/>
                          <a:r>
                            <a:rPr lang="en-US" sz="1800" b="1" kern="100">
                              <a:effectLst/>
                              <a:latin typeface="微软雅黑" panose="020B0503020204020204" pitchFamily="34" charset="-122"/>
                              <a:ea typeface="微软雅黑" panose="020B0503020204020204" pitchFamily="34" charset="-122"/>
                            </a:rPr>
                            <a:t>40</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2.3769</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2.3419</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2.3410</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2.3811</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2.3550</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2.3725</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2.3529</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2.3405</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2.3292</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extLst>
                      <a:ext uri="{0D108BD9-81ED-4DB2-BD59-A6C34878D82A}">
                        <a16:rowId xmlns:a16="http://schemas.microsoft.com/office/drawing/2014/main" val="992583270"/>
                      </a:ext>
                    </a:extLst>
                  </a:tr>
                  <a:tr h="274320">
                    <a:tc>
                      <a:txBody>
                        <a:bodyPr/>
                        <a:lstStyle/>
                        <a:p>
                          <a:pPr algn="ctr"/>
                          <a:r>
                            <a:rPr lang="en-US" sz="1800" b="1" kern="100">
                              <a:effectLst/>
                              <a:latin typeface="微软雅黑" panose="020B0503020204020204" pitchFamily="34" charset="-122"/>
                              <a:ea typeface="微软雅黑" panose="020B0503020204020204" pitchFamily="34" charset="-122"/>
                            </a:rPr>
                            <a:t>35</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2.2274</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2.1960</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2.1947</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2.2343</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2.2118</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2.2261</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2.2095</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2.1955</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2.1847</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extLst>
                      <a:ext uri="{0D108BD9-81ED-4DB2-BD59-A6C34878D82A}">
                        <a16:rowId xmlns:a16="http://schemas.microsoft.com/office/drawing/2014/main" val="429272434"/>
                      </a:ext>
                    </a:extLst>
                  </a:tr>
                  <a:tr h="274320">
                    <a:tc>
                      <a:txBody>
                        <a:bodyPr/>
                        <a:lstStyle/>
                        <a:p>
                          <a:pPr algn="ctr"/>
                          <a:r>
                            <a:rPr lang="en-US" sz="1800" b="1" kern="100">
                              <a:effectLst/>
                              <a:latin typeface="微软雅黑" panose="020B0503020204020204" pitchFamily="34" charset="-122"/>
                              <a:ea typeface="微软雅黑" panose="020B0503020204020204" pitchFamily="34" charset="-122"/>
                            </a:rPr>
                            <a:t>30</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2.0814</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2.0534</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2.0510</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2.0914</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2.0695</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2.0835</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2.0690</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2.0529</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2.0427</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extLst>
                      <a:ext uri="{0D108BD9-81ED-4DB2-BD59-A6C34878D82A}">
                        <a16:rowId xmlns:a16="http://schemas.microsoft.com/office/drawing/2014/main" val="2770586785"/>
                      </a:ext>
                    </a:extLst>
                  </a:tr>
                </a:tbl>
              </a:graphicData>
            </a:graphic>
          </p:graphicFrame>
        </mc:Fallback>
      </mc:AlternateContent>
    </p:spTree>
    <p:extLst>
      <p:ext uri="{BB962C8B-B14F-4D97-AF65-F5344CB8AC3E}">
        <p14:creationId xmlns:p14="http://schemas.microsoft.com/office/powerpoint/2010/main" val="13614126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 y="411510"/>
            <a:ext cx="3167843"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71500" y="434685"/>
            <a:ext cx="2885726"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9.3.2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数据的预处理</a:t>
            </a:r>
          </a:p>
        </p:txBody>
      </p:sp>
      <p:sp>
        <p:nvSpPr>
          <p:cNvPr id="20" name="文本框 19">
            <a:extLst>
              <a:ext uri="{FF2B5EF4-FFF2-40B4-BE49-F238E27FC236}">
                <a16:creationId xmlns:a16="http://schemas.microsoft.com/office/drawing/2014/main" id="{C6A1FB5B-308F-00E1-1294-F82A49074107}"/>
              </a:ext>
            </a:extLst>
          </p:cNvPr>
          <p:cNvSpPr txBox="1"/>
          <p:nvPr/>
        </p:nvSpPr>
        <p:spPr>
          <a:xfrm>
            <a:off x="229000" y="1023578"/>
            <a:ext cx="8686799" cy="1445267"/>
          </a:xfrm>
          <a:prstGeom prst="rect">
            <a:avLst/>
          </a:prstGeom>
          <a:noFill/>
        </p:spPr>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本节模型讨论统一采用“传感器输出电压”为自变量，“被测差压”为因变量，实现建模和预测，更贴合实际应用需求；</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rPr>
              <a:t>为消除原始数据不同数量级的影响，在支持向量机建模之前，需对标定数据进行归一化处理，将样本数据转换到 </a:t>
            </a:r>
            <a:r>
              <a:rPr lang="en-US" altLang="zh-CN" b="1" dirty="0">
                <a:solidFill>
                  <a:prstClr val="black"/>
                </a:solidFill>
                <a:latin typeface="Arial" panose="020B0604020202020204" pitchFamily="34" charset="0"/>
                <a:ea typeface="微软雅黑" panose="020B0503020204020204" pitchFamily="34" charset="-122"/>
              </a:rPr>
              <a:t>(0, 1) </a:t>
            </a:r>
            <a:r>
              <a:rPr lang="zh-CN" altLang="en-US" b="1" dirty="0">
                <a:solidFill>
                  <a:prstClr val="black"/>
                </a:solidFill>
                <a:latin typeface="Arial" panose="020B0604020202020204" pitchFamily="34" charset="0"/>
                <a:ea typeface="微软雅黑" panose="020B0503020204020204" pitchFamily="34" charset="-122"/>
              </a:rPr>
              <a:t>区间内</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D45E93A-6310-2A33-8074-D0F298C612F0}"/>
                  </a:ext>
                </a:extLst>
              </p:cNvPr>
              <p:cNvSpPr txBox="1"/>
              <p:nvPr/>
            </p:nvSpPr>
            <p:spPr>
              <a:xfrm>
                <a:off x="3593270" y="2499742"/>
                <a:ext cx="1957459" cy="657552"/>
              </a:xfrm>
              <a:prstGeom prst="rect">
                <a:avLst/>
              </a:prstGeom>
            </p:spPr>
            <p:txBody>
              <a:bodyPr wrap="none">
                <a:spAutoFit/>
              </a:bodyPr>
              <a:lstStyle>
                <a:defPPr>
                  <a:defRPr lang="zh-CN"/>
                </a:defPPr>
                <a:lvl1pPr>
                  <a:defRPr b="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limUpp>
                        <m:limUppPr>
                          <m:ctrlPr>
                            <a:rPr lang="zh-CN" altLang="en-US" i="1">
                              <a:latin typeface="Cambria Math" panose="02040503050406030204" pitchFamily="18" charset="0"/>
                            </a:rPr>
                          </m:ctrlPr>
                        </m:limUppPr>
                        <m:e>
                          <m:r>
                            <a:rPr lang="zh-CN" altLang="en-US" b="1" i="1">
                              <a:latin typeface="Cambria Math" panose="02040503050406030204" pitchFamily="18" charset="0"/>
                            </a:rPr>
                            <m:t>𝑿</m:t>
                          </m:r>
                        </m:e>
                        <m:lim>
                          <m:r>
                            <a:rPr lang="zh-CN" altLang="en-US" b="1">
                              <a:latin typeface="Cambria Math" panose="02040503050406030204" pitchFamily="18" charset="0"/>
                            </a:rPr>
                            <m:t>ˉ</m:t>
                          </m:r>
                        </m:lim>
                      </m:limUpp>
                      <m:r>
                        <a:rPr lang="zh-CN" altLang="en-US" b="1">
                          <a:latin typeface="Cambria Math" panose="02040503050406030204" pitchFamily="18" charset="0"/>
                        </a:rPr>
                        <m:t>=</m:t>
                      </m:r>
                      <m:f>
                        <m:fPr>
                          <m:ctrlPr>
                            <a:rPr lang="zh-CN" altLang="en-US" i="1">
                              <a:latin typeface="Cambria Math" panose="02040503050406030204" pitchFamily="18" charset="0"/>
                            </a:rPr>
                          </m:ctrlPr>
                        </m:fPr>
                        <m:num>
                          <m:r>
                            <a:rPr lang="zh-CN" altLang="en-US" b="1" i="1">
                              <a:latin typeface="Cambria Math" panose="02040503050406030204" pitchFamily="18" charset="0"/>
                            </a:rPr>
                            <m:t>𝑿</m:t>
                          </m:r>
                          <m:r>
                            <a:rPr lang="zh-CN" altLang="en-US" b="1">
                              <a:latin typeface="Cambria Math" panose="02040503050406030204" pitchFamily="18" charset="0"/>
                            </a:rPr>
                            <m:t>−</m:t>
                          </m:r>
                          <m:sSub>
                            <m:sSubPr>
                              <m:ctrlPr>
                                <a:rPr lang="zh-CN" altLang="en-US" i="1">
                                  <a:latin typeface="Cambria Math" panose="02040503050406030204" pitchFamily="18" charset="0"/>
                                </a:rPr>
                              </m:ctrlPr>
                            </m:sSubPr>
                            <m:e>
                              <m:r>
                                <a:rPr lang="zh-CN" altLang="en-US" b="1" i="1">
                                  <a:latin typeface="Cambria Math" panose="02040503050406030204" pitchFamily="18" charset="0"/>
                                </a:rPr>
                                <m:t>𝑿</m:t>
                              </m:r>
                            </m:e>
                            <m:sub>
                              <m:r>
                                <a:rPr lang="zh-CN" altLang="en-US" b="1" i="1">
                                  <a:latin typeface="Cambria Math" panose="02040503050406030204" pitchFamily="18" charset="0"/>
                                </a:rPr>
                                <m:t>𝐦𝐢𝐧</m:t>
                              </m:r>
                            </m:sub>
                          </m:sSub>
                        </m:num>
                        <m:den>
                          <m:sSub>
                            <m:sSubPr>
                              <m:ctrlPr>
                                <a:rPr lang="zh-CN" altLang="en-US" i="1">
                                  <a:latin typeface="Cambria Math" panose="02040503050406030204" pitchFamily="18" charset="0"/>
                                </a:rPr>
                              </m:ctrlPr>
                            </m:sSubPr>
                            <m:e>
                              <m:r>
                                <a:rPr lang="zh-CN" altLang="en-US" b="1" i="1">
                                  <a:latin typeface="Cambria Math" panose="02040503050406030204" pitchFamily="18" charset="0"/>
                                </a:rPr>
                                <m:t>𝑿</m:t>
                              </m:r>
                            </m:e>
                            <m:sub>
                              <m:r>
                                <a:rPr lang="zh-CN" altLang="en-US" b="1" i="1">
                                  <a:latin typeface="Cambria Math" panose="02040503050406030204" pitchFamily="18" charset="0"/>
                                </a:rPr>
                                <m:t>𝐦𝐚𝐱</m:t>
                              </m:r>
                            </m:sub>
                          </m:sSub>
                          <m:r>
                            <a:rPr lang="zh-CN" altLang="en-US" b="1">
                              <a:latin typeface="Cambria Math" panose="02040503050406030204" pitchFamily="18" charset="0"/>
                            </a:rPr>
                            <m:t>−</m:t>
                          </m:r>
                          <m:sSub>
                            <m:sSubPr>
                              <m:ctrlPr>
                                <a:rPr lang="zh-CN" altLang="en-US" i="1">
                                  <a:latin typeface="Cambria Math" panose="02040503050406030204" pitchFamily="18" charset="0"/>
                                </a:rPr>
                              </m:ctrlPr>
                            </m:sSubPr>
                            <m:e>
                              <m:r>
                                <a:rPr lang="zh-CN" altLang="en-US" b="1" i="1">
                                  <a:latin typeface="Cambria Math" panose="02040503050406030204" pitchFamily="18" charset="0"/>
                                </a:rPr>
                                <m:t>𝑿</m:t>
                              </m:r>
                            </m:e>
                            <m:sub>
                              <m:r>
                                <a:rPr lang="zh-CN" altLang="en-US" b="1" i="1">
                                  <a:latin typeface="Cambria Math" panose="02040503050406030204" pitchFamily="18" charset="0"/>
                                </a:rPr>
                                <m:t>𝐦𝐢𝐧</m:t>
                              </m:r>
                            </m:sub>
                          </m:sSub>
                        </m:den>
                      </m:f>
                    </m:oMath>
                  </m:oMathPara>
                </a14:m>
                <a:endParaRPr lang="zh-CN" altLang="en-US" dirty="0"/>
              </a:p>
            </p:txBody>
          </p:sp>
        </mc:Choice>
        <mc:Fallback xmlns="">
          <p:sp>
            <p:nvSpPr>
              <p:cNvPr id="6" name="文本框 5">
                <a:extLst>
                  <a:ext uri="{FF2B5EF4-FFF2-40B4-BE49-F238E27FC236}">
                    <a16:creationId xmlns:a16="http://schemas.microsoft.com/office/drawing/2014/main" id="{7D45E93A-6310-2A33-8074-D0F298C612F0}"/>
                  </a:ext>
                </a:extLst>
              </p:cNvPr>
              <p:cNvSpPr txBox="1">
                <a:spLocks noRot="1" noChangeAspect="1" noMove="1" noResize="1" noEditPoints="1" noAdjustHandles="1" noChangeArrowheads="1" noChangeShapeType="1" noTextEdit="1"/>
              </p:cNvSpPr>
              <p:nvPr/>
            </p:nvSpPr>
            <p:spPr>
              <a:xfrm>
                <a:off x="3593270" y="2499742"/>
                <a:ext cx="1957459" cy="65755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7" name="表格 6">
                <a:extLst>
                  <a:ext uri="{FF2B5EF4-FFF2-40B4-BE49-F238E27FC236}">
                    <a16:creationId xmlns:a16="http://schemas.microsoft.com/office/drawing/2014/main" id="{A54EC66C-7B1A-3730-382F-29FA1D03BA6E}"/>
                  </a:ext>
                </a:extLst>
              </p:cNvPr>
              <p:cNvGraphicFramePr>
                <a:graphicFrameLocks noGrp="1"/>
              </p:cNvGraphicFramePr>
              <p:nvPr>
                <p:extLst>
                  <p:ext uri="{D42A27DB-BD31-4B8C-83A1-F6EECF244321}">
                    <p14:modId xmlns:p14="http://schemas.microsoft.com/office/powerpoint/2010/main" val="2475449376"/>
                  </p:ext>
                </p:extLst>
              </p:nvPr>
            </p:nvGraphicFramePr>
            <p:xfrm>
              <a:off x="228600" y="3219822"/>
              <a:ext cx="8687200" cy="1645920"/>
            </p:xfrm>
            <a:graphic>
              <a:graphicData uri="http://schemas.openxmlformats.org/drawingml/2006/table">
                <a:tbl>
                  <a:tblPr firstRow="1" firstCol="1" bandRow="1">
                    <a:tableStyleId>{5C22544A-7EE6-4342-B048-85BDC9FD1C3A}</a:tableStyleId>
                  </a:tblPr>
                  <a:tblGrid>
                    <a:gridCol w="868720">
                      <a:extLst>
                        <a:ext uri="{9D8B030D-6E8A-4147-A177-3AD203B41FA5}">
                          <a16:colId xmlns:a16="http://schemas.microsoft.com/office/drawing/2014/main" val="2587130980"/>
                        </a:ext>
                      </a:extLst>
                    </a:gridCol>
                    <a:gridCol w="868720">
                      <a:extLst>
                        <a:ext uri="{9D8B030D-6E8A-4147-A177-3AD203B41FA5}">
                          <a16:colId xmlns:a16="http://schemas.microsoft.com/office/drawing/2014/main" val="319124630"/>
                        </a:ext>
                      </a:extLst>
                    </a:gridCol>
                    <a:gridCol w="868720">
                      <a:extLst>
                        <a:ext uri="{9D8B030D-6E8A-4147-A177-3AD203B41FA5}">
                          <a16:colId xmlns:a16="http://schemas.microsoft.com/office/drawing/2014/main" val="3287260728"/>
                        </a:ext>
                      </a:extLst>
                    </a:gridCol>
                    <a:gridCol w="868720">
                      <a:extLst>
                        <a:ext uri="{9D8B030D-6E8A-4147-A177-3AD203B41FA5}">
                          <a16:colId xmlns:a16="http://schemas.microsoft.com/office/drawing/2014/main" val="3996199584"/>
                        </a:ext>
                      </a:extLst>
                    </a:gridCol>
                    <a:gridCol w="868720">
                      <a:extLst>
                        <a:ext uri="{9D8B030D-6E8A-4147-A177-3AD203B41FA5}">
                          <a16:colId xmlns:a16="http://schemas.microsoft.com/office/drawing/2014/main" val="3977189442"/>
                        </a:ext>
                      </a:extLst>
                    </a:gridCol>
                    <a:gridCol w="868720">
                      <a:extLst>
                        <a:ext uri="{9D8B030D-6E8A-4147-A177-3AD203B41FA5}">
                          <a16:colId xmlns:a16="http://schemas.microsoft.com/office/drawing/2014/main" val="2841615765"/>
                        </a:ext>
                      </a:extLst>
                    </a:gridCol>
                    <a:gridCol w="868720">
                      <a:extLst>
                        <a:ext uri="{9D8B030D-6E8A-4147-A177-3AD203B41FA5}">
                          <a16:colId xmlns:a16="http://schemas.microsoft.com/office/drawing/2014/main" val="2655942444"/>
                        </a:ext>
                      </a:extLst>
                    </a:gridCol>
                    <a:gridCol w="868720">
                      <a:extLst>
                        <a:ext uri="{9D8B030D-6E8A-4147-A177-3AD203B41FA5}">
                          <a16:colId xmlns:a16="http://schemas.microsoft.com/office/drawing/2014/main" val="510105855"/>
                        </a:ext>
                      </a:extLst>
                    </a:gridCol>
                    <a:gridCol w="868720">
                      <a:extLst>
                        <a:ext uri="{9D8B030D-6E8A-4147-A177-3AD203B41FA5}">
                          <a16:colId xmlns:a16="http://schemas.microsoft.com/office/drawing/2014/main" val="1339355811"/>
                        </a:ext>
                      </a:extLst>
                    </a:gridCol>
                    <a:gridCol w="868720">
                      <a:extLst>
                        <a:ext uri="{9D8B030D-6E8A-4147-A177-3AD203B41FA5}">
                          <a16:colId xmlns:a16="http://schemas.microsoft.com/office/drawing/2014/main" val="2658929365"/>
                        </a:ext>
                      </a:extLst>
                    </a:gridCol>
                  </a:tblGrid>
                  <a:tr h="165100">
                    <a:tc rowSpan="2">
                      <a:txBody>
                        <a:bodyPr/>
                        <a:lstStyle/>
                        <a:p>
                          <a:pPr algn="ctr"/>
                          <a:r>
                            <a:rPr lang="en-US" sz="1800" b="1" kern="100" dirty="0">
                              <a:effectLst/>
                              <a:latin typeface="微软雅黑" panose="020B0503020204020204" pitchFamily="34" charset="-122"/>
                              <a:ea typeface="微软雅黑" panose="020B0503020204020204" pitchFamily="34" charset="-122"/>
                            </a:rPr>
                            <a:t>P</a:t>
                          </a:r>
                          <a:endParaRPr lang="zh-CN" sz="1800" b="1" kern="100" dirty="0">
                            <a:effectLst/>
                            <a:latin typeface="微软雅黑" panose="020B0503020204020204" pitchFamily="34" charset="-122"/>
                            <a:ea typeface="微软雅黑" panose="020B0503020204020204" pitchFamily="34" charset="-122"/>
                          </a:endParaRPr>
                        </a:p>
                        <a:p>
                          <a:pPr algn="ctr"/>
                          <a:r>
                            <a:rPr lang="zh-CN" sz="1800" b="1" kern="100" dirty="0">
                              <a:effectLst/>
                              <a:latin typeface="微软雅黑" panose="020B0503020204020204" pitchFamily="34" charset="-122"/>
                              <a:ea typeface="微软雅黑" panose="020B0503020204020204" pitchFamily="34" charset="-122"/>
                            </a:rPr>
                            <a:t>（</a:t>
                          </a:r>
                          <a14:m>
                            <m:oMath xmlns:m="http://schemas.openxmlformats.org/officeDocument/2006/math">
                              <m:r>
                                <m:rPr>
                                  <m:nor/>
                                </m:rPr>
                                <a:rPr lang="en-US" sz="1800" b="1" kern="100">
                                  <a:effectLst/>
                                  <a:latin typeface="微软雅黑" panose="020B0503020204020204" pitchFamily="34" charset="-122"/>
                                  <a:ea typeface="微软雅黑" panose="020B0503020204020204" pitchFamily="34" charset="-122"/>
                                </a:rPr>
                                <m:t>kPa</m:t>
                              </m:r>
                            </m:oMath>
                          </a14:m>
                          <a:r>
                            <a:rPr lang="zh-CN" sz="1800" b="1" kern="100" dirty="0">
                              <a:effectLst/>
                              <a:latin typeface="微软雅黑" panose="020B0503020204020204" pitchFamily="34" charset="-122"/>
                              <a:ea typeface="微软雅黑" panose="020B0503020204020204" pitchFamily="34" charset="-122"/>
                            </a:rPr>
                            <a:t>）</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gridSpan="9">
                      <a:txBody>
                        <a:bodyPr/>
                        <a:lstStyle/>
                        <a:p>
                          <a:pPr algn="ctr"/>
                          <a:r>
                            <a:rPr lang="zh-CN" sz="1800" b="1" kern="100">
                              <a:effectLst/>
                              <a:latin typeface="微软雅黑" panose="020B0503020204020204" pitchFamily="34" charset="-122"/>
                              <a:ea typeface="微软雅黑" panose="020B0503020204020204" pitchFamily="34" charset="-122"/>
                            </a:rPr>
                            <a:t>传感器输出（</a:t>
                          </a:r>
                          <a:r>
                            <a:rPr lang="en-US" sz="1800" b="1" kern="100">
                              <a:effectLst/>
                              <a:latin typeface="微软雅黑" panose="020B0503020204020204" pitchFamily="34" charset="-122"/>
                              <a:ea typeface="微软雅黑" panose="020B0503020204020204" pitchFamily="34" charset="-122"/>
                            </a:rPr>
                            <a:t>V</a:t>
                          </a:r>
                          <a:r>
                            <a:rPr lang="zh-CN" sz="1800" b="1" kern="100">
                              <a:effectLst/>
                              <a:latin typeface="微软雅黑" panose="020B0503020204020204" pitchFamily="34" charset="-122"/>
                              <a:ea typeface="微软雅黑" panose="020B0503020204020204" pitchFamily="34" charset="-122"/>
                            </a:rPr>
                            <a:t>）</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460075135"/>
                      </a:ext>
                    </a:extLst>
                  </a:tr>
                  <a:tr h="165100">
                    <a:tc vMerge="1">
                      <a:txBody>
                        <a:bodyPr/>
                        <a:lstStyle/>
                        <a:p>
                          <a:endParaRPr lang="zh-CN" altLang="en-US"/>
                        </a:p>
                      </a:txBody>
                      <a:tcPr/>
                    </a:tc>
                    <a:tc>
                      <a:txBody>
                        <a:bodyPr/>
                        <a:lstStyle/>
                        <a:p>
                          <a:pPr algn="ctr"/>
                          <a:r>
                            <a:rPr lang="zh-CN" sz="1800" b="1" kern="100" dirty="0">
                              <a:effectLst/>
                              <a:latin typeface="微软雅黑" panose="020B0503020204020204" pitchFamily="34" charset="-122"/>
                              <a:ea typeface="微软雅黑" panose="020B0503020204020204" pitchFamily="34" charset="-122"/>
                            </a:rPr>
                            <a:t>样本</a:t>
                          </a:r>
                          <a:r>
                            <a:rPr lang="en-US" sz="1800" b="1" kern="100" dirty="0">
                              <a:effectLst/>
                              <a:latin typeface="微软雅黑" panose="020B0503020204020204" pitchFamily="34" charset="-122"/>
                              <a:ea typeface="微软雅黑" panose="020B0503020204020204" pitchFamily="34" charset="-122"/>
                            </a:rPr>
                            <a:t>1</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dirty="0">
                              <a:effectLst/>
                              <a:latin typeface="微软雅黑" panose="020B0503020204020204" pitchFamily="34" charset="-122"/>
                              <a:ea typeface="微软雅黑" panose="020B0503020204020204" pitchFamily="34" charset="-122"/>
                            </a:rPr>
                            <a:t>样本</a:t>
                          </a:r>
                          <a:r>
                            <a:rPr lang="en-US" sz="1800" b="1" kern="100" dirty="0">
                              <a:effectLst/>
                              <a:latin typeface="微软雅黑" panose="020B0503020204020204" pitchFamily="34" charset="-122"/>
                              <a:ea typeface="微软雅黑" panose="020B0503020204020204" pitchFamily="34" charset="-122"/>
                            </a:rPr>
                            <a:t>2</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dirty="0">
                              <a:effectLst/>
                              <a:latin typeface="微软雅黑" panose="020B0503020204020204" pitchFamily="34" charset="-122"/>
                              <a:ea typeface="微软雅黑" panose="020B0503020204020204" pitchFamily="34" charset="-122"/>
                            </a:rPr>
                            <a:t>样本</a:t>
                          </a:r>
                          <a:r>
                            <a:rPr lang="en-US" sz="1800" b="1" kern="100" dirty="0">
                              <a:effectLst/>
                              <a:latin typeface="微软雅黑" panose="020B0503020204020204" pitchFamily="34" charset="-122"/>
                              <a:ea typeface="微软雅黑" panose="020B0503020204020204" pitchFamily="34" charset="-122"/>
                            </a:rPr>
                            <a:t>3</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a:effectLst/>
                              <a:latin typeface="微软雅黑" panose="020B0503020204020204" pitchFamily="34" charset="-122"/>
                              <a:ea typeface="微软雅黑" panose="020B0503020204020204" pitchFamily="34" charset="-122"/>
                            </a:rPr>
                            <a:t>样本</a:t>
                          </a:r>
                          <a:r>
                            <a:rPr lang="en-US" sz="1800" b="1" kern="100">
                              <a:effectLst/>
                              <a:latin typeface="微软雅黑" panose="020B0503020204020204" pitchFamily="34" charset="-122"/>
                              <a:ea typeface="微软雅黑" panose="020B0503020204020204" pitchFamily="34" charset="-122"/>
                            </a:rPr>
                            <a:t>4</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a:effectLst/>
                              <a:latin typeface="微软雅黑" panose="020B0503020204020204" pitchFamily="34" charset="-122"/>
                              <a:ea typeface="微软雅黑" panose="020B0503020204020204" pitchFamily="34" charset="-122"/>
                            </a:rPr>
                            <a:t>样本</a:t>
                          </a:r>
                          <a:r>
                            <a:rPr lang="en-US" sz="1800" b="1" kern="100">
                              <a:effectLst/>
                              <a:latin typeface="微软雅黑" panose="020B0503020204020204" pitchFamily="34" charset="-122"/>
                              <a:ea typeface="微软雅黑" panose="020B0503020204020204" pitchFamily="34" charset="-122"/>
                            </a:rPr>
                            <a:t>5</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a:effectLst/>
                              <a:latin typeface="微软雅黑" panose="020B0503020204020204" pitchFamily="34" charset="-122"/>
                              <a:ea typeface="微软雅黑" panose="020B0503020204020204" pitchFamily="34" charset="-122"/>
                            </a:rPr>
                            <a:t>样本</a:t>
                          </a:r>
                          <a:r>
                            <a:rPr lang="en-US" sz="1800" b="1" kern="100">
                              <a:effectLst/>
                              <a:latin typeface="微软雅黑" panose="020B0503020204020204" pitchFamily="34" charset="-122"/>
                              <a:ea typeface="微软雅黑" panose="020B0503020204020204" pitchFamily="34" charset="-122"/>
                            </a:rPr>
                            <a:t>6</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a:effectLst/>
                              <a:latin typeface="微软雅黑" panose="020B0503020204020204" pitchFamily="34" charset="-122"/>
                              <a:ea typeface="微软雅黑" panose="020B0503020204020204" pitchFamily="34" charset="-122"/>
                            </a:rPr>
                            <a:t>样本</a:t>
                          </a:r>
                          <a:r>
                            <a:rPr lang="en-US" sz="1800" b="1" kern="100">
                              <a:effectLst/>
                              <a:latin typeface="微软雅黑" panose="020B0503020204020204" pitchFamily="34" charset="-122"/>
                              <a:ea typeface="微软雅黑" panose="020B0503020204020204" pitchFamily="34" charset="-122"/>
                            </a:rPr>
                            <a:t>7</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a:effectLst/>
                              <a:latin typeface="微软雅黑" panose="020B0503020204020204" pitchFamily="34" charset="-122"/>
                              <a:ea typeface="微软雅黑" panose="020B0503020204020204" pitchFamily="34" charset="-122"/>
                            </a:rPr>
                            <a:t>样本</a:t>
                          </a:r>
                          <a:r>
                            <a:rPr lang="en-US" sz="1800" b="1" kern="100">
                              <a:effectLst/>
                              <a:latin typeface="微软雅黑" panose="020B0503020204020204" pitchFamily="34" charset="-122"/>
                              <a:ea typeface="微软雅黑" panose="020B0503020204020204" pitchFamily="34" charset="-122"/>
                            </a:rPr>
                            <a:t>8</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a:effectLst/>
                              <a:latin typeface="微软雅黑" panose="020B0503020204020204" pitchFamily="34" charset="-122"/>
                              <a:ea typeface="微软雅黑" panose="020B0503020204020204" pitchFamily="34" charset="-122"/>
                            </a:rPr>
                            <a:t>样本</a:t>
                          </a:r>
                          <a:r>
                            <a:rPr lang="en-US" sz="1800" b="1" kern="100">
                              <a:effectLst/>
                              <a:latin typeface="微软雅黑" panose="020B0503020204020204" pitchFamily="34" charset="-122"/>
                              <a:ea typeface="微软雅黑" panose="020B0503020204020204" pitchFamily="34" charset="-122"/>
                            </a:rPr>
                            <a:t>9</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extLst>
                      <a:ext uri="{0D108BD9-81ED-4DB2-BD59-A6C34878D82A}">
                        <a16:rowId xmlns:a16="http://schemas.microsoft.com/office/drawing/2014/main" val="2388541405"/>
                      </a:ext>
                    </a:extLst>
                  </a:tr>
                  <a:tr h="165100">
                    <a:tc>
                      <a:txBody>
                        <a:bodyPr/>
                        <a:lstStyle/>
                        <a:p>
                          <a:pPr algn="ctr"/>
                          <a:r>
                            <a:rPr lang="en-US" sz="1800" b="1" kern="100">
                              <a:effectLst/>
                              <a:latin typeface="微软雅黑" panose="020B0503020204020204" pitchFamily="34" charset="-122"/>
                              <a:ea typeface="微软雅黑" panose="020B0503020204020204" pitchFamily="34" charset="-122"/>
                            </a:rPr>
                            <a:t>40</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1</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1</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1</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1</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1</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1</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1</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1</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1</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extLst>
                      <a:ext uri="{0D108BD9-81ED-4DB2-BD59-A6C34878D82A}">
                        <a16:rowId xmlns:a16="http://schemas.microsoft.com/office/drawing/2014/main" val="839258165"/>
                      </a:ext>
                    </a:extLst>
                  </a:tr>
                  <a:tr h="165100">
                    <a:tc>
                      <a:txBody>
                        <a:bodyPr/>
                        <a:lstStyle/>
                        <a:p>
                          <a:pPr algn="ctr"/>
                          <a:r>
                            <a:rPr lang="en-US" sz="1800" b="1" kern="100">
                              <a:effectLst/>
                              <a:latin typeface="微软雅黑" panose="020B0503020204020204" pitchFamily="34" charset="-122"/>
                              <a:ea typeface="微软雅黑" panose="020B0503020204020204" pitchFamily="34" charset="-122"/>
                            </a:rPr>
                            <a:t>35</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0.9333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0.9338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0.9336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0.9334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0.9355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0.9339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0.9340 </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0.9351 </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0.9346 </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extLst>
                      <a:ext uri="{0D108BD9-81ED-4DB2-BD59-A6C34878D82A}">
                        <a16:rowId xmlns:a16="http://schemas.microsoft.com/office/drawing/2014/main" val="3370898053"/>
                      </a:ext>
                    </a:extLst>
                  </a:tr>
                  <a:tr h="165100">
                    <a:tc>
                      <a:txBody>
                        <a:bodyPr/>
                        <a:lstStyle/>
                        <a:p>
                          <a:pPr algn="ctr"/>
                          <a:r>
                            <a:rPr lang="en-US" sz="1800" b="1" kern="100">
                              <a:effectLst/>
                              <a:latin typeface="微软雅黑" panose="020B0503020204020204" pitchFamily="34" charset="-122"/>
                              <a:ea typeface="微软雅黑" panose="020B0503020204020204" pitchFamily="34" charset="-122"/>
                            </a:rPr>
                            <a:t>30</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0.8682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0.8690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0.8685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0.8685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0.8714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0.8696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0.8693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0.8713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0.8704 </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extLst>
                      <a:ext uri="{0D108BD9-81ED-4DB2-BD59-A6C34878D82A}">
                        <a16:rowId xmlns:a16="http://schemas.microsoft.com/office/drawing/2014/main" val="912296561"/>
                      </a:ext>
                    </a:extLst>
                  </a:tr>
                  <a:tr h="165100">
                    <a:tc>
                      <a:txBody>
                        <a:bodyPr/>
                        <a:lstStyle/>
                        <a:p>
                          <a:pPr algn="ctr"/>
                          <a:r>
                            <a:rPr lang="en-US" sz="1800" b="1" kern="100">
                              <a:effectLst/>
                              <a:latin typeface="微软雅黑" panose="020B0503020204020204" pitchFamily="34" charset="-122"/>
                              <a:ea typeface="微软雅黑" panose="020B0503020204020204" pitchFamily="34" charset="-122"/>
                            </a:rPr>
                            <a:t>25</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0.8047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0.8057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0.8053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0.8050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0.8081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0.8065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0.8060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0.8081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0.8073 </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extLst>
                      <a:ext uri="{0D108BD9-81ED-4DB2-BD59-A6C34878D82A}">
                        <a16:rowId xmlns:a16="http://schemas.microsoft.com/office/drawing/2014/main" val="53669564"/>
                      </a:ext>
                    </a:extLst>
                  </a:tr>
                </a:tbl>
              </a:graphicData>
            </a:graphic>
          </p:graphicFrame>
        </mc:Choice>
        <mc:Fallback xmlns="">
          <p:graphicFrame>
            <p:nvGraphicFramePr>
              <p:cNvPr id="7" name="表格 6">
                <a:extLst>
                  <a:ext uri="{FF2B5EF4-FFF2-40B4-BE49-F238E27FC236}">
                    <a16:creationId xmlns:a16="http://schemas.microsoft.com/office/drawing/2014/main" id="{A54EC66C-7B1A-3730-382F-29FA1D03BA6E}"/>
                  </a:ext>
                </a:extLst>
              </p:cNvPr>
              <p:cNvGraphicFramePr>
                <a:graphicFrameLocks noGrp="1"/>
              </p:cNvGraphicFramePr>
              <p:nvPr>
                <p:extLst>
                  <p:ext uri="{D42A27DB-BD31-4B8C-83A1-F6EECF244321}">
                    <p14:modId xmlns:p14="http://schemas.microsoft.com/office/powerpoint/2010/main" val="2475449376"/>
                  </p:ext>
                </p:extLst>
              </p:nvPr>
            </p:nvGraphicFramePr>
            <p:xfrm>
              <a:off x="228600" y="3219822"/>
              <a:ext cx="8687200" cy="1645920"/>
            </p:xfrm>
            <a:graphic>
              <a:graphicData uri="http://schemas.openxmlformats.org/drawingml/2006/table">
                <a:tbl>
                  <a:tblPr firstRow="1" firstCol="1" bandRow="1">
                    <a:tableStyleId>{5C22544A-7EE6-4342-B048-85BDC9FD1C3A}</a:tableStyleId>
                  </a:tblPr>
                  <a:tblGrid>
                    <a:gridCol w="868720">
                      <a:extLst>
                        <a:ext uri="{9D8B030D-6E8A-4147-A177-3AD203B41FA5}">
                          <a16:colId xmlns:a16="http://schemas.microsoft.com/office/drawing/2014/main" val="2587130980"/>
                        </a:ext>
                      </a:extLst>
                    </a:gridCol>
                    <a:gridCol w="868720">
                      <a:extLst>
                        <a:ext uri="{9D8B030D-6E8A-4147-A177-3AD203B41FA5}">
                          <a16:colId xmlns:a16="http://schemas.microsoft.com/office/drawing/2014/main" val="319124630"/>
                        </a:ext>
                      </a:extLst>
                    </a:gridCol>
                    <a:gridCol w="868720">
                      <a:extLst>
                        <a:ext uri="{9D8B030D-6E8A-4147-A177-3AD203B41FA5}">
                          <a16:colId xmlns:a16="http://schemas.microsoft.com/office/drawing/2014/main" val="3287260728"/>
                        </a:ext>
                      </a:extLst>
                    </a:gridCol>
                    <a:gridCol w="868720">
                      <a:extLst>
                        <a:ext uri="{9D8B030D-6E8A-4147-A177-3AD203B41FA5}">
                          <a16:colId xmlns:a16="http://schemas.microsoft.com/office/drawing/2014/main" val="3996199584"/>
                        </a:ext>
                      </a:extLst>
                    </a:gridCol>
                    <a:gridCol w="868720">
                      <a:extLst>
                        <a:ext uri="{9D8B030D-6E8A-4147-A177-3AD203B41FA5}">
                          <a16:colId xmlns:a16="http://schemas.microsoft.com/office/drawing/2014/main" val="3977189442"/>
                        </a:ext>
                      </a:extLst>
                    </a:gridCol>
                    <a:gridCol w="868720">
                      <a:extLst>
                        <a:ext uri="{9D8B030D-6E8A-4147-A177-3AD203B41FA5}">
                          <a16:colId xmlns:a16="http://schemas.microsoft.com/office/drawing/2014/main" val="2841615765"/>
                        </a:ext>
                      </a:extLst>
                    </a:gridCol>
                    <a:gridCol w="868720">
                      <a:extLst>
                        <a:ext uri="{9D8B030D-6E8A-4147-A177-3AD203B41FA5}">
                          <a16:colId xmlns:a16="http://schemas.microsoft.com/office/drawing/2014/main" val="2655942444"/>
                        </a:ext>
                      </a:extLst>
                    </a:gridCol>
                    <a:gridCol w="868720">
                      <a:extLst>
                        <a:ext uri="{9D8B030D-6E8A-4147-A177-3AD203B41FA5}">
                          <a16:colId xmlns:a16="http://schemas.microsoft.com/office/drawing/2014/main" val="510105855"/>
                        </a:ext>
                      </a:extLst>
                    </a:gridCol>
                    <a:gridCol w="868720">
                      <a:extLst>
                        <a:ext uri="{9D8B030D-6E8A-4147-A177-3AD203B41FA5}">
                          <a16:colId xmlns:a16="http://schemas.microsoft.com/office/drawing/2014/main" val="1339355811"/>
                        </a:ext>
                      </a:extLst>
                    </a:gridCol>
                    <a:gridCol w="868720">
                      <a:extLst>
                        <a:ext uri="{9D8B030D-6E8A-4147-A177-3AD203B41FA5}">
                          <a16:colId xmlns:a16="http://schemas.microsoft.com/office/drawing/2014/main" val="2658929365"/>
                        </a:ext>
                      </a:extLst>
                    </a:gridCol>
                  </a:tblGrid>
                  <a:tr h="274320">
                    <a:tc rowSpan="2">
                      <a:txBody>
                        <a:bodyPr/>
                        <a:lstStyle/>
                        <a:p>
                          <a:endParaRPr lang="zh-CN"/>
                        </a:p>
                      </a:txBody>
                      <a:tcPr marL="6350" marR="6350" marT="0" marB="0" anchor="ctr">
                        <a:blipFill>
                          <a:blip r:embed="rId3"/>
                          <a:stretch>
                            <a:fillRect l="-699" t="-14444" r="-900000" b="-226667"/>
                          </a:stretch>
                        </a:blipFill>
                      </a:tcPr>
                    </a:tc>
                    <a:tc gridSpan="9">
                      <a:txBody>
                        <a:bodyPr/>
                        <a:lstStyle/>
                        <a:p>
                          <a:pPr algn="ctr"/>
                          <a:r>
                            <a:rPr lang="zh-CN" sz="1800" b="1" kern="100">
                              <a:effectLst/>
                              <a:latin typeface="微软雅黑" panose="020B0503020204020204" pitchFamily="34" charset="-122"/>
                              <a:ea typeface="微软雅黑" panose="020B0503020204020204" pitchFamily="34" charset="-122"/>
                            </a:rPr>
                            <a:t>传感器输出（</a:t>
                          </a:r>
                          <a:r>
                            <a:rPr lang="en-US" sz="1800" b="1" kern="100">
                              <a:effectLst/>
                              <a:latin typeface="微软雅黑" panose="020B0503020204020204" pitchFamily="34" charset="-122"/>
                              <a:ea typeface="微软雅黑" panose="020B0503020204020204" pitchFamily="34" charset="-122"/>
                            </a:rPr>
                            <a:t>V</a:t>
                          </a:r>
                          <a:r>
                            <a:rPr lang="zh-CN" sz="1800" b="1" kern="100">
                              <a:effectLst/>
                              <a:latin typeface="微软雅黑" panose="020B0503020204020204" pitchFamily="34" charset="-122"/>
                              <a:ea typeface="微软雅黑" panose="020B0503020204020204" pitchFamily="34" charset="-122"/>
                            </a:rPr>
                            <a:t>）</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460075135"/>
                      </a:ext>
                    </a:extLst>
                  </a:tr>
                  <a:tr h="274320">
                    <a:tc vMerge="1">
                      <a:txBody>
                        <a:bodyPr/>
                        <a:lstStyle/>
                        <a:p>
                          <a:endParaRPr lang="zh-CN" altLang="en-US"/>
                        </a:p>
                      </a:txBody>
                      <a:tcPr/>
                    </a:tc>
                    <a:tc>
                      <a:txBody>
                        <a:bodyPr/>
                        <a:lstStyle/>
                        <a:p>
                          <a:pPr algn="ctr"/>
                          <a:r>
                            <a:rPr lang="zh-CN" sz="1800" b="1" kern="100" dirty="0">
                              <a:effectLst/>
                              <a:latin typeface="微软雅黑" panose="020B0503020204020204" pitchFamily="34" charset="-122"/>
                              <a:ea typeface="微软雅黑" panose="020B0503020204020204" pitchFamily="34" charset="-122"/>
                            </a:rPr>
                            <a:t>样本</a:t>
                          </a:r>
                          <a:r>
                            <a:rPr lang="en-US" sz="1800" b="1" kern="100" dirty="0">
                              <a:effectLst/>
                              <a:latin typeface="微软雅黑" panose="020B0503020204020204" pitchFamily="34" charset="-122"/>
                              <a:ea typeface="微软雅黑" panose="020B0503020204020204" pitchFamily="34" charset="-122"/>
                            </a:rPr>
                            <a:t>1</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dirty="0">
                              <a:effectLst/>
                              <a:latin typeface="微软雅黑" panose="020B0503020204020204" pitchFamily="34" charset="-122"/>
                              <a:ea typeface="微软雅黑" panose="020B0503020204020204" pitchFamily="34" charset="-122"/>
                            </a:rPr>
                            <a:t>样本</a:t>
                          </a:r>
                          <a:r>
                            <a:rPr lang="en-US" sz="1800" b="1" kern="100" dirty="0">
                              <a:effectLst/>
                              <a:latin typeface="微软雅黑" panose="020B0503020204020204" pitchFamily="34" charset="-122"/>
                              <a:ea typeface="微软雅黑" panose="020B0503020204020204" pitchFamily="34" charset="-122"/>
                            </a:rPr>
                            <a:t>2</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dirty="0">
                              <a:effectLst/>
                              <a:latin typeface="微软雅黑" panose="020B0503020204020204" pitchFamily="34" charset="-122"/>
                              <a:ea typeface="微软雅黑" panose="020B0503020204020204" pitchFamily="34" charset="-122"/>
                            </a:rPr>
                            <a:t>样本</a:t>
                          </a:r>
                          <a:r>
                            <a:rPr lang="en-US" sz="1800" b="1" kern="100" dirty="0">
                              <a:effectLst/>
                              <a:latin typeface="微软雅黑" panose="020B0503020204020204" pitchFamily="34" charset="-122"/>
                              <a:ea typeface="微软雅黑" panose="020B0503020204020204" pitchFamily="34" charset="-122"/>
                            </a:rPr>
                            <a:t>3</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a:effectLst/>
                              <a:latin typeface="微软雅黑" panose="020B0503020204020204" pitchFamily="34" charset="-122"/>
                              <a:ea typeface="微软雅黑" panose="020B0503020204020204" pitchFamily="34" charset="-122"/>
                            </a:rPr>
                            <a:t>样本</a:t>
                          </a:r>
                          <a:r>
                            <a:rPr lang="en-US" sz="1800" b="1" kern="100">
                              <a:effectLst/>
                              <a:latin typeface="微软雅黑" panose="020B0503020204020204" pitchFamily="34" charset="-122"/>
                              <a:ea typeface="微软雅黑" panose="020B0503020204020204" pitchFamily="34" charset="-122"/>
                            </a:rPr>
                            <a:t>4</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a:effectLst/>
                              <a:latin typeface="微软雅黑" panose="020B0503020204020204" pitchFamily="34" charset="-122"/>
                              <a:ea typeface="微软雅黑" panose="020B0503020204020204" pitchFamily="34" charset="-122"/>
                            </a:rPr>
                            <a:t>样本</a:t>
                          </a:r>
                          <a:r>
                            <a:rPr lang="en-US" sz="1800" b="1" kern="100">
                              <a:effectLst/>
                              <a:latin typeface="微软雅黑" panose="020B0503020204020204" pitchFamily="34" charset="-122"/>
                              <a:ea typeface="微软雅黑" panose="020B0503020204020204" pitchFamily="34" charset="-122"/>
                            </a:rPr>
                            <a:t>5</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a:effectLst/>
                              <a:latin typeface="微软雅黑" panose="020B0503020204020204" pitchFamily="34" charset="-122"/>
                              <a:ea typeface="微软雅黑" panose="020B0503020204020204" pitchFamily="34" charset="-122"/>
                            </a:rPr>
                            <a:t>样本</a:t>
                          </a:r>
                          <a:r>
                            <a:rPr lang="en-US" sz="1800" b="1" kern="100">
                              <a:effectLst/>
                              <a:latin typeface="微软雅黑" panose="020B0503020204020204" pitchFamily="34" charset="-122"/>
                              <a:ea typeface="微软雅黑" panose="020B0503020204020204" pitchFamily="34" charset="-122"/>
                            </a:rPr>
                            <a:t>6</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a:effectLst/>
                              <a:latin typeface="微软雅黑" panose="020B0503020204020204" pitchFamily="34" charset="-122"/>
                              <a:ea typeface="微软雅黑" panose="020B0503020204020204" pitchFamily="34" charset="-122"/>
                            </a:rPr>
                            <a:t>样本</a:t>
                          </a:r>
                          <a:r>
                            <a:rPr lang="en-US" sz="1800" b="1" kern="100">
                              <a:effectLst/>
                              <a:latin typeface="微软雅黑" panose="020B0503020204020204" pitchFamily="34" charset="-122"/>
                              <a:ea typeface="微软雅黑" panose="020B0503020204020204" pitchFamily="34" charset="-122"/>
                            </a:rPr>
                            <a:t>7</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a:effectLst/>
                              <a:latin typeface="微软雅黑" panose="020B0503020204020204" pitchFamily="34" charset="-122"/>
                              <a:ea typeface="微软雅黑" panose="020B0503020204020204" pitchFamily="34" charset="-122"/>
                            </a:rPr>
                            <a:t>样本</a:t>
                          </a:r>
                          <a:r>
                            <a:rPr lang="en-US" sz="1800" b="1" kern="100">
                              <a:effectLst/>
                              <a:latin typeface="微软雅黑" panose="020B0503020204020204" pitchFamily="34" charset="-122"/>
                              <a:ea typeface="微软雅黑" panose="020B0503020204020204" pitchFamily="34" charset="-122"/>
                            </a:rPr>
                            <a:t>8</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a:effectLst/>
                              <a:latin typeface="微软雅黑" panose="020B0503020204020204" pitchFamily="34" charset="-122"/>
                              <a:ea typeface="微软雅黑" panose="020B0503020204020204" pitchFamily="34" charset="-122"/>
                            </a:rPr>
                            <a:t>样本</a:t>
                          </a:r>
                          <a:r>
                            <a:rPr lang="en-US" sz="1800" b="1" kern="100">
                              <a:effectLst/>
                              <a:latin typeface="微软雅黑" panose="020B0503020204020204" pitchFamily="34" charset="-122"/>
                              <a:ea typeface="微软雅黑" panose="020B0503020204020204" pitchFamily="34" charset="-122"/>
                            </a:rPr>
                            <a:t>9</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extLst>
                      <a:ext uri="{0D108BD9-81ED-4DB2-BD59-A6C34878D82A}">
                        <a16:rowId xmlns:a16="http://schemas.microsoft.com/office/drawing/2014/main" val="2388541405"/>
                      </a:ext>
                    </a:extLst>
                  </a:tr>
                  <a:tr h="274320">
                    <a:tc>
                      <a:txBody>
                        <a:bodyPr/>
                        <a:lstStyle/>
                        <a:p>
                          <a:pPr algn="ctr"/>
                          <a:r>
                            <a:rPr lang="en-US" sz="1800" b="1" kern="100">
                              <a:effectLst/>
                              <a:latin typeface="微软雅黑" panose="020B0503020204020204" pitchFamily="34" charset="-122"/>
                              <a:ea typeface="微软雅黑" panose="020B0503020204020204" pitchFamily="34" charset="-122"/>
                            </a:rPr>
                            <a:t>40</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1</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1</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1</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1</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1</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1</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1</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1</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1</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extLst>
                      <a:ext uri="{0D108BD9-81ED-4DB2-BD59-A6C34878D82A}">
                        <a16:rowId xmlns:a16="http://schemas.microsoft.com/office/drawing/2014/main" val="839258165"/>
                      </a:ext>
                    </a:extLst>
                  </a:tr>
                  <a:tr h="274320">
                    <a:tc>
                      <a:txBody>
                        <a:bodyPr/>
                        <a:lstStyle/>
                        <a:p>
                          <a:pPr algn="ctr"/>
                          <a:r>
                            <a:rPr lang="en-US" sz="1800" b="1" kern="100">
                              <a:effectLst/>
                              <a:latin typeface="微软雅黑" panose="020B0503020204020204" pitchFamily="34" charset="-122"/>
                              <a:ea typeface="微软雅黑" panose="020B0503020204020204" pitchFamily="34" charset="-122"/>
                            </a:rPr>
                            <a:t>35</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0.9333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0.9338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0.9336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0.9334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0.9355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0.9339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0.9340 </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0.9351 </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0.9346 </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extLst>
                      <a:ext uri="{0D108BD9-81ED-4DB2-BD59-A6C34878D82A}">
                        <a16:rowId xmlns:a16="http://schemas.microsoft.com/office/drawing/2014/main" val="3370898053"/>
                      </a:ext>
                    </a:extLst>
                  </a:tr>
                  <a:tr h="274320">
                    <a:tc>
                      <a:txBody>
                        <a:bodyPr/>
                        <a:lstStyle/>
                        <a:p>
                          <a:pPr algn="ctr"/>
                          <a:r>
                            <a:rPr lang="en-US" sz="1800" b="1" kern="100">
                              <a:effectLst/>
                              <a:latin typeface="微软雅黑" panose="020B0503020204020204" pitchFamily="34" charset="-122"/>
                              <a:ea typeface="微软雅黑" panose="020B0503020204020204" pitchFamily="34" charset="-122"/>
                            </a:rPr>
                            <a:t>30</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0.8682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0.8690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0.8685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0.8685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0.8714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0.8696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0.8693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0.8713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0.8704 </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extLst>
                      <a:ext uri="{0D108BD9-81ED-4DB2-BD59-A6C34878D82A}">
                        <a16:rowId xmlns:a16="http://schemas.microsoft.com/office/drawing/2014/main" val="912296561"/>
                      </a:ext>
                    </a:extLst>
                  </a:tr>
                  <a:tr h="274320">
                    <a:tc>
                      <a:txBody>
                        <a:bodyPr/>
                        <a:lstStyle/>
                        <a:p>
                          <a:pPr algn="ctr"/>
                          <a:r>
                            <a:rPr lang="en-US" sz="1800" b="1" kern="100">
                              <a:effectLst/>
                              <a:latin typeface="微软雅黑" panose="020B0503020204020204" pitchFamily="34" charset="-122"/>
                              <a:ea typeface="微软雅黑" panose="020B0503020204020204" pitchFamily="34" charset="-122"/>
                            </a:rPr>
                            <a:t>25</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0.8047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0.8057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0.8053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0.8050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0.8081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0.8065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0.8060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0.8081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0.8073 </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extLst>
                      <a:ext uri="{0D108BD9-81ED-4DB2-BD59-A6C34878D82A}">
                        <a16:rowId xmlns:a16="http://schemas.microsoft.com/office/drawing/2014/main" val="53669564"/>
                      </a:ext>
                    </a:extLst>
                  </a:tr>
                </a:tbl>
              </a:graphicData>
            </a:graphic>
          </p:graphicFrame>
        </mc:Fallback>
      </mc:AlternateContent>
    </p:spTree>
    <p:extLst>
      <p:ext uri="{BB962C8B-B14F-4D97-AF65-F5344CB8AC3E}">
        <p14:creationId xmlns:p14="http://schemas.microsoft.com/office/powerpoint/2010/main" val="26097425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 y="411510"/>
            <a:ext cx="3167843"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71500" y="434685"/>
            <a:ext cx="2577950"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9.3.3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样本集划分</a:t>
            </a:r>
          </a:p>
        </p:txBody>
      </p:sp>
      <p:sp>
        <p:nvSpPr>
          <p:cNvPr id="20" name="文本框 19">
            <a:extLst>
              <a:ext uri="{FF2B5EF4-FFF2-40B4-BE49-F238E27FC236}">
                <a16:creationId xmlns:a16="http://schemas.microsoft.com/office/drawing/2014/main" id="{C6A1FB5B-308F-00E1-1294-F82A49074107}"/>
              </a:ext>
            </a:extLst>
          </p:cNvPr>
          <p:cNvSpPr txBox="1"/>
          <p:nvPr/>
        </p:nvSpPr>
        <p:spPr>
          <a:xfrm>
            <a:off x="229000" y="1023578"/>
            <a:ext cx="8686799" cy="2484013"/>
          </a:xfrm>
          <a:prstGeom prst="rect">
            <a:avLst/>
          </a:prstGeom>
          <a:noFill/>
        </p:spPr>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如果直接用整个样本集进行训练和预测，虽然拟合精度可能很高，但模型泛化能力会降低，容易出现过拟合和输出振荡曲线的现象；</a:t>
            </a: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为提升模型在未知数据上的表现，应将样本集划分为训练集和测试集；</a:t>
            </a: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针对样本</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3</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，因标定数据仅有</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17</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组，采用较保守的划分比例：随机选取</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80%</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的数据（</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14</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个样本）为训练集，剩余</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20%</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3</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个样本）为测试集；</a:t>
            </a: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这样做可保证测试集中样本数量充足，更合理地评估模型的泛化能力；</a:t>
            </a: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在小样本条件下，这种分割方法是标准且有效的选择；</a:t>
            </a:r>
          </a:p>
        </p:txBody>
      </p:sp>
    </p:spTree>
    <p:extLst>
      <p:ext uri="{BB962C8B-B14F-4D97-AF65-F5344CB8AC3E}">
        <p14:creationId xmlns:p14="http://schemas.microsoft.com/office/powerpoint/2010/main" val="30685781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 y="411510"/>
            <a:ext cx="3167843"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71500" y="434685"/>
            <a:ext cx="2885726"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9.3.4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核函数的选择</a:t>
            </a:r>
          </a:p>
        </p:txBody>
      </p:sp>
      <p:sp>
        <p:nvSpPr>
          <p:cNvPr id="20" name="文本框 19">
            <a:extLst>
              <a:ext uri="{FF2B5EF4-FFF2-40B4-BE49-F238E27FC236}">
                <a16:creationId xmlns:a16="http://schemas.microsoft.com/office/drawing/2014/main" id="{C6A1FB5B-308F-00E1-1294-F82A49074107}"/>
              </a:ext>
            </a:extLst>
          </p:cNvPr>
          <p:cNvSpPr txBox="1"/>
          <p:nvPr/>
        </p:nvSpPr>
        <p:spPr>
          <a:xfrm>
            <a:off x="229000" y="1023578"/>
            <a:ext cx="8686799" cy="1099019"/>
          </a:xfrm>
          <a:prstGeom prst="rect">
            <a:avLst/>
          </a:prstGeom>
          <a:noFill/>
        </p:spPr>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支持向量机的核函数选择目前没有统一的理论指导，实际应用多采用实验比较；</a:t>
            </a: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本数据样本分别采用常用的径向基核函数（</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RBF</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核）和 </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Sigmoid </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核函数建模；</a:t>
            </a:r>
          </a:p>
          <a:p>
            <a:pPr marL="285750" indent="-285750">
              <a:lnSpc>
                <a:spcPct val="125000"/>
              </a:lnSpc>
              <a:buClr>
                <a:schemeClr val="accent3">
                  <a:lumMod val="75000"/>
                </a:schemeClr>
              </a:buClr>
              <a:buFont typeface="Wingdings" pitchFamily="2" charset="2"/>
              <a:buChar char="Ø"/>
            </a:pPr>
            <a:endPar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a:extLst>
              <a:ext uri="{FF2B5EF4-FFF2-40B4-BE49-F238E27FC236}">
                <a16:creationId xmlns:a16="http://schemas.microsoft.com/office/drawing/2014/main" id="{C4969211-C9F9-811D-680A-422A58833A7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575" y="1707654"/>
            <a:ext cx="4351425" cy="2894330"/>
          </a:xfrm>
          <a:prstGeom prst="rect">
            <a:avLst/>
          </a:prstGeom>
          <a:noFill/>
          <a:ln>
            <a:noFill/>
          </a:ln>
        </p:spPr>
      </p:pic>
      <p:pic>
        <p:nvPicPr>
          <p:cNvPr id="3" name="图片 2">
            <a:extLst>
              <a:ext uri="{FF2B5EF4-FFF2-40B4-BE49-F238E27FC236}">
                <a16:creationId xmlns:a16="http://schemas.microsoft.com/office/drawing/2014/main" id="{D002A671-3ED0-9CEC-AD2E-D01BC8D9FE7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1491" y="1911844"/>
            <a:ext cx="4171934" cy="2485950"/>
          </a:xfrm>
          <a:prstGeom prst="rect">
            <a:avLst/>
          </a:prstGeom>
          <a:noFill/>
          <a:ln>
            <a:noFill/>
          </a:ln>
        </p:spPr>
      </p:pic>
      <p:sp>
        <p:nvSpPr>
          <p:cNvPr id="9" name="文本框 8">
            <a:extLst>
              <a:ext uri="{FF2B5EF4-FFF2-40B4-BE49-F238E27FC236}">
                <a16:creationId xmlns:a16="http://schemas.microsoft.com/office/drawing/2014/main" id="{88CBDAE0-EF6A-CC41-A777-609F331424EC}"/>
              </a:ext>
            </a:extLst>
          </p:cNvPr>
          <p:cNvSpPr txBox="1"/>
          <p:nvPr/>
        </p:nvSpPr>
        <p:spPr>
          <a:xfrm>
            <a:off x="1021738" y="4628763"/>
            <a:ext cx="2749098" cy="276999"/>
          </a:xfrm>
          <a:prstGeom prst="rect">
            <a:avLst/>
          </a:prstGeom>
          <a:noFill/>
        </p:spPr>
        <p:txBody>
          <a:bodyPr wrap="square">
            <a:spAutoFit/>
          </a:bodyPr>
          <a:lstStyle/>
          <a:p>
            <a:r>
              <a:rPr lang="zh-CN" altLang="zh-CN" sz="1200" b="1" dirty="0">
                <a:solidFill>
                  <a:prstClr val="black"/>
                </a:solidFill>
                <a:latin typeface="Arial" panose="020B0604020202020204" pitchFamily="34" charset="0"/>
                <a:ea typeface="微软雅黑" panose="020B0503020204020204" pitchFamily="34" charset="-122"/>
              </a:rPr>
              <a:t>基于径向基核函数拟合后的误差曲线</a:t>
            </a:r>
            <a:endParaRPr lang="zh-CN" altLang="en-US" sz="1200" b="1" dirty="0">
              <a:solidFill>
                <a:prstClr val="black"/>
              </a:solidFill>
              <a:latin typeface="Arial" panose="020B0604020202020204" pitchFamily="34" charset="0"/>
              <a:ea typeface="微软雅黑" panose="020B0503020204020204" pitchFamily="34" charset="-122"/>
            </a:endParaRPr>
          </a:p>
        </p:txBody>
      </p:sp>
      <p:sp>
        <p:nvSpPr>
          <p:cNvPr id="10" name="文本框 9">
            <a:extLst>
              <a:ext uri="{FF2B5EF4-FFF2-40B4-BE49-F238E27FC236}">
                <a16:creationId xmlns:a16="http://schemas.microsoft.com/office/drawing/2014/main" id="{850A783F-4384-3CB2-26A5-39EBF3A0FC26}"/>
              </a:ext>
            </a:extLst>
          </p:cNvPr>
          <p:cNvSpPr txBox="1"/>
          <p:nvPr/>
        </p:nvSpPr>
        <p:spPr>
          <a:xfrm>
            <a:off x="5462909" y="4628762"/>
            <a:ext cx="2749098" cy="276999"/>
          </a:xfrm>
          <a:prstGeom prst="rect">
            <a:avLst/>
          </a:prstGeom>
          <a:noFill/>
        </p:spPr>
        <p:txBody>
          <a:bodyPr wrap="square">
            <a:spAutoFit/>
          </a:bodyPr>
          <a:lstStyle/>
          <a:p>
            <a:r>
              <a:rPr lang="zh-CN" altLang="zh-CN" sz="1200" b="1" dirty="0">
                <a:solidFill>
                  <a:prstClr val="black"/>
                </a:solidFill>
                <a:latin typeface="Arial" panose="020B0604020202020204" pitchFamily="34" charset="0"/>
                <a:ea typeface="微软雅黑" panose="020B0503020204020204" pitchFamily="34" charset="-122"/>
              </a:rPr>
              <a:t>基于径向基核函数拟合后的误差曲线</a:t>
            </a:r>
            <a:endParaRPr lang="zh-CN" altLang="en-US" sz="1200" b="1" dirty="0">
              <a:solidFill>
                <a:prstClr val="black"/>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3274780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 y="411510"/>
            <a:ext cx="3167843"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71500" y="434685"/>
            <a:ext cx="3244799"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9.3.5 SVM</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参数的优化</a:t>
            </a: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C6A1FB5B-308F-00E1-1294-F82A49074107}"/>
                  </a:ext>
                </a:extLst>
              </p:cNvPr>
              <p:cNvSpPr txBox="1"/>
              <p:nvPr/>
            </p:nvSpPr>
            <p:spPr>
              <a:xfrm>
                <a:off x="229000" y="1023578"/>
                <a:ext cx="8686799" cy="2135200"/>
              </a:xfrm>
              <a:prstGeom prst="rect">
                <a:avLst/>
              </a:prstGeom>
              <a:noFill/>
            </p:spPr>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默认参数训练的</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SVM</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模型预测精度较低，难以满足实际需求；</a:t>
                </a: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需采用合适的优化方法调整</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SVM</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模型的超参数；</a:t>
                </a: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常用优化方法包括粒子群优化、蚁群优化等，均可自主学习和使用；</a:t>
                </a:r>
              </a:p>
              <a:p>
                <a:pPr marL="285750" indent="-285750">
                  <a:lnSpc>
                    <a:spcPct val="125000"/>
                  </a:lnSpc>
                  <a:buClr>
                    <a:schemeClr val="accent3">
                      <a:lumMod val="75000"/>
                    </a:schemeClr>
                  </a:buClr>
                  <a:buFont typeface="Wingdings" pitchFamily="2" charset="2"/>
                  <a:buChar char="Ø"/>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SVM</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模型常见超参数：惩罚系数</a:t>
                </a:r>
                <a14:m>
                  <m:oMath xmlns:m="http://schemas.openxmlformats.org/officeDocument/2006/math">
                    <m:r>
                      <a:rPr lang="en-US" altLang="zh-CN" sz="1800" b="1" i="1" smtClean="0">
                        <a:effectLst/>
                        <a:latin typeface="Cambria Math" panose="02040503050406030204" pitchFamily="18" charset="0"/>
                        <a:ea typeface="宋体" panose="02010600030101010101" pitchFamily="2" charset="-122"/>
                        <a:cs typeface="Times New Roman" panose="02020603050405020304" pitchFamily="18" charset="0"/>
                      </a:rPr>
                      <m:t>𝑪</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、损失函数中的</a:t>
                </a:r>
                <a14:m>
                  <m:oMath xmlns:m="http://schemas.openxmlformats.org/officeDocument/2006/math">
                    <m:r>
                      <a:rPr lang="en-US" altLang="zh-CN" b="1" i="1">
                        <a:latin typeface="Cambria Math" panose="02040503050406030204" pitchFamily="18" charset="0"/>
                      </a:rPr>
                      <m:t>𝜺</m:t>
                    </m:r>
                  </m:oMath>
                </a14:m>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、核函数参数等；</a:t>
                </a: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对于径向基核函数，本节重点优化</a:t>
                </a:r>
                <a14:m>
                  <m:oMath xmlns:m="http://schemas.openxmlformats.org/officeDocument/2006/math">
                    <m:r>
                      <a:rPr lang="en-US" altLang="zh-CN" sz="1800" b="1" i="1" smtClean="0">
                        <a:effectLst/>
                        <a:latin typeface="Cambria Math" panose="02040503050406030204" pitchFamily="18" charset="0"/>
                        <a:ea typeface="宋体" panose="02010600030101010101" pitchFamily="2" charset="-122"/>
                        <a:cs typeface="Times New Roman" panose="02020603050405020304" pitchFamily="18" charset="0"/>
                      </a:rPr>
                      <m:t>𝑪</m:t>
                    </m:r>
                    <m:r>
                      <a:rPr lang="en-US" altLang="zh-CN" sz="1800" b="1" i="1" smtClean="0">
                        <a:effectLst/>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14:m>
                  <m:oMath xmlns:m="http://schemas.openxmlformats.org/officeDocument/2006/math">
                    <m:r>
                      <a:rPr lang="en-US" altLang="zh-CN" b="1" i="1">
                        <a:latin typeface="Cambria Math" panose="02040503050406030204" pitchFamily="18" charset="0"/>
                      </a:rPr>
                      <m:t>𝜺</m:t>
                    </m:r>
                  </m:oMath>
                </a14:m>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和核参数</a:t>
                </a:r>
                <a14:m>
                  <m:oMath xmlns:m="http://schemas.openxmlformats.org/officeDocument/2006/math">
                    <m:r>
                      <a:rPr lang="en-US" altLang="zh-CN" b="1" i="1">
                        <a:latin typeface="Cambria Math" panose="02040503050406030204" pitchFamily="18" charset="0"/>
                      </a:rPr>
                      <m:t>𝝈</m:t>
                    </m:r>
                  </m:oMath>
                </a14:m>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通过优化，本节直接给出最优结果：</a:t>
                </a:r>
                <a14:m>
                  <m:oMath xmlns:m="http://schemas.openxmlformats.org/officeDocument/2006/math">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𝑪</m:t>
                    </m:r>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𝟏𝟎𝟎𝟎</m:t>
                    </m:r>
                  </m:oMath>
                </a14:m>
                <a:r>
                  <a:rPr lang="zh-CN" altLang="zh-CN" sz="1800" b="1"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𝝈</m:t>
                    </m:r>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𝟏</m:t>
                    </m:r>
                  </m:oMath>
                </a14:m>
                <a:r>
                  <a:rPr lang="zh-CN" altLang="zh-CN" sz="1800" b="1"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𝜺</m:t>
                    </m:r>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𝟎</m:t>
                    </m:r>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𝟎𝟎𝟏</m:t>
                    </m:r>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p>
            </p:txBody>
          </p:sp>
        </mc:Choice>
        <mc:Fallback xmlns="">
          <p:sp>
            <p:nvSpPr>
              <p:cNvPr id="20" name="文本框 19">
                <a:extLst>
                  <a:ext uri="{FF2B5EF4-FFF2-40B4-BE49-F238E27FC236}">
                    <a16:creationId xmlns:a16="http://schemas.microsoft.com/office/drawing/2014/main" id="{C6A1FB5B-308F-00E1-1294-F82A49074107}"/>
                  </a:ext>
                </a:extLst>
              </p:cNvPr>
              <p:cNvSpPr txBox="1">
                <a:spLocks noRot="1" noChangeAspect="1" noMove="1" noResize="1" noEditPoints="1" noAdjustHandles="1" noChangeArrowheads="1" noChangeShapeType="1" noTextEdit="1"/>
              </p:cNvSpPr>
              <p:nvPr/>
            </p:nvSpPr>
            <p:spPr>
              <a:xfrm>
                <a:off x="229000" y="1023578"/>
                <a:ext cx="8686799" cy="2135200"/>
              </a:xfrm>
              <a:prstGeom prst="rect">
                <a:avLst/>
              </a:prstGeom>
              <a:blipFill>
                <a:blip r:embed="rId2"/>
                <a:stretch>
                  <a:fillRect l="-491" b="-37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5807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 y="411510"/>
            <a:ext cx="3167843"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71500" y="434685"/>
            <a:ext cx="2885726"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9.3.6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预测结果验证</a:t>
            </a:r>
          </a:p>
        </p:txBody>
      </p:sp>
      <p:sp>
        <p:nvSpPr>
          <p:cNvPr id="20" name="文本框 19">
            <a:extLst>
              <a:ext uri="{FF2B5EF4-FFF2-40B4-BE49-F238E27FC236}">
                <a16:creationId xmlns:a16="http://schemas.microsoft.com/office/drawing/2014/main" id="{C6A1FB5B-308F-00E1-1294-F82A49074107}"/>
              </a:ext>
            </a:extLst>
          </p:cNvPr>
          <p:cNvSpPr txBox="1"/>
          <p:nvPr/>
        </p:nvSpPr>
        <p:spPr>
          <a:xfrm>
            <a:off x="229000" y="1023578"/>
            <a:ext cx="8686799" cy="3869008"/>
          </a:xfrm>
          <a:prstGeom prst="rect">
            <a:avLst/>
          </a:prstGeom>
          <a:noFill/>
        </p:spPr>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选用优化后的超参数训练</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SVM</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模型，并采用训练好的</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SVM</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模型对样本数据进行预测，预测结果如下图所示：</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校正后，拟合曲线基本上就是一条直线，线性度较高，达到非线性校正的目的；</a:t>
            </a:r>
          </a:p>
        </p:txBody>
      </p:sp>
      <p:pic>
        <p:nvPicPr>
          <p:cNvPr id="2" name="图片 1">
            <a:extLst>
              <a:ext uri="{FF2B5EF4-FFF2-40B4-BE49-F238E27FC236}">
                <a16:creationId xmlns:a16="http://schemas.microsoft.com/office/drawing/2014/main" id="{1E2CC450-F4A9-5411-E9DE-41754A3E26F4}"/>
              </a:ext>
            </a:extLst>
          </p:cNvPr>
          <p:cNvPicPr>
            <a:picLocks noChangeAspect="1"/>
          </p:cNvPicPr>
          <p:nvPr/>
        </p:nvPicPr>
        <p:blipFill>
          <a:blip r:embed="rId2" cstate="print">
            <a:extLst>
              <a:ext uri="{28A0092B-C50C-407E-A947-70E740481C1C}">
                <a14:useLocalDpi xmlns:a14="http://schemas.microsoft.com/office/drawing/2010/main" val="0"/>
              </a:ext>
            </a:extLst>
          </a:blip>
          <a:srcRect l="3278" t="9282" r="6262"/>
          <a:stretch/>
        </p:blipFill>
        <p:spPr bwMode="auto">
          <a:xfrm>
            <a:off x="2742257" y="1743658"/>
            <a:ext cx="3659485" cy="2751219"/>
          </a:xfrm>
          <a:prstGeom prst="rect">
            <a:avLst/>
          </a:prstGeom>
          <a:noFill/>
          <a:ln>
            <a:noFill/>
          </a:ln>
        </p:spPr>
      </p:pic>
    </p:spTree>
    <p:extLst>
      <p:ext uri="{BB962C8B-B14F-4D97-AF65-F5344CB8AC3E}">
        <p14:creationId xmlns:p14="http://schemas.microsoft.com/office/powerpoint/2010/main" val="7545515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 y="411510"/>
            <a:ext cx="3167843"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71500" y="434685"/>
            <a:ext cx="2885726"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9.3.6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预测结果验证</a:t>
            </a:r>
          </a:p>
        </p:txBody>
      </p:sp>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id="{C6A1FB5B-308F-00E1-1294-F82A49074107}"/>
                  </a:ext>
                </a:extLst>
              </p:cNvPr>
              <p:cNvSpPr txBox="1"/>
              <p:nvPr/>
            </p:nvSpPr>
            <p:spPr>
              <a:xfrm>
                <a:off x="229000" y="951570"/>
                <a:ext cx="8686799" cy="3803990"/>
              </a:xfrm>
              <a:prstGeom prst="rect">
                <a:avLst/>
              </a:prstGeom>
              <a:noFill/>
            </p:spPr>
            <p:txBody>
              <a:bodyPr wrap="square">
                <a:spAutoFit/>
              </a:bodyPr>
              <a:lstStyle/>
              <a:p>
                <a:pPr marL="285750" indent="-285750">
                  <a:lnSpc>
                    <a:spcPct val="110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为了定量说明非线性校正的效果，采用以下公式计算传感器的线性度：</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10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10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10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校正前：</a:t>
                </a:r>
                <a:r>
                  <a:rPr lang="zh-CN" altLang="zh-CN" b="1" dirty="0">
                    <a:solidFill>
                      <a:prstClr val="black"/>
                    </a:solidFill>
                    <a:latin typeface="Arial" panose="020B0604020202020204" pitchFamily="34" charset="0"/>
                    <a:ea typeface="微软雅黑" panose="020B0503020204020204" pitchFamily="34" charset="-122"/>
                  </a:rPr>
                  <a:t>拟合直线为</a:t>
                </a:r>
                <a14:m>
                  <m:oMath xmlns:m="http://schemas.openxmlformats.org/officeDocument/2006/math">
                    <m:r>
                      <a:rPr lang="en-US" altLang="zh-CN" b="1" i="1">
                        <a:solidFill>
                          <a:prstClr val="black"/>
                        </a:solidFill>
                        <a:latin typeface="Arial" panose="020B0604020202020204" pitchFamily="34" charset="0"/>
                        <a:ea typeface="微软雅黑" panose="020B0503020204020204" pitchFamily="34" charset="-122"/>
                      </a:rPr>
                      <m:t>𝒚</m:t>
                    </m:r>
                    <m:r>
                      <a:rPr lang="en-US" altLang="zh-CN" b="1">
                        <a:solidFill>
                          <a:prstClr val="black"/>
                        </a:solidFill>
                        <a:latin typeface="Arial" panose="020B0604020202020204" pitchFamily="34" charset="0"/>
                        <a:ea typeface="微软雅黑" panose="020B0503020204020204" pitchFamily="34" charset="-122"/>
                      </a:rPr>
                      <m:t>=</m:t>
                    </m:r>
                    <m:r>
                      <a:rPr lang="en-US" altLang="zh-CN" b="1" i="1">
                        <a:solidFill>
                          <a:prstClr val="black"/>
                        </a:solidFill>
                        <a:latin typeface="Arial" panose="020B0604020202020204" pitchFamily="34" charset="0"/>
                        <a:ea typeface="微软雅黑" panose="020B0503020204020204" pitchFamily="34" charset="-122"/>
                      </a:rPr>
                      <m:t>𝟑𝟔</m:t>
                    </m:r>
                    <m:r>
                      <a:rPr lang="en-US" altLang="zh-CN" b="1">
                        <a:solidFill>
                          <a:prstClr val="black"/>
                        </a:solidFill>
                        <a:latin typeface="Arial" panose="020B0604020202020204" pitchFamily="34" charset="0"/>
                        <a:ea typeface="微软雅黑" panose="020B0503020204020204" pitchFamily="34" charset="-122"/>
                      </a:rPr>
                      <m:t>.</m:t>
                    </m:r>
                    <m:r>
                      <a:rPr lang="en-US" altLang="zh-CN" b="1" i="1">
                        <a:solidFill>
                          <a:prstClr val="black"/>
                        </a:solidFill>
                        <a:latin typeface="Arial" panose="020B0604020202020204" pitchFamily="34" charset="0"/>
                        <a:ea typeface="微软雅黑" panose="020B0503020204020204" pitchFamily="34" charset="-122"/>
                      </a:rPr>
                      <m:t>𝟕𝟗𝟔</m:t>
                    </m:r>
                    <m:r>
                      <a:rPr lang="en-US" altLang="zh-CN" b="1" i="1">
                        <a:solidFill>
                          <a:prstClr val="black"/>
                        </a:solidFill>
                        <a:latin typeface="Arial" panose="020B0604020202020204" pitchFamily="34" charset="0"/>
                        <a:ea typeface="微软雅黑" panose="020B0503020204020204" pitchFamily="34" charset="-122"/>
                      </a:rPr>
                      <m:t>𝒙</m:t>
                    </m:r>
                    <m:r>
                      <a:rPr lang="en-US" altLang="zh-CN" b="1">
                        <a:solidFill>
                          <a:prstClr val="black"/>
                        </a:solidFill>
                        <a:latin typeface="Arial" panose="020B0604020202020204" pitchFamily="34" charset="0"/>
                        <a:ea typeface="微软雅黑" panose="020B0503020204020204" pitchFamily="34" charset="-122"/>
                      </a:rPr>
                      <m:t>−</m:t>
                    </m:r>
                    <m:r>
                      <a:rPr lang="en-US" altLang="zh-CN" b="1" i="1">
                        <a:solidFill>
                          <a:prstClr val="black"/>
                        </a:solidFill>
                        <a:latin typeface="Arial" panose="020B0604020202020204" pitchFamily="34" charset="0"/>
                        <a:ea typeface="微软雅黑" panose="020B0503020204020204" pitchFamily="34" charset="-122"/>
                      </a:rPr>
                      <m:t>𝟒𝟓</m:t>
                    </m:r>
                    <m:r>
                      <a:rPr lang="en-US" altLang="zh-CN" b="1">
                        <a:solidFill>
                          <a:prstClr val="black"/>
                        </a:solidFill>
                        <a:latin typeface="Arial" panose="020B0604020202020204" pitchFamily="34" charset="0"/>
                        <a:ea typeface="微软雅黑" panose="020B0503020204020204" pitchFamily="34" charset="-122"/>
                      </a:rPr>
                      <m:t>.</m:t>
                    </m:r>
                    <m:r>
                      <a:rPr lang="en-US" altLang="zh-CN" b="1" i="1">
                        <a:solidFill>
                          <a:prstClr val="black"/>
                        </a:solidFill>
                        <a:latin typeface="Arial" panose="020B0604020202020204" pitchFamily="34" charset="0"/>
                        <a:ea typeface="微软雅黑" panose="020B0503020204020204" pitchFamily="34" charset="-122"/>
                      </a:rPr>
                      <m:t>𝟔𝟓𝟏</m:t>
                    </m:r>
                  </m:oMath>
                </a14:m>
                <a:r>
                  <a:rPr lang="zh-CN" altLang="zh-CN" b="1" dirty="0">
                    <a:solidFill>
                      <a:prstClr val="black"/>
                    </a:solidFill>
                    <a:latin typeface="Arial" panose="020B0604020202020204" pitchFamily="34" charset="0"/>
                    <a:ea typeface="微软雅黑" panose="020B0503020204020204" pitchFamily="34" charset="-122"/>
                  </a:rPr>
                  <a:t>，将传感器输入代入并与传感器的输出比较，可得到最大拟合误差为</a:t>
                </a:r>
                <a14:m>
                  <m:oMath xmlns:m="http://schemas.openxmlformats.org/officeDocument/2006/math">
                    <m:r>
                      <a:rPr lang="en-US" altLang="zh-CN" b="1" i="1">
                        <a:solidFill>
                          <a:prstClr val="black"/>
                        </a:solidFill>
                        <a:latin typeface="Arial" panose="020B0604020202020204" pitchFamily="34" charset="0"/>
                        <a:ea typeface="微软雅黑" panose="020B0503020204020204" pitchFamily="34" charset="-122"/>
                      </a:rPr>
                      <m:t>𝚫</m:t>
                    </m:r>
                    <m:sSub>
                      <m:sSubPr>
                        <m:ctrlPr>
                          <a:rPr lang="zh-CN" altLang="zh-CN" b="1">
                            <a:solidFill>
                              <a:prstClr val="black"/>
                            </a:solidFill>
                            <a:latin typeface="Arial" panose="020B0604020202020204" pitchFamily="34" charset="0"/>
                            <a:ea typeface="微软雅黑" panose="020B0503020204020204" pitchFamily="34" charset="-122"/>
                          </a:rPr>
                        </m:ctrlPr>
                      </m:sSubPr>
                      <m:e>
                        <m:r>
                          <a:rPr lang="en-US" altLang="zh-CN" b="1" i="1">
                            <a:solidFill>
                              <a:prstClr val="black"/>
                            </a:solidFill>
                            <a:latin typeface="Arial" panose="020B0604020202020204" pitchFamily="34" charset="0"/>
                            <a:ea typeface="微软雅黑" panose="020B0503020204020204" pitchFamily="34" charset="-122"/>
                          </a:rPr>
                          <m:t>𝑳</m:t>
                        </m:r>
                      </m:e>
                      <m:sub>
                        <m:r>
                          <a:rPr lang="en-US" altLang="zh-CN" b="1" i="1">
                            <a:solidFill>
                              <a:prstClr val="black"/>
                            </a:solidFill>
                            <a:latin typeface="Arial" panose="020B0604020202020204" pitchFamily="34" charset="0"/>
                            <a:ea typeface="微软雅黑" panose="020B0503020204020204" pitchFamily="34" charset="-122"/>
                          </a:rPr>
                          <m:t>𝐦𝐚𝐱</m:t>
                        </m:r>
                      </m:sub>
                    </m:sSub>
                    <m:r>
                      <a:rPr lang="en-US" altLang="zh-CN" b="1">
                        <a:solidFill>
                          <a:prstClr val="black"/>
                        </a:solidFill>
                        <a:latin typeface="Arial" panose="020B0604020202020204" pitchFamily="34" charset="0"/>
                        <a:ea typeface="微软雅黑" panose="020B0503020204020204" pitchFamily="34" charset="-122"/>
                      </a:rPr>
                      <m:t>=</m:t>
                    </m:r>
                    <m:r>
                      <a:rPr lang="en-US" altLang="zh-CN" b="1" i="1">
                        <a:solidFill>
                          <a:prstClr val="black"/>
                        </a:solidFill>
                        <a:latin typeface="Arial" panose="020B0604020202020204" pitchFamily="34" charset="0"/>
                        <a:ea typeface="微软雅黑" panose="020B0503020204020204" pitchFamily="34" charset="-122"/>
                      </a:rPr>
                      <m:t>𝟎</m:t>
                    </m:r>
                    <m:r>
                      <a:rPr lang="en-US" altLang="zh-CN" b="1">
                        <a:solidFill>
                          <a:prstClr val="black"/>
                        </a:solidFill>
                        <a:latin typeface="Arial" panose="020B0604020202020204" pitchFamily="34" charset="0"/>
                        <a:ea typeface="微软雅黑" panose="020B0503020204020204" pitchFamily="34" charset="-122"/>
                      </a:rPr>
                      <m:t>.</m:t>
                    </m:r>
                    <m:r>
                      <a:rPr lang="en-US" altLang="zh-CN" b="1" i="1">
                        <a:solidFill>
                          <a:prstClr val="black"/>
                        </a:solidFill>
                        <a:latin typeface="Arial" panose="020B0604020202020204" pitchFamily="34" charset="0"/>
                        <a:ea typeface="微软雅黑" panose="020B0503020204020204" pitchFamily="34" charset="-122"/>
                      </a:rPr>
                      <m:t>𝟔𝟑𝟗</m:t>
                    </m:r>
                  </m:oMath>
                </a14:m>
                <a:r>
                  <a:rPr lang="zh-CN" altLang="zh-CN" b="1" dirty="0">
                    <a:solidFill>
                      <a:prstClr val="black"/>
                    </a:solidFill>
                    <a:latin typeface="Arial" panose="020B0604020202020204" pitchFamily="34" charset="0"/>
                    <a:ea typeface="微软雅黑" panose="020B0503020204020204" pitchFamily="34" charset="-122"/>
                  </a:rPr>
                  <a:t>，而量程</a:t>
                </a:r>
                <a14:m>
                  <m:oMath xmlns:m="http://schemas.openxmlformats.org/officeDocument/2006/math">
                    <m:sSub>
                      <m:sSubPr>
                        <m:ctrlPr>
                          <a:rPr lang="zh-CN" altLang="zh-CN" b="1">
                            <a:solidFill>
                              <a:prstClr val="black"/>
                            </a:solidFill>
                            <a:latin typeface="Arial" panose="020B0604020202020204" pitchFamily="34" charset="0"/>
                            <a:ea typeface="微软雅黑" panose="020B0503020204020204" pitchFamily="34" charset="-122"/>
                          </a:rPr>
                        </m:ctrlPr>
                      </m:sSubPr>
                      <m:e>
                        <m:r>
                          <a:rPr lang="en-US" altLang="zh-CN" b="1" i="1">
                            <a:solidFill>
                              <a:prstClr val="black"/>
                            </a:solidFill>
                            <a:latin typeface="Arial" panose="020B0604020202020204" pitchFamily="34" charset="0"/>
                            <a:ea typeface="微软雅黑" panose="020B0503020204020204" pitchFamily="34" charset="-122"/>
                          </a:rPr>
                          <m:t>𝒀</m:t>
                        </m:r>
                      </m:e>
                      <m:sub>
                        <m:r>
                          <a:rPr lang="en-US" altLang="zh-CN" b="1" i="1">
                            <a:solidFill>
                              <a:prstClr val="black"/>
                            </a:solidFill>
                            <a:latin typeface="Arial" panose="020B0604020202020204" pitchFamily="34" charset="0"/>
                            <a:ea typeface="微软雅黑" panose="020B0503020204020204" pitchFamily="34" charset="-122"/>
                          </a:rPr>
                          <m:t>𝐅𝐬</m:t>
                        </m:r>
                      </m:sub>
                    </m:sSub>
                    <m:r>
                      <a:rPr lang="en-US" altLang="zh-CN" b="1">
                        <a:solidFill>
                          <a:prstClr val="black"/>
                        </a:solidFill>
                        <a:latin typeface="Arial" panose="020B0604020202020204" pitchFamily="34" charset="0"/>
                        <a:ea typeface="微软雅黑" panose="020B0503020204020204" pitchFamily="34" charset="-122"/>
                      </a:rPr>
                      <m:t>=</m:t>
                    </m:r>
                    <m:r>
                      <a:rPr lang="en-US" altLang="zh-CN" b="1" i="1">
                        <a:solidFill>
                          <a:prstClr val="black"/>
                        </a:solidFill>
                        <a:latin typeface="Arial" panose="020B0604020202020204" pitchFamily="34" charset="0"/>
                        <a:ea typeface="微软雅黑" panose="020B0503020204020204" pitchFamily="34" charset="-122"/>
                      </a:rPr>
                      <m:t>𝟒𝟎</m:t>
                    </m:r>
                  </m:oMath>
                </a14:m>
                <a:r>
                  <a:rPr lang="zh-CN" altLang="zh-CN" b="1" dirty="0">
                    <a:solidFill>
                      <a:prstClr val="black"/>
                    </a:solidFill>
                    <a:latin typeface="Arial" panose="020B0604020202020204" pitchFamily="34" charset="0"/>
                    <a:ea typeface="微软雅黑" panose="020B0503020204020204" pitchFamily="34" charset="-122"/>
                  </a:rPr>
                  <a:t>，代入可得：</a:t>
                </a:r>
              </a:p>
              <a:p>
                <a:pPr marL="285750" indent="-285750">
                  <a:lnSpc>
                    <a:spcPct val="110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10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10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校正后：</a:t>
                </a:r>
                <a:r>
                  <a:rPr lang="zh-CN" altLang="zh-CN" b="1" dirty="0">
                    <a:solidFill>
                      <a:prstClr val="black"/>
                    </a:solidFill>
                    <a:latin typeface="Arial" panose="020B0604020202020204" pitchFamily="34" charset="0"/>
                    <a:ea typeface="微软雅黑" panose="020B0503020204020204" pitchFamily="34" charset="-122"/>
                  </a:rPr>
                  <a:t>拟合直线为</a:t>
                </a:r>
                <a14:m>
                  <m:oMath xmlns:m="http://schemas.openxmlformats.org/officeDocument/2006/math">
                    <m:r>
                      <a:rPr lang="en-US" altLang="zh-CN" b="1" i="1">
                        <a:solidFill>
                          <a:prstClr val="black"/>
                        </a:solidFill>
                        <a:latin typeface="Arial" panose="020B0604020202020204" pitchFamily="34" charset="0"/>
                        <a:ea typeface="微软雅黑" panose="020B0503020204020204" pitchFamily="34" charset="-122"/>
                      </a:rPr>
                      <m:t>𝒚</m:t>
                    </m:r>
                    <m:r>
                      <a:rPr lang="en-US" altLang="zh-CN" b="1">
                        <a:solidFill>
                          <a:prstClr val="black"/>
                        </a:solidFill>
                        <a:latin typeface="Arial" panose="020B0604020202020204" pitchFamily="34" charset="0"/>
                        <a:ea typeface="微软雅黑" panose="020B0503020204020204" pitchFamily="34" charset="-122"/>
                      </a:rPr>
                      <m:t>=</m:t>
                    </m:r>
                    <m:r>
                      <a:rPr lang="en-US" altLang="zh-CN" b="1" i="1">
                        <a:solidFill>
                          <a:prstClr val="black"/>
                        </a:solidFill>
                        <a:latin typeface="Arial" panose="020B0604020202020204" pitchFamily="34" charset="0"/>
                        <a:ea typeface="微软雅黑" panose="020B0503020204020204" pitchFamily="34" charset="-122"/>
                      </a:rPr>
                      <m:t>𝟎</m:t>
                    </m:r>
                    <m:r>
                      <a:rPr lang="en-US" altLang="zh-CN" b="1">
                        <a:solidFill>
                          <a:prstClr val="black"/>
                        </a:solidFill>
                        <a:latin typeface="Arial" panose="020B0604020202020204" pitchFamily="34" charset="0"/>
                        <a:ea typeface="微软雅黑" panose="020B0503020204020204" pitchFamily="34" charset="-122"/>
                      </a:rPr>
                      <m:t>.</m:t>
                    </m:r>
                    <m:r>
                      <a:rPr lang="en-US" altLang="zh-CN" b="1" i="1">
                        <a:solidFill>
                          <a:prstClr val="black"/>
                        </a:solidFill>
                        <a:latin typeface="Arial" panose="020B0604020202020204" pitchFamily="34" charset="0"/>
                        <a:ea typeface="微软雅黑" panose="020B0503020204020204" pitchFamily="34" charset="-122"/>
                      </a:rPr>
                      <m:t>𝟗𝟗𝟗</m:t>
                    </m:r>
                    <m:r>
                      <a:rPr lang="en-US" altLang="zh-CN" b="1" i="1">
                        <a:solidFill>
                          <a:prstClr val="black"/>
                        </a:solidFill>
                        <a:latin typeface="Arial" panose="020B0604020202020204" pitchFamily="34" charset="0"/>
                        <a:ea typeface="微软雅黑" panose="020B0503020204020204" pitchFamily="34" charset="-122"/>
                      </a:rPr>
                      <m:t>𝒙</m:t>
                    </m:r>
                    <m:r>
                      <a:rPr lang="en-US" altLang="zh-CN" b="1">
                        <a:solidFill>
                          <a:prstClr val="black"/>
                        </a:solidFill>
                        <a:latin typeface="Arial" panose="020B0604020202020204" pitchFamily="34" charset="0"/>
                        <a:ea typeface="微软雅黑" panose="020B0503020204020204" pitchFamily="34" charset="-122"/>
                      </a:rPr>
                      <m:t>−</m:t>
                    </m:r>
                    <m:r>
                      <a:rPr lang="en-US" altLang="zh-CN" b="1" i="1">
                        <a:solidFill>
                          <a:prstClr val="black"/>
                        </a:solidFill>
                        <a:latin typeface="Arial" panose="020B0604020202020204" pitchFamily="34" charset="0"/>
                        <a:ea typeface="微软雅黑" panose="020B0503020204020204" pitchFamily="34" charset="-122"/>
                      </a:rPr>
                      <m:t>𝟎</m:t>
                    </m:r>
                    <m:r>
                      <a:rPr lang="en-US" altLang="zh-CN" b="1">
                        <a:solidFill>
                          <a:prstClr val="black"/>
                        </a:solidFill>
                        <a:latin typeface="Arial" panose="020B0604020202020204" pitchFamily="34" charset="0"/>
                        <a:ea typeface="微软雅黑" panose="020B0503020204020204" pitchFamily="34" charset="-122"/>
                      </a:rPr>
                      <m:t>.</m:t>
                    </m:r>
                    <m:r>
                      <a:rPr lang="en-US" altLang="zh-CN" b="1" i="1">
                        <a:solidFill>
                          <a:prstClr val="black"/>
                        </a:solidFill>
                        <a:latin typeface="Arial" panose="020B0604020202020204" pitchFamily="34" charset="0"/>
                        <a:ea typeface="微软雅黑" panose="020B0503020204020204" pitchFamily="34" charset="-122"/>
                      </a:rPr>
                      <m:t>𝟎𝟎𝟗</m:t>
                    </m:r>
                  </m:oMath>
                </a14:m>
                <a:r>
                  <a:rPr lang="zh-CN" altLang="zh-CN" b="1" dirty="0">
                    <a:solidFill>
                      <a:prstClr val="black"/>
                    </a:solidFill>
                    <a:latin typeface="Arial" panose="020B0604020202020204" pitchFamily="34" charset="0"/>
                    <a:ea typeface="微软雅黑" panose="020B0503020204020204" pitchFamily="34" charset="-122"/>
                  </a:rPr>
                  <a:t>，将传感器输入代入并与传感器的输出比较，可得到最大拟合误差为</a:t>
                </a:r>
                <a14:m>
                  <m:oMath xmlns:m="http://schemas.openxmlformats.org/officeDocument/2006/math">
                    <m:r>
                      <a:rPr lang="en-US" altLang="zh-CN" b="1" i="1">
                        <a:solidFill>
                          <a:prstClr val="black"/>
                        </a:solidFill>
                        <a:latin typeface="Arial" panose="020B0604020202020204" pitchFamily="34" charset="0"/>
                        <a:ea typeface="微软雅黑" panose="020B0503020204020204" pitchFamily="34" charset="-122"/>
                      </a:rPr>
                      <m:t>𝚫</m:t>
                    </m:r>
                    <m:sSub>
                      <m:sSubPr>
                        <m:ctrlPr>
                          <a:rPr lang="zh-CN" altLang="zh-CN" b="1">
                            <a:solidFill>
                              <a:prstClr val="black"/>
                            </a:solidFill>
                            <a:latin typeface="Arial" panose="020B0604020202020204" pitchFamily="34" charset="0"/>
                            <a:ea typeface="微软雅黑" panose="020B0503020204020204" pitchFamily="34" charset="-122"/>
                          </a:rPr>
                        </m:ctrlPr>
                      </m:sSubPr>
                      <m:e>
                        <m:r>
                          <a:rPr lang="en-US" altLang="zh-CN" b="1" i="1">
                            <a:solidFill>
                              <a:prstClr val="black"/>
                            </a:solidFill>
                            <a:latin typeface="Arial" panose="020B0604020202020204" pitchFamily="34" charset="0"/>
                            <a:ea typeface="微软雅黑" panose="020B0503020204020204" pitchFamily="34" charset="-122"/>
                          </a:rPr>
                          <m:t>𝑳</m:t>
                        </m:r>
                      </m:e>
                      <m:sub>
                        <m:r>
                          <a:rPr lang="en-US" altLang="zh-CN" b="1" i="1">
                            <a:solidFill>
                              <a:prstClr val="black"/>
                            </a:solidFill>
                            <a:latin typeface="Arial" panose="020B0604020202020204" pitchFamily="34" charset="0"/>
                            <a:ea typeface="微软雅黑" panose="020B0503020204020204" pitchFamily="34" charset="-122"/>
                          </a:rPr>
                          <m:t>𝐦𝐚𝐱</m:t>
                        </m:r>
                      </m:sub>
                    </m:sSub>
                    <m:r>
                      <a:rPr lang="en-US" altLang="zh-CN" b="1">
                        <a:solidFill>
                          <a:prstClr val="black"/>
                        </a:solidFill>
                        <a:latin typeface="Arial" panose="020B0604020202020204" pitchFamily="34" charset="0"/>
                        <a:ea typeface="微软雅黑" panose="020B0503020204020204" pitchFamily="34" charset="-122"/>
                      </a:rPr>
                      <m:t>=</m:t>
                    </m:r>
                    <m:r>
                      <a:rPr lang="en-US" altLang="zh-CN" b="1" i="1">
                        <a:solidFill>
                          <a:prstClr val="black"/>
                        </a:solidFill>
                        <a:latin typeface="Arial" panose="020B0604020202020204" pitchFamily="34" charset="0"/>
                        <a:ea typeface="微软雅黑" panose="020B0503020204020204" pitchFamily="34" charset="-122"/>
                      </a:rPr>
                      <m:t>𝟎</m:t>
                    </m:r>
                    <m:r>
                      <a:rPr lang="en-US" altLang="zh-CN" b="1">
                        <a:solidFill>
                          <a:prstClr val="black"/>
                        </a:solidFill>
                        <a:latin typeface="Arial" panose="020B0604020202020204" pitchFamily="34" charset="0"/>
                        <a:ea typeface="微软雅黑" panose="020B0503020204020204" pitchFamily="34" charset="-122"/>
                      </a:rPr>
                      <m:t>.</m:t>
                    </m:r>
                    <m:r>
                      <a:rPr lang="en-US" altLang="zh-CN" b="1" i="1">
                        <a:solidFill>
                          <a:prstClr val="black"/>
                        </a:solidFill>
                        <a:latin typeface="Arial" panose="020B0604020202020204" pitchFamily="34" charset="0"/>
                        <a:ea typeface="微软雅黑" panose="020B0503020204020204" pitchFamily="34" charset="-122"/>
                      </a:rPr>
                      <m:t>𝟏𝟐𝟒</m:t>
                    </m:r>
                  </m:oMath>
                </a14:m>
                <a:r>
                  <a:rPr lang="zh-CN" altLang="zh-CN" b="1" dirty="0">
                    <a:solidFill>
                      <a:prstClr val="black"/>
                    </a:solidFill>
                    <a:latin typeface="Arial" panose="020B0604020202020204" pitchFamily="34" charset="0"/>
                    <a:ea typeface="微软雅黑" panose="020B0503020204020204" pitchFamily="34" charset="-122"/>
                  </a:rPr>
                  <a:t>，而量程</a:t>
                </a:r>
                <a14:m>
                  <m:oMath xmlns:m="http://schemas.openxmlformats.org/officeDocument/2006/math">
                    <m:sSub>
                      <m:sSubPr>
                        <m:ctrlPr>
                          <a:rPr lang="zh-CN" altLang="zh-CN" b="1">
                            <a:solidFill>
                              <a:prstClr val="black"/>
                            </a:solidFill>
                            <a:latin typeface="Arial" panose="020B0604020202020204" pitchFamily="34" charset="0"/>
                            <a:ea typeface="微软雅黑" panose="020B0503020204020204" pitchFamily="34" charset="-122"/>
                          </a:rPr>
                        </m:ctrlPr>
                      </m:sSubPr>
                      <m:e>
                        <m:r>
                          <a:rPr lang="en-US" altLang="zh-CN" b="1" i="1">
                            <a:solidFill>
                              <a:prstClr val="black"/>
                            </a:solidFill>
                            <a:latin typeface="Arial" panose="020B0604020202020204" pitchFamily="34" charset="0"/>
                            <a:ea typeface="微软雅黑" panose="020B0503020204020204" pitchFamily="34" charset="-122"/>
                          </a:rPr>
                          <m:t>𝒀</m:t>
                        </m:r>
                      </m:e>
                      <m:sub>
                        <m:r>
                          <a:rPr lang="en-US" altLang="zh-CN" b="1" i="1">
                            <a:solidFill>
                              <a:prstClr val="black"/>
                            </a:solidFill>
                            <a:latin typeface="Arial" panose="020B0604020202020204" pitchFamily="34" charset="0"/>
                            <a:ea typeface="微软雅黑" panose="020B0503020204020204" pitchFamily="34" charset="-122"/>
                          </a:rPr>
                          <m:t>𝐅𝐬</m:t>
                        </m:r>
                      </m:sub>
                    </m:sSub>
                    <m:r>
                      <a:rPr lang="en-US" altLang="zh-CN" b="1">
                        <a:solidFill>
                          <a:prstClr val="black"/>
                        </a:solidFill>
                        <a:latin typeface="Arial" panose="020B0604020202020204" pitchFamily="34" charset="0"/>
                        <a:ea typeface="微软雅黑" panose="020B0503020204020204" pitchFamily="34" charset="-122"/>
                      </a:rPr>
                      <m:t>=</m:t>
                    </m:r>
                    <m:r>
                      <a:rPr lang="en-US" altLang="zh-CN" b="1" i="1">
                        <a:solidFill>
                          <a:prstClr val="black"/>
                        </a:solidFill>
                        <a:latin typeface="Arial" panose="020B0604020202020204" pitchFamily="34" charset="0"/>
                        <a:ea typeface="微软雅黑" panose="020B0503020204020204" pitchFamily="34" charset="-122"/>
                      </a:rPr>
                      <m:t>𝟒𝟎</m:t>
                    </m:r>
                  </m:oMath>
                </a14:m>
                <a:r>
                  <a:rPr lang="zh-CN" altLang="zh-CN" b="1" dirty="0">
                    <a:solidFill>
                      <a:prstClr val="black"/>
                    </a:solidFill>
                    <a:latin typeface="Arial" panose="020B0604020202020204" pitchFamily="34" charset="0"/>
                    <a:ea typeface="微软雅黑" panose="020B0503020204020204" pitchFamily="34" charset="-122"/>
                  </a:rPr>
                  <a:t>，代入可得：</a:t>
                </a:r>
                <a:endParaRPr lang="en-US" altLang="zh-CN" b="1" dirty="0">
                  <a:solidFill>
                    <a:prstClr val="black"/>
                  </a:solidFill>
                  <a:latin typeface="Arial" panose="020B0604020202020204" pitchFamily="34" charset="0"/>
                  <a:ea typeface="微软雅黑" panose="020B0503020204020204" pitchFamily="34" charset="-122"/>
                </a:endParaRPr>
              </a:p>
              <a:p>
                <a:pPr marL="285750" indent="-285750">
                  <a:lnSpc>
                    <a:spcPct val="110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endParaRPr>
              </a:p>
              <a:p>
                <a:pPr marL="285750" indent="-285750">
                  <a:lnSpc>
                    <a:spcPct val="110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endParaRPr>
              </a:p>
              <a:p>
                <a:pPr marL="285750" indent="-285750">
                  <a:lnSpc>
                    <a:spcPct val="110000"/>
                  </a:lnSpc>
                  <a:spcBef>
                    <a:spcPts val="600"/>
                  </a:spcBef>
                  <a:buClr>
                    <a:schemeClr val="accent3">
                      <a:lumMod val="75000"/>
                    </a:schemeClr>
                  </a:buClr>
                  <a:buFont typeface="Wingdings" pitchFamily="2" charset="2"/>
                  <a:buChar char="Ø"/>
                </a:pPr>
                <a:r>
                  <a:rPr lang="zh-CN" altLang="zh-CN" b="1" dirty="0">
                    <a:solidFill>
                      <a:prstClr val="black"/>
                    </a:solidFill>
                    <a:latin typeface="Arial" panose="020B0604020202020204" pitchFamily="34" charset="0"/>
                    <a:ea typeface="微软雅黑" panose="020B0503020204020204" pitchFamily="34" charset="-122"/>
                  </a:rPr>
                  <a:t>校正后，线性引用误差由</a:t>
                </a:r>
                <a14:m>
                  <m:oMath xmlns:m="http://schemas.openxmlformats.org/officeDocument/2006/math">
                    <m:r>
                      <a:rPr lang="en-US" altLang="zh-CN" b="1" i="1">
                        <a:solidFill>
                          <a:prstClr val="black"/>
                        </a:solidFill>
                        <a:latin typeface="Arial" panose="020B0604020202020204" pitchFamily="34" charset="0"/>
                        <a:ea typeface="微软雅黑" panose="020B0503020204020204" pitchFamily="34" charset="-122"/>
                      </a:rPr>
                      <m:t>𝟏</m:t>
                    </m:r>
                    <m:r>
                      <a:rPr lang="en-US" altLang="zh-CN" b="1">
                        <a:solidFill>
                          <a:prstClr val="black"/>
                        </a:solidFill>
                        <a:latin typeface="Arial" panose="020B0604020202020204" pitchFamily="34" charset="0"/>
                        <a:ea typeface="微软雅黑" panose="020B0503020204020204" pitchFamily="34" charset="-122"/>
                      </a:rPr>
                      <m:t>.</m:t>
                    </m:r>
                    <m:r>
                      <a:rPr lang="en-US" altLang="zh-CN" b="1" i="1">
                        <a:solidFill>
                          <a:prstClr val="black"/>
                        </a:solidFill>
                        <a:latin typeface="Arial" panose="020B0604020202020204" pitchFamily="34" charset="0"/>
                        <a:ea typeface="微软雅黑" panose="020B0503020204020204" pitchFamily="34" charset="-122"/>
                      </a:rPr>
                      <m:t>𝟓𝟗𝟕</m:t>
                    </m:r>
                    <m:r>
                      <a:rPr lang="en-US" altLang="zh-CN" b="1">
                        <a:solidFill>
                          <a:prstClr val="black"/>
                        </a:solidFill>
                        <a:latin typeface="Arial" panose="020B0604020202020204" pitchFamily="34" charset="0"/>
                        <a:ea typeface="微软雅黑" panose="020B0503020204020204" pitchFamily="34" charset="-122"/>
                      </a:rPr>
                      <m:t>%</m:t>
                    </m:r>
                  </m:oMath>
                </a14:m>
                <a:r>
                  <a:rPr lang="zh-CN" altLang="zh-CN" b="1" dirty="0">
                    <a:solidFill>
                      <a:prstClr val="black"/>
                    </a:solidFill>
                    <a:latin typeface="Arial" panose="020B0604020202020204" pitchFamily="34" charset="0"/>
                    <a:ea typeface="微软雅黑" panose="020B0503020204020204" pitchFamily="34" charset="-122"/>
                  </a:rPr>
                  <a:t>降低到</a:t>
                </a:r>
                <a14:m>
                  <m:oMath xmlns:m="http://schemas.openxmlformats.org/officeDocument/2006/math">
                    <m:r>
                      <a:rPr lang="en-US" altLang="zh-CN" b="1" i="1">
                        <a:solidFill>
                          <a:prstClr val="black"/>
                        </a:solidFill>
                        <a:latin typeface="Arial" panose="020B0604020202020204" pitchFamily="34" charset="0"/>
                        <a:ea typeface="微软雅黑" panose="020B0503020204020204" pitchFamily="34" charset="-122"/>
                      </a:rPr>
                      <m:t>𝟎</m:t>
                    </m:r>
                    <m:r>
                      <a:rPr lang="en-US" altLang="zh-CN" b="1">
                        <a:solidFill>
                          <a:prstClr val="black"/>
                        </a:solidFill>
                        <a:latin typeface="Arial" panose="020B0604020202020204" pitchFamily="34" charset="0"/>
                        <a:ea typeface="微软雅黑" panose="020B0503020204020204" pitchFamily="34" charset="-122"/>
                      </a:rPr>
                      <m:t>.</m:t>
                    </m:r>
                    <m:r>
                      <a:rPr lang="en-US" altLang="zh-CN" b="1" i="1">
                        <a:solidFill>
                          <a:prstClr val="black"/>
                        </a:solidFill>
                        <a:latin typeface="Arial" panose="020B0604020202020204" pitchFamily="34" charset="0"/>
                        <a:ea typeface="微软雅黑" panose="020B0503020204020204" pitchFamily="34" charset="-122"/>
                      </a:rPr>
                      <m:t>𝟑𝟏𝟏</m:t>
                    </m:r>
                    <m:r>
                      <a:rPr lang="en-US" altLang="zh-CN" b="1">
                        <a:solidFill>
                          <a:prstClr val="black"/>
                        </a:solidFill>
                        <a:latin typeface="Arial" panose="020B0604020202020204" pitchFamily="34" charset="0"/>
                        <a:ea typeface="微软雅黑" panose="020B0503020204020204" pitchFamily="34" charset="-122"/>
                      </a:rPr>
                      <m:t>%</m:t>
                    </m:r>
                  </m:oMath>
                </a14:m>
                <a:r>
                  <a:rPr lang="zh-CN" altLang="zh-CN" b="1" dirty="0">
                    <a:solidFill>
                      <a:prstClr val="black"/>
                    </a:solidFill>
                    <a:latin typeface="Arial" panose="020B0604020202020204" pitchFamily="34" charset="0"/>
                    <a:ea typeface="微软雅黑" panose="020B0503020204020204" pitchFamily="34" charset="-122"/>
                  </a:rPr>
                  <a:t>，线性度大大提高</a:t>
                </a:r>
                <a:r>
                  <a:rPr lang="zh-CN" altLang="en-US" b="1" dirty="0">
                    <a:solidFill>
                      <a:prstClr val="black"/>
                    </a:solidFill>
                    <a:latin typeface="Arial" panose="020B0604020202020204" pitchFamily="34" charset="0"/>
                    <a:ea typeface="微软雅黑" panose="020B0503020204020204" pitchFamily="34" charset="-122"/>
                  </a:rPr>
                  <a:t>；</a:t>
                </a:r>
                <a:endPar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mc:Choice>
        <mc:Fallback>
          <p:sp>
            <p:nvSpPr>
              <p:cNvPr id="20" name="文本框 19">
                <a:extLst>
                  <a:ext uri="{FF2B5EF4-FFF2-40B4-BE49-F238E27FC236}">
                    <a16:creationId xmlns:a16="http://schemas.microsoft.com/office/drawing/2014/main" id="{C6A1FB5B-308F-00E1-1294-F82A49074107}"/>
                  </a:ext>
                </a:extLst>
              </p:cNvPr>
              <p:cNvSpPr txBox="1">
                <a:spLocks noRot="1" noChangeAspect="1" noMove="1" noResize="1" noEditPoints="1" noAdjustHandles="1" noChangeArrowheads="1" noChangeShapeType="1" noTextEdit="1"/>
              </p:cNvSpPr>
              <p:nvPr/>
            </p:nvSpPr>
            <p:spPr>
              <a:xfrm>
                <a:off x="229000" y="951570"/>
                <a:ext cx="8686799" cy="3803990"/>
              </a:xfrm>
              <a:prstGeom prst="rect">
                <a:avLst/>
              </a:prstGeom>
              <a:blipFill>
                <a:blip r:embed="rId2"/>
                <a:stretch>
                  <a:fillRect l="-491" t="-641" b="-160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84C0BDBE-300D-3116-4371-4F6BA19A9D52}"/>
                  </a:ext>
                </a:extLst>
              </p:cNvPr>
              <p:cNvSpPr txBox="1"/>
              <p:nvPr/>
            </p:nvSpPr>
            <p:spPr>
              <a:xfrm>
                <a:off x="3310902" y="1275606"/>
                <a:ext cx="2522195" cy="6595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b="1" i="1">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b="1" i="1">
                              <a:latin typeface="Cambria Math" panose="02040503050406030204" pitchFamily="18" charset="0"/>
                              <a:ea typeface="宋体" panose="02010600030101010101" pitchFamily="2" charset="-122"/>
                              <a:cs typeface="Times New Roman" panose="02020603050405020304" pitchFamily="18" charset="0"/>
                            </a:rPr>
                            <m:t>𝜸</m:t>
                          </m:r>
                        </m:e>
                        <m:sub>
                          <m:r>
                            <a:rPr lang="zh-CN" altLang="en-US" b="1" i="1">
                              <a:latin typeface="Cambria Math" panose="02040503050406030204" pitchFamily="18" charset="0"/>
                              <a:ea typeface="宋体" panose="02010600030101010101" pitchFamily="2" charset="-122"/>
                              <a:cs typeface="Times New Roman" panose="02020603050405020304" pitchFamily="18" charset="0"/>
                            </a:rPr>
                            <m:t>𝑳</m:t>
                          </m:r>
                        </m:sub>
                      </m:sSub>
                      <m:r>
                        <a:rPr lang="zh-CN" altLang="en-US" b="1" i="1">
                          <a:latin typeface="Cambria Math" panose="02040503050406030204" pitchFamily="18" charset="0"/>
                          <a:ea typeface="宋体" panose="02010600030101010101" pitchFamily="2" charset="-122"/>
                          <a:cs typeface="Times New Roman" panose="02020603050405020304" pitchFamily="18" charset="0"/>
                        </a:rPr>
                        <m:t>=±</m:t>
                      </m:r>
                      <m:f>
                        <m:fPr>
                          <m:ctrlPr>
                            <a:rPr lang="zh-CN" altLang="en-US" b="1" i="1">
                              <a:latin typeface="Cambria Math" panose="02040503050406030204" pitchFamily="18" charset="0"/>
                              <a:ea typeface="宋体" panose="02010600030101010101" pitchFamily="2" charset="-122"/>
                              <a:cs typeface="Times New Roman" panose="02020603050405020304" pitchFamily="18" charset="0"/>
                            </a:rPr>
                          </m:ctrlPr>
                        </m:fPr>
                        <m:num>
                          <m:r>
                            <a:rPr lang="zh-CN" altLang="en-US" b="1" i="1">
                              <a:latin typeface="Cambria Math" panose="02040503050406030204" pitchFamily="18" charset="0"/>
                              <a:ea typeface="宋体" panose="02010600030101010101" pitchFamily="2" charset="-122"/>
                              <a:cs typeface="Times New Roman" panose="02020603050405020304" pitchFamily="18" charset="0"/>
                            </a:rPr>
                            <m:t>𝜟</m:t>
                          </m:r>
                          <m:sSub>
                            <m:sSubPr>
                              <m:ctrlPr>
                                <a:rPr lang="zh-CN" altLang="en-US" b="1" i="1">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b="1" i="1">
                                  <a:latin typeface="Cambria Math" panose="02040503050406030204" pitchFamily="18" charset="0"/>
                                  <a:ea typeface="宋体" panose="02010600030101010101" pitchFamily="2" charset="-122"/>
                                  <a:cs typeface="Times New Roman" panose="02020603050405020304" pitchFamily="18" charset="0"/>
                                </a:rPr>
                                <m:t>𝑳</m:t>
                              </m:r>
                            </m:e>
                            <m:sub>
                              <m:r>
                                <a:rPr lang="zh-CN" altLang="en-US" b="1" i="1">
                                  <a:latin typeface="Cambria Math" panose="02040503050406030204" pitchFamily="18" charset="0"/>
                                  <a:ea typeface="宋体" panose="02010600030101010101" pitchFamily="2" charset="-122"/>
                                  <a:cs typeface="Times New Roman" panose="02020603050405020304" pitchFamily="18" charset="0"/>
                                </a:rPr>
                                <m:t>𝒎𝒂𝒙</m:t>
                              </m:r>
                            </m:sub>
                          </m:sSub>
                        </m:num>
                        <m:den>
                          <m:sSub>
                            <m:sSubPr>
                              <m:ctrlPr>
                                <a:rPr lang="zh-CN" altLang="en-US" b="1" i="1">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b="1" i="1">
                                  <a:latin typeface="Cambria Math" panose="02040503050406030204" pitchFamily="18" charset="0"/>
                                  <a:ea typeface="宋体" panose="02010600030101010101" pitchFamily="2" charset="-122"/>
                                  <a:cs typeface="Times New Roman" panose="02020603050405020304" pitchFamily="18" charset="0"/>
                                </a:rPr>
                                <m:t>𝒀</m:t>
                              </m:r>
                            </m:e>
                            <m:sub>
                              <m:r>
                                <a:rPr lang="zh-CN" altLang="en-US" b="1" i="1">
                                  <a:latin typeface="Cambria Math" panose="02040503050406030204" pitchFamily="18" charset="0"/>
                                  <a:ea typeface="宋体" panose="02010600030101010101" pitchFamily="2" charset="-122"/>
                                  <a:cs typeface="Times New Roman" panose="02020603050405020304" pitchFamily="18" charset="0"/>
                                </a:rPr>
                                <m:t>𝑭𝒔</m:t>
                              </m:r>
                            </m:sub>
                          </m:sSub>
                        </m:den>
                      </m:f>
                      <m:r>
                        <a:rPr lang="zh-CN" altLang="en-US" b="1" i="1">
                          <a:latin typeface="Cambria Math" panose="02040503050406030204" pitchFamily="18" charset="0"/>
                          <a:ea typeface="宋体" panose="02010600030101010101" pitchFamily="2" charset="-122"/>
                          <a:cs typeface="Times New Roman" panose="02020603050405020304" pitchFamily="18" charset="0"/>
                        </a:rPr>
                        <m:t>×</m:t>
                      </m:r>
                      <m:r>
                        <a:rPr lang="zh-CN" altLang="en-US" b="1" i="1">
                          <a:latin typeface="Cambria Math" panose="02040503050406030204" pitchFamily="18" charset="0"/>
                          <a:ea typeface="宋体" panose="02010600030101010101" pitchFamily="2" charset="-122"/>
                          <a:cs typeface="Times New Roman" panose="02020603050405020304" pitchFamily="18" charset="0"/>
                        </a:rPr>
                        <m:t>𝟏𝟎𝟎</m:t>
                      </m:r>
                      <m:r>
                        <a:rPr lang="zh-CN" altLang="en-US" b="1" i="1">
                          <a:latin typeface="Cambria Math" panose="02040503050406030204" pitchFamily="18" charset="0"/>
                          <a:ea typeface="宋体" panose="02010600030101010101" pitchFamily="2" charset="-122"/>
                          <a:cs typeface="Times New Roman" panose="02020603050405020304" pitchFamily="18" charset="0"/>
                        </a:rPr>
                        <m:t>%</m:t>
                      </m:r>
                    </m:oMath>
                  </m:oMathPara>
                </a14:m>
                <a:endParaRPr lang="zh-CN" altLang="en-US" b="1" i="1" dirty="0">
                  <a:latin typeface="Cambria Math" panose="02040503050406030204" pitchFamily="18" charset="0"/>
                  <a:ea typeface="宋体" panose="02010600030101010101" pitchFamily="2" charset="-122"/>
                  <a:cs typeface="Times New Roman" panose="02020603050405020304" pitchFamily="18" charset="0"/>
                </a:endParaRPr>
              </a:p>
            </p:txBody>
          </p:sp>
        </mc:Choice>
        <mc:Fallback>
          <p:sp>
            <p:nvSpPr>
              <p:cNvPr id="6" name="文本框 5">
                <a:extLst>
                  <a:ext uri="{FF2B5EF4-FFF2-40B4-BE49-F238E27FC236}">
                    <a16:creationId xmlns:a16="http://schemas.microsoft.com/office/drawing/2014/main" id="{84C0BDBE-300D-3116-4371-4F6BA19A9D52}"/>
                  </a:ext>
                </a:extLst>
              </p:cNvPr>
              <p:cNvSpPr txBox="1">
                <a:spLocks noRot="1" noChangeAspect="1" noMove="1" noResize="1" noEditPoints="1" noAdjustHandles="1" noChangeArrowheads="1" noChangeShapeType="1" noTextEdit="1"/>
              </p:cNvSpPr>
              <p:nvPr/>
            </p:nvSpPr>
            <p:spPr>
              <a:xfrm>
                <a:off x="3310902" y="1275606"/>
                <a:ext cx="2522195" cy="65954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E095CD50-61DB-C66F-853C-EC6E83C4454D}"/>
                  </a:ext>
                </a:extLst>
              </p:cNvPr>
              <p:cNvSpPr txBox="1"/>
              <p:nvPr/>
            </p:nvSpPr>
            <p:spPr>
              <a:xfrm>
                <a:off x="2750598" y="2535746"/>
                <a:ext cx="3642801" cy="612732"/>
              </a:xfrm>
              <a:prstGeom prst="rect">
                <a:avLst/>
              </a:prstGeom>
              <a:noFill/>
            </p:spPr>
            <p:txBody>
              <a:bodyPr wrap="square">
                <a:spAutoFit/>
              </a:bodyPr>
              <a:lstStyle>
                <a:defPPr>
                  <a:defRPr lang="zh-CN"/>
                </a:defPPr>
                <a:lvl1pPr>
                  <a:defRPr b="1" i="1">
                    <a:latin typeface="Cambria Math" panose="02040503050406030204" pitchFamily="18" charset="0"/>
                    <a:ea typeface="宋体" panose="02010600030101010101" pitchFamily="2" charset="-122"/>
                    <a:cs typeface="Times New Roman" panose="02020603050405020304" pitchFamily="18" charset="0"/>
                  </a:defRPr>
                </a:lvl1pPr>
              </a:lstStyle>
              <a:p>
                <a:pPr/>
                <a14:m>
                  <m:oMathPara xmlns:m="http://schemas.openxmlformats.org/officeDocument/2006/math">
                    <m:oMathParaPr>
                      <m:jc m:val="centerGroup"/>
                    </m:oMathParaPr>
                    <m:oMath xmlns:m="http://schemas.openxmlformats.org/officeDocument/2006/math">
                      <m:sSub>
                        <m:sSubPr>
                          <m:ctrlPr>
                            <a:rPr lang="zh-CN" altLang="en-US"/>
                          </m:ctrlPr>
                        </m:sSubPr>
                        <m:e>
                          <m:r>
                            <a:rPr lang="zh-CN" altLang="en-US" b="1" i="1"/>
                            <m:t>𝜸</m:t>
                          </m:r>
                        </m:e>
                        <m:sub>
                          <m:r>
                            <a:rPr lang="zh-CN" altLang="en-US" b="1" i="1"/>
                            <m:t>𝑳</m:t>
                          </m:r>
                        </m:sub>
                      </m:sSub>
                      <m:r>
                        <a:rPr lang="zh-CN" altLang="en-US" b="1"/>
                        <m:t>=±</m:t>
                      </m:r>
                      <m:f>
                        <m:fPr>
                          <m:ctrlPr>
                            <a:rPr lang="zh-CN" altLang="en-US"/>
                          </m:ctrlPr>
                        </m:fPr>
                        <m:num>
                          <m:r>
                            <a:rPr lang="zh-CN" altLang="en-US" b="1" i="1"/>
                            <m:t>𝟎</m:t>
                          </m:r>
                          <m:r>
                            <a:rPr lang="zh-CN" altLang="en-US" b="1"/>
                            <m:t>.</m:t>
                          </m:r>
                          <m:r>
                            <a:rPr lang="zh-CN" altLang="en-US" b="1" i="1"/>
                            <m:t>𝟔𝟑𝟗</m:t>
                          </m:r>
                        </m:num>
                        <m:den>
                          <m:r>
                            <a:rPr lang="zh-CN" altLang="en-US" b="1" i="1"/>
                            <m:t>𝟒𝟎</m:t>
                          </m:r>
                        </m:den>
                      </m:f>
                      <m:r>
                        <a:rPr lang="zh-CN" altLang="en-US" b="1"/>
                        <m:t>×</m:t>
                      </m:r>
                      <m:r>
                        <a:rPr lang="zh-CN" altLang="en-US" b="1" i="1"/>
                        <m:t>𝟏𝟎𝟎</m:t>
                      </m:r>
                      <m:r>
                        <a:rPr lang="zh-CN" altLang="en-US" b="1"/>
                        <m:t>%=</m:t>
                      </m:r>
                      <m:r>
                        <a:rPr lang="zh-CN" altLang="en-US" b="1" i="1"/>
                        <m:t>𝟏</m:t>
                      </m:r>
                      <m:r>
                        <a:rPr lang="zh-CN" altLang="en-US" b="1"/>
                        <m:t>.</m:t>
                      </m:r>
                      <m:r>
                        <a:rPr lang="zh-CN" altLang="en-US" b="1" i="1"/>
                        <m:t>𝟓𝟗𝟕</m:t>
                      </m:r>
                      <m:r>
                        <a:rPr lang="zh-CN" altLang="en-US" b="1"/>
                        <m:t>%</m:t>
                      </m:r>
                    </m:oMath>
                  </m:oMathPara>
                </a14:m>
                <a:endParaRPr lang="zh-CN" altLang="en-US" dirty="0"/>
              </a:p>
            </p:txBody>
          </p:sp>
        </mc:Choice>
        <mc:Fallback>
          <p:sp>
            <p:nvSpPr>
              <p:cNvPr id="8" name="文本框 7">
                <a:extLst>
                  <a:ext uri="{FF2B5EF4-FFF2-40B4-BE49-F238E27FC236}">
                    <a16:creationId xmlns:a16="http://schemas.microsoft.com/office/drawing/2014/main" id="{E095CD50-61DB-C66F-853C-EC6E83C4454D}"/>
                  </a:ext>
                </a:extLst>
              </p:cNvPr>
              <p:cNvSpPr txBox="1">
                <a:spLocks noRot="1" noChangeAspect="1" noMove="1" noResize="1" noEditPoints="1" noAdjustHandles="1" noChangeArrowheads="1" noChangeShapeType="1" noTextEdit="1"/>
              </p:cNvSpPr>
              <p:nvPr/>
            </p:nvSpPr>
            <p:spPr>
              <a:xfrm>
                <a:off x="2750598" y="2535746"/>
                <a:ext cx="3642801" cy="6127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DE3484C1-2998-06DC-6618-C1E9D6CCD354}"/>
                  </a:ext>
                </a:extLst>
              </p:cNvPr>
              <p:cNvSpPr txBox="1"/>
              <p:nvPr/>
            </p:nvSpPr>
            <p:spPr>
              <a:xfrm>
                <a:off x="2750599" y="3759218"/>
                <a:ext cx="3642801" cy="612732"/>
              </a:xfrm>
              <a:prstGeom prst="rect">
                <a:avLst/>
              </a:prstGeom>
              <a:noFill/>
            </p:spPr>
            <p:txBody>
              <a:bodyPr wrap="square">
                <a:spAutoFit/>
              </a:bodyPr>
              <a:lstStyle>
                <a:defPPr>
                  <a:defRPr lang="zh-CN"/>
                </a:defPPr>
                <a:lvl1pPr>
                  <a:defRPr b="1" i="1">
                    <a:latin typeface="Cambria Math" panose="02040503050406030204" pitchFamily="18" charset="0"/>
                    <a:ea typeface="宋体" panose="02010600030101010101" pitchFamily="2" charset="-122"/>
                    <a:cs typeface="Times New Roman" panose="02020603050405020304" pitchFamily="18" charset="0"/>
                  </a:defRPr>
                </a:lvl1pPr>
              </a:lstStyle>
              <a:p>
                <a:pPr/>
                <a14:m>
                  <m:oMathPara xmlns:m="http://schemas.openxmlformats.org/officeDocument/2006/math">
                    <m:oMathParaPr>
                      <m:jc m:val="centerGroup"/>
                    </m:oMathParaPr>
                    <m:oMath xmlns:m="http://schemas.openxmlformats.org/officeDocument/2006/math">
                      <m:sSub>
                        <m:sSubPr>
                          <m:ctrlPr>
                            <a:rPr lang="zh-CN" altLang="en-US"/>
                          </m:ctrlPr>
                        </m:sSubPr>
                        <m:e>
                          <m:r>
                            <a:rPr lang="zh-CN" altLang="en-US" b="1" i="1"/>
                            <m:t>𝜸</m:t>
                          </m:r>
                        </m:e>
                        <m:sub>
                          <m:r>
                            <a:rPr lang="zh-CN" altLang="en-US" b="1" i="1"/>
                            <m:t>𝑳</m:t>
                          </m:r>
                        </m:sub>
                      </m:sSub>
                      <m:r>
                        <a:rPr lang="zh-CN" altLang="en-US" b="1"/>
                        <m:t>=±</m:t>
                      </m:r>
                      <m:f>
                        <m:fPr>
                          <m:ctrlPr>
                            <a:rPr lang="zh-CN" altLang="en-US"/>
                          </m:ctrlPr>
                        </m:fPr>
                        <m:num>
                          <m:r>
                            <a:rPr lang="zh-CN" altLang="en-US" b="1" i="1"/>
                            <m:t>𝟎</m:t>
                          </m:r>
                          <m:r>
                            <a:rPr lang="zh-CN" altLang="en-US" b="1"/>
                            <m:t>.</m:t>
                          </m:r>
                          <m:r>
                            <a:rPr lang="zh-CN" altLang="en-US" b="1" i="1"/>
                            <m:t>𝟏𝟐𝟒</m:t>
                          </m:r>
                        </m:num>
                        <m:den>
                          <m:r>
                            <a:rPr lang="zh-CN" altLang="en-US" b="1" i="1"/>
                            <m:t>𝟒𝟎</m:t>
                          </m:r>
                        </m:den>
                      </m:f>
                      <m:r>
                        <a:rPr lang="zh-CN" altLang="en-US" b="1"/>
                        <m:t>×</m:t>
                      </m:r>
                      <m:r>
                        <a:rPr lang="zh-CN" altLang="en-US" b="1" i="1"/>
                        <m:t>𝟏𝟎𝟎</m:t>
                      </m:r>
                      <m:r>
                        <a:rPr lang="zh-CN" altLang="en-US" b="1"/>
                        <m:t>%=</m:t>
                      </m:r>
                      <m:r>
                        <a:rPr lang="zh-CN" altLang="en-US" b="1" i="1"/>
                        <m:t>𝟎</m:t>
                      </m:r>
                      <m:r>
                        <a:rPr lang="zh-CN" altLang="en-US" b="1"/>
                        <m:t>.</m:t>
                      </m:r>
                      <m:r>
                        <a:rPr lang="zh-CN" altLang="en-US" b="1" i="1"/>
                        <m:t>𝟑𝟏𝟏</m:t>
                      </m:r>
                      <m:r>
                        <a:rPr lang="zh-CN" altLang="en-US" b="1"/>
                        <m:t>%</m:t>
                      </m:r>
                    </m:oMath>
                  </m:oMathPara>
                </a14:m>
                <a:endParaRPr lang="zh-CN" altLang="en-US" dirty="0"/>
              </a:p>
            </p:txBody>
          </p:sp>
        </mc:Choice>
        <mc:Fallback>
          <p:sp>
            <p:nvSpPr>
              <p:cNvPr id="10" name="文本框 9">
                <a:extLst>
                  <a:ext uri="{FF2B5EF4-FFF2-40B4-BE49-F238E27FC236}">
                    <a16:creationId xmlns:a16="http://schemas.microsoft.com/office/drawing/2014/main" id="{DE3484C1-2998-06DC-6618-C1E9D6CCD354}"/>
                  </a:ext>
                </a:extLst>
              </p:cNvPr>
              <p:cNvSpPr txBox="1">
                <a:spLocks noRot="1" noChangeAspect="1" noMove="1" noResize="1" noEditPoints="1" noAdjustHandles="1" noChangeArrowheads="1" noChangeShapeType="1" noTextEdit="1"/>
              </p:cNvSpPr>
              <p:nvPr/>
            </p:nvSpPr>
            <p:spPr>
              <a:xfrm>
                <a:off x="2750599" y="3759218"/>
                <a:ext cx="3642801" cy="612732"/>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902908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 y="411510"/>
            <a:ext cx="2750597"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71500" y="434685"/>
            <a:ext cx="2577950"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9.3.7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模型的移植</a:t>
            </a:r>
          </a:p>
        </p:txBody>
      </p:sp>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id="{C6A1FB5B-308F-00E1-1294-F82A49074107}"/>
                  </a:ext>
                </a:extLst>
              </p:cNvPr>
              <p:cNvSpPr txBox="1"/>
              <p:nvPr/>
            </p:nvSpPr>
            <p:spPr>
              <a:xfrm>
                <a:off x="229000" y="988277"/>
                <a:ext cx="8686799" cy="4031745"/>
              </a:xfrm>
              <a:prstGeom prst="rect">
                <a:avLst/>
              </a:prstGeom>
              <a:noFill/>
            </p:spPr>
            <p:txBody>
              <a:bodyPr wrap="square">
                <a:spAutoFit/>
              </a:bodyPr>
              <a:lstStyle/>
              <a:p>
                <a:pPr marL="285750" indent="-285750">
                  <a:lnSpc>
                    <a:spcPct val="110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完成模型训练和验证后，需将模型移植到实际传感系统中，解决传感器非线性校正问题</a:t>
                </a:r>
                <a:r>
                  <a:rPr lang="zh-CN" altLang="en-US" b="1" dirty="0">
                    <a:solidFill>
                      <a:prstClr val="black"/>
                    </a:solidFill>
                    <a:latin typeface="Arial" panose="020B0604020202020204" pitchFamily="34" charset="0"/>
                    <a:ea typeface="微软雅黑" panose="020B0503020204020204" pitchFamily="34" charset="-122"/>
                  </a:rPr>
                  <a:t>；</a:t>
                </a:r>
                <a:endParaRPr lang="en-US" altLang="zh-CN" b="1" dirty="0">
                  <a:solidFill>
                    <a:prstClr val="black"/>
                  </a:solidFill>
                  <a:latin typeface="Arial" panose="020B0604020202020204" pitchFamily="34" charset="0"/>
                  <a:ea typeface="微软雅黑" panose="020B0503020204020204" pitchFamily="34" charset="-122"/>
                </a:endParaRPr>
              </a:p>
              <a:p>
                <a:pPr marL="285750" indent="-285750">
                  <a:lnSpc>
                    <a:spcPct val="110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实际工程中，传感器输出一般由单片机或</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DSP</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进行数据处理，这些硬件无法运行</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Python</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等大型环境，需要代码移植；</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10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移植步骤如下：</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nSpc>
                    <a:spcPct val="110000"/>
                  </a:lnSpc>
                  <a:buClr>
                    <a:schemeClr val="accent3">
                      <a:lumMod val="75000"/>
                    </a:schemeClr>
                  </a:buClr>
                  <a:buFont typeface="Wingdings" panose="05000000000000000000" pitchFamily="2" charset="2"/>
                  <a:buChar char="u"/>
                </a:pPr>
                <a:r>
                  <a:rPr lang="zh-CN" altLang="en-US" sz="1700" b="1" dirty="0">
                    <a:solidFill>
                      <a:prstClr val="black"/>
                    </a:solidFill>
                    <a:latin typeface="Arial" panose="020B0604020202020204" pitchFamily="34" charset="0"/>
                    <a:ea typeface="微软雅黑" panose="020B0503020204020204" pitchFamily="34" charset="-122"/>
                    <a:sym typeface="Arial" panose="020B0604020202020204" pitchFamily="34" charset="0"/>
                  </a:rPr>
                  <a:t>在</a:t>
                </a:r>
                <a:r>
                  <a:rPr lang="en-US" altLang="zh-CN" sz="1700" b="1" dirty="0">
                    <a:solidFill>
                      <a:prstClr val="black"/>
                    </a:solidFill>
                    <a:latin typeface="Arial" panose="020B0604020202020204" pitchFamily="34" charset="0"/>
                    <a:ea typeface="微软雅黑" panose="020B0503020204020204" pitchFamily="34" charset="-122"/>
                    <a:sym typeface="Arial" panose="020B0604020202020204" pitchFamily="34" charset="0"/>
                  </a:rPr>
                  <a:t>PC</a:t>
                </a:r>
                <a:r>
                  <a:rPr lang="zh-CN" altLang="en-US" sz="1700" b="1" dirty="0">
                    <a:solidFill>
                      <a:prstClr val="black"/>
                    </a:solidFill>
                    <a:latin typeface="Arial" panose="020B0604020202020204" pitchFamily="34" charset="0"/>
                    <a:ea typeface="微软雅黑" panose="020B0503020204020204" pitchFamily="34" charset="-122"/>
                    <a:sym typeface="Arial" panose="020B0604020202020204" pitchFamily="34" charset="0"/>
                  </a:rPr>
                  <a:t>上用</a:t>
                </a:r>
                <a:r>
                  <a:rPr lang="en-US" altLang="zh-CN" sz="1700" b="1" dirty="0">
                    <a:solidFill>
                      <a:prstClr val="black"/>
                    </a:solidFill>
                    <a:latin typeface="Arial" panose="020B0604020202020204" pitchFamily="34" charset="0"/>
                    <a:ea typeface="微软雅黑" panose="020B0503020204020204" pitchFamily="34" charset="-122"/>
                    <a:sym typeface="Arial" panose="020B0604020202020204" pitchFamily="34" charset="0"/>
                  </a:rPr>
                  <a:t>Python</a:t>
                </a:r>
                <a:r>
                  <a:rPr lang="zh-CN" altLang="en-US" sz="1700" b="1" dirty="0">
                    <a:solidFill>
                      <a:prstClr val="black"/>
                    </a:solidFill>
                    <a:latin typeface="Arial" panose="020B0604020202020204" pitchFamily="34" charset="0"/>
                    <a:ea typeface="微软雅黑" panose="020B0503020204020204" pitchFamily="34" charset="-122"/>
                    <a:sym typeface="Arial" panose="020B0604020202020204" pitchFamily="34" charset="0"/>
                  </a:rPr>
                  <a:t>或其他数值计算工具训练支持向量机；</a:t>
                </a:r>
                <a:endParaRPr lang="en-US" altLang="zh-CN" sz="17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nSpc>
                    <a:spcPct val="110000"/>
                  </a:lnSpc>
                  <a:buClr>
                    <a:schemeClr val="accent3">
                      <a:lumMod val="75000"/>
                    </a:schemeClr>
                  </a:buClr>
                  <a:buFont typeface="Wingdings" panose="05000000000000000000" pitchFamily="2" charset="2"/>
                  <a:buChar char="u"/>
                </a:pPr>
                <a:r>
                  <a:rPr lang="zh-CN" altLang="zh-CN" sz="1700" b="1" dirty="0">
                    <a:solidFill>
                      <a:prstClr val="black"/>
                    </a:solidFill>
                    <a:latin typeface="Arial" panose="020B0604020202020204" pitchFamily="34" charset="0"/>
                    <a:ea typeface="微软雅黑" panose="020B0503020204020204" pitchFamily="34" charset="-122"/>
                  </a:rPr>
                  <a:t>提取已训练支持向量回归机</a:t>
                </a:r>
                <a:r>
                  <a:rPr lang="en-US" altLang="zh-CN" sz="1700" b="1" dirty="0">
                    <a:solidFill>
                      <a:prstClr val="black"/>
                    </a:solidFill>
                    <a:latin typeface="Arial" panose="020B0604020202020204" pitchFamily="34" charset="0"/>
                    <a:ea typeface="微软雅黑" panose="020B0503020204020204" pitchFamily="34" charset="-122"/>
                  </a:rPr>
                  <a:t>SVR</a:t>
                </a:r>
                <a:r>
                  <a:rPr lang="zh-CN" altLang="zh-CN" sz="1700" b="1" dirty="0">
                    <a:solidFill>
                      <a:prstClr val="black"/>
                    </a:solidFill>
                    <a:latin typeface="Arial" panose="020B0604020202020204" pitchFamily="34" charset="0"/>
                    <a:ea typeface="微软雅黑" panose="020B0503020204020204" pitchFamily="34" charset="-122"/>
                  </a:rPr>
                  <a:t>的权重（</a:t>
                </a:r>
                <a14:m>
                  <m:oMath xmlns:m="http://schemas.openxmlformats.org/officeDocument/2006/math">
                    <m:r>
                      <a:rPr lang="en-US" altLang="zh-CN" sz="1700" b="1" i="1">
                        <a:solidFill>
                          <a:prstClr val="black"/>
                        </a:solidFill>
                        <a:latin typeface="Arial" panose="020B0604020202020204" pitchFamily="34" charset="0"/>
                        <a:ea typeface="微软雅黑" panose="020B0503020204020204" pitchFamily="34" charset="-122"/>
                      </a:rPr>
                      <m:t>𝝎</m:t>
                    </m:r>
                  </m:oMath>
                </a14:m>
                <a:r>
                  <a:rPr lang="zh-CN" altLang="zh-CN" sz="1700" b="1" dirty="0">
                    <a:solidFill>
                      <a:prstClr val="black"/>
                    </a:solidFill>
                    <a:latin typeface="Arial" panose="020B0604020202020204" pitchFamily="34" charset="0"/>
                    <a:ea typeface="微软雅黑" panose="020B0503020204020204" pitchFamily="34" charset="-122"/>
                  </a:rPr>
                  <a:t>）和偏置项（</a:t>
                </a:r>
                <a14:m>
                  <m:oMath xmlns:m="http://schemas.openxmlformats.org/officeDocument/2006/math">
                    <m:r>
                      <a:rPr lang="en-US" altLang="zh-CN" sz="1700" b="1" i="1">
                        <a:solidFill>
                          <a:prstClr val="black"/>
                        </a:solidFill>
                        <a:latin typeface="Arial" panose="020B0604020202020204" pitchFamily="34" charset="0"/>
                        <a:ea typeface="微软雅黑" panose="020B0503020204020204" pitchFamily="34" charset="-122"/>
                      </a:rPr>
                      <m:t>𝒃</m:t>
                    </m:r>
                  </m:oMath>
                </a14:m>
                <a:r>
                  <a:rPr lang="zh-CN" altLang="zh-CN" sz="1700" b="1" dirty="0">
                    <a:solidFill>
                      <a:prstClr val="black"/>
                    </a:solidFill>
                    <a:latin typeface="Arial" panose="020B0604020202020204" pitchFamily="34" charset="0"/>
                    <a:ea typeface="微软雅黑" panose="020B0503020204020204" pitchFamily="34" charset="-122"/>
                  </a:rPr>
                  <a:t>）</a:t>
                </a:r>
                <a:r>
                  <a:rPr lang="zh-CN" altLang="en-US" sz="1700" b="1" dirty="0">
                    <a:solidFill>
                      <a:prstClr val="black"/>
                    </a:solidFill>
                    <a:latin typeface="Arial" panose="020B0604020202020204" pitchFamily="34" charset="0"/>
                    <a:ea typeface="微软雅黑" panose="020B0503020204020204" pitchFamily="34" charset="-122"/>
                    <a:sym typeface="Arial" panose="020B0604020202020204" pitchFamily="34" charset="0"/>
                  </a:rPr>
                  <a:t> ；</a:t>
                </a:r>
                <a:endParaRPr lang="en-US" altLang="zh-CN" sz="17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nSpc>
                    <a:spcPct val="110000"/>
                  </a:lnSpc>
                  <a:buClr>
                    <a:schemeClr val="accent3">
                      <a:lumMod val="75000"/>
                    </a:schemeClr>
                  </a:buClr>
                  <a:buFont typeface="Wingdings" panose="05000000000000000000" pitchFamily="2" charset="2"/>
                  <a:buChar char="u"/>
                </a:pPr>
                <a:r>
                  <a:rPr lang="zh-CN" altLang="en-US" sz="1700" b="1" dirty="0">
                    <a:solidFill>
                      <a:prstClr val="black"/>
                    </a:solidFill>
                    <a:latin typeface="Arial" panose="020B0604020202020204" pitchFamily="34" charset="0"/>
                    <a:ea typeface="微软雅黑" panose="020B0503020204020204" pitchFamily="34" charset="-122"/>
                    <a:sym typeface="Arial" panose="020B0604020202020204" pitchFamily="34" charset="0"/>
                  </a:rPr>
                  <a:t>入待处理的向量</a:t>
                </a:r>
                <a:r>
                  <a:rPr lang="en-US" altLang="zh-CN" sz="1700" b="1" i="1" dirty="0">
                    <a:solidFill>
                      <a:prstClr val="black"/>
                    </a:solidFill>
                    <a:latin typeface="Arial" panose="020B0604020202020204" pitchFamily="34" charset="0"/>
                    <a:ea typeface="微软雅黑" panose="020B0503020204020204" pitchFamily="34" charset="-122"/>
                    <a:sym typeface="Arial" panose="020B0604020202020204" pitchFamily="34" charset="0"/>
                  </a:rPr>
                  <a:t>x</a:t>
                </a:r>
                <a:r>
                  <a:rPr lang="zh-CN" altLang="en-US" sz="1700" b="1" dirty="0">
                    <a:solidFill>
                      <a:prstClr val="black"/>
                    </a:solidFill>
                    <a:latin typeface="Arial" panose="020B0604020202020204" pitchFamily="34" charset="0"/>
                    <a:ea typeface="微软雅黑" panose="020B0503020204020204" pitchFamily="34" charset="-122"/>
                    <a:sym typeface="Arial" panose="020B0604020202020204" pitchFamily="34" charset="0"/>
                  </a:rPr>
                  <a:t>，即传感器实际测量的值；</a:t>
                </a:r>
                <a:endParaRPr lang="en-US" altLang="zh-CN" sz="17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nSpc>
                    <a:spcPct val="110000"/>
                  </a:lnSpc>
                  <a:buClr>
                    <a:schemeClr val="accent3">
                      <a:lumMod val="75000"/>
                    </a:schemeClr>
                  </a:buClr>
                  <a:buFont typeface="Wingdings" panose="05000000000000000000" pitchFamily="2" charset="2"/>
                  <a:buChar char="u"/>
                </a:pPr>
                <a:r>
                  <a:rPr lang="zh-CN" altLang="en-US" sz="1700" b="1" dirty="0">
                    <a:solidFill>
                      <a:prstClr val="black"/>
                    </a:solidFill>
                    <a:latin typeface="Arial" panose="020B0604020202020204" pitchFamily="34" charset="0"/>
                    <a:ea typeface="微软雅黑" panose="020B0503020204020204" pitchFamily="34" charset="-122"/>
                    <a:sym typeface="Arial" panose="020B0604020202020204" pitchFamily="34" charset="0"/>
                  </a:rPr>
                  <a:t>根据核函数求取核函数矩阵的数值；</a:t>
                </a:r>
                <a:endParaRPr lang="en-US" altLang="zh-CN" sz="17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nSpc>
                    <a:spcPct val="110000"/>
                  </a:lnSpc>
                  <a:buClr>
                    <a:schemeClr val="accent3">
                      <a:lumMod val="75000"/>
                    </a:schemeClr>
                  </a:buClr>
                  <a:buFont typeface="Wingdings" panose="05000000000000000000" pitchFamily="2" charset="2"/>
                  <a:buChar char="u"/>
                </a:pPr>
                <a:r>
                  <a:rPr lang="zh-CN" altLang="en-US" sz="1700" b="1" dirty="0">
                    <a:solidFill>
                      <a:prstClr val="black"/>
                    </a:solidFill>
                    <a:latin typeface="Arial" panose="020B0604020202020204" pitchFamily="34" charset="0"/>
                    <a:ea typeface="微软雅黑" panose="020B0503020204020204" pitchFamily="34" charset="-122"/>
                    <a:sym typeface="Arial" panose="020B0604020202020204" pitchFamily="34" charset="0"/>
                  </a:rPr>
                  <a:t>根据支持向量机训练得到的权重系数矩阵</a:t>
                </a:r>
                <a14:m>
                  <m:oMath xmlns:m="http://schemas.openxmlformats.org/officeDocument/2006/math">
                    <m:r>
                      <a:rPr lang="en-US" altLang="zh-CN" sz="1700" b="1" i="1">
                        <a:solidFill>
                          <a:prstClr val="black"/>
                        </a:solidFill>
                        <a:latin typeface="Cambria Math" panose="02040503050406030204" pitchFamily="18" charset="0"/>
                        <a:ea typeface="微软雅黑" panose="020B0503020204020204" pitchFamily="34" charset="-122"/>
                      </a:rPr>
                      <m:t>𝝎</m:t>
                    </m:r>
                  </m:oMath>
                </a14:m>
                <a:r>
                  <a:rPr lang="zh-CN" altLang="en-US" sz="1700" b="1" dirty="0">
                    <a:solidFill>
                      <a:prstClr val="black"/>
                    </a:solidFill>
                    <a:latin typeface="Arial" panose="020B0604020202020204" pitchFamily="34" charset="0"/>
                    <a:ea typeface="微软雅黑" panose="020B0503020204020204" pitchFamily="34" charset="-122"/>
                    <a:sym typeface="Arial" panose="020B0604020202020204" pitchFamily="34" charset="0"/>
                  </a:rPr>
                  <a:t>、偏置</a:t>
                </a:r>
                <a14:m>
                  <m:oMath xmlns:m="http://schemas.openxmlformats.org/officeDocument/2006/math">
                    <m:r>
                      <a:rPr lang="en-US" altLang="zh-CN" sz="1700" b="1" i="1">
                        <a:solidFill>
                          <a:prstClr val="black"/>
                        </a:solidFill>
                        <a:latin typeface="Cambria Math" panose="02040503050406030204" pitchFamily="18" charset="0"/>
                        <a:ea typeface="微软雅黑" panose="020B0503020204020204" pitchFamily="34" charset="-122"/>
                      </a:rPr>
                      <m:t>𝒃</m:t>
                    </m:r>
                  </m:oMath>
                </a14:m>
                <a:r>
                  <a:rPr lang="zh-CN" altLang="en-US" sz="1700" b="1" dirty="0">
                    <a:solidFill>
                      <a:prstClr val="black"/>
                    </a:solidFill>
                    <a:latin typeface="Arial" panose="020B0604020202020204" pitchFamily="34" charset="0"/>
                    <a:ea typeface="微软雅黑" panose="020B0503020204020204" pitchFamily="34" charset="-122"/>
                    <a:sym typeface="Arial" panose="020B0604020202020204" pitchFamily="34" charset="0"/>
                  </a:rPr>
                  <a:t>和公式</a:t>
                </a:r>
                <a14:m>
                  <m:oMath xmlns:m="http://schemas.openxmlformats.org/officeDocument/2006/math">
                    <m:r>
                      <a:rPr lang="en-US" altLang="zh-CN" sz="1700" b="1" i="1" smtClean="0">
                        <a:effectLst/>
                        <a:latin typeface="Cambria Math" panose="02040503050406030204" pitchFamily="18" charset="0"/>
                        <a:ea typeface="宋体" panose="02010600030101010101" pitchFamily="2" charset="-122"/>
                        <a:cs typeface="Times New Roman" panose="02020603050405020304" pitchFamily="18" charset="0"/>
                      </a:rPr>
                      <m:t>𝒚</m:t>
                    </m:r>
                    <m:r>
                      <a:rPr lang="en-US" altLang="zh-CN" sz="1700" b="1"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700" b="1" i="1" smtClean="0">
                        <a:effectLst/>
                        <a:latin typeface="Cambria Math" panose="02040503050406030204" pitchFamily="18" charset="0"/>
                        <a:ea typeface="宋体" panose="02010600030101010101" pitchFamily="2" charset="-122"/>
                        <a:cs typeface="Times New Roman" panose="02020603050405020304" pitchFamily="18" charset="0"/>
                      </a:rPr>
                      <m:t>𝒘𝑲</m:t>
                    </m:r>
                    <m:r>
                      <a:rPr lang="en-US" altLang="zh-CN" sz="1700" b="1"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700" b="1" i="1" smtClean="0">
                        <a:effectLst/>
                        <a:latin typeface="Cambria Math" panose="02040503050406030204" pitchFamily="18" charset="0"/>
                        <a:ea typeface="宋体" panose="02010600030101010101" pitchFamily="2" charset="-122"/>
                        <a:cs typeface="Times New Roman" panose="02020603050405020304" pitchFamily="18" charset="0"/>
                      </a:rPr>
                      <m:t>𝒙</m:t>
                    </m:r>
                    <m:r>
                      <a:rPr lang="en-US" altLang="zh-CN" sz="1700" b="1" i="1" smtClean="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700" b="1" i="1">
                            <a:effectLst/>
                            <a:latin typeface="Cambria Math" panose="02040503050406030204" pitchFamily="18" charset="0"/>
                            <a:ea typeface="Cambria Math" panose="02040503050406030204" pitchFamily="18" charset="0"/>
                          </a:rPr>
                        </m:ctrlPr>
                      </m:sSupPr>
                      <m:e>
                        <m:r>
                          <a:rPr lang="en-US" altLang="zh-CN" sz="1700" b="1" i="1">
                            <a:effectLst/>
                            <a:latin typeface="Cambria Math" panose="02040503050406030204" pitchFamily="18" charset="0"/>
                            <a:ea typeface="宋体" panose="02010600030101010101" pitchFamily="2" charset="-122"/>
                            <a:cs typeface="Times New Roman" panose="02020603050405020304" pitchFamily="18" charset="0"/>
                          </a:rPr>
                          <m:t>𝒙</m:t>
                        </m:r>
                      </m:e>
                      <m:sup>
                        <m:r>
                          <a:rPr lang="en-US" altLang="zh-CN" sz="1700" b="1" i="1">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700" b="1"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700" b="1" i="1">
                        <a:effectLst/>
                        <a:latin typeface="Cambria Math" panose="02040503050406030204" pitchFamily="18" charset="0"/>
                        <a:ea typeface="宋体" panose="02010600030101010101" pitchFamily="2" charset="-122"/>
                        <a:cs typeface="Times New Roman" panose="02020603050405020304" pitchFamily="18" charset="0"/>
                      </a:rPr>
                      <m:t>𝒃</m:t>
                    </m:r>
                  </m:oMath>
                </a14:m>
                <a:r>
                  <a:rPr lang="zh-CN" altLang="en-US" sz="1700" b="1" dirty="0">
                    <a:solidFill>
                      <a:prstClr val="black"/>
                    </a:solidFill>
                    <a:latin typeface="Arial" panose="020B0604020202020204" pitchFamily="34" charset="0"/>
                    <a:ea typeface="微软雅黑" panose="020B0503020204020204" pitchFamily="34" charset="-122"/>
                    <a:sym typeface="Arial" panose="020B0604020202020204" pitchFamily="34" charset="0"/>
                  </a:rPr>
                  <a:t>，求取处理结果；</a:t>
                </a:r>
                <a:endParaRPr lang="en-US" altLang="zh-CN" sz="17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nSpc>
                    <a:spcPct val="110000"/>
                  </a:lnSpc>
                  <a:buClr>
                    <a:schemeClr val="accent3">
                      <a:lumMod val="75000"/>
                    </a:schemeClr>
                  </a:buClr>
                  <a:buFont typeface="Wingdings" panose="05000000000000000000" pitchFamily="2" charset="2"/>
                  <a:buChar char="u"/>
                </a:pPr>
                <a:r>
                  <a:rPr lang="zh-CN" altLang="en-US" sz="1700" b="1" dirty="0">
                    <a:solidFill>
                      <a:prstClr val="black"/>
                    </a:solidFill>
                    <a:latin typeface="Arial" panose="020B0604020202020204" pitchFamily="34" charset="0"/>
                    <a:ea typeface="微软雅黑" panose="020B0503020204020204" pitchFamily="34" charset="-122"/>
                    <a:sym typeface="Arial" panose="020B0604020202020204" pitchFamily="34" charset="0"/>
                  </a:rPr>
                  <a:t>用</a:t>
                </a:r>
                <a:r>
                  <a:rPr lang="en-US" altLang="zh-CN" sz="1700" b="1" dirty="0">
                    <a:solidFill>
                      <a:prstClr val="black"/>
                    </a:solidFill>
                    <a:latin typeface="Arial" panose="020B0604020202020204" pitchFamily="34" charset="0"/>
                    <a:ea typeface="微软雅黑" panose="020B0503020204020204" pitchFamily="34" charset="-122"/>
                    <a:sym typeface="Arial" panose="020B0604020202020204" pitchFamily="34" charset="0"/>
                  </a:rPr>
                  <a:t>C</a:t>
                </a:r>
                <a:r>
                  <a:rPr lang="zh-CN" altLang="en-US" sz="1700" b="1" dirty="0">
                    <a:solidFill>
                      <a:prstClr val="black"/>
                    </a:solidFill>
                    <a:latin typeface="Arial" panose="020B0604020202020204" pitchFamily="34" charset="0"/>
                    <a:ea typeface="微软雅黑" panose="020B0503020204020204" pitchFamily="34" charset="-122"/>
                    <a:sym typeface="Arial" panose="020B0604020202020204" pitchFamily="34" charset="0"/>
                  </a:rPr>
                  <a:t>语言实现上述功能，将模型代码移植到单片机</a:t>
                </a:r>
                <a:r>
                  <a:rPr lang="en-US" altLang="zh-CN" sz="1700" b="1" dirty="0">
                    <a:solidFill>
                      <a:prstClr val="black"/>
                    </a:solidFill>
                    <a:latin typeface="Arial" panose="020B0604020202020204" pitchFamily="34" charset="0"/>
                    <a:ea typeface="微软雅黑" panose="020B0503020204020204" pitchFamily="34" charset="-122"/>
                    <a:sym typeface="Arial" panose="020B0604020202020204" pitchFamily="34" charset="0"/>
                  </a:rPr>
                  <a:t>/DSP</a:t>
                </a:r>
                <a:r>
                  <a:rPr lang="zh-CN" altLang="en-US" sz="1700" b="1" dirty="0">
                    <a:solidFill>
                      <a:prstClr val="black"/>
                    </a:solidFill>
                    <a:latin typeface="Arial" panose="020B0604020202020204" pitchFamily="34" charset="0"/>
                    <a:ea typeface="微软雅黑" panose="020B0503020204020204" pitchFamily="34" charset="-122"/>
                    <a:sym typeface="Arial" panose="020B0604020202020204" pitchFamily="34" charset="0"/>
                  </a:rPr>
                  <a:t>，实现传感器非线性校正及现场应用；</a:t>
                </a:r>
              </a:p>
            </p:txBody>
          </p:sp>
        </mc:Choice>
        <mc:Fallback>
          <p:sp>
            <p:nvSpPr>
              <p:cNvPr id="20" name="文本框 19">
                <a:extLst>
                  <a:ext uri="{FF2B5EF4-FFF2-40B4-BE49-F238E27FC236}">
                    <a16:creationId xmlns:a16="http://schemas.microsoft.com/office/drawing/2014/main" id="{C6A1FB5B-308F-00E1-1294-F82A49074107}"/>
                  </a:ext>
                </a:extLst>
              </p:cNvPr>
              <p:cNvSpPr txBox="1">
                <a:spLocks noRot="1" noChangeAspect="1" noMove="1" noResize="1" noEditPoints="1" noAdjustHandles="1" noChangeArrowheads="1" noChangeShapeType="1" noTextEdit="1"/>
              </p:cNvSpPr>
              <p:nvPr/>
            </p:nvSpPr>
            <p:spPr>
              <a:xfrm>
                <a:off x="229000" y="988277"/>
                <a:ext cx="8686799" cy="4031745"/>
              </a:xfrm>
              <a:prstGeom prst="rect">
                <a:avLst/>
              </a:prstGeom>
              <a:blipFill>
                <a:blip r:embed="rId2"/>
                <a:stretch>
                  <a:fillRect l="-491" t="-6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151133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4821516"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4286751"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9.4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支持向量机的</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Python</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实现</a:t>
            </a:r>
          </a:p>
        </p:txBody>
      </p:sp>
      <p:grpSp>
        <p:nvGrpSpPr>
          <p:cNvPr id="2" name="组合 1">
            <a:extLst>
              <a:ext uri="{FF2B5EF4-FFF2-40B4-BE49-F238E27FC236}">
                <a16:creationId xmlns:a16="http://schemas.microsoft.com/office/drawing/2014/main" id="{F974B62A-938B-6C4A-F0E4-4A03A8EE170D}"/>
              </a:ext>
            </a:extLst>
          </p:cNvPr>
          <p:cNvGrpSpPr/>
          <p:nvPr/>
        </p:nvGrpSpPr>
        <p:grpSpPr>
          <a:xfrm>
            <a:off x="1355629" y="1682780"/>
            <a:ext cx="6432741" cy="1993839"/>
            <a:chOff x="3064096" y="1681804"/>
            <a:chExt cx="6432741" cy="1993839"/>
          </a:xfrm>
        </p:grpSpPr>
        <p:sp>
          <p:nvSpPr>
            <p:cNvPr id="9" name="矩形 8"/>
            <p:cNvSpPr/>
            <p:nvPr/>
          </p:nvSpPr>
          <p:spPr>
            <a:xfrm>
              <a:off x="4216224" y="1798501"/>
              <a:ext cx="5280613" cy="461665"/>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rPr>
                <a:t>9.4.1 </a:t>
              </a:r>
              <a:r>
                <a:rPr lang="zh-CN" altLang="zh-CN" sz="2400" b="1" dirty="0">
                  <a:latin typeface="Arial" panose="020B0604020202020204" pitchFamily="34" charset="0"/>
                  <a:ea typeface="微软雅黑" panose="020B0503020204020204" pitchFamily="34" charset="-122"/>
                </a:rPr>
                <a:t>支持向量机回归（</a:t>
              </a:r>
              <a:r>
                <a:rPr lang="en-US" altLang="zh-CN" sz="2400" b="1" dirty="0">
                  <a:latin typeface="Arial" panose="020B0604020202020204" pitchFamily="34" charset="0"/>
                  <a:ea typeface="微软雅黑" panose="020B0503020204020204" pitchFamily="34" charset="-122"/>
                </a:rPr>
                <a:t>SVR</a:t>
              </a:r>
              <a:r>
                <a:rPr lang="zh-CN" altLang="zh-CN" sz="2400" b="1" dirty="0">
                  <a:latin typeface="Arial" panose="020B0604020202020204" pitchFamily="34" charset="0"/>
                  <a:ea typeface="微软雅黑" panose="020B0503020204020204" pitchFamily="34" charset="-122"/>
                </a:rPr>
                <a:t>）的实现</a:t>
              </a:r>
            </a:p>
          </p:txBody>
        </p:sp>
        <p:sp>
          <p:nvSpPr>
            <p:cNvPr id="12" name="七角星 11"/>
            <p:cNvSpPr/>
            <p:nvPr/>
          </p:nvSpPr>
          <p:spPr>
            <a:xfrm>
              <a:off x="3064096" y="3099579"/>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3</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5" name="矩形 14"/>
            <p:cNvSpPr/>
            <p:nvPr/>
          </p:nvSpPr>
          <p:spPr>
            <a:xfrm>
              <a:off x="4216224" y="3156778"/>
              <a:ext cx="5280613" cy="461665"/>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rPr>
                <a:t>9.4.2 </a:t>
              </a:r>
              <a:r>
                <a:rPr lang="zh-CN" altLang="zh-CN" sz="2400" b="1" dirty="0">
                  <a:latin typeface="Arial" panose="020B0604020202020204" pitchFamily="34" charset="0"/>
                  <a:ea typeface="微软雅黑" panose="020B0503020204020204" pitchFamily="34" charset="-122"/>
                </a:rPr>
                <a:t>支持向量机</a:t>
              </a:r>
              <a:r>
                <a:rPr lang="zh-CN" altLang="en-US" sz="2400" b="1" dirty="0">
                  <a:latin typeface="Arial" panose="020B0604020202020204" pitchFamily="34" charset="0"/>
                  <a:ea typeface="微软雅黑" panose="020B0503020204020204" pitchFamily="34" charset="-122"/>
                </a:rPr>
                <a:t>分类</a:t>
              </a:r>
              <a:r>
                <a:rPr lang="zh-CN" altLang="zh-CN" sz="2400" b="1" dirty="0">
                  <a:latin typeface="Arial" panose="020B0604020202020204" pitchFamily="34" charset="0"/>
                  <a:ea typeface="微软雅黑" panose="020B0503020204020204" pitchFamily="34" charset="-122"/>
                </a:rPr>
                <a:t>（</a:t>
              </a:r>
              <a:r>
                <a:rPr lang="en-US" altLang="zh-CN" sz="2400" b="1" dirty="0">
                  <a:latin typeface="Arial" panose="020B0604020202020204" pitchFamily="34" charset="0"/>
                  <a:ea typeface="微软雅黑" panose="020B0503020204020204" pitchFamily="34" charset="-122"/>
                </a:rPr>
                <a:t>SVC</a:t>
              </a:r>
              <a:r>
                <a:rPr lang="zh-CN" altLang="zh-CN" sz="2400" b="1" dirty="0">
                  <a:latin typeface="Arial" panose="020B0604020202020204" pitchFamily="34" charset="0"/>
                  <a:ea typeface="微软雅黑" panose="020B0503020204020204" pitchFamily="34" charset="-122"/>
                </a:rPr>
                <a:t>）的实现</a:t>
              </a:r>
            </a:p>
          </p:txBody>
        </p:sp>
        <p:sp>
          <p:nvSpPr>
            <p:cNvPr id="19" name="七角星 18"/>
            <p:cNvSpPr/>
            <p:nvPr/>
          </p:nvSpPr>
          <p:spPr>
            <a:xfrm>
              <a:off x="3092794" y="1681804"/>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1</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94494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4C59A6A-3081-4D9C-7761-D9ECAFBB0A23}"/>
              </a:ext>
            </a:extLst>
          </p:cNvPr>
          <p:cNvSpPr/>
          <p:nvPr/>
        </p:nvSpPr>
        <p:spPr>
          <a:xfrm>
            <a:off x="2" y="411510"/>
            <a:ext cx="3239850"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 name="矩形 2">
            <a:extLst>
              <a:ext uri="{FF2B5EF4-FFF2-40B4-BE49-F238E27FC236}">
                <a16:creationId xmlns:a16="http://schemas.microsoft.com/office/drawing/2014/main" id="{04748A38-1A7E-D932-C8FC-61638C9B994A}"/>
              </a:ext>
            </a:extLst>
          </p:cNvPr>
          <p:cNvSpPr/>
          <p:nvPr/>
        </p:nvSpPr>
        <p:spPr>
          <a:xfrm>
            <a:off x="71500" y="434685"/>
            <a:ext cx="2885726"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9.1.1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统计学习理论</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4A6DBC9D-0AAC-57D9-945E-FF964043294F}"/>
                  </a:ext>
                </a:extLst>
              </p:cNvPr>
              <p:cNvSpPr txBox="1"/>
              <p:nvPr/>
            </p:nvSpPr>
            <p:spPr>
              <a:xfrm>
                <a:off x="228600" y="1023578"/>
                <a:ext cx="8686800" cy="4213333"/>
              </a:xfrm>
              <a:prstGeom prst="rect">
                <a:avLst/>
              </a:prstGeom>
            </p:spPr>
            <p:txBody>
              <a:bodyPr wrap="square">
                <a:spAutoFit/>
              </a:bodyPr>
              <a:lstStyle>
                <a:defPPr>
                  <a:defRPr lang="zh-CN"/>
                </a:defPPr>
                <a:lvl1pPr marL="285750" indent="-285750">
                  <a:lnSpc>
                    <a:spcPct val="125000"/>
                  </a:lnSpc>
                  <a:buClr>
                    <a:schemeClr val="accent3">
                      <a:lumMod val="75000"/>
                    </a:schemeClr>
                  </a:buClr>
                  <a:buFont typeface="Wingdings" pitchFamily="2" charset="2"/>
                  <a:buChar char="Ø"/>
                  <a:defRPr b="1">
                    <a:solidFill>
                      <a:prstClr val="black"/>
                    </a:solidFill>
                    <a:latin typeface="Arial" panose="020B0604020202020204" pitchFamily="34" charset="0"/>
                    <a:ea typeface="微软雅黑" panose="020B0503020204020204" pitchFamily="34" charset="-122"/>
                  </a:defRPr>
                </a:lvl1pPr>
              </a:lstStyle>
              <a:p>
                <a:r>
                  <a:rPr lang="zh-CN" altLang="en-US" dirty="0"/>
                  <a:t>机器学习的目标是通过训练样本，估计输入与输出之间的依赖关系，实现对未知输出的准确预测；</a:t>
                </a:r>
              </a:p>
              <a:p>
                <a:r>
                  <a:rPr lang="zh-CN" altLang="en-US" dirty="0"/>
                  <a:t>学习效果可用风险函数（期望风险）评估，目标是使期望风险最小；</a:t>
                </a:r>
                <a:endParaRPr lang="en-US" altLang="zh-CN" dirty="0"/>
              </a:p>
              <a:p>
                <a:r>
                  <a:rPr lang="zh-CN" altLang="en-US" dirty="0"/>
                  <a:t>设有 </a:t>
                </a:r>
                <a14:m>
                  <m:oMath xmlns:m="http://schemas.openxmlformats.org/officeDocument/2006/math">
                    <m:r>
                      <a:rPr lang="en-US" altLang="zh-CN" sz="1800" b="1" i="1" smtClean="0">
                        <a:effectLst/>
                        <a:latin typeface="Cambria Math" panose="02040503050406030204" pitchFamily="18" charset="0"/>
                        <a:ea typeface="宋体" panose="02010600030101010101" pitchFamily="2" charset="-122"/>
                        <a:cs typeface="Times New Roman" panose="02020603050405020304" pitchFamily="18" charset="0"/>
                      </a:rPr>
                      <m:t>𝒏</m:t>
                    </m:r>
                  </m:oMath>
                </a14:m>
                <a:r>
                  <a:rPr lang="zh-CN" altLang="en-US" dirty="0"/>
                  <a:t>个相互独立且同分布的观测样本</a:t>
                </a:r>
                <a14:m>
                  <m:oMath xmlns:m="http://schemas.openxmlformats.org/officeDocument/2006/math">
                    <m:r>
                      <a:rPr lang="en-US" altLang="zh-CN" b="1" i="1">
                        <a:latin typeface="Cambria Math" panose="02040503050406030204" pitchFamily="18" charset="0"/>
                      </a:rPr>
                      <m:t>(</m:t>
                    </m:r>
                    <m:sSub>
                      <m:sSubPr>
                        <m:ctrlPr>
                          <a:rPr lang="zh-CN"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𝟏</m:t>
                        </m:r>
                      </m:sub>
                    </m:sSub>
                    <m:r>
                      <a:rPr lang="en-US" altLang="zh-CN" b="1" i="1">
                        <a:latin typeface="Cambria Math" panose="02040503050406030204" pitchFamily="18" charset="0"/>
                      </a:rPr>
                      <m:t>,</m:t>
                    </m:r>
                    <m:sSub>
                      <m:sSubPr>
                        <m:ctrlPr>
                          <a:rPr lang="zh-CN" altLang="zh-CN" i="1">
                            <a:latin typeface="Cambria Math" panose="02040503050406030204" pitchFamily="18" charset="0"/>
                          </a:rPr>
                        </m:ctrlPr>
                      </m:sSubPr>
                      <m:e>
                        <m:r>
                          <a:rPr lang="en-US" altLang="zh-CN" b="1" i="1">
                            <a:latin typeface="Cambria Math" panose="02040503050406030204" pitchFamily="18" charset="0"/>
                          </a:rPr>
                          <m:t>𝒚</m:t>
                        </m:r>
                      </m:e>
                      <m:sub>
                        <m:r>
                          <a:rPr lang="en-US" altLang="zh-CN" b="1" i="1">
                            <a:latin typeface="Cambria Math" panose="02040503050406030204" pitchFamily="18" charset="0"/>
                          </a:rPr>
                          <m:t>𝟏</m:t>
                        </m:r>
                      </m:sub>
                    </m:sSub>
                    <m:r>
                      <a:rPr lang="en-US" altLang="zh-CN" b="1" i="1">
                        <a:latin typeface="Cambria Math" panose="02040503050406030204" pitchFamily="18" charset="0"/>
                      </a:rPr>
                      <m:t>)</m:t>
                    </m:r>
                  </m:oMath>
                </a14:m>
                <a:r>
                  <a:rPr lang="zh-CN" altLang="zh-CN" dirty="0"/>
                  <a:t>，</a:t>
                </a:r>
                <a14:m>
                  <m:oMath xmlns:m="http://schemas.openxmlformats.org/officeDocument/2006/math">
                    <m:r>
                      <a:rPr lang="en-US" altLang="zh-CN" b="1" i="1">
                        <a:latin typeface="Cambria Math" panose="02040503050406030204" pitchFamily="18" charset="0"/>
                      </a:rPr>
                      <m:t>(</m:t>
                    </m:r>
                    <m:sSub>
                      <m:sSubPr>
                        <m:ctrlPr>
                          <a:rPr lang="zh-CN"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𝟐</m:t>
                        </m:r>
                      </m:sub>
                    </m:sSub>
                    <m:r>
                      <a:rPr lang="en-US" altLang="zh-CN" b="1" i="1">
                        <a:latin typeface="Cambria Math" panose="02040503050406030204" pitchFamily="18" charset="0"/>
                      </a:rPr>
                      <m:t>,</m:t>
                    </m:r>
                    <m:sSub>
                      <m:sSubPr>
                        <m:ctrlPr>
                          <a:rPr lang="zh-CN" altLang="zh-CN" i="1">
                            <a:latin typeface="Cambria Math" panose="02040503050406030204" pitchFamily="18" charset="0"/>
                          </a:rPr>
                        </m:ctrlPr>
                      </m:sSubPr>
                      <m:e>
                        <m:r>
                          <a:rPr lang="en-US" altLang="zh-CN" b="1" i="1">
                            <a:latin typeface="Cambria Math" panose="02040503050406030204" pitchFamily="18" charset="0"/>
                          </a:rPr>
                          <m:t>𝒚</m:t>
                        </m:r>
                      </m:e>
                      <m:sub>
                        <m:r>
                          <a:rPr lang="en-US" altLang="zh-CN" b="1" i="1">
                            <a:latin typeface="Cambria Math" panose="02040503050406030204" pitchFamily="18" charset="0"/>
                          </a:rPr>
                          <m:t>𝟐</m:t>
                        </m:r>
                      </m:sub>
                    </m:sSub>
                    <m:r>
                      <a:rPr lang="en-US" altLang="zh-CN" b="1" i="1">
                        <a:latin typeface="Cambria Math" panose="02040503050406030204" pitchFamily="18" charset="0"/>
                      </a:rPr>
                      <m:t>)</m:t>
                    </m:r>
                  </m:oMath>
                </a14:m>
                <a:r>
                  <a:rPr lang="zh-CN" altLang="zh-CN" dirty="0"/>
                  <a:t>，</a:t>
                </a:r>
                <a:r>
                  <a:rPr lang="en-US" altLang="zh-CN" dirty="0"/>
                  <a:t>⋯</a:t>
                </a:r>
                <a:r>
                  <a:rPr lang="zh-CN" altLang="zh-CN" dirty="0"/>
                  <a:t>，</a:t>
                </a:r>
                <a14:m>
                  <m:oMath xmlns:m="http://schemas.openxmlformats.org/officeDocument/2006/math">
                    <m:r>
                      <a:rPr lang="en-US" altLang="zh-CN" b="1" i="1">
                        <a:latin typeface="Cambria Math" panose="02040503050406030204" pitchFamily="18" charset="0"/>
                      </a:rPr>
                      <m:t>(</m:t>
                    </m:r>
                    <m:sSub>
                      <m:sSubPr>
                        <m:ctrlPr>
                          <a:rPr lang="zh-CN"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𝒍</m:t>
                        </m:r>
                      </m:sub>
                    </m:sSub>
                    <m:r>
                      <a:rPr lang="en-US" altLang="zh-CN" b="1" i="1">
                        <a:latin typeface="Cambria Math" panose="02040503050406030204" pitchFamily="18" charset="0"/>
                      </a:rPr>
                      <m:t>,</m:t>
                    </m:r>
                    <m:sSub>
                      <m:sSubPr>
                        <m:ctrlPr>
                          <a:rPr lang="zh-CN" altLang="zh-CN" i="1">
                            <a:latin typeface="Cambria Math" panose="02040503050406030204" pitchFamily="18" charset="0"/>
                          </a:rPr>
                        </m:ctrlPr>
                      </m:sSubPr>
                      <m:e>
                        <m:r>
                          <a:rPr lang="en-US" altLang="zh-CN" b="1" i="1">
                            <a:latin typeface="Cambria Math" panose="02040503050406030204" pitchFamily="18" charset="0"/>
                          </a:rPr>
                          <m:t>𝒚</m:t>
                        </m:r>
                      </m:e>
                      <m:sub>
                        <m:r>
                          <a:rPr lang="en-US" altLang="zh-CN" b="1" i="1">
                            <a:latin typeface="Cambria Math" panose="02040503050406030204" pitchFamily="18" charset="0"/>
                          </a:rPr>
                          <m:t>𝒍</m:t>
                        </m:r>
                      </m:sub>
                    </m:sSub>
                    <m:r>
                      <a:rPr lang="en-US" altLang="zh-CN" b="1" i="1">
                        <a:latin typeface="Cambria Math" panose="02040503050406030204" pitchFamily="18" charset="0"/>
                      </a:rPr>
                      <m:t>) </m:t>
                    </m:r>
                  </m:oMath>
                </a14:m>
                <a:r>
                  <a:rPr lang="zh-CN" altLang="en-US" dirty="0"/>
                  <a:t>，但输入到输出的依赖关系未知，即</a:t>
                </a:r>
                <a:r>
                  <a:rPr lang="zh-CN" altLang="zh-CN" dirty="0">
                    <a:latin typeface="微软雅黑" panose="020B0503020204020204" pitchFamily="34" charset="-122"/>
                    <a:cs typeface="Times New Roman" panose="02020603050405020304" pitchFamily="18" charset="0"/>
                  </a:rPr>
                  <a:t>遵循某一未知的联合概率</a:t>
                </a:r>
                <a14:m>
                  <m:oMath xmlns:m="http://schemas.openxmlformats.org/officeDocument/2006/math">
                    <m:r>
                      <a:rPr lang="en-US" altLang="zh-CN" b="1" i="1">
                        <a:latin typeface="Cambria Math" panose="02040503050406030204" pitchFamily="18" charset="0"/>
                        <a:ea typeface="宋体" panose="02010600030101010101" pitchFamily="2" charset="-122"/>
                        <a:cs typeface="Times New Roman" panose="02020603050405020304" pitchFamily="18" charset="0"/>
                      </a:rPr>
                      <m:t>𝑭</m:t>
                    </m:r>
                    <m:d>
                      <m:dPr>
                        <m:ctrlPr>
                          <a:rPr lang="zh-CN" altLang="zh-CN"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宋体" panose="02010600030101010101" pitchFamily="2" charset="-122"/>
                            <a:cs typeface="Times New Roman" panose="02020603050405020304" pitchFamily="18" charset="0"/>
                          </a:rPr>
                          <m:t>𝒙</m:t>
                        </m:r>
                        <m:r>
                          <a:rPr lang="en-US" altLang="zh-CN" b="1" i="1">
                            <a:latin typeface="Cambria Math" panose="02040503050406030204" pitchFamily="18" charset="0"/>
                            <a:ea typeface="宋体" panose="02010600030101010101" pitchFamily="2" charset="-122"/>
                            <a:cs typeface="Times New Roman" panose="02020603050405020304" pitchFamily="18" charset="0"/>
                          </a:rPr>
                          <m:t>,</m:t>
                        </m:r>
                        <m:r>
                          <a:rPr lang="en-US" altLang="zh-CN" b="1" i="1">
                            <a:latin typeface="Cambria Math" panose="02040503050406030204" pitchFamily="18" charset="0"/>
                            <a:ea typeface="宋体" panose="02010600030101010101" pitchFamily="2" charset="-122"/>
                            <a:cs typeface="Times New Roman" panose="02020603050405020304" pitchFamily="18" charset="0"/>
                          </a:rPr>
                          <m:t>𝒚</m:t>
                        </m:r>
                      </m:e>
                    </m:d>
                    <m:r>
                      <a:rPr lang="en-US" altLang="zh-CN" i="1">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dirty="0"/>
                  <a:t>；</a:t>
                </a:r>
                <a:endParaRPr lang="en-US" altLang="zh-CN" dirty="0"/>
              </a:p>
              <a:p>
                <a:r>
                  <a:rPr lang="zh-CN" altLang="en-US" dirty="0"/>
                  <a:t>期望风险定义为各种预测函数 </a:t>
                </a:r>
                <a14:m>
                  <m:oMath xmlns:m="http://schemas.openxmlformats.org/officeDocument/2006/math">
                    <m:r>
                      <a:rPr lang="en-US" altLang="zh-CN" sz="1800" b="1" i="1" smtClean="0">
                        <a:effectLst/>
                        <a:latin typeface="Cambria Math" panose="02040503050406030204" pitchFamily="18" charset="0"/>
                        <a:ea typeface="宋体" panose="02010600030101010101" pitchFamily="2" charset="-122"/>
                        <a:cs typeface="Times New Roman" panose="02020603050405020304" pitchFamily="18" charset="0"/>
                      </a:rPr>
                      <m:t>𝒇</m:t>
                    </m:r>
                    <m:r>
                      <a:rPr lang="en-US" altLang="zh-CN" sz="1800" b="1"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smtClean="0">
                        <a:effectLst/>
                        <a:latin typeface="Cambria Math" panose="02040503050406030204" pitchFamily="18" charset="0"/>
                        <a:ea typeface="宋体" panose="02010600030101010101" pitchFamily="2" charset="-122"/>
                        <a:cs typeface="Times New Roman" panose="02020603050405020304" pitchFamily="18" charset="0"/>
                      </a:rPr>
                      <m:t>𝒙</m:t>
                    </m:r>
                    <m:r>
                      <a:rPr lang="en-US" altLang="zh-CN" sz="1800" b="1"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smtClean="0">
                        <a:effectLst/>
                        <a:latin typeface="Cambria Math" panose="02040503050406030204" pitchFamily="18" charset="0"/>
                        <a:ea typeface="宋体" panose="02010600030101010101" pitchFamily="2" charset="-122"/>
                        <a:cs typeface="Times New Roman" panose="02020603050405020304" pitchFamily="18" charset="0"/>
                      </a:rPr>
                      <m:t>𝝎</m:t>
                    </m:r>
                    <m:r>
                      <a:rPr lang="en-US" altLang="zh-CN" sz="1800" b="1" i="1" smtClean="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dirty="0"/>
                  <a:t>关于损失函数 </a:t>
                </a:r>
                <a14:m>
                  <m:oMath xmlns:m="http://schemas.openxmlformats.org/officeDocument/2006/math">
                    <m:r>
                      <a:rPr lang="en-US" altLang="zh-CN" b="1" i="1">
                        <a:latin typeface="Cambria Math" panose="02040503050406030204" pitchFamily="18" charset="0"/>
                      </a:rPr>
                      <m:t>𝑳</m:t>
                    </m:r>
                  </m:oMath>
                </a14:m>
                <a:r>
                  <a:rPr lang="zh-CN" altLang="en-US" dirty="0"/>
                  <a:t>的加权平均：</a:t>
                </a:r>
                <a:endParaRPr lang="en-US" altLang="zh-CN" dirty="0"/>
              </a:p>
              <a:p>
                <a:endParaRPr lang="en-US" altLang="zh-CN" dirty="0"/>
              </a:p>
              <a:p>
                <a:endParaRPr lang="en-US" altLang="zh-CN" dirty="0"/>
              </a:p>
              <a:p>
                <a:pPr marL="0" indent="0">
                  <a:buNone/>
                </a:pPr>
                <a:r>
                  <a:rPr lang="zh-CN" altLang="en-US" dirty="0"/>
                  <a:t>    学习目标是找出使</a:t>
                </a:r>
                <a14:m>
                  <m:oMath xmlns:m="http://schemas.openxmlformats.org/officeDocument/2006/math">
                    <m:r>
                      <a:rPr lang="zh-CN" altLang="en-US" b="1" i="1" smtClean="0">
                        <a:latin typeface="Cambria Math" panose="02040503050406030204" pitchFamily="18" charset="0"/>
                      </a:rPr>
                      <m:t>𝑹</m:t>
                    </m:r>
                    <m:d>
                      <m:dPr>
                        <m:ctrlPr>
                          <a:rPr lang="zh-CN" altLang="en-US" b="1" i="1">
                            <a:latin typeface="Cambria Math" panose="02040503050406030204" pitchFamily="18" charset="0"/>
                          </a:rPr>
                        </m:ctrlPr>
                      </m:dPr>
                      <m:e>
                        <m:r>
                          <a:rPr lang="zh-CN" altLang="en-US" b="1" i="1">
                            <a:latin typeface="Cambria Math" panose="02040503050406030204" pitchFamily="18" charset="0"/>
                          </a:rPr>
                          <m:t>𝒘</m:t>
                        </m:r>
                      </m:e>
                    </m:d>
                  </m:oMath>
                </a14:m>
                <a:r>
                  <a:rPr lang="zh-CN" altLang="en-US" dirty="0"/>
                  <a:t>最小的参数</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𝝎</m:t>
                    </m:r>
                    <m:r>
                      <m:rPr>
                        <m:nor/>
                      </m:rPr>
                      <a:rPr lang="zh-CN" altLang="en-US" dirty="0"/>
                      <m:t>；</m:t>
                    </m:r>
                  </m:oMath>
                </a14:m>
                <a:endParaRPr lang="en-US" altLang="zh-CN" dirty="0"/>
              </a:p>
              <a:p>
                <a:r>
                  <a:rPr lang="zh-CN" altLang="en-US" dirty="0"/>
                  <a:t>实际中，期望风险无法直接最小化，因此通常采用经验风险最小化（</a:t>
                </a:r>
                <a:r>
                  <a:rPr lang="en-US" altLang="zh-CN" dirty="0"/>
                  <a:t>ERM</a:t>
                </a:r>
                <a:r>
                  <a:rPr lang="zh-CN" altLang="en-US" dirty="0"/>
                  <a:t>）准则，通过训练样本的误差均值近似期望风险；</a:t>
                </a:r>
                <a:endParaRPr lang="en-US" altLang="zh-CN" dirty="0"/>
              </a:p>
              <a:p>
                <a:endParaRPr lang="zh-CN" altLang="en-US" dirty="0"/>
              </a:p>
            </p:txBody>
          </p:sp>
        </mc:Choice>
        <mc:Fallback xmlns="">
          <p:sp>
            <p:nvSpPr>
              <p:cNvPr id="13" name="文本框 12">
                <a:extLst>
                  <a:ext uri="{FF2B5EF4-FFF2-40B4-BE49-F238E27FC236}">
                    <a16:creationId xmlns:a16="http://schemas.microsoft.com/office/drawing/2014/main" id="{4A6DBC9D-0AAC-57D9-945E-FF964043294F}"/>
                  </a:ext>
                </a:extLst>
              </p:cNvPr>
              <p:cNvSpPr txBox="1">
                <a:spLocks noRot="1" noChangeAspect="1" noMove="1" noResize="1" noEditPoints="1" noAdjustHandles="1" noChangeArrowheads="1" noChangeShapeType="1" noTextEdit="1"/>
              </p:cNvSpPr>
              <p:nvPr/>
            </p:nvSpPr>
            <p:spPr>
              <a:xfrm>
                <a:off x="228600" y="1023578"/>
                <a:ext cx="8686800" cy="4213333"/>
              </a:xfrm>
              <a:prstGeom prst="rect">
                <a:avLst/>
              </a:prstGeom>
              <a:blipFill>
                <a:blip r:embed="rId2"/>
                <a:stretch>
                  <a:fillRect l="-491" r="-1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39F5B7B-31BA-2435-ED39-9C48E675C460}"/>
                  </a:ext>
                </a:extLst>
              </p:cNvPr>
              <p:cNvSpPr txBox="1"/>
              <p:nvPr/>
            </p:nvSpPr>
            <p:spPr>
              <a:xfrm>
                <a:off x="2879812" y="3219822"/>
                <a:ext cx="3384376" cy="6587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b="1" i="1" smtClean="0">
                          <a:latin typeface="Cambria Math" panose="02040503050406030204" pitchFamily="18" charset="0"/>
                        </a:rPr>
                        <m:t>𝑹</m:t>
                      </m:r>
                      <m:d>
                        <m:dPr>
                          <m:ctrlPr>
                            <a:rPr lang="zh-CN" altLang="en-US" b="1" i="1">
                              <a:latin typeface="Cambria Math" panose="02040503050406030204" pitchFamily="18" charset="0"/>
                            </a:rPr>
                          </m:ctrlPr>
                        </m:dPr>
                        <m:e>
                          <m:r>
                            <a:rPr lang="zh-CN" altLang="en-US" b="1" i="1">
                              <a:latin typeface="Cambria Math" panose="02040503050406030204" pitchFamily="18" charset="0"/>
                            </a:rPr>
                            <m:t>𝒘</m:t>
                          </m:r>
                        </m:e>
                      </m:d>
                      <m:r>
                        <a:rPr lang="zh-CN" altLang="en-US" b="1" i="0">
                          <a:latin typeface="Cambria Math" panose="02040503050406030204" pitchFamily="18" charset="0"/>
                        </a:rPr>
                        <m:t>=</m:t>
                      </m:r>
                      <m:nary>
                        <m:naryPr>
                          <m:grow m:val="on"/>
                          <m:subHide m:val="on"/>
                          <m:supHide m:val="on"/>
                          <m:ctrlPr>
                            <a:rPr lang="zh-CN" altLang="en-US" b="1" i="1">
                              <a:latin typeface="Cambria Math" panose="02040503050406030204" pitchFamily="18" charset="0"/>
                            </a:rPr>
                          </m:ctrlPr>
                        </m:naryPr>
                        <m:sub/>
                        <m:sup/>
                        <m:e>
                          <m:r>
                            <a:rPr lang="zh-CN" altLang="en-US" b="1" i="1">
                              <a:latin typeface="Cambria Math" panose="02040503050406030204" pitchFamily="18" charset="0"/>
                            </a:rPr>
                            <m:t>𝑳</m:t>
                          </m:r>
                        </m:e>
                      </m:nary>
                      <m:r>
                        <a:rPr lang="en-US" altLang="zh-CN" b="1" i="1" smtClean="0">
                          <a:latin typeface="Cambria Math" panose="02040503050406030204" pitchFamily="18" charset="0"/>
                        </a:rPr>
                        <m:t>(</m:t>
                      </m:r>
                      <m:r>
                        <a:rPr lang="en-US" altLang="zh-CN" b="1" i="1" smtClean="0">
                          <a:latin typeface="Cambria Math" panose="02040503050406030204" pitchFamily="18" charset="0"/>
                        </a:rPr>
                        <m:t>𝒚</m:t>
                      </m:r>
                      <m:r>
                        <a:rPr lang="en-US" altLang="zh-CN" b="1" i="1" smtClean="0">
                          <a:latin typeface="Cambria Math" panose="02040503050406030204" pitchFamily="18" charset="0"/>
                        </a:rPr>
                        <m:t>,</m:t>
                      </m:r>
                      <m:r>
                        <a:rPr lang="en-US" altLang="zh-CN" b="1" i="1">
                          <a:latin typeface="Cambria Math" panose="02040503050406030204" pitchFamily="18" charset="0"/>
                          <a:cs typeface="Times New Roman" panose="02020603050405020304" pitchFamily="18" charset="0"/>
                        </a:rPr>
                        <m:t>𝒇</m:t>
                      </m:r>
                      <m:r>
                        <a:rPr lang="en-US" altLang="zh-CN" b="1" i="1">
                          <a:latin typeface="Cambria Math" panose="02040503050406030204" pitchFamily="18" charset="0"/>
                          <a:cs typeface="Times New Roman" panose="02020603050405020304" pitchFamily="18" charset="0"/>
                        </a:rPr>
                        <m:t>(</m:t>
                      </m:r>
                      <m:r>
                        <a:rPr lang="en-US" altLang="zh-CN" b="1" i="1">
                          <a:latin typeface="Cambria Math" panose="02040503050406030204" pitchFamily="18" charset="0"/>
                          <a:cs typeface="Times New Roman" panose="02020603050405020304" pitchFamily="18" charset="0"/>
                        </a:rPr>
                        <m:t>𝒙</m:t>
                      </m:r>
                      <m:r>
                        <a:rPr lang="en-US" altLang="zh-CN" b="1" i="1">
                          <a:latin typeface="Cambria Math" panose="02040503050406030204" pitchFamily="18" charset="0"/>
                          <a:cs typeface="Times New Roman" panose="02020603050405020304" pitchFamily="18" charset="0"/>
                        </a:rPr>
                        <m:t>,</m:t>
                      </m:r>
                      <m:r>
                        <a:rPr lang="en-US" altLang="zh-CN" b="1" i="1">
                          <a:latin typeface="Cambria Math" panose="02040503050406030204" pitchFamily="18" charset="0"/>
                          <a:cs typeface="Times New Roman" panose="02020603050405020304" pitchFamily="18" charset="0"/>
                        </a:rPr>
                        <m:t>𝝎</m:t>
                      </m:r>
                      <m:r>
                        <a:rPr lang="en-US" altLang="zh-CN" b="1" i="1">
                          <a:latin typeface="Cambria Math" panose="02040503050406030204" pitchFamily="18" charset="0"/>
                          <a:cs typeface="Times New Roman" panose="02020603050405020304" pitchFamily="18" charset="0"/>
                        </a:rPr>
                        <m:t>))</m:t>
                      </m:r>
                      <m:r>
                        <a:rPr lang="zh-CN" altLang="en-US" b="1" i="1">
                          <a:latin typeface="Cambria Math" panose="02040503050406030204" pitchFamily="18" charset="0"/>
                        </a:rPr>
                        <m:t>𝒅𝑭</m:t>
                      </m:r>
                      <m:r>
                        <a:rPr lang="en-US" altLang="zh-CN" b="1" i="1">
                          <a:latin typeface="Cambria Math" panose="02040503050406030204" pitchFamily="18" charset="0"/>
                        </a:rPr>
                        <m:t>(</m:t>
                      </m:r>
                      <m:r>
                        <a:rPr lang="en-US" altLang="zh-CN" b="1" i="1">
                          <a:latin typeface="Cambria Math" panose="02040503050406030204" pitchFamily="18" charset="0"/>
                        </a:rPr>
                        <m:t>𝒙</m:t>
                      </m:r>
                      <m:r>
                        <a:rPr lang="en-US" altLang="zh-CN" b="1" i="1">
                          <a:latin typeface="Cambria Math" panose="02040503050406030204" pitchFamily="18" charset="0"/>
                        </a:rPr>
                        <m:t>,</m:t>
                      </m:r>
                      <m:r>
                        <a:rPr lang="en-US" altLang="zh-CN" b="1" i="1">
                          <a:latin typeface="Cambria Math" panose="02040503050406030204" pitchFamily="18" charset="0"/>
                        </a:rPr>
                        <m:t>𝒚</m:t>
                      </m:r>
                      <m:r>
                        <a:rPr lang="en-US" altLang="zh-CN" b="1" i="1">
                          <a:latin typeface="Cambria Math" panose="02040503050406030204" pitchFamily="18" charset="0"/>
                        </a:rPr>
                        <m:t>)</m:t>
                      </m:r>
                    </m:oMath>
                  </m:oMathPara>
                </a14:m>
                <a:endParaRPr lang="zh-CN" altLang="en-US" b="1" dirty="0"/>
              </a:p>
            </p:txBody>
          </p:sp>
        </mc:Choice>
        <mc:Fallback xmlns="">
          <p:sp>
            <p:nvSpPr>
              <p:cNvPr id="15" name="文本框 14">
                <a:extLst>
                  <a:ext uri="{FF2B5EF4-FFF2-40B4-BE49-F238E27FC236}">
                    <a16:creationId xmlns:a16="http://schemas.microsoft.com/office/drawing/2014/main" id="{E39F5B7B-31BA-2435-ED39-9C48E675C460}"/>
                  </a:ext>
                </a:extLst>
              </p:cNvPr>
              <p:cNvSpPr txBox="1">
                <a:spLocks noRot="1" noChangeAspect="1" noMove="1" noResize="1" noEditPoints="1" noAdjustHandles="1" noChangeArrowheads="1" noChangeShapeType="1" noTextEdit="1"/>
              </p:cNvSpPr>
              <p:nvPr/>
            </p:nvSpPr>
            <p:spPr>
              <a:xfrm>
                <a:off x="2879812" y="3219822"/>
                <a:ext cx="3384376" cy="658770"/>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530443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561611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5365571"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9.4.1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支持向量机回归（</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SVR</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）的实现</a:t>
            </a:r>
          </a:p>
        </p:txBody>
      </p:sp>
      <p:sp>
        <p:nvSpPr>
          <p:cNvPr id="5" name="矩形 4">
            <a:extLst>
              <a:ext uri="{FF2B5EF4-FFF2-40B4-BE49-F238E27FC236}">
                <a16:creationId xmlns:a16="http://schemas.microsoft.com/office/drawing/2014/main" id="{426E15E2-3509-B86F-D88D-13C2C5A596A7}"/>
              </a:ext>
            </a:extLst>
          </p:cNvPr>
          <p:cNvSpPr/>
          <p:nvPr/>
        </p:nvSpPr>
        <p:spPr>
          <a:xfrm>
            <a:off x="228600" y="1743658"/>
            <a:ext cx="8686800" cy="309366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50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支持向量机回归（</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SVR</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）的实现，主要依赖</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numpy</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库、</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sklearn</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库和</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pandas</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库，在使用前必须安装它们；</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50000"/>
              </a:lnSpc>
              <a:buClr>
                <a:schemeClr val="accent3">
                  <a:lumMod val="75000"/>
                </a:schemeClr>
              </a:buClr>
              <a:buFont typeface="Wingdings" panose="05000000000000000000" pitchFamily="2" charset="2"/>
              <a:buChar char="Ø"/>
            </a:pP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numpy</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库的安装命令：</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gn="ctr">
              <a:lnSpc>
                <a:spcPct val="150000"/>
              </a:lnSpc>
              <a:buClr>
                <a:schemeClr val="accent3">
                  <a:lumMod val="75000"/>
                </a:schemeClr>
              </a:buClr>
            </a:pP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pip install </a:t>
            </a: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numpy</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50000"/>
              </a:lnSpc>
              <a:buClr>
                <a:schemeClr val="accent3">
                  <a:lumMod val="75000"/>
                </a:schemeClr>
              </a:buClr>
              <a:buFont typeface="Wingdings" panose="05000000000000000000" pitchFamily="2" charset="2"/>
              <a:buChar char="Ø"/>
            </a:pP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sklearn</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库的安装命令：</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gn="ctr">
              <a:lnSpc>
                <a:spcPct val="150000"/>
              </a:lnSpc>
              <a:buClr>
                <a:schemeClr val="accent3">
                  <a:lumMod val="75000"/>
                </a:schemeClr>
              </a:buClr>
            </a:pP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pip install scikit-learn</a:t>
            </a:r>
          </a:p>
          <a:p>
            <a:pPr marL="285750" indent="-285750">
              <a:lnSpc>
                <a:spcPct val="150000"/>
              </a:lnSpc>
              <a:buClr>
                <a:schemeClr val="accent3">
                  <a:lumMod val="75000"/>
                </a:schemeClr>
              </a:buClr>
              <a:buFont typeface="Wingdings" panose="05000000000000000000" pitchFamily="2" charset="2"/>
              <a:buChar char="Ø"/>
            </a:pP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pandas</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库的安装命令：</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gn="ctr">
              <a:lnSpc>
                <a:spcPct val="150000"/>
              </a:lnSpc>
              <a:buClr>
                <a:schemeClr val="accent3">
                  <a:lumMod val="75000"/>
                </a:schemeClr>
              </a:buClr>
            </a:pP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pip install  pandas</a:t>
            </a:r>
          </a:p>
        </p:txBody>
      </p:sp>
      <p:sp>
        <p:nvSpPr>
          <p:cNvPr id="6" name="矩形 5">
            <a:extLst>
              <a:ext uri="{FF2B5EF4-FFF2-40B4-BE49-F238E27FC236}">
                <a16:creationId xmlns:a16="http://schemas.microsoft.com/office/drawing/2014/main" id="{C081A4B2-A902-8E3F-B0B8-BF9E1CD7F711}"/>
              </a:ext>
            </a:extLst>
          </p:cNvPr>
          <p:cNvSpPr/>
          <p:nvPr/>
        </p:nvSpPr>
        <p:spPr>
          <a:xfrm>
            <a:off x="899592" y="1266314"/>
            <a:ext cx="2052228"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第三方库的安装</a:t>
            </a:r>
          </a:p>
        </p:txBody>
      </p:sp>
      <p:sp>
        <p:nvSpPr>
          <p:cNvPr id="7" name="七角星 6">
            <a:extLst>
              <a:ext uri="{FF2B5EF4-FFF2-40B4-BE49-F238E27FC236}">
                <a16:creationId xmlns:a16="http://schemas.microsoft.com/office/drawing/2014/main" id="{492B9062-C8CF-F5D3-3022-116E4118EE6A}"/>
              </a:ext>
            </a:extLst>
          </p:cNvPr>
          <p:cNvSpPr/>
          <p:nvPr/>
        </p:nvSpPr>
        <p:spPr>
          <a:xfrm>
            <a:off x="395536" y="1020091"/>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1</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4551776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561611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5365571"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9.4.1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支持向量机回归（</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SVR</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）的实现</a:t>
            </a:r>
          </a:p>
        </p:txBody>
      </p:sp>
      <p:sp>
        <p:nvSpPr>
          <p:cNvPr id="5" name="矩形 4">
            <a:extLst>
              <a:ext uri="{FF2B5EF4-FFF2-40B4-BE49-F238E27FC236}">
                <a16:creationId xmlns:a16="http://schemas.microsoft.com/office/drawing/2014/main" id="{426E15E2-3509-B86F-D88D-13C2C5A596A7}"/>
              </a:ext>
            </a:extLst>
          </p:cNvPr>
          <p:cNvSpPr/>
          <p:nvPr/>
        </p:nvSpPr>
        <p:spPr>
          <a:xfrm>
            <a:off x="228600" y="1743658"/>
            <a:ext cx="8686800" cy="309366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50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在使用第三方库之前，需要在程序中导入它们；</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50000"/>
              </a:lnSpc>
              <a:buClr>
                <a:schemeClr val="accent3">
                  <a:lumMod val="75000"/>
                </a:schemeClr>
              </a:buClr>
              <a:buFont typeface="Wingdings" panose="05000000000000000000" pitchFamily="2" charset="2"/>
              <a:buChar char="Ø"/>
            </a:pPr>
            <a:r>
              <a:rPr lang="zh-CN" altLang="en-US" sz="1800" b="1" dirty="0">
                <a:solidFill>
                  <a:prstClr val="black"/>
                </a:solidFill>
                <a:latin typeface="Arial" panose="020B0604020202020204" pitchFamily="34" charset="0"/>
                <a:ea typeface="微软雅黑" panose="020B0503020204020204" pitchFamily="34" charset="-122"/>
                <a:sym typeface="Arial" panose="020B0604020202020204" pitchFamily="34" charset="0"/>
              </a:rPr>
              <a:t>对于支持向量机回归（</a:t>
            </a:r>
            <a:r>
              <a:rPr lang="en-US" altLang="zh-CN" sz="1800" b="1" dirty="0">
                <a:solidFill>
                  <a:prstClr val="black"/>
                </a:solidFill>
                <a:latin typeface="Arial" panose="020B0604020202020204" pitchFamily="34" charset="0"/>
                <a:ea typeface="微软雅黑" panose="020B0503020204020204" pitchFamily="34" charset="-122"/>
                <a:sym typeface="Arial" panose="020B0604020202020204" pitchFamily="34" charset="0"/>
              </a:rPr>
              <a:t>SVR</a:t>
            </a:r>
            <a:r>
              <a:rPr lang="zh-CN" altLang="en-US" sz="1800" b="1" dirty="0">
                <a:solidFill>
                  <a:prstClr val="black"/>
                </a:solidFill>
                <a:latin typeface="Arial" panose="020B0604020202020204" pitchFamily="34" charset="0"/>
                <a:ea typeface="微软雅黑" panose="020B0503020204020204" pitchFamily="34" charset="-122"/>
                <a:sym typeface="Arial" panose="020B0604020202020204" pitchFamily="34" charset="0"/>
              </a:rPr>
              <a:t>）的实现，需要添加以下的导入语句：</a:t>
            </a:r>
            <a:endParaRPr lang="en-US" altLang="zh-CN" sz="18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50000"/>
              </a:lnSpc>
              <a:buClr>
                <a:schemeClr val="accent3">
                  <a:lumMod val="75000"/>
                </a:schemeClr>
              </a:buClr>
              <a:buFont typeface="Wingdings" panose="05000000000000000000" pitchFamily="2" charset="2"/>
              <a:buChar char="Ø"/>
            </a:pP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50000"/>
              </a:lnSpc>
              <a:buClr>
                <a:schemeClr val="accent3">
                  <a:lumMod val="75000"/>
                </a:schemeClr>
              </a:buClr>
              <a:buFont typeface="Wingdings" panose="05000000000000000000" pitchFamily="2" charset="2"/>
              <a:buChar char="Ø"/>
            </a:pP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50000"/>
              </a:lnSpc>
              <a:buClr>
                <a:schemeClr val="accent3">
                  <a:lumMod val="75000"/>
                </a:schemeClr>
              </a:buClr>
              <a:buFont typeface="Wingdings" panose="05000000000000000000" pitchFamily="2" charset="2"/>
              <a:buChar char="Ø"/>
            </a:pP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50000"/>
              </a:lnSpc>
              <a:buClr>
                <a:schemeClr val="accent3">
                  <a:lumMod val="75000"/>
                </a:schemeClr>
              </a:buClr>
              <a:buFont typeface="Wingdings" panose="05000000000000000000" pitchFamily="2" charset="2"/>
              <a:buChar char="Ø"/>
            </a:pP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50000"/>
              </a:lnSpc>
              <a:buClr>
                <a:schemeClr val="accent3">
                  <a:lumMod val="75000"/>
                </a:schemeClr>
              </a:buClr>
              <a:buFont typeface="Wingdings" panose="05000000000000000000" pitchFamily="2" charset="2"/>
              <a:buChar char="Ø"/>
            </a:pP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50000"/>
              </a:lnSpc>
              <a:buClr>
                <a:schemeClr val="accent3">
                  <a:lumMod val="75000"/>
                </a:schemeClr>
              </a:buClr>
              <a:buFont typeface="Wingdings" panose="05000000000000000000" pitchFamily="2" charset="2"/>
              <a:buChar char="Ø"/>
            </a:pPr>
            <a:endPar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矩形 5">
            <a:extLst>
              <a:ext uri="{FF2B5EF4-FFF2-40B4-BE49-F238E27FC236}">
                <a16:creationId xmlns:a16="http://schemas.microsoft.com/office/drawing/2014/main" id="{C081A4B2-A902-8E3F-B0B8-BF9E1CD7F711}"/>
              </a:ext>
            </a:extLst>
          </p:cNvPr>
          <p:cNvSpPr/>
          <p:nvPr/>
        </p:nvSpPr>
        <p:spPr>
          <a:xfrm>
            <a:off x="899592" y="1266314"/>
            <a:ext cx="1908212"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引用第三方库</a:t>
            </a:r>
          </a:p>
        </p:txBody>
      </p:sp>
      <p:sp>
        <p:nvSpPr>
          <p:cNvPr id="7" name="七角星 6">
            <a:extLst>
              <a:ext uri="{FF2B5EF4-FFF2-40B4-BE49-F238E27FC236}">
                <a16:creationId xmlns:a16="http://schemas.microsoft.com/office/drawing/2014/main" id="{492B9062-C8CF-F5D3-3022-116E4118EE6A}"/>
              </a:ext>
            </a:extLst>
          </p:cNvPr>
          <p:cNvSpPr/>
          <p:nvPr/>
        </p:nvSpPr>
        <p:spPr>
          <a:xfrm>
            <a:off x="395536" y="1020091"/>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2</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3" name="文本框 2">
            <a:extLst>
              <a:ext uri="{FF2B5EF4-FFF2-40B4-BE49-F238E27FC236}">
                <a16:creationId xmlns:a16="http://schemas.microsoft.com/office/drawing/2014/main" id="{06793F77-9001-D82E-137A-8EDD480B8ADA}"/>
              </a:ext>
            </a:extLst>
          </p:cNvPr>
          <p:cNvSpPr txBox="1"/>
          <p:nvPr/>
        </p:nvSpPr>
        <p:spPr>
          <a:xfrm>
            <a:off x="1475656" y="2751770"/>
            <a:ext cx="6228692" cy="1791965"/>
          </a:xfrm>
          <a:prstGeom prst="rect">
            <a:avLst/>
          </a:prstGeom>
          <a:noFill/>
        </p:spPr>
        <p:txBody>
          <a:bodyPr wrap="square">
            <a:spAutoFit/>
          </a:bodyPr>
          <a:lstStyle/>
          <a:p>
            <a:pPr algn="just">
              <a:lnSpc>
                <a:spcPct val="125000"/>
              </a:lnSpc>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import pandas as pd</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25000"/>
              </a:lnSpc>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import </a:t>
            </a:r>
            <a:r>
              <a:rPr lang="en-US" altLang="zh-CN" sz="1800" b="1" kern="100" dirty="0" err="1">
                <a:effectLst/>
                <a:latin typeface="微软雅黑" panose="020B0503020204020204" pitchFamily="34" charset="-122"/>
                <a:ea typeface="微软雅黑" panose="020B0503020204020204" pitchFamily="34" charset="-122"/>
                <a:cs typeface="Times New Roman" panose="02020603050405020304" pitchFamily="18" charset="0"/>
              </a:rPr>
              <a:t>numpy</a:t>
            </a: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 as np</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25000"/>
              </a:lnSpc>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from </a:t>
            </a:r>
            <a:r>
              <a:rPr lang="en-US" altLang="zh-CN" sz="1800" b="1" kern="100" dirty="0" err="1">
                <a:effectLst/>
                <a:latin typeface="微软雅黑" panose="020B0503020204020204" pitchFamily="34" charset="-122"/>
                <a:ea typeface="微软雅黑" panose="020B0503020204020204" pitchFamily="34" charset="-122"/>
                <a:cs typeface="Times New Roman" panose="02020603050405020304" pitchFamily="18" charset="0"/>
              </a:rPr>
              <a:t>sklearn.svm</a:t>
            </a: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 import SVR</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25000"/>
              </a:lnSpc>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from </a:t>
            </a:r>
            <a:r>
              <a:rPr lang="en-US" altLang="zh-CN" sz="1800" b="1" kern="100" dirty="0" err="1">
                <a:effectLst/>
                <a:latin typeface="微软雅黑" panose="020B0503020204020204" pitchFamily="34" charset="-122"/>
                <a:ea typeface="微软雅黑" panose="020B0503020204020204" pitchFamily="34" charset="-122"/>
                <a:cs typeface="Times New Roman" panose="02020603050405020304" pitchFamily="18" charset="0"/>
              </a:rPr>
              <a:t>sklearn.model_selection</a:t>
            </a: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 import </a:t>
            </a:r>
            <a:r>
              <a:rPr lang="en-US" altLang="zh-CN" sz="1800" b="1" kern="100" dirty="0" err="1">
                <a:effectLst/>
                <a:latin typeface="微软雅黑" panose="020B0503020204020204" pitchFamily="34" charset="-122"/>
                <a:ea typeface="微软雅黑" panose="020B0503020204020204" pitchFamily="34" charset="-122"/>
                <a:cs typeface="Times New Roman" panose="02020603050405020304" pitchFamily="18" charset="0"/>
              </a:rPr>
              <a:t>train_test_split</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25000"/>
              </a:lnSpc>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from </a:t>
            </a:r>
            <a:r>
              <a:rPr lang="en-US" altLang="zh-CN" sz="1800" b="1" kern="100" dirty="0" err="1">
                <a:effectLst/>
                <a:latin typeface="微软雅黑" panose="020B0503020204020204" pitchFamily="34" charset="-122"/>
                <a:ea typeface="微软雅黑" panose="020B0503020204020204" pitchFamily="34" charset="-122"/>
                <a:cs typeface="Times New Roman" panose="02020603050405020304" pitchFamily="18" charset="0"/>
              </a:rPr>
              <a:t>sklearn.metrics</a:t>
            </a: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 import </a:t>
            </a:r>
            <a:r>
              <a:rPr lang="en-US" altLang="zh-CN" sz="1800" b="1" kern="100" dirty="0" err="1">
                <a:effectLst/>
                <a:latin typeface="微软雅黑" panose="020B0503020204020204" pitchFamily="34" charset="-122"/>
                <a:ea typeface="微软雅黑" panose="020B0503020204020204" pitchFamily="34" charset="-122"/>
                <a:cs typeface="Times New Roman" panose="02020603050405020304" pitchFamily="18" charset="0"/>
              </a:rPr>
              <a:t>mean_squared_error</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8412337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561611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5365571"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9.4.1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支持向量机回归（</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SVR</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）的实现</a:t>
            </a:r>
          </a:p>
        </p:txBody>
      </p:sp>
      <p:sp>
        <p:nvSpPr>
          <p:cNvPr id="5" name="矩形 4">
            <a:extLst>
              <a:ext uri="{FF2B5EF4-FFF2-40B4-BE49-F238E27FC236}">
                <a16:creationId xmlns:a16="http://schemas.microsoft.com/office/drawing/2014/main" id="{426E15E2-3509-B86F-D88D-13C2C5A596A7}"/>
              </a:ext>
            </a:extLst>
          </p:cNvPr>
          <p:cNvSpPr/>
          <p:nvPr/>
        </p:nvSpPr>
        <p:spPr>
          <a:xfrm>
            <a:off x="228600" y="1743658"/>
            <a:ext cx="8686800" cy="314156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50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当样本数据较少，可用 </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numpy</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直接创建数据数组，手工输入程序；</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50000"/>
              </a:lnSpc>
              <a:buClr>
                <a:schemeClr val="accent3">
                  <a:lumMod val="75000"/>
                </a:schemeClr>
              </a:buClr>
              <a:buFont typeface="Wingdings" panose="05000000000000000000" pitchFamily="2" charset="2"/>
              <a:buChar char="Ø"/>
            </a:pPr>
            <a:r>
              <a:rPr lang="zh-CN" altLang="en-US" sz="1800" b="1" dirty="0">
                <a:solidFill>
                  <a:prstClr val="black"/>
                </a:solidFill>
                <a:latin typeface="Arial" panose="020B0604020202020204" pitchFamily="34" charset="0"/>
                <a:ea typeface="微软雅黑" panose="020B0503020204020204" pitchFamily="34" charset="-122"/>
                <a:sym typeface="Arial" panose="020B0604020202020204" pitchFamily="34" charset="0"/>
              </a:rPr>
              <a:t>样本数据较多时，建议先将数据存储为文件，通过 </a:t>
            </a:r>
            <a:r>
              <a:rPr lang="en-US" altLang="zh-CN" sz="1800" b="1" dirty="0">
                <a:solidFill>
                  <a:prstClr val="black"/>
                </a:solidFill>
                <a:latin typeface="Arial" panose="020B0604020202020204" pitchFamily="34" charset="0"/>
                <a:ea typeface="微软雅黑" panose="020B0503020204020204" pitchFamily="34" charset="-122"/>
                <a:sym typeface="Arial" panose="020B0604020202020204" pitchFamily="34" charset="0"/>
              </a:rPr>
              <a:t>pandas </a:t>
            </a:r>
            <a:r>
              <a:rPr lang="zh-CN" altLang="en-US" sz="1800" b="1" dirty="0">
                <a:solidFill>
                  <a:prstClr val="black"/>
                </a:solidFill>
                <a:latin typeface="Arial" panose="020B0604020202020204" pitchFamily="34" charset="0"/>
                <a:ea typeface="微软雅黑" panose="020B0503020204020204" pitchFamily="34" charset="-122"/>
                <a:sym typeface="Arial" panose="020B0604020202020204" pitchFamily="34" charset="0"/>
              </a:rPr>
              <a:t>库导入到 </a:t>
            </a:r>
            <a:r>
              <a:rPr lang="en-US" altLang="zh-CN" sz="1800" b="1" dirty="0">
                <a:solidFill>
                  <a:prstClr val="black"/>
                </a:solidFill>
                <a:latin typeface="Arial" panose="020B0604020202020204" pitchFamily="34" charset="0"/>
                <a:ea typeface="微软雅黑" panose="020B0503020204020204" pitchFamily="34" charset="-122"/>
                <a:sym typeface="Arial" panose="020B0604020202020204" pitchFamily="34" charset="0"/>
              </a:rPr>
              <a:t>Python </a:t>
            </a:r>
            <a:r>
              <a:rPr lang="zh-CN" altLang="en-US" sz="1800" b="1" dirty="0">
                <a:solidFill>
                  <a:prstClr val="black"/>
                </a:solidFill>
                <a:latin typeface="Arial" panose="020B0604020202020204" pitchFamily="34" charset="0"/>
                <a:ea typeface="微软雅黑" panose="020B0503020204020204" pitchFamily="34" charset="-122"/>
                <a:sym typeface="Arial" panose="020B0604020202020204" pitchFamily="34" charset="0"/>
              </a:rPr>
              <a:t>环境进行后续处理</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endParaRPr lang="zh-CN" altLang="en-US" sz="18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50000"/>
              </a:lnSpc>
              <a:buClr>
                <a:schemeClr val="accent3">
                  <a:lumMod val="75000"/>
                </a:schemeClr>
              </a:buClr>
              <a:buFont typeface="Wingdings" panose="05000000000000000000" pitchFamily="2" charset="2"/>
              <a:buChar char="Ø"/>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使用 </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pandas </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库的 </a:t>
            </a: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read_excel</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 </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函数可读取数据文件，并转换为 </a:t>
            </a: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DataFrame</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，语法如下：</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gn="ctr">
              <a:lnSpc>
                <a:spcPct val="150000"/>
              </a:lnSpc>
              <a:buClr>
                <a:schemeClr val="accent3">
                  <a:lumMod val="75000"/>
                </a:schemeClr>
              </a:buClr>
            </a:pP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pandas.read_excel</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(io, </a:t>
            </a: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sheet_name</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=0, header=0, names=None, </a:t>
            </a: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index_col</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=None, </a:t>
            </a: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usecols</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=None, </a:t>
            </a: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dtype</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=None, </a:t>
            </a: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skiprows</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=None, *)</a:t>
            </a:r>
          </a:p>
          <a:p>
            <a:pPr marL="742950" lvl="1" indent="-285750">
              <a:lnSpc>
                <a:spcPct val="150000"/>
              </a:lnSpc>
              <a:buClr>
                <a:schemeClr val="accent3">
                  <a:lumMod val="75000"/>
                </a:schemeClr>
              </a:buClr>
              <a:buFont typeface="Wingdings" panose="05000000000000000000" pitchFamily="2" charset="2"/>
              <a:buChar char="u"/>
            </a:pP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io</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：文件路径或类似文件的对象。可以是字符串、路径对象或具有</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read()</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方法的对象；</a:t>
            </a:r>
          </a:p>
          <a:p>
            <a:pPr marL="742950" lvl="1" indent="-285750">
              <a:lnSpc>
                <a:spcPct val="150000"/>
              </a:lnSpc>
              <a:buClr>
                <a:schemeClr val="accent3">
                  <a:lumMod val="75000"/>
                </a:schemeClr>
              </a:buClr>
              <a:buFont typeface="Wingdings" panose="05000000000000000000" pitchFamily="2" charset="2"/>
              <a:buChar char="u"/>
            </a:pP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sheet_name</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：指定要读取的工作表的名称或索引，默认为</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0</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，表示读取第一个工作表；</a:t>
            </a:r>
            <a:endPar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矩形 5">
            <a:extLst>
              <a:ext uri="{FF2B5EF4-FFF2-40B4-BE49-F238E27FC236}">
                <a16:creationId xmlns:a16="http://schemas.microsoft.com/office/drawing/2014/main" id="{C081A4B2-A902-8E3F-B0B8-BF9E1CD7F711}"/>
              </a:ext>
            </a:extLst>
          </p:cNvPr>
          <p:cNvSpPr/>
          <p:nvPr/>
        </p:nvSpPr>
        <p:spPr>
          <a:xfrm>
            <a:off x="899592" y="1266314"/>
            <a:ext cx="2052228"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导入样本数据集</a:t>
            </a:r>
          </a:p>
        </p:txBody>
      </p:sp>
      <p:sp>
        <p:nvSpPr>
          <p:cNvPr id="7" name="七角星 6">
            <a:extLst>
              <a:ext uri="{FF2B5EF4-FFF2-40B4-BE49-F238E27FC236}">
                <a16:creationId xmlns:a16="http://schemas.microsoft.com/office/drawing/2014/main" id="{492B9062-C8CF-F5D3-3022-116E4118EE6A}"/>
              </a:ext>
            </a:extLst>
          </p:cNvPr>
          <p:cNvSpPr/>
          <p:nvPr/>
        </p:nvSpPr>
        <p:spPr>
          <a:xfrm>
            <a:off x="395536" y="1020091"/>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3</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3064435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561611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5365571"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9.4.1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支持向量机回归（</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SVR</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）的实现</a:t>
            </a:r>
          </a:p>
        </p:txBody>
      </p:sp>
      <p:sp>
        <p:nvSpPr>
          <p:cNvPr id="5" name="矩形 4">
            <a:extLst>
              <a:ext uri="{FF2B5EF4-FFF2-40B4-BE49-F238E27FC236}">
                <a16:creationId xmlns:a16="http://schemas.microsoft.com/office/drawing/2014/main" id="{426E15E2-3509-B86F-D88D-13C2C5A596A7}"/>
              </a:ext>
            </a:extLst>
          </p:cNvPr>
          <p:cNvSpPr/>
          <p:nvPr/>
        </p:nvSpPr>
        <p:spPr>
          <a:xfrm>
            <a:off x="228600" y="1766660"/>
            <a:ext cx="8686800" cy="3001334"/>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742950" lvl="1" indent="-285750">
              <a:lnSpc>
                <a:spcPct val="125000"/>
              </a:lnSpc>
              <a:buClr>
                <a:schemeClr val="accent3">
                  <a:lumMod val="75000"/>
                </a:schemeClr>
              </a:buClr>
              <a:buFont typeface="Wingdings" panose="05000000000000000000" pitchFamily="2" charset="2"/>
              <a:buChar char="u"/>
            </a:pP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header</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：指定用作列名的行号，默认为‘</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infer</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’，表示自动推断；</a:t>
            </a:r>
          </a:p>
          <a:p>
            <a:pPr marL="742950" lvl="1" indent="-285750">
              <a:lnSpc>
                <a:spcPct val="125000"/>
              </a:lnSpc>
              <a:buClr>
                <a:schemeClr val="accent3">
                  <a:lumMod val="75000"/>
                </a:schemeClr>
              </a:buClr>
              <a:buFont typeface="Wingdings" panose="05000000000000000000" pitchFamily="2" charset="2"/>
              <a:buChar char="u"/>
            </a:pP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names</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：指定列名，如果不指定，则使用</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header</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参数推断列名；</a:t>
            </a:r>
          </a:p>
          <a:p>
            <a:pPr marL="742950" lvl="1" indent="-285750">
              <a:lnSpc>
                <a:spcPct val="125000"/>
              </a:lnSpc>
              <a:buClr>
                <a:schemeClr val="accent3">
                  <a:lumMod val="75000"/>
                </a:schemeClr>
              </a:buClr>
              <a:buFont typeface="Wingdings" panose="05000000000000000000" pitchFamily="2" charset="2"/>
              <a:buChar char="u"/>
            </a:pP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index_col</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：指定用作行索引的列号或列名；</a:t>
            </a:r>
          </a:p>
          <a:p>
            <a:pPr marL="742950" lvl="1" indent="-285750">
              <a:lnSpc>
                <a:spcPct val="125000"/>
              </a:lnSpc>
              <a:buClr>
                <a:schemeClr val="accent3">
                  <a:lumMod val="75000"/>
                </a:schemeClr>
              </a:buClr>
              <a:buFont typeface="Wingdings" panose="05000000000000000000" pitchFamily="2" charset="2"/>
              <a:buChar char="u"/>
            </a:pP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usecols</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：指定要读取的列；</a:t>
            </a:r>
          </a:p>
          <a:p>
            <a:pPr marL="742950" lvl="1" indent="-285750">
              <a:lnSpc>
                <a:spcPct val="125000"/>
              </a:lnSpc>
              <a:buClr>
                <a:schemeClr val="accent3">
                  <a:lumMod val="75000"/>
                </a:schemeClr>
              </a:buClr>
              <a:buFont typeface="Wingdings" panose="05000000000000000000" pitchFamily="2" charset="2"/>
              <a:buChar char="u"/>
            </a:pP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dtype</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：指定每列的数据类型；</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nSpc>
                <a:spcPct val="125000"/>
              </a:lnSpc>
              <a:buClr>
                <a:schemeClr val="accent3">
                  <a:lumMod val="75000"/>
                </a:schemeClr>
              </a:buClr>
              <a:buFont typeface="Wingdings" panose="05000000000000000000" pitchFamily="2" charset="2"/>
              <a:buChar char="u"/>
            </a:pP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skiprows</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：指定要跳过的行数或要跳过的行号列表；</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50000"/>
              </a:lnSpc>
              <a:buClr>
                <a:schemeClr val="accent3">
                  <a:lumMod val="75000"/>
                </a:schemeClr>
              </a:buClr>
              <a:buFont typeface="Wingdings" panose="05000000000000000000" pitchFamily="2" charset="2"/>
              <a:buChar char="Ø"/>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为简化编程，通常在数据文件中仅保留需处理的数据（特征和标签），去掉所有行号和列名，以减少额外的数据清洗工作，读取 </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data.xlsx </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文件的示例代码为：</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50000"/>
              </a:lnSpc>
              <a:buClr>
                <a:schemeClr val="accent3">
                  <a:lumMod val="75000"/>
                </a:schemeClr>
              </a:buClr>
              <a:buFont typeface="Wingdings" panose="05000000000000000000" pitchFamily="2" charset="2"/>
              <a:buChar char="Ø"/>
            </a:pPr>
            <a:endPar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矩形 5">
            <a:extLst>
              <a:ext uri="{FF2B5EF4-FFF2-40B4-BE49-F238E27FC236}">
                <a16:creationId xmlns:a16="http://schemas.microsoft.com/office/drawing/2014/main" id="{C081A4B2-A902-8E3F-B0B8-BF9E1CD7F711}"/>
              </a:ext>
            </a:extLst>
          </p:cNvPr>
          <p:cNvSpPr/>
          <p:nvPr/>
        </p:nvSpPr>
        <p:spPr>
          <a:xfrm>
            <a:off x="899592" y="1266314"/>
            <a:ext cx="2052228"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导入样本数据集</a:t>
            </a:r>
          </a:p>
        </p:txBody>
      </p:sp>
      <p:sp>
        <p:nvSpPr>
          <p:cNvPr id="7" name="七角星 6">
            <a:extLst>
              <a:ext uri="{FF2B5EF4-FFF2-40B4-BE49-F238E27FC236}">
                <a16:creationId xmlns:a16="http://schemas.microsoft.com/office/drawing/2014/main" id="{492B9062-C8CF-F5D3-3022-116E4118EE6A}"/>
              </a:ext>
            </a:extLst>
          </p:cNvPr>
          <p:cNvSpPr/>
          <p:nvPr/>
        </p:nvSpPr>
        <p:spPr>
          <a:xfrm>
            <a:off x="395536" y="1020091"/>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3</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3" name="文本框 2">
            <a:extLst>
              <a:ext uri="{FF2B5EF4-FFF2-40B4-BE49-F238E27FC236}">
                <a16:creationId xmlns:a16="http://schemas.microsoft.com/office/drawing/2014/main" id="{A4245372-9CDC-793F-8CE6-76838A378448}"/>
              </a:ext>
            </a:extLst>
          </p:cNvPr>
          <p:cNvSpPr txBox="1"/>
          <p:nvPr/>
        </p:nvSpPr>
        <p:spPr>
          <a:xfrm>
            <a:off x="2911134" y="4325853"/>
            <a:ext cx="3321732" cy="406137"/>
          </a:xfrm>
          <a:prstGeom prst="rect">
            <a:avLst/>
          </a:prstGeom>
          <a:noFill/>
        </p:spPr>
        <p:txBody>
          <a:bodyPr wrap="square">
            <a:spAutoFit/>
          </a:bodyPr>
          <a:lstStyle/>
          <a:p>
            <a:pPr algn="ctr">
              <a:lnSpc>
                <a:spcPct val="125000"/>
              </a:lnSpc>
            </a:pP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data = </a:t>
            </a:r>
            <a:r>
              <a:rPr lang="en-US" altLang="zh-CN" sz="1800" b="1" kern="100" dirty="0" err="1">
                <a:effectLst/>
                <a:latin typeface="Times New Roman" panose="02020603050405020304" pitchFamily="18" charset="0"/>
                <a:ea typeface="宋体" panose="02010600030101010101" pitchFamily="2" charset="-122"/>
                <a:cs typeface="Times New Roman" panose="02020603050405020304" pitchFamily="18" charset="0"/>
              </a:rPr>
              <a:t>pd.read_excel</a:t>
            </a: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(‘data.xlsx’)</a:t>
            </a:r>
            <a:endPar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37182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28600" y="1776757"/>
            <a:ext cx="8686800" cy="303159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50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通常</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sklearn</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库中</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preprocessing</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子模块提供的</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MinMaxScaler</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函数实现数据的归一化，其语法如下：</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gn="ctr">
              <a:lnSpc>
                <a:spcPct val="150000"/>
              </a:lnSpc>
              <a:buClr>
                <a:schemeClr val="accent3">
                  <a:lumMod val="75000"/>
                </a:schemeClr>
              </a:buClr>
            </a:pPr>
            <a:r>
              <a:rPr lang="en-US" altLang="zh-CN" sz="2000" b="1" dirty="0"/>
              <a:t>scaler = </a:t>
            </a:r>
            <a:r>
              <a:rPr lang="en-US" altLang="zh-CN" sz="2000" b="1" dirty="0" err="1"/>
              <a:t>MinMaxScaler</a:t>
            </a:r>
            <a:r>
              <a:rPr lang="en-US" altLang="zh-CN" sz="2000" b="1" dirty="0"/>
              <a:t>(</a:t>
            </a:r>
            <a:r>
              <a:rPr lang="en-US" altLang="zh-CN" sz="2000" b="1" dirty="0" err="1"/>
              <a:t>feature_range</a:t>
            </a:r>
            <a:r>
              <a:rPr lang="en-US" altLang="zh-CN" sz="2000" b="1" dirty="0"/>
              <a:t>=(0, 1), copy=True)</a:t>
            </a:r>
            <a:endParaRPr lang="zh-CN" altLang="zh-CN" sz="2000" b="1" dirty="0"/>
          </a:p>
          <a:p>
            <a:pPr marL="285750" indent="-285750">
              <a:lnSpc>
                <a:spcPct val="150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其参数如下：</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nSpc>
                <a:spcPct val="125000"/>
              </a:lnSpc>
              <a:buClr>
                <a:schemeClr val="accent3">
                  <a:lumMod val="75000"/>
                </a:schemeClr>
              </a:buClr>
              <a:buFont typeface="Wingdings" panose="05000000000000000000" pitchFamily="2" charset="2"/>
              <a:buChar char="u"/>
            </a:pP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feature_range</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：指定归一化后的数值范围，可以是元组类型，默认为</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(0, 1)</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，表示收敛到</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[0,1]</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区间，也可以取其他范围值；</a:t>
            </a:r>
          </a:p>
          <a:p>
            <a:pPr marL="742950" lvl="1" indent="-285750">
              <a:lnSpc>
                <a:spcPct val="125000"/>
              </a:lnSpc>
              <a:buClr>
                <a:schemeClr val="accent3">
                  <a:lumMod val="75000"/>
                </a:schemeClr>
              </a:buClr>
              <a:buFont typeface="Wingdings" panose="05000000000000000000" pitchFamily="2" charset="2"/>
              <a:buChar char="u"/>
            </a:pP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copy</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：指定是否对原数据进行拷贝操作，可以是布尔值类型，默认为</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True</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，表示对原数据组拷贝操作，这样变换后不会影响原数据；</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899592" y="1266314"/>
            <a:ext cx="1404156"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 数据归一化</a:t>
            </a:r>
          </a:p>
        </p:txBody>
      </p:sp>
      <p:sp>
        <p:nvSpPr>
          <p:cNvPr id="7" name="七角星 6"/>
          <p:cNvSpPr/>
          <p:nvPr/>
        </p:nvSpPr>
        <p:spPr>
          <a:xfrm>
            <a:off x="395536" y="1020091"/>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4</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a:extLst>
              <a:ext uri="{FF2B5EF4-FFF2-40B4-BE49-F238E27FC236}">
                <a16:creationId xmlns:a16="http://schemas.microsoft.com/office/drawing/2014/main" id="{4B38D405-4AEA-5D3C-A007-53C6390D2B4C}"/>
              </a:ext>
            </a:extLst>
          </p:cNvPr>
          <p:cNvSpPr/>
          <p:nvPr/>
        </p:nvSpPr>
        <p:spPr>
          <a:xfrm>
            <a:off x="2" y="411510"/>
            <a:ext cx="561611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a:extLst>
              <a:ext uri="{FF2B5EF4-FFF2-40B4-BE49-F238E27FC236}">
                <a16:creationId xmlns:a16="http://schemas.microsoft.com/office/drawing/2014/main" id="{46DB89A5-4979-F786-0AFD-711CA0645797}"/>
              </a:ext>
            </a:extLst>
          </p:cNvPr>
          <p:cNvSpPr/>
          <p:nvPr/>
        </p:nvSpPr>
        <p:spPr>
          <a:xfrm>
            <a:off x="71500" y="434685"/>
            <a:ext cx="5365571"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9.4.1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支持向量机回归（</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SVR</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）的实现</a:t>
            </a:r>
          </a:p>
        </p:txBody>
      </p:sp>
    </p:spTree>
    <p:extLst>
      <p:ext uri="{BB962C8B-B14F-4D97-AF65-F5344CB8AC3E}">
        <p14:creationId xmlns:p14="http://schemas.microsoft.com/office/powerpoint/2010/main" val="13205923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28600" y="1743658"/>
            <a:ext cx="8686800" cy="304750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50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主要方法如下：</a:t>
            </a:r>
          </a:p>
          <a:p>
            <a:pPr marL="742950" lvl="1" indent="-285750">
              <a:lnSpc>
                <a:spcPct val="125000"/>
              </a:lnSpc>
              <a:buClr>
                <a:schemeClr val="accent3">
                  <a:lumMod val="75000"/>
                </a:schemeClr>
              </a:buClr>
              <a:buFont typeface="Wingdings" panose="05000000000000000000" pitchFamily="2" charset="2"/>
              <a:buChar char="u"/>
            </a:pP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fit(X)</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：根据输入数据</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X</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计算归一化所需的最小值和最大值；</a:t>
            </a:r>
          </a:p>
          <a:p>
            <a:pPr marL="742950" lvl="1" indent="-285750">
              <a:lnSpc>
                <a:spcPct val="125000"/>
              </a:lnSpc>
              <a:buClr>
                <a:schemeClr val="accent3">
                  <a:lumMod val="75000"/>
                </a:schemeClr>
              </a:buClr>
              <a:buFont typeface="Wingdings" panose="05000000000000000000" pitchFamily="2" charset="2"/>
              <a:buChar char="u"/>
            </a:pP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transform(X)</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：根据已经计算出的最小值和最大值对输入数据</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X</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进行归一化变换；</a:t>
            </a:r>
          </a:p>
          <a:p>
            <a:pPr marL="742950" lvl="1" indent="-285750">
              <a:lnSpc>
                <a:spcPct val="125000"/>
              </a:lnSpc>
              <a:buClr>
                <a:schemeClr val="accent3">
                  <a:lumMod val="75000"/>
                </a:schemeClr>
              </a:buClr>
              <a:buFont typeface="Wingdings" panose="05000000000000000000" pitchFamily="2" charset="2"/>
              <a:buChar char="u"/>
            </a:pP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fit_transform</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(X)</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：结合</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fit</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和</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transform</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两个方法，先计算最值，再进行归一化变换；</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50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实例代码：</a:t>
            </a:r>
          </a:p>
          <a:p>
            <a:pPr marL="1440000" lvl="1">
              <a:lnSpc>
                <a:spcPct val="125000"/>
              </a:lnSpc>
              <a:buClr>
                <a:schemeClr val="accent3">
                  <a:lumMod val="75000"/>
                </a:schemeClr>
              </a:buClr>
            </a:pP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from </a:t>
            </a: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sklearn.preprocessing</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 import </a:t>
            </a: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MinMaxScaler</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1440000" lvl="1">
              <a:lnSpc>
                <a:spcPct val="125000"/>
              </a:lnSpc>
              <a:buClr>
                <a:schemeClr val="accent3">
                  <a:lumMod val="75000"/>
                </a:schemeClr>
              </a:buClr>
            </a:pP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scaler = </a:t>
            </a: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MinMaxScaler</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p>
          <a:p>
            <a:pPr marL="1440000" lvl="1">
              <a:lnSpc>
                <a:spcPct val="125000"/>
              </a:lnSpc>
              <a:buClr>
                <a:schemeClr val="accent3">
                  <a:lumMod val="75000"/>
                </a:schemeClr>
              </a:buClr>
            </a:pP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x_train</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 = </a:t>
            </a: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scaler.fit_transform</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x_train.reshape</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(-1,1))</a:t>
            </a:r>
          </a:p>
          <a:p>
            <a:pPr marL="1440000" lvl="1">
              <a:lnSpc>
                <a:spcPct val="125000"/>
              </a:lnSpc>
              <a:buClr>
                <a:schemeClr val="accent3">
                  <a:lumMod val="75000"/>
                </a:schemeClr>
              </a:buClr>
            </a:pP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x_test</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 = </a:t>
            </a: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scaler.transform</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x_test.reshape</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(-1,1))</a:t>
            </a:r>
          </a:p>
        </p:txBody>
      </p:sp>
      <p:sp>
        <p:nvSpPr>
          <p:cNvPr id="9" name="矩形 8"/>
          <p:cNvSpPr/>
          <p:nvPr/>
        </p:nvSpPr>
        <p:spPr>
          <a:xfrm>
            <a:off x="899592" y="1266314"/>
            <a:ext cx="1404156"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 数据归一化</a:t>
            </a:r>
          </a:p>
        </p:txBody>
      </p:sp>
      <p:sp>
        <p:nvSpPr>
          <p:cNvPr id="7" name="七角星 6"/>
          <p:cNvSpPr/>
          <p:nvPr/>
        </p:nvSpPr>
        <p:spPr>
          <a:xfrm>
            <a:off x="395536" y="1020091"/>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4</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a:extLst>
              <a:ext uri="{FF2B5EF4-FFF2-40B4-BE49-F238E27FC236}">
                <a16:creationId xmlns:a16="http://schemas.microsoft.com/office/drawing/2014/main" id="{407DBA83-C879-D9F1-C675-293E42B01AB3}"/>
              </a:ext>
            </a:extLst>
          </p:cNvPr>
          <p:cNvSpPr/>
          <p:nvPr/>
        </p:nvSpPr>
        <p:spPr>
          <a:xfrm>
            <a:off x="2" y="411510"/>
            <a:ext cx="561611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a:extLst>
              <a:ext uri="{FF2B5EF4-FFF2-40B4-BE49-F238E27FC236}">
                <a16:creationId xmlns:a16="http://schemas.microsoft.com/office/drawing/2014/main" id="{5CD6C315-4B07-2FEA-4A86-7D562BBB9EBF}"/>
              </a:ext>
            </a:extLst>
          </p:cNvPr>
          <p:cNvSpPr/>
          <p:nvPr/>
        </p:nvSpPr>
        <p:spPr>
          <a:xfrm>
            <a:off x="71500" y="434685"/>
            <a:ext cx="5365571"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9.4.1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支持向量机回归（</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SVR</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）的实现</a:t>
            </a:r>
          </a:p>
        </p:txBody>
      </p:sp>
    </p:spTree>
    <p:extLst>
      <p:ext uri="{BB962C8B-B14F-4D97-AF65-F5344CB8AC3E}">
        <p14:creationId xmlns:p14="http://schemas.microsoft.com/office/powerpoint/2010/main" val="21516981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28600" y="1867200"/>
            <a:ext cx="8686800" cy="2900794"/>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通常</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sklearn</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库中</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model_selection</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子模块提供的</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train_test_split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函数划分样本集，其语法如下：</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gn="ctr">
              <a:lnSpc>
                <a:spcPct val="150000"/>
              </a:lnSpc>
              <a:spcBef>
                <a:spcPts val="600"/>
              </a:spcBef>
              <a:spcAft>
                <a:spcPts val="600"/>
              </a:spcAft>
              <a:buClr>
                <a:schemeClr val="accent3">
                  <a:lumMod val="75000"/>
                </a:schemeClr>
              </a:buClr>
            </a:pPr>
            <a:r>
              <a:rPr lang="en-US" altLang="zh-CN" sz="2000" b="1" dirty="0" err="1">
                <a:solidFill>
                  <a:prstClr val="black"/>
                </a:solidFill>
                <a:latin typeface="Arial" panose="020B0604020202020204" pitchFamily="34" charset="0"/>
                <a:ea typeface="微软雅黑" panose="020B0503020204020204" pitchFamily="34" charset="-122"/>
              </a:rPr>
              <a:t>X_train</a:t>
            </a:r>
            <a:r>
              <a:rPr lang="en-US" altLang="zh-CN" sz="2000" b="1" dirty="0">
                <a:solidFill>
                  <a:prstClr val="black"/>
                </a:solidFill>
                <a:latin typeface="Arial" panose="020B0604020202020204" pitchFamily="34" charset="0"/>
                <a:ea typeface="微软雅黑" panose="020B0503020204020204" pitchFamily="34" charset="-122"/>
              </a:rPr>
              <a:t>, </a:t>
            </a:r>
            <a:r>
              <a:rPr lang="en-US" altLang="zh-CN" sz="2000" b="1" dirty="0" err="1">
                <a:solidFill>
                  <a:prstClr val="black"/>
                </a:solidFill>
                <a:latin typeface="Arial" panose="020B0604020202020204" pitchFamily="34" charset="0"/>
                <a:ea typeface="微软雅黑" panose="020B0503020204020204" pitchFamily="34" charset="-122"/>
              </a:rPr>
              <a:t>X_test</a:t>
            </a:r>
            <a:r>
              <a:rPr lang="en-US" altLang="zh-CN" sz="2000" b="1" dirty="0">
                <a:solidFill>
                  <a:prstClr val="black"/>
                </a:solidFill>
                <a:latin typeface="Arial" panose="020B0604020202020204" pitchFamily="34" charset="0"/>
                <a:ea typeface="微软雅黑" panose="020B0503020204020204" pitchFamily="34" charset="-122"/>
              </a:rPr>
              <a:t>, </a:t>
            </a:r>
            <a:r>
              <a:rPr lang="en-US" altLang="zh-CN" sz="2000" b="1" dirty="0" err="1">
                <a:solidFill>
                  <a:prstClr val="black"/>
                </a:solidFill>
                <a:latin typeface="Arial" panose="020B0604020202020204" pitchFamily="34" charset="0"/>
                <a:ea typeface="微软雅黑" panose="020B0503020204020204" pitchFamily="34" charset="-122"/>
              </a:rPr>
              <a:t>y_train</a:t>
            </a:r>
            <a:r>
              <a:rPr lang="en-US" altLang="zh-CN" sz="2000" b="1" dirty="0">
                <a:solidFill>
                  <a:prstClr val="black"/>
                </a:solidFill>
                <a:latin typeface="Arial" panose="020B0604020202020204" pitchFamily="34" charset="0"/>
                <a:ea typeface="微软雅黑" panose="020B0503020204020204" pitchFamily="34" charset="-122"/>
              </a:rPr>
              <a:t>, </a:t>
            </a:r>
            <a:r>
              <a:rPr lang="en-US" altLang="zh-CN" sz="2000" b="1" dirty="0" err="1">
                <a:solidFill>
                  <a:prstClr val="black"/>
                </a:solidFill>
                <a:latin typeface="Arial" panose="020B0604020202020204" pitchFamily="34" charset="0"/>
                <a:ea typeface="微软雅黑" panose="020B0503020204020204" pitchFamily="34" charset="-122"/>
              </a:rPr>
              <a:t>y_test</a:t>
            </a:r>
            <a:r>
              <a:rPr lang="en-US" altLang="zh-CN" sz="2000" b="1" dirty="0">
                <a:solidFill>
                  <a:prstClr val="black"/>
                </a:solidFill>
                <a:latin typeface="Arial" panose="020B0604020202020204" pitchFamily="34" charset="0"/>
                <a:ea typeface="微软雅黑" panose="020B0503020204020204" pitchFamily="34" charset="-122"/>
              </a:rPr>
              <a:t> = </a:t>
            </a:r>
            <a:r>
              <a:rPr lang="en-US" altLang="zh-CN" sz="2000" b="1" dirty="0" err="1">
                <a:solidFill>
                  <a:prstClr val="black"/>
                </a:solidFill>
                <a:latin typeface="Arial" panose="020B0604020202020204" pitchFamily="34" charset="0"/>
                <a:ea typeface="微软雅黑" panose="020B0503020204020204" pitchFamily="34" charset="-122"/>
              </a:rPr>
              <a:t>train_test_split</a:t>
            </a:r>
            <a:r>
              <a:rPr lang="en-US" altLang="zh-CN" sz="2000" b="1" dirty="0">
                <a:solidFill>
                  <a:prstClr val="black"/>
                </a:solidFill>
                <a:latin typeface="Arial" panose="020B0604020202020204" pitchFamily="34" charset="0"/>
                <a:ea typeface="微软雅黑" panose="020B0503020204020204" pitchFamily="34" charset="-122"/>
              </a:rPr>
              <a:t>(</a:t>
            </a:r>
            <a:r>
              <a:rPr lang="en-US" altLang="zh-CN" sz="2000" b="1" dirty="0" err="1">
                <a:solidFill>
                  <a:prstClr val="black"/>
                </a:solidFill>
                <a:latin typeface="Arial" panose="020B0604020202020204" pitchFamily="34" charset="0"/>
                <a:ea typeface="微软雅黑" panose="020B0503020204020204" pitchFamily="34" charset="-122"/>
              </a:rPr>
              <a:t>train_data</a:t>
            </a:r>
            <a:r>
              <a:rPr lang="en-US" altLang="zh-CN" sz="2000" b="1" dirty="0">
                <a:solidFill>
                  <a:prstClr val="black"/>
                </a:solidFill>
                <a:latin typeface="Arial" panose="020B0604020202020204" pitchFamily="34" charset="0"/>
                <a:ea typeface="微软雅黑" panose="020B0503020204020204" pitchFamily="34" charset="-122"/>
              </a:rPr>
              <a:t>, </a:t>
            </a:r>
            <a:r>
              <a:rPr lang="en-US" altLang="zh-CN" sz="2000" b="1" dirty="0" err="1">
                <a:solidFill>
                  <a:prstClr val="black"/>
                </a:solidFill>
                <a:latin typeface="Arial" panose="020B0604020202020204" pitchFamily="34" charset="0"/>
                <a:ea typeface="微软雅黑" panose="020B0503020204020204" pitchFamily="34" charset="-122"/>
              </a:rPr>
              <a:t>train_target</a:t>
            </a:r>
            <a:r>
              <a:rPr lang="en-US" altLang="zh-CN" sz="2000" b="1" dirty="0">
                <a:solidFill>
                  <a:prstClr val="black"/>
                </a:solidFill>
                <a:latin typeface="Arial" panose="020B0604020202020204" pitchFamily="34" charset="0"/>
                <a:ea typeface="微软雅黑" panose="020B0503020204020204" pitchFamily="34" charset="-122"/>
              </a:rPr>
              <a:t>, </a:t>
            </a:r>
            <a:r>
              <a:rPr lang="en-US" altLang="zh-CN" sz="2000" b="1" dirty="0" err="1">
                <a:solidFill>
                  <a:prstClr val="black"/>
                </a:solidFill>
                <a:latin typeface="Arial" panose="020B0604020202020204" pitchFamily="34" charset="0"/>
                <a:ea typeface="微软雅黑" panose="020B0503020204020204" pitchFamily="34" charset="-122"/>
              </a:rPr>
              <a:t>test_size</a:t>
            </a:r>
            <a:r>
              <a:rPr lang="en-US" altLang="zh-CN" sz="2000" b="1" dirty="0">
                <a:solidFill>
                  <a:prstClr val="black"/>
                </a:solidFill>
                <a:latin typeface="Arial" panose="020B0604020202020204" pitchFamily="34" charset="0"/>
                <a:ea typeface="微软雅黑" panose="020B0503020204020204" pitchFamily="34" charset="-122"/>
              </a:rPr>
              <a:t>, </a:t>
            </a:r>
            <a:r>
              <a:rPr lang="en-US" altLang="zh-CN" sz="2000" b="1" dirty="0" err="1">
                <a:solidFill>
                  <a:prstClr val="black"/>
                </a:solidFill>
                <a:latin typeface="Arial" panose="020B0604020202020204" pitchFamily="34" charset="0"/>
                <a:ea typeface="微软雅黑" panose="020B0503020204020204" pitchFamily="34" charset="-122"/>
              </a:rPr>
              <a:t>random_state</a:t>
            </a:r>
            <a:r>
              <a:rPr lang="en-US" altLang="zh-CN" sz="2000" b="1" dirty="0">
                <a:solidFill>
                  <a:prstClr val="black"/>
                </a:solidFill>
                <a:latin typeface="Arial" panose="020B0604020202020204" pitchFamily="34" charset="0"/>
                <a:ea typeface="微软雅黑" panose="020B0503020204020204" pitchFamily="34" charset="-122"/>
              </a:rPr>
              <a:t>, shuffle)</a:t>
            </a:r>
          </a:p>
          <a:p>
            <a:pPr marL="342900" indent="-34290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输入参数为：</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800100" lvl="1" indent="-342900">
              <a:lnSpc>
                <a:spcPct val="125000"/>
              </a:lnSpc>
              <a:buClr>
                <a:schemeClr val="accent3">
                  <a:lumMod val="75000"/>
                </a:schemeClr>
              </a:buClr>
              <a:buFont typeface="Wingdings" panose="05000000000000000000" pitchFamily="2" charset="2"/>
              <a:buChar char="u"/>
            </a:pP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train_data</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：待划分的样本特征数据，可以是列表、数组、稀疏矩阵或数据框</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endParaRPr lang="zh-CN" altLang="zh-CN" b="1" dirty="0">
              <a:solidFill>
                <a:prstClr val="black"/>
              </a:solidFill>
              <a:latin typeface="Arial" panose="020B0604020202020204" pitchFamily="34" charset="0"/>
              <a:ea typeface="微软雅黑" panose="020B0503020204020204" pitchFamily="34" charset="-122"/>
            </a:endParaRPr>
          </a:p>
        </p:txBody>
      </p:sp>
      <p:sp>
        <p:nvSpPr>
          <p:cNvPr id="9" name="矩形 8"/>
          <p:cNvSpPr/>
          <p:nvPr/>
        </p:nvSpPr>
        <p:spPr>
          <a:xfrm>
            <a:off x="899592" y="1302318"/>
            <a:ext cx="2628292"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划分训练集和测试集</a:t>
            </a:r>
          </a:p>
        </p:txBody>
      </p:sp>
      <p:sp>
        <p:nvSpPr>
          <p:cNvPr id="7" name="七角星 6"/>
          <p:cNvSpPr/>
          <p:nvPr/>
        </p:nvSpPr>
        <p:spPr>
          <a:xfrm>
            <a:off x="395536" y="105609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5</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a:extLst>
              <a:ext uri="{FF2B5EF4-FFF2-40B4-BE49-F238E27FC236}">
                <a16:creationId xmlns:a16="http://schemas.microsoft.com/office/drawing/2014/main" id="{969C635B-1270-4954-CEC8-6141E0E37034}"/>
              </a:ext>
            </a:extLst>
          </p:cNvPr>
          <p:cNvSpPr/>
          <p:nvPr/>
        </p:nvSpPr>
        <p:spPr>
          <a:xfrm>
            <a:off x="2" y="411510"/>
            <a:ext cx="561611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a:extLst>
              <a:ext uri="{FF2B5EF4-FFF2-40B4-BE49-F238E27FC236}">
                <a16:creationId xmlns:a16="http://schemas.microsoft.com/office/drawing/2014/main" id="{DCDC9492-B05B-A813-E01A-D7391F1D5D99}"/>
              </a:ext>
            </a:extLst>
          </p:cNvPr>
          <p:cNvSpPr/>
          <p:nvPr/>
        </p:nvSpPr>
        <p:spPr>
          <a:xfrm>
            <a:off x="71500" y="434685"/>
            <a:ext cx="5365571"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9.4.1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支持向量机回归（</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SVR</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）的实现</a:t>
            </a:r>
          </a:p>
        </p:txBody>
      </p:sp>
    </p:spTree>
    <p:extLst>
      <p:ext uri="{BB962C8B-B14F-4D97-AF65-F5344CB8AC3E}">
        <p14:creationId xmlns:p14="http://schemas.microsoft.com/office/powerpoint/2010/main" val="28127800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28600" y="1783577"/>
            <a:ext cx="8686800" cy="295144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342900" indent="-342900">
              <a:lnSpc>
                <a:spcPct val="150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输入参数为：</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800100" lvl="1" indent="-342900">
              <a:lnSpc>
                <a:spcPct val="150000"/>
              </a:lnSpc>
              <a:buClr>
                <a:schemeClr val="accent3">
                  <a:lumMod val="75000"/>
                </a:schemeClr>
              </a:buClr>
              <a:buFont typeface="Wingdings" panose="05000000000000000000" pitchFamily="2" charset="2"/>
              <a:buChar char="u"/>
            </a:pP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train_target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：待划分的样本标签数据，可以是列表、数组或数据框</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p>
          <a:p>
            <a:pPr marL="800100" lvl="1" indent="-342900">
              <a:lnSpc>
                <a:spcPct val="150000"/>
              </a:lnSpc>
              <a:buClr>
                <a:schemeClr val="accent3">
                  <a:lumMod val="75000"/>
                </a:schemeClr>
              </a:buClr>
              <a:buFont typeface="Wingdings" panose="05000000000000000000" pitchFamily="2" charset="2"/>
              <a:buChar char="u"/>
            </a:pP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test_size</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：测试集占总样本的比例或数量，可以是浮点数、整数或</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None</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，默认为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None</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，表示自动设置为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0.25;</a:t>
            </a:r>
          </a:p>
          <a:p>
            <a:pPr marL="800100" lvl="1" indent="-342900">
              <a:lnSpc>
                <a:spcPct val="150000"/>
              </a:lnSpc>
              <a:buClr>
                <a:schemeClr val="accent3">
                  <a:lumMod val="75000"/>
                </a:schemeClr>
              </a:buClr>
              <a:buFont typeface="Wingdings" panose="05000000000000000000" pitchFamily="2" charset="2"/>
              <a:buChar char="u"/>
            </a:pP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random_state</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：随机状态，可以是整数或随机数生成器实例，默认为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None</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，表示每次分割都是随机的</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p>
          <a:p>
            <a:pPr marL="800100" lvl="1" indent="-342900">
              <a:lnSpc>
                <a:spcPct val="150000"/>
              </a:lnSpc>
              <a:buClr>
                <a:schemeClr val="accent3">
                  <a:lumMod val="75000"/>
                </a:schemeClr>
              </a:buClr>
              <a:buFont typeface="Wingdings" panose="05000000000000000000" pitchFamily="2" charset="2"/>
              <a:buChar char="u"/>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shuffle</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：是否打乱样本顺序，可以是布尔值，默认为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True</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，表示打乱。</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a:extLst>
              <a:ext uri="{FF2B5EF4-FFF2-40B4-BE49-F238E27FC236}">
                <a16:creationId xmlns:a16="http://schemas.microsoft.com/office/drawing/2014/main" id="{AE35DECC-5A3D-A3DF-C77B-A78B6A529B22}"/>
              </a:ext>
            </a:extLst>
          </p:cNvPr>
          <p:cNvSpPr/>
          <p:nvPr/>
        </p:nvSpPr>
        <p:spPr>
          <a:xfrm>
            <a:off x="2" y="411510"/>
            <a:ext cx="561611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a:extLst>
              <a:ext uri="{FF2B5EF4-FFF2-40B4-BE49-F238E27FC236}">
                <a16:creationId xmlns:a16="http://schemas.microsoft.com/office/drawing/2014/main" id="{1F220D88-A3B5-3BD8-F641-7BF7CB220714}"/>
              </a:ext>
            </a:extLst>
          </p:cNvPr>
          <p:cNvSpPr/>
          <p:nvPr/>
        </p:nvSpPr>
        <p:spPr>
          <a:xfrm>
            <a:off x="71500" y="434685"/>
            <a:ext cx="5365571"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9.4.1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支持向量机回归（</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SVR</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）的实现</a:t>
            </a:r>
          </a:p>
        </p:txBody>
      </p:sp>
      <p:sp>
        <p:nvSpPr>
          <p:cNvPr id="8" name="矩形 7">
            <a:extLst>
              <a:ext uri="{FF2B5EF4-FFF2-40B4-BE49-F238E27FC236}">
                <a16:creationId xmlns:a16="http://schemas.microsoft.com/office/drawing/2014/main" id="{D0BAE0FE-188D-CE9C-BD3A-E0D093E9FE8A}"/>
              </a:ext>
            </a:extLst>
          </p:cNvPr>
          <p:cNvSpPr/>
          <p:nvPr/>
        </p:nvSpPr>
        <p:spPr>
          <a:xfrm>
            <a:off x="899592" y="1302318"/>
            <a:ext cx="2628292"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划分训练集和测试集</a:t>
            </a:r>
          </a:p>
        </p:txBody>
      </p:sp>
      <p:sp>
        <p:nvSpPr>
          <p:cNvPr id="10" name="七角星 6">
            <a:extLst>
              <a:ext uri="{FF2B5EF4-FFF2-40B4-BE49-F238E27FC236}">
                <a16:creationId xmlns:a16="http://schemas.microsoft.com/office/drawing/2014/main" id="{1B0ED8C8-BDD3-A10A-8044-AC60D248A860}"/>
              </a:ext>
            </a:extLst>
          </p:cNvPr>
          <p:cNvSpPr/>
          <p:nvPr/>
        </p:nvSpPr>
        <p:spPr>
          <a:xfrm>
            <a:off x="395536" y="105609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5</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9978992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36301" y="1782465"/>
            <a:ext cx="8679099" cy="294952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342900" indent="-342900">
              <a:lnSpc>
                <a:spcPct val="150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输出参数为：</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800100" lvl="1" indent="-342900">
              <a:lnSpc>
                <a:spcPct val="150000"/>
              </a:lnSpc>
              <a:buClr>
                <a:schemeClr val="accent3">
                  <a:lumMod val="75000"/>
                </a:schemeClr>
              </a:buClr>
              <a:buFont typeface="Wingdings" panose="05000000000000000000" pitchFamily="2" charset="2"/>
              <a:buChar char="u"/>
            </a:pP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X_train</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：训练集的特征数据；</a:t>
            </a:r>
          </a:p>
          <a:p>
            <a:pPr marL="800100" lvl="1" indent="-342900">
              <a:lnSpc>
                <a:spcPct val="150000"/>
              </a:lnSpc>
              <a:buClr>
                <a:schemeClr val="accent3">
                  <a:lumMod val="75000"/>
                </a:schemeClr>
              </a:buClr>
              <a:buFont typeface="Wingdings" panose="05000000000000000000" pitchFamily="2" charset="2"/>
              <a:buChar char="u"/>
            </a:pP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X_test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：测试集的特征数据；</a:t>
            </a:r>
          </a:p>
          <a:p>
            <a:pPr marL="800100" lvl="1" indent="-342900">
              <a:lnSpc>
                <a:spcPct val="150000"/>
              </a:lnSpc>
              <a:buClr>
                <a:schemeClr val="accent3">
                  <a:lumMod val="75000"/>
                </a:schemeClr>
              </a:buClr>
              <a:buFont typeface="Wingdings" panose="05000000000000000000" pitchFamily="2" charset="2"/>
              <a:buChar char="u"/>
            </a:pP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y_train</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：训练集的标签数据；</a:t>
            </a:r>
          </a:p>
          <a:p>
            <a:pPr marL="800100" lvl="1" indent="-342900">
              <a:lnSpc>
                <a:spcPct val="150000"/>
              </a:lnSpc>
              <a:buClr>
                <a:schemeClr val="accent3">
                  <a:lumMod val="75000"/>
                </a:schemeClr>
              </a:buClr>
              <a:buFont typeface="Wingdings" panose="05000000000000000000" pitchFamily="2" charset="2"/>
              <a:buChar char="u"/>
            </a:pP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y_test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：测试集的标签数据。</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800100" lvl="1" indent="-342900">
              <a:lnSpc>
                <a:spcPct val="150000"/>
              </a:lnSpc>
              <a:buClr>
                <a:schemeClr val="accent3">
                  <a:lumMod val="75000"/>
                </a:schemeClr>
              </a:buClr>
              <a:buFont typeface="Wingdings" panose="05000000000000000000" pitchFamily="2" charset="2"/>
              <a:buChar char="u"/>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800100" lvl="1" indent="-342900">
              <a:lnSpc>
                <a:spcPct val="150000"/>
              </a:lnSpc>
              <a:buClr>
                <a:schemeClr val="accent3">
                  <a:lumMod val="75000"/>
                </a:schemeClr>
              </a:buClr>
              <a:buFont typeface="Wingdings" panose="05000000000000000000" pitchFamily="2" charset="2"/>
              <a:buChar char="u"/>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166400" y="3834212"/>
            <a:ext cx="8811200" cy="861774"/>
          </a:xfrm>
          <a:prstGeom prst="rect">
            <a:avLst/>
          </a:prstGeom>
        </p:spPr>
        <p:txBody>
          <a:bodyPr wrap="square">
            <a:spAutoFit/>
          </a:bodyPr>
          <a:lstStyle/>
          <a:p>
            <a:pPr algn="ctr">
              <a:lnSpc>
                <a:spcPct val="125000"/>
              </a:lnSpc>
              <a:spcAft>
                <a:spcPts val="0"/>
              </a:spcAft>
            </a:pPr>
            <a:r>
              <a:rPr lang="en-US" altLang="zh-CN" sz="2000" b="1" kern="100" dirty="0" err="1">
                <a:latin typeface="Times New Roman" panose="02020603050405020304" pitchFamily="18" charset="0"/>
                <a:cs typeface="Times New Roman" panose="02020603050405020304" pitchFamily="18" charset="0"/>
              </a:rPr>
              <a:t>x_train</a:t>
            </a:r>
            <a:r>
              <a:rPr lang="en-US" altLang="zh-CN" sz="2000" b="1" kern="100" dirty="0">
                <a:latin typeface="Times New Roman" panose="02020603050405020304" pitchFamily="18" charset="0"/>
                <a:cs typeface="Times New Roman" panose="02020603050405020304" pitchFamily="18" charset="0"/>
              </a:rPr>
              <a:t>, </a:t>
            </a:r>
            <a:r>
              <a:rPr lang="en-US" altLang="zh-CN" sz="2000" b="1" kern="100" dirty="0" err="1">
                <a:latin typeface="Times New Roman" panose="02020603050405020304" pitchFamily="18" charset="0"/>
                <a:cs typeface="Times New Roman" panose="02020603050405020304" pitchFamily="18" charset="0"/>
              </a:rPr>
              <a:t>x_test</a:t>
            </a:r>
            <a:r>
              <a:rPr lang="en-US" altLang="zh-CN" sz="2000" b="1" kern="100" dirty="0">
                <a:latin typeface="Times New Roman" panose="02020603050405020304" pitchFamily="18" charset="0"/>
                <a:cs typeface="Times New Roman" panose="02020603050405020304" pitchFamily="18" charset="0"/>
              </a:rPr>
              <a:t>, </a:t>
            </a:r>
            <a:r>
              <a:rPr lang="en-US" altLang="zh-CN" sz="2000" b="1" kern="100" dirty="0" err="1">
                <a:latin typeface="Times New Roman" panose="02020603050405020304" pitchFamily="18" charset="0"/>
                <a:cs typeface="Times New Roman" panose="02020603050405020304" pitchFamily="18" charset="0"/>
              </a:rPr>
              <a:t>y_train</a:t>
            </a:r>
            <a:r>
              <a:rPr lang="en-US" altLang="zh-CN" sz="2000" b="1" kern="100" dirty="0">
                <a:latin typeface="Times New Roman" panose="02020603050405020304" pitchFamily="18" charset="0"/>
                <a:cs typeface="Times New Roman" panose="02020603050405020304" pitchFamily="18" charset="0"/>
              </a:rPr>
              <a:t>, </a:t>
            </a:r>
            <a:r>
              <a:rPr lang="en-US" altLang="zh-CN" sz="2000" b="1" kern="100" dirty="0" err="1">
                <a:latin typeface="Times New Roman" panose="02020603050405020304" pitchFamily="18" charset="0"/>
                <a:cs typeface="Times New Roman" panose="02020603050405020304" pitchFamily="18" charset="0"/>
              </a:rPr>
              <a:t>y_test</a:t>
            </a:r>
            <a:r>
              <a:rPr lang="en-US" altLang="zh-CN" sz="2000" b="1" kern="100" dirty="0">
                <a:latin typeface="Times New Roman" panose="02020603050405020304" pitchFamily="18" charset="0"/>
                <a:cs typeface="Times New Roman" panose="02020603050405020304" pitchFamily="18" charset="0"/>
              </a:rPr>
              <a:t> = </a:t>
            </a:r>
            <a:r>
              <a:rPr lang="en-US" altLang="zh-CN" sz="2000" b="1" kern="100" dirty="0" err="1">
                <a:latin typeface="Times New Roman" panose="02020603050405020304" pitchFamily="18" charset="0"/>
                <a:cs typeface="Times New Roman" panose="02020603050405020304" pitchFamily="18" charset="0"/>
              </a:rPr>
              <a:t>train_test_split</a:t>
            </a:r>
            <a:r>
              <a:rPr lang="en-US" altLang="zh-CN" sz="2000" b="1" kern="100" dirty="0">
                <a:latin typeface="Times New Roman" panose="02020603050405020304" pitchFamily="18" charset="0"/>
                <a:cs typeface="Times New Roman" panose="02020603050405020304" pitchFamily="18" charset="0"/>
              </a:rPr>
              <a:t>(x, y, </a:t>
            </a:r>
            <a:r>
              <a:rPr lang="en-US" altLang="zh-CN" sz="2000" b="1" kern="100" dirty="0" err="1">
                <a:latin typeface="Times New Roman" panose="02020603050405020304" pitchFamily="18" charset="0"/>
                <a:cs typeface="Times New Roman" panose="02020603050405020304" pitchFamily="18" charset="0"/>
              </a:rPr>
              <a:t>test_size</a:t>
            </a:r>
            <a:r>
              <a:rPr lang="en-US" altLang="zh-CN" sz="2000" b="1" kern="100" dirty="0">
                <a:latin typeface="Times New Roman" panose="02020603050405020304" pitchFamily="18" charset="0"/>
                <a:cs typeface="Times New Roman" panose="02020603050405020304" pitchFamily="18" charset="0"/>
              </a:rPr>
              <a:t>=0.2, </a:t>
            </a:r>
            <a:r>
              <a:rPr lang="en-US" altLang="zh-CN" sz="2000" b="1" kern="100" dirty="0" err="1">
                <a:latin typeface="Times New Roman" panose="02020603050405020304" pitchFamily="18" charset="0"/>
                <a:cs typeface="Times New Roman" panose="02020603050405020304" pitchFamily="18" charset="0"/>
              </a:rPr>
              <a:t>random_state</a:t>
            </a:r>
            <a:r>
              <a:rPr lang="en-US" altLang="zh-CN" sz="2000" b="1" kern="100" dirty="0">
                <a:latin typeface="Times New Roman" panose="02020603050405020304" pitchFamily="18" charset="0"/>
                <a:cs typeface="Times New Roman" panose="02020603050405020304" pitchFamily="18" charset="0"/>
              </a:rPr>
              <a:t>=0)</a:t>
            </a:r>
            <a:endParaRPr lang="zh-CN" altLang="zh-CN" sz="2000" b="1" kern="10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B13EB101-007A-AD41-B83C-B2D7D9155E40}"/>
              </a:ext>
            </a:extLst>
          </p:cNvPr>
          <p:cNvSpPr/>
          <p:nvPr/>
        </p:nvSpPr>
        <p:spPr>
          <a:xfrm>
            <a:off x="2" y="411510"/>
            <a:ext cx="561611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a:extLst>
              <a:ext uri="{FF2B5EF4-FFF2-40B4-BE49-F238E27FC236}">
                <a16:creationId xmlns:a16="http://schemas.microsoft.com/office/drawing/2014/main" id="{B6ABAEF8-5E20-F348-C8A4-EFD46E6D2C78}"/>
              </a:ext>
            </a:extLst>
          </p:cNvPr>
          <p:cNvSpPr/>
          <p:nvPr/>
        </p:nvSpPr>
        <p:spPr>
          <a:xfrm>
            <a:off x="71500" y="434685"/>
            <a:ext cx="5365571"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9.4.1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支持向量机回归（</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SVR</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）的实现</a:t>
            </a:r>
          </a:p>
        </p:txBody>
      </p:sp>
      <p:sp>
        <p:nvSpPr>
          <p:cNvPr id="8" name="矩形 7">
            <a:extLst>
              <a:ext uri="{FF2B5EF4-FFF2-40B4-BE49-F238E27FC236}">
                <a16:creationId xmlns:a16="http://schemas.microsoft.com/office/drawing/2014/main" id="{6DBE834A-91E2-149A-AAFC-3937E2D10807}"/>
              </a:ext>
            </a:extLst>
          </p:cNvPr>
          <p:cNvSpPr/>
          <p:nvPr/>
        </p:nvSpPr>
        <p:spPr>
          <a:xfrm>
            <a:off x="899592" y="1302318"/>
            <a:ext cx="2628292"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划分训练集和测试集</a:t>
            </a:r>
          </a:p>
        </p:txBody>
      </p:sp>
      <p:sp>
        <p:nvSpPr>
          <p:cNvPr id="11" name="七角星 6">
            <a:extLst>
              <a:ext uri="{FF2B5EF4-FFF2-40B4-BE49-F238E27FC236}">
                <a16:creationId xmlns:a16="http://schemas.microsoft.com/office/drawing/2014/main" id="{C4517D7D-C1A3-D732-CA61-718E686D3329}"/>
              </a:ext>
            </a:extLst>
          </p:cNvPr>
          <p:cNvSpPr/>
          <p:nvPr/>
        </p:nvSpPr>
        <p:spPr>
          <a:xfrm>
            <a:off x="395536" y="105609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5</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1406154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36301" y="1782465"/>
            <a:ext cx="8679099" cy="289951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342900" indent="-342900">
              <a:lnSpc>
                <a:spcPct val="125000"/>
              </a:lnSpc>
              <a:buClr>
                <a:schemeClr val="accent3">
                  <a:lumMod val="75000"/>
                </a:schemeClr>
              </a:buClr>
              <a:buFont typeface="Wingdings" panose="05000000000000000000" pitchFamily="2" charset="2"/>
              <a:buChar char="Ø"/>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SVR</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的实现主要用的是</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scikit-learn</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库中</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svm</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子模块的</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SVR</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类，其语法为：</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gn="ctr">
              <a:lnSpc>
                <a:spcPct val="125000"/>
              </a:lnSpc>
              <a:buClr>
                <a:schemeClr val="accent3">
                  <a:lumMod val="75000"/>
                </a:schemeClr>
              </a:buClr>
            </a:pPr>
            <a:r>
              <a:rPr lang="en-US" altLang="zh-CN" b="1" dirty="0">
                <a:solidFill>
                  <a:prstClr val="black"/>
                </a:solidFill>
                <a:latin typeface="Arial" panose="020B0604020202020204" pitchFamily="34" charset="0"/>
                <a:ea typeface="微软雅黑" panose="020B0503020204020204" pitchFamily="34" charset="-122"/>
              </a:rPr>
              <a:t>model=SVR(*, kernel='</a:t>
            </a:r>
            <a:r>
              <a:rPr lang="en-US" altLang="zh-CN" b="1" dirty="0" err="1">
                <a:solidFill>
                  <a:prstClr val="black"/>
                </a:solidFill>
                <a:latin typeface="Arial" panose="020B0604020202020204" pitchFamily="34" charset="0"/>
                <a:ea typeface="微软雅黑" panose="020B0503020204020204" pitchFamily="34" charset="-122"/>
              </a:rPr>
              <a:t>rbf</a:t>
            </a:r>
            <a:r>
              <a:rPr lang="en-US" altLang="zh-CN" b="1" dirty="0">
                <a:solidFill>
                  <a:prstClr val="black"/>
                </a:solidFill>
                <a:latin typeface="Arial" panose="020B0604020202020204" pitchFamily="34" charset="0"/>
                <a:ea typeface="微软雅黑" panose="020B0503020204020204" pitchFamily="34" charset="-122"/>
              </a:rPr>
              <a:t>', degree=3, gamma='scale', coef0=0.0, </a:t>
            </a:r>
            <a:r>
              <a:rPr lang="en-US" altLang="zh-CN" b="1" dirty="0" err="1">
                <a:solidFill>
                  <a:prstClr val="black"/>
                </a:solidFill>
                <a:latin typeface="Arial" panose="020B0604020202020204" pitchFamily="34" charset="0"/>
                <a:ea typeface="微软雅黑" panose="020B0503020204020204" pitchFamily="34" charset="-122"/>
              </a:rPr>
              <a:t>tol</a:t>
            </a:r>
            <a:r>
              <a:rPr lang="en-US" altLang="zh-CN" b="1" dirty="0">
                <a:solidFill>
                  <a:prstClr val="black"/>
                </a:solidFill>
                <a:latin typeface="Arial" panose="020B0604020202020204" pitchFamily="34" charset="0"/>
                <a:ea typeface="微软雅黑" panose="020B0503020204020204" pitchFamily="34" charset="-122"/>
              </a:rPr>
              <a:t>=0.001, C=1.0, epsilon=0.1, shrinking=True, </a:t>
            </a:r>
            <a:r>
              <a:rPr lang="en-US" altLang="zh-CN" b="1" dirty="0" err="1">
                <a:solidFill>
                  <a:prstClr val="black"/>
                </a:solidFill>
                <a:latin typeface="Arial" panose="020B0604020202020204" pitchFamily="34" charset="0"/>
                <a:ea typeface="微软雅黑" panose="020B0503020204020204" pitchFamily="34" charset="-122"/>
              </a:rPr>
              <a:t>cache_size</a:t>
            </a:r>
            <a:r>
              <a:rPr lang="en-US" altLang="zh-CN" b="1" dirty="0">
                <a:solidFill>
                  <a:prstClr val="black"/>
                </a:solidFill>
                <a:latin typeface="Arial" panose="020B0604020202020204" pitchFamily="34" charset="0"/>
                <a:ea typeface="微软雅黑" panose="020B0503020204020204" pitchFamily="34" charset="-122"/>
              </a:rPr>
              <a:t>=200, verbose=False, </a:t>
            </a:r>
            <a:r>
              <a:rPr lang="en-US" altLang="zh-CN" b="1" dirty="0" err="1">
                <a:solidFill>
                  <a:prstClr val="black"/>
                </a:solidFill>
                <a:latin typeface="Arial" panose="020B0604020202020204" pitchFamily="34" charset="0"/>
                <a:ea typeface="微软雅黑" panose="020B0503020204020204" pitchFamily="34" charset="-122"/>
              </a:rPr>
              <a:t>max_iter</a:t>
            </a:r>
            <a:r>
              <a:rPr lang="en-US" altLang="zh-CN" b="1" dirty="0">
                <a:solidFill>
                  <a:prstClr val="black"/>
                </a:solidFill>
                <a:latin typeface="Arial" panose="020B0604020202020204" pitchFamily="34" charset="0"/>
                <a:ea typeface="微软雅黑" panose="020B0503020204020204" pitchFamily="34" charset="-122"/>
              </a:rPr>
              <a:t>=-1)</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50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参数说明：</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800100" lvl="1" indent="-342900" algn="just">
              <a:lnSpc>
                <a:spcPct val="125000"/>
              </a:lnSpc>
              <a:buClr>
                <a:schemeClr val="accent3">
                  <a:lumMod val="75000"/>
                </a:schemeClr>
              </a:buClr>
              <a:buFont typeface="Wingdings" panose="05000000000000000000" pitchFamily="2" charset="2"/>
              <a:buChar char="u"/>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kernel</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：指定算法中使用的内核类型。默认’</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rbf</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。可选值有 ‘</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linear’</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poly’</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rbf</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sigmoid’</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precomputed’</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或者一个可调用函数；</a:t>
            </a:r>
          </a:p>
        </p:txBody>
      </p:sp>
      <p:sp>
        <p:nvSpPr>
          <p:cNvPr id="4" name="矩形 3">
            <a:extLst>
              <a:ext uri="{FF2B5EF4-FFF2-40B4-BE49-F238E27FC236}">
                <a16:creationId xmlns:a16="http://schemas.microsoft.com/office/drawing/2014/main" id="{B13EB101-007A-AD41-B83C-B2D7D9155E40}"/>
              </a:ext>
            </a:extLst>
          </p:cNvPr>
          <p:cNvSpPr/>
          <p:nvPr/>
        </p:nvSpPr>
        <p:spPr>
          <a:xfrm>
            <a:off x="2" y="411510"/>
            <a:ext cx="561611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a:extLst>
              <a:ext uri="{FF2B5EF4-FFF2-40B4-BE49-F238E27FC236}">
                <a16:creationId xmlns:a16="http://schemas.microsoft.com/office/drawing/2014/main" id="{B6ABAEF8-5E20-F348-C8A4-EFD46E6D2C78}"/>
              </a:ext>
            </a:extLst>
          </p:cNvPr>
          <p:cNvSpPr/>
          <p:nvPr/>
        </p:nvSpPr>
        <p:spPr>
          <a:xfrm>
            <a:off x="71500" y="434685"/>
            <a:ext cx="5365571"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9.4.1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支持向量机回归（</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SVR</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）的实现</a:t>
            </a:r>
          </a:p>
        </p:txBody>
      </p:sp>
      <p:sp>
        <p:nvSpPr>
          <p:cNvPr id="8" name="矩形 7">
            <a:extLst>
              <a:ext uri="{FF2B5EF4-FFF2-40B4-BE49-F238E27FC236}">
                <a16:creationId xmlns:a16="http://schemas.microsoft.com/office/drawing/2014/main" id="{6DBE834A-91E2-149A-AAFC-3937E2D10807}"/>
              </a:ext>
            </a:extLst>
          </p:cNvPr>
          <p:cNvSpPr/>
          <p:nvPr/>
        </p:nvSpPr>
        <p:spPr>
          <a:xfrm>
            <a:off x="899592" y="1302318"/>
            <a:ext cx="2628292"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创建并训练</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SVR</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模型</a:t>
            </a:r>
          </a:p>
        </p:txBody>
      </p:sp>
      <p:sp>
        <p:nvSpPr>
          <p:cNvPr id="11" name="七角星 6">
            <a:extLst>
              <a:ext uri="{FF2B5EF4-FFF2-40B4-BE49-F238E27FC236}">
                <a16:creationId xmlns:a16="http://schemas.microsoft.com/office/drawing/2014/main" id="{C4517D7D-C1A3-D732-CA61-718E686D3329}"/>
              </a:ext>
            </a:extLst>
          </p:cNvPr>
          <p:cNvSpPr/>
          <p:nvPr/>
        </p:nvSpPr>
        <p:spPr>
          <a:xfrm>
            <a:off x="395536" y="105609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6</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044099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4C59A6A-3081-4D9C-7761-D9ECAFBB0A23}"/>
              </a:ext>
            </a:extLst>
          </p:cNvPr>
          <p:cNvSpPr/>
          <p:nvPr/>
        </p:nvSpPr>
        <p:spPr>
          <a:xfrm>
            <a:off x="2" y="411510"/>
            <a:ext cx="3239850"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 name="矩形 2">
            <a:extLst>
              <a:ext uri="{FF2B5EF4-FFF2-40B4-BE49-F238E27FC236}">
                <a16:creationId xmlns:a16="http://schemas.microsoft.com/office/drawing/2014/main" id="{04748A38-1A7E-D932-C8FC-61638C9B994A}"/>
              </a:ext>
            </a:extLst>
          </p:cNvPr>
          <p:cNvSpPr/>
          <p:nvPr/>
        </p:nvSpPr>
        <p:spPr>
          <a:xfrm>
            <a:off x="71500" y="434685"/>
            <a:ext cx="2885726"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9.1.1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统计学习理论</a:t>
            </a:r>
          </a:p>
        </p:txBody>
      </p:sp>
      <p:sp>
        <p:nvSpPr>
          <p:cNvPr id="13" name="文本框 12">
            <a:extLst>
              <a:ext uri="{FF2B5EF4-FFF2-40B4-BE49-F238E27FC236}">
                <a16:creationId xmlns:a16="http://schemas.microsoft.com/office/drawing/2014/main" id="{4A6DBC9D-0AAC-57D9-945E-FF964043294F}"/>
              </a:ext>
            </a:extLst>
          </p:cNvPr>
          <p:cNvSpPr txBox="1"/>
          <p:nvPr/>
        </p:nvSpPr>
        <p:spPr>
          <a:xfrm>
            <a:off x="228600" y="1023578"/>
            <a:ext cx="8686800" cy="3896323"/>
          </a:xfrm>
          <a:prstGeom prst="rect">
            <a:avLst/>
          </a:prstGeom>
        </p:spPr>
        <p:txBody>
          <a:bodyPr wrap="square">
            <a:spAutoFit/>
          </a:bodyPr>
          <a:lstStyle>
            <a:defPPr>
              <a:defRPr lang="zh-CN"/>
            </a:defPPr>
            <a:lvl1pPr marL="285750" indent="-285750">
              <a:lnSpc>
                <a:spcPct val="125000"/>
              </a:lnSpc>
              <a:buClr>
                <a:schemeClr val="accent3">
                  <a:lumMod val="75000"/>
                </a:schemeClr>
              </a:buClr>
              <a:buFont typeface="Wingdings" pitchFamily="2" charset="2"/>
              <a:buChar char="Ø"/>
              <a:defRPr b="1">
                <a:solidFill>
                  <a:prstClr val="black"/>
                </a:solidFill>
                <a:latin typeface="Arial" panose="020B0604020202020204" pitchFamily="34" charset="0"/>
                <a:ea typeface="微软雅黑" panose="020B0503020204020204" pitchFamily="34" charset="-122"/>
              </a:defRPr>
            </a:lvl1pPr>
          </a:lstStyle>
          <a:p>
            <a:pPr>
              <a:lnSpc>
                <a:spcPct val="110000"/>
              </a:lnSpc>
            </a:pPr>
            <a:r>
              <a:rPr lang="zh-CN" altLang="en-US" dirty="0"/>
              <a:t>然而，</a:t>
            </a:r>
            <a:r>
              <a:rPr lang="en-US" altLang="zh-CN" dirty="0"/>
              <a:t>ERM</a:t>
            </a:r>
            <a:r>
              <a:rPr lang="zh-CN" altLang="en-US" dirty="0"/>
              <a:t>不能保证经验风险最小化就是实际风险最小化，容易出现“过拟合”现象，导致模型泛化能力下降；</a:t>
            </a:r>
          </a:p>
          <a:p>
            <a:pPr>
              <a:lnSpc>
                <a:spcPct val="110000"/>
              </a:lnSpc>
            </a:pPr>
            <a:r>
              <a:rPr lang="zh-CN" altLang="en-US" dirty="0"/>
              <a:t>在有限样本下，模型的复杂度（如神经网络层数或参数量）也需要与样本数量匹配，否则会加剧泛化风险；</a:t>
            </a:r>
            <a:endParaRPr lang="en-US" altLang="zh-CN" dirty="0"/>
          </a:p>
          <a:p>
            <a:pPr>
              <a:lnSpc>
                <a:spcPct val="110000"/>
              </a:lnSpc>
            </a:pPr>
            <a:r>
              <a:rPr lang="zh-CN" altLang="en-US" dirty="0"/>
              <a:t>统计学习理论专注小样本下的推断和泛化分析，下列概念和结论尤为重要：</a:t>
            </a:r>
            <a:endParaRPr lang="en-US" altLang="zh-CN" dirty="0"/>
          </a:p>
          <a:p>
            <a:pPr marL="742950" lvl="1" indent="-285750">
              <a:lnSpc>
                <a:spcPct val="110000"/>
              </a:lnSpc>
              <a:buClr>
                <a:srgbClr val="0070C0"/>
              </a:buClr>
              <a:buFont typeface="Wingdings" panose="05000000000000000000" pitchFamily="2" charset="2"/>
              <a:buChar char="u"/>
            </a:pPr>
            <a:r>
              <a:rPr lang="zh-CN" altLang="en-US" sz="1600" b="1" dirty="0">
                <a:solidFill>
                  <a:prstClr val="black"/>
                </a:solidFill>
                <a:latin typeface="Arial" panose="020B0604020202020204" pitchFamily="34" charset="0"/>
                <a:ea typeface="微软雅黑" panose="020B0503020204020204" pitchFamily="34" charset="-122"/>
              </a:rPr>
              <a:t>一致性条件：理论保证经验风险趋于期望风险的条件；</a:t>
            </a:r>
          </a:p>
          <a:p>
            <a:pPr marL="742950" lvl="1" indent="-285750">
              <a:lnSpc>
                <a:spcPct val="110000"/>
              </a:lnSpc>
              <a:buClr>
                <a:srgbClr val="0070C0"/>
              </a:buClr>
              <a:buFont typeface="Wingdings" panose="05000000000000000000" pitchFamily="2" charset="2"/>
              <a:buChar char="u"/>
            </a:pPr>
            <a:r>
              <a:rPr lang="zh-CN" altLang="en-US" sz="1600" b="1" dirty="0">
                <a:solidFill>
                  <a:prstClr val="black"/>
                </a:solidFill>
                <a:latin typeface="Arial" panose="020B0604020202020204" pitchFamily="34" charset="0"/>
                <a:ea typeface="微软雅黑" panose="020B0503020204020204" pitchFamily="34" charset="-122"/>
              </a:rPr>
              <a:t>推广界与</a:t>
            </a:r>
            <a:r>
              <a:rPr lang="en-US" altLang="zh-CN" sz="1600" b="1" dirty="0">
                <a:solidFill>
                  <a:prstClr val="black"/>
                </a:solidFill>
                <a:latin typeface="Arial" panose="020B0604020202020204" pitchFamily="34" charset="0"/>
                <a:ea typeface="微软雅黑" panose="020B0503020204020204" pitchFamily="34" charset="-122"/>
              </a:rPr>
              <a:t>VC</a:t>
            </a:r>
            <a:r>
              <a:rPr lang="zh-CN" altLang="en-US" sz="1600" b="1" dirty="0">
                <a:solidFill>
                  <a:prstClr val="black"/>
                </a:solidFill>
                <a:latin typeface="Arial" panose="020B0604020202020204" pitchFamily="34" charset="0"/>
                <a:ea typeface="微软雅黑" panose="020B0503020204020204" pitchFamily="34" charset="-122"/>
              </a:rPr>
              <a:t>维：</a:t>
            </a:r>
            <a:r>
              <a:rPr lang="en-US" altLang="zh-CN" sz="1600" b="1" dirty="0">
                <a:solidFill>
                  <a:prstClr val="black"/>
                </a:solidFill>
                <a:latin typeface="Arial" panose="020B0604020202020204" pitchFamily="34" charset="0"/>
                <a:ea typeface="微软雅黑" panose="020B0503020204020204" pitchFamily="34" charset="-122"/>
              </a:rPr>
              <a:t>VC</a:t>
            </a:r>
            <a:r>
              <a:rPr lang="zh-CN" altLang="en-US" sz="1600" b="1" dirty="0">
                <a:solidFill>
                  <a:prstClr val="black"/>
                </a:solidFill>
                <a:latin typeface="Arial" panose="020B0604020202020204" pitchFamily="34" charset="0"/>
                <a:ea typeface="微软雅黑" panose="020B0503020204020204" pitchFamily="34" charset="-122"/>
              </a:rPr>
              <a:t>维（</a:t>
            </a:r>
            <a:r>
              <a:rPr lang="en-US" altLang="zh-CN" sz="1600" b="1" dirty="0" err="1">
                <a:solidFill>
                  <a:prstClr val="black"/>
                </a:solidFill>
                <a:latin typeface="Arial" panose="020B0604020202020204" pitchFamily="34" charset="0"/>
                <a:ea typeface="微软雅黑" panose="020B0503020204020204" pitchFamily="34" charset="-122"/>
              </a:rPr>
              <a:t>Vapnik-Chervonenkis</a:t>
            </a:r>
            <a:r>
              <a:rPr lang="en-US" altLang="zh-CN" sz="1600" b="1" dirty="0">
                <a:solidFill>
                  <a:prstClr val="black"/>
                </a:solidFill>
                <a:latin typeface="Arial" panose="020B0604020202020204" pitchFamily="34" charset="0"/>
                <a:ea typeface="微软雅黑" panose="020B0503020204020204" pitchFamily="34" charset="-122"/>
              </a:rPr>
              <a:t> Dimension</a:t>
            </a:r>
            <a:r>
              <a:rPr lang="zh-CN" altLang="en-US" sz="1600" b="1" dirty="0">
                <a:solidFill>
                  <a:prstClr val="black"/>
                </a:solidFill>
                <a:latin typeface="Arial" panose="020B0604020202020204" pitchFamily="34" charset="0"/>
                <a:ea typeface="微软雅黑" panose="020B0503020204020204" pitchFamily="34" charset="-122"/>
              </a:rPr>
              <a:t>）衡量函数集的复杂度和学习能力。</a:t>
            </a:r>
            <a:r>
              <a:rPr lang="en-US" altLang="zh-CN" sz="1600" b="1" dirty="0">
                <a:solidFill>
                  <a:prstClr val="black"/>
                </a:solidFill>
                <a:latin typeface="Arial" panose="020B0604020202020204" pitchFamily="34" charset="0"/>
                <a:ea typeface="微软雅黑" panose="020B0503020204020204" pitchFamily="34" charset="-122"/>
              </a:rPr>
              <a:t>VC</a:t>
            </a:r>
            <a:r>
              <a:rPr lang="zh-CN" altLang="en-US" sz="1600" b="1" dirty="0">
                <a:solidFill>
                  <a:prstClr val="black"/>
                </a:solidFill>
                <a:latin typeface="Arial" panose="020B0604020202020204" pitchFamily="34" charset="0"/>
                <a:ea typeface="微软雅黑" panose="020B0503020204020204" pitchFamily="34" charset="-122"/>
              </a:rPr>
              <a:t>维越大，模型越复杂；</a:t>
            </a:r>
            <a:endParaRPr lang="en-US" altLang="zh-CN" sz="1600" b="1" dirty="0">
              <a:solidFill>
                <a:prstClr val="black"/>
              </a:solidFill>
              <a:latin typeface="Arial" panose="020B0604020202020204" pitchFamily="34" charset="0"/>
              <a:ea typeface="微软雅黑" panose="020B0503020204020204" pitchFamily="34" charset="-122"/>
            </a:endParaRPr>
          </a:p>
          <a:p>
            <a:pPr marL="742950" lvl="1" indent="-285750">
              <a:lnSpc>
                <a:spcPct val="110000"/>
              </a:lnSpc>
              <a:buClr>
                <a:srgbClr val="0070C0"/>
              </a:buClr>
              <a:buFont typeface="Wingdings" panose="05000000000000000000" pitchFamily="2" charset="2"/>
              <a:buChar char="u"/>
            </a:pPr>
            <a:r>
              <a:rPr lang="zh-CN" altLang="en-US" sz="1600" b="1" dirty="0">
                <a:solidFill>
                  <a:prstClr val="black"/>
                </a:solidFill>
                <a:latin typeface="Arial" panose="020B0604020202020204" pitchFamily="34" charset="0"/>
                <a:ea typeface="微软雅黑" panose="020B0503020204020204" pitchFamily="34" charset="-122"/>
              </a:rPr>
              <a:t>在有限样本条件下，</a:t>
            </a:r>
            <a:r>
              <a:rPr lang="en-US" altLang="zh-CN" sz="1600" b="1" dirty="0">
                <a:solidFill>
                  <a:prstClr val="black"/>
                </a:solidFill>
                <a:latin typeface="Arial" panose="020B0604020202020204" pitchFamily="34" charset="0"/>
                <a:ea typeface="微软雅黑" panose="020B0503020204020204" pitchFamily="34" charset="-122"/>
              </a:rPr>
              <a:t>VC</a:t>
            </a:r>
            <a:r>
              <a:rPr lang="zh-CN" altLang="en-US" sz="1600" b="1" dirty="0">
                <a:solidFill>
                  <a:prstClr val="black"/>
                </a:solidFill>
                <a:latin typeface="Arial" panose="020B0604020202020204" pitchFamily="34" charset="0"/>
                <a:ea typeface="微软雅黑" panose="020B0503020204020204" pitchFamily="34" charset="-122"/>
              </a:rPr>
              <a:t>维越大，模型与真实风险之间的间隙也越大，易导致过拟合；</a:t>
            </a:r>
            <a:endParaRPr lang="en-US" altLang="zh-CN" sz="1600" b="1" dirty="0">
              <a:solidFill>
                <a:prstClr val="black"/>
              </a:solidFill>
              <a:latin typeface="Arial" panose="020B0604020202020204" pitchFamily="34" charset="0"/>
              <a:ea typeface="微软雅黑" panose="020B0503020204020204" pitchFamily="34" charset="-122"/>
            </a:endParaRPr>
          </a:p>
          <a:p>
            <a:pPr>
              <a:lnSpc>
                <a:spcPct val="110000"/>
              </a:lnSpc>
            </a:pPr>
            <a:r>
              <a:rPr lang="zh-CN" altLang="en-US" dirty="0"/>
              <a:t>机器学习模型必须在降低经验风险的同时，兼顾模型复杂度，缩小置信范围，从而提升模型的泛化能力；</a:t>
            </a:r>
          </a:p>
          <a:p>
            <a:pPr>
              <a:lnSpc>
                <a:spcPct val="110000"/>
              </a:lnSpc>
            </a:pPr>
            <a:r>
              <a:rPr lang="zh-CN" altLang="en-US" dirty="0"/>
              <a:t>支持向量机（</a:t>
            </a:r>
            <a:r>
              <a:rPr lang="en-US" altLang="zh-CN" dirty="0"/>
              <a:t>SVM</a:t>
            </a:r>
            <a:r>
              <a:rPr lang="zh-CN" altLang="en-US" dirty="0"/>
              <a:t>）正是基于统计学习理论和</a:t>
            </a:r>
            <a:r>
              <a:rPr lang="en-US" altLang="zh-CN" dirty="0"/>
              <a:t>VC</a:t>
            </a:r>
            <a:r>
              <a:rPr lang="zh-CN" altLang="en-US" dirty="0"/>
              <a:t>维推广界思想发展起来的高泛化能力方法；</a:t>
            </a:r>
          </a:p>
        </p:txBody>
      </p:sp>
    </p:spTree>
    <p:extLst>
      <p:ext uri="{BB962C8B-B14F-4D97-AF65-F5344CB8AC3E}">
        <p14:creationId xmlns:p14="http://schemas.microsoft.com/office/powerpoint/2010/main" val="8573299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36301" y="1782465"/>
            <a:ext cx="8679099" cy="317651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800100" lvl="1" indent="-342900" algn="just">
              <a:lnSpc>
                <a:spcPct val="125000"/>
              </a:lnSpc>
              <a:buClr>
                <a:schemeClr val="accent3">
                  <a:lumMod val="75000"/>
                </a:schemeClr>
              </a:buClr>
              <a:buFont typeface="Wingdings" panose="05000000000000000000" pitchFamily="2" charset="2"/>
              <a:buChar char="u"/>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kernel</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：指定算法中使用的内核类型。默认’</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rbf</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。可选值有 ‘</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linear’</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poly’</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rbf</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sigmoid’</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precomputed’</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或者一个可调用函数；</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degree</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：整数类型，默认为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3</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，当</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kernel</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’poly’</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时，用于指定多项式核函数的阶数；</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a:t>gamma</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scale</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auto</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或</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float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类型，默认为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’scale’</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，用于指定‘</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rbf</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poly</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’和‘</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sigmoid</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’核函数的系数；</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coef0: </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核函数中的独立项。默认为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0.0</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。只在 </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‘poly’</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和 </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‘sigmoid’ </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中有意义；</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tol</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残差收敛条件。默认为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0.001</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 ；</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a:extLst>
              <a:ext uri="{FF2B5EF4-FFF2-40B4-BE49-F238E27FC236}">
                <a16:creationId xmlns:a16="http://schemas.microsoft.com/office/drawing/2014/main" id="{B13EB101-007A-AD41-B83C-B2D7D9155E40}"/>
              </a:ext>
            </a:extLst>
          </p:cNvPr>
          <p:cNvSpPr/>
          <p:nvPr/>
        </p:nvSpPr>
        <p:spPr>
          <a:xfrm>
            <a:off x="2" y="411510"/>
            <a:ext cx="561611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a:extLst>
              <a:ext uri="{FF2B5EF4-FFF2-40B4-BE49-F238E27FC236}">
                <a16:creationId xmlns:a16="http://schemas.microsoft.com/office/drawing/2014/main" id="{B6ABAEF8-5E20-F348-C8A4-EFD46E6D2C78}"/>
              </a:ext>
            </a:extLst>
          </p:cNvPr>
          <p:cNvSpPr/>
          <p:nvPr/>
        </p:nvSpPr>
        <p:spPr>
          <a:xfrm>
            <a:off x="71500" y="434685"/>
            <a:ext cx="5365571"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9.4.1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支持向量机回归（</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SVR</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）的实现</a:t>
            </a:r>
          </a:p>
        </p:txBody>
      </p:sp>
      <p:sp>
        <p:nvSpPr>
          <p:cNvPr id="8" name="矩形 7">
            <a:extLst>
              <a:ext uri="{FF2B5EF4-FFF2-40B4-BE49-F238E27FC236}">
                <a16:creationId xmlns:a16="http://schemas.microsoft.com/office/drawing/2014/main" id="{6DBE834A-91E2-149A-AAFC-3937E2D10807}"/>
              </a:ext>
            </a:extLst>
          </p:cNvPr>
          <p:cNvSpPr/>
          <p:nvPr/>
        </p:nvSpPr>
        <p:spPr>
          <a:xfrm>
            <a:off x="899592" y="1302318"/>
            <a:ext cx="2628292"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创建并训练</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SVR</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模型</a:t>
            </a:r>
          </a:p>
        </p:txBody>
      </p:sp>
      <p:sp>
        <p:nvSpPr>
          <p:cNvPr id="11" name="七角星 6">
            <a:extLst>
              <a:ext uri="{FF2B5EF4-FFF2-40B4-BE49-F238E27FC236}">
                <a16:creationId xmlns:a16="http://schemas.microsoft.com/office/drawing/2014/main" id="{C4517D7D-C1A3-D732-CA61-718E686D3329}"/>
              </a:ext>
            </a:extLst>
          </p:cNvPr>
          <p:cNvSpPr/>
          <p:nvPr/>
        </p:nvSpPr>
        <p:spPr>
          <a:xfrm>
            <a:off x="395536" y="105609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6</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367964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36301" y="1901728"/>
            <a:ext cx="8679099" cy="283026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742950" lvl="1" indent="-285750" algn="just">
              <a:lnSpc>
                <a:spcPct val="125000"/>
              </a:lnSpc>
              <a:buClr>
                <a:schemeClr val="accent3">
                  <a:lumMod val="75000"/>
                </a:schemeClr>
              </a:buClr>
              <a:buFont typeface="Wingdings" panose="05000000000000000000" pitchFamily="2" charset="2"/>
              <a:buChar char="u"/>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C: </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正则化参数。默认为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1.0</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。正则化的强度与</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C</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成反比。必须严格为正。此惩罚系数是</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l2</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惩罚系数的平方</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epsilon: ε-SVR</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模型中的</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Epsilon</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。默认为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0.1</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。它指定了在训练损失函数中预测值与实际值之间距离为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epsilon</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的</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epsilon-tube</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shrinking: </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是否使用缩小启发式。默认为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True</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err="1">
                <a:solidFill>
                  <a:prstClr val="black"/>
                </a:solidFill>
                <a:latin typeface="Arial" panose="020B0604020202020204" pitchFamily="34" charset="0"/>
                <a:ea typeface="微软雅黑" panose="020B0503020204020204" pitchFamily="34" charset="-122"/>
              </a:rPr>
              <a:t>cache_size</a:t>
            </a:r>
            <a:r>
              <a:rPr lang="en-US" altLang="zh-CN" b="1" dirty="0">
                <a:solidFill>
                  <a:prstClr val="black"/>
                </a:solidFill>
                <a:latin typeface="Arial" panose="020B0604020202020204" pitchFamily="34" charset="0"/>
                <a:ea typeface="微软雅黑" panose="020B0503020204020204" pitchFamily="34" charset="-122"/>
              </a:rPr>
              <a:t>: </a:t>
            </a:r>
            <a:r>
              <a:rPr lang="zh-CN" altLang="en-US" b="1" dirty="0">
                <a:solidFill>
                  <a:prstClr val="black"/>
                </a:solidFill>
                <a:latin typeface="Arial" panose="020B0604020202020204" pitchFamily="34" charset="0"/>
                <a:ea typeface="微软雅黑" panose="020B0503020204020204" pitchFamily="34" charset="-122"/>
              </a:rPr>
              <a:t>指定内核缓存的大小（以</a:t>
            </a:r>
            <a:r>
              <a:rPr lang="en-US" altLang="zh-CN" b="1" dirty="0">
                <a:solidFill>
                  <a:prstClr val="black"/>
                </a:solidFill>
                <a:latin typeface="Arial" panose="020B0604020202020204" pitchFamily="34" charset="0"/>
                <a:ea typeface="微软雅黑" panose="020B0503020204020204" pitchFamily="34" charset="-122"/>
              </a:rPr>
              <a:t>MB</a:t>
            </a:r>
            <a:r>
              <a:rPr lang="zh-CN" altLang="en-US" b="1" dirty="0">
                <a:solidFill>
                  <a:prstClr val="black"/>
                </a:solidFill>
                <a:latin typeface="Arial" panose="020B0604020202020204" pitchFamily="34" charset="0"/>
                <a:ea typeface="微软雅黑" panose="020B0503020204020204" pitchFamily="34" charset="-122"/>
              </a:rPr>
              <a:t>为单位）。默认为</a:t>
            </a:r>
            <a:r>
              <a:rPr lang="en-US" altLang="zh-CN" b="1" dirty="0">
                <a:solidFill>
                  <a:prstClr val="black"/>
                </a:solidFill>
                <a:latin typeface="Arial" panose="020B0604020202020204" pitchFamily="34" charset="0"/>
                <a:ea typeface="微软雅黑" panose="020B0503020204020204" pitchFamily="34" charset="-122"/>
              </a:rPr>
              <a:t>200</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verbose: </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是否启用详细输出。默认为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False</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max_iter</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对求解器内的迭代进行硬性限制，或者为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-1</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（无限制时）。默认</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-1</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a:extLst>
              <a:ext uri="{FF2B5EF4-FFF2-40B4-BE49-F238E27FC236}">
                <a16:creationId xmlns:a16="http://schemas.microsoft.com/office/drawing/2014/main" id="{B13EB101-007A-AD41-B83C-B2D7D9155E40}"/>
              </a:ext>
            </a:extLst>
          </p:cNvPr>
          <p:cNvSpPr/>
          <p:nvPr/>
        </p:nvSpPr>
        <p:spPr>
          <a:xfrm>
            <a:off x="2" y="411510"/>
            <a:ext cx="561611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a:extLst>
              <a:ext uri="{FF2B5EF4-FFF2-40B4-BE49-F238E27FC236}">
                <a16:creationId xmlns:a16="http://schemas.microsoft.com/office/drawing/2014/main" id="{B6ABAEF8-5E20-F348-C8A4-EFD46E6D2C78}"/>
              </a:ext>
            </a:extLst>
          </p:cNvPr>
          <p:cNvSpPr/>
          <p:nvPr/>
        </p:nvSpPr>
        <p:spPr>
          <a:xfrm>
            <a:off x="71500" y="434685"/>
            <a:ext cx="5365571"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9.4.1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支持向量机回归（</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SVR</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）的实现</a:t>
            </a:r>
          </a:p>
        </p:txBody>
      </p:sp>
      <p:sp>
        <p:nvSpPr>
          <p:cNvPr id="8" name="矩形 7">
            <a:extLst>
              <a:ext uri="{FF2B5EF4-FFF2-40B4-BE49-F238E27FC236}">
                <a16:creationId xmlns:a16="http://schemas.microsoft.com/office/drawing/2014/main" id="{6DBE834A-91E2-149A-AAFC-3937E2D10807}"/>
              </a:ext>
            </a:extLst>
          </p:cNvPr>
          <p:cNvSpPr/>
          <p:nvPr/>
        </p:nvSpPr>
        <p:spPr>
          <a:xfrm>
            <a:off x="899592" y="1374326"/>
            <a:ext cx="2628292"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创建并训练</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SVR</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模型</a:t>
            </a:r>
          </a:p>
        </p:txBody>
      </p:sp>
      <p:sp>
        <p:nvSpPr>
          <p:cNvPr id="11" name="七角星 6">
            <a:extLst>
              <a:ext uri="{FF2B5EF4-FFF2-40B4-BE49-F238E27FC236}">
                <a16:creationId xmlns:a16="http://schemas.microsoft.com/office/drawing/2014/main" id="{C4517D7D-C1A3-D732-CA61-718E686D3329}"/>
              </a:ext>
            </a:extLst>
          </p:cNvPr>
          <p:cNvSpPr/>
          <p:nvPr/>
        </p:nvSpPr>
        <p:spPr>
          <a:xfrm>
            <a:off x="395536" y="1128103"/>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6</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5374129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36301" y="1782465"/>
            <a:ext cx="8679099" cy="318112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gn="just">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主要方法：</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fit(x, y)</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：根据输入数据</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x</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和标签数据</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y</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训练支持向量机回归模型；</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a:solidFill>
                  <a:prstClr val="black"/>
                </a:solidFill>
                <a:latin typeface="Arial" panose="020B0604020202020204" pitchFamily="34" charset="0"/>
                <a:ea typeface="微软雅黑" panose="020B0503020204020204" pitchFamily="34" charset="-122"/>
              </a:rPr>
              <a:t>predict(x)</a:t>
            </a:r>
            <a:r>
              <a:rPr lang="zh-CN" altLang="en-US" b="1" dirty="0">
                <a:solidFill>
                  <a:prstClr val="black"/>
                </a:solidFill>
                <a:latin typeface="Arial" panose="020B0604020202020204" pitchFamily="34" charset="0"/>
                <a:ea typeface="微软雅黑" panose="020B0503020204020204" pitchFamily="34" charset="-122"/>
              </a:rPr>
              <a:t>：根据输入数据</a:t>
            </a:r>
            <a:r>
              <a:rPr lang="en-US" altLang="zh-CN" b="1" dirty="0">
                <a:solidFill>
                  <a:prstClr val="black"/>
                </a:solidFill>
                <a:latin typeface="Arial" panose="020B0604020202020204" pitchFamily="34" charset="0"/>
                <a:ea typeface="微软雅黑" panose="020B0503020204020204" pitchFamily="34" charset="-122"/>
              </a:rPr>
              <a:t>x</a:t>
            </a:r>
            <a:r>
              <a:rPr lang="zh-CN" altLang="en-US" b="1" dirty="0">
                <a:solidFill>
                  <a:prstClr val="black"/>
                </a:solidFill>
                <a:latin typeface="Arial" panose="020B0604020202020204" pitchFamily="34" charset="0"/>
                <a:ea typeface="微软雅黑" panose="020B0503020204020204" pitchFamily="34" charset="-122"/>
              </a:rPr>
              <a:t>预测输出数据</a:t>
            </a:r>
            <a:r>
              <a:rPr lang="en-US" altLang="zh-CN" b="1" dirty="0">
                <a:solidFill>
                  <a:prstClr val="black"/>
                </a:solidFill>
                <a:latin typeface="Arial" panose="020B0604020202020204" pitchFamily="34" charset="0"/>
                <a:ea typeface="微软雅黑" panose="020B0503020204020204" pitchFamily="34" charset="-122"/>
              </a:rPr>
              <a:t>y</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a:solidFill>
                  <a:prstClr val="black"/>
                </a:solidFill>
                <a:latin typeface="Arial" panose="020B0604020202020204" pitchFamily="34" charset="0"/>
                <a:ea typeface="微软雅黑" panose="020B0503020204020204" pitchFamily="34" charset="-122"/>
              </a:rPr>
              <a:t>score(x, y)</a:t>
            </a:r>
            <a:r>
              <a:rPr lang="zh-CN" altLang="en-US" b="1" dirty="0">
                <a:solidFill>
                  <a:prstClr val="black"/>
                </a:solidFill>
                <a:latin typeface="Arial" panose="020B0604020202020204" pitchFamily="34" charset="0"/>
                <a:ea typeface="微软雅黑" panose="020B0503020204020204" pitchFamily="34" charset="-122"/>
              </a:rPr>
              <a:t>：根据输入数据</a:t>
            </a:r>
            <a:r>
              <a:rPr lang="en-US" altLang="zh-CN" b="1" dirty="0">
                <a:solidFill>
                  <a:prstClr val="black"/>
                </a:solidFill>
                <a:latin typeface="Arial" panose="020B0604020202020204" pitchFamily="34" charset="0"/>
                <a:ea typeface="微软雅黑" panose="020B0503020204020204" pitchFamily="34" charset="-122"/>
              </a:rPr>
              <a:t>X</a:t>
            </a:r>
            <a:r>
              <a:rPr lang="zh-CN" altLang="en-US" b="1" dirty="0">
                <a:solidFill>
                  <a:prstClr val="black"/>
                </a:solidFill>
                <a:latin typeface="Arial" panose="020B0604020202020204" pitchFamily="34" charset="0"/>
                <a:ea typeface="微软雅黑" panose="020B0503020204020204" pitchFamily="34" charset="-122"/>
              </a:rPr>
              <a:t>和标签数据</a:t>
            </a:r>
            <a:r>
              <a:rPr lang="en-US" altLang="zh-CN" b="1" dirty="0">
                <a:solidFill>
                  <a:prstClr val="black"/>
                </a:solidFill>
                <a:latin typeface="Arial" panose="020B0604020202020204" pitchFamily="34" charset="0"/>
                <a:ea typeface="微软雅黑" panose="020B0503020204020204" pitchFamily="34" charset="-122"/>
              </a:rPr>
              <a:t>y</a:t>
            </a:r>
            <a:r>
              <a:rPr lang="zh-CN" altLang="en-US" b="1" dirty="0">
                <a:solidFill>
                  <a:prstClr val="black"/>
                </a:solidFill>
                <a:latin typeface="Arial" panose="020B0604020202020204" pitchFamily="34" charset="0"/>
                <a:ea typeface="微软雅黑" panose="020B0503020204020204" pitchFamily="34" charset="-122"/>
              </a:rPr>
              <a:t>评估支持向量机回归模型的性能；</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gn="just">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实例代码：</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160000">
              <a:lnSpc>
                <a:spcPct val="125000"/>
              </a:lnSpc>
              <a:buClr>
                <a:schemeClr val="accent3">
                  <a:lumMod val="75000"/>
                </a:schemeClr>
              </a:buClr>
            </a:pPr>
            <a:r>
              <a:rPr lang="en-US" altLang="zh-CN" b="1" dirty="0"/>
              <a:t>from </a:t>
            </a:r>
            <a:r>
              <a:rPr lang="en-US" altLang="zh-CN" b="1" dirty="0" err="1"/>
              <a:t>sklearn.svm</a:t>
            </a:r>
            <a:r>
              <a:rPr lang="en-US" altLang="zh-CN" b="1" dirty="0"/>
              <a:t> import SVR</a:t>
            </a:r>
          </a:p>
          <a:p>
            <a:pPr marL="2160000">
              <a:lnSpc>
                <a:spcPct val="125000"/>
              </a:lnSpc>
              <a:buClr>
                <a:schemeClr val="accent3">
                  <a:lumMod val="75000"/>
                </a:schemeClr>
              </a:buClr>
            </a:pPr>
            <a:r>
              <a:rPr lang="en-US" altLang="zh-CN" b="1" dirty="0"/>
              <a:t>model = SVR(kernel='</a:t>
            </a:r>
            <a:r>
              <a:rPr lang="en-US" altLang="zh-CN" b="1" dirty="0" err="1"/>
              <a:t>rbf</a:t>
            </a:r>
            <a:r>
              <a:rPr lang="en-US" altLang="zh-CN" b="1" dirty="0"/>
              <a:t>', C=1.0, epsilon=0.1)</a:t>
            </a:r>
            <a:endParaRPr lang="zh-CN" altLang="zh-CN" b="1" dirty="0"/>
          </a:p>
          <a:p>
            <a:pPr marL="2160000">
              <a:lnSpc>
                <a:spcPct val="125000"/>
              </a:lnSpc>
              <a:buClr>
                <a:schemeClr val="accent3">
                  <a:lumMod val="75000"/>
                </a:schemeClr>
              </a:buClr>
            </a:pPr>
            <a:r>
              <a:rPr lang="en-US" altLang="zh-CN" b="1" dirty="0" err="1"/>
              <a:t>model.fit</a:t>
            </a:r>
            <a:r>
              <a:rPr lang="en-US" altLang="zh-CN" b="1" dirty="0"/>
              <a:t>(</a:t>
            </a:r>
            <a:r>
              <a:rPr lang="en-US" altLang="zh-CN" b="1" dirty="0" err="1"/>
              <a:t>x_train</a:t>
            </a:r>
            <a:r>
              <a:rPr lang="en-US" altLang="zh-CN" b="1" dirty="0"/>
              <a:t>, </a:t>
            </a:r>
            <a:r>
              <a:rPr lang="en-US" altLang="zh-CN" b="1" dirty="0" err="1"/>
              <a:t>y_train</a:t>
            </a:r>
            <a:r>
              <a:rPr lang="en-US" altLang="zh-CN" b="1" dirty="0"/>
              <a:t>)</a:t>
            </a:r>
            <a:endParaRPr lang="zh-CN" altLang="zh-CN" b="1" dirty="0"/>
          </a:p>
          <a:p>
            <a:pPr marL="2160000">
              <a:lnSpc>
                <a:spcPct val="125000"/>
              </a:lnSpc>
              <a:buClr>
                <a:schemeClr val="accent3">
                  <a:lumMod val="75000"/>
                </a:schemeClr>
              </a:buClr>
            </a:pPr>
            <a:r>
              <a:rPr lang="en-US" altLang="zh-CN" b="1" dirty="0" err="1"/>
              <a:t>y_pred</a:t>
            </a:r>
            <a:r>
              <a:rPr lang="en-US" altLang="zh-CN" b="1" dirty="0"/>
              <a:t>=</a:t>
            </a:r>
            <a:r>
              <a:rPr lang="en-US" altLang="zh-CN" b="1" dirty="0" err="1"/>
              <a:t>model.predict</a:t>
            </a:r>
            <a:r>
              <a:rPr lang="en-US" altLang="zh-CN" b="1" dirty="0"/>
              <a:t>(</a:t>
            </a:r>
            <a:r>
              <a:rPr lang="en-US" altLang="zh-CN" b="1" dirty="0" err="1"/>
              <a:t>x_test</a:t>
            </a:r>
            <a:r>
              <a:rPr lang="en-US" altLang="zh-CN" b="1" dirty="0"/>
              <a:t>)</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a:extLst>
              <a:ext uri="{FF2B5EF4-FFF2-40B4-BE49-F238E27FC236}">
                <a16:creationId xmlns:a16="http://schemas.microsoft.com/office/drawing/2014/main" id="{B13EB101-007A-AD41-B83C-B2D7D9155E40}"/>
              </a:ext>
            </a:extLst>
          </p:cNvPr>
          <p:cNvSpPr/>
          <p:nvPr/>
        </p:nvSpPr>
        <p:spPr>
          <a:xfrm>
            <a:off x="2" y="411510"/>
            <a:ext cx="561611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a:extLst>
              <a:ext uri="{FF2B5EF4-FFF2-40B4-BE49-F238E27FC236}">
                <a16:creationId xmlns:a16="http://schemas.microsoft.com/office/drawing/2014/main" id="{B6ABAEF8-5E20-F348-C8A4-EFD46E6D2C78}"/>
              </a:ext>
            </a:extLst>
          </p:cNvPr>
          <p:cNvSpPr/>
          <p:nvPr/>
        </p:nvSpPr>
        <p:spPr>
          <a:xfrm>
            <a:off x="71500" y="434685"/>
            <a:ext cx="5365571"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9.4.1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支持向量机回归（</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SVR</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）的实现</a:t>
            </a:r>
          </a:p>
        </p:txBody>
      </p:sp>
      <p:sp>
        <p:nvSpPr>
          <p:cNvPr id="8" name="矩形 7">
            <a:extLst>
              <a:ext uri="{FF2B5EF4-FFF2-40B4-BE49-F238E27FC236}">
                <a16:creationId xmlns:a16="http://schemas.microsoft.com/office/drawing/2014/main" id="{6DBE834A-91E2-149A-AAFC-3937E2D10807}"/>
              </a:ext>
            </a:extLst>
          </p:cNvPr>
          <p:cNvSpPr/>
          <p:nvPr/>
        </p:nvSpPr>
        <p:spPr>
          <a:xfrm>
            <a:off x="899592" y="1302318"/>
            <a:ext cx="2628292"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创建并训练</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SVR</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模型</a:t>
            </a:r>
          </a:p>
        </p:txBody>
      </p:sp>
      <p:sp>
        <p:nvSpPr>
          <p:cNvPr id="11" name="七角星 6">
            <a:extLst>
              <a:ext uri="{FF2B5EF4-FFF2-40B4-BE49-F238E27FC236}">
                <a16:creationId xmlns:a16="http://schemas.microsoft.com/office/drawing/2014/main" id="{C4517D7D-C1A3-D732-CA61-718E686D3329}"/>
              </a:ext>
            </a:extLst>
          </p:cNvPr>
          <p:cNvSpPr/>
          <p:nvPr/>
        </p:nvSpPr>
        <p:spPr>
          <a:xfrm>
            <a:off x="395536" y="105609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6</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3726290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13EB101-007A-AD41-B83C-B2D7D9155E40}"/>
              </a:ext>
            </a:extLst>
          </p:cNvPr>
          <p:cNvSpPr/>
          <p:nvPr/>
        </p:nvSpPr>
        <p:spPr>
          <a:xfrm>
            <a:off x="2" y="411510"/>
            <a:ext cx="561611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a:extLst>
              <a:ext uri="{FF2B5EF4-FFF2-40B4-BE49-F238E27FC236}">
                <a16:creationId xmlns:a16="http://schemas.microsoft.com/office/drawing/2014/main" id="{B6ABAEF8-5E20-F348-C8A4-EFD46E6D2C78}"/>
              </a:ext>
            </a:extLst>
          </p:cNvPr>
          <p:cNvSpPr/>
          <p:nvPr/>
        </p:nvSpPr>
        <p:spPr>
          <a:xfrm>
            <a:off x="71500" y="434685"/>
            <a:ext cx="5365571"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9.4.1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支持向量机回归（</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SVR</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）的实现</a:t>
            </a:r>
          </a:p>
        </p:txBody>
      </p:sp>
      <p:sp>
        <p:nvSpPr>
          <p:cNvPr id="8" name="矩形 7">
            <a:extLst>
              <a:ext uri="{FF2B5EF4-FFF2-40B4-BE49-F238E27FC236}">
                <a16:creationId xmlns:a16="http://schemas.microsoft.com/office/drawing/2014/main" id="{6DBE834A-91E2-149A-AAFC-3937E2D10807}"/>
              </a:ext>
            </a:extLst>
          </p:cNvPr>
          <p:cNvSpPr/>
          <p:nvPr/>
        </p:nvSpPr>
        <p:spPr>
          <a:xfrm>
            <a:off x="899592" y="1302318"/>
            <a:ext cx="2160240"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预测并评估模型</a:t>
            </a:r>
          </a:p>
        </p:txBody>
      </p:sp>
      <p:sp>
        <p:nvSpPr>
          <p:cNvPr id="11" name="七角星 6">
            <a:extLst>
              <a:ext uri="{FF2B5EF4-FFF2-40B4-BE49-F238E27FC236}">
                <a16:creationId xmlns:a16="http://schemas.microsoft.com/office/drawing/2014/main" id="{C4517D7D-C1A3-D732-CA61-718E686D3329}"/>
              </a:ext>
            </a:extLst>
          </p:cNvPr>
          <p:cNvSpPr/>
          <p:nvPr/>
        </p:nvSpPr>
        <p:spPr>
          <a:xfrm>
            <a:off x="395536" y="105609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7</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a:extLst>
              <a:ext uri="{FF2B5EF4-FFF2-40B4-BE49-F238E27FC236}">
                <a16:creationId xmlns:a16="http://schemas.microsoft.com/office/drawing/2014/main" id="{D162A260-445B-9279-01BC-99ACEE23D1DA}"/>
              </a:ext>
            </a:extLst>
          </p:cNvPr>
          <p:cNvSpPr/>
          <p:nvPr/>
        </p:nvSpPr>
        <p:spPr>
          <a:xfrm>
            <a:off x="228600" y="1878064"/>
            <a:ext cx="8686800" cy="2239844"/>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gn="just">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预测并评估模型性能是机器学习中的一个重要步骤，它可以帮助我们了解模型的泛化能力和优化方向；</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gn="just">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在模型评估阶段，通常采用</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sklearn</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库中的</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metrics</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子模块的</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mean_squared_error</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类计算均方误差，以评估模型的泛化能力和优化方向；</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gn="just">
              <a:lnSpc>
                <a:spcPct val="125000"/>
              </a:lnSpc>
              <a:buClr>
                <a:schemeClr val="accent3">
                  <a:lumMod val="75000"/>
                </a:schemeClr>
              </a:buClr>
              <a:buFont typeface="Wingdings" panose="05000000000000000000" pitchFamily="2" charset="2"/>
              <a:buChar char="Ø"/>
            </a:pP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mean_squared_error</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类的语法为：</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gn="ctr">
              <a:lnSpc>
                <a:spcPct val="125000"/>
              </a:lnSpc>
              <a:buClr>
                <a:schemeClr val="accent3">
                  <a:lumMod val="75000"/>
                </a:schemeClr>
              </a:buClr>
            </a:pPr>
            <a:r>
              <a:rPr lang="en-US" altLang="zh-CN" sz="24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mse</a:t>
            </a:r>
            <a:r>
              <a:rPr lang="en-US" altLang="zh-CN" sz="2400" b="1" dirty="0">
                <a:solidFill>
                  <a:prstClr val="black"/>
                </a:solidFill>
                <a:latin typeface="Arial" panose="020B0604020202020204" pitchFamily="34" charset="0"/>
                <a:ea typeface="微软雅黑" panose="020B0503020204020204" pitchFamily="34" charset="-122"/>
                <a:sym typeface="Arial" panose="020B0604020202020204" pitchFamily="34" charset="0"/>
              </a:rPr>
              <a:t> = </a:t>
            </a:r>
            <a:r>
              <a:rPr lang="en-US" altLang="zh-CN" sz="24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mean_squared_error</a:t>
            </a:r>
            <a:r>
              <a:rPr lang="en-US" altLang="zh-CN" sz="2400"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sz="24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y_test</a:t>
            </a:r>
            <a:r>
              <a:rPr lang="en-US" altLang="zh-CN" sz="2400" b="1" dirty="0">
                <a:solidFill>
                  <a:prstClr val="black"/>
                </a:solidFill>
                <a:latin typeface="Arial" panose="020B0604020202020204" pitchFamily="34" charset="0"/>
                <a:ea typeface="微软雅黑" panose="020B0503020204020204" pitchFamily="34" charset="-122"/>
                <a:sym typeface="Arial" panose="020B0604020202020204" pitchFamily="34" charset="0"/>
              </a:rPr>
              <a:t>, </a:t>
            </a:r>
            <a:r>
              <a:rPr lang="en-US" altLang="zh-CN" sz="24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y_pred</a:t>
            </a:r>
            <a:r>
              <a:rPr lang="en-US" altLang="zh-CN" sz="2400"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endParaRPr lang="zh-CN" altLang="en-US" sz="24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0671995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561611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5365571"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9.4.2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支持向量机分类（</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SVC</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）的实现</a:t>
            </a:r>
          </a:p>
        </p:txBody>
      </p:sp>
      <p:sp>
        <p:nvSpPr>
          <p:cNvPr id="5" name="矩形 4">
            <a:extLst>
              <a:ext uri="{FF2B5EF4-FFF2-40B4-BE49-F238E27FC236}">
                <a16:creationId xmlns:a16="http://schemas.microsoft.com/office/drawing/2014/main" id="{426E15E2-3509-B86F-D88D-13C2C5A596A7}"/>
              </a:ext>
            </a:extLst>
          </p:cNvPr>
          <p:cNvSpPr/>
          <p:nvPr/>
        </p:nvSpPr>
        <p:spPr>
          <a:xfrm>
            <a:off x="228600" y="1743658"/>
            <a:ext cx="8686800" cy="309366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50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支持向量机回归（</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SVR</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）的实现，主要依赖</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numpy</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库、</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sklearn</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库和</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pandas</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库，在使用前必须安装它们；</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50000"/>
              </a:lnSpc>
              <a:buClr>
                <a:schemeClr val="accent3">
                  <a:lumMod val="75000"/>
                </a:schemeClr>
              </a:buClr>
              <a:buFont typeface="Wingdings" panose="05000000000000000000" pitchFamily="2" charset="2"/>
              <a:buChar char="Ø"/>
            </a:pP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numpy</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库的安装命令：</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gn="ctr">
              <a:lnSpc>
                <a:spcPct val="150000"/>
              </a:lnSpc>
              <a:buClr>
                <a:schemeClr val="accent3">
                  <a:lumMod val="75000"/>
                </a:schemeClr>
              </a:buClr>
            </a:pP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pip install </a:t>
            </a: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numpy</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50000"/>
              </a:lnSpc>
              <a:buClr>
                <a:schemeClr val="accent3">
                  <a:lumMod val="75000"/>
                </a:schemeClr>
              </a:buClr>
              <a:buFont typeface="Wingdings" panose="05000000000000000000" pitchFamily="2" charset="2"/>
              <a:buChar char="Ø"/>
            </a:pP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sklearn</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库的安装命令：</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gn="ctr">
              <a:lnSpc>
                <a:spcPct val="150000"/>
              </a:lnSpc>
              <a:buClr>
                <a:schemeClr val="accent3">
                  <a:lumMod val="75000"/>
                </a:schemeClr>
              </a:buClr>
            </a:pP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pip install scikit-learn</a:t>
            </a:r>
          </a:p>
          <a:p>
            <a:pPr marL="285750" indent="-285750">
              <a:lnSpc>
                <a:spcPct val="150000"/>
              </a:lnSpc>
              <a:buClr>
                <a:schemeClr val="accent3">
                  <a:lumMod val="75000"/>
                </a:schemeClr>
              </a:buClr>
              <a:buFont typeface="Wingdings" panose="05000000000000000000" pitchFamily="2" charset="2"/>
              <a:buChar char="Ø"/>
            </a:pP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pandas</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库的安装命令：</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gn="ctr">
              <a:lnSpc>
                <a:spcPct val="150000"/>
              </a:lnSpc>
              <a:buClr>
                <a:schemeClr val="accent3">
                  <a:lumMod val="75000"/>
                </a:schemeClr>
              </a:buClr>
            </a:pP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pip install  pandas</a:t>
            </a:r>
          </a:p>
        </p:txBody>
      </p:sp>
      <p:sp>
        <p:nvSpPr>
          <p:cNvPr id="6" name="矩形 5">
            <a:extLst>
              <a:ext uri="{FF2B5EF4-FFF2-40B4-BE49-F238E27FC236}">
                <a16:creationId xmlns:a16="http://schemas.microsoft.com/office/drawing/2014/main" id="{C081A4B2-A902-8E3F-B0B8-BF9E1CD7F711}"/>
              </a:ext>
            </a:extLst>
          </p:cNvPr>
          <p:cNvSpPr/>
          <p:nvPr/>
        </p:nvSpPr>
        <p:spPr>
          <a:xfrm>
            <a:off x="899592" y="1266314"/>
            <a:ext cx="2052228"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第三方库的安装</a:t>
            </a:r>
          </a:p>
        </p:txBody>
      </p:sp>
      <p:sp>
        <p:nvSpPr>
          <p:cNvPr id="7" name="七角星 6">
            <a:extLst>
              <a:ext uri="{FF2B5EF4-FFF2-40B4-BE49-F238E27FC236}">
                <a16:creationId xmlns:a16="http://schemas.microsoft.com/office/drawing/2014/main" id="{492B9062-C8CF-F5D3-3022-116E4118EE6A}"/>
              </a:ext>
            </a:extLst>
          </p:cNvPr>
          <p:cNvSpPr/>
          <p:nvPr/>
        </p:nvSpPr>
        <p:spPr>
          <a:xfrm>
            <a:off x="395536" y="1020091"/>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1</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8366062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561611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5365571"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9.4.2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支持向量机分类（</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SVC</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）的实现</a:t>
            </a:r>
          </a:p>
        </p:txBody>
      </p:sp>
      <p:sp>
        <p:nvSpPr>
          <p:cNvPr id="5" name="矩形 4">
            <a:extLst>
              <a:ext uri="{FF2B5EF4-FFF2-40B4-BE49-F238E27FC236}">
                <a16:creationId xmlns:a16="http://schemas.microsoft.com/office/drawing/2014/main" id="{426E15E2-3509-B86F-D88D-13C2C5A596A7}"/>
              </a:ext>
            </a:extLst>
          </p:cNvPr>
          <p:cNvSpPr/>
          <p:nvPr/>
        </p:nvSpPr>
        <p:spPr>
          <a:xfrm>
            <a:off x="228600" y="1743658"/>
            <a:ext cx="8686800" cy="309366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50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在使用第三方库之前，需要在程序中导入它们；</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50000"/>
              </a:lnSpc>
              <a:buClr>
                <a:schemeClr val="accent3">
                  <a:lumMod val="75000"/>
                </a:schemeClr>
              </a:buClr>
              <a:buFont typeface="Wingdings" panose="05000000000000000000" pitchFamily="2" charset="2"/>
              <a:buChar char="Ø"/>
            </a:pPr>
            <a:r>
              <a:rPr lang="zh-CN" altLang="en-US" sz="1800" b="1" dirty="0">
                <a:solidFill>
                  <a:prstClr val="black"/>
                </a:solidFill>
                <a:latin typeface="Arial" panose="020B0604020202020204" pitchFamily="34" charset="0"/>
                <a:ea typeface="微软雅黑" panose="020B0503020204020204" pitchFamily="34" charset="-122"/>
                <a:sym typeface="Arial" panose="020B0604020202020204" pitchFamily="34" charset="0"/>
              </a:rPr>
              <a:t>对于支持向量机分类（</a:t>
            </a:r>
            <a:r>
              <a:rPr lang="en-US" altLang="zh-CN" sz="1800" b="1" dirty="0">
                <a:solidFill>
                  <a:prstClr val="black"/>
                </a:solidFill>
                <a:latin typeface="Arial" panose="020B0604020202020204" pitchFamily="34" charset="0"/>
                <a:ea typeface="微软雅黑" panose="020B0503020204020204" pitchFamily="34" charset="-122"/>
                <a:sym typeface="Arial" panose="020B0604020202020204" pitchFamily="34" charset="0"/>
              </a:rPr>
              <a:t>SVC</a:t>
            </a:r>
            <a:r>
              <a:rPr lang="zh-CN" altLang="en-US" sz="1800" b="1" dirty="0">
                <a:solidFill>
                  <a:prstClr val="black"/>
                </a:solidFill>
                <a:latin typeface="Arial" panose="020B0604020202020204" pitchFamily="34" charset="0"/>
                <a:ea typeface="微软雅黑" panose="020B0503020204020204" pitchFamily="34" charset="-122"/>
                <a:sym typeface="Arial" panose="020B0604020202020204" pitchFamily="34" charset="0"/>
              </a:rPr>
              <a:t>）的实现，需要添加以下的导入语句：</a:t>
            </a:r>
            <a:endParaRPr lang="en-US" altLang="zh-CN" sz="18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50000"/>
              </a:lnSpc>
              <a:buClr>
                <a:schemeClr val="accent3">
                  <a:lumMod val="75000"/>
                </a:schemeClr>
              </a:buClr>
              <a:buFont typeface="Wingdings" panose="05000000000000000000" pitchFamily="2" charset="2"/>
              <a:buChar char="Ø"/>
            </a:pP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50000"/>
              </a:lnSpc>
              <a:buClr>
                <a:schemeClr val="accent3">
                  <a:lumMod val="75000"/>
                </a:schemeClr>
              </a:buClr>
              <a:buFont typeface="Wingdings" panose="05000000000000000000" pitchFamily="2" charset="2"/>
              <a:buChar char="Ø"/>
            </a:pP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50000"/>
              </a:lnSpc>
              <a:buClr>
                <a:schemeClr val="accent3">
                  <a:lumMod val="75000"/>
                </a:schemeClr>
              </a:buClr>
              <a:buFont typeface="Wingdings" panose="05000000000000000000" pitchFamily="2" charset="2"/>
              <a:buChar char="Ø"/>
            </a:pP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50000"/>
              </a:lnSpc>
              <a:buClr>
                <a:schemeClr val="accent3">
                  <a:lumMod val="75000"/>
                </a:schemeClr>
              </a:buClr>
              <a:buFont typeface="Wingdings" panose="05000000000000000000" pitchFamily="2" charset="2"/>
              <a:buChar char="Ø"/>
            </a:pP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50000"/>
              </a:lnSpc>
              <a:buClr>
                <a:schemeClr val="accent3">
                  <a:lumMod val="75000"/>
                </a:schemeClr>
              </a:buClr>
              <a:buFont typeface="Wingdings" panose="05000000000000000000" pitchFamily="2" charset="2"/>
              <a:buChar char="Ø"/>
            </a:pP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50000"/>
              </a:lnSpc>
              <a:buClr>
                <a:schemeClr val="accent3">
                  <a:lumMod val="75000"/>
                </a:schemeClr>
              </a:buClr>
              <a:buFont typeface="Wingdings" panose="05000000000000000000" pitchFamily="2" charset="2"/>
              <a:buChar char="Ø"/>
            </a:pPr>
            <a:endPar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矩形 5">
            <a:extLst>
              <a:ext uri="{FF2B5EF4-FFF2-40B4-BE49-F238E27FC236}">
                <a16:creationId xmlns:a16="http://schemas.microsoft.com/office/drawing/2014/main" id="{C081A4B2-A902-8E3F-B0B8-BF9E1CD7F711}"/>
              </a:ext>
            </a:extLst>
          </p:cNvPr>
          <p:cNvSpPr/>
          <p:nvPr/>
        </p:nvSpPr>
        <p:spPr>
          <a:xfrm>
            <a:off x="899592" y="1266314"/>
            <a:ext cx="1908212"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引用第三方库</a:t>
            </a:r>
          </a:p>
        </p:txBody>
      </p:sp>
      <p:sp>
        <p:nvSpPr>
          <p:cNvPr id="7" name="七角星 6">
            <a:extLst>
              <a:ext uri="{FF2B5EF4-FFF2-40B4-BE49-F238E27FC236}">
                <a16:creationId xmlns:a16="http://schemas.microsoft.com/office/drawing/2014/main" id="{492B9062-C8CF-F5D3-3022-116E4118EE6A}"/>
              </a:ext>
            </a:extLst>
          </p:cNvPr>
          <p:cNvSpPr/>
          <p:nvPr/>
        </p:nvSpPr>
        <p:spPr>
          <a:xfrm>
            <a:off x="395536" y="1020091"/>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2</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3" name="文本框 2">
            <a:extLst>
              <a:ext uri="{FF2B5EF4-FFF2-40B4-BE49-F238E27FC236}">
                <a16:creationId xmlns:a16="http://schemas.microsoft.com/office/drawing/2014/main" id="{06793F77-9001-D82E-137A-8EDD480B8ADA}"/>
              </a:ext>
            </a:extLst>
          </p:cNvPr>
          <p:cNvSpPr txBox="1"/>
          <p:nvPr/>
        </p:nvSpPr>
        <p:spPr>
          <a:xfrm>
            <a:off x="1475656" y="2751770"/>
            <a:ext cx="6228692" cy="1791965"/>
          </a:xfrm>
          <a:prstGeom prst="rect">
            <a:avLst/>
          </a:prstGeom>
          <a:noFill/>
        </p:spPr>
        <p:txBody>
          <a:bodyPr wrap="square">
            <a:spAutoFit/>
          </a:bodyPr>
          <a:lstStyle/>
          <a:p>
            <a:pPr algn="just">
              <a:lnSpc>
                <a:spcPct val="125000"/>
              </a:lnSpc>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import </a:t>
            </a:r>
            <a:r>
              <a:rPr lang="en-US" altLang="zh-CN" sz="1800" b="1" kern="100" dirty="0" err="1">
                <a:effectLst/>
                <a:latin typeface="微软雅黑" panose="020B0503020204020204" pitchFamily="34" charset="-122"/>
                <a:ea typeface="微软雅黑" panose="020B0503020204020204" pitchFamily="34" charset="-122"/>
                <a:cs typeface="Times New Roman" panose="02020603050405020304" pitchFamily="18" charset="0"/>
              </a:rPr>
              <a:t>numpy</a:t>
            </a: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 as np</a:t>
            </a:r>
          </a:p>
          <a:p>
            <a:pPr algn="just">
              <a:lnSpc>
                <a:spcPct val="125000"/>
              </a:lnSpc>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import pandas as pd</a:t>
            </a:r>
          </a:p>
          <a:p>
            <a:pPr algn="just">
              <a:lnSpc>
                <a:spcPct val="125000"/>
              </a:lnSpc>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from </a:t>
            </a:r>
            <a:r>
              <a:rPr lang="en-US" altLang="zh-CN" sz="1800" b="1" kern="100" dirty="0" err="1">
                <a:effectLst/>
                <a:latin typeface="微软雅黑" panose="020B0503020204020204" pitchFamily="34" charset="-122"/>
                <a:ea typeface="微软雅黑" panose="020B0503020204020204" pitchFamily="34" charset="-122"/>
                <a:cs typeface="Times New Roman" panose="02020603050405020304" pitchFamily="18" charset="0"/>
              </a:rPr>
              <a:t>sklearn.svm</a:t>
            </a: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 import SVC</a:t>
            </a:r>
          </a:p>
          <a:p>
            <a:pPr algn="just">
              <a:lnSpc>
                <a:spcPct val="125000"/>
              </a:lnSpc>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from </a:t>
            </a:r>
            <a:r>
              <a:rPr lang="en-US" altLang="zh-CN" sz="1800" b="1" kern="100" dirty="0" err="1">
                <a:effectLst/>
                <a:latin typeface="微软雅黑" panose="020B0503020204020204" pitchFamily="34" charset="-122"/>
                <a:ea typeface="微软雅黑" panose="020B0503020204020204" pitchFamily="34" charset="-122"/>
                <a:cs typeface="Times New Roman" panose="02020603050405020304" pitchFamily="18" charset="0"/>
              </a:rPr>
              <a:t>sklearn.model_selection</a:t>
            </a: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 import </a:t>
            </a:r>
            <a:r>
              <a:rPr lang="en-US" altLang="zh-CN" sz="1800" b="1" kern="100" dirty="0" err="1">
                <a:effectLst/>
                <a:latin typeface="微软雅黑" panose="020B0503020204020204" pitchFamily="34" charset="-122"/>
                <a:ea typeface="微软雅黑" panose="020B0503020204020204" pitchFamily="34" charset="-122"/>
                <a:cs typeface="Times New Roman" panose="02020603050405020304" pitchFamily="18" charset="0"/>
              </a:rPr>
              <a:t>train_test_split</a:t>
            </a:r>
            <a:endPar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ct val="125000"/>
              </a:lnSpc>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from </a:t>
            </a:r>
            <a:r>
              <a:rPr lang="en-US" altLang="zh-CN" sz="1800" b="1" kern="100" dirty="0" err="1">
                <a:effectLst/>
                <a:latin typeface="微软雅黑" panose="020B0503020204020204" pitchFamily="34" charset="-122"/>
                <a:ea typeface="微软雅黑" panose="020B0503020204020204" pitchFamily="34" charset="-122"/>
                <a:cs typeface="Times New Roman" panose="02020603050405020304" pitchFamily="18" charset="0"/>
              </a:rPr>
              <a:t>sklearn.metrics</a:t>
            </a: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 import </a:t>
            </a:r>
            <a:r>
              <a:rPr lang="en-US" altLang="zh-CN" sz="1800" b="1" kern="100" dirty="0" err="1">
                <a:effectLst/>
                <a:latin typeface="微软雅黑" panose="020B0503020204020204" pitchFamily="34" charset="-122"/>
                <a:ea typeface="微软雅黑" panose="020B0503020204020204" pitchFamily="34" charset="-122"/>
                <a:cs typeface="Times New Roman" panose="02020603050405020304" pitchFamily="18" charset="0"/>
              </a:rPr>
              <a:t>accuracy_score</a:t>
            </a:r>
            <a:endPar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5401000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561611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5365571"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9.4.2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支持向量机分类（</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SVC</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）的实现</a:t>
            </a:r>
          </a:p>
        </p:txBody>
      </p:sp>
      <p:sp>
        <p:nvSpPr>
          <p:cNvPr id="5" name="矩形 4">
            <a:extLst>
              <a:ext uri="{FF2B5EF4-FFF2-40B4-BE49-F238E27FC236}">
                <a16:creationId xmlns:a16="http://schemas.microsoft.com/office/drawing/2014/main" id="{426E15E2-3509-B86F-D88D-13C2C5A596A7}"/>
              </a:ext>
            </a:extLst>
          </p:cNvPr>
          <p:cNvSpPr/>
          <p:nvPr/>
        </p:nvSpPr>
        <p:spPr>
          <a:xfrm>
            <a:off x="228600" y="1743658"/>
            <a:ext cx="8686800" cy="314156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50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当样本数据较少，可用 </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numpy</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直接创建数据数组，手工输入程序；</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50000"/>
              </a:lnSpc>
              <a:buClr>
                <a:schemeClr val="accent3">
                  <a:lumMod val="75000"/>
                </a:schemeClr>
              </a:buClr>
              <a:buFont typeface="Wingdings" panose="05000000000000000000" pitchFamily="2" charset="2"/>
              <a:buChar char="Ø"/>
            </a:pPr>
            <a:r>
              <a:rPr lang="zh-CN" altLang="en-US" sz="1800" b="1" dirty="0">
                <a:solidFill>
                  <a:prstClr val="black"/>
                </a:solidFill>
                <a:latin typeface="Arial" panose="020B0604020202020204" pitchFamily="34" charset="0"/>
                <a:ea typeface="微软雅黑" panose="020B0503020204020204" pitchFamily="34" charset="-122"/>
                <a:sym typeface="Arial" panose="020B0604020202020204" pitchFamily="34" charset="0"/>
              </a:rPr>
              <a:t>样本数据较多时，建议先将数据存储为文件，通过 </a:t>
            </a:r>
            <a:r>
              <a:rPr lang="en-US" altLang="zh-CN" sz="1800" b="1" dirty="0">
                <a:solidFill>
                  <a:prstClr val="black"/>
                </a:solidFill>
                <a:latin typeface="Arial" panose="020B0604020202020204" pitchFamily="34" charset="0"/>
                <a:ea typeface="微软雅黑" panose="020B0503020204020204" pitchFamily="34" charset="-122"/>
                <a:sym typeface="Arial" panose="020B0604020202020204" pitchFamily="34" charset="0"/>
              </a:rPr>
              <a:t>pandas </a:t>
            </a:r>
            <a:r>
              <a:rPr lang="zh-CN" altLang="en-US" sz="1800" b="1" dirty="0">
                <a:solidFill>
                  <a:prstClr val="black"/>
                </a:solidFill>
                <a:latin typeface="Arial" panose="020B0604020202020204" pitchFamily="34" charset="0"/>
                <a:ea typeface="微软雅黑" panose="020B0503020204020204" pitchFamily="34" charset="-122"/>
                <a:sym typeface="Arial" panose="020B0604020202020204" pitchFamily="34" charset="0"/>
              </a:rPr>
              <a:t>库导入到 </a:t>
            </a:r>
            <a:r>
              <a:rPr lang="en-US" altLang="zh-CN" sz="1800" b="1" dirty="0">
                <a:solidFill>
                  <a:prstClr val="black"/>
                </a:solidFill>
                <a:latin typeface="Arial" panose="020B0604020202020204" pitchFamily="34" charset="0"/>
                <a:ea typeface="微软雅黑" panose="020B0503020204020204" pitchFamily="34" charset="-122"/>
                <a:sym typeface="Arial" panose="020B0604020202020204" pitchFamily="34" charset="0"/>
              </a:rPr>
              <a:t>Python </a:t>
            </a:r>
            <a:r>
              <a:rPr lang="zh-CN" altLang="en-US" sz="1800" b="1" dirty="0">
                <a:solidFill>
                  <a:prstClr val="black"/>
                </a:solidFill>
                <a:latin typeface="Arial" panose="020B0604020202020204" pitchFamily="34" charset="0"/>
                <a:ea typeface="微软雅黑" panose="020B0503020204020204" pitchFamily="34" charset="-122"/>
                <a:sym typeface="Arial" panose="020B0604020202020204" pitchFamily="34" charset="0"/>
              </a:rPr>
              <a:t>环境进行后续处理</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endParaRPr lang="zh-CN" altLang="en-US" sz="18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50000"/>
              </a:lnSpc>
              <a:buClr>
                <a:schemeClr val="accent3">
                  <a:lumMod val="75000"/>
                </a:schemeClr>
              </a:buClr>
              <a:buFont typeface="Wingdings" panose="05000000000000000000" pitchFamily="2" charset="2"/>
              <a:buChar char="Ø"/>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使用 </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pandas </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库的 </a:t>
            </a: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read_excel</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 </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函数可读取数据文件，并转换为 </a:t>
            </a: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DataFrame</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，语法如下：</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gn="ctr">
              <a:lnSpc>
                <a:spcPct val="150000"/>
              </a:lnSpc>
              <a:buClr>
                <a:schemeClr val="accent3">
                  <a:lumMod val="75000"/>
                </a:schemeClr>
              </a:buClr>
            </a:pP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pandas.read_excel</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(io, </a:t>
            </a: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sheet_name</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=0, header=0, names=None, </a:t>
            </a: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index_col</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=None, </a:t>
            </a: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usecols</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=None, </a:t>
            </a: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dtype</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=None, </a:t>
            </a: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skiprows</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=None, *)</a:t>
            </a:r>
          </a:p>
          <a:p>
            <a:pPr marL="742950" lvl="1" indent="-285750">
              <a:lnSpc>
                <a:spcPct val="150000"/>
              </a:lnSpc>
              <a:buClr>
                <a:schemeClr val="accent3">
                  <a:lumMod val="75000"/>
                </a:schemeClr>
              </a:buClr>
              <a:buFont typeface="Wingdings" panose="05000000000000000000" pitchFamily="2" charset="2"/>
              <a:buChar char="u"/>
            </a:pP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io</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：文件路径或类似文件的对象。可以是字符串、路径对象或具有</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read()</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方法的对象；</a:t>
            </a:r>
          </a:p>
          <a:p>
            <a:pPr marL="742950" lvl="1" indent="-285750">
              <a:lnSpc>
                <a:spcPct val="150000"/>
              </a:lnSpc>
              <a:buClr>
                <a:schemeClr val="accent3">
                  <a:lumMod val="75000"/>
                </a:schemeClr>
              </a:buClr>
              <a:buFont typeface="Wingdings" panose="05000000000000000000" pitchFamily="2" charset="2"/>
              <a:buChar char="u"/>
            </a:pP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sheet_name</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：指定要读取的工作表的名称或索引，默认为</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0</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，表示读取第一个工作表；</a:t>
            </a:r>
            <a:endPar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矩形 5">
            <a:extLst>
              <a:ext uri="{FF2B5EF4-FFF2-40B4-BE49-F238E27FC236}">
                <a16:creationId xmlns:a16="http://schemas.microsoft.com/office/drawing/2014/main" id="{C081A4B2-A902-8E3F-B0B8-BF9E1CD7F711}"/>
              </a:ext>
            </a:extLst>
          </p:cNvPr>
          <p:cNvSpPr/>
          <p:nvPr/>
        </p:nvSpPr>
        <p:spPr>
          <a:xfrm>
            <a:off x="899592" y="1266314"/>
            <a:ext cx="2052228"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导入样本数据集</a:t>
            </a:r>
          </a:p>
        </p:txBody>
      </p:sp>
      <p:sp>
        <p:nvSpPr>
          <p:cNvPr id="7" name="七角星 6">
            <a:extLst>
              <a:ext uri="{FF2B5EF4-FFF2-40B4-BE49-F238E27FC236}">
                <a16:creationId xmlns:a16="http://schemas.microsoft.com/office/drawing/2014/main" id="{492B9062-C8CF-F5D3-3022-116E4118EE6A}"/>
              </a:ext>
            </a:extLst>
          </p:cNvPr>
          <p:cNvSpPr/>
          <p:nvPr/>
        </p:nvSpPr>
        <p:spPr>
          <a:xfrm>
            <a:off x="395536" y="1020091"/>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3</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2489120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561611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5365571"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9.4.2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支持向量机分类（</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SVC</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）的实现</a:t>
            </a:r>
          </a:p>
        </p:txBody>
      </p:sp>
      <p:sp>
        <p:nvSpPr>
          <p:cNvPr id="5" name="矩形 4">
            <a:extLst>
              <a:ext uri="{FF2B5EF4-FFF2-40B4-BE49-F238E27FC236}">
                <a16:creationId xmlns:a16="http://schemas.microsoft.com/office/drawing/2014/main" id="{426E15E2-3509-B86F-D88D-13C2C5A596A7}"/>
              </a:ext>
            </a:extLst>
          </p:cNvPr>
          <p:cNvSpPr/>
          <p:nvPr/>
        </p:nvSpPr>
        <p:spPr>
          <a:xfrm>
            <a:off x="228600" y="1766660"/>
            <a:ext cx="8686800" cy="3001334"/>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742950" lvl="1" indent="-285750">
              <a:lnSpc>
                <a:spcPct val="125000"/>
              </a:lnSpc>
              <a:buClr>
                <a:schemeClr val="accent3">
                  <a:lumMod val="75000"/>
                </a:schemeClr>
              </a:buClr>
              <a:buFont typeface="Wingdings" panose="05000000000000000000" pitchFamily="2" charset="2"/>
              <a:buChar char="u"/>
            </a:pP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header</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：指定用作列名的行号，默认为‘</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infer</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’，表示自动推断；</a:t>
            </a:r>
          </a:p>
          <a:p>
            <a:pPr marL="742950" lvl="1" indent="-285750">
              <a:lnSpc>
                <a:spcPct val="125000"/>
              </a:lnSpc>
              <a:buClr>
                <a:schemeClr val="accent3">
                  <a:lumMod val="75000"/>
                </a:schemeClr>
              </a:buClr>
              <a:buFont typeface="Wingdings" panose="05000000000000000000" pitchFamily="2" charset="2"/>
              <a:buChar char="u"/>
            </a:pP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names</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：指定列名，如果不指定，则使用</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header</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参数推断列名；</a:t>
            </a:r>
          </a:p>
          <a:p>
            <a:pPr marL="742950" lvl="1" indent="-285750">
              <a:lnSpc>
                <a:spcPct val="125000"/>
              </a:lnSpc>
              <a:buClr>
                <a:schemeClr val="accent3">
                  <a:lumMod val="75000"/>
                </a:schemeClr>
              </a:buClr>
              <a:buFont typeface="Wingdings" panose="05000000000000000000" pitchFamily="2" charset="2"/>
              <a:buChar char="u"/>
            </a:pP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index_col</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：指定用作行索引的列号或列名；</a:t>
            </a:r>
          </a:p>
          <a:p>
            <a:pPr marL="742950" lvl="1" indent="-285750">
              <a:lnSpc>
                <a:spcPct val="125000"/>
              </a:lnSpc>
              <a:buClr>
                <a:schemeClr val="accent3">
                  <a:lumMod val="75000"/>
                </a:schemeClr>
              </a:buClr>
              <a:buFont typeface="Wingdings" panose="05000000000000000000" pitchFamily="2" charset="2"/>
              <a:buChar char="u"/>
            </a:pP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usecols</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：指定要读取的列；</a:t>
            </a:r>
          </a:p>
          <a:p>
            <a:pPr marL="742950" lvl="1" indent="-285750">
              <a:lnSpc>
                <a:spcPct val="125000"/>
              </a:lnSpc>
              <a:buClr>
                <a:schemeClr val="accent3">
                  <a:lumMod val="75000"/>
                </a:schemeClr>
              </a:buClr>
              <a:buFont typeface="Wingdings" panose="05000000000000000000" pitchFamily="2" charset="2"/>
              <a:buChar char="u"/>
            </a:pP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dtype</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：指定每列的数据类型；</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nSpc>
                <a:spcPct val="125000"/>
              </a:lnSpc>
              <a:buClr>
                <a:schemeClr val="accent3">
                  <a:lumMod val="75000"/>
                </a:schemeClr>
              </a:buClr>
              <a:buFont typeface="Wingdings" panose="05000000000000000000" pitchFamily="2" charset="2"/>
              <a:buChar char="u"/>
            </a:pP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skiprows</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：指定要跳过的行数或要跳过的行号列表；</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50000"/>
              </a:lnSpc>
              <a:buClr>
                <a:schemeClr val="accent3">
                  <a:lumMod val="75000"/>
                </a:schemeClr>
              </a:buClr>
              <a:buFont typeface="Wingdings" panose="05000000000000000000" pitchFamily="2" charset="2"/>
              <a:buChar char="Ø"/>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为简化编程，通常在数据文件中仅保留需处理的数据（特征和标签），去掉所有行号和列名，以减少额外的数据清洗工作，读取 </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data.xlsx </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文件的示例代码为：</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50000"/>
              </a:lnSpc>
              <a:buClr>
                <a:schemeClr val="accent3">
                  <a:lumMod val="75000"/>
                </a:schemeClr>
              </a:buClr>
              <a:buFont typeface="Wingdings" panose="05000000000000000000" pitchFamily="2" charset="2"/>
              <a:buChar char="Ø"/>
            </a:pPr>
            <a:endPar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矩形 5">
            <a:extLst>
              <a:ext uri="{FF2B5EF4-FFF2-40B4-BE49-F238E27FC236}">
                <a16:creationId xmlns:a16="http://schemas.microsoft.com/office/drawing/2014/main" id="{C081A4B2-A902-8E3F-B0B8-BF9E1CD7F711}"/>
              </a:ext>
            </a:extLst>
          </p:cNvPr>
          <p:cNvSpPr/>
          <p:nvPr/>
        </p:nvSpPr>
        <p:spPr>
          <a:xfrm>
            <a:off x="899592" y="1266314"/>
            <a:ext cx="2052228"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导入样本数据集</a:t>
            </a:r>
          </a:p>
        </p:txBody>
      </p:sp>
      <p:sp>
        <p:nvSpPr>
          <p:cNvPr id="7" name="七角星 6">
            <a:extLst>
              <a:ext uri="{FF2B5EF4-FFF2-40B4-BE49-F238E27FC236}">
                <a16:creationId xmlns:a16="http://schemas.microsoft.com/office/drawing/2014/main" id="{492B9062-C8CF-F5D3-3022-116E4118EE6A}"/>
              </a:ext>
            </a:extLst>
          </p:cNvPr>
          <p:cNvSpPr/>
          <p:nvPr/>
        </p:nvSpPr>
        <p:spPr>
          <a:xfrm>
            <a:off x="395536" y="1020091"/>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3</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3" name="文本框 2">
            <a:extLst>
              <a:ext uri="{FF2B5EF4-FFF2-40B4-BE49-F238E27FC236}">
                <a16:creationId xmlns:a16="http://schemas.microsoft.com/office/drawing/2014/main" id="{A4245372-9CDC-793F-8CE6-76838A378448}"/>
              </a:ext>
            </a:extLst>
          </p:cNvPr>
          <p:cNvSpPr txBox="1"/>
          <p:nvPr/>
        </p:nvSpPr>
        <p:spPr>
          <a:xfrm>
            <a:off x="2911134" y="4325853"/>
            <a:ext cx="3321732" cy="406137"/>
          </a:xfrm>
          <a:prstGeom prst="rect">
            <a:avLst/>
          </a:prstGeom>
          <a:noFill/>
        </p:spPr>
        <p:txBody>
          <a:bodyPr wrap="square">
            <a:spAutoFit/>
          </a:bodyPr>
          <a:lstStyle/>
          <a:p>
            <a:pPr algn="ctr">
              <a:lnSpc>
                <a:spcPct val="125000"/>
              </a:lnSpc>
            </a:pP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data = </a:t>
            </a:r>
            <a:r>
              <a:rPr lang="en-US" altLang="zh-CN" sz="1800" b="1" kern="100" dirty="0" err="1">
                <a:effectLst/>
                <a:latin typeface="Times New Roman" panose="02020603050405020304" pitchFamily="18" charset="0"/>
                <a:ea typeface="宋体" panose="02010600030101010101" pitchFamily="2" charset="-122"/>
                <a:cs typeface="Times New Roman" panose="02020603050405020304" pitchFamily="18" charset="0"/>
              </a:rPr>
              <a:t>pd.read_excel</a:t>
            </a: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(‘data.xlsx’)</a:t>
            </a:r>
            <a:endPar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204387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28600" y="1776757"/>
            <a:ext cx="8686800" cy="303159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50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通常</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sklearn</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库中</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preprocessing</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子模块提供的</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MinMaxScaler</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函数实现数据的归一化，其语法如下：</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gn="ctr">
              <a:lnSpc>
                <a:spcPct val="150000"/>
              </a:lnSpc>
              <a:buClr>
                <a:schemeClr val="accent3">
                  <a:lumMod val="75000"/>
                </a:schemeClr>
              </a:buClr>
            </a:pPr>
            <a:r>
              <a:rPr lang="en-US" altLang="zh-CN" sz="2000" b="1" dirty="0"/>
              <a:t>scaler = </a:t>
            </a:r>
            <a:r>
              <a:rPr lang="en-US" altLang="zh-CN" sz="2000" b="1" dirty="0" err="1"/>
              <a:t>MinMaxScaler</a:t>
            </a:r>
            <a:r>
              <a:rPr lang="en-US" altLang="zh-CN" sz="2000" b="1" dirty="0"/>
              <a:t>(</a:t>
            </a:r>
            <a:r>
              <a:rPr lang="en-US" altLang="zh-CN" sz="2000" b="1" dirty="0" err="1"/>
              <a:t>feature_range</a:t>
            </a:r>
            <a:r>
              <a:rPr lang="en-US" altLang="zh-CN" sz="2000" b="1" dirty="0"/>
              <a:t>=(0, 1), copy=True)</a:t>
            </a:r>
            <a:endParaRPr lang="zh-CN" altLang="zh-CN" sz="2000" b="1" dirty="0"/>
          </a:p>
          <a:p>
            <a:pPr marL="285750" indent="-285750">
              <a:lnSpc>
                <a:spcPct val="150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其参数如下：</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nSpc>
                <a:spcPct val="125000"/>
              </a:lnSpc>
              <a:buClr>
                <a:schemeClr val="accent3">
                  <a:lumMod val="75000"/>
                </a:schemeClr>
              </a:buClr>
              <a:buFont typeface="Wingdings" panose="05000000000000000000" pitchFamily="2" charset="2"/>
              <a:buChar char="u"/>
            </a:pP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feature_range</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：指定归一化后的数值范围，可以是元组类型，默认为</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(0, 1)</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，表示收敛到</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[0,1]</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区间，也可以取其他范围值；</a:t>
            </a:r>
          </a:p>
          <a:p>
            <a:pPr marL="742950" lvl="1" indent="-285750">
              <a:lnSpc>
                <a:spcPct val="125000"/>
              </a:lnSpc>
              <a:buClr>
                <a:schemeClr val="accent3">
                  <a:lumMod val="75000"/>
                </a:schemeClr>
              </a:buClr>
              <a:buFont typeface="Wingdings" panose="05000000000000000000" pitchFamily="2" charset="2"/>
              <a:buChar char="u"/>
            </a:pP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copy</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：指定是否对原数据进行拷贝操作，可以是布尔值类型，默认为</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True</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，表示对原数据组拷贝操作，这样变换后不会影响原数据；</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899592" y="1266314"/>
            <a:ext cx="1404156"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 数据归一化</a:t>
            </a:r>
          </a:p>
        </p:txBody>
      </p:sp>
      <p:sp>
        <p:nvSpPr>
          <p:cNvPr id="7" name="七角星 6"/>
          <p:cNvSpPr/>
          <p:nvPr/>
        </p:nvSpPr>
        <p:spPr>
          <a:xfrm>
            <a:off x="395536" y="1020091"/>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4</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a:extLst>
              <a:ext uri="{FF2B5EF4-FFF2-40B4-BE49-F238E27FC236}">
                <a16:creationId xmlns:a16="http://schemas.microsoft.com/office/drawing/2014/main" id="{4B38D405-4AEA-5D3C-A007-53C6390D2B4C}"/>
              </a:ext>
            </a:extLst>
          </p:cNvPr>
          <p:cNvSpPr/>
          <p:nvPr/>
        </p:nvSpPr>
        <p:spPr>
          <a:xfrm>
            <a:off x="2" y="411510"/>
            <a:ext cx="561611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a:extLst>
              <a:ext uri="{FF2B5EF4-FFF2-40B4-BE49-F238E27FC236}">
                <a16:creationId xmlns:a16="http://schemas.microsoft.com/office/drawing/2014/main" id="{46DB89A5-4979-F786-0AFD-711CA0645797}"/>
              </a:ext>
            </a:extLst>
          </p:cNvPr>
          <p:cNvSpPr/>
          <p:nvPr/>
        </p:nvSpPr>
        <p:spPr>
          <a:xfrm>
            <a:off x="71500" y="434685"/>
            <a:ext cx="5365571"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9.4.2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支持向量机分类（</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SVC</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）的实现</a:t>
            </a:r>
          </a:p>
        </p:txBody>
      </p:sp>
    </p:spTree>
    <p:extLst>
      <p:ext uri="{BB962C8B-B14F-4D97-AF65-F5344CB8AC3E}">
        <p14:creationId xmlns:p14="http://schemas.microsoft.com/office/powerpoint/2010/main" val="2001187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28600" y="1743658"/>
            <a:ext cx="8686800" cy="304750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50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主要方法如下：</a:t>
            </a:r>
          </a:p>
          <a:p>
            <a:pPr marL="742950" lvl="1" indent="-285750">
              <a:lnSpc>
                <a:spcPct val="125000"/>
              </a:lnSpc>
              <a:buClr>
                <a:schemeClr val="accent3">
                  <a:lumMod val="75000"/>
                </a:schemeClr>
              </a:buClr>
              <a:buFont typeface="Wingdings" panose="05000000000000000000" pitchFamily="2" charset="2"/>
              <a:buChar char="u"/>
            </a:pP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fit(X)</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：根据输入数据</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X</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计算归一化所需的最小值和最大值；</a:t>
            </a:r>
          </a:p>
          <a:p>
            <a:pPr marL="742950" lvl="1" indent="-285750">
              <a:lnSpc>
                <a:spcPct val="125000"/>
              </a:lnSpc>
              <a:buClr>
                <a:schemeClr val="accent3">
                  <a:lumMod val="75000"/>
                </a:schemeClr>
              </a:buClr>
              <a:buFont typeface="Wingdings" panose="05000000000000000000" pitchFamily="2" charset="2"/>
              <a:buChar char="u"/>
            </a:pP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transform(X)</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：根据已经计算出的最小值和最大值对输入数据</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X</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进行归一化变换；</a:t>
            </a:r>
          </a:p>
          <a:p>
            <a:pPr marL="742950" lvl="1" indent="-285750">
              <a:lnSpc>
                <a:spcPct val="125000"/>
              </a:lnSpc>
              <a:buClr>
                <a:schemeClr val="accent3">
                  <a:lumMod val="75000"/>
                </a:schemeClr>
              </a:buClr>
              <a:buFont typeface="Wingdings" panose="05000000000000000000" pitchFamily="2" charset="2"/>
              <a:buChar char="u"/>
            </a:pP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fit_transform</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(X)</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：结合</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fit</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和</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transform</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两个方法，先计算最值，再进行归一化变换；</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50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实例代码：</a:t>
            </a:r>
          </a:p>
          <a:p>
            <a:pPr marL="1440000" lvl="1">
              <a:lnSpc>
                <a:spcPct val="125000"/>
              </a:lnSpc>
              <a:buClr>
                <a:schemeClr val="accent3">
                  <a:lumMod val="75000"/>
                </a:schemeClr>
              </a:buClr>
            </a:pP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from </a:t>
            </a: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sklearn.preprocessing</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 import </a:t>
            </a: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MinMaxScaler</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1440000" lvl="1">
              <a:lnSpc>
                <a:spcPct val="125000"/>
              </a:lnSpc>
              <a:buClr>
                <a:schemeClr val="accent3">
                  <a:lumMod val="75000"/>
                </a:schemeClr>
              </a:buClr>
            </a:pP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scaler = </a:t>
            </a: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MinMaxScaler</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p>
          <a:p>
            <a:pPr marL="1440000" lvl="1">
              <a:lnSpc>
                <a:spcPct val="125000"/>
              </a:lnSpc>
              <a:buClr>
                <a:schemeClr val="accent3">
                  <a:lumMod val="75000"/>
                </a:schemeClr>
              </a:buClr>
            </a:pP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x_train</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 = </a:t>
            </a: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scaler.fit_transform</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x_train.reshape</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(-1,1))</a:t>
            </a:r>
          </a:p>
          <a:p>
            <a:pPr marL="1440000" lvl="1">
              <a:lnSpc>
                <a:spcPct val="125000"/>
              </a:lnSpc>
              <a:buClr>
                <a:schemeClr val="accent3">
                  <a:lumMod val="75000"/>
                </a:schemeClr>
              </a:buClr>
            </a:pP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x_test</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 = </a:t>
            </a: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scaler.transform</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x_test.reshape</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(-1,1))</a:t>
            </a:r>
          </a:p>
        </p:txBody>
      </p:sp>
      <p:sp>
        <p:nvSpPr>
          <p:cNvPr id="9" name="矩形 8"/>
          <p:cNvSpPr/>
          <p:nvPr/>
        </p:nvSpPr>
        <p:spPr>
          <a:xfrm>
            <a:off x="899592" y="1266314"/>
            <a:ext cx="1404156"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 数据归一化</a:t>
            </a:r>
          </a:p>
        </p:txBody>
      </p:sp>
      <p:sp>
        <p:nvSpPr>
          <p:cNvPr id="7" name="七角星 6"/>
          <p:cNvSpPr/>
          <p:nvPr/>
        </p:nvSpPr>
        <p:spPr>
          <a:xfrm>
            <a:off x="395536" y="1020091"/>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4</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a:extLst>
              <a:ext uri="{FF2B5EF4-FFF2-40B4-BE49-F238E27FC236}">
                <a16:creationId xmlns:a16="http://schemas.microsoft.com/office/drawing/2014/main" id="{407DBA83-C879-D9F1-C675-293E42B01AB3}"/>
              </a:ext>
            </a:extLst>
          </p:cNvPr>
          <p:cNvSpPr/>
          <p:nvPr/>
        </p:nvSpPr>
        <p:spPr>
          <a:xfrm>
            <a:off x="2" y="411510"/>
            <a:ext cx="561611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a:extLst>
              <a:ext uri="{FF2B5EF4-FFF2-40B4-BE49-F238E27FC236}">
                <a16:creationId xmlns:a16="http://schemas.microsoft.com/office/drawing/2014/main" id="{5CD6C315-4B07-2FEA-4A86-7D562BBB9EBF}"/>
              </a:ext>
            </a:extLst>
          </p:cNvPr>
          <p:cNvSpPr/>
          <p:nvPr/>
        </p:nvSpPr>
        <p:spPr>
          <a:xfrm>
            <a:off x="71500" y="434685"/>
            <a:ext cx="5365571"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9.4.2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支持向量机分类（</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SVC</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）的实现</a:t>
            </a:r>
          </a:p>
        </p:txBody>
      </p:sp>
    </p:spTree>
    <p:extLst>
      <p:ext uri="{BB962C8B-B14F-4D97-AF65-F5344CB8AC3E}">
        <p14:creationId xmlns:p14="http://schemas.microsoft.com/office/powerpoint/2010/main" val="246133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3675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3108543"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9.1.2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支持向量机分类</a:t>
            </a:r>
          </a:p>
        </p:txBody>
      </p:sp>
      <p:sp>
        <p:nvSpPr>
          <p:cNvPr id="2" name="矩形 1"/>
          <p:cNvSpPr/>
          <p:nvPr/>
        </p:nvSpPr>
        <p:spPr>
          <a:xfrm>
            <a:off x="228600" y="1023578"/>
            <a:ext cx="8686800" cy="784830"/>
          </a:xfrm>
          <a:prstGeom prst="rect">
            <a:avLst/>
          </a:prstGeom>
        </p:spPr>
        <p:txBody>
          <a:bodyPr wrap="square">
            <a:spAutoFit/>
          </a:bodyPr>
          <a:lstStyle/>
          <a:p>
            <a:pPr>
              <a:lnSpc>
                <a:spcPct val="125000"/>
              </a:lnSpc>
              <a:buClr>
                <a:schemeClr val="accent3">
                  <a:lumMod val="75000"/>
                </a:schemeClr>
              </a:buClr>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SVC</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是一种分类算法，它试图找到一个可以将数据最好地分开的决策边界，在二维空间中，这个决策边界是一条线，而在三维空间中，它是一个平面，以此类推。</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pic>
        <p:nvPicPr>
          <p:cNvPr id="9" name="NORMAL"/>
          <p:cNvPicPr/>
          <p:nvPr/>
        </p:nvPicPr>
        <p:blipFill>
          <a:blip r:embed="rId4" cstate="print"/>
          <a:stretch>
            <a:fillRect/>
          </a:stretch>
        </p:blipFill>
        <p:spPr>
          <a:xfrm>
            <a:off x="575556" y="1914761"/>
            <a:ext cx="3348372" cy="2317024"/>
          </a:xfrm>
          <a:prstGeom prst="rect">
            <a:avLst/>
          </a:prstGeom>
        </p:spPr>
      </p:pic>
      <p:sp>
        <p:nvSpPr>
          <p:cNvPr id="10" name="矩形 9"/>
          <p:cNvSpPr/>
          <p:nvPr/>
        </p:nvSpPr>
        <p:spPr>
          <a:xfrm>
            <a:off x="3815916" y="1803377"/>
            <a:ext cx="5099484" cy="3208571"/>
          </a:xfrm>
          <a:prstGeom prst="rect">
            <a:avLst/>
          </a:prstGeom>
        </p:spPr>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方形点和圆形点代表两类样本；</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H</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为分类超平面，是用来区分两类样本的边界；</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H1</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和</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H2</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分别是过两类样本中离</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H</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最近的点，且平行于</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H</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的平面。这两个平面定义了分类的间隔边界；</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H1</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和</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H2</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之间的距离被称为分类间隔 </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(Margin)</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最优分类面不仅要保证将两类样本无错误地分开，还要求分类间隔最大。这就是</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SVC</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的基本思想。</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51787464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28600" y="1867200"/>
            <a:ext cx="8686800" cy="2900794"/>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通常</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sklearn</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库中</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model_selection</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子模块提供的</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train_test_split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函数划分样本集，其语法如下：</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gn="ctr">
              <a:lnSpc>
                <a:spcPct val="150000"/>
              </a:lnSpc>
              <a:spcBef>
                <a:spcPts val="600"/>
              </a:spcBef>
              <a:spcAft>
                <a:spcPts val="600"/>
              </a:spcAft>
              <a:buClr>
                <a:schemeClr val="accent3">
                  <a:lumMod val="75000"/>
                </a:schemeClr>
              </a:buClr>
            </a:pPr>
            <a:r>
              <a:rPr lang="en-US" altLang="zh-CN" sz="2000" b="1" dirty="0" err="1">
                <a:solidFill>
                  <a:prstClr val="black"/>
                </a:solidFill>
                <a:latin typeface="Arial" panose="020B0604020202020204" pitchFamily="34" charset="0"/>
                <a:ea typeface="微软雅黑" panose="020B0503020204020204" pitchFamily="34" charset="-122"/>
              </a:rPr>
              <a:t>X_train</a:t>
            </a:r>
            <a:r>
              <a:rPr lang="en-US" altLang="zh-CN" sz="2000" b="1" dirty="0">
                <a:solidFill>
                  <a:prstClr val="black"/>
                </a:solidFill>
                <a:latin typeface="Arial" panose="020B0604020202020204" pitchFamily="34" charset="0"/>
                <a:ea typeface="微软雅黑" panose="020B0503020204020204" pitchFamily="34" charset="-122"/>
              </a:rPr>
              <a:t>, </a:t>
            </a:r>
            <a:r>
              <a:rPr lang="en-US" altLang="zh-CN" sz="2000" b="1" dirty="0" err="1">
                <a:solidFill>
                  <a:prstClr val="black"/>
                </a:solidFill>
                <a:latin typeface="Arial" panose="020B0604020202020204" pitchFamily="34" charset="0"/>
                <a:ea typeface="微软雅黑" panose="020B0503020204020204" pitchFamily="34" charset="-122"/>
              </a:rPr>
              <a:t>X_test</a:t>
            </a:r>
            <a:r>
              <a:rPr lang="en-US" altLang="zh-CN" sz="2000" b="1" dirty="0">
                <a:solidFill>
                  <a:prstClr val="black"/>
                </a:solidFill>
                <a:latin typeface="Arial" panose="020B0604020202020204" pitchFamily="34" charset="0"/>
                <a:ea typeface="微软雅黑" panose="020B0503020204020204" pitchFamily="34" charset="-122"/>
              </a:rPr>
              <a:t>, </a:t>
            </a:r>
            <a:r>
              <a:rPr lang="en-US" altLang="zh-CN" sz="2000" b="1" dirty="0" err="1">
                <a:solidFill>
                  <a:prstClr val="black"/>
                </a:solidFill>
                <a:latin typeface="Arial" panose="020B0604020202020204" pitchFamily="34" charset="0"/>
                <a:ea typeface="微软雅黑" panose="020B0503020204020204" pitchFamily="34" charset="-122"/>
              </a:rPr>
              <a:t>y_train</a:t>
            </a:r>
            <a:r>
              <a:rPr lang="en-US" altLang="zh-CN" sz="2000" b="1" dirty="0">
                <a:solidFill>
                  <a:prstClr val="black"/>
                </a:solidFill>
                <a:latin typeface="Arial" panose="020B0604020202020204" pitchFamily="34" charset="0"/>
                <a:ea typeface="微软雅黑" panose="020B0503020204020204" pitchFamily="34" charset="-122"/>
              </a:rPr>
              <a:t>, </a:t>
            </a:r>
            <a:r>
              <a:rPr lang="en-US" altLang="zh-CN" sz="2000" b="1" dirty="0" err="1">
                <a:solidFill>
                  <a:prstClr val="black"/>
                </a:solidFill>
                <a:latin typeface="Arial" panose="020B0604020202020204" pitchFamily="34" charset="0"/>
                <a:ea typeface="微软雅黑" panose="020B0503020204020204" pitchFamily="34" charset="-122"/>
              </a:rPr>
              <a:t>y_test</a:t>
            </a:r>
            <a:r>
              <a:rPr lang="en-US" altLang="zh-CN" sz="2000" b="1" dirty="0">
                <a:solidFill>
                  <a:prstClr val="black"/>
                </a:solidFill>
                <a:latin typeface="Arial" panose="020B0604020202020204" pitchFamily="34" charset="0"/>
                <a:ea typeface="微软雅黑" panose="020B0503020204020204" pitchFamily="34" charset="-122"/>
              </a:rPr>
              <a:t> = </a:t>
            </a:r>
            <a:r>
              <a:rPr lang="en-US" altLang="zh-CN" sz="2000" b="1" dirty="0" err="1">
                <a:solidFill>
                  <a:prstClr val="black"/>
                </a:solidFill>
                <a:latin typeface="Arial" panose="020B0604020202020204" pitchFamily="34" charset="0"/>
                <a:ea typeface="微软雅黑" panose="020B0503020204020204" pitchFamily="34" charset="-122"/>
              </a:rPr>
              <a:t>train_test_split</a:t>
            </a:r>
            <a:r>
              <a:rPr lang="en-US" altLang="zh-CN" sz="2000" b="1" dirty="0">
                <a:solidFill>
                  <a:prstClr val="black"/>
                </a:solidFill>
                <a:latin typeface="Arial" panose="020B0604020202020204" pitchFamily="34" charset="0"/>
                <a:ea typeface="微软雅黑" panose="020B0503020204020204" pitchFamily="34" charset="-122"/>
              </a:rPr>
              <a:t>(</a:t>
            </a:r>
            <a:r>
              <a:rPr lang="en-US" altLang="zh-CN" sz="2000" b="1" dirty="0" err="1">
                <a:solidFill>
                  <a:prstClr val="black"/>
                </a:solidFill>
                <a:latin typeface="Arial" panose="020B0604020202020204" pitchFamily="34" charset="0"/>
                <a:ea typeface="微软雅黑" panose="020B0503020204020204" pitchFamily="34" charset="-122"/>
              </a:rPr>
              <a:t>train_data</a:t>
            </a:r>
            <a:r>
              <a:rPr lang="en-US" altLang="zh-CN" sz="2000" b="1" dirty="0">
                <a:solidFill>
                  <a:prstClr val="black"/>
                </a:solidFill>
                <a:latin typeface="Arial" panose="020B0604020202020204" pitchFamily="34" charset="0"/>
                <a:ea typeface="微软雅黑" panose="020B0503020204020204" pitchFamily="34" charset="-122"/>
              </a:rPr>
              <a:t>, </a:t>
            </a:r>
            <a:r>
              <a:rPr lang="en-US" altLang="zh-CN" sz="2000" b="1" dirty="0" err="1">
                <a:solidFill>
                  <a:prstClr val="black"/>
                </a:solidFill>
                <a:latin typeface="Arial" panose="020B0604020202020204" pitchFamily="34" charset="0"/>
                <a:ea typeface="微软雅黑" panose="020B0503020204020204" pitchFamily="34" charset="-122"/>
              </a:rPr>
              <a:t>train_target</a:t>
            </a:r>
            <a:r>
              <a:rPr lang="en-US" altLang="zh-CN" sz="2000" b="1" dirty="0">
                <a:solidFill>
                  <a:prstClr val="black"/>
                </a:solidFill>
                <a:latin typeface="Arial" panose="020B0604020202020204" pitchFamily="34" charset="0"/>
                <a:ea typeface="微软雅黑" panose="020B0503020204020204" pitchFamily="34" charset="-122"/>
              </a:rPr>
              <a:t>, </a:t>
            </a:r>
            <a:r>
              <a:rPr lang="en-US" altLang="zh-CN" sz="2000" b="1" dirty="0" err="1">
                <a:solidFill>
                  <a:prstClr val="black"/>
                </a:solidFill>
                <a:latin typeface="Arial" panose="020B0604020202020204" pitchFamily="34" charset="0"/>
                <a:ea typeface="微软雅黑" panose="020B0503020204020204" pitchFamily="34" charset="-122"/>
              </a:rPr>
              <a:t>test_size</a:t>
            </a:r>
            <a:r>
              <a:rPr lang="en-US" altLang="zh-CN" sz="2000" b="1" dirty="0">
                <a:solidFill>
                  <a:prstClr val="black"/>
                </a:solidFill>
                <a:latin typeface="Arial" panose="020B0604020202020204" pitchFamily="34" charset="0"/>
                <a:ea typeface="微软雅黑" panose="020B0503020204020204" pitchFamily="34" charset="-122"/>
              </a:rPr>
              <a:t>, </a:t>
            </a:r>
            <a:r>
              <a:rPr lang="en-US" altLang="zh-CN" sz="2000" b="1" dirty="0" err="1">
                <a:solidFill>
                  <a:prstClr val="black"/>
                </a:solidFill>
                <a:latin typeface="Arial" panose="020B0604020202020204" pitchFamily="34" charset="0"/>
                <a:ea typeface="微软雅黑" panose="020B0503020204020204" pitchFamily="34" charset="-122"/>
              </a:rPr>
              <a:t>random_state</a:t>
            </a:r>
            <a:r>
              <a:rPr lang="en-US" altLang="zh-CN" sz="2000" b="1" dirty="0">
                <a:solidFill>
                  <a:prstClr val="black"/>
                </a:solidFill>
                <a:latin typeface="Arial" panose="020B0604020202020204" pitchFamily="34" charset="0"/>
                <a:ea typeface="微软雅黑" panose="020B0503020204020204" pitchFamily="34" charset="-122"/>
              </a:rPr>
              <a:t>, shuffle)</a:t>
            </a:r>
          </a:p>
          <a:p>
            <a:pPr marL="342900" indent="-34290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输入参数为：</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800100" lvl="1" indent="-342900">
              <a:lnSpc>
                <a:spcPct val="125000"/>
              </a:lnSpc>
              <a:buClr>
                <a:schemeClr val="accent3">
                  <a:lumMod val="75000"/>
                </a:schemeClr>
              </a:buClr>
              <a:buFont typeface="Wingdings" panose="05000000000000000000" pitchFamily="2" charset="2"/>
              <a:buChar char="u"/>
            </a:pP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train_data</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：待划分的样本特征数据，可以是列表、数组、稀疏矩阵或数据框</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endParaRPr lang="zh-CN" altLang="zh-CN" b="1" dirty="0">
              <a:solidFill>
                <a:prstClr val="black"/>
              </a:solidFill>
              <a:latin typeface="Arial" panose="020B0604020202020204" pitchFamily="34" charset="0"/>
              <a:ea typeface="微软雅黑" panose="020B0503020204020204" pitchFamily="34" charset="-122"/>
            </a:endParaRPr>
          </a:p>
        </p:txBody>
      </p:sp>
      <p:sp>
        <p:nvSpPr>
          <p:cNvPr id="9" name="矩形 8"/>
          <p:cNvSpPr/>
          <p:nvPr/>
        </p:nvSpPr>
        <p:spPr>
          <a:xfrm>
            <a:off x="899592" y="1302318"/>
            <a:ext cx="2628292"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划分训练集和测试集</a:t>
            </a:r>
          </a:p>
        </p:txBody>
      </p:sp>
      <p:sp>
        <p:nvSpPr>
          <p:cNvPr id="7" name="七角星 6"/>
          <p:cNvSpPr/>
          <p:nvPr/>
        </p:nvSpPr>
        <p:spPr>
          <a:xfrm>
            <a:off x="395536" y="105609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5</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a:extLst>
              <a:ext uri="{FF2B5EF4-FFF2-40B4-BE49-F238E27FC236}">
                <a16:creationId xmlns:a16="http://schemas.microsoft.com/office/drawing/2014/main" id="{969C635B-1270-4954-CEC8-6141E0E37034}"/>
              </a:ext>
            </a:extLst>
          </p:cNvPr>
          <p:cNvSpPr/>
          <p:nvPr/>
        </p:nvSpPr>
        <p:spPr>
          <a:xfrm>
            <a:off x="2" y="411510"/>
            <a:ext cx="561611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a:extLst>
              <a:ext uri="{FF2B5EF4-FFF2-40B4-BE49-F238E27FC236}">
                <a16:creationId xmlns:a16="http://schemas.microsoft.com/office/drawing/2014/main" id="{DCDC9492-B05B-A813-E01A-D7391F1D5D99}"/>
              </a:ext>
            </a:extLst>
          </p:cNvPr>
          <p:cNvSpPr/>
          <p:nvPr/>
        </p:nvSpPr>
        <p:spPr>
          <a:xfrm>
            <a:off x="71500" y="434685"/>
            <a:ext cx="5365571"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9.4.2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支持向量机分类（</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SVC</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）的实现</a:t>
            </a:r>
          </a:p>
        </p:txBody>
      </p:sp>
    </p:spTree>
    <p:extLst>
      <p:ext uri="{BB962C8B-B14F-4D97-AF65-F5344CB8AC3E}">
        <p14:creationId xmlns:p14="http://schemas.microsoft.com/office/powerpoint/2010/main" val="21711647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28600" y="1783577"/>
            <a:ext cx="8686800" cy="295144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342900" indent="-342900">
              <a:lnSpc>
                <a:spcPct val="150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输入参数为：</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800100" lvl="1" indent="-342900">
              <a:lnSpc>
                <a:spcPct val="150000"/>
              </a:lnSpc>
              <a:buClr>
                <a:schemeClr val="accent3">
                  <a:lumMod val="75000"/>
                </a:schemeClr>
              </a:buClr>
              <a:buFont typeface="Wingdings" panose="05000000000000000000" pitchFamily="2" charset="2"/>
              <a:buChar char="u"/>
            </a:pP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train_target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：待划分的样本标签数据，可以是列表、数组或数据框</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p>
          <a:p>
            <a:pPr marL="800100" lvl="1" indent="-342900">
              <a:lnSpc>
                <a:spcPct val="150000"/>
              </a:lnSpc>
              <a:buClr>
                <a:schemeClr val="accent3">
                  <a:lumMod val="75000"/>
                </a:schemeClr>
              </a:buClr>
              <a:buFont typeface="Wingdings" panose="05000000000000000000" pitchFamily="2" charset="2"/>
              <a:buChar char="u"/>
            </a:pP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test_size</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：测试集占总样本的比例或数量，可以是浮点数、整数或</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None</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，默认为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None</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，表示自动设置为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0.25;</a:t>
            </a:r>
          </a:p>
          <a:p>
            <a:pPr marL="800100" lvl="1" indent="-342900">
              <a:lnSpc>
                <a:spcPct val="150000"/>
              </a:lnSpc>
              <a:buClr>
                <a:schemeClr val="accent3">
                  <a:lumMod val="75000"/>
                </a:schemeClr>
              </a:buClr>
              <a:buFont typeface="Wingdings" panose="05000000000000000000" pitchFamily="2" charset="2"/>
              <a:buChar char="u"/>
            </a:pP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random_state</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：随机状态，可以是整数或随机数生成器实例，默认为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None</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，表示每次分割都是随机的</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p>
          <a:p>
            <a:pPr marL="800100" lvl="1" indent="-342900">
              <a:lnSpc>
                <a:spcPct val="150000"/>
              </a:lnSpc>
              <a:buClr>
                <a:schemeClr val="accent3">
                  <a:lumMod val="75000"/>
                </a:schemeClr>
              </a:buClr>
              <a:buFont typeface="Wingdings" panose="05000000000000000000" pitchFamily="2" charset="2"/>
              <a:buChar char="u"/>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shuffle</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：是否打乱样本顺序，可以是布尔值，默认为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True</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，表示打乱。</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a:extLst>
              <a:ext uri="{FF2B5EF4-FFF2-40B4-BE49-F238E27FC236}">
                <a16:creationId xmlns:a16="http://schemas.microsoft.com/office/drawing/2014/main" id="{AE35DECC-5A3D-A3DF-C77B-A78B6A529B22}"/>
              </a:ext>
            </a:extLst>
          </p:cNvPr>
          <p:cNvSpPr/>
          <p:nvPr/>
        </p:nvSpPr>
        <p:spPr>
          <a:xfrm>
            <a:off x="2" y="411510"/>
            <a:ext cx="561611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a:extLst>
              <a:ext uri="{FF2B5EF4-FFF2-40B4-BE49-F238E27FC236}">
                <a16:creationId xmlns:a16="http://schemas.microsoft.com/office/drawing/2014/main" id="{1F220D88-A3B5-3BD8-F641-7BF7CB220714}"/>
              </a:ext>
            </a:extLst>
          </p:cNvPr>
          <p:cNvSpPr/>
          <p:nvPr/>
        </p:nvSpPr>
        <p:spPr>
          <a:xfrm>
            <a:off x="71500" y="434685"/>
            <a:ext cx="5365571"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9.4.2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支持向量机分类（</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SVC</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）的实现</a:t>
            </a:r>
          </a:p>
        </p:txBody>
      </p:sp>
      <p:sp>
        <p:nvSpPr>
          <p:cNvPr id="8" name="矩形 7">
            <a:extLst>
              <a:ext uri="{FF2B5EF4-FFF2-40B4-BE49-F238E27FC236}">
                <a16:creationId xmlns:a16="http://schemas.microsoft.com/office/drawing/2014/main" id="{D0BAE0FE-188D-CE9C-BD3A-E0D093E9FE8A}"/>
              </a:ext>
            </a:extLst>
          </p:cNvPr>
          <p:cNvSpPr/>
          <p:nvPr/>
        </p:nvSpPr>
        <p:spPr>
          <a:xfrm>
            <a:off x="899592" y="1302318"/>
            <a:ext cx="2628292"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划分训练集和测试集</a:t>
            </a:r>
          </a:p>
        </p:txBody>
      </p:sp>
      <p:sp>
        <p:nvSpPr>
          <p:cNvPr id="10" name="七角星 6">
            <a:extLst>
              <a:ext uri="{FF2B5EF4-FFF2-40B4-BE49-F238E27FC236}">
                <a16:creationId xmlns:a16="http://schemas.microsoft.com/office/drawing/2014/main" id="{1B0ED8C8-BDD3-A10A-8044-AC60D248A860}"/>
              </a:ext>
            </a:extLst>
          </p:cNvPr>
          <p:cNvSpPr/>
          <p:nvPr/>
        </p:nvSpPr>
        <p:spPr>
          <a:xfrm>
            <a:off x="395536" y="105609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5</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2162883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36301" y="1782465"/>
            <a:ext cx="8679099" cy="294952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342900" indent="-342900">
              <a:lnSpc>
                <a:spcPct val="150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输出参数为：</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800100" lvl="1" indent="-342900">
              <a:lnSpc>
                <a:spcPct val="150000"/>
              </a:lnSpc>
              <a:buClr>
                <a:schemeClr val="accent3">
                  <a:lumMod val="75000"/>
                </a:schemeClr>
              </a:buClr>
              <a:buFont typeface="Wingdings" panose="05000000000000000000" pitchFamily="2" charset="2"/>
              <a:buChar char="u"/>
            </a:pP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X_train</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：训练集的特征数据；</a:t>
            </a:r>
          </a:p>
          <a:p>
            <a:pPr marL="800100" lvl="1" indent="-342900">
              <a:lnSpc>
                <a:spcPct val="150000"/>
              </a:lnSpc>
              <a:buClr>
                <a:schemeClr val="accent3">
                  <a:lumMod val="75000"/>
                </a:schemeClr>
              </a:buClr>
              <a:buFont typeface="Wingdings" panose="05000000000000000000" pitchFamily="2" charset="2"/>
              <a:buChar char="u"/>
            </a:pP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X_test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：测试集的特征数据；</a:t>
            </a:r>
          </a:p>
          <a:p>
            <a:pPr marL="800100" lvl="1" indent="-342900">
              <a:lnSpc>
                <a:spcPct val="150000"/>
              </a:lnSpc>
              <a:buClr>
                <a:schemeClr val="accent3">
                  <a:lumMod val="75000"/>
                </a:schemeClr>
              </a:buClr>
              <a:buFont typeface="Wingdings" panose="05000000000000000000" pitchFamily="2" charset="2"/>
              <a:buChar char="u"/>
            </a:pP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y_train</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：训练集的标签数据；</a:t>
            </a:r>
          </a:p>
          <a:p>
            <a:pPr marL="800100" lvl="1" indent="-342900">
              <a:lnSpc>
                <a:spcPct val="150000"/>
              </a:lnSpc>
              <a:buClr>
                <a:schemeClr val="accent3">
                  <a:lumMod val="75000"/>
                </a:schemeClr>
              </a:buClr>
              <a:buFont typeface="Wingdings" panose="05000000000000000000" pitchFamily="2" charset="2"/>
              <a:buChar char="u"/>
            </a:pP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y_test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：测试集的标签数据。</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800100" lvl="1" indent="-342900">
              <a:lnSpc>
                <a:spcPct val="150000"/>
              </a:lnSpc>
              <a:buClr>
                <a:schemeClr val="accent3">
                  <a:lumMod val="75000"/>
                </a:schemeClr>
              </a:buClr>
              <a:buFont typeface="Wingdings" panose="05000000000000000000" pitchFamily="2" charset="2"/>
              <a:buChar char="u"/>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800100" lvl="1" indent="-342900">
              <a:lnSpc>
                <a:spcPct val="150000"/>
              </a:lnSpc>
              <a:buClr>
                <a:schemeClr val="accent3">
                  <a:lumMod val="75000"/>
                </a:schemeClr>
              </a:buClr>
              <a:buFont typeface="Wingdings" panose="05000000000000000000" pitchFamily="2" charset="2"/>
              <a:buChar char="u"/>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166400" y="3834212"/>
            <a:ext cx="8811200" cy="861774"/>
          </a:xfrm>
          <a:prstGeom prst="rect">
            <a:avLst/>
          </a:prstGeom>
        </p:spPr>
        <p:txBody>
          <a:bodyPr wrap="square">
            <a:spAutoFit/>
          </a:bodyPr>
          <a:lstStyle/>
          <a:p>
            <a:pPr algn="ctr">
              <a:lnSpc>
                <a:spcPct val="125000"/>
              </a:lnSpc>
              <a:spcAft>
                <a:spcPts val="0"/>
              </a:spcAft>
            </a:pPr>
            <a:r>
              <a:rPr lang="en-US" altLang="zh-CN" sz="2000" b="1" kern="100" dirty="0" err="1">
                <a:latin typeface="Times New Roman" panose="02020603050405020304" pitchFamily="18" charset="0"/>
                <a:cs typeface="Times New Roman" panose="02020603050405020304" pitchFamily="18" charset="0"/>
              </a:rPr>
              <a:t>x_train</a:t>
            </a:r>
            <a:r>
              <a:rPr lang="en-US" altLang="zh-CN" sz="2000" b="1" kern="100" dirty="0">
                <a:latin typeface="Times New Roman" panose="02020603050405020304" pitchFamily="18" charset="0"/>
                <a:cs typeface="Times New Roman" panose="02020603050405020304" pitchFamily="18" charset="0"/>
              </a:rPr>
              <a:t>, </a:t>
            </a:r>
            <a:r>
              <a:rPr lang="en-US" altLang="zh-CN" sz="2000" b="1" kern="100" dirty="0" err="1">
                <a:latin typeface="Times New Roman" panose="02020603050405020304" pitchFamily="18" charset="0"/>
                <a:cs typeface="Times New Roman" panose="02020603050405020304" pitchFamily="18" charset="0"/>
              </a:rPr>
              <a:t>x_test</a:t>
            </a:r>
            <a:r>
              <a:rPr lang="en-US" altLang="zh-CN" sz="2000" b="1" kern="100" dirty="0">
                <a:latin typeface="Times New Roman" panose="02020603050405020304" pitchFamily="18" charset="0"/>
                <a:cs typeface="Times New Roman" panose="02020603050405020304" pitchFamily="18" charset="0"/>
              </a:rPr>
              <a:t>, </a:t>
            </a:r>
            <a:r>
              <a:rPr lang="en-US" altLang="zh-CN" sz="2000" b="1" kern="100" dirty="0" err="1">
                <a:latin typeface="Times New Roman" panose="02020603050405020304" pitchFamily="18" charset="0"/>
                <a:cs typeface="Times New Roman" panose="02020603050405020304" pitchFamily="18" charset="0"/>
              </a:rPr>
              <a:t>y_train</a:t>
            </a:r>
            <a:r>
              <a:rPr lang="en-US" altLang="zh-CN" sz="2000" b="1" kern="100" dirty="0">
                <a:latin typeface="Times New Roman" panose="02020603050405020304" pitchFamily="18" charset="0"/>
                <a:cs typeface="Times New Roman" panose="02020603050405020304" pitchFamily="18" charset="0"/>
              </a:rPr>
              <a:t>, </a:t>
            </a:r>
            <a:r>
              <a:rPr lang="en-US" altLang="zh-CN" sz="2000" b="1" kern="100" dirty="0" err="1">
                <a:latin typeface="Times New Roman" panose="02020603050405020304" pitchFamily="18" charset="0"/>
                <a:cs typeface="Times New Roman" panose="02020603050405020304" pitchFamily="18" charset="0"/>
              </a:rPr>
              <a:t>y_test</a:t>
            </a:r>
            <a:r>
              <a:rPr lang="en-US" altLang="zh-CN" sz="2000" b="1" kern="100" dirty="0">
                <a:latin typeface="Times New Roman" panose="02020603050405020304" pitchFamily="18" charset="0"/>
                <a:cs typeface="Times New Roman" panose="02020603050405020304" pitchFamily="18" charset="0"/>
              </a:rPr>
              <a:t> = </a:t>
            </a:r>
            <a:r>
              <a:rPr lang="en-US" altLang="zh-CN" sz="2000" b="1" kern="100" dirty="0" err="1">
                <a:latin typeface="Times New Roman" panose="02020603050405020304" pitchFamily="18" charset="0"/>
                <a:cs typeface="Times New Roman" panose="02020603050405020304" pitchFamily="18" charset="0"/>
              </a:rPr>
              <a:t>train_test_split</a:t>
            </a:r>
            <a:r>
              <a:rPr lang="en-US" altLang="zh-CN" sz="2000" b="1" kern="100" dirty="0">
                <a:latin typeface="Times New Roman" panose="02020603050405020304" pitchFamily="18" charset="0"/>
                <a:cs typeface="Times New Roman" panose="02020603050405020304" pitchFamily="18" charset="0"/>
              </a:rPr>
              <a:t>(x, y, </a:t>
            </a:r>
            <a:r>
              <a:rPr lang="en-US" altLang="zh-CN" sz="2000" b="1" kern="100" dirty="0" err="1">
                <a:latin typeface="Times New Roman" panose="02020603050405020304" pitchFamily="18" charset="0"/>
                <a:cs typeface="Times New Roman" panose="02020603050405020304" pitchFamily="18" charset="0"/>
              </a:rPr>
              <a:t>test_size</a:t>
            </a:r>
            <a:r>
              <a:rPr lang="en-US" altLang="zh-CN" sz="2000" b="1" kern="100" dirty="0">
                <a:latin typeface="Times New Roman" panose="02020603050405020304" pitchFamily="18" charset="0"/>
                <a:cs typeface="Times New Roman" panose="02020603050405020304" pitchFamily="18" charset="0"/>
              </a:rPr>
              <a:t>=0.2, </a:t>
            </a:r>
            <a:r>
              <a:rPr lang="en-US" altLang="zh-CN" sz="2000" b="1" kern="100" dirty="0" err="1">
                <a:latin typeface="Times New Roman" panose="02020603050405020304" pitchFamily="18" charset="0"/>
                <a:cs typeface="Times New Roman" panose="02020603050405020304" pitchFamily="18" charset="0"/>
              </a:rPr>
              <a:t>random_state</a:t>
            </a:r>
            <a:r>
              <a:rPr lang="en-US" altLang="zh-CN" sz="2000" b="1" kern="100" dirty="0">
                <a:latin typeface="Times New Roman" panose="02020603050405020304" pitchFamily="18" charset="0"/>
                <a:cs typeface="Times New Roman" panose="02020603050405020304" pitchFamily="18" charset="0"/>
              </a:rPr>
              <a:t>=0)</a:t>
            </a:r>
            <a:endParaRPr lang="zh-CN" altLang="zh-CN" sz="2000" b="1" kern="10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B13EB101-007A-AD41-B83C-B2D7D9155E40}"/>
              </a:ext>
            </a:extLst>
          </p:cNvPr>
          <p:cNvSpPr/>
          <p:nvPr/>
        </p:nvSpPr>
        <p:spPr>
          <a:xfrm>
            <a:off x="2" y="411510"/>
            <a:ext cx="561611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a:extLst>
              <a:ext uri="{FF2B5EF4-FFF2-40B4-BE49-F238E27FC236}">
                <a16:creationId xmlns:a16="http://schemas.microsoft.com/office/drawing/2014/main" id="{B6ABAEF8-5E20-F348-C8A4-EFD46E6D2C78}"/>
              </a:ext>
            </a:extLst>
          </p:cNvPr>
          <p:cNvSpPr/>
          <p:nvPr/>
        </p:nvSpPr>
        <p:spPr>
          <a:xfrm>
            <a:off x="71500" y="434685"/>
            <a:ext cx="5365571"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9.4.2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支持向量机分类（</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SVC</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）的实现</a:t>
            </a:r>
          </a:p>
        </p:txBody>
      </p:sp>
      <p:sp>
        <p:nvSpPr>
          <p:cNvPr id="8" name="矩形 7">
            <a:extLst>
              <a:ext uri="{FF2B5EF4-FFF2-40B4-BE49-F238E27FC236}">
                <a16:creationId xmlns:a16="http://schemas.microsoft.com/office/drawing/2014/main" id="{6DBE834A-91E2-149A-AAFC-3937E2D10807}"/>
              </a:ext>
            </a:extLst>
          </p:cNvPr>
          <p:cNvSpPr/>
          <p:nvPr/>
        </p:nvSpPr>
        <p:spPr>
          <a:xfrm>
            <a:off x="899592" y="1302318"/>
            <a:ext cx="2628292"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划分训练集和测试集</a:t>
            </a:r>
          </a:p>
        </p:txBody>
      </p:sp>
      <p:sp>
        <p:nvSpPr>
          <p:cNvPr id="11" name="七角星 6">
            <a:extLst>
              <a:ext uri="{FF2B5EF4-FFF2-40B4-BE49-F238E27FC236}">
                <a16:creationId xmlns:a16="http://schemas.microsoft.com/office/drawing/2014/main" id="{C4517D7D-C1A3-D732-CA61-718E686D3329}"/>
              </a:ext>
            </a:extLst>
          </p:cNvPr>
          <p:cNvSpPr/>
          <p:nvPr/>
        </p:nvSpPr>
        <p:spPr>
          <a:xfrm>
            <a:off x="395536" y="105609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5</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9236002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36301" y="1782465"/>
            <a:ext cx="8679099" cy="317651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342900" indent="-342900">
              <a:lnSpc>
                <a:spcPct val="125000"/>
              </a:lnSpc>
              <a:buClr>
                <a:schemeClr val="accent3">
                  <a:lumMod val="75000"/>
                </a:schemeClr>
              </a:buClr>
              <a:buFont typeface="Wingdings" panose="05000000000000000000" pitchFamily="2" charset="2"/>
              <a:buChar char="Ø"/>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SVC</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的实现主要用的是</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scikit-learn</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库中</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svm</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子模块的</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SVC</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类，其语法为：</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gn="ctr">
              <a:lnSpc>
                <a:spcPct val="150000"/>
              </a:lnSpc>
              <a:buClr>
                <a:schemeClr val="accent3">
                  <a:lumMod val="75000"/>
                </a:schemeClr>
              </a:buClr>
            </a:pPr>
            <a:r>
              <a:rPr lang="en-US" altLang="zh-CN" b="1" kern="100" dirty="0">
                <a:effectLst/>
                <a:latin typeface="Times New Roman" panose="02020603050405020304" pitchFamily="18" charset="0"/>
                <a:ea typeface="宋体" panose="02010600030101010101" pitchFamily="2" charset="-122"/>
                <a:cs typeface="Times New Roman" panose="02020603050405020304" pitchFamily="18" charset="0"/>
              </a:rPr>
              <a:t>model = SVC(*, C=1.0, kernel='</a:t>
            </a:r>
            <a:r>
              <a:rPr lang="en-US" altLang="zh-CN" b="1" kern="100" dirty="0" err="1">
                <a:effectLst/>
                <a:latin typeface="Times New Roman" panose="02020603050405020304" pitchFamily="18" charset="0"/>
                <a:ea typeface="宋体" panose="02010600030101010101" pitchFamily="2" charset="-122"/>
                <a:cs typeface="Times New Roman" panose="02020603050405020304" pitchFamily="18" charset="0"/>
              </a:rPr>
              <a:t>rbf</a:t>
            </a:r>
            <a:r>
              <a:rPr lang="en-US" altLang="zh-CN" b="1" kern="100" dirty="0">
                <a:effectLst/>
                <a:latin typeface="Times New Roman" panose="02020603050405020304" pitchFamily="18" charset="0"/>
                <a:ea typeface="宋体" panose="02010600030101010101" pitchFamily="2" charset="-122"/>
                <a:cs typeface="Times New Roman" panose="02020603050405020304" pitchFamily="18" charset="0"/>
              </a:rPr>
              <a:t>', degree=3, gamma='scale', coef0=0.0, shrinking=True, probability=False, </a:t>
            </a:r>
            <a:r>
              <a:rPr lang="en-US" altLang="zh-CN" b="1" kern="100" dirty="0" err="1">
                <a:effectLst/>
                <a:latin typeface="Times New Roman" panose="02020603050405020304" pitchFamily="18" charset="0"/>
                <a:ea typeface="宋体" panose="02010600030101010101" pitchFamily="2" charset="-122"/>
                <a:cs typeface="Times New Roman" panose="02020603050405020304" pitchFamily="18" charset="0"/>
              </a:rPr>
              <a:t>tol</a:t>
            </a:r>
            <a:r>
              <a:rPr lang="en-US" altLang="zh-CN" b="1" kern="100" dirty="0">
                <a:effectLst/>
                <a:latin typeface="Times New Roman" panose="02020603050405020304" pitchFamily="18" charset="0"/>
                <a:ea typeface="宋体" panose="02010600030101010101" pitchFamily="2" charset="-122"/>
                <a:cs typeface="Times New Roman" panose="02020603050405020304" pitchFamily="18" charset="0"/>
              </a:rPr>
              <a:t>=0.001, </a:t>
            </a:r>
            <a:r>
              <a:rPr lang="en-US" altLang="zh-CN" b="1" kern="100" dirty="0" err="1">
                <a:effectLst/>
                <a:latin typeface="Times New Roman" panose="02020603050405020304" pitchFamily="18" charset="0"/>
                <a:ea typeface="宋体" panose="02010600030101010101" pitchFamily="2" charset="-122"/>
                <a:cs typeface="Times New Roman" panose="02020603050405020304" pitchFamily="18" charset="0"/>
              </a:rPr>
              <a:t>cache_size</a:t>
            </a:r>
            <a:r>
              <a:rPr lang="en-US" altLang="zh-CN" b="1" kern="100" dirty="0">
                <a:effectLst/>
                <a:latin typeface="Times New Roman" panose="02020603050405020304" pitchFamily="18" charset="0"/>
                <a:ea typeface="宋体" panose="02010600030101010101" pitchFamily="2" charset="-122"/>
                <a:cs typeface="Times New Roman" panose="02020603050405020304" pitchFamily="18" charset="0"/>
              </a:rPr>
              <a:t>=200, </a:t>
            </a:r>
            <a:r>
              <a:rPr lang="en-US" altLang="zh-CN" b="1" kern="100" dirty="0" err="1">
                <a:effectLst/>
                <a:latin typeface="Times New Roman" panose="02020603050405020304" pitchFamily="18" charset="0"/>
                <a:ea typeface="宋体" panose="02010600030101010101" pitchFamily="2" charset="-122"/>
                <a:cs typeface="Times New Roman" panose="02020603050405020304" pitchFamily="18" charset="0"/>
              </a:rPr>
              <a:t>class_weight</a:t>
            </a:r>
            <a:r>
              <a:rPr lang="en-US" altLang="zh-CN" b="1" kern="100" dirty="0">
                <a:effectLst/>
                <a:latin typeface="Times New Roman" panose="02020603050405020304" pitchFamily="18" charset="0"/>
                <a:ea typeface="宋体" panose="02010600030101010101" pitchFamily="2" charset="-122"/>
                <a:cs typeface="Times New Roman" panose="02020603050405020304" pitchFamily="18" charset="0"/>
              </a:rPr>
              <a:t>=None, verbose=False, </a:t>
            </a:r>
            <a:r>
              <a:rPr lang="en-US" altLang="zh-CN" b="1" kern="100" dirty="0" err="1">
                <a:effectLst/>
                <a:latin typeface="Times New Roman" panose="02020603050405020304" pitchFamily="18" charset="0"/>
                <a:ea typeface="宋体" panose="02010600030101010101" pitchFamily="2" charset="-122"/>
                <a:cs typeface="Times New Roman" panose="02020603050405020304" pitchFamily="18" charset="0"/>
              </a:rPr>
              <a:t>max_iter</a:t>
            </a:r>
            <a:r>
              <a:rPr lang="en-US" altLang="zh-CN" b="1" kern="100" dirty="0">
                <a:effectLst/>
                <a:latin typeface="Times New Roman" panose="02020603050405020304" pitchFamily="18" charset="0"/>
                <a:ea typeface="宋体" panose="02010600030101010101" pitchFamily="2" charset="-122"/>
                <a:cs typeface="Times New Roman" panose="02020603050405020304" pitchFamily="18" charset="0"/>
              </a:rPr>
              <a:t>=-1, </a:t>
            </a:r>
            <a:r>
              <a:rPr lang="en-US" altLang="zh-CN" b="1" kern="100" dirty="0" err="1">
                <a:effectLst/>
                <a:latin typeface="Times New Roman" panose="02020603050405020304" pitchFamily="18" charset="0"/>
                <a:ea typeface="宋体" panose="02010600030101010101" pitchFamily="2" charset="-122"/>
                <a:cs typeface="Times New Roman" panose="02020603050405020304" pitchFamily="18" charset="0"/>
              </a:rPr>
              <a:t>decision_function_shape</a:t>
            </a:r>
            <a:r>
              <a:rPr lang="en-US" altLang="zh-CN"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b="1" kern="100" dirty="0" err="1">
                <a:effectLst/>
                <a:latin typeface="Times New Roman" panose="02020603050405020304" pitchFamily="18" charset="0"/>
                <a:ea typeface="宋体" panose="02010600030101010101" pitchFamily="2" charset="-122"/>
                <a:cs typeface="Times New Roman" panose="02020603050405020304" pitchFamily="18" charset="0"/>
              </a:rPr>
              <a:t>ovr</a:t>
            </a:r>
            <a:r>
              <a:rPr lang="en-US" altLang="zh-CN" b="1"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b="1" kern="100" dirty="0" err="1">
                <a:effectLst/>
                <a:latin typeface="Times New Roman" panose="02020603050405020304" pitchFamily="18" charset="0"/>
                <a:ea typeface="宋体" panose="02010600030101010101" pitchFamily="2" charset="-122"/>
                <a:cs typeface="Times New Roman" panose="02020603050405020304" pitchFamily="18" charset="0"/>
              </a:rPr>
              <a:t>break_ties</a:t>
            </a:r>
            <a:r>
              <a:rPr lang="en-US" altLang="zh-CN" b="1" kern="100" dirty="0">
                <a:effectLst/>
                <a:latin typeface="Times New Roman" panose="02020603050405020304" pitchFamily="18" charset="0"/>
                <a:ea typeface="宋体" panose="02010600030101010101" pitchFamily="2" charset="-122"/>
                <a:cs typeface="Times New Roman" panose="02020603050405020304" pitchFamily="18" charset="0"/>
              </a:rPr>
              <a:t>=False, </a:t>
            </a:r>
            <a:r>
              <a:rPr lang="en-US" altLang="zh-CN" b="1" kern="100" dirty="0" err="1">
                <a:effectLst/>
                <a:latin typeface="Times New Roman" panose="02020603050405020304" pitchFamily="18" charset="0"/>
                <a:ea typeface="宋体" panose="02010600030101010101" pitchFamily="2" charset="-122"/>
                <a:cs typeface="Times New Roman" panose="02020603050405020304" pitchFamily="18" charset="0"/>
              </a:rPr>
              <a:t>random_state</a:t>
            </a:r>
            <a:r>
              <a:rPr lang="en-US" altLang="zh-CN" b="1" kern="100" dirty="0">
                <a:effectLst/>
                <a:latin typeface="Times New Roman" panose="02020603050405020304" pitchFamily="18" charset="0"/>
                <a:ea typeface="宋体" panose="02010600030101010101" pitchFamily="2" charset="-122"/>
                <a:cs typeface="Times New Roman" panose="02020603050405020304" pitchFamily="18" charset="0"/>
              </a:rPr>
              <a:t>=None)</a:t>
            </a:r>
          </a:p>
          <a:p>
            <a:pPr marL="285750" indent="-285750">
              <a:lnSpc>
                <a:spcPct val="150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参数说明：</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a:t>C</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float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类型，默认为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1.0</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，错误项的惩罚参数，用于控制决策边界的平滑度和分类的准确性之间的权衡；</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a:extLst>
              <a:ext uri="{FF2B5EF4-FFF2-40B4-BE49-F238E27FC236}">
                <a16:creationId xmlns:a16="http://schemas.microsoft.com/office/drawing/2014/main" id="{B13EB101-007A-AD41-B83C-B2D7D9155E40}"/>
              </a:ext>
            </a:extLst>
          </p:cNvPr>
          <p:cNvSpPr/>
          <p:nvPr/>
        </p:nvSpPr>
        <p:spPr>
          <a:xfrm>
            <a:off x="2" y="411510"/>
            <a:ext cx="561611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a:extLst>
              <a:ext uri="{FF2B5EF4-FFF2-40B4-BE49-F238E27FC236}">
                <a16:creationId xmlns:a16="http://schemas.microsoft.com/office/drawing/2014/main" id="{B6ABAEF8-5E20-F348-C8A4-EFD46E6D2C78}"/>
              </a:ext>
            </a:extLst>
          </p:cNvPr>
          <p:cNvSpPr/>
          <p:nvPr/>
        </p:nvSpPr>
        <p:spPr>
          <a:xfrm>
            <a:off x="71500" y="434685"/>
            <a:ext cx="5365571"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9.4.2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支持向量机分类（</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SVC</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）的实现</a:t>
            </a:r>
          </a:p>
        </p:txBody>
      </p:sp>
      <p:sp>
        <p:nvSpPr>
          <p:cNvPr id="8" name="矩形 7">
            <a:extLst>
              <a:ext uri="{FF2B5EF4-FFF2-40B4-BE49-F238E27FC236}">
                <a16:creationId xmlns:a16="http://schemas.microsoft.com/office/drawing/2014/main" id="{6DBE834A-91E2-149A-AAFC-3937E2D10807}"/>
              </a:ext>
            </a:extLst>
          </p:cNvPr>
          <p:cNvSpPr/>
          <p:nvPr/>
        </p:nvSpPr>
        <p:spPr>
          <a:xfrm>
            <a:off x="899592" y="1302318"/>
            <a:ext cx="2628292"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创建并训练</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SVC</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模型</a:t>
            </a:r>
          </a:p>
        </p:txBody>
      </p:sp>
      <p:sp>
        <p:nvSpPr>
          <p:cNvPr id="11" name="七角星 6">
            <a:extLst>
              <a:ext uri="{FF2B5EF4-FFF2-40B4-BE49-F238E27FC236}">
                <a16:creationId xmlns:a16="http://schemas.microsoft.com/office/drawing/2014/main" id="{C4517D7D-C1A3-D732-CA61-718E686D3329}"/>
              </a:ext>
            </a:extLst>
          </p:cNvPr>
          <p:cNvSpPr/>
          <p:nvPr/>
        </p:nvSpPr>
        <p:spPr>
          <a:xfrm>
            <a:off x="395536" y="105609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6</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531682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36301" y="1782465"/>
            <a:ext cx="8679099" cy="317651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742950" lvl="1" indent="-285750" algn="just">
              <a:lnSpc>
                <a:spcPct val="125000"/>
              </a:lnSpc>
              <a:buClr>
                <a:schemeClr val="accent3">
                  <a:lumMod val="75000"/>
                </a:schemeClr>
              </a:buClr>
              <a:buFont typeface="Wingdings" panose="05000000000000000000" pitchFamily="2" charset="2"/>
              <a:buChar char="u"/>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kernel</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：字符串类型，默认为‘</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rbf</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’，用于指定</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SVC</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使用的核函数，可选的值有‘</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linear</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’（线性核）、‘</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poly</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’（多项式核）、‘</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rbf</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’（高斯径向基核）和‘</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sigmoid</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Sigmoid</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核）；</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degree</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：整数类型，默认为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3</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，当</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kernel</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poly</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’时，用于指定多项式核函数的阶数；</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a:t>gamma</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scale</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auto</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或</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float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类型，默认为‘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scale</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’，用于指定‘</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rbf</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poly</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’和‘</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sigmoid</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’核函数的系数；</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a:t>verbose</a:t>
            </a:r>
            <a:r>
              <a:rPr lang="zh-CN" altLang="en-US" dirty="0"/>
              <a:t>：</a:t>
            </a:r>
            <a:r>
              <a:rPr lang="zh-CN" altLang="en-US" b="1" dirty="0">
                <a:solidFill>
                  <a:prstClr val="black"/>
                </a:solidFill>
                <a:latin typeface="Arial" panose="020B0604020202020204" pitchFamily="34" charset="0"/>
                <a:ea typeface="微软雅黑" panose="020B0503020204020204" pitchFamily="34" charset="-122"/>
              </a:rPr>
              <a:t>用于指定是否启用详细输出。如果设置为</a:t>
            </a:r>
            <a:r>
              <a:rPr lang="en-US" altLang="zh-CN" b="1" dirty="0">
                <a:solidFill>
                  <a:prstClr val="black"/>
                </a:solidFill>
                <a:latin typeface="Arial" panose="020B0604020202020204" pitchFamily="34" charset="0"/>
                <a:ea typeface="微软雅黑" panose="020B0503020204020204" pitchFamily="34" charset="-122"/>
              </a:rPr>
              <a:t>True</a:t>
            </a:r>
            <a:r>
              <a:rPr lang="zh-CN" altLang="en-US" b="1" dirty="0">
                <a:solidFill>
                  <a:prstClr val="black"/>
                </a:solidFill>
                <a:latin typeface="Arial" panose="020B0604020202020204" pitchFamily="34" charset="0"/>
                <a:ea typeface="微软雅黑" panose="020B0503020204020204" pitchFamily="34" charset="-122"/>
              </a:rPr>
              <a:t>，那么训练过程中将会输出更多信息</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endParaRPr lang="en-US" altLang="zh-CN" b="1" dirty="0">
              <a:solidFill>
                <a:prstClr val="black"/>
              </a:solidFill>
              <a:latin typeface="Arial" panose="020B0604020202020204" pitchFamily="34" charset="0"/>
              <a:ea typeface="微软雅黑" panose="020B0503020204020204" pitchFamily="34" charset="-122"/>
            </a:endParaRPr>
          </a:p>
        </p:txBody>
      </p:sp>
      <p:sp>
        <p:nvSpPr>
          <p:cNvPr id="4" name="矩形 3">
            <a:extLst>
              <a:ext uri="{FF2B5EF4-FFF2-40B4-BE49-F238E27FC236}">
                <a16:creationId xmlns:a16="http://schemas.microsoft.com/office/drawing/2014/main" id="{B13EB101-007A-AD41-B83C-B2D7D9155E40}"/>
              </a:ext>
            </a:extLst>
          </p:cNvPr>
          <p:cNvSpPr/>
          <p:nvPr/>
        </p:nvSpPr>
        <p:spPr>
          <a:xfrm>
            <a:off x="2" y="411510"/>
            <a:ext cx="561611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a:extLst>
              <a:ext uri="{FF2B5EF4-FFF2-40B4-BE49-F238E27FC236}">
                <a16:creationId xmlns:a16="http://schemas.microsoft.com/office/drawing/2014/main" id="{B6ABAEF8-5E20-F348-C8A4-EFD46E6D2C78}"/>
              </a:ext>
            </a:extLst>
          </p:cNvPr>
          <p:cNvSpPr/>
          <p:nvPr/>
        </p:nvSpPr>
        <p:spPr>
          <a:xfrm>
            <a:off x="71500" y="434685"/>
            <a:ext cx="5365571"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9.4.2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支持向量机分类（</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SVC</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）的实现</a:t>
            </a:r>
          </a:p>
        </p:txBody>
      </p:sp>
      <p:sp>
        <p:nvSpPr>
          <p:cNvPr id="8" name="矩形 7">
            <a:extLst>
              <a:ext uri="{FF2B5EF4-FFF2-40B4-BE49-F238E27FC236}">
                <a16:creationId xmlns:a16="http://schemas.microsoft.com/office/drawing/2014/main" id="{6DBE834A-91E2-149A-AAFC-3937E2D10807}"/>
              </a:ext>
            </a:extLst>
          </p:cNvPr>
          <p:cNvSpPr/>
          <p:nvPr/>
        </p:nvSpPr>
        <p:spPr>
          <a:xfrm>
            <a:off x="899592" y="1302318"/>
            <a:ext cx="2628292"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创建并训练</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SVC</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模型</a:t>
            </a:r>
          </a:p>
        </p:txBody>
      </p:sp>
      <p:sp>
        <p:nvSpPr>
          <p:cNvPr id="11" name="七角星 6">
            <a:extLst>
              <a:ext uri="{FF2B5EF4-FFF2-40B4-BE49-F238E27FC236}">
                <a16:creationId xmlns:a16="http://schemas.microsoft.com/office/drawing/2014/main" id="{C4517D7D-C1A3-D732-CA61-718E686D3329}"/>
              </a:ext>
            </a:extLst>
          </p:cNvPr>
          <p:cNvSpPr/>
          <p:nvPr/>
        </p:nvSpPr>
        <p:spPr>
          <a:xfrm>
            <a:off x="395536" y="105609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6</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7368374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36301" y="1782465"/>
            <a:ext cx="8679099" cy="3178434"/>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742950" lvl="1" indent="-285750" algn="just">
              <a:lnSpc>
                <a:spcPct val="125000"/>
              </a:lnSpc>
              <a:buClr>
                <a:schemeClr val="accent3">
                  <a:lumMod val="75000"/>
                </a:schemeClr>
              </a:buClr>
              <a:buFont typeface="Wingdings" panose="05000000000000000000" pitchFamily="2" charset="2"/>
              <a:buChar char="u"/>
            </a:pPr>
            <a:r>
              <a:rPr lang="en-US" altLang="zh-CN" b="1" dirty="0" err="1">
                <a:solidFill>
                  <a:prstClr val="black"/>
                </a:solidFill>
                <a:latin typeface="Arial" panose="020B0604020202020204" pitchFamily="34" charset="0"/>
                <a:ea typeface="微软雅黑" panose="020B0503020204020204" pitchFamily="34" charset="-122"/>
              </a:rPr>
              <a:t>max_iter</a:t>
            </a:r>
            <a:r>
              <a:rPr lang="zh-CN" altLang="en-US" b="1" dirty="0">
                <a:solidFill>
                  <a:prstClr val="black"/>
                </a:solidFill>
                <a:latin typeface="Arial" panose="020B0604020202020204" pitchFamily="34" charset="0"/>
                <a:ea typeface="微软雅黑" panose="020B0503020204020204" pitchFamily="34" charset="-122"/>
              </a:rPr>
              <a:t>：用于指定求解器中的最大迭代次数。这个参数可以用来控制模型的训练时间</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err="1">
                <a:solidFill>
                  <a:prstClr val="black"/>
                </a:solidFill>
                <a:latin typeface="Arial" panose="020B0604020202020204" pitchFamily="34" charset="0"/>
                <a:ea typeface="微软雅黑" panose="020B0503020204020204" pitchFamily="34" charset="-122"/>
              </a:rPr>
              <a:t>decision_function_shape</a:t>
            </a:r>
            <a:r>
              <a:rPr lang="zh-CN" altLang="en-US" b="1" dirty="0">
                <a:solidFill>
                  <a:prstClr val="black"/>
                </a:solidFill>
                <a:latin typeface="Arial" panose="020B0604020202020204" pitchFamily="34" charset="0"/>
                <a:ea typeface="微软雅黑" panose="020B0503020204020204" pitchFamily="34" charset="-122"/>
              </a:rPr>
              <a:t>：用于指定决策函数的形状。这个参数只在处理多分类问题时才会用到</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err="1">
                <a:solidFill>
                  <a:prstClr val="black"/>
                </a:solidFill>
                <a:latin typeface="Arial" panose="020B0604020202020204" pitchFamily="34" charset="0"/>
                <a:ea typeface="微软雅黑" panose="020B0503020204020204" pitchFamily="34" charset="-122"/>
              </a:rPr>
              <a:t>break_ties</a:t>
            </a:r>
            <a:r>
              <a:rPr lang="zh-CN" altLang="en-US" b="1" dirty="0">
                <a:solidFill>
                  <a:prstClr val="black"/>
                </a:solidFill>
                <a:latin typeface="Arial" panose="020B0604020202020204" pitchFamily="34" charset="0"/>
                <a:ea typeface="微软雅黑" panose="020B0503020204020204" pitchFamily="34" charset="-122"/>
              </a:rPr>
              <a:t>：用于指定是否打破决策函数的平局。这个参数只在处理多分类问题，并且</a:t>
            </a:r>
            <a:r>
              <a:rPr lang="en-US" altLang="zh-CN" b="1" dirty="0" err="1">
                <a:solidFill>
                  <a:prstClr val="black"/>
                </a:solidFill>
                <a:latin typeface="Arial" panose="020B0604020202020204" pitchFamily="34" charset="0"/>
                <a:ea typeface="微软雅黑" panose="020B0503020204020204" pitchFamily="34" charset="-122"/>
              </a:rPr>
              <a:t>decision_function_shape</a:t>
            </a:r>
            <a:r>
              <a:rPr lang="en-US" altLang="zh-CN" b="1" dirty="0">
                <a:solidFill>
                  <a:prstClr val="black"/>
                </a:solidFill>
                <a:latin typeface="Arial" panose="020B0604020202020204" pitchFamily="34" charset="0"/>
                <a:ea typeface="微软雅黑" panose="020B0503020204020204" pitchFamily="34" charset="-122"/>
              </a:rPr>
              <a:t>=‘</a:t>
            </a:r>
            <a:r>
              <a:rPr lang="en-US" altLang="zh-CN" b="1" dirty="0" err="1">
                <a:solidFill>
                  <a:prstClr val="black"/>
                </a:solidFill>
                <a:latin typeface="Arial" panose="020B0604020202020204" pitchFamily="34" charset="0"/>
                <a:ea typeface="微软雅黑" panose="020B0503020204020204" pitchFamily="34" charset="-122"/>
              </a:rPr>
              <a:t>ovr</a:t>
            </a:r>
            <a:r>
              <a:rPr lang="en-US" altLang="zh-CN" b="1" dirty="0">
                <a:solidFill>
                  <a:prstClr val="black"/>
                </a:solidFill>
                <a:latin typeface="Arial" panose="020B0604020202020204" pitchFamily="34" charset="0"/>
                <a:ea typeface="微软雅黑" panose="020B0503020204020204" pitchFamily="34" charset="-122"/>
              </a:rPr>
              <a:t>’</a:t>
            </a:r>
            <a:r>
              <a:rPr lang="zh-CN" altLang="en-US" b="1" dirty="0">
                <a:solidFill>
                  <a:prstClr val="black"/>
                </a:solidFill>
                <a:latin typeface="Arial" panose="020B0604020202020204" pitchFamily="34" charset="0"/>
                <a:ea typeface="微软雅黑" panose="020B0503020204020204" pitchFamily="34" charset="-122"/>
              </a:rPr>
              <a:t>，且</a:t>
            </a:r>
            <a:r>
              <a:rPr lang="en-US" altLang="zh-CN" b="1" dirty="0">
                <a:solidFill>
                  <a:prstClr val="black"/>
                </a:solidFill>
                <a:latin typeface="Arial" panose="020B0604020202020204" pitchFamily="34" charset="0"/>
                <a:ea typeface="微软雅黑" panose="020B0503020204020204" pitchFamily="34" charset="-122"/>
              </a:rPr>
              <a:t>predict</a:t>
            </a:r>
            <a:r>
              <a:rPr lang="zh-CN" altLang="en-US" b="1" dirty="0">
                <a:solidFill>
                  <a:prstClr val="black"/>
                </a:solidFill>
                <a:latin typeface="Arial" panose="020B0604020202020204" pitchFamily="34" charset="0"/>
                <a:ea typeface="微软雅黑" panose="020B0503020204020204" pitchFamily="34" charset="-122"/>
              </a:rPr>
              <a:t>被调用时才会用到</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err="1">
                <a:solidFill>
                  <a:prstClr val="black"/>
                </a:solidFill>
                <a:latin typeface="Arial" panose="020B0604020202020204" pitchFamily="34" charset="0"/>
                <a:ea typeface="微软雅黑" panose="020B0503020204020204" pitchFamily="34" charset="-122"/>
              </a:rPr>
              <a:t>random_state</a:t>
            </a:r>
            <a:r>
              <a:rPr lang="zh-CN" altLang="en-US" b="1" dirty="0">
                <a:solidFill>
                  <a:prstClr val="black"/>
                </a:solidFill>
                <a:latin typeface="Arial" panose="020B0604020202020204" pitchFamily="34" charset="0"/>
                <a:ea typeface="微软雅黑" panose="020B0503020204020204" pitchFamily="34" charset="-122"/>
              </a:rPr>
              <a:t>：用于指定数据洗牌时的种子值。这个参数可以用来确保模型的结果是可重复的。</a:t>
            </a:r>
            <a:endParaRPr lang="en-US" altLang="zh-CN" b="1" dirty="0">
              <a:solidFill>
                <a:prstClr val="black"/>
              </a:solidFill>
              <a:latin typeface="Arial" panose="020B0604020202020204" pitchFamily="34" charset="0"/>
              <a:ea typeface="微软雅黑" panose="020B0503020204020204" pitchFamily="34" charset="-122"/>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err="1"/>
              <a:t>tol</a:t>
            </a:r>
            <a:r>
              <a:rPr lang="zh-CN" altLang="en-US" dirty="0"/>
              <a:t>：</a:t>
            </a:r>
            <a:r>
              <a:rPr lang="zh-CN" altLang="en-US" b="1" dirty="0">
                <a:solidFill>
                  <a:prstClr val="black"/>
                </a:solidFill>
                <a:latin typeface="Arial" panose="020B0604020202020204" pitchFamily="34" charset="0"/>
                <a:ea typeface="微软雅黑" panose="020B0503020204020204" pitchFamily="34" charset="-122"/>
              </a:rPr>
              <a:t>指定停止标准的公差。这个参数决定了模型的训练何时停止</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a:extLst>
              <a:ext uri="{FF2B5EF4-FFF2-40B4-BE49-F238E27FC236}">
                <a16:creationId xmlns:a16="http://schemas.microsoft.com/office/drawing/2014/main" id="{B13EB101-007A-AD41-B83C-B2D7D9155E40}"/>
              </a:ext>
            </a:extLst>
          </p:cNvPr>
          <p:cNvSpPr/>
          <p:nvPr/>
        </p:nvSpPr>
        <p:spPr>
          <a:xfrm>
            <a:off x="2" y="411510"/>
            <a:ext cx="561611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a:extLst>
              <a:ext uri="{FF2B5EF4-FFF2-40B4-BE49-F238E27FC236}">
                <a16:creationId xmlns:a16="http://schemas.microsoft.com/office/drawing/2014/main" id="{B6ABAEF8-5E20-F348-C8A4-EFD46E6D2C78}"/>
              </a:ext>
            </a:extLst>
          </p:cNvPr>
          <p:cNvSpPr/>
          <p:nvPr/>
        </p:nvSpPr>
        <p:spPr>
          <a:xfrm>
            <a:off x="71500" y="434685"/>
            <a:ext cx="5365571"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9.4.2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支持向量机分类（</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SVC</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）的实现</a:t>
            </a:r>
          </a:p>
        </p:txBody>
      </p:sp>
      <p:sp>
        <p:nvSpPr>
          <p:cNvPr id="8" name="矩形 7">
            <a:extLst>
              <a:ext uri="{FF2B5EF4-FFF2-40B4-BE49-F238E27FC236}">
                <a16:creationId xmlns:a16="http://schemas.microsoft.com/office/drawing/2014/main" id="{6DBE834A-91E2-149A-AAFC-3937E2D10807}"/>
              </a:ext>
            </a:extLst>
          </p:cNvPr>
          <p:cNvSpPr/>
          <p:nvPr/>
        </p:nvSpPr>
        <p:spPr>
          <a:xfrm>
            <a:off x="899592" y="1302318"/>
            <a:ext cx="2628292"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创建并训练</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SVC</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模型</a:t>
            </a:r>
          </a:p>
        </p:txBody>
      </p:sp>
      <p:sp>
        <p:nvSpPr>
          <p:cNvPr id="11" name="七角星 6">
            <a:extLst>
              <a:ext uri="{FF2B5EF4-FFF2-40B4-BE49-F238E27FC236}">
                <a16:creationId xmlns:a16="http://schemas.microsoft.com/office/drawing/2014/main" id="{C4517D7D-C1A3-D732-CA61-718E686D3329}"/>
              </a:ext>
            </a:extLst>
          </p:cNvPr>
          <p:cNvSpPr/>
          <p:nvPr/>
        </p:nvSpPr>
        <p:spPr>
          <a:xfrm>
            <a:off x="395536" y="105609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6</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6414052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36301" y="1782465"/>
            <a:ext cx="8679099" cy="318112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742950" lvl="1" indent="-285750" algn="just">
              <a:lnSpc>
                <a:spcPct val="125000"/>
              </a:lnSpc>
              <a:buClr>
                <a:schemeClr val="accent3">
                  <a:lumMod val="75000"/>
                </a:schemeClr>
              </a:buClr>
              <a:buFont typeface="Wingdings" panose="05000000000000000000" pitchFamily="2" charset="2"/>
              <a:buChar char="u"/>
            </a:pPr>
            <a:r>
              <a:rPr lang="en-US" altLang="zh-CN" b="1" dirty="0">
                <a:solidFill>
                  <a:prstClr val="black"/>
                </a:solidFill>
                <a:latin typeface="Arial" panose="020B0604020202020204" pitchFamily="34" charset="0"/>
                <a:ea typeface="微软雅黑" panose="020B0503020204020204" pitchFamily="34" charset="-122"/>
              </a:rPr>
              <a:t>coef0</a:t>
            </a:r>
            <a:r>
              <a:rPr lang="zh-CN" altLang="en-US" b="1" dirty="0">
                <a:solidFill>
                  <a:prstClr val="black"/>
                </a:solidFill>
                <a:latin typeface="Arial" panose="020B0604020202020204" pitchFamily="34" charset="0"/>
                <a:ea typeface="微软雅黑" panose="020B0503020204020204" pitchFamily="34" charset="-122"/>
              </a:rPr>
              <a:t>：</a:t>
            </a:r>
            <a:r>
              <a:rPr lang="en-US" altLang="zh-CN" b="1" dirty="0">
                <a:solidFill>
                  <a:prstClr val="black"/>
                </a:solidFill>
                <a:latin typeface="Arial" panose="020B0604020202020204" pitchFamily="34" charset="0"/>
                <a:ea typeface="微软雅黑" panose="020B0503020204020204" pitchFamily="34" charset="-122"/>
              </a:rPr>
              <a:t>float</a:t>
            </a:r>
            <a:r>
              <a:rPr lang="zh-CN" altLang="en-US" b="1" dirty="0">
                <a:solidFill>
                  <a:prstClr val="black"/>
                </a:solidFill>
                <a:latin typeface="Arial" panose="020B0604020202020204" pitchFamily="34" charset="0"/>
                <a:ea typeface="微软雅黑" panose="020B0503020204020204" pitchFamily="34" charset="-122"/>
              </a:rPr>
              <a:t>类型，默认为</a:t>
            </a:r>
            <a:r>
              <a:rPr lang="en-US" altLang="zh-CN" b="1" dirty="0">
                <a:solidFill>
                  <a:prstClr val="black"/>
                </a:solidFill>
                <a:latin typeface="Arial" panose="020B0604020202020204" pitchFamily="34" charset="0"/>
                <a:ea typeface="微软雅黑" panose="020B0503020204020204" pitchFamily="34" charset="-122"/>
              </a:rPr>
              <a:t>0.0</a:t>
            </a:r>
            <a:r>
              <a:rPr lang="zh-CN" altLang="en-US" b="1" dirty="0">
                <a:solidFill>
                  <a:prstClr val="black"/>
                </a:solidFill>
                <a:latin typeface="Arial" panose="020B0604020202020204" pitchFamily="34" charset="0"/>
                <a:ea typeface="微软雅黑" panose="020B0503020204020204" pitchFamily="34" charset="-122"/>
              </a:rPr>
              <a:t>。用于指定核函数中的独立项，只有当</a:t>
            </a:r>
            <a:r>
              <a:rPr lang="en-US" altLang="zh-CN" b="1" dirty="0">
                <a:solidFill>
                  <a:prstClr val="black"/>
                </a:solidFill>
                <a:latin typeface="Arial" panose="020B0604020202020204" pitchFamily="34" charset="0"/>
                <a:ea typeface="微软雅黑" panose="020B0503020204020204" pitchFamily="34" charset="-122"/>
              </a:rPr>
              <a:t>kernel</a:t>
            </a:r>
            <a:r>
              <a:rPr lang="zh-CN" altLang="en-US" b="1" dirty="0">
                <a:solidFill>
                  <a:prstClr val="black"/>
                </a:solidFill>
                <a:latin typeface="Arial" panose="020B0604020202020204" pitchFamily="34" charset="0"/>
                <a:ea typeface="微软雅黑" panose="020B0503020204020204" pitchFamily="34" charset="-122"/>
              </a:rPr>
              <a:t>为’</a:t>
            </a:r>
            <a:r>
              <a:rPr lang="en-US" altLang="zh-CN" b="1" dirty="0">
                <a:solidFill>
                  <a:prstClr val="black"/>
                </a:solidFill>
                <a:latin typeface="Arial" panose="020B0604020202020204" pitchFamily="34" charset="0"/>
                <a:ea typeface="微软雅黑" panose="020B0503020204020204" pitchFamily="34" charset="-122"/>
              </a:rPr>
              <a:t>poly’</a:t>
            </a:r>
            <a:r>
              <a:rPr lang="zh-CN" altLang="en-US" b="1" dirty="0">
                <a:solidFill>
                  <a:prstClr val="black"/>
                </a:solidFill>
                <a:latin typeface="Arial" panose="020B0604020202020204" pitchFamily="34" charset="0"/>
                <a:ea typeface="微软雅黑" panose="020B0503020204020204" pitchFamily="34" charset="-122"/>
              </a:rPr>
              <a:t>或’</a:t>
            </a:r>
            <a:r>
              <a:rPr lang="en-US" altLang="zh-CN" b="1" dirty="0">
                <a:solidFill>
                  <a:prstClr val="black"/>
                </a:solidFill>
                <a:latin typeface="Arial" panose="020B0604020202020204" pitchFamily="34" charset="0"/>
                <a:ea typeface="微软雅黑" panose="020B0503020204020204" pitchFamily="34" charset="-122"/>
              </a:rPr>
              <a:t>sigmoid’</a:t>
            </a:r>
            <a:r>
              <a:rPr lang="zh-CN" altLang="en-US" b="1" dirty="0">
                <a:solidFill>
                  <a:prstClr val="black"/>
                </a:solidFill>
                <a:latin typeface="Arial" panose="020B0604020202020204" pitchFamily="34" charset="0"/>
                <a:ea typeface="微软雅黑" panose="020B0503020204020204" pitchFamily="34" charset="-122"/>
              </a:rPr>
              <a:t>时，这个参数才会生效</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shrinking</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：用于指定是否使用启发式。如果设置为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True</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，那么将会使用启发式方法来加速训练，这通常可以提高训练速度；</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probability</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：用于指定是否启用概率估计。如果设置为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True</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，那么可以通过</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predict_proba</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方法来获取样本属于每个类别的概率；</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class_weight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：用于指定类别的权重。如果所有类别的样本数量都差不多，那么可以忽略这个参数；如果某些类别的样本数量很少，那么可以通过这个参数来增加这些类别的权重，使得模型更关注这些类别； </a:t>
            </a:r>
            <a:r>
              <a:rPr lang="en-US" altLang="zh-CN" b="1" dirty="0"/>
              <a:t>"balanced"</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a:extLst>
              <a:ext uri="{FF2B5EF4-FFF2-40B4-BE49-F238E27FC236}">
                <a16:creationId xmlns:a16="http://schemas.microsoft.com/office/drawing/2014/main" id="{B13EB101-007A-AD41-B83C-B2D7D9155E40}"/>
              </a:ext>
            </a:extLst>
          </p:cNvPr>
          <p:cNvSpPr/>
          <p:nvPr/>
        </p:nvSpPr>
        <p:spPr>
          <a:xfrm>
            <a:off x="2" y="411510"/>
            <a:ext cx="561611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a:extLst>
              <a:ext uri="{FF2B5EF4-FFF2-40B4-BE49-F238E27FC236}">
                <a16:creationId xmlns:a16="http://schemas.microsoft.com/office/drawing/2014/main" id="{B6ABAEF8-5E20-F348-C8A4-EFD46E6D2C78}"/>
              </a:ext>
            </a:extLst>
          </p:cNvPr>
          <p:cNvSpPr/>
          <p:nvPr/>
        </p:nvSpPr>
        <p:spPr>
          <a:xfrm>
            <a:off x="71500" y="434685"/>
            <a:ext cx="5365571"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9.4.2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支持向量机分类（</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SVC</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）的实现</a:t>
            </a:r>
          </a:p>
        </p:txBody>
      </p:sp>
      <p:sp>
        <p:nvSpPr>
          <p:cNvPr id="8" name="矩形 7">
            <a:extLst>
              <a:ext uri="{FF2B5EF4-FFF2-40B4-BE49-F238E27FC236}">
                <a16:creationId xmlns:a16="http://schemas.microsoft.com/office/drawing/2014/main" id="{6DBE834A-91E2-149A-AAFC-3937E2D10807}"/>
              </a:ext>
            </a:extLst>
          </p:cNvPr>
          <p:cNvSpPr/>
          <p:nvPr/>
        </p:nvSpPr>
        <p:spPr>
          <a:xfrm>
            <a:off x="899592" y="1302318"/>
            <a:ext cx="2628292"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创建并训练</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SVC</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模型</a:t>
            </a:r>
          </a:p>
        </p:txBody>
      </p:sp>
      <p:sp>
        <p:nvSpPr>
          <p:cNvPr id="11" name="七角星 6">
            <a:extLst>
              <a:ext uri="{FF2B5EF4-FFF2-40B4-BE49-F238E27FC236}">
                <a16:creationId xmlns:a16="http://schemas.microsoft.com/office/drawing/2014/main" id="{C4517D7D-C1A3-D732-CA61-718E686D3329}"/>
              </a:ext>
            </a:extLst>
          </p:cNvPr>
          <p:cNvSpPr/>
          <p:nvPr/>
        </p:nvSpPr>
        <p:spPr>
          <a:xfrm>
            <a:off x="395536" y="105609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6</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8372649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36301" y="1782465"/>
            <a:ext cx="8679099" cy="318112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gn="just">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主要方法：</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fit(x, y)</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：根据输入数据</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x</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和标签数据</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y</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训练支持向量机分类模型；</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a:solidFill>
                  <a:prstClr val="black"/>
                </a:solidFill>
                <a:latin typeface="Arial" panose="020B0604020202020204" pitchFamily="34" charset="0"/>
                <a:ea typeface="微软雅黑" panose="020B0503020204020204" pitchFamily="34" charset="-122"/>
              </a:rPr>
              <a:t>predict(x)</a:t>
            </a:r>
            <a:r>
              <a:rPr lang="zh-CN" altLang="en-US" b="1" dirty="0">
                <a:solidFill>
                  <a:prstClr val="black"/>
                </a:solidFill>
                <a:latin typeface="Arial" panose="020B0604020202020204" pitchFamily="34" charset="0"/>
                <a:ea typeface="微软雅黑" panose="020B0503020204020204" pitchFamily="34" charset="-122"/>
              </a:rPr>
              <a:t>：根据输入数据</a:t>
            </a:r>
            <a:r>
              <a:rPr lang="en-US" altLang="zh-CN" b="1" dirty="0">
                <a:solidFill>
                  <a:prstClr val="black"/>
                </a:solidFill>
                <a:latin typeface="Arial" panose="020B0604020202020204" pitchFamily="34" charset="0"/>
                <a:ea typeface="微软雅黑" panose="020B0503020204020204" pitchFamily="34" charset="-122"/>
              </a:rPr>
              <a:t>x</a:t>
            </a:r>
            <a:r>
              <a:rPr lang="zh-CN" altLang="en-US" b="1" dirty="0">
                <a:solidFill>
                  <a:prstClr val="black"/>
                </a:solidFill>
                <a:latin typeface="Arial" panose="020B0604020202020204" pitchFamily="34" charset="0"/>
                <a:ea typeface="微软雅黑" panose="020B0503020204020204" pitchFamily="34" charset="-122"/>
              </a:rPr>
              <a:t>预测输出数据</a:t>
            </a:r>
            <a:r>
              <a:rPr lang="en-US" altLang="zh-CN" b="1" dirty="0">
                <a:solidFill>
                  <a:prstClr val="black"/>
                </a:solidFill>
                <a:latin typeface="Arial" panose="020B0604020202020204" pitchFamily="34" charset="0"/>
                <a:ea typeface="微软雅黑" panose="020B0503020204020204" pitchFamily="34" charset="-122"/>
              </a:rPr>
              <a:t>y</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a:solidFill>
                  <a:prstClr val="black"/>
                </a:solidFill>
                <a:latin typeface="Arial" panose="020B0604020202020204" pitchFamily="34" charset="0"/>
                <a:ea typeface="微软雅黑" panose="020B0503020204020204" pitchFamily="34" charset="-122"/>
              </a:rPr>
              <a:t>score(x, y)</a:t>
            </a:r>
            <a:r>
              <a:rPr lang="zh-CN" altLang="en-US" b="1" dirty="0">
                <a:solidFill>
                  <a:prstClr val="black"/>
                </a:solidFill>
                <a:latin typeface="Arial" panose="020B0604020202020204" pitchFamily="34" charset="0"/>
                <a:ea typeface="微软雅黑" panose="020B0503020204020204" pitchFamily="34" charset="-122"/>
              </a:rPr>
              <a:t>：根据输入数据</a:t>
            </a:r>
            <a:r>
              <a:rPr lang="en-US" altLang="zh-CN" b="1" dirty="0">
                <a:solidFill>
                  <a:prstClr val="black"/>
                </a:solidFill>
                <a:latin typeface="Arial" panose="020B0604020202020204" pitchFamily="34" charset="0"/>
                <a:ea typeface="微软雅黑" panose="020B0503020204020204" pitchFamily="34" charset="-122"/>
              </a:rPr>
              <a:t>X</a:t>
            </a:r>
            <a:r>
              <a:rPr lang="zh-CN" altLang="en-US" b="1" dirty="0">
                <a:solidFill>
                  <a:prstClr val="black"/>
                </a:solidFill>
                <a:latin typeface="Arial" panose="020B0604020202020204" pitchFamily="34" charset="0"/>
                <a:ea typeface="微软雅黑" panose="020B0503020204020204" pitchFamily="34" charset="-122"/>
              </a:rPr>
              <a:t>和标签数据</a:t>
            </a:r>
            <a:r>
              <a:rPr lang="en-US" altLang="zh-CN" b="1" dirty="0">
                <a:solidFill>
                  <a:prstClr val="black"/>
                </a:solidFill>
                <a:latin typeface="Arial" panose="020B0604020202020204" pitchFamily="34" charset="0"/>
                <a:ea typeface="微软雅黑" panose="020B0503020204020204" pitchFamily="34" charset="-122"/>
              </a:rPr>
              <a:t>y</a:t>
            </a:r>
            <a:r>
              <a:rPr lang="zh-CN" altLang="en-US" b="1" dirty="0">
                <a:solidFill>
                  <a:prstClr val="black"/>
                </a:solidFill>
                <a:latin typeface="Arial" panose="020B0604020202020204" pitchFamily="34" charset="0"/>
                <a:ea typeface="微软雅黑" panose="020B0503020204020204" pitchFamily="34" charset="-122"/>
              </a:rPr>
              <a:t>评估支持向量机分类模型的性能；</a:t>
            </a:r>
            <a:endParaRPr lang="en-US" altLang="zh-CN" b="1" dirty="0">
              <a:solidFill>
                <a:prstClr val="black"/>
              </a:solidFill>
              <a:latin typeface="Arial" panose="020B0604020202020204" pitchFamily="34" charset="0"/>
              <a:ea typeface="微软雅黑" panose="020B0503020204020204" pitchFamily="34" charset="-122"/>
            </a:endParaRPr>
          </a:p>
          <a:p>
            <a:pPr marL="285750" indent="-285750" algn="just">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实例代码：</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160000">
              <a:lnSpc>
                <a:spcPct val="125000"/>
              </a:lnSpc>
              <a:buClr>
                <a:schemeClr val="accent3">
                  <a:lumMod val="75000"/>
                </a:schemeClr>
              </a:buClr>
            </a:pPr>
            <a:r>
              <a:rPr lang="en-US" altLang="zh-CN" b="1" dirty="0"/>
              <a:t>from </a:t>
            </a:r>
            <a:r>
              <a:rPr lang="en-US" altLang="zh-CN" b="1" dirty="0" err="1"/>
              <a:t>sklearn.svm</a:t>
            </a:r>
            <a:r>
              <a:rPr lang="en-US" altLang="zh-CN" b="1" dirty="0"/>
              <a:t> import SVC</a:t>
            </a:r>
            <a:endParaRPr lang="zh-CN" altLang="zh-CN" b="1" dirty="0"/>
          </a:p>
          <a:p>
            <a:pPr marL="2160000">
              <a:lnSpc>
                <a:spcPct val="125000"/>
              </a:lnSpc>
              <a:buClr>
                <a:schemeClr val="accent3">
                  <a:lumMod val="75000"/>
                </a:schemeClr>
              </a:buClr>
            </a:pPr>
            <a:r>
              <a:rPr lang="en-US" altLang="zh-CN" b="1" dirty="0"/>
              <a:t>model = SVC(kernel='</a:t>
            </a:r>
            <a:r>
              <a:rPr lang="en-US" altLang="zh-CN" b="1" dirty="0" err="1"/>
              <a:t>rbf</a:t>
            </a:r>
            <a:r>
              <a:rPr lang="en-US" altLang="zh-CN" b="1" dirty="0"/>
              <a:t>', C=1.0)</a:t>
            </a:r>
            <a:endParaRPr lang="zh-CN" altLang="zh-CN" b="1" dirty="0"/>
          </a:p>
          <a:p>
            <a:pPr marL="2160000">
              <a:lnSpc>
                <a:spcPct val="125000"/>
              </a:lnSpc>
              <a:buClr>
                <a:schemeClr val="accent3">
                  <a:lumMod val="75000"/>
                </a:schemeClr>
              </a:buClr>
            </a:pPr>
            <a:r>
              <a:rPr lang="en-US" altLang="zh-CN" b="1" dirty="0" err="1"/>
              <a:t>model.fit</a:t>
            </a:r>
            <a:r>
              <a:rPr lang="en-US" altLang="zh-CN" b="1" dirty="0"/>
              <a:t>(</a:t>
            </a:r>
            <a:r>
              <a:rPr lang="en-US" altLang="zh-CN" b="1" dirty="0" err="1"/>
              <a:t>x_train</a:t>
            </a:r>
            <a:r>
              <a:rPr lang="en-US" altLang="zh-CN" b="1" dirty="0"/>
              <a:t>, </a:t>
            </a:r>
            <a:r>
              <a:rPr lang="en-US" altLang="zh-CN" b="1" dirty="0" err="1"/>
              <a:t>y_train</a:t>
            </a:r>
            <a:r>
              <a:rPr lang="en-US" altLang="zh-CN" b="1" dirty="0"/>
              <a:t>)</a:t>
            </a:r>
            <a:endParaRPr lang="zh-CN" altLang="zh-CN" b="1" dirty="0"/>
          </a:p>
          <a:p>
            <a:pPr marL="2160000">
              <a:lnSpc>
                <a:spcPct val="125000"/>
              </a:lnSpc>
              <a:buClr>
                <a:schemeClr val="accent3">
                  <a:lumMod val="75000"/>
                </a:schemeClr>
              </a:buClr>
            </a:pPr>
            <a:r>
              <a:rPr lang="en-US" altLang="zh-CN" b="1" dirty="0" err="1"/>
              <a:t>y_pred</a:t>
            </a:r>
            <a:r>
              <a:rPr lang="en-US" altLang="zh-CN" b="1" dirty="0"/>
              <a:t>=</a:t>
            </a:r>
            <a:r>
              <a:rPr lang="en-US" altLang="zh-CN" b="1" dirty="0" err="1"/>
              <a:t>model.predict</a:t>
            </a:r>
            <a:r>
              <a:rPr lang="en-US" altLang="zh-CN" b="1" dirty="0"/>
              <a:t>(</a:t>
            </a:r>
            <a:r>
              <a:rPr lang="en-US" altLang="zh-CN" b="1" dirty="0" err="1"/>
              <a:t>x_test</a:t>
            </a:r>
            <a:r>
              <a:rPr lang="en-US" altLang="zh-CN" b="1" dirty="0"/>
              <a:t>)</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a:extLst>
              <a:ext uri="{FF2B5EF4-FFF2-40B4-BE49-F238E27FC236}">
                <a16:creationId xmlns:a16="http://schemas.microsoft.com/office/drawing/2014/main" id="{B13EB101-007A-AD41-B83C-B2D7D9155E40}"/>
              </a:ext>
            </a:extLst>
          </p:cNvPr>
          <p:cNvSpPr/>
          <p:nvPr/>
        </p:nvSpPr>
        <p:spPr>
          <a:xfrm>
            <a:off x="2" y="411510"/>
            <a:ext cx="561611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a:extLst>
              <a:ext uri="{FF2B5EF4-FFF2-40B4-BE49-F238E27FC236}">
                <a16:creationId xmlns:a16="http://schemas.microsoft.com/office/drawing/2014/main" id="{B6ABAEF8-5E20-F348-C8A4-EFD46E6D2C78}"/>
              </a:ext>
            </a:extLst>
          </p:cNvPr>
          <p:cNvSpPr/>
          <p:nvPr/>
        </p:nvSpPr>
        <p:spPr>
          <a:xfrm>
            <a:off x="71500" y="434685"/>
            <a:ext cx="5365571"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9.4.2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支持向量机分类（</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SVC</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）的实现</a:t>
            </a:r>
          </a:p>
        </p:txBody>
      </p:sp>
      <p:sp>
        <p:nvSpPr>
          <p:cNvPr id="8" name="矩形 7">
            <a:extLst>
              <a:ext uri="{FF2B5EF4-FFF2-40B4-BE49-F238E27FC236}">
                <a16:creationId xmlns:a16="http://schemas.microsoft.com/office/drawing/2014/main" id="{6DBE834A-91E2-149A-AAFC-3937E2D10807}"/>
              </a:ext>
            </a:extLst>
          </p:cNvPr>
          <p:cNvSpPr/>
          <p:nvPr/>
        </p:nvSpPr>
        <p:spPr>
          <a:xfrm>
            <a:off x="899592" y="1302318"/>
            <a:ext cx="2628292"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创建并训练</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SVC</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模型</a:t>
            </a:r>
          </a:p>
        </p:txBody>
      </p:sp>
      <p:sp>
        <p:nvSpPr>
          <p:cNvPr id="11" name="七角星 6">
            <a:extLst>
              <a:ext uri="{FF2B5EF4-FFF2-40B4-BE49-F238E27FC236}">
                <a16:creationId xmlns:a16="http://schemas.microsoft.com/office/drawing/2014/main" id="{C4517D7D-C1A3-D732-CA61-718E686D3329}"/>
              </a:ext>
            </a:extLst>
          </p:cNvPr>
          <p:cNvSpPr/>
          <p:nvPr/>
        </p:nvSpPr>
        <p:spPr>
          <a:xfrm>
            <a:off x="395536" y="105609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6</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593013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36301" y="1782465"/>
            <a:ext cx="8679099" cy="318112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gn="just">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主要方法：</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fit(x, y)</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：根据输入数据</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x</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和标签数据</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y</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训练支持向量机分类模型；</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a:solidFill>
                  <a:prstClr val="black"/>
                </a:solidFill>
                <a:latin typeface="Arial" panose="020B0604020202020204" pitchFamily="34" charset="0"/>
                <a:ea typeface="微软雅黑" panose="020B0503020204020204" pitchFamily="34" charset="-122"/>
              </a:rPr>
              <a:t>predict(x)</a:t>
            </a:r>
            <a:r>
              <a:rPr lang="zh-CN" altLang="en-US" b="1" dirty="0">
                <a:solidFill>
                  <a:prstClr val="black"/>
                </a:solidFill>
                <a:latin typeface="Arial" panose="020B0604020202020204" pitchFamily="34" charset="0"/>
                <a:ea typeface="微软雅黑" panose="020B0503020204020204" pitchFamily="34" charset="-122"/>
              </a:rPr>
              <a:t>：根据输入数据</a:t>
            </a:r>
            <a:r>
              <a:rPr lang="en-US" altLang="zh-CN" b="1" dirty="0">
                <a:solidFill>
                  <a:prstClr val="black"/>
                </a:solidFill>
                <a:latin typeface="Arial" panose="020B0604020202020204" pitchFamily="34" charset="0"/>
                <a:ea typeface="微软雅黑" panose="020B0503020204020204" pitchFamily="34" charset="-122"/>
              </a:rPr>
              <a:t>x</a:t>
            </a:r>
            <a:r>
              <a:rPr lang="zh-CN" altLang="en-US" b="1" dirty="0">
                <a:solidFill>
                  <a:prstClr val="black"/>
                </a:solidFill>
                <a:latin typeface="Arial" panose="020B0604020202020204" pitchFamily="34" charset="0"/>
                <a:ea typeface="微软雅黑" panose="020B0503020204020204" pitchFamily="34" charset="-122"/>
              </a:rPr>
              <a:t>预测输出数据</a:t>
            </a:r>
            <a:r>
              <a:rPr lang="en-US" altLang="zh-CN" b="1" dirty="0">
                <a:solidFill>
                  <a:prstClr val="black"/>
                </a:solidFill>
                <a:latin typeface="Arial" panose="020B0604020202020204" pitchFamily="34" charset="0"/>
                <a:ea typeface="微软雅黑" panose="020B0503020204020204" pitchFamily="34" charset="-122"/>
              </a:rPr>
              <a:t>y</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a:solidFill>
                  <a:prstClr val="black"/>
                </a:solidFill>
                <a:latin typeface="Arial" panose="020B0604020202020204" pitchFamily="34" charset="0"/>
                <a:ea typeface="微软雅黑" panose="020B0503020204020204" pitchFamily="34" charset="-122"/>
              </a:rPr>
              <a:t>score(x, y)</a:t>
            </a:r>
            <a:r>
              <a:rPr lang="zh-CN" altLang="en-US" b="1" dirty="0">
                <a:solidFill>
                  <a:prstClr val="black"/>
                </a:solidFill>
                <a:latin typeface="Arial" panose="020B0604020202020204" pitchFamily="34" charset="0"/>
                <a:ea typeface="微软雅黑" panose="020B0503020204020204" pitchFamily="34" charset="-122"/>
              </a:rPr>
              <a:t>：根据输入数据</a:t>
            </a:r>
            <a:r>
              <a:rPr lang="en-US" altLang="zh-CN" b="1" dirty="0">
                <a:solidFill>
                  <a:prstClr val="black"/>
                </a:solidFill>
                <a:latin typeface="Arial" panose="020B0604020202020204" pitchFamily="34" charset="0"/>
                <a:ea typeface="微软雅黑" panose="020B0503020204020204" pitchFamily="34" charset="-122"/>
              </a:rPr>
              <a:t>X</a:t>
            </a:r>
            <a:r>
              <a:rPr lang="zh-CN" altLang="en-US" b="1" dirty="0">
                <a:solidFill>
                  <a:prstClr val="black"/>
                </a:solidFill>
                <a:latin typeface="Arial" panose="020B0604020202020204" pitchFamily="34" charset="0"/>
                <a:ea typeface="微软雅黑" panose="020B0503020204020204" pitchFamily="34" charset="-122"/>
              </a:rPr>
              <a:t>和标签数据</a:t>
            </a:r>
            <a:r>
              <a:rPr lang="en-US" altLang="zh-CN" b="1" dirty="0">
                <a:solidFill>
                  <a:prstClr val="black"/>
                </a:solidFill>
                <a:latin typeface="Arial" panose="020B0604020202020204" pitchFamily="34" charset="0"/>
                <a:ea typeface="微软雅黑" panose="020B0503020204020204" pitchFamily="34" charset="-122"/>
              </a:rPr>
              <a:t>y</a:t>
            </a:r>
            <a:r>
              <a:rPr lang="zh-CN" altLang="en-US" b="1" dirty="0">
                <a:solidFill>
                  <a:prstClr val="black"/>
                </a:solidFill>
                <a:latin typeface="Arial" panose="020B0604020202020204" pitchFamily="34" charset="0"/>
                <a:ea typeface="微软雅黑" panose="020B0503020204020204" pitchFamily="34" charset="-122"/>
              </a:rPr>
              <a:t>评估支持向量机分类模型的性能；</a:t>
            </a:r>
            <a:endParaRPr lang="en-US" altLang="zh-CN" b="1" dirty="0">
              <a:solidFill>
                <a:prstClr val="black"/>
              </a:solidFill>
              <a:latin typeface="Arial" panose="020B0604020202020204" pitchFamily="34" charset="0"/>
              <a:ea typeface="微软雅黑" panose="020B0503020204020204" pitchFamily="34" charset="-122"/>
            </a:endParaRPr>
          </a:p>
          <a:p>
            <a:pPr marL="285750" indent="-285750" algn="just">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实例代码：</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160000">
              <a:lnSpc>
                <a:spcPct val="125000"/>
              </a:lnSpc>
              <a:buClr>
                <a:schemeClr val="accent3">
                  <a:lumMod val="75000"/>
                </a:schemeClr>
              </a:buClr>
            </a:pPr>
            <a:r>
              <a:rPr lang="en-US" altLang="zh-CN" b="1" dirty="0"/>
              <a:t>from </a:t>
            </a:r>
            <a:r>
              <a:rPr lang="en-US" altLang="zh-CN" b="1" dirty="0" err="1"/>
              <a:t>sklearn.svm</a:t>
            </a:r>
            <a:r>
              <a:rPr lang="en-US" altLang="zh-CN" b="1" dirty="0"/>
              <a:t> import SVC</a:t>
            </a:r>
            <a:endParaRPr lang="zh-CN" altLang="zh-CN" b="1" dirty="0"/>
          </a:p>
          <a:p>
            <a:pPr marL="2160000">
              <a:lnSpc>
                <a:spcPct val="125000"/>
              </a:lnSpc>
              <a:buClr>
                <a:schemeClr val="accent3">
                  <a:lumMod val="75000"/>
                </a:schemeClr>
              </a:buClr>
            </a:pPr>
            <a:r>
              <a:rPr lang="en-US" altLang="zh-CN" b="1" dirty="0"/>
              <a:t>model = SVC(kernel='</a:t>
            </a:r>
            <a:r>
              <a:rPr lang="en-US" altLang="zh-CN" b="1" dirty="0" err="1"/>
              <a:t>rbf</a:t>
            </a:r>
            <a:r>
              <a:rPr lang="en-US" altLang="zh-CN" b="1" dirty="0"/>
              <a:t>', C=1.0)</a:t>
            </a:r>
            <a:endParaRPr lang="zh-CN" altLang="zh-CN" b="1" dirty="0"/>
          </a:p>
          <a:p>
            <a:pPr marL="2160000">
              <a:lnSpc>
                <a:spcPct val="125000"/>
              </a:lnSpc>
              <a:buClr>
                <a:schemeClr val="accent3">
                  <a:lumMod val="75000"/>
                </a:schemeClr>
              </a:buClr>
            </a:pPr>
            <a:r>
              <a:rPr lang="en-US" altLang="zh-CN" b="1" dirty="0" err="1"/>
              <a:t>model.fit</a:t>
            </a:r>
            <a:r>
              <a:rPr lang="en-US" altLang="zh-CN" b="1" dirty="0"/>
              <a:t>(</a:t>
            </a:r>
            <a:r>
              <a:rPr lang="en-US" altLang="zh-CN" b="1" dirty="0" err="1"/>
              <a:t>x_train</a:t>
            </a:r>
            <a:r>
              <a:rPr lang="en-US" altLang="zh-CN" b="1" dirty="0"/>
              <a:t>, </a:t>
            </a:r>
            <a:r>
              <a:rPr lang="en-US" altLang="zh-CN" b="1" dirty="0" err="1"/>
              <a:t>y_train</a:t>
            </a:r>
            <a:r>
              <a:rPr lang="en-US" altLang="zh-CN" b="1" dirty="0"/>
              <a:t>)</a:t>
            </a:r>
            <a:endParaRPr lang="zh-CN" altLang="zh-CN" b="1" dirty="0"/>
          </a:p>
          <a:p>
            <a:pPr marL="2160000">
              <a:lnSpc>
                <a:spcPct val="125000"/>
              </a:lnSpc>
              <a:buClr>
                <a:schemeClr val="accent3">
                  <a:lumMod val="75000"/>
                </a:schemeClr>
              </a:buClr>
            </a:pPr>
            <a:r>
              <a:rPr lang="en-US" altLang="zh-CN" b="1" dirty="0" err="1"/>
              <a:t>y_pred</a:t>
            </a:r>
            <a:r>
              <a:rPr lang="en-US" altLang="zh-CN" b="1" dirty="0"/>
              <a:t>=</a:t>
            </a:r>
            <a:r>
              <a:rPr lang="en-US" altLang="zh-CN" b="1" dirty="0" err="1"/>
              <a:t>model.predict</a:t>
            </a:r>
            <a:r>
              <a:rPr lang="en-US" altLang="zh-CN" b="1" dirty="0"/>
              <a:t>(</a:t>
            </a:r>
            <a:r>
              <a:rPr lang="en-US" altLang="zh-CN" b="1" dirty="0" err="1"/>
              <a:t>x_test</a:t>
            </a:r>
            <a:r>
              <a:rPr lang="en-US" altLang="zh-CN" b="1" dirty="0"/>
              <a:t>)</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a:extLst>
              <a:ext uri="{FF2B5EF4-FFF2-40B4-BE49-F238E27FC236}">
                <a16:creationId xmlns:a16="http://schemas.microsoft.com/office/drawing/2014/main" id="{B13EB101-007A-AD41-B83C-B2D7D9155E40}"/>
              </a:ext>
            </a:extLst>
          </p:cNvPr>
          <p:cNvSpPr/>
          <p:nvPr/>
        </p:nvSpPr>
        <p:spPr>
          <a:xfrm>
            <a:off x="2" y="411510"/>
            <a:ext cx="561611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a:extLst>
              <a:ext uri="{FF2B5EF4-FFF2-40B4-BE49-F238E27FC236}">
                <a16:creationId xmlns:a16="http://schemas.microsoft.com/office/drawing/2014/main" id="{B6ABAEF8-5E20-F348-C8A4-EFD46E6D2C78}"/>
              </a:ext>
            </a:extLst>
          </p:cNvPr>
          <p:cNvSpPr/>
          <p:nvPr/>
        </p:nvSpPr>
        <p:spPr>
          <a:xfrm>
            <a:off x="71500" y="434685"/>
            <a:ext cx="5365571"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9.4.2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支持向量机分类（</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SVC</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）的实现</a:t>
            </a:r>
          </a:p>
        </p:txBody>
      </p:sp>
      <p:sp>
        <p:nvSpPr>
          <p:cNvPr id="8" name="矩形 7">
            <a:extLst>
              <a:ext uri="{FF2B5EF4-FFF2-40B4-BE49-F238E27FC236}">
                <a16:creationId xmlns:a16="http://schemas.microsoft.com/office/drawing/2014/main" id="{6DBE834A-91E2-149A-AAFC-3937E2D10807}"/>
              </a:ext>
            </a:extLst>
          </p:cNvPr>
          <p:cNvSpPr/>
          <p:nvPr/>
        </p:nvSpPr>
        <p:spPr>
          <a:xfrm>
            <a:off x="899592" y="1302318"/>
            <a:ext cx="2628292"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创建并训练</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SVC</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模型</a:t>
            </a:r>
          </a:p>
        </p:txBody>
      </p:sp>
      <p:sp>
        <p:nvSpPr>
          <p:cNvPr id="11" name="七角星 6">
            <a:extLst>
              <a:ext uri="{FF2B5EF4-FFF2-40B4-BE49-F238E27FC236}">
                <a16:creationId xmlns:a16="http://schemas.microsoft.com/office/drawing/2014/main" id="{C4517D7D-C1A3-D732-CA61-718E686D3329}"/>
              </a:ext>
            </a:extLst>
          </p:cNvPr>
          <p:cNvSpPr/>
          <p:nvPr/>
        </p:nvSpPr>
        <p:spPr>
          <a:xfrm>
            <a:off x="395536" y="105609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6</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2514657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36301" y="1782465"/>
            <a:ext cx="8679099" cy="304993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gn="just">
              <a:lnSpc>
                <a:spcPct val="110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预测与评估模型性能有助于了解模型的泛化能力和优化方向；</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gn="just">
              <a:lnSpc>
                <a:spcPct val="110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在</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SVC</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模型中，通常用测试集评估模型效果。流程如下：</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10000"/>
              </a:lnSpc>
              <a:buClr>
                <a:schemeClr val="accent3">
                  <a:lumMod val="75000"/>
                </a:schemeClr>
              </a:buClr>
              <a:buFont typeface="Wingdings" panose="05000000000000000000" pitchFamily="2" charset="2"/>
              <a:buChar char="u"/>
            </a:pPr>
            <a:r>
              <a:rPr lang="zh-CN" altLang="en-US" b="1" dirty="0">
                <a:solidFill>
                  <a:prstClr val="black"/>
                </a:solidFill>
                <a:latin typeface="Arial" panose="020B0604020202020204" pitchFamily="34" charset="0"/>
                <a:ea typeface="微软雅黑" panose="020B0503020204020204" pitchFamily="34" charset="-122"/>
              </a:rPr>
              <a:t>利用训练好的</a:t>
            </a:r>
            <a:r>
              <a:rPr lang="en-US" altLang="zh-CN" b="1" dirty="0">
                <a:solidFill>
                  <a:prstClr val="black"/>
                </a:solidFill>
                <a:latin typeface="Arial" panose="020B0604020202020204" pitchFamily="34" charset="0"/>
                <a:ea typeface="微软雅黑" panose="020B0503020204020204" pitchFamily="34" charset="-122"/>
              </a:rPr>
              <a:t>SVC</a:t>
            </a:r>
            <a:r>
              <a:rPr lang="zh-CN" altLang="en-US" b="1" dirty="0">
                <a:solidFill>
                  <a:prstClr val="black"/>
                </a:solidFill>
                <a:latin typeface="Arial" panose="020B0604020202020204" pitchFamily="34" charset="0"/>
                <a:ea typeface="微软雅黑" panose="020B0503020204020204" pitchFamily="34" charset="-122"/>
              </a:rPr>
              <a:t>模型对测试集进行预测，得到结果 </a:t>
            </a:r>
            <a:r>
              <a:rPr lang="en-US" altLang="zh-CN" b="1" dirty="0" err="1">
                <a:solidFill>
                  <a:prstClr val="black"/>
                </a:solidFill>
                <a:latin typeface="Arial" panose="020B0604020202020204" pitchFamily="34" charset="0"/>
                <a:ea typeface="微软雅黑" panose="020B0503020204020204" pitchFamily="34" charset="-122"/>
              </a:rPr>
              <a:t>y_pred</a:t>
            </a:r>
            <a:r>
              <a:rPr lang="zh-CN" altLang="en-US" b="1" dirty="0">
                <a:solidFill>
                  <a:prstClr val="black"/>
                </a:solidFill>
                <a:latin typeface="Arial" panose="020B0604020202020204" pitchFamily="34" charset="0"/>
                <a:ea typeface="微软雅黑" panose="020B0503020204020204" pitchFamily="34" charset="-122"/>
              </a:rPr>
              <a:t>；</a:t>
            </a:r>
          </a:p>
          <a:p>
            <a:pPr marL="742950" lvl="1" indent="-285750" algn="just">
              <a:lnSpc>
                <a:spcPct val="110000"/>
              </a:lnSpc>
              <a:buClr>
                <a:schemeClr val="accent3">
                  <a:lumMod val="75000"/>
                </a:schemeClr>
              </a:buClr>
              <a:buFont typeface="Wingdings" panose="05000000000000000000" pitchFamily="2" charset="2"/>
              <a:buChar char="u"/>
            </a:pPr>
            <a:r>
              <a:rPr lang="zh-CN" altLang="en-US" b="1" dirty="0">
                <a:solidFill>
                  <a:prstClr val="black"/>
                </a:solidFill>
                <a:latin typeface="Arial" panose="020B0604020202020204" pitchFamily="34" charset="0"/>
                <a:ea typeface="微软雅黑" panose="020B0503020204020204" pitchFamily="34" charset="-122"/>
              </a:rPr>
              <a:t>采用准确率、精确度、召回率和</a:t>
            </a:r>
            <a:r>
              <a:rPr lang="en-US" altLang="zh-CN" b="1" dirty="0">
                <a:solidFill>
                  <a:prstClr val="black"/>
                </a:solidFill>
                <a:latin typeface="Arial" panose="020B0604020202020204" pitchFamily="34" charset="0"/>
                <a:ea typeface="微软雅黑" panose="020B0503020204020204" pitchFamily="34" charset="-122"/>
              </a:rPr>
              <a:t>F1</a:t>
            </a:r>
            <a:r>
              <a:rPr lang="zh-CN" altLang="en-US" b="1" dirty="0">
                <a:solidFill>
                  <a:prstClr val="black"/>
                </a:solidFill>
                <a:latin typeface="Arial" panose="020B0604020202020204" pitchFamily="34" charset="0"/>
                <a:ea typeface="微软雅黑" panose="020B0503020204020204" pitchFamily="34" charset="-122"/>
              </a:rPr>
              <a:t>值等多项指标，全方位评估模型性能；</a:t>
            </a:r>
          </a:p>
          <a:p>
            <a:pPr marL="742950" lvl="1" indent="-285750" algn="just">
              <a:lnSpc>
                <a:spcPct val="110000"/>
              </a:lnSpc>
              <a:buClr>
                <a:schemeClr val="accent3">
                  <a:lumMod val="75000"/>
                </a:schemeClr>
              </a:buClr>
              <a:buFont typeface="Wingdings" panose="05000000000000000000" pitchFamily="2" charset="2"/>
              <a:buChar char="u"/>
            </a:pPr>
            <a:r>
              <a:rPr lang="zh-CN" altLang="en-US" b="1" dirty="0">
                <a:solidFill>
                  <a:prstClr val="black"/>
                </a:solidFill>
                <a:latin typeface="Arial" panose="020B0604020202020204" pitchFamily="34" charset="0"/>
                <a:ea typeface="微软雅黑" panose="020B0503020204020204" pitchFamily="34" charset="-122"/>
              </a:rPr>
              <a:t>利用指标全面把握模型在测试集上的实际表现，为后续优化提供数据依据；</a:t>
            </a:r>
            <a:endParaRPr lang="en-US" altLang="zh-CN" b="1" dirty="0">
              <a:solidFill>
                <a:prstClr val="black"/>
              </a:solidFill>
              <a:latin typeface="Arial" panose="020B0604020202020204" pitchFamily="34" charset="0"/>
              <a:ea typeface="微软雅黑" panose="020B0503020204020204" pitchFamily="34" charset="-122"/>
            </a:endParaRPr>
          </a:p>
          <a:p>
            <a:pPr marL="742950" lvl="1" indent="-285750" algn="just">
              <a:lnSpc>
                <a:spcPct val="125000"/>
              </a:lnSpc>
              <a:buClr>
                <a:schemeClr val="accent3">
                  <a:lumMod val="75000"/>
                </a:schemeClr>
              </a:buClr>
              <a:buFont typeface="Wingdings" panose="05000000000000000000" pitchFamily="2" charset="2"/>
              <a:buChar char="u"/>
            </a:pPr>
            <a:endParaRPr lang="en-US" altLang="zh-CN" b="1" dirty="0">
              <a:solidFill>
                <a:prstClr val="black"/>
              </a:solidFill>
              <a:latin typeface="Arial" panose="020B0604020202020204" pitchFamily="34" charset="0"/>
              <a:ea typeface="微软雅黑" panose="020B0503020204020204" pitchFamily="34" charset="-122"/>
            </a:endParaRPr>
          </a:p>
          <a:p>
            <a:pPr marL="742950" lvl="1" indent="-285750" algn="just">
              <a:lnSpc>
                <a:spcPct val="125000"/>
              </a:lnSpc>
              <a:buClr>
                <a:schemeClr val="accent3">
                  <a:lumMod val="75000"/>
                </a:schemeClr>
              </a:buClr>
              <a:buFont typeface="Wingdings" panose="05000000000000000000" pitchFamily="2" charset="2"/>
              <a:buChar char="u"/>
            </a:pPr>
            <a:endParaRPr lang="en-US" altLang="zh-CN" b="1" dirty="0">
              <a:solidFill>
                <a:prstClr val="black"/>
              </a:solidFill>
              <a:latin typeface="Arial" panose="020B0604020202020204" pitchFamily="34" charset="0"/>
              <a:ea typeface="微软雅黑" panose="020B0503020204020204" pitchFamily="34" charset="-122"/>
            </a:endParaRPr>
          </a:p>
          <a:p>
            <a:pPr marL="742950" lvl="1" indent="-285750" algn="just">
              <a:lnSpc>
                <a:spcPct val="125000"/>
              </a:lnSpc>
              <a:buClr>
                <a:schemeClr val="accent3">
                  <a:lumMod val="75000"/>
                </a:schemeClr>
              </a:buClr>
              <a:buFont typeface="Wingdings" panose="05000000000000000000" pitchFamily="2" charset="2"/>
              <a:buChar char="u"/>
            </a:pPr>
            <a:endParaRPr lang="en-US" altLang="zh-CN" b="1" dirty="0">
              <a:solidFill>
                <a:prstClr val="black"/>
              </a:solidFill>
              <a:latin typeface="Arial" panose="020B0604020202020204" pitchFamily="34" charset="0"/>
              <a:ea typeface="微软雅黑" panose="020B0503020204020204" pitchFamily="34" charset="-122"/>
            </a:endParaRPr>
          </a:p>
          <a:p>
            <a:pPr marL="742950" lvl="1" indent="-285750" algn="just">
              <a:lnSpc>
                <a:spcPct val="125000"/>
              </a:lnSpc>
              <a:buClr>
                <a:schemeClr val="accent3">
                  <a:lumMod val="75000"/>
                </a:schemeClr>
              </a:buClr>
              <a:buFont typeface="Wingdings" panose="05000000000000000000" pitchFamily="2" charset="2"/>
              <a:buChar char="u"/>
            </a:pPr>
            <a:endParaRPr lang="en-US" altLang="zh-CN" b="1" dirty="0">
              <a:solidFill>
                <a:prstClr val="black"/>
              </a:solidFill>
              <a:latin typeface="Arial" panose="020B0604020202020204" pitchFamily="34" charset="0"/>
              <a:ea typeface="微软雅黑" panose="020B0503020204020204" pitchFamily="34" charset="-122"/>
            </a:endParaRPr>
          </a:p>
        </p:txBody>
      </p:sp>
      <p:sp>
        <p:nvSpPr>
          <p:cNvPr id="4" name="矩形 3">
            <a:extLst>
              <a:ext uri="{FF2B5EF4-FFF2-40B4-BE49-F238E27FC236}">
                <a16:creationId xmlns:a16="http://schemas.microsoft.com/office/drawing/2014/main" id="{B13EB101-007A-AD41-B83C-B2D7D9155E40}"/>
              </a:ext>
            </a:extLst>
          </p:cNvPr>
          <p:cNvSpPr/>
          <p:nvPr/>
        </p:nvSpPr>
        <p:spPr>
          <a:xfrm>
            <a:off x="2" y="411510"/>
            <a:ext cx="561611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a:extLst>
              <a:ext uri="{FF2B5EF4-FFF2-40B4-BE49-F238E27FC236}">
                <a16:creationId xmlns:a16="http://schemas.microsoft.com/office/drawing/2014/main" id="{B6ABAEF8-5E20-F348-C8A4-EFD46E6D2C78}"/>
              </a:ext>
            </a:extLst>
          </p:cNvPr>
          <p:cNvSpPr/>
          <p:nvPr/>
        </p:nvSpPr>
        <p:spPr>
          <a:xfrm>
            <a:off x="71500" y="434685"/>
            <a:ext cx="5365571"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9.4.2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支持向量机分类（</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SVC</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）的实现</a:t>
            </a:r>
          </a:p>
        </p:txBody>
      </p:sp>
      <p:sp>
        <p:nvSpPr>
          <p:cNvPr id="8" name="矩形 7">
            <a:extLst>
              <a:ext uri="{FF2B5EF4-FFF2-40B4-BE49-F238E27FC236}">
                <a16:creationId xmlns:a16="http://schemas.microsoft.com/office/drawing/2014/main" id="{6DBE834A-91E2-149A-AAFC-3937E2D10807}"/>
              </a:ext>
            </a:extLst>
          </p:cNvPr>
          <p:cNvSpPr/>
          <p:nvPr/>
        </p:nvSpPr>
        <p:spPr>
          <a:xfrm>
            <a:off x="899592" y="1302318"/>
            <a:ext cx="2628292"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预测并评估模型性能</a:t>
            </a:r>
          </a:p>
        </p:txBody>
      </p:sp>
      <p:sp>
        <p:nvSpPr>
          <p:cNvPr id="11" name="七角星 6">
            <a:extLst>
              <a:ext uri="{FF2B5EF4-FFF2-40B4-BE49-F238E27FC236}">
                <a16:creationId xmlns:a16="http://schemas.microsoft.com/office/drawing/2014/main" id="{C4517D7D-C1A3-D732-CA61-718E686D3329}"/>
              </a:ext>
            </a:extLst>
          </p:cNvPr>
          <p:cNvSpPr/>
          <p:nvPr/>
        </p:nvSpPr>
        <p:spPr>
          <a:xfrm>
            <a:off x="395536" y="105609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7</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3" name="文本框 2">
            <a:extLst>
              <a:ext uri="{FF2B5EF4-FFF2-40B4-BE49-F238E27FC236}">
                <a16:creationId xmlns:a16="http://schemas.microsoft.com/office/drawing/2014/main" id="{982C0F30-A451-3FCF-6270-8B0FEE6239DC}"/>
              </a:ext>
            </a:extLst>
          </p:cNvPr>
          <p:cNvSpPr txBox="1"/>
          <p:nvPr/>
        </p:nvSpPr>
        <p:spPr>
          <a:xfrm>
            <a:off x="1835696" y="3307433"/>
            <a:ext cx="5508866" cy="1516825"/>
          </a:xfrm>
          <a:prstGeom prst="rect">
            <a:avLst/>
          </a:prstGeom>
          <a:noFill/>
        </p:spPr>
        <p:txBody>
          <a:bodyPr wrap="square">
            <a:spAutoFit/>
          </a:bodyPr>
          <a:lstStyle/>
          <a:p>
            <a:pPr>
              <a:lnSpc>
                <a:spcPct val="110000"/>
              </a:lnSpc>
              <a:buClr>
                <a:schemeClr val="accent3">
                  <a:lumMod val="75000"/>
                </a:schemeClr>
              </a:buClr>
            </a:pPr>
            <a:r>
              <a:rPr lang="zh-CN" altLang="en-US" sz="1700" b="1" dirty="0">
                <a:solidFill>
                  <a:schemeClr val="dk1"/>
                </a:solidFill>
              </a:rPr>
              <a:t>y_pred = clf.predict(X_test_scaled)</a:t>
            </a:r>
          </a:p>
          <a:p>
            <a:pPr>
              <a:lnSpc>
                <a:spcPct val="110000"/>
              </a:lnSpc>
              <a:buClr>
                <a:schemeClr val="accent3">
                  <a:lumMod val="75000"/>
                </a:schemeClr>
              </a:buClr>
            </a:pPr>
            <a:r>
              <a:rPr lang="zh-CN" altLang="en-US" sz="1700" b="1" dirty="0">
                <a:solidFill>
                  <a:schemeClr val="dk1"/>
                </a:solidFill>
              </a:rPr>
              <a:t>accuracy = accuracy_score(y_test, y_pred)</a:t>
            </a:r>
          </a:p>
          <a:p>
            <a:pPr>
              <a:lnSpc>
                <a:spcPct val="110000"/>
              </a:lnSpc>
              <a:buClr>
                <a:schemeClr val="accent3">
                  <a:lumMod val="75000"/>
                </a:schemeClr>
              </a:buClr>
            </a:pPr>
            <a:r>
              <a:rPr lang="zh-CN" altLang="en-US" sz="1700" b="1" dirty="0">
                <a:solidFill>
                  <a:schemeClr val="dk1"/>
                </a:solidFill>
              </a:rPr>
              <a:t>precision = precision_score(y_test, y_pred, average='macro')</a:t>
            </a:r>
          </a:p>
          <a:p>
            <a:pPr>
              <a:lnSpc>
                <a:spcPct val="110000"/>
              </a:lnSpc>
              <a:buClr>
                <a:schemeClr val="accent3">
                  <a:lumMod val="75000"/>
                </a:schemeClr>
              </a:buClr>
            </a:pPr>
            <a:r>
              <a:rPr lang="zh-CN" altLang="en-US" sz="1700" b="1" dirty="0">
                <a:solidFill>
                  <a:schemeClr val="dk1"/>
                </a:solidFill>
              </a:rPr>
              <a:t>recall = recall_score(y_test, y_pred, average='macro')</a:t>
            </a:r>
          </a:p>
          <a:p>
            <a:pPr>
              <a:lnSpc>
                <a:spcPct val="110000"/>
              </a:lnSpc>
              <a:buClr>
                <a:schemeClr val="accent3">
                  <a:lumMod val="75000"/>
                </a:schemeClr>
              </a:buClr>
            </a:pPr>
            <a:r>
              <a:rPr lang="zh-CN" altLang="en-US" sz="1700" b="1" dirty="0">
                <a:solidFill>
                  <a:schemeClr val="dk1"/>
                </a:solidFill>
              </a:rPr>
              <a:t>f1 = f1_score(y_test, y_pred, average='macro')</a:t>
            </a:r>
          </a:p>
        </p:txBody>
      </p:sp>
    </p:spTree>
    <p:extLst>
      <p:ext uri="{BB962C8B-B14F-4D97-AF65-F5344CB8AC3E}">
        <p14:creationId xmlns:p14="http://schemas.microsoft.com/office/powerpoint/2010/main" val="3205825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3675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3211135"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支持向量机分类</a:t>
            </a:r>
          </a:p>
        </p:txBody>
      </p:sp>
      <mc:AlternateContent xmlns:mc="http://schemas.openxmlformats.org/markup-compatibility/2006" xmlns:a14="http://schemas.microsoft.com/office/drawing/2010/main">
        <mc:Choice Requires="a14">
          <p:sp>
            <p:nvSpPr>
              <p:cNvPr id="7" name="矩形 6"/>
              <p:cNvSpPr/>
              <p:nvPr/>
            </p:nvSpPr>
            <p:spPr>
              <a:xfrm>
                <a:off x="246211" y="1668229"/>
                <a:ext cx="8686800" cy="324326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zh-CN" b="1" dirty="0">
                    <a:solidFill>
                      <a:prstClr val="black"/>
                    </a:solidFill>
                    <a:latin typeface="Arial" panose="020B0604020202020204" pitchFamily="34" charset="0"/>
                    <a:ea typeface="微软雅黑" panose="020B0503020204020204" pitchFamily="34" charset="-122"/>
                  </a:rPr>
                  <a:t>设线性可分的样本集有</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𝒏</m:t>
                    </m:r>
                  </m:oMath>
                </a14:m>
                <a:r>
                  <a:rPr lang="zh-CN" altLang="zh-CN" b="1" dirty="0">
                    <a:solidFill>
                      <a:prstClr val="black"/>
                    </a:solidFill>
                    <a:latin typeface="Arial" panose="020B0604020202020204" pitchFamily="34" charset="0"/>
                    <a:ea typeface="微软雅黑" panose="020B0503020204020204" pitchFamily="34" charset="-122"/>
                  </a:rPr>
                  <a:t>个样本</a:t>
                </a:r>
                <a14:m>
                  <m:oMath xmlns:m="http://schemas.openxmlformats.org/officeDocument/2006/math">
                    <m:d>
                      <m:dPr>
                        <m:ctrlPr>
                          <a:rPr lang="zh-CN" altLang="zh-CN" b="1" i="1">
                            <a:solidFill>
                              <a:prstClr val="black"/>
                            </a:solidFill>
                            <a:latin typeface="Cambria Math" panose="02040503050406030204" pitchFamily="18" charset="0"/>
                            <a:ea typeface="微软雅黑" panose="020B0503020204020204" pitchFamily="34" charset="-122"/>
                          </a:rPr>
                        </m:ctrlPr>
                      </m:dPr>
                      <m:e>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𝒙</m:t>
                            </m:r>
                          </m:e>
                          <m:sub>
                            <m:r>
                              <a:rPr lang="en-US" altLang="zh-CN" b="1" i="1">
                                <a:solidFill>
                                  <a:prstClr val="black"/>
                                </a:solidFill>
                                <a:latin typeface="Cambria Math" panose="02040503050406030204" pitchFamily="18" charset="0"/>
                                <a:ea typeface="微软雅黑" panose="020B0503020204020204" pitchFamily="34" charset="-122"/>
                              </a:rPr>
                              <m:t>𝒊</m:t>
                            </m:r>
                          </m:sub>
                        </m:sSub>
                        <m:r>
                          <a:rPr lang="en-US" altLang="zh-CN" b="1">
                            <a:solidFill>
                              <a:prstClr val="black"/>
                            </a:solidFill>
                            <a:latin typeface="Cambria Math" panose="02040503050406030204" pitchFamily="18" charset="0"/>
                            <a:ea typeface="微软雅黑" panose="020B0503020204020204" pitchFamily="34" charset="-122"/>
                          </a:rPr>
                          <m:t>,</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𝒚</m:t>
                            </m:r>
                          </m:e>
                          <m:sub>
                            <m:r>
                              <a:rPr lang="en-US" altLang="zh-CN" b="1" i="1">
                                <a:solidFill>
                                  <a:prstClr val="black"/>
                                </a:solidFill>
                                <a:latin typeface="Cambria Math" panose="02040503050406030204" pitchFamily="18" charset="0"/>
                                <a:ea typeface="微软雅黑" panose="020B0503020204020204" pitchFamily="34" charset="-122"/>
                              </a:rPr>
                              <m:t>𝒊</m:t>
                            </m:r>
                          </m:sub>
                        </m:sSub>
                      </m:e>
                    </m:d>
                  </m:oMath>
                </a14:m>
                <a:r>
                  <a:rPr lang="zh-CN" altLang="zh-CN" b="1" dirty="0">
                    <a:solidFill>
                      <a:prstClr val="black"/>
                    </a:solidFill>
                    <a:latin typeface="Arial" panose="020B0604020202020204" pitchFamily="34" charset="0"/>
                    <a:ea typeface="微软雅黑" panose="020B0503020204020204" pitchFamily="34" charset="-122"/>
                  </a:rPr>
                  <a:t>，其中</a:t>
                </a:r>
                <a14:m>
                  <m:oMath xmlns:m="http://schemas.openxmlformats.org/officeDocument/2006/math">
                    <m:r>
                      <a:rPr lang="en-US" altLang="zh-CN" b="1" i="0" smtClean="0">
                        <a:solidFill>
                          <a:prstClr val="black"/>
                        </a:solidFill>
                        <a:latin typeface="Cambria Math" panose="02040503050406030204" pitchFamily="18" charset="0"/>
                        <a:ea typeface="微软雅黑" panose="020B0503020204020204" pitchFamily="34" charset="-122"/>
                      </a:rPr>
                      <m:t> </m:t>
                    </m:r>
                    <m:r>
                      <a:rPr lang="en-US" altLang="zh-CN" b="1" i="1">
                        <a:solidFill>
                          <a:prstClr val="black"/>
                        </a:solidFill>
                        <a:latin typeface="Cambria Math" panose="02040503050406030204" pitchFamily="18" charset="0"/>
                        <a:ea typeface="微软雅黑" panose="020B0503020204020204" pitchFamily="34" charset="-122"/>
                      </a:rPr>
                      <m:t>𝒊</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𝟏</m:t>
                    </m:r>
                  </m:oMath>
                </a14:m>
                <a:r>
                  <a:rPr lang="zh-CN" altLang="zh-CN" b="1" dirty="0">
                    <a:solidFill>
                      <a:prstClr val="black"/>
                    </a:solidFill>
                    <a:latin typeface="Arial" panose="020B0604020202020204" pitchFamily="34" charset="0"/>
                    <a:ea typeface="微软雅黑" panose="020B0503020204020204" pitchFamily="34" charset="-122"/>
                  </a:rPr>
                  <a:t>，</a:t>
                </a:r>
                <a:r>
                  <a:rPr lang="en-US" altLang="zh-CN" b="1" dirty="0">
                    <a:solidFill>
                      <a:prstClr val="black"/>
                    </a:solidFill>
                    <a:latin typeface="Arial" panose="020B0604020202020204" pitchFamily="34" charset="0"/>
                    <a:ea typeface="微软雅黑" panose="020B0503020204020204" pitchFamily="34" charset="-122"/>
                  </a:rPr>
                  <a:t>2</a:t>
                </a:r>
                <a:r>
                  <a:rPr lang="zh-CN" altLang="zh-CN" b="1" dirty="0">
                    <a:solidFill>
                      <a:prstClr val="black"/>
                    </a:solidFill>
                    <a:latin typeface="Arial" panose="020B0604020202020204" pitchFamily="34" charset="0"/>
                    <a:ea typeface="微软雅黑" panose="020B0503020204020204" pitchFamily="34" charset="-122"/>
                  </a:rPr>
                  <a:t>，</a:t>
                </a:r>
                <a:r>
                  <a:rPr lang="en-US" altLang="zh-CN" b="1" dirty="0">
                    <a:solidFill>
                      <a:prstClr val="black"/>
                    </a:solidFill>
                    <a:latin typeface="Arial" panose="020B0604020202020204" pitchFamily="34" charset="0"/>
                    <a:ea typeface="微软雅黑" panose="020B0503020204020204" pitchFamily="34" charset="-122"/>
                  </a:rPr>
                  <a:t>⋯</a:t>
                </a:r>
                <a:r>
                  <a:rPr lang="zh-CN" altLang="zh-CN" b="1" dirty="0">
                    <a:solidFill>
                      <a:prstClr val="black"/>
                    </a:solidFill>
                    <a:latin typeface="Arial" panose="020B0604020202020204" pitchFamily="34" charset="0"/>
                    <a:ea typeface="微软雅黑" panose="020B0503020204020204" pitchFamily="34" charset="-122"/>
                  </a:rPr>
                  <a:t>，</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𝒏</m:t>
                    </m:r>
                  </m:oMath>
                </a14:m>
                <a:r>
                  <a:rPr lang="zh-CN" altLang="zh-CN" b="1" dirty="0">
                    <a:solidFill>
                      <a:prstClr val="black"/>
                    </a:solidFill>
                    <a:latin typeface="Arial" panose="020B0604020202020204" pitchFamily="34" charset="0"/>
                    <a:ea typeface="微软雅黑" panose="020B0503020204020204" pitchFamily="34" charset="-122"/>
                  </a:rPr>
                  <a:t>，</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𝒙</m:t>
                    </m:r>
                    <m:r>
                      <a:rPr lang="en-US" altLang="zh-CN" b="1">
                        <a:solidFill>
                          <a:prstClr val="black"/>
                        </a:solidFill>
                        <a:latin typeface="Cambria Math" panose="02040503050406030204" pitchFamily="18" charset="0"/>
                        <a:ea typeface="微软雅黑" panose="020B0503020204020204" pitchFamily="34" charset="-122"/>
                      </a:rPr>
                      <m:t>∈</m:t>
                    </m:r>
                    <m:sSup>
                      <m:sSupPr>
                        <m:ctrlPr>
                          <a:rPr lang="zh-CN" altLang="zh-CN" b="1" i="1">
                            <a:solidFill>
                              <a:prstClr val="black"/>
                            </a:solidFill>
                            <a:latin typeface="Cambria Math" panose="02040503050406030204" pitchFamily="18" charset="0"/>
                            <a:ea typeface="微软雅黑" panose="020B0503020204020204" pitchFamily="34" charset="-122"/>
                          </a:rPr>
                        </m:ctrlPr>
                      </m:sSupPr>
                      <m:e>
                        <m:r>
                          <a:rPr lang="en-US" altLang="zh-CN" b="1" i="1">
                            <a:solidFill>
                              <a:prstClr val="black"/>
                            </a:solidFill>
                            <a:latin typeface="Cambria Math" panose="02040503050406030204" pitchFamily="18" charset="0"/>
                            <a:ea typeface="微软雅黑" panose="020B0503020204020204" pitchFamily="34" charset="-122"/>
                          </a:rPr>
                          <m:t>𝑹</m:t>
                        </m:r>
                      </m:e>
                      <m:sup>
                        <m:r>
                          <a:rPr lang="en-US" altLang="zh-CN" b="1" i="1">
                            <a:solidFill>
                              <a:prstClr val="black"/>
                            </a:solidFill>
                            <a:latin typeface="Cambria Math" panose="02040503050406030204" pitchFamily="18" charset="0"/>
                            <a:ea typeface="微软雅黑" panose="020B0503020204020204" pitchFamily="34" charset="-122"/>
                          </a:rPr>
                          <m:t>𝒎</m:t>
                        </m:r>
                      </m:sup>
                    </m:sSup>
                  </m:oMath>
                </a14:m>
                <a:r>
                  <a:rPr lang="zh-CN" altLang="zh-CN" b="1" dirty="0">
                    <a:solidFill>
                      <a:prstClr val="black"/>
                    </a:solidFill>
                    <a:latin typeface="Arial" panose="020B0604020202020204" pitchFamily="34" charset="0"/>
                    <a:ea typeface="微软雅黑" panose="020B0503020204020204" pitchFamily="34" charset="-122"/>
                  </a:rPr>
                  <a:t>，</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𝒚</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𝟏</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𝟏</m:t>
                    </m:r>
                    <m:r>
                      <a:rPr lang="en-US" altLang="zh-CN" b="1">
                        <a:solidFill>
                          <a:prstClr val="black"/>
                        </a:solidFill>
                        <a:latin typeface="Cambria Math" panose="02040503050406030204" pitchFamily="18" charset="0"/>
                        <a:ea typeface="微软雅黑" panose="020B0503020204020204" pitchFamily="34" charset="-122"/>
                      </a:rPr>
                      <m:t>}</m:t>
                    </m:r>
                  </m:oMath>
                </a14:m>
                <a:r>
                  <a:rPr lang="zh-CN" altLang="zh-CN" b="1" dirty="0">
                    <a:solidFill>
                      <a:prstClr val="black"/>
                    </a:solidFill>
                    <a:latin typeface="Arial" panose="020B0604020202020204" pitchFamily="34" charset="0"/>
                    <a:ea typeface="微软雅黑" panose="020B0503020204020204" pitchFamily="34" charset="-122"/>
                  </a:rPr>
                  <a:t>，其中</a:t>
                </a:r>
                <a14:m>
                  <m:oMath xmlns:m="http://schemas.openxmlformats.org/officeDocument/2006/math">
                    <m:r>
                      <m:rPr>
                        <m:nor/>
                      </m:rPr>
                      <a:rPr lang="en-US" altLang="zh-CN" b="1">
                        <a:solidFill>
                          <a:prstClr val="black"/>
                        </a:solidFill>
                        <a:latin typeface="Arial" panose="020B0604020202020204" pitchFamily="34" charset="0"/>
                        <a:ea typeface="微软雅黑" panose="020B0503020204020204" pitchFamily="34" charset="-122"/>
                      </a:rPr>
                      <m:t>+1</m:t>
                    </m:r>
                  </m:oMath>
                </a14:m>
                <a:r>
                  <a:rPr lang="zh-CN" altLang="zh-CN" b="1" dirty="0">
                    <a:solidFill>
                      <a:prstClr val="black"/>
                    </a:solidFill>
                    <a:latin typeface="Arial" panose="020B0604020202020204" pitchFamily="34" charset="0"/>
                    <a:ea typeface="微软雅黑" panose="020B0503020204020204" pitchFamily="34" charset="-122"/>
                  </a:rPr>
                  <a:t>和</a:t>
                </a:r>
                <a14:m>
                  <m:oMath xmlns:m="http://schemas.openxmlformats.org/officeDocument/2006/math">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𝟏</m:t>
                    </m:r>
                  </m:oMath>
                </a14:m>
                <a:r>
                  <a:rPr lang="zh-CN" altLang="zh-CN" b="1" dirty="0">
                    <a:solidFill>
                      <a:prstClr val="black"/>
                    </a:solidFill>
                    <a:latin typeface="Arial" panose="020B0604020202020204" pitchFamily="34" charset="0"/>
                    <a:ea typeface="微软雅黑" panose="020B0503020204020204" pitchFamily="34" charset="-122"/>
                  </a:rPr>
                  <a:t>分别代表两类的类别标识</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在高维空间中，将两类样本无错分开的分类超平面</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H</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满足：</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nSpc>
                    <a:spcPct val="125000"/>
                  </a:lnSpc>
                  <a:spcBef>
                    <a:spcPts val="600"/>
                  </a:spcBef>
                  <a:spcAft>
                    <a:spcPts val="600"/>
                  </a:spcAft>
                  <a:buClr>
                    <a:schemeClr val="accent3">
                      <a:lumMod val="75000"/>
                    </a:schemeClr>
                  </a:buClr>
                </a:pPr>
                <a14:m>
                  <m:oMathPara xmlns:m="http://schemas.openxmlformats.org/officeDocument/2006/math">
                    <m:oMathParaPr>
                      <m:jc m:val="centerGroup"/>
                    </m:oMathParaPr>
                    <m:oMath xmlns:m="http://schemas.openxmlformats.org/officeDocument/2006/math">
                      <m:r>
                        <a:rPr lang="en-US" altLang="zh-CN" sz="2400" b="1" i="1">
                          <a:solidFill>
                            <a:prstClr val="black"/>
                          </a:solidFill>
                          <a:latin typeface="Cambria Math" panose="02040503050406030204" pitchFamily="18" charset="0"/>
                          <a:ea typeface="微软雅黑" panose="020B0503020204020204" pitchFamily="34" charset="-122"/>
                        </a:rPr>
                        <m:t>𝒈</m:t>
                      </m:r>
                      <m:r>
                        <a:rPr lang="en-US" altLang="zh-CN" sz="2400" b="1">
                          <a:solidFill>
                            <a:prstClr val="black"/>
                          </a:solidFill>
                          <a:latin typeface="Cambria Math" panose="02040503050406030204" pitchFamily="18" charset="0"/>
                          <a:ea typeface="微软雅黑" panose="020B0503020204020204" pitchFamily="34" charset="-122"/>
                        </a:rPr>
                        <m:t>(</m:t>
                      </m:r>
                      <m:r>
                        <a:rPr lang="en-US" altLang="zh-CN" sz="2400" b="1" i="1">
                          <a:solidFill>
                            <a:prstClr val="black"/>
                          </a:solidFill>
                          <a:latin typeface="Cambria Math" panose="02040503050406030204" pitchFamily="18" charset="0"/>
                          <a:ea typeface="微软雅黑" panose="020B0503020204020204" pitchFamily="34" charset="-122"/>
                        </a:rPr>
                        <m:t>𝒙</m:t>
                      </m:r>
                      <m:r>
                        <a:rPr lang="en-US" altLang="zh-CN" sz="2400" b="1">
                          <a:solidFill>
                            <a:prstClr val="black"/>
                          </a:solidFill>
                          <a:latin typeface="Cambria Math" panose="02040503050406030204" pitchFamily="18" charset="0"/>
                          <a:ea typeface="微软雅黑" panose="020B0503020204020204" pitchFamily="34" charset="-122"/>
                        </a:rPr>
                        <m:t>)=</m:t>
                      </m:r>
                      <m:r>
                        <a:rPr lang="en-US" altLang="zh-CN" sz="2400" b="1" i="1">
                          <a:solidFill>
                            <a:prstClr val="black"/>
                          </a:solidFill>
                          <a:latin typeface="Cambria Math" panose="02040503050406030204" pitchFamily="18" charset="0"/>
                          <a:ea typeface="微软雅黑" panose="020B0503020204020204" pitchFamily="34" charset="-122"/>
                        </a:rPr>
                        <m:t>𝝎</m:t>
                      </m:r>
                      <m:r>
                        <a:rPr lang="en-US" altLang="zh-CN" sz="2400" b="1">
                          <a:solidFill>
                            <a:prstClr val="black"/>
                          </a:solidFill>
                          <a:latin typeface="Cambria Math" panose="02040503050406030204" pitchFamily="18" charset="0"/>
                          <a:ea typeface="微软雅黑" panose="020B0503020204020204" pitchFamily="34" charset="-122"/>
                        </a:rPr>
                        <m:t>⋅</m:t>
                      </m:r>
                      <m:r>
                        <a:rPr lang="en-US" altLang="zh-CN" sz="2400" b="1" i="1">
                          <a:solidFill>
                            <a:prstClr val="black"/>
                          </a:solidFill>
                          <a:latin typeface="Cambria Math" panose="02040503050406030204" pitchFamily="18" charset="0"/>
                          <a:ea typeface="微软雅黑" panose="020B0503020204020204" pitchFamily="34" charset="-122"/>
                        </a:rPr>
                        <m:t>𝒙</m:t>
                      </m:r>
                      <m:r>
                        <a:rPr lang="en-US" altLang="zh-CN" sz="2400" b="1">
                          <a:solidFill>
                            <a:prstClr val="black"/>
                          </a:solidFill>
                          <a:latin typeface="Cambria Math" panose="02040503050406030204" pitchFamily="18" charset="0"/>
                          <a:ea typeface="微软雅黑" panose="020B0503020204020204" pitchFamily="34" charset="-122"/>
                        </a:rPr>
                        <m:t>−</m:t>
                      </m:r>
                      <m:r>
                        <a:rPr lang="en-US" altLang="zh-CN" sz="2400" b="1" i="1">
                          <a:solidFill>
                            <a:prstClr val="black"/>
                          </a:solidFill>
                          <a:latin typeface="Cambria Math" panose="02040503050406030204" pitchFamily="18" charset="0"/>
                          <a:ea typeface="微软雅黑" panose="020B0503020204020204" pitchFamily="34" charset="-122"/>
                        </a:rPr>
                        <m:t>𝒃</m:t>
                      </m:r>
                      <m:r>
                        <a:rPr lang="en-US" altLang="zh-CN" sz="2400" b="1">
                          <a:solidFill>
                            <a:prstClr val="black"/>
                          </a:solidFill>
                          <a:latin typeface="Cambria Math" panose="02040503050406030204" pitchFamily="18" charset="0"/>
                          <a:ea typeface="微软雅黑" panose="020B0503020204020204" pitchFamily="34" charset="-122"/>
                        </a:rPr>
                        <m:t>=</m:t>
                      </m:r>
                      <m:r>
                        <a:rPr lang="en-US" altLang="zh-CN" sz="2400" b="1" i="1">
                          <a:solidFill>
                            <a:prstClr val="black"/>
                          </a:solidFill>
                          <a:latin typeface="Cambria Math" panose="02040503050406030204" pitchFamily="18" charset="0"/>
                          <a:ea typeface="微软雅黑" panose="020B0503020204020204" pitchFamily="34" charset="-122"/>
                        </a:rPr>
                        <m:t>𝟎</m:t>
                      </m:r>
                    </m:oMath>
                  </m:oMathPara>
                </a14:m>
                <a:endParaRPr lang="en-US" altLang="zh-CN" sz="24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为使分类面对所有样本正确分类并且具备分类间隔，则要求它满足以下约束条件：</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14:m>
                  <m:oMath xmlns:m="http://schemas.openxmlformats.org/officeDocument/2006/math">
                    <m:d>
                      <m:dPr>
                        <m:begChr m:val=""/>
                        <m:endChr m:val="}"/>
                        <m:ctrlPr>
                          <a:rPr lang="zh-CN" altLang="zh-CN" sz="2400" b="1" i="1">
                            <a:solidFill>
                              <a:prstClr val="black"/>
                            </a:solidFill>
                            <a:latin typeface="Cambria Math" panose="02040503050406030204" pitchFamily="18" charset="0"/>
                            <a:ea typeface="微软雅黑" panose="020B0503020204020204" pitchFamily="34" charset="-122"/>
                          </a:rPr>
                        </m:ctrlPr>
                      </m:dPr>
                      <m:e>
                        <m:m>
                          <m:mPr>
                            <m:plcHide m:val="on"/>
                            <m:mcs>
                              <m:mc>
                                <m:mcPr>
                                  <m:count m:val="3"/>
                                  <m:mcJc m:val="center"/>
                                </m:mcPr>
                              </m:mc>
                            </m:mcs>
                            <m:ctrlPr>
                              <a:rPr lang="zh-CN" altLang="zh-CN" sz="2400" b="1" i="1">
                                <a:solidFill>
                                  <a:prstClr val="black"/>
                                </a:solidFill>
                                <a:latin typeface="Cambria Math" panose="02040503050406030204" pitchFamily="18" charset="0"/>
                                <a:ea typeface="微软雅黑" panose="020B0503020204020204" pitchFamily="34" charset="-122"/>
                              </a:rPr>
                            </m:ctrlPr>
                          </m:mPr>
                          <m:mr>
                            <m:e>
                              <m:sSub>
                                <m:sSubPr>
                                  <m:ctrlPr>
                                    <a:rPr lang="zh-CN" altLang="zh-CN" sz="2400" b="1" i="1">
                                      <a:solidFill>
                                        <a:prstClr val="black"/>
                                      </a:solidFill>
                                      <a:latin typeface="Cambria Math" panose="02040503050406030204" pitchFamily="18" charset="0"/>
                                      <a:ea typeface="微软雅黑" panose="020B0503020204020204" pitchFamily="34" charset="-122"/>
                                    </a:rPr>
                                  </m:ctrlPr>
                                </m:sSubPr>
                                <m:e>
                                  <m:r>
                                    <a:rPr lang="en-US" altLang="zh-CN" sz="2400" b="1" i="1">
                                      <a:solidFill>
                                        <a:prstClr val="black"/>
                                      </a:solidFill>
                                      <a:latin typeface="Cambria Math" panose="02040503050406030204" pitchFamily="18" charset="0"/>
                                      <a:ea typeface="微软雅黑" panose="020B0503020204020204" pitchFamily="34" charset="-122"/>
                                    </a:rPr>
                                    <m:t>𝒙</m:t>
                                  </m:r>
                                </m:e>
                                <m:sub>
                                  <m:r>
                                    <a:rPr lang="en-US" altLang="zh-CN" sz="2400" b="1" i="1">
                                      <a:solidFill>
                                        <a:prstClr val="black"/>
                                      </a:solidFill>
                                      <a:latin typeface="Cambria Math" panose="02040503050406030204" pitchFamily="18" charset="0"/>
                                      <a:ea typeface="微软雅黑" panose="020B0503020204020204" pitchFamily="34" charset="-122"/>
                                    </a:rPr>
                                    <m:t>𝒊</m:t>
                                  </m:r>
                                </m:sub>
                              </m:sSub>
                              <m:r>
                                <a:rPr lang="en-US" altLang="zh-CN" sz="2400" b="1" i="1">
                                  <a:solidFill>
                                    <a:prstClr val="black"/>
                                  </a:solidFill>
                                  <a:latin typeface="Cambria Math" panose="02040503050406030204" pitchFamily="18" charset="0"/>
                                  <a:ea typeface="微软雅黑" panose="020B0503020204020204" pitchFamily="34" charset="-122"/>
                                </a:rPr>
                                <m:t>⋅</m:t>
                              </m:r>
                              <m:r>
                                <a:rPr lang="en-US" altLang="zh-CN" sz="2400" b="1" i="1">
                                  <a:solidFill>
                                    <a:prstClr val="black"/>
                                  </a:solidFill>
                                  <a:latin typeface="Cambria Math" panose="02040503050406030204" pitchFamily="18" charset="0"/>
                                  <a:ea typeface="微软雅黑" panose="020B0503020204020204" pitchFamily="34" charset="-122"/>
                                </a:rPr>
                                <m:t>𝝎</m:t>
                              </m:r>
                              <m:r>
                                <a:rPr lang="en-US" altLang="zh-CN" sz="2400" b="1" i="1">
                                  <a:solidFill>
                                    <a:prstClr val="black"/>
                                  </a:solidFill>
                                  <a:latin typeface="Cambria Math" panose="02040503050406030204" pitchFamily="18" charset="0"/>
                                  <a:ea typeface="微软雅黑" panose="020B0503020204020204" pitchFamily="34" charset="-122"/>
                                </a:rPr>
                                <m:t>+</m:t>
                              </m:r>
                              <m:r>
                                <a:rPr lang="en-US" altLang="zh-CN" sz="2400" b="1" i="1">
                                  <a:solidFill>
                                    <a:prstClr val="black"/>
                                  </a:solidFill>
                                  <a:latin typeface="Cambria Math" panose="02040503050406030204" pitchFamily="18" charset="0"/>
                                  <a:ea typeface="微软雅黑" panose="020B0503020204020204" pitchFamily="34" charset="-122"/>
                                </a:rPr>
                                <m:t>𝒃</m:t>
                              </m:r>
                              <m:r>
                                <a:rPr lang="en-US" altLang="zh-CN" sz="2400" b="1" i="1">
                                  <a:solidFill>
                                    <a:prstClr val="black"/>
                                  </a:solidFill>
                                  <a:latin typeface="Cambria Math" panose="02040503050406030204" pitchFamily="18" charset="0"/>
                                  <a:ea typeface="微软雅黑" panose="020B0503020204020204" pitchFamily="34" charset="-122"/>
                                </a:rPr>
                                <m:t>≥</m:t>
                              </m:r>
                              <m:r>
                                <a:rPr lang="en-US" altLang="zh-CN" sz="2400" b="1" i="1" smtClean="0">
                                  <a:solidFill>
                                    <a:prstClr val="black"/>
                                  </a:solidFill>
                                  <a:latin typeface="Cambria Math" panose="02040503050406030204" pitchFamily="18" charset="0"/>
                                  <a:ea typeface="微软雅黑" panose="020B0503020204020204" pitchFamily="34" charset="-122"/>
                                </a:rPr>
                                <m:t>𝟏</m:t>
                              </m:r>
                            </m:e>
                            <m:e/>
                            <m:e>
                              <m:sSub>
                                <m:sSubPr>
                                  <m:ctrlPr>
                                    <a:rPr lang="zh-CN" altLang="zh-CN" sz="2400" b="1" i="1">
                                      <a:solidFill>
                                        <a:prstClr val="black"/>
                                      </a:solidFill>
                                      <a:latin typeface="Cambria Math" panose="02040503050406030204" pitchFamily="18" charset="0"/>
                                      <a:ea typeface="微软雅黑" panose="020B0503020204020204" pitchFamily="34" charset="-122"/>
                                    </a:rPr>
                                  </m:ctrlPr>
                                </m:sSubPr>
                                <m:e>
                                  <m:r>
                                    <a:rPr lang="en-US" altLang="zh-CN" sz="2400" b="1" i="1">
                                      <a:solidFill>
                                        <a:prstClr val="black"/>
                                      </a:solidFill>
                                      <a:latin typeface="Cambria Math" panose="02040503050406030204" pitchFamily="18" charset="0"/>
                                      <a:ea typeface="微软雅黑" panose="020B0503020204020204" pitchFamily="34" charset="-122"/>
                                    </a:rPr>
                                    <m:t>𝒚</m:t>
                                  </m:r>
                                </m:e>
                                <m:sub>
                                  <m:r>
                                    <a:rPr lang="en-US" altLang="zh-CN" sz="2400" b="1" i="1">
                                      <a:solidFill>
                                        <a:prstClr val="black"/>
                                      </a:solidFill>
                                      <a:latin typeface="Cambria Math" panose="02040503050406030204" pitchFamily="18" charset="0"/>
                                      <a:ea typeface="微软雅黑" panose="020B0503020204020204" pitchFamily="34" charset="-122"/>
                                    </a:rPr>
                                    <m:t>𝒊</m:t>
                                  </m:r>
                                </m:sub>
                              </m:sSub>
                              <m:r>
                                <a:rPr lang="en-US" altLang="zh-CN" sz="2400" b="1" i="1">
                                  <a:solidFill>
                                    <a:prstClr val="black"/>
                                  </a:solidFill>
                                  <a:latin typeface="Cambria Math" panose="02040503050406030204" pitchFamily="18" charset="0"/>
                                  <a:ea typeface="微软雅黑" panose="020B0503020204020204" pitchFamily="34" charset="-122"/>
                                </a:rPr>
                                <m:t>=+</m:t>
                              </m:r>
                              <m:r>
                                <a:rPr lang="en-US" altLang="zh-CN" sz="2400" b="1" i="1">
                                  <a:solidFill>
                                    <a:prstClr val="black"/>
                                  </a:solidFill>
                                  <a:latin typeface="Cambria Math" panose="02040503050406030204" pitchFamily="18" charset="0"/>
                                  <a:ea typeface="微软雅黑" panose="020B0503020204020204" pitchFamily="34" charset="-122"/>
                                </a:rPr>
                                <m:t>𝟏</m:t>
                              </m:r>
                            </m:e>
                          </m:mr>
                          <m:mr>
                            <m:e>
                              <m:sSub>
                                <m:sSubPr>
                                  <m:ctrlPr>
                                    <a:rPr lang="zh-CN" altLang="zh-CN" sz="2400" b="1" i="1">
                                      <a:solidFill>
                                        <a:prstClr val="black"/>
                                      </a:solidFill>
                                      <a:latin typeface="Cambria Math" panose="02040503050406030204" pitchFamily="18" charset="0"/>
                                      <a:ea typeface="微软雅黑" panose="020B0503020204020204" pitchFamily="34" charset="-122"/>
                                    </a:rPr>
                                  </m:ctrlPr>
                                </m:sSubPr>
                                <m:e>
                                  <m:r>
                                    <a:rPr lang="en-US" altLang="zh-CN" sz="2400" b="1" i="1">
                                      <a:solidFill>
                                        <a:prstClr val="black"/>
                                      </a:solidFill>
                                      <a:latin typeface="Cambria Math" panose="02040503050406030204" pitchFamily="18" charset="0"/>
                                      <a:ea typeface="微软雅黑" panose="020B0503020204020204" pitchFamily="34" charset="-122"/>
                                    </a:rPr>
                                    <m:t>𝒙</m:t>
                                  </m:r>
                                </m:e>
                                <m:sub>
                                  <m:r>
                                    <a:rPr lang="en-US" altLang="zh-CN" sz="2400" b="1" i="1">
                                      <a:solidFill>
                                        <a:prstClr val="black"/>
                                      </a:solidFill>
                                      <a:latin typeface="Cambria Math" panose="02040503050406030204" pitchFamily="18" charset="0"/>
                                      <a:ea typeface="微软雅黑" panose="020B0503020204020204" pitchFamily="34" charset="-122"/>
                                    </a:rPr>
                                    <m:t>𝒊</m:t>
                                  </m:r>
                                </m:sub>
                              </m:sSub>
                              <m:r>
                                <a:rPr lang="en-US" altLang="zh-CN" sz="2400" b="1" i="1">
                                  <a:solidFill>
                                    <a:prstClr val="black"/>
                                  </a:solidFill>
                                  <a:latin typeface="Cambria Math" panose="02040503050406030204" pitchFamily="18" charset="0"/>
                                  <a:ea typeface="微软雅黑" panose="020B0503020204020204" pitchFamily="34" charset="-122"/>
                                </a:rPr>
                                <m:t>⋅</m:t>
                              </m:r>
                              <m:r>
                                <a:rPr lang="en-US" altLang="zh-CN" sz="2400" b="1" i="1">
                                  <a:solidFill>
                                    <a:prstClr val="black"/>
                                  </a:solidFill>
                                  <a:latin typeface="Cambria Math" panose="02040503050406030204" pitchFamily="18" charset="0"/>
                                  <a:ea typeface="微软雅黑" panose="020B0503020204020204" pitchFamily="34" charset="-122"/>
                                </a:rPr>
                                <m:t>𝝎</m:t>
                              </m:r>
                              <m:r>
                                <a:rPr lang="en-US" altLang="zh-CN" sz="2400" b="1" i="1">
                                  <a:solidFill>
                                    <a:prstClr val="black"/>
                                  </a:solidFill>
                                  <a:latin typeface="Cambria Math" panose="02040503050406030204" pitchFamily="18" charset="0"/>
                                  <a:ea typeface="微软雅黑" panose="020B0503020204020204" pitchFamily="34" charset="-122"/>
                                </a:rPr>
                                <m:t>+</m:t>
                              </m:r>
                              <m:r>
                                <a:rPr lang="en-US" altLang="zh-CN" sz="2400" b="1" i="1">
                                  <a:solidFill>
                                    <a:prstClr val="black"/>
                                  </a:solidFill>
                                  <a:latin typeface="Cambria Math" panose="02040503050406030204" pitchFamily="18" charset="0"/>
                                  <a:ea typeface="微软雅黑" panose="020B0503020204020204" pitchFamily="34" charset="-122"/>
                                </a:rPr>
                                <m:t>𝒃</m:t>
                              </m:r>
                              <m:r>
                                <a:rPr lang="en-US" altLang="zh-CN" sz="2400" b="1" i="1">
                                  <a:solidFill>
                                    <a:prstClr val="black"/>
                                  </a:solidFill>
                                  <a:latin typeface="Cambria Math" panose="02040503050406030204" pitchFamily="18" charset="0"/>
                                  <a:ea typeface="微软雅黑" panose="020B0503020204020204" pitchFamily="34" charset="-122"/>
                                </a:rPr>
                                <m:t>≤−</m:t>
                              </m:r>
                              <m:r>
                                <a:rPr lang="en-US" altLang="zh-CN" sz="2400" b="1" i="1" smtClean="0">
                                  <a:solidFill>
                                    <a:prstClr val="black"/>
                                  </a:solidFill>
                                  <a:latin typeface="Cambria Math" panose="02040503050406030204" pitchFamily="18" charset="0"/>
                                  <a:ea typeface="微软雅黑" panose="020B0503020204020204" pitchFamily="34" charset="-122"/>
                                </a:rPr>
                                <m:t>𝟏</m:t>
                              </m:r>
                            </m:e>
                            <m:e/>
                            <m:e>
                              <m:sSub>
                                <m:sSubPr>
                                  <m:ctrlPr>
                                    <a:rPr lang="zh-CN" altLang="zh-CN" sz="2400" b="1" i="1">
                                      <a:solidFill>
                                        <a:prstClr val="black"/>
                                      </a:solidFill>
                                      <a:latin typeface="Cambria Math" panose="02040503050406030204" pitchFamily="18" charset="0"/>
                                      <a:ea typeface="微软雅黑" panose="020B0503020204020204" pitchFamily="34" charset="-122"/>
                                    </a:rPr>
                                  </m:ctrlPr>
                                </m:sSubPr>
                                <m:e>
                                  <m:r>
                                    <a:rPr lang="en-US" altLang="zh-CN" sz="2400" b="1" i="1">
                                      <a:solidFill>
                                        <a:prstClr val="black"/>
                                      </a:solidFill>
                                      <a:latin typeface="Cambria Math" panose="02040503050406030204" pitchFamily="18" charset="0"/>
                                      <a:ea typeface="微软雅黑" panose="020B0503020204020204" pitchFamily="34" charset="-122"/>
                                    </a:rPr>
                                    <m:t>𝒚</m:t>
                                  </m:r>
                                </m:e>
                                <m:sub>
                                  <m:r>
                                    <a:rPr lang="en-US" altLang="zh-CN" sz="2400" b="1" i="1">
                                      <a:solidFill>
                                        <a:prstClr val="black"/>
                                      </a:solidFill>
                                      <a:latin typeface="Cambria Math" panose="02040503050406030204" pitchFamily="18" charset="0"/>
                                      <a:ea typeface="微软雅黑" panose="020B0503020204020204" pitchFamily="34" charset="-122"/>
                                    </a:rPr>
                                    <m:t>𝒊</m:t>
                                  </m:r>
                                </m:sub>
                              </m:sSub>
                              <m:r>
                                <a:rPr lang="en-US" altLang="zh-CN" sz="2400" b="1" i="1">
                                  <a:solidFill>
                                    <a:prstClr val="black"/>
                                  </a:solidFill>
                                  <a:latin typeface="Cambria Math" panose="02040503050406030204" pitchFamily="18" charset="0"/>
                                  <a:ea typeface="微软雅黑" panose="020B0503020204020204" pitchFamily="34" charset="-122"/>
                                </a:rPr>
                                <m:t>=−</m:t>
                              </m:r>
                              <m:r>
                                <a:rPr lang="en-US" altLang="zh-CN" sz="2400" b="1" i="1">
                                  <a:solidFill>
                                    <a:prstClr val="black"/>
                                  </a:solidFill>
                                  <a:latin typeface="Cambria Math" panose="02040503050406030204" pitchFamily="18" charset="0"/>
                                  <a:ea typeface="微软雅黑" panose="020B0503020204020204" pitchFamily="34" charset="-122"/>
                                </a:rPr>
                                <m:t>𝟏</m:t>
                              </m:r>
                            </m:e>
                          </m:mr>
                        </m:m>
                        <m:r>
                          <a:rPr lang="en-US" altLang="zh-CN" sz="2400" b="1" i="1">
                            <a:solidFill>
                              <a:prstClr val="black"/>
                            </a:solidFill>
                            <a:latin typeface="Cambria Math" panose="02040503050406030204" pitchFamily="18" charset="0"/>
                            <a:ea typeface="微软雅黑" panose="020B0503020204020204" pitchFamily="34" charset="-122"/>
                          </a:rPr>
                          <m:t> </m:t>
                        </m:r>
                      </m:e>
                    </m:d>
                  </m:oMath>
                </a14:m>
                <a:r>
                  <a:rPr lang="en-US" altLang="zh-CN" sz="2400" b="1" i="1" dirty="0">
                    <a:solidFill>
                      <a:prstClr val="black"/>
                    </a:solidFill>
                    <a:latin typeface="Arial" panose="020B0604020202020204" pitchFamily="34" charset="0"/>
                    <a:ea typeface="微软雅黑" panose="020B0503020204020204" pitchFamily="34" charset="-122"/>
                    <a:sym typeface="Arial" panose="020B0604020202020204" pitchFamily="34" charset="0"/>
                  </a:rPr>
                  <a:t>        </a:t>
                </a:r>
                <a:r>
                  <a:rPr lang="zh-CN" altLang="en-US" sz="2400" b="1" dirty="0">
                    <a:solidFill>
                      <a:prstClr val="black"/>
                    </a:solidFill>
                    <a:latin typeface="Arial" panose="020B0604020202020204" pitchFamily="34" charset="0"/>
                    <a:ea typeface="微软雅黑" panose="020B0503020204020204" pitchFamily="34" charset="-122"/>
                    <a:sym typeface="Arial" panose="020B0604020202020204" pitchFamily="34" charset="0"/>
                  </a:rPr>
                  <a:t>即：</a:t>
                </a:r>
                <a14:m>
                  <m:oMath xmlns:m="http://schemas.openxmlformats.org/officeDocument/2006/math">
                    <m:sSub>
                      <m:sSubPr>
                        <m:ctrlPr>
                          <a:rPr lang="zh-CN" altLang="zh-CN" sz="2400" b="1" i="1">
                            <a:solidFill>
                              <a:prstClr val="black"/>
                            </a:solidFill>
                            <a:latin typeface="Cambria Math" panose="02040503050406030204" pitchFamily="18" charset="0"/>
                            <a:ea typeface="微软雅黑" panose="020B0503020204020204" pitchFamily="34" charset="-122"/>
                          </a:rPr>
                        </m:ctrlPr>
                      </m:sSubPr>
                      <m:e>
                        <m:r>
                          <a:rPr lang="en-US" altLang="zh-CN" sz="2400" b="1" i="1">
                            <a:solidFill>
                              <a:prstClr val="black"/>
                            </a:solidFill>
                            <a:latin typeface="Cambria Math" panose="02040503050406030204" pitchFamily="18" charset="0"/>
                            <a:ea typeface="微软雅黑" panose="020B0503020204020204" pitchFamily="34" charset="-122"/>
                          </a:rPr>
                          <m:t>𝒚</m:t>
                        </m:r>
                      </m:e>
                      <m:sub>
                        <m:r>
                          <a:rPr lang="en-US" altLang="zh-CN" sz="2400" b="1" i="1">
                            <a:solidFill>
                              <a:prstClr val="black"/>
                            </a:solidFill>
                            <a:latin typeface="Cambria Math" panose="02040503050406030204" pitchFamily="18" charset="0"/>
                            <a:ea typeface="微软雅黑" panose="020B0503020204020204" pitchFamily="34" charset="-122"/>
                          </a:rPr>
                          <m:t>𝒊</m:t>
                        </m:r>
                      </m:sub>
                    </m:sSub>
                    <m:r>
                      <a:rPr lang="en-US" altLang="zh-CN" sz="2400" b="1" i="1">
                        <a:solidFill>
                          <a:prstClr val="black"/>
                        </a:solidFill>
                        <a:latin typeface="Cambria Math" panose="02040503050406030204" pitchFamily="18" charset="0"/>
                        <a:ea typeface="微软雅黑" panose="020B0503020204020204" pitchFamily="34" charset="-122"/>
                      </a:rPr>
                      <m:t>(</m:t>
                    </m:r>
                    <m:r>
                      <a:rPr lang="en-US" altLang="zh-CN" sz="2400" b="1" i="1">
                        <a:solidFill>
                          <a:prstClr val="black"/>
                        </a:solidFill>
                        <a:latin typeface="Cambria Math" panose="02040503050406030204" pitchFamily="18" charset="0"/>
                        <a:ea typeface="微软雅黑" panose="020B0503020204020204" pitchFamily="34" charset="-122"/>
                      </a:rPr>
                      <m:t>𝝎</m:t>
                    </m:r>
                    <m:r>
                      <a:rPr lang="en-US" altLang="zh-CN" sz="2400" b="1" i="1">
                        <a:solidFill>
                          <a:prstClr val="black"/>
                        </a:solidFill>
                        <a:latin typeface="Cambria Math" panose="02040503050406030204" pitchFamily="18" charset="0"/>
                        <a:ea typeface="微软雅黑" panose="020B0503020204020204" pitchFamily="34" charset="-122"/>
                      </a:rPr>
                      <m:t>⋅</m:t>
                    </m:r>
                    <m:sSub>
                      <m:sSubPr>
                        <m:ctrlPr>
                          <a:rPr lang="zh-CN" altLang="zh-CN" sz="2400" b="1" i="1">
                            <a:solidFill>
                              <a:prstClr val="black"/>
                            </a:solidFill>
                            <a:latin typeface="Cambria Math" panose="02040503050406030204" pitchFamily="18" charset="0"/>
                            <a:ea typeface="微软雅黑" panose="020B0503020204020204" pitchFamily="34" charset="-122"/>
                          </a:rPr>
                        </m:ctrlPr>
                      </m:sSubPr>
                      <m:e>
                        <m:r>
                          <a:rPr lang="en-US" altLang="zh-CN" sz="2400" b="1" i="1">
                            <a:solidFill>
                              <a:prstClr val="black"/>
                            </a:solidFill>
                            <a:latin typeface="Cambria Math" panose="02040503050406030204" pitchFamily="18" charset="0"/>
                            <a:ea typeface="微软雅黑" panose="020B0503020204020204" pitchFamily="34" charset="-122"/>
                          </a:rPr>
                          <m:t>𝒙</m:t>
                        </m:r>
                      </m:e>
                      <m:sub>
                        <m:r>
                          <a:rPr lang="en-US" altLang="zh-CN" sz="2400" b="1" i="1">
                            <a:solidFill>
                              <a:prstClr val="black"/>
                            </a:solidFill>
                            <a:latin typeface="Cambria Math" panose="02040503050406030204" pitchFamily="18" charset="0"/>
                            <a:ea typeface="微软雅黑" panose="020B0503020204020204" pitchFamily="34" charset="-122"/>
                          </a:rPr>
                          <m:t>𝒊</m:t>
                        </m:r>
                      </m:sub>
                    </m:sSub>
                    <m:r>
                      <a:rPr lang="en-US" altLang="zh-CN" sz="2400" b="1" i="1">
                        <a:solidFill>
                          <a:prstClr val="black"/>
                        </a:solidFill>
                        <a:latin typeface="Cambria Math" panose="02040503050406030204" pitchFamily="18" charset="0"/>
                        <a:ea typeface="微软雅黑" panose="020B0503020204020204" pitchFamily="34" charset="-122"/>
                      </a:rPr>
                      <m:t>−</m:t>
                    </m:r>
                    <m:r>
                      <a:rPr lang="en-US" altLang="zh-CN" sz="2400" b="1" i="1">
                        <a:solidFill>
                          <a:prstClr val="black"/>
                        </a:solidFill>
                        <a:latin typeface="Cambria Math" panose="02040503050406030204" pitchFamily="18" charset="0"/>
                        <a:ea typeface="微软雅黑" panose="020B0503020204020204" pitchFamily="34" charset="-122"/>
                      </a:rPr>
                      <m:t>𝒃</m:t>
                    </m:r>
                    <m:r>
                      <a:rPr lang="en-US" altLang="zh-CN" sz="2400" b="1" i="1">
                        <a:solidFill>
                          <a:prstClr val="black"/>
                        </a:solidFill>
                        <a:latin typeface="Cambria Math" panose="02040503050406030204" pitchFamily="18" charset="0"/>
                        <a:ea typeface="微软雅黑" panose="020B0503020204020204" pitchFamily="34" charset="-122"/>
                      </a:rPr>
                      <m:t>)−</m:t>
                    </m:r>
                    <m:r>
                      <a:rPr lang="en-US" altLang="zh-CN" sz="2400" b="1" i="1" smtClean="0">
                        <a:solidFill>
                          <a:prstClr val="black"/>
                        </a:solidFill>
                        <a:latin typeface="Cambria Math" panose="02040503050406030204" pitchFamily="18" charset="0"/>
                        <a:ea typeface="微软雅黑" panose="020B0503020204020204" pitchFamily="34" charset="-122"/>
                      </a:rPr>
                      <m:t>𝟏</m:t>
                    </m:r>
                    <m:r>
                      <a:rPr lang="en-US" altLang="zh-CN" sz="2400" b="1" i="1">
                        <a:solidFill>
                          <a:prstClr val="black"/>
                        </a:solidFill>
                        <a:latin typeface="Cambria Math" panose="02040503050406030204" pitchFamily="18" charset="0"/>
                        <a:ea typeface="微软雅黑" panose="020B0503020204020204" pitchFamily="34" charset="-122"/>
                      </a:rPr>
                      <m:t>≥</m:t>
                    </m:r>
                    <m:r>
                      <a:rPr lang="en-US" altLang="zh-CN" sz="2400" b="1" i="1">
                        <a:solidFill>
                          <a:prstClr val="black"/>
                        </a:solidFill>
                        <a:latin typeface="Cambria Math" panose="02040503050406030204" pitchFamily="18" charset="0"/>
                        <a:ea typeface="微软雅黑" panose="020B0503020204020204" pitchFamily="34" charset="-122"/>
                      </a:rPr>
                      <m:t>𝟎</m:t>
                    </m:r>
                  </m:oMath>
                </a14:m>
                <a:endParaRPr lang="en-US" altLang="zh-CN" sz="2400" b="1" i="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anose="05000000000000000000" pitchFamily="2" charset="2"/>
                  <a:buChar char="Ø"/>
                </a:pPr>
                <a:r>
                  <a:rPr lang="zh-CN" altLang="zh-CN" b="1" dirty="0">
                    <a:solidFill>
                      <a:prstClr val="black"/>
                    </a:solidFill>
                    <a:latin typeface="Arial" panose="020B0604020202020204" pitchFamily="34" charset="0"/>
                    <a:ea typeface="微软雅黑" panose="020B0503020204020204" pitchFamily="34" charset="-122"/>
                  </a:rPr>
                  <a:t>在高维特征空间中，可以计算</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a:solidFill>
                              <a:prstClr val="black"/>
                            </a:solidFill>
                            <a:latin typeface="Cambria Math" panose="02040503050406030204" pitchFamily="18" charset="0"/>
                            <a:ea typeface="微软雅黑" panose="020B0503020204020204" pitchFamily="34" charset="-122"/>
                          </a:rPr>
                          <m:t>𝐻</m:t>
                        </m:r>
                      </m:e>
                      <m:sub>
                        <m:r>
                          <a:rPr lang="en-US" altLang="zh-CN" b="1">
                            <a:solidFill>
                              <a:prstClr val="black"/>
                            </a:solidFill>
                            <a:latin typeface="Cambria Math" panose="02040503050406030204" pitchFamily="18" charset="0"/>
                            <a:ea typeface="微软雅黑" panose="020B0503020204020204" pitchFamily="34" charset="-122"/>
                          </a:rPr>
                          <m:t>1</m:t>
                        </m:r>
                      </m:sub>
                    </m:sSub>
                  </m:oMath>
                </a14:m>
                <a:r>
                  <a:rPr lang="zh-CN" altLang="zh-CN" b="1" dirty="0">
                    <a:solidFill>
                      <a:prstClr val="black"/>
                    </a:solidFill>
                    <a:latin typeface="Arial" panose="020B0604020202020204" pitchFamily="34" charset="0"/>
                    <a:ea typeface="微软雅黑" panose="020B0503020204020204" pitchFamily="34" charset="-122"/>
                  </a:rPr>
                  <a:t>和</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a:solidFill>
                              <a:prstClr val="black"/>
                            </a:solidFill>
                            <a:latin typeface="Cambria Math" panose="02040503050406030204" pitchFamily="18" charset="0"/>
                            <a:ea typeface="微软雅黑" panose="020B0503020204020204" pitchFamily="34" charset="-122"/>
                          </a:rPr>
                          <m:t>𝐻</m:t>
                        </m:r>
                      </m:e>
                      <m:sub>
                        <m:r>
                          <a:rPr lang="en-US" altLang="zh-CN" b="1">
                            <a:solidFill>
                              <a:prstClr val="black"/>
                            </a:solidFill>
                            <a:latin typeface="Cambria Math" panose="02040503050406030204" pitchFamily="18" charset="0"/>
                            <a:ea typeface="微软雅黑" panose="020B0503020204020204" pitchFamily="34" charset="-122"/>
                          </a:rPr>
                          <m:t>2</m:t>
                        </m:r>
                      </m:sub>
                    </m:sSub>
                  </m:oMath>
                </a14:m>
                <a:r>
                  <a:rPr lang="zh-CN" altLang="zh-CN" b="1" dirty="0">
                    <a:solidFill>
                      <a:prstClr val="black"/>
                    </a:solidFill>
                    <a:latin typeface="Arial" panose="020B0604020202020204" pitchFamily="34" charset="0"/>
                    <a:ea typeface="微软雅黑" panose="020B0503020204020204" pitchFamily="34" charset="-122"/>
                  </a:rPr>
                  <a:t>之间的距离为</a:t>
                </a:r>
                <a:r>
                  <a:rPr lang="zh-CN" altLang="en-US" b="1" dirty="0">
                    <a:solidFill>
                      <a:prstClr val="black"/>
                    </a:solidFill>
                    <a:latin typeface="Arial" panose="020B0604020202020204" pitchFamily="34" charset="0"/>
                    <a:ea typeface="微软雅黑" panose="020B0503020204020204" pitchFamily="34" charset="-122"/>
                  </a:rPr>
                  <a:t>：</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𝟐</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𝝎</m:t>
                    </m:r>
                    <m:r>
                      <a:rPr lang="en-US" altLang="zh-CN" b="1">
                        <a:solidFill>
                          <a:prstClr val="black"/>
                        </a:solidFill>
                        <a:latin typeface="Cambria Math" panose="02040503050406030204" pitchFamily="18" charset="0"/>
                        <a:ea typeface="微软雅黑" panose="020B0503020204020204" pitchFamily="34" charset="-122"/>
                      </a:rPr>
                      <m:t>∣∣</m:t>
                    </m:r>
                  </m:oMath>
                </a14:m>
                <a:endParaRPr lang="en-US" altLang="zh-CN" sz="2400" b="1" i="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246211" y="1668229"/>
                <a:ext cx="8686800" cy="3243260"/>
              </a:xfrm>
              <a:prstGeom prst="rect">
                <a:avLst/>
              </a:prstGeom>
              <a:blipFill>
                <a:blip r:embed="rId4"/>
                <a:stretch>
                  <a:fillRect l="-280" r="-560" b="-746"/>
                </a:stretch>
              </a:blipFill>
            </p:spPr>
            <p:txBody>
              <a:bodyPr/>
              <a:lstStyle/>
              <a:p>
                <a:r>
                  <a:rPr lang="zh-CN" altLang="en-US">
                    <a:noFill/>
                  </a:rPr>
                  <a:t> </a:t>
                </a:r>
              </a:p>
            </p:txBody>
          </p:sp>
        </mc:Fallback>
      </mc:AlternateContent>
      <p:sp>
        <p:nvSpPr>
          <p:cNvPr id="8" name="矩形 7"/>
          <p:cNvSpPr/>
          <p:nvPr/>
        </p:nvSpPr>
        <p:spPr>
          <a:xfrm>
            <a:off x="899592" y="1203598"/>
            <a:ext cx="1944216"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 最大间隔超平面</a:t>
            </a:r>
          </a:p>
        </p:txBody>
      </p:sp>
      <p:sp>
        <p:nvSpPr>
          <p:cNvPr id="11" name="七角星 10"/>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1</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53367340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0" y="1779662"/>
            <a:ext cx="2843808" cy="13681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p:cNvSpPr/>
          <p:nvPr/>
        </p:nvSpPr>
        <p:spPr>
          <a:xfrm>
            <a:off x="2915816" y="123478"/>
            <a:ext cx="5148064" cy="13681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nvSpPr>
        <p:spPr>
          <a:xfrm>
            <a:off x="2880320" y="1923678"/>
            <a:ext cx="5148064" cy="1015663"/>
          </a:xfrm>
          <a:prstGeom prst="rect">
            <a:avLst/>
          </a:prstGeom>
          <a:solidFill>
            <a:schemeClr val="bg1"/>
          </a:solidFill>
        </p:spPr>
        <p:txBody>
          <a:bodyPr wrap="square">
            <a:spAutoFit/>
          </a:bodyPr>
          <a:lstStyle/>
          <a:p>
            <a:pPr algn="ctr"/>
            <a:r>
              <a:rPr lang="en-US" altLang="zh-CN" sz="60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rPr>
              <a:t>T</a:t>
            </a:r>
            <a:r>
              <a:rPr lang="en-GB" altLang="zh-CN" sz="60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rPr>
              <a:t>he     End!</a:t>
            </a:r>
            <a:endParaRPr lang="zh-CN" altLang="zh-CN" sz="60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nvSpPr>
        <p:spPr>
          <a:xfrm>
            <a:off x="7991872" y="1779662"/>
            <a:ext cx="1152128" cy="13681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菱形 12"/>
          <p:cNvSpPr/>
          <p:nvPr/>
        </p:nvSpPr>
        <p:spPr>
          <a:xfrm>
            <a:off x="7812360" y="4155926"/>
            <a:ext cx="936104" cy="581892"/>
          </a:xfrm>
          <a:prstGeom prst="diamond">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菱形 13"/>
          <p:cNvSpPr/>
          <p:nvPr/>
        </p:nvSpPr>
        <p:spPr>
          <a:xfrm>
            <a:off x="7344308" y="4136372"/>
            <a:ext cx="936104" cy="58189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 name="新月形 5"/>
          <p:cNvSpPr/>
          <p:nvPr/>
        </p:nvSpPr>
        <p:spPr>
          <a:xfrm rot="5400000">
            <a:off x="3908409" y="1003093"/>
            <a:ext cx="576063" cy="2129201"/>
          </a:xfrm>
          <a:prstGeom prst="moon">
            <a:avLst>
              <a:gd name="adj" fmla="val 1436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新月形 11"/>
          <p:cNvSpPr/>
          <p:nvPr/>
        </p:nvSpPr>
        <p:spPr>
          <a:xfrm rot="16200000">
            <a:off x="6081017" y="1669836"/>
            <a:ext cx="613404" cy="2129201"/>
          </a:xfrm>
          <a:prstGeom prst="moon">
            <a:avLst>
              <a:gd name="adj" fmla="val 1436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十字箭头标注 14"/>
          <p:cNvSpPr/>
          <p:nvPr/>
        </p:nvSpPr>
        <p:spPr>
          <a:xfrm>
            <a:off x="395536" y="339502"/>
            <a:ext cx="1476164" cy="720080"/>
          </a:xfrm>
          <a:prstGeom prst="quadArrowCallou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200" b="1" dirty="0">
                <a:latin typeface="Arial" panose="020B0604020202020204" pitchFamily="34" charset="0"/>
                <a:ea typeface="微软雅黑" panose="020B0503020204020204" pitchFamily="34" charset="-122"/>
                <a:sym typeface="Arial" panose="020B0604020202020204" pitchFamily="34" charset="0"/>
              </a:rPr>
              <a:t>Sensor</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247507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3675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3211135"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支持向量机分类</a:t>
            </a:r>
          </a:p>
        </p:txBody>
      </p:sp>
      <p:sp>
        <p:nvSpPr>
          <p:cNvPr id="7" name="矩形 6"/>
          <p:cNvSpPr/>
          <p:nvPr/>
        </p:nvSpPr>
        <p:spPr>
          <a:xfrm>
            <a:off x="246211" y="1668229"/>
            <a:ext cx="8686800" cy="320857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25000"/>
              </a:lnSpc>
              <a:buClr>
                <a:schemeClr val="accent3">
                  <a:lumMod val="75000"/>
                </a:schemeClr>
              </a:buClr>
            </a:pPr>
            <a:r>
              <a:rPr lang="zh-CN" altLang="en-US" b="1" dirty="0">
                <a:solidFill>
                  <a:prstClr val="black"/>
                </a:solidFill>
                <a:latin typeface="Arial" panose="020B0604020202020204" pitchFamily="34" charset="0"/>
                <a:ea typeface="微软雅黑" panose="020B0503020204020204" pitchFamily="34" charset="-122"/>
              </a:rPr>
              <a:t>寻找最大间隔超平面，可以用以下形式表示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p>
          <a:p>
            <a:pPr marL="285750" indent="-285750">
              <a:lnSpc>
                <a:spcPct val="125000"/>
              </a:lnSpc>
              <a:buClr>
                <a:schemeClr val="accent3">
                  <a:lumMod val="75000"/>
                </a:schemeClr>
              </a:buClr>
              <a:buFont typeface="Wingdings" pitchFamily="2" charset="2"/>
              <a:buChar char="Ø"/>
            </a:pPr>
            <a:endParaRPr lang="en-US" altLang="zh-CN" sz="2400" b="1" i="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sz="2400" b="1" i="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sz="2400" b="1" i="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800100" lvl="1" indent="-34290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Arial" panose="020B0604020202020204" pitchFamily="34" charset="0"/>
                <a:ea typeface="微软雅黑" panose="020B0503020204020204" pitchFamily="34" charset="-122"/>
              </a:rPr>
              <a:t>非线性：在许多实际问题中，数据是线性不可分的，也就是说，不存在一个超平面可以完美地将正负样本分开。</a:t>
            </a:r>
            <a:endParaRPr lang="en-US" altLang="zh-CN" b="1" dirty="0">
              <a:solidFill>
                <a:prstClr val="black"/>
              </a:solidFill>
              <a:latin typeface="Arial" panose="020B0604020202020204" pitchFamily="34" charset="0"/>
              <a:ea typeface="微软雅黑" panose="020B0503020204020204" pitchFamily="34" charset="-122"/>
            </a:endParaRPr>
          </a:p>
          <a:p>
            <a:pPr marL="800100" lvl="1" indent="-34290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计算复杂性：原始问题是一个约束优化问题，求解起来需要大量的计算资源。而且，当数据的维度很高甚至无穷大时，直接求解原始问题几乎是不可能的。</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矩形 7"/>
          <p:cNvSpPr/>
          <p:nvPr/>
        </p:nvSpPr>
        <p:spPr>
          <a:xfrm>
            <a:off x="899592" y="1203598"/>
            <a:ext cx="1188132"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 原始问题</a:t>
            </a:r>
          </a:p>
        </p:txBody>
      </p:sp>
      <p:sp>
        <p:nvSpPr>
          <p:cNvPr id="11" name="七角星 10"/>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2</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4"/>
          <a:stretch>
            <a:fillRect/>
          </a:stretch>
        </p:blipFill>
        <p:spPr>
          <a:xfrm>
            <a:off x="2613821" y="2074248"/>
            <a:ext cx="3916358" cy="1181578"/>
          </a:xfrm>
          <a:prstGeom prst="rect">
            <a:avLst/>
          </a:prstGeom>
        </p:spPr>
      </p:pic>
    </p:spTree>
    <p:extLst>
      <p:ext uri="{BB962C8B-B14F-4D97-AF65-F5344CB8AC3E}">
        <p14:creationId xmlns:p14="http://schemas.microsoft.com/office/powerpoint/2010/main" val="41149236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arrow&quot;,&quot;Name&quot;:&quot;GuidesStyle_Narrow&quot;,&quot;Kind&quot;:&quot;System&quot;,&quot;OldGuidesSetting&quot;:{&quot;HeaderHeight&quot;:10.0,&quot;FooterHeight&quot;:5.0,&quot;SideMargin&quot;:2.5,&quot;TopMargin&quot;:0.0,&quot;BottomMargin&quot;:0.0,&quot;IntervalMargin&quot;:1.0}}"/>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defRPr sz="1600" b="1" dirty="0" smtClean="0"/>
        </a:defPPr>
      </a:lstStyle>
      <a:style>
        <a:lnRef idx="0">
          <a:schemeClr val="accent5"/>
        </a:lnRef>
        <a:fillRef idx="3">
          <a:schemeClr val="accent5"/>
        </a:fillRef>
        <a:effectRef idx="3">
          <a:schemeClr val="accent5"/>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0.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1.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2.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3.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4.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5.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6.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7.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8.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9.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0.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1.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2.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3.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4.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5.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6.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7.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8.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9.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0.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1.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2.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3.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4.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5.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6.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7.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8.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9.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40.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41.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42.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43.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11960</TotalTime>
  <Words>8417</Words>
  <Application>Microsoft Office PowerPoint</Application>
  <PresentationFormat>全屏显示(16:9)</PresentationFormat>
  <Paragraphs>973</Paragraphs>
  <Slides>80</Slides>
  <Notes>44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80</vt:i4>
      </vt:variant>
    </vt:vector>
  </HeadingPairs>
  <TitlesOfParts>
    <vt:vector size="88" baseType="lpstr">
      <vt:lpstr>等线</vt:lpstr>
      <vt:lpstr>微软雅黑</vt:lpstr>
      <vt:lpstr>Arial</vt:lpstr>
      <vt:lpstr>Calibri</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马锋</dc:creator>
  <cp:lastModifiedBy>守兵 刘</cp:lastModifiedBy>
  <cp:revision>978</cp:revision>
  <dcterms:created xsi:type="dcterms:W3CDTF">2019-08-08T08:45:05Z</dcterms:created>
  <dcterms:modified xsi:type="dcterms:W3CDTF">2025-10-04T07:49:52Z</dcterms:modified>
</cp:coreProperties>
</file>