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notesSlides/notesSlide2.xml" ContentType="application/vnd.openxmlformats-officedocument.presentationml.notesSlide+xml"/>
  <Override PartName="/ppt/theme/themeOverride11.xml" ContentType="application/vnd.openxmlformats-officedocument.themeOverride+xml"/>
  <Override PartName="/ppt/notesSlides/notesSlide3.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465" r:id="rId3"/>
    <p:sldId id="469" r:id="rId4"/>
    <p:sldId id="561" r:id="rId5"/>
    <p:sldId id="599" r:id="rId6"/>
    <p:sldId id="611" r:id="rId7"/>
    <p:sldId id="612" r:id="rId8"/>
    <p:sldId id="613" r:id="rId9"/>
    <p:sldId id="602" r:id="rId10"/>
    <p:sldId id="567" r:id="rId11"/>
    <p:sldId id="603" r:id="rId12"/>
    <p:sldId id="604" r:id="rId13"/>
    <p:sldId id="562" r:id="rId14"/>
    <p:sldId id="605" r:id="rId15"/>
    <p:sldId id="606" r:id="rId16"/>
    <p:sldId id="607" r:id="rId17"/>
    <p:sldId id="563" r:id="rId18"/>
    <p:sldId id="608" r:id="rId19"/>
    <p:sldId id="560" r:id="rId20"/>
    <p:sldId id="564" r:id="rId21"/>
    <p:sldId id="610" r:id="rId22"/>
    <p:sldId id="609" r:id="rId23"/>
    <p:sldId id="310"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72" userDrawn="1">
          <p15:clr>
            <a:srgbClr val="A4A3A4"/>
          </p15:clr>
        </p15:guide>
        <p15:guide id="8" orient="horz" pos="29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DAB"/>
    <a:srgbClr val="FFFFFF"/>
    <a:srgbClr val="D38583"/>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6" autoAdjust="0"/>
  </p:normalViewPr>
  <p:slideViewPr>
    <p:cSldViewPr>
      <p:cViewPr varScale="1">
        <p:scale>
          <a:sx n="153" d="100"/>
          <a:sy n="153" d="100"/>
        </p:scale>
        <p:origin x="125" y="139"/>
      </p:cViewPr>
      <p:guideLst>
        <p:guide orient="horz" pos="1688"/>
        <p:guide pos="2880"/>
        <p:guide pos="144"/>
        <p:guide pos="5616"/>
        <p:guide orient="horz" pos="327"/>
        <p:guide orient="horz" pos="3072"/>
        <p:guide orient="horz" pos="2981"/>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298557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284803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9014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第</a:t>
            </a:r>
            <a:r>
              <a:rPr lang="en-US" altLang="zh-CN"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章 </a:t>
            </a:r>
            <a:endParaRPr lang="zh-CN" altLang="en-US" sz="3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43808" y="1917987"/>
            <a:ext cx="5148064" cy="646331"/>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概述</a:t>
            </a:r>
            <a:endParaRPr lang="zh-CN" altLang="zh-CN"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411510"/>
            <a:ext cx="50400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95520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传感器技术的发展现状与趋势</a:t>
            </a:r>
          </a:p>
        </p:txBody>
      </p:sp>
      <p:sp>
        <p:nvSpPr>
          <p:cNvPr id="6" name="矩形 5"/>
          <p:cNvSpPr/>
          <p:nvPr/>
        </p:nvSpPr>
        <p:spPr>
          <a:xfrm>
            <a:off x="246211" y="2015763"/>
            <a:ext cx="8686800" cy="25362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传感器在现代自动化系统中扮演着不可或缺的角色，其发展对整个行业的进步起着至关重要的作用；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新技术在传感器领域得到了广泛的应用；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传感器的功能正在日益完善；</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传感器的创新性更加突出；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新型传感器的商品化和产业化前景非常广阔。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899592" y="1413817"/>
            <a:ext cx="201622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传感器发展现状</a:t>
            </a:r>
          </a:p>
        </p:txBody>
      </p:sp>
      <p:sp>
        <p:nvSpPr>
          <p:cNvPr id="8" name="七角星 7"/>
          <p:cNvSpPr/>
          <p:nvPr/>
        </p:nvSpPr>
        <p:spPr>
          <a:xfrm>
            <a:off x="395536" y="116759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151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411510"/>
            <a:ext cx="50400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95520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传感器技术的发展现状与趋势</a:t>
            </a:r>
          </a:p>
        </p:txBody>
      </p:sp>
      <p:sp>
        <p:nvSpPr>
          <p:cNvPr id="6" name="矩形 5"/>
          <p:cNvSpPr/>
          <p:nvPr/>
        </p:nvSpPr>
        <p:spPr>
          <a:xfrm>
            <a:off x="246211" y="2015763"/>
            <a:ext cx="8686800"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开发新材料、研究新型传感器；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集成化、多功能化；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多传感器的融合；</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学科的交叉融合，实现无线网络化；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向微功耗及无源化发展；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网络化和物联网。</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899592" y="1413817"/>
            <a:ext cx="201622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传感器发展趋势</a:t>
            </a:r>
          </a:p>
        </p:txBody>
      </p:sp>
      <p:sp>
        <p:nvSpPr>
          <p:cNvPr id="8" name="七角星 7"/>
          <p:cNvSpPr/>
          <p:nvPr/>
        </p:nvSpPr>
        <p:spPr>
          <a:xfrm>
            <a:off x="395536" y="116759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90636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14625" y="131161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71900" y="1368809"/>
            <a:ext cx="310854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智能传感器概念</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511644" y="24277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63772" y="2484933"/>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智能传感器的结构</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305983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智能传感器技术</a:t>
            </a:r>
          </a:p>
        </p:txBody>
      </p:sp>
      <p:sp>
        <p:nvSpPr>
          <p:cNvPr id="8" name="七角星 7"/>
          <p:cNvSpPr/>
          <p:nvPr/>
        </p:nvSpPr>
        <p:spPr>
          <a:xfrm>
            <a:off x="2519772" y="348665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543858"/>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智能传感器的作用</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81214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智能传感器概念</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124347"/>
            <a:ext cx="8686800" cy="3083921"/>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智能传感器系统是一门现代综合技术，也是一项迅速发展的高新技术，目前尚未有统一明确的定义；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早期，人们简单、机械地强调在工艺上将传感器与微处理器两者紧密结合，认为：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“传感器的敏感元件及其信号调理电路与微处理器集成在一块芯片上就是智能传感器”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 </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Intelligent Sensor/Smart Sensor</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国内众多学者广泛认可：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传感器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微处理器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赋予智能的结合，兼具信息检测与信息处理功能的传感器就是智能传感器（系统）”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矩形 1"/>
          <p:cNvSpPr/>
          <p:nvPr/>
        </p:nvSpPr>
        <p:spPr>
          <a:xfrm>
            <a:off x="6300192" y="4119922"/>
            <a:ext cx="1338828" cy="369332"/>
          </a:xfrm>
          <a:prstGeom prst="rect">
            <a:avLst/>
          </a:prstGeom>
        </p:spPr>
        <p:txBody>
          <a:bodyPr wrap="none">
            <a:spAutoFit/>
          </a:bodyPr>
          <a:lstStyle/>
          <a:p>
            <a:r>
              <a:rPr lang="zh-CN" altLang="zh-CN" b="1" dirty="0">
                <a:solidFill>
                  <a:prstClr val="black"/>
                </a:solidFill>
                <a:latin typeface="Times New Roman" panose="02020603050405020304" pitchFamily="18" charset="0"/>
                <a:ea typeface="微软雅黑" panose="020B0503020204020204" pitchFamily="34" charset="-122"/>
              </a:rPr>
              <a:t>模糊传感器</a:t>
            </a:r>
            <a:endParaRPr lang="zh-CN" altLang="en-US"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54966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59989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智能传感器的结构</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023578"/>
            <a:ext cx="8686800" cy="396391"/>
          </a:xfrm>
          <a:prstGeom prst="rect">
            <a:avLst/>
          </a:prstGeom>
        </p:spPr>
        <p:txBody>
          <a:bodyPr wrap="square">
            <a:spAutoFit/>
          </a:bodyPr>
          <a:lstStyle/>
          <a:p>
            <a:pPr>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智能传感器主要由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传感器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微处理器（或微计算机）</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及</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相关电路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p>
        </p:txBody>
      </p:sp>
      <p:sp>
        <p:nvSpPr>
          <p:cNvPr id="8" name="矩形 7"/>
          <p:cNvSpPr/>
          <p:nvPr/>
        </p:nvSpPr>
        <p:spPr>
          <a:xfrm>
            <a:off x="5161099" y="1520738"/>
            <a:ext cx="3764565" cy="3342453"/>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传感器：将</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转化成</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信号调理电路：接收传感器的电信号，进行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滤波</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放大和模／数转换</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微处理器：接收调理后的信号，进行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计算</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存储</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数据分析</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处理</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反馈回路：由微处理器控制，对传感器与信号调理电路进行调节，实现测量过程的</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调节和控制</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输出接口：接收微处理器处理后的结果，经过接口电路处理后，</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按定制的输出格式和界面输出数字化测量结果</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46324" y="1599642"/>
            <a:ext cx="4969802" cy="3042295"/>
          </a:xfrm>
          <a:prstGeom prst="rect">
            <a:avLst/>
          </a:prstGeom>
        </p:spPr>
      </p:pic>
    </p:spTree>
    <p:extLst>
      <p:ext uri="{BB962C8B-B14F-4D97-AF65-F5344CB8AC3E}">
        <p14:creationId xmlns:p14="http://schemas.microsoft.com/office/powerpoint/2010/main" val="133887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48781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智能传感器的作用</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124347"/>
            <a:ext cx="8686800" cy="3416320"/>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提高测量精度；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求平均值削弱随机误差、系统误差补偿、温度补偿、非线性校正、自校准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增加功能；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记忆功能获取被测量的最大值和最小值智能、计算功能进行数据处理、软件的办法完成硬件功能等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提高自动化程度；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误差自动补偿、检测程序自动化操作、越限自动报警、故障自动诊断、量程自动变换、自动巡回检测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高信噪比与高分辨力。</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去除输入数据中的噪声、消除交叉灵敏度、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55459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04933" y="165785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62208" y="1715058"/>
            <a:ext cx="395492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1.3.1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智能传感器的主要功能</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482402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72437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智能传感器的主要功能与特点</a:t>
            </a:r>
          </a:p>
        </p:txBody>
      </p:sp>
      <p:sp>
        <p:nvSpPr>
          <p:cNvPr id="8" name="七角星 7"/>
          <p:cNvSpPr/>
          <p:nvPr/>
        </p:nvSpPr>
        <p:spPr>
          <a:xfrm>
            <a:off x="2519772" y="309061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147814"/>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1.3.2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智能传感器的特点</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8787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11585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03187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智能传感器的主要功能</a:t>
            </a:r>
          </a:p>
        </p:txBody>
      </p:sp>
      <p:sp>
        <p:nvSpPr>
          <p:cNvPr id="12" name="矩形 11"/>
          <p:cNvSpPr/>
          <p:nvPr/>
        </p:nvSpPr>
        <p:spPr>
          <a:xfrm>
            <a:off x="228600" y="944934"/>
            <a:ext cx="8686800" cy="4228850"/>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在自我完善能力方面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具有改善静态性能，提高静态测量精度的自校正、自校零、自校准功能；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具有提高系统响应速度，改善动态特性的智能化频率自补偿功能；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具有抑制交叉敏感，提高系统稳定性的多信息融合功能。</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在自我管理与自适应能力方面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具有自检验、自诊断、自寻故障、自恢复功能；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具有判断、决策、自动量程切换与控制功能。</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在自我辨识与运算处理能力方面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具有从噪声中辨识微弱信号与消噪的功能；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具有多维空间的图像辨识与模式识别功能；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具有数据自动采集、存储、记忆与信息处理功能。</a:t>
            </a: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在交互信息能力方面，具有双向通信、标准化数字输出以及拟人类语言符号等多种输出功能。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077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智能传感器的特点</a:t>
            </a:r>
          </a:p>
        </p:txBody>
      </p:sp>
      <p:sp>
        <p:nvSpPr>
          <p:cNvPr id="12" name="矩形 11"/>
          <p:cNvSpPr/>
          <p:nvPr/>
        </p:nvSpPr>
        <p:spPr>
          <a:xfrm>
            <a:off x="228600" y="1094419"/>
            <a:ext cx="8686800" cy="3637919"/>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精度高；</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自动零点校准、系统标定、系统误差校正、统计处理</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高可靠性与高稳定性；</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漂移 、故障诊断</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高倍噪比与高分辨力；</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数字滤波和相关分析等处理、消除交叉灵敏度</a:t>
            </a: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强自适应性；</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最优低功耗状态和优化传送效率</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较高的性能价格比。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微处理器</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微计算机相结合，采用廉价的集成电路工艺和芯片以及强大的软件来实现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27688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1470509" y="12575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2627784" y="1314749"/>
            <a:ext cx="272382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非集成化实现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1475656" y="24277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2627784" y="2484933"/>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集成化实现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334786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智能传感器的实现</a:t>
            </a:r>
          </a:p>
        </p:txBody>
      </p:sp>
      <p:sp>
        <p:nvSpPr>
          <p:cNvPr id="8" name="七角星 7"/>
          <p:cNvSpPr/>
          <p:nvPr/>
        </p:nvSpPr>
        <p:spPr>
          <a:xfrm>
            <a:off x="1475656" y="354385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2627784" y="3601057"/>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 混合实现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7476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183569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07504" y="381893"/>
            <a:ext cx="1672253" cy="461665"/>
          </a:xfrm>
          <a:prstGeom prst="rect">
            <a:avLst/>
          </a:prstGeom>
        </p:spPr>
        <p:txBody>
          <a:bodyPr wrap="none">
            <a:spAutoFit/>
          </a:bodyPr>
          <a:lstStyle/>
          <a:p>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第</a:t>
            </a:r>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1</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章 概述</a:t>
            </a:r>
            <a:endParaRPr lang="zh-CN"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圆柱形 21"/>
          <p:cNvSpPr/>
          <p:nvPr/>
        </p:nvSpPr>
        <p:spPr>
          <a:xfrm>
            <a:off x="1137799" y="1239602"/>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nvSpPr>
        <p:spPr>
          <a:xfrm>
            <a:off x="2001891" y="3121539"/>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圆柱形 23"/>
          <p:cNvSpPr/>
          <p:nvPr/>
        </p:nvSpPr>
        <p:spPr>
          <a:xfrm>
            <a:off x="2064281" y="3166408"/>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TextBox 31"/>
          <p:cNvSpPr txBox="1"/>
          <p:nvPr/>
        </p:nvSpPr>
        <p:spPr>
          <a:xfrm>
            <a:off x="2197445" y="3270354"/>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1.3</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TextBox 32"/>
          <p:cNvSpPr txBox="1"/>
          <p:nvPr/>
        </p:nvSpPr>
        <p:spPr>
          <a:xfrm>
            <a:off x="1245811" y="1343548"/>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圆柱形 34"/>
          <p:cNvSpPr/>
          <p:nvPr/>
        </p:nvSpPr>
        <p:spPr>
          <a:xfrm>
            <a:off x="2469947" y="1239602"/>
            <a:ext cx="134596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传感器概述</a:t>
            </a:r>
          </a:p>
        </p:txBody>
      </p:sp>
      <p:sp>
        <p:nvSpPr>
          <p:cNvPr id="36" name="圆柱形 35"/>
          <p:cNvSpPr/>
          <p:nvPr/>
        </p:nvSpPr>
        <p:spPr>
          <a:xfrm>
            <a:off x="3385577" y="3166408"/>
            <a:ext cx="3202647"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智能传感器的主要功能与特点</a:t>
            </a:r>
          </a:p>
        </p:txBody>
      </p:sp>
      <p:cxnSp>
        <p:nvCxnSpPr>
          <p:cNvPr id="41" name="直接连接符 40"/>
          <p:cNvCxnSpPr>
            <a:endCxn id="35" idx="2"/>
          </p:cNvCxnSpPr>
          <p:nvPr/>
        </p:nvCxnSpPr>
        <p:spPr>
          <a:xfrm>
            <a:off x="1994745" y="1491630"/>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4"/>
            <a:endCxn id="36" idx="2"/>
          </p:cNvCxnSpPr>
          <p:nvPr/>
        </p:nvCxnSpPr>
        <p:spPr>
          <a:xfrm>
            <a:off x="2892373" y="3418436"/>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1727684" y="2188344"/>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32"/>
          <p:cNvSpPr txBox="1"/>
          <p:nvPr/>
        </p:nvSpPr>
        <p:spPr>
          <a:xfrm>
            <a:off x="1835696" y="2292290"/>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1.2</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圆柱形 17"/>
          <p:cNvSpPr/>
          <p:nvPr/>
        </p:nvSpPr>
        <p:spPr>
          <a:xfrm>
            <a:off x="3059832" y="2188344"/>
            <a:ext cx="1908212"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智能传感器技术</a:t>
            </a:r>
          </a:p>
        </p:txBody>
      </p:sp>
      <p:cxnSp>
        <p:nvCxnSpPr>
          <p:cNvPr id="19" name="直接连接符 18"/>
          <p:cNvCxnSpPr>
            <a:endCxn id="18" idx="2"/>
          </p:cNvCxnSpPr>
          <p:nvPr/>
        </p:nvCxnSpPr>
        <p:spPr>
          <a:xfrm>
            <a:off x="2584630" y="2440372"/>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2"/>
          <p:cNvSpPr txBox="1"/>
          <p:nvPr/>
        </p:nvSpPr>
        <p:spPr>
          <a:xfrm>
            <a:off x="2649573" y="4099603"/>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圆柱形 29"/>
          <p:cNvSpPr/>
          <p:nvPr/>
        </p:nvSpPr>
        <p:spPr>
          <a:xfrm>
            <a:off x="2711963" y="4144472"/>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TextBox 31"/>
          <p:cNvSpPr txBox="1"/>
          <p:nvPr/>
        </p:nvSpPr>
        <p:spPr>
          <a:xfrm>
            <a:off x="2845127" y="4248418"/>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1.4</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圆柱形 33"/>
          <p:cNvSpPr/>
          <p:nvPr/>
        </p:nvSpPr>
        <p:spPr>
          <a:xfrm>
            <a:off x="4033259" y="4144472"/>
            <a:ext cx="205090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智能传感器的实现</a:t>
            </a:r>
          </a:p>
        </p:txBody>
      </p:sp>
      <p:cxnSp>
        <p:nvCxnSpPr>
          <p:cNvPr id="37" name="直接连接符 36"/>
          <p:cNvCxnSpPr>
            <a:stCxn id="30" idx="4"/>
            <a:endCxn id="34" idx="2"/>
          </p:cNvCxnSpPr>
          <p:nvPr/>
        </p:nvCxnSpPr>
        <p:spPr>
          <a:xfrm>
            <a:off x="3540055" y="4396500"/>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1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非集成化实现</a:t>
            </a:r>
          </a:p>
        </p:txBody>
      </p:sp>
      <p:pic>
        <p:nvPicPr>
          <p:cNvPr id="2" name="图片 1"/>
          <p:cNvPicPr>
            <a:picLocks noChangeAspect="1"/>
          </p:cNvPicPr>
          <p:nvPr/>
        </p:nvPicPr>
        <p:blipFill>
          <a:blip r:embed="rId3"/>
          <a:stretch>
            <a:fillRect/>
          </a:stretch>
        </p:blipFill>
        <p:spPr>
          <a:xfrm>
            <a:off x="1200150" y="1095586"/>
            <a:ext cx="6743700" cy="2095500"/>
          </a:xfrm>
          <a:prstGeom prst="rect">
            <a:avLst/>
          </a:prstGeom>
        </p:spPr>
      </p:pic>
      <p:sp>
        <p:nvSpPr>
          <p:cNvPr id="8" name="Text Box 5"/>
          <p:cNvSpPr txBox="1">
            <a:spLocks noChangeArrowheads="1"/>
          </p:cNvSpPr>
          <p:nvPr/>
        </p:nvSpPr>
        <p:spPr bwMode="auto">
          <a:xfrm>
            <a:off x="228600" y="3507854"/>
            <a:ext cx="86868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1" hangingPunct="1">
              <a:lnSpc>
                <a:spcPct val="100000"/>
              </a:lnSpc>
              <a:spcBef>
                <a:spcPct val="20000"/>
              </a:spcBef>
              <a:spcAft>
                <a:spcPct val="0"/>
              </a:spcAft>
              <a:buClr>
                <a:srgbClr val="996666"/>
              </a:buClr>
              <a:buSzPct val="70000"/>
              <a:buFont typeface="Wingdings" panose="05000000000000000000"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lang="zh-CN" altLang="en-US" sz="1800" b="1" dirty="0">
                <a:solidFill>
                  <a:prstClr val="black"/>
                </a:solidFill>
                <a:latin typeface="Times New Roman" panose="02020603050405020304" pitchFamily="18" charset="0"/>
                <a:ea typeface="微软雅黑" panose="020B0503020204020204" pitchFamily="34" charset="-122"/>
              </a:rPr>
              <a:t>将上述电路组合为一个整体，经开发配置可进行通讯、控制、自校正、自补偿、自诊断等功能的智能化软件。</a:t>
            </a:r>
          </a:p>
        </p:txBody>
      </p:sp>
    </p:spTree>
    <p:extLst>
      <p:ext uri="{BB962C8B-B14F-4D97-AF65-F5344CB8AC3E}">
        <p14:creationId xmlns:p14="http://schemas.microsoft.com/office/powerpoint/2010/main" val="207910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1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集成化实现</a:t>
            </a:r>
          </a:p>
        </p:txBody>
      </p:sp>
      <p:sp>
        <p:nvSpPr>
          <p:cNvPr id="7" name="矩形 6"/>
          <p:cNvSpPr/>
          <p:nvPr/>
        </p:nvSpPr>
        <p:spPr>
          <a:xfrm>
            <a:off x="228600" y="1124347"/>
            <a:ext cx="8686800" cy="2585323"/>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采用微机械加工技术和大规模集成电路工艺，利用半导体硅作为敏感元件的制作材料，将信号的调理电路、微处理器单元等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集成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一块芯片</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上实现传感器的方式；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根据集成度的不同，其可以分为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初级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中级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高级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形式三种类型：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初级形式：敏感单元＋（智能）信号调理电路；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中级形式： 在初级形式基础上增加微处理器单元，智能化功能由软件实现；</a:t>
            </a: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高级形式：敏感单元多维、阵列化，信息处理软件功能更强大。</a:t>
            </a:r>
          </a:p>
        </p:txBody>
      </p:sp>
    </p:spTree>
    <p:extLst>
      <p:ext uri="{BB962C8B-B14F-4D97-AF65-F5344CB8AC3E}">
        <p14:creationId xmlns:p14="http://schemas.microsoft.com/office/powerpoint/2010/main" val="14425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4117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262158"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混合实现</a:t>
            </a:r>
          </a:p>
        </p:txBody>
      </p:sp>
      <p:pic>
        <p:nvPicPr>
          <p:cNvPr id="4" name="图片 3"/>
          <p:cNvPicPr>
            <a:picLocks noChangeAspect="1"/>
          </p:cNvPicPr>
          <p:nvPr/>
        </p:nvPicPr>
        <p:blipFill>
          <a:blip r:embed="rId3"/>
          <a:stretch>
            <a:fillRect/>
          </a:stretch>
        </p:blipFill>
        <p:spPr>
          <a:xfrm>
            <a:off x="1440566" y="992479"/>
            <a:ext cx="6262867" cy="3399842"/>
          </a:xfrm>
          <a:prstGeom prst="rect">
            <a:avLst/>
          </a:prstGeom>
        </p:spPr>
      </p:pic>
      <p:sp>
        <p:nvSpPr>
          <p:cNvPr id="5" name="矩形 4"/>
          <p:cNvSpPr/>
          <p:nvPr/>
        </p:nvSpPr>
        <p:spPr>
          <a:xfrm>
            <a:off x="2177734" y="4368969"/>
            <a:ext cx="4788532" cy="507831"/>
          </a:xfrm>
          <a:prstGeom prst="rect">
            <a:avLst/>
          </a:prstGeom>
        </p:spPr>
        <p:txBody>
          <a:bodyPr wrap="square">
            <a:spAutoFit/>
          </a:bodyPr>
          <a:lstStyle/>
          <a:p>
            <a:pPr lvl="0" fontAlgn="base" latinLnBrk="1">
              <a:lnSpc>
                <a:spcPct val="150000"/>
              </a:lnSpc>
              <a:spcBef>
                <a:spcPct val="0"/>
              </a:spcBef>
              <a:spcAft>
                <a:spcPct val="0"/>
              </a:spcAft>
              <a:buClr>
                <a:srgbClr val="996666"/>
              </a:buClr>
              <a:buSzPct val="70000"/>
              <a:defRPr/>
            </a:pPr>
            <a:r>
              <a:rPr lang="zh-CN" altLang="en-US" b="1" dirty="0">
                <a:solidFill>
                  <a:prstClr val="black"/>
                </a:solidFill>
                <a:latin typeface="Times New Roman" panose="02020603050405020304" pitchFamily="18" charset="0"/>
                <a:ea typeface="微软雅黑" panose="020B0503020204020204" pitchFamily="34" charset="-122"/>
              </a:rPr>
              <a:t>将</a:t>
            </a:r>
            <a:r>
              <a:rPr lang="en-US" altLang="en-US" b="1" dirty="0" err="1">
                <a:solidFill>
                  <a:prstClr val="black"/>
                </a:solidFill>
                <a:latin typeface="Times New Roman" panose="02020603050405020304" pitchFamily="18" charset="0"/>
                <a:ea typeface="微软雅黑" panose="020B0503020204020204" pitchFamily="34" charset="-122"/>
              </a:rPr>
              <a:t>非集成实现</a:t>
            </a:r>
            <a:r>
              <a:rPr lang="zh-CN" altLang="en-US" b="1" dirty="0">
                <a:solidFill>
                  <a:prstClr val="black"/>
                </a:solidFill>
                <a:latin typeface="Times New Roman" panose="02020603050405020304" pitchFamily="18" charset="0"/>
                <a:ea typeface="微软雅黑" panose="020B0503020204020204" pitchFamily="34" charset="-122"/>
              </a:rPr>
              <a:t>和</a:t>
            </a:r>
            <a:r>
              <a:rPr lang="en-US" altLang="en-US" b="1" dirty="0" err="1">
                <a:solidFill>
                  <a:prstClr val="black"/>
                </a:solidFill>
                <a:latin typeface="Times New Roman" panose="02020603050405020304" pitchFamily="18" charset="0"/>
                <a:ea typeface="微软雅黑" panose="020B0503020204020204" pitchFamily="34" charset="-122"/>
              </a:rPr>
              <a:t>集成化实现</a:t>
            </a:r>
            <a:r>
              <a:rPr lang="zh-CN" altLang="en-US" b="1" dirty="0">
                <a:solidFill>
                  <a:prstClr val="black"/>
                </a:solidFill>
                <a:latin typeface="Times New Roman" panose="02020603050405020304" pitchFamily="18" charset="0"/>
                <a:ea typeface="微软雅黑" panose="020B0503020204020204" pitchFamily="34" charset="-122"/>
              </a:rPr>
              <a:t>两种方式结合起来</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4910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T</a:t>
            </a:r>
            <a:r>
              <a:rPr lang="en-GB"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he     End!</a:t>
            </a:r>
            <a:endParaRPr lang="zh-CN"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4750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14625" y="13476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71900" y="1404813"/>
            <a:ext cx="28857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传感器的定义</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511644" y="23689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63772" y="2426149"/>
            <a:ext cx="372409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传感器的组成与分类</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251977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32146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传感器概述</a:t>
            </a:r>
          </a:p>
        </p:txBody>
      </p:sp>
      <p:sp>
        <p:nvSpPr>
          <p:cNvPr id="8" name="七角星 7"/>
          <p:cNvSpPr/>
          <p:nvPr/>
        </p:nvSpPr>
        <p:spPr>
          <a:xfrm>
            <a:off x="2519772" y="33278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385033"/>
            <a:ext cx="487825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传感器技术的发展现状与趋势</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2140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5722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传感器的定义</a:t>
            </a:r>
          </a:p>
        </p:txBody>
      </p:sp>
      <p:sp>
        <p:nvSpPr>
          <p:cNvPr id="2" name="矩形 1"/>
          <p:cNvSpPr/>
          <p:nvPr/>
        </p:nvSpPr>
        <p:spPr>
          <a:xfrm>
            <a:off x="228600" y="944934"/>
            <a:ext cx="8686800" cy="4052776"/>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传感器是一种能够</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感受</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指定的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，并按照</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一定的规律</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转换成</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可用输出信号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的器件或装置；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传感器的输出有三层含义：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传感器对</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规定的被测量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有“反应”；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传感器的输出与被测量之间建立了有规律的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一一对应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关系；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传感器是一个器件或装置。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传感器又称为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检测器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等，这些都是在不同的技术领域中使用的术语；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通常，传感器由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敏感元件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敏感元件是指传感器中能</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直接感受</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响应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转换元件是指传感器中能将敏感元件的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输出</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转换为适合处理与输出的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传感器能够以多种不同的形式输出信号。</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5178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923678"/>
            <a:ext cx="8686800" cy="28679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传感器一般由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敏感元件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信号调理与转换电路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辅助电源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41809"/>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95586"/>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7" name="图片 6">
            <a:extLst>
              <a:ext uri="{FF2B5EF4-FFF2-40B4-BE49-F238E27FC236}">
                <a16:creationId xmlns:a16="http://schemas.microsoft.com/office/drawing/2014/main" id="{F96615AC-E0CC-F8A0-DB92-FC3C4EDA6EED}"/>
              </a:ext>
            </a:extLst>
          </p:cNvPr>
          <p:cNvPicPr>
            <a:picLocks noChangeAspect="1"/>
          </p:cNvPicPr>
          <p:nvPr/>
        </p:nvPicPr>
        <p:blipFill>
          <a:blip r:embed="rId3"/>
          <a:stretch>
            <a:fillRect/>
          </a:stretch>
        </p:blipFill>
        <p:spPr>
          <a:xfrm>
            <a:off x="1209000" y="2391730"/>
            <a:ext cx="6725999" cy="2268252"/>
          </a:xfrm>
          <a:prstGeom prst="rect">
            <a:avLst/>
          </a:prstGeom>
        </p:spPr>
      </p:pic>
    </p:spTree>
    <p:extLst>
      <p:ext uri="{BB962C8B-B14F-4D97-AF65-F5344CB8AC3E}">
        <p14:creationId xmlns:p14="http://schemas.microsoft.com/office/powerpoint/2010/main" val="409906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722285"/>
            <a:ext cx="8686800" cy="305558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敏感元件是指传感器中能</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直接感受或响应被测量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56160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热敏电阻器、压敏电阻器、光敏电阻器、力敏元件、气敏元件和湿敏元件等；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56160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新型传感器，比如差动变压器式位移传感器，敏感元件和传感器完全融为一体。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转换元件是指传感器中能将敏感元件感受或响应的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转换成适于传输或测量的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直接感受被测量（一般为非电量），输出与被测量有确定关系的电量，如热电偶和热敏电阻；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不直接感受被测量，而只感受与被测量有确定关系的其他非电量，差动变压器式压力传感器。（大部分）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233797"/>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98757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0573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845514"/>
            <a:ext cx="8686800" cy="205838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信号调理与转换电路的作用是把来自传感器的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进行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放大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，使其更适合于作进一步处理和传输；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将各种</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电压、电流或频率</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便于测量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，并对其进行信号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处理</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，比如滤波、调制和解调、衰减、运算和数字化处理；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常见的有放大器、电桥、振荡器、电荷放大器和滤波器等。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辅助电源提供</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工作能量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02318"/>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048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852293"/>
            <a:ext cx="8686800" cy="29517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工作原理（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物理原理</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分类：电阻应变</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传感器、电感</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传感器等；</a:t>
            </a: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被测量类型（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用途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）分类：温度传感器、湿度传感器、压力传感器等；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按传感器的能源（是否需要外接电源）分类：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有源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传感器：基于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能量转换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的传感器，在被测量作用于传感器时，将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直接产生电</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无需</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外接电源，如基于</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压电效应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热电效应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制作的传感器；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传感器：能量控制型传感器。被测量作用于传感器时，只有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的变化，而没有能量交换。要输出对应的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外接电源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02318"/>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传感器的分类</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61468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5722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传感器的分类</a:t>
            </a:r>
          </a:p>
        </p:txBody>
      </p:sp>
      <p:sp>
        <p:nvSpPr>
          <p:cNvPr id="2" name="矩形 1"/>
          <p:cNvSpPr/>
          <p:nvPr/>
        </p:nvSpPr>
        <p:spPr>
          <a:xfrm>
            <a:off x="228600" y="984561"/>
            <a:ext cx="8686800" cy="3782702"/>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工作原理（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物理原理</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分类：电阻应变</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传感器、电感</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传感器、电容</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传感器等；</a:t>
            </a: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被测量类型（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用途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）分类：温度传感器、湿度传感器、压力传感器等；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按传感器的能源（是否需要外接电源）分类：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有源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传感器：基于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能量转换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的传感器，在被测量作用于传感器时，将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直接产生电</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无需</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外接电源，如基于</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压电效应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热电效应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制作的传感器；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传感器：能量控制型传感器。当被测量作用于传感器时，只会发生</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的变化，而不会有能量交换。为了输出对应的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，需要</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外接电源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和相应的信号调理电路。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5072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9307</TotalTime>
  <Words>1659</Words>
  <Application>Microsoft Office PowerPoint</Application>
  <PresentationFormat>全屏显示(16:9)</PresentationFormat>
  <Paragraphs>169</Paragraphs>
  <Slides>23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华文中宋</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902</cp:revision>
  <dcterms:created xsi:type="dcterms:W3CDTF">2019-08-08T08:45:05Z</dcterms:created>
  <dcterms:modified xsi:type="dcterms:W3CDTF">2025-10-01T10:46:36Z</dcterms:modified>
</cp:coreProperties>
</file>