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4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7" r:id="rId2"/>
    <p:sldId id="465" r:id="rId3"/>
    <p:sldId id="469" r:id="rId4"/>
    <p:sldId id="612" r:id="rId5"/>
    <p:sldId id="613" r:id="rId6"/>
    <p:sldId id="611" r:id="rId7"/>
    <p:sldId id="561" r:id="rId8"/>
    <p:sldId id="614" r:id="rId9"/>
    <p:sldId id="615" r:id="rId10"/>
    <p:sldId id="616" r:id="rId11"/>
    <p:sldId id="617" r:id="rId12"/>
    <p:sldId id="618" r:id="rId13"/>
    <p:sldId id="619" r:id="rId14"/>
    <p:sldId id="620" r:id="rId15"/>
    <p:sldId id="621" r:id="rId16"/>
    <p:sldId id="622" r:id="rId17"/>
    <p:sldId id="623" r:id="rId18"/>
    <p:sldId id="624" r:id="rId19"/>
    <p:sldId id="625" r:id="rId20"/>
    <p:sldId id="626" r:id="rId21"/>
    <p:sldId id="627" r:id="rId22"/>
    <p:sldId id="628" r:id="rId23"/>
    <p:sldId id="629" r:id="rId24"/>
    <p:sldId id="599" r:id="rId25"/>
    <p:sldId id="630" r:id="rId26"/>
    <p:sldId id="631" r:id="rId27"/>
    <p:sldId id="600" r:id="rId28"/>
    <p:sldId id="632" r:id="rId29"/>
    <p:sldId id="633" r:id="rId30"/>
    <p:sldId id="634" r:id="rId31"/>
    <p:sldId id="601" r:id="rId32"/>
    <p:sldId id="635" r:id="rId33"/>
    <p:sldId id="636" r:id="rId34"/>
    <p:sldId id="637" r:id="rId35"/>
    <p:sldId id="638" r:id="rId36"/>
    <p:sldId id="639" r:id="rId37"/>
    <p:sldId id="640" r:id="rId38"/>
    <p:sldId id="602" r:id="rId39"/>
    <p:sldId id="641" r:id="rId40"/>
    <p:sldId id="642" r:id="rId41"/>
    <p:sldId id="643" r:id="rId42"/>
    <p:sldId id="644" r:id="rId43"/>
    <p:sldId id="645" r:id="rId44"/>
    <p:sldId id="646" r:id="rId45"/>
    <p:sldId id="647" r:id="rId46"/>
    <p:sldId id="648" r:id="rId47"/>
    <p:sldId id="649" r:id="rId48"/>
    <p:sldId id="650" r:id="rId49"/>
    <p:sldId id="310" r:id="rId50"/>
  </p:sldIdLst>
  <p:sldSz cx="9144000" cy="5143500" type="screen16x9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orient="horz" pos="327" userDrawn="1">
          <p15:clr>
            <a:srgbClr val="A4A3A4"/>
          </p15:clr>
        </p15:guide>
        <p15:guide id="7" orient="horz" pos="3072" userDrawn="1">
          <p15:clr>
            <a:srgbClr val="A4A3A4"/>
          </p15:clr>
        </p15:guide>
        <p15:guide id="8" orient="horz" pos="2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85DAB"/>
    <a:srgbClr val="D38583"/>
    <a:srgbClr val="33CCCC"/>
    <a:srgbClr val="4AABC6"/>
    <a:srgbClr val="C86866"/>
    <a:srgbClr val="C15653"/>
    <a:srgbClr val="3EA6C2"/>
    <a:srgbClr val="33CCFF"/>
    <a:srgbClr val="44A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78" autoAdjust="0"/>
    <p:restoredTop sz="94856" autoAdjust="0"/>
  </p:normalViewPr>
  <p:slideViewPr>
    <p:cSldViewPr>
      <p:cViewPr varScale="1">
        <p:scale>
          <a:sx n="138" d="100"/>
          <a:sy n="138" d="100"/>
        </p:scale>
        <p:origin x="96" y="384"/>
      </p:cViewPr>
      <p:guideLst>
        <p:guide orient="horz" pos="1688"/>
        <p:guide pos="2880"/>
        <p:guide pos="144"/>
        <p:guide pos="5616"/>
        <p:guide orient="horz" pos="327"/>
        <p:guide orient="horz" pos="3072"/>
        <p:guide orient="horz" pos="295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3" d="100"/>
          <a:sy n="53" d="100"/>
        </p:scale>
        <p:origin x="2648" y="44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gs" Target="tags/tag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A1F2E-2FC6-4C8F-A86E-F4D2904B9E16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DC522-0915-43DB-9188-70B259DD1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432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B75F8-F665-47F5-9F1B-1750F29F1993}" type="datetimeFigureOut">
              <a:rPr lang="zh-CN" altLang="en-US" smtClean="0"/>
              <a:pPr/>
              <a:t>2025/10/1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9018E-597F-42E6-A78B-4790A7F9869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15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53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054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24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06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762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340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721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783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763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49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584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828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025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976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277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C9018E-597F-42E6-A78B-4790A7F98695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4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E0303ED4-6D35-4936-8F1D-2BFA02A5954C}" type="datetime1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0F272DE8-DC03-45DD-9AEF-459A9358B4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749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5020022"/>
            <a:ext cx="9144000" cy="12347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9036496" y="1275606"/>
            <a:ext cx="107504" cy="2592288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5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96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orient="horz" pos="320" userDrawn="1">
          <p15:clr>
            <a:srgbClr val="F26B43"/>
          </p15:clr>
        </p15:guide>
        <p15:guide id="6" orient="horz" pos="352" userDrawn="1">
          <p15:clr>
            <a:srgbClr val="F26B43"/>
          </p15:clr>
        </p15:guide>
        <p15:guide id="7" orient="horz" pos="3072" userDrawn="1">
          <p15:clr>
            <a:srgbClr val="F26B43"/>
          </p15:clr>
        </p15:guide>
        <p15:guide id="8" orient="horz" pos="30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12.tif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30.wmf"/><Relationship Id="rId4" Type="http://schemas.openxmlformats.org/officeDocument/2006/relationships/image" Target="../media/image39.png"/><Relationship Id="rId9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167" y="2211710"/>
            <a:ext cx="14927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第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章 </a:t>
            </a:r>
            <a:endParaRPr lang="zh-CN" altLang="en-US" sz="3600" dirty="0">
              <a:solidFill>
                <a:schemeClr val="bg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43808" y="1779662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43808" y="2177264"/>
            <a:ext cx="514806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传感器的基本特性及其校准</a:t>
            </a:r>
            <a:endParaRPr lang="zh-CN" altLang="zh-CN" sz="32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75856" y="1784578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1" name="十字箭头标注 10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Sensor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508104" y="3050071"/>
            <a:ext cx="1914862" cy="9774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271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818723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在规定的条件下，传感器静态校准曲线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实际曲线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与拟合直线间最大偏差与满量程输出值的百分比称为线性度；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305805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7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04" y="2578294"/>
            <a:ext cx="2637293" cy="2062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5"/>
              <p:cNvSpPr txBox="1"/>
              <p:nvPr/>
            </p:nvSpPr>
            <p:spPr>
              <a:xfrm>
                <a:off x="4896036" y="3075806"/>
                <a:ext cx="3038589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36" y="3075806"/>
                <a:ext cx="3038589" cy="7571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6"/>
          <p:cNvSpPr/>
          <p:nvPr/>
        </p:nvSpPr>
        <p:spPr bwMode="auto">
          <a:xfrm>
            <a:off x="4716016" y="2483392"/>
            <a:ext cx="3780419" cy="392615"/>
          </a:xfrm>
          <a:prstGeom prst="wedgeRectCallout">
            <a:avLst>
              <a:gd name="adj1" fmla="val -6215"/>
              <a:gd name="adj2" fmla="val 8605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校准曲线与拟合直线间的最大偏差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Rectangular Callout 7"/>
          <p:cNvSpPr/>
          <p:nvPr/>
        </p:nvSpPr>
        <p:spPr bwMode="auto">
          <a:xfrm>
            <a:off x="5816796" y="4161769"/>
            <a:ext cx="2461809" cy="434950"/>
          </a:xfrm>
          <a:prstGeom prst="wedgeRectCallout">
            <a:avLst>
              <a:gd name="adj1" fmla="val -24056"/>
              <a:gd name="adj2" fmla="val -10317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传感器满量程输出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值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469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直线拟合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方法不一样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线性度会不一样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拟合直线的选择原则是：既能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反映实际曲线的趋势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，又能使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误差的绝对值最小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。另外，还应考虑使用是否方便，计算是否简单。</a:t>
            </a: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529" y="2247714"/>
            <a:ext cx="3964941" cy="196317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6912260" y="2663045"/>
            <a:ext cx="1368152" cy="113107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切线或割线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过零旋转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端点连线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51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传感器的灵敏度是指到达稳定工作状态时，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变化量与引起此变化的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变化量之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比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92225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5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107" y="2477695"/>
            <a:ext cx="2772848" cy="1929785"/>
          </a:xfrm>
          <a:prstGeom prst="rect">
            <a:avLst/>
          </a:prstGeom>
        </p:spPr>
      </p:pic>
      <p:pic>
        <p:nvPicPr>
          <p:cNvPr id="16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08" y="2378572"/>
            <a:ext cx="2088232" cy="1866734"/>
          </a:xfrm>
          <a:prstGeom prst="rect">
            <a:avLst/>
          </a:prstGeom>
        </p:spPr>
      </p:pic>
      <p:sp>
        <p:nvSpPr>
          <p:cNvPr id="17" name="Rectangle 3"/>
          <p:cNvSpPr/>
          <p:nvPr/>
        </p:nvSpPr>
        <p:spPr>
          <a:xfrm>
            <a:off x="246542" y="4388877"/>
            <a:ext cx="462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线性传感器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灵敏度是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直线的斜率：</a:t>
            </a:r>
            <a:r>
              <a:rPr lang="el-GR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y/</a:t>
            </a:r>
            <a:r>
              <a:rPr lang="el-GR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x </a:t>
            </a:r>
          </a:p>
        </p:txBody>
      </p:sp>
      <p:sp>
        <p:nvSpPr>
          <p:cNvPr id="18" name="Rectangle 4"/>
          <p:cNvSpPr/>
          <p:nvPr/>
        </p:nvSpPr>
        <p:spPr>
          <a:xfrm>
            <a:off x="4979229" y="4221122"/>
            <a:ext cx="32179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非线性传感器，灵敏度是一个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变化量，不同地方灵敏度不同</a:t>
            </a:r>
          </a:p>
        </p:txBody>
      </p:sp>
    </p:spTree>
    <p:extLst>
      <p:ext uri="{BB962C8B-B14F-4D97-AF65-F5344CB8AC3E}">
        <p14:creationId xmlns:p14="http://schemas.microsoft.com/office/powerpoint/2010/main" val="3249720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在相同测量条件下，传感器在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正行程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（输入量增大）、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反行程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（输入量减小）期间输出和输入特性曲线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不重合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的现象；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产生主要原因：传感器敏感元件材料的物理性质和机械零部件的缺陷所造成的。</a:t>
            </a:r>
          </a:p>
        </p:txBody>
      </p:sp>
      <p:sp>
        <p:nvSpPr>
          <p:cNvPr id="9" name="矩形 8"/>
          <p:cNvSpPr/>
          <p:nvPr/>
        </p:nvSpPr>
        <p:spPr>
          <a:xfrm>
            <a:off x="899053" y="1269801"/>
            <a:ext cx="10446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迟滞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1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06536"/>
              </p:ext>
            </p:extLst>
          </p:nvPr>
        </p:nvGraphicFramePr>
        <p:xfrm>
          <a:off x="1223883" y="2499742"/>
          <a:ext cx="2232248" cy="208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46500" imgH="4102100" progId="Visio.Drawing.15">
                  <p:embed/>
                </p:oleObj>
              </mc:Choice>
              <mc:Fallback>
                <p:oleObj r:id="rId4" imgW="3746500" imgH="4102100" progId="Visio.Drawing.15">
                  <p:embed/>
                  <p:pic>
                    <p:nvPicPr>
                      <p:cNvPr id="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883" y="2499742"/>
                        <a:ext cx="2232248" cy="208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"/>
              <p:cNvSpPr txBox="1"/>
              <p:nvPr/>
            </p:nvSpPr>
            <p:spPr>
              <a:xfrm>
                <a:off x="4247964" y="3480242"/>
                <a:ext cx="3123547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3480242"/>
                <a:ext cx="3123547" cy="7571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7"/>
          <p:cNvSpPr/>
          <p:nvPr/>
        </p:nvSpPr>
        <p:spPr bwMode="auto">
          <a:xfrm>
            <a:off x="5102023" y="2699012"/>
            <a:ext cx="2350297" cy="612648"/>
          </a:xfrm>
          <a:prstGeom prst="wedgeRectCallout">
            <a:avLst>
              <a:gd name="adj1" fmla="val -28330"/>
              <a:gd name="adj2" fmla="val 73429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最大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非线性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绝对误差 </a:t>
            </a:r>
          </a:p>
        </p:txBody>
      </p:sp>
    </p:spTree>
    <p:extLst>
      <p:ext uri="{BB962C8B-B14F-4D97-AF65-F5344CB8AC3E}">
        <p14:creationId xmlns:p14="http://schemas.microsoft.com/office/powerpoint/2010/main" val="2095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指传感器在全量程输入按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同一方向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在连续多次测试时所得的输入输出特性曲线不一致的程度；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重复性指标可用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最大偏差值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来表示：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3" y="1269801"/>
            <a:ext cx="104465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重复性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5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01319"/>
              </p:ext>
            </p:extLst>
          </p:nvPr>
        </p:nvGraphicFramePr>
        <p:xfrm>
          <a:off x="1835696" y="2762322"/>
          <a:ext cx="2034226" cy="2078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46500" imgH="3835400" progId="Visio.Drawing.15">
                  <p:embed/>
                </p:oleObj>
              </mc:Choice>
              <mc:Fallback>
                <p:oleObj r:id="rId4" imgW="3746500" imgH="3835400" progId="Visio.Drawing.15">
                  <p:embed/>
                  <p:pic>
                    <p:nvPicPr>
                      <p:cNvPr id="9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2762322"/>
                        <a:ext cx="2034226" cy="2078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9"/>
              <p:cNvSpPr txBox="1"/>
              <p:nvPr/>
            </p:nvSpPr>
            <p:spPr>
              <a:xfrm>
                <a:off x="4511506" y="3607170"/>
                <a:ext cx="3123547" cy="757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alt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506" y="3607170"/>
                <a:ext cx="3123547" cy="7571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ular Callout 10"/>
              <p:cNvSpPr/>
              <p:nvPr/>
            </p:nvSpPr>
            <p:spPr bwMode="auto">
              <a:xfrm>
                <a:off x="5364088" y="2542054"/>
                <a:ext cx="2626565" cy="769885"/>
              </a:xfrm>
              <a:prstGeom prst="wedgeRectCallout">
                <a:avLst>
                  <a:gd name="adj1" fmla="val -33621"/>
                  <a:gd name="adj2" fmla="val 77011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最大</a:t>
                </a:r>
                <a:r>
                  <a:rPr lang="en-US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不重复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误差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max</m:t>
                    </m:r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∆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∆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max</m:t>
                        </m:r>
                        <m:r>
                          <a:rPr lang="en-US" altLang="en-US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en-US" b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 </a:t>
                </a:r>
              </a:p>
            </p:txBody>
          </p:sp>
        </mc:Choice>
        <mc:Fallback xmlns="">
          <p:sp>
            <p:nvSpPr>
              <p:cNvPr id="17" name="Rectangular Callout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64088" y="2542054"/>
                <a:ext cx="2626565" cy="769885"/>
              </a:xfrm>
              <a:prstGeom prst="wedgeRectCallout">
                <a:avLst>
                  <a:gd name="adj1" fmla="val -33621"/>
                  <a:gd name="adj2" fmla="val 77011"/>
                </a:avLst>
              </a:prstGeom>
              <a:blipFill>
                <a:blip r:embed="rId8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4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79662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分辨力是指传感器能检测到的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的输入增量；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分辨力用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绝对值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表示。而用绝对值与满量程的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百分数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表示时，称为</a:t>
            </a:r>
            <a:r>
              <a:rPr lang="zh-CN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分辨率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9801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3578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636" y="2247714"/>
            <a:ext cx="2124236" cy="1840336"/>
          </a:xfrm>
          <a:prstGeom prst="rect">
            <a:avLst/>
          </a:prstGeom>
        </p:spPr>
      </p:pic>
      <p:sp>
        <p:nvSpPr>
          <p:cNvPr id="12" name="Rectangle 3"/>
          <p:cNvSpPr/>
          <p:nvPr/>
        </p:nvSpPr>
        <p:spPr>
          <a:xfrm>
            <a:off x="4247964" y="2567717"/>
            <a:ext cx="32403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有些传感器，当输入量连续变化时，输出量只作阶跃变化，则分辨力就是输出量的每个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阶跃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所</a:t>
            </a:r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对应</a:t>
            </a:r>
            <a:r>
              <a:rPr lang="zh-CN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的输入量的大小。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187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37479"/>
            <a:ext cx="8686800" cy="31393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阈值是指传感器的输入从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开始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缓慢增加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时，只有当其超过某一特定值时，传感器的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输出才会发生可观测的变化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。这个使传感器输出端产生可观测变化的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被测输入量值，称为阈值；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阈值实际上是传感器在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零位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附近的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，即传感器能够检测到的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阈值也可以被称为灵敏度界限（灵敏限）、门槛灵敏度、灵敏阈、失灵区或死区等；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某些传感器在零位附近具有严重的非线性特性，形成所谓的‘死区’，则可将死区的大小作为阈值；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在大多数情况下，阈值主要取决于传感器的噪声水平，因此一些传感器仅提供噪声电平。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266314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020091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7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2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993368"/>
            <a:ext cx="8686800" cy="18235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稳定性指的是传感器在相当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的工作时间内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保持其性能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的能力；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稳定性又可以被称为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长期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通常是在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室温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条件下，经过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一定工作时间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间隔后，用传感器的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起始标定时的输出之间的差值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来表示；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定性误差即可用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相对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误差表示，也可用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绝对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误差表示。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052" y="1410330"/>
            <a:ext cx="1152667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4996" y="1164107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8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52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43383" y="1815666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漂移是指传感器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的情况下，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出量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随时间变化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的现象；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产生主要原因包括：传感器自身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结构老化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、测试过程中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环境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发生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等；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根据漂移作用可以分为：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零点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根据漂移原因可以分为：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时间漂移是指在规定的条件下，零点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或灵敏度随时间有缓慢的变化；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温度漂移是指由周围温度变化所引起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的零点或灵敏度的变化。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99592" y="1302318"/>
            <a:ext cx="100865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5" y="105609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9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7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32" y="2607754"/>
            <a:ext cx="2541053" cy="199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91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707654"/>
            <a:ext cx="8686800" cy="32085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精度相关的指标有三个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精密度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δ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：说明测量传感器输出值的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分散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性，是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随机误差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大小的标志；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准确度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𝜺：说明传感器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输出值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真值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偏离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程度，是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系统误差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大小的标志；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精确度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τ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：精密度与准确度两者的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综合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优良程度。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7643" y="1230310"/>
            <a:ext cx="889071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4" y="1023578"/>
            <a:ext cx="972109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1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91" y="3240569"/>
            <a:ext cx="5040560" cy="947861"/>
          </a:xfrm>
          <a:prstGeom prst="rect">
            <a:avLst/>
          </a:prstGeom>
        </p:spPr>
      </p:pic>
      <p:sp>
        <p:nvSpPr>
          <p:cNvPr id="12" name="TextBox 8"/>
          <p:cNvSpPr txBox="1"/>
          <p:nvPr/>
        </p:nvSpPr>
        <p:spPr>
          <a:xfrm>
            <a:off x="1839447" y="4193671"/>
            <a:ext cx="113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低精密度</a:t>
            </a:r>
            <a:endParaRPr lang="en-US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低准确度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3226389" y="4179669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高精密度</a:t>
            </a:r>
          </a:p>
          <a:p>
            <a:r>
              <a:rPr lang="en-US" altLang="en-US" dirty="0"/>
              <a:t>低准确度</a:t>
            </a:r>
            <a:endParaRPr lang="en-US" dirty="0"/>
          </a:p>
        </p:txBody>
      </p:sp>
      <p:sp>
        <p:nvSpPr>
          <p:cNvPr id="16" name="TextBox 13"/>
          <p:cNvSpPr txBox="1"/>
          <p:nvPr/>
        </p:nvSpPr>
        <p:spPr>
          <a:xfrm>
            <a:off x="4487266" y="4193671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低精密度</a:t>
            </a:r>
          </a:p>
          <a:p>
            <a:r>
              <a:rPr lang="en-US" altLang="en-US" dirty="0"/>
              <a:t>高准确度</a:t>
            </a:r>
            <a:endParaRPr lang="en-US" dirty="0"/>
          </a:p>
        </p:txBody>
      </p:sp>
      <p:sp>
        <p:nvSpPr>
          <p:cNvPr id="17" name="TextBox 14"/>
          <p:cNvSpPr txBox="1"/>
          <p:nvPr/>
        </p:nvSpPr>
        <p:spPr>
          <a:xfrm>
            <a:off x="5765599" y="4179668"/>
            <a:ext cx="1114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en-US" dirty="0"/>
              <a:t>高精密度</a:t>
            </a:r>
          </a:p>
          <a:p>
            <a:r>
              <a:rPr lang="en-US" altLang="en-US" dirty="0"/>
              <a:t>高准确度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56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" y="339503"/>
            <a:ext cx="4968043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7504" y="381893"/>
            <a:ext cx="4724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第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章 传感器的基本特性及其校准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2" name="圆柱形 21"/>
          <p:cNvSpPr/>
          <p:nvPr/>
        </p:nvSpPr>
        <p:spPr>
          <a:xfrm>
            <a:off x="1035842" y="1377471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983034" y="3510442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9.1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圆柱形 23"/>
          <p:cNvSpPr/>
          <p:nvPr/>
        </p:nvSpPr>
        <p:spPr>
          <a:xfrm>
            <a:off x="2045424" y="3555311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78588" y="365925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3854" y="1481417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5" name="圆柱形 34"/>
          <p:cNvSpPr/>
          <p:nvPr/>
        </p:nvSpPr>
        <p:spPr>
          <a:xfrm>
            <a:off x="2367990" y="1377471"/>
            <a:ext cx="2528046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传感器系统的基本特性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6" name="圆柱形 35"/>
          <p:cNvSpPr/>
          <p:nvPr/>
        </p:nvSpPr>
        <p:spPr>
          <a:xfrm>
            <a:off x="3366720" y="3555311"/>
            <a:ext cx="4337628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传感器性能改善措施与传感器的选用原则</a:t>
            </a:r>
          </a:p>
        </p:txBody>
      </p:sp>
      <p:cxnSp>
        <p:nvCxnSpPr>
          <p:cNvPr id="41" name="直接连接符 40"/>
          <p:cNvCxnSpPr>
            <a:endCxn id="35" idx="2"/>
          </p:cNvCxnSpPr>
          <p:nvPr/>
        </p:nvCxnSpPr>
        <p:spPr>
          <a:xfrm>
            <a:off x="1892788" y="1629499"/>
            <a:ext cx="47520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24" idx="4"/>
            <a:endCxn id="36" idx="2"/>
          </p:cNvCxnSpPr>
          <p:nvPr/>
        </p:nvCxnSpPr>
        <p:spPr>
          <a:xfrm>
            <a:off x="2873516" y="3807339"/>
            <a:ext cx="493204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柱形 15"/>
          <p:cNvSpPr/>
          <p:nvPr/>
        </p:nvSpPr>
        <p:spPr>
          <a:xfrm>
            <a:off x="1708827" y="2421778"/>
            <a:ext cx="828092" cy="504056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7" name="TextBox 32"/>
          <p:cNvSpPr txBox="1"/>
          <p:nvPr/>
        </p:nvSpPr>
        <p:spPr>
          <a:xfrm>
            <a:off x="1816839" y="2525724"/>
            <a:ext cx="648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</a:t>
            </a:r>
            <a:endParaRPr lang="zh-CN" altLang="en-US" sz="20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8" name="圆柱形 17"/>
          <p:cNvSpPr/>
          <p:nvPr/>
        </p:nvSpPr>
        <p:spPr>
          <a:xfrm>
            <a:off x="3040974" y="2421778"/>
            <a:ext cx="2755161" cy="504056"/>
          </a:xfrm>
          <a:prstGeom prst="can">
            <a:avLst>
              <a:gd name="adj" fmla="val 13750"/>
            </a:avLst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orthographicFront"/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传感器系统的标定与校准</a:t>
            </a:r>
          </a:p>
        </p:txBody>
      </p:sp>
      <p:cxnSp>
        <p:nvCxnSpPr>
          <p:cNvPr id="19" name="直接连接符 18"/>
          <p:cNvCxnSpPr>
            <a:endCxn id="18" idx="2"/>
          </p:cNvCxnSpPr>
          <p:nvPr/>
        </p:nvCxnSpPr>
        <p:spPr>
          <a:xfrm>
            <a:off x="2565773" y="2673806"/>
            <a:ext cx="475201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67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8" name="矩形 7"/>
          <p:cNvSpPr/>
          <p:nvPr/>
        </p:nvSpPr>
        <p:spPr>
          <a:xfrm>
            <a:off x="228600" y="1636948"/>
            <a:ext cx="8686800" cy="33470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在工程应用中，为了简单表示测量结果的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可靠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程度，引入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精确度等级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概念，用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表示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我国工业仪表等级分为 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0.1,0.2,0.5,1.0,1.5,2.5,5.0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七个等级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;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检测系统设计和出厂检验时，其精度等级代表的误差指的是检测系统测量的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最大允许误差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1367643" y="1194306"/>
            <a:ext cx="889071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</p:txBody>
      </p:sp>
      <p:sp>
        <p:nvSpPr>
          <p:cNvPr id="10" name="七角星 9"/>
          <p:cNvSpPr/>
          <p:nvPr/>
        </p:nvSpPr>
        <p:spPr>
          <a:xfrm>
            <a:off x="395534" y="987574"/>
            <a:ext cx="972109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10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8"/>
              <p:cNvSpPr txBox="1"/>
              <p:nvPr/>
            </p:nvSpPr>
            <p:spPr>
              <a:xfrm>
                <a:off x="2987824" y="2775646"/>
                <a:ext cx="1943865" cy="630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en-US" sz="20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𝐀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en-US" sz="2000" b="1" i="1" smtClean="0">
                                  <a:latin typeface="Cambria Math" panose="02040503050406030204" pitchFamily="18" charset="0"/>
                                </a:rPr>
                                <m:t>𝑭𝑺</m:t>
                              </m:r>
                            </m:sub>
                          </m:sSub>
                        </m:den>
                      </m:f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775646"/>
                <a:ext cx="1943865" cy="6308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ular Callout 11"/>
          <p:cNvSpPr/>
          <p:nvPr/>
        </p:nvSpPr>
        <p:spPr bwMode="auto">
          <a:xfrm>
            <a:off x="3203848" y="2139702"/>
            <a:ext cx="3456384" cy="457476"/>
          </a:xfrm>
          <a:prstGeom prst="wedgeRectCallout">
            <a:avLst>
              <a:gd name="adj1" fmla="val -33621"/>
              <a:gd name="adj2" fmla="val 7701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测量范围内允许的最大绝对误差 </a:t>
            </a:r>
          </a:p>
        </p:txBody>
      </p:sp>
      <p:sp>
        <p:nvSpPr>
          <p:cNvPr id="20" name="Rectangular Callout 13"/>
          <p:cNvSpPr/>
          <p:nvPr/>
        </p:nvSpPr>
        <p:spPr bwMode="auto">
          <a:xfrm>
            <a:off x="3383868" y="3584992"/>
            <a:ext cx="1647183" cy="385816"/>
          </a:xfrm>
          <a:prstGeom prst="wedgeRectCallout">
            <a:avLst>
              <a:gd name="adj1" fmla="val -26507"/>
              <a:gd name="adj2" fmla="val -8053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满量程输出</a:t>
            </a:r>
            <a:r>
              <a:rPr lang="en-U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 </a:t>
            </a:r>
          </a:p>
        </p:txBody>
      </p:sp>
      <p:sp>
        <p:nvSpPr>
          <p:cNvPr id="21" name="Rectangle 16"/>
          <p:cNvSpPr/>
          <p:nvPr/>
        </p:nvSpPr>
        <p:spPr bwMode="auto">
          <a:xfrm>
            <a:off x="5940152" y="2968934"/>
            <a:ext cx="1975924" cy="686009"/>
          </a:xfrm>
          <a:prstGeom prst="rect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 </a:t>
            </a: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</a:t>
            </a:r>
            <a:endParaRPr 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454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11" name="矩形 10"/>
          <p:cNvSpPr/>
          <p:nvPr/>
        </p:nvSpPr>
        <p:spPr>
          <a:xfrm>
            <a:off x="228600" y="983619"/>
            <a:ext cx="8686800" cy="1061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有一个位移传感器，对在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0mm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～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5mm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范围的位移进行了两个循环的测量，测量数据如表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所示。请以输出的平均值求端点连线拟合直线，并计算传感器的线性度、灵敏度、迟滞和重复性误差。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369133"/>
                  </p:ext>
                </p:extLst>
              </p:nvPr>
            </p:nvGraphicFramePr>
            <p:xfrm>
              <a:off x="1601669" y="2089682"/>
              <a:ext cx="5940661" cy="2828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6001">
                      <a:extLst>
                        <a:ext uri="{9D8B030D-6E8A-4147-A177-3AD203B41FA5}">
                          <a16:colId xmlns:a16="http://schemas.microsoft.com/office/drawing/2014/main" val="4231791105"/>
                        </a:ext>
                      </a:extLst>
                    </a:gridCol>
                    <a:gridCol w="866001">
                      <a:extLst>
                        <a:ext uri="{9D8B030D-6E8A-4147-A177-3AD203B41FA5}">
                          <a16:colId xmlns:a16="http://schemas.microsoft.com/office/drawing/2014/main" val="3479938809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314790563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2629005624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936291025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062961408"/>
                        </a:ext>
                      </a:extLst>
                    </a:gridCol>
                    <a:gridCol w="618945">
                      <a:extLst>
                        <a:ext uri="{9D8B030D-6E8A-4147-A177-3AD203B41FA5}">
                          <a16:colId xmlns:a16="http://schemas.microsoft.com/office/drawing/2014/main" val="2349462"/>
                        </a:ext>
                      </a:extLst>
                    </a:gridCol>
                    <a:gridCol w="618074">
                      <a:extLst>
                        <a:ext uri="{9D8B030D-6E8A-4147-A177-3AD203B41FA5}">
                          <a16:colId xmlns:a16="http://schemas.microsoft.com/office/drawing/2014/main" val="159468319"/>
                        </a:ext>
                      </a:extLst>
                    </a:gridCol>
                  </a:tblGrid>
                  <a:tr h="47135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mm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712681937"/>
                      </a:ext>
                    </a:extLst>
                  </a:tr>
                  <a:tr h="471355">
                    <a:tc rowSpan="4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sz="120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/</m:t>
                                </m:r>
                                <m:r>
                                  <m:rPr>
                                    <m:nor/>
                                  </m:rPr>
                                  <a:rPr lang="en-US" sz="1050" kern="100">
                                    <a:effectLst/>
                                  </a:rPr>
                                  <m:t>mV</m:t>
                                </m:r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585674940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13859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4474792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91973733"/>
                      </a:ext>
                    </a:extLst>
                  </a:tr>
                  <a:tr h="471355">
                    <a:tc gridSpan="2"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zh-CN" sz="1050" i="1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050" kern="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4.75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15.25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25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963201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369133"/>
                  </p:ext>
                </p:extLst>
              </p:nvPr>
            </p:nvGraphicFramePr>
            <p:xfrm>
              <a:off x="1601669" y="2089682"/>
              <a:ext cx="5940661" cy="282813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866001">
                      <a:extLst>
                        <a:ext uri="{9D8B030D-6E8A-4147-A177-3AD203B41FA5}">
                          <a16:colId xmlns:a16="http://schemas.microsoft.com/office/drawing/2014/main" val="4231791105"/>
                        </a:ext>
                      </a:extLst>
                    </a:gridCol>
                    <a:gridCol w="866001">
                      <a:extLst>
                        <a:ext uri="{9D8B030D-6E8A-4147-A177-3AD203B41FA5}">
                          <a16:colId xmlns:a16="http://schemas.microsoft.com/office/drawing/2014/main" val="3479938809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314790563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2629005624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936291025"/>
                        </a:ext>
                      </a:extLst>
                    </a:gridCol>
                    <a:gridCol w="742910">
                      <a:extLst>
                        <a:ext uri="{9D8B030D-6E8A-4147-A177-3AD203B41FA5}">
                          <a16:colId xmlns:a16="http://schemas.microsoft.com/office/drawing/2014/main" val="1062961408"/>
                        </a:ext>
                      </a:extLst>
                    </a:gridCol>
                    <a:gridCol w="618945">
                      <a:extLst>
                        <a:ext uri="{9D8B030D-6E8A-4147-A177-3AD203B41FA5}">
                          <a16:colId xmlns:a16="http://schemas.microsoft.com/office/drawing/2014/main" val="2349462"/>
                        </a:ext>
                      </a:extLst>
                    </a:gridCol>
                    <a:gridCol w="618074">
                      <a:extLst>
                        <a:ext uri="{9D8B030D-6E8A-4147-A177-3AD203B41FA5}">
                          <a16:colId xmlns:a16="http://schemas.microsoft.com/office/drawing/2014/main" val="159468319"/>
                        </a:ext>
                      </a:extLst>
                    </a:gridCol>
                  </a:tblGrid>
                  <a:tr h="47135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351" t="-1282" r="-243860" b="-49871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3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712681937"/>
                      </a:ext>
                    </a:extLst>
                  </a:tr>
                  <a:tr h="471355">
                    <a:tc rowSpan="4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704" t="-25484" r="-590141" b="-2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14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585674940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76913859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上行程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19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1054474792"/>
                      </a:ext>
                    </a:extLst>
                  </a:tr>
                  <a:tr h="47135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zh-CN" sz="1050" kern="100">
                              <a:effectLst/>
                            </a:rPr>
                            <a:t>下行程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11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16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191973733"/>
                      </a:ext>
                    </a:extLst>
                  </a:tr>
                  <a:tr h="471355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50" marR="6350" marT="0" marB="0" anchor="ctr">
                        <a:blipFill>
                          <a:blip r:embed="rId4"/>
                          <a:stretch>
                            <a:fillRect l="-351" t="-505195" r="-243860" b="-25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4.75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15.25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>
                              <a:effectLst/>
                            </a:rPr>
                            <a:t>20</a:t>
                          </a:r>
                          <a:endParaRPr lang="zh-CN" sz="1050" kern="10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050" kern="100" dirty="0">
                              <a:effectLst/>
                            </a:rPr>
                            <a:t>25</a:t>
                          </a:r>
                          <a:endParaRPr lang="zh-CN" sz="105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50" marR="6350" marT="0" marB="0" anchor="ctr"/>
                    </a:tc>
                    <a:extLst>
                      <a:ext uri="{0D108BD9-81ED-4DB2-BD59-A6C34878D82A}">
                        <a16:rowId xmlns:a16="http://schemas.microsoft.com/office/drawing/2014/main" val="39632014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814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9414" y="1038506"/>
                <a:ext cx="8686800" cy="3693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解：拟合直线由（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0,0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）和（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5,25</a:t>
                </a: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）两个端点确定，直线方程为：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𝟓𝐱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比较线性化后的（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）各点对应的输出与实际测得的输出，最大线性误差为：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则线性度为：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𝒎𝒂𝒙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𝑭𝒔</m:t>
                              </m:r>
                            </m:sub>
                          </m:sSub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灵敏度为：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𝒎𝒎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最大迟滞误差发生在第一循环测量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𝒎𝒎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处，为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4" y="1038506"/>
                <a:ext cx="8686800" cy="3693832"/>
              </a:xfrm>
              <a:prstGeom prst="rect">
                <a:avLst/>
              </a:prstGeom>
              <a:blipFill>
                <a:blip r:embed="rId4"/>
                <a:stretch>
                  <a:fillRect l="-632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63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28600" y="1131590"/>
                <a:ext cx="8686800" cy="2893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则迟滞为：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𝚫</m:t>
                          </m:r>
                          <m:sSub>
                            <m:sSubPr>
                              <m:ctrlPr>
                                <a:rPr lang="zh-CN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𝑭𝑺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对比上行程之间、下行程之间各点的输出偏差，最大重复性误差为</a:t>
                </a:r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∣=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𝒎𝑽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则重复性误差为：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</m:sSub>
                      <m:r>
                        <a:rPr lang="en-US" altLang="zh-CN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∣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𝐅𝐒</m:t>
                          </m:r>
                          <m:r>
                            <a:rPr lang="en-US" altLang="zh-CN" b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zh-CN" altLang="zh-CN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𝟐𝟓</m:t>
                          </m:r>
                        </m:den>
                      </m:f>
                      <m:r>
                        <a:rPr lang="en-US" altLang="zh-CN" b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b="1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131590"/>
                <a:ext cx="8686800" cy="2893484"/>
              </a:xfrm>
              <a:prstGeom prst="rect">
                <a:avLst/>
              </a:prstGeom>
              <a:blipFill>
                <a:blip r:embed="rId4"/>
                <a:stretch>
                  <a:fillRect l="-632" t="-1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11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动态特性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大部分被测物理量是随时间变化的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信号，即输入信号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x(t)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是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的函数；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检测系统的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动态特性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反映了其对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信号进行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准确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测量的能力；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理想情况下，检测系统的输出量应能立即、准确地跟随输入量的变化，无失真；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实际检测中，不合适的系统可能导致输出无法良好追随输入的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快速变化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，引发大的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研究检测系统的动态特性对于确保准确测量动态信号至关重要。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6" name="Picture 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80" y="1469852"/>
            <a:ext cx="3042639" cy="1749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"/>
          <p:cNvGrpSpPr/>
          <p:nvPr/>
        </p:nvGrpSpPr>
        <p:grpSpPr bwMode="auto">
          <a:xfrm>
            <a:off x="1081688" y="1653279"/>
            <a:ext cx="2588135" cy="1375542"/>
            <a:chOff x="2521" y="2312"/>
            <a:chExt cx="2519" cy="1816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840" y="2928"/>
              <a:ext cx="1200" cy="105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840" y="2784"/>
              <a:ext cx="1200" cy="28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840" y="3840"/>
              <a:ext cx="1200" cy="288"/>
            </a:xfrm>
            <a:prstGeom prst="ellipse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888" y="3408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4368" y="340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4752" y="3408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176" y="360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4608" y="3600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936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4368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00" y="3744"/>
              <a:ext cx="1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 rot="1894819">
              <a:off x="3216" y="2592"/>
              <a:ext cx="1248" cy="171"/>
            </a:xfrm>
            <a:prstGeom prst="homePlate">
              <a:avLst>
                <a:gd name="adj" fmla="val 182456"/>
              </a:avLst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2640" y="2312"/>
              <a:ext cx="672" cy="304"/>
            </a:xfrm>
            <a:custGeom>
              <a:avLst/>
              <a:gdLst>
                <a:gd name="T0" fmla="*/ 672 w 672"/>
                <a:gd name="T1" fmla="*/ 40 h 304"/>
                <a:gd name="T2" fmla="*/ 384 w 672"/>
                <a:gd name="T3" fmla="*/ 40 h 304"/>
                <a:gd name="T4" fmla="*/ 96 w 672"/>
                <a:gd name="T5" fmla="*/ 280 h 304"/>
                <a:gd name="T6" fmla="*/ 0 w 672"/>
                <a:gd name="T7" fmla="*/ 184 h 3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72" h="304">
                  <a:moveTo>
                    <a:pt x="672" y="40"/>
                  </a:moveTo>
                  <a:cubicBezTo>
                    <a:pt x="576" y="20"/>
                    <a:pt x="480" y="0"/>
                    <a:pt x="384" y="40"/>
                  </a:cubicBezTo>
                  <a:cubicBezTo>
                    <a:pt x="288" y="80"/>
                    <a:pt x="160" y="256"/>
                    <a:pt x="96" y="280"/>
                  </a:cubicBezTo>
                  <a:cubicBezTo>
                    <a:pt x="32" y="304"/>
                    <a:pt x="16" y="244"/>
                    <a:pt x="0" y="184"/>
                  </a:cubicBezTo>
                </a:path>
              </a:pathLst>
            </a:custGeom>
            <a:noFill/>
            <a:ln w="38100">
              <a:solidFill>
                <a:srgbClr val="CC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4013" y="3379"/>
              <a:ext cx="835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水温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T℃</a:t>
              </a:r>
              <a:endPara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2954" y="2590"/>
              <a:ext cx="704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热电偶</a:t>
              </a: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2521" y="3225"/>
              <a:ext cx="1270" cy="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  <a:cs typeface="等线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环境温度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To℃ </a:t>
              </a:r>
            </a:p>
            <a:p>
              <a:pPr algn="ctr"/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  T </a:t>
              </a:r>
              <a:r>
                <a:rPr kumimoji="1" lang="zh-CN" altLang="en-US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＞</a:t>
              </a:r>
              <a:r>
                <a:rPr kumimoji="1" lang="en-US" altLang="zh-CN" sz="14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906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37575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动态特性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944934"/>
                <a:ext cx="8686800" cy="4021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系统的动态响应特性一般通过描述系统数学模型来进行研究，主要包括：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微分方程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传递函数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lvl="1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16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p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频率响应函数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1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按微分方程或传递函数的阶</a:t>
                </a:r>
                <a:r>
                  <a:rPr lang="zh-CN" altLang="en-US" b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数，传感器可以分为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零阶系统、一阶系统和二阶系统，可据此分析传感器的动态特性。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44934"/>
                <a:ext cx="8686800" cy="4021101"/>
              </a:xfrm>
              <a:prstGeom prst="rect">
                <a:avLst/>
              </a:prstGeom>
              <a:blipFill>
                <a:blip r:embed="rId3"/>
                <a:stretch>
                  <a:fillRect l="-491" t="-606" r="-632" b="-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3"/>
              <p:cNvSpPr txBox="1"/>
              <p:nvPr/>
            </p:nvSpPr>
            <p:spPr>
              <a:xfrm>
                <a:off x="2204749" y="1388654"/>
                <a:ext cx="4734501" cy="1290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f>
                        <m:f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</m:sSup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d>
                            <m:dPr>
                              <m:ctrlP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en-US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en-US" sz="1600" b="1" dirty="0"/>
                  <a:t>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f>
                      <m:f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num>
                      <m:den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6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749" y="1388654"/>
                <a:ext cx="4734501" cy="1290161"/>
              </a:xfrm>
              <a:prstGeom prst="rect">
                <a:avLst/>
              </a:prstGeom>
              <a:blipFill>
                <a:blip r:embed="rId4"/>
                <a:stretch>
                  <a:fillRect b="-5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12"/>
              <p:cNvSpPr txBox="1"/>
              <p:nvPr/>
            </p:nvSpPr>
            <p:spPr>
              <a:xfrm>
                <a:off x="2663788" y="3536519"/>
                <a:ext cx="4175695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en-US" sz="16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</a:t>
                </a:r>
                <a14:m>
                  <m:oMath xmlns:m="http://schemas.openxmlformats.org/officeDocument/2006/math"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𝒀</m:t>
                        </m:r>
                      </m:num>
                      <m:den>
                        <m:r>
                          <a:rPr lang="en-US" alt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</m:den>
                    </m:f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  <m:r>
                      <a:rPr lang="en-US" alt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en-US" alt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altLang="en-US" sz="16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alt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16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  <m:r>
                          <a:rPr lang="en-US" alt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en-US" sz="1600" b="1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1600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den>
                    </m:f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7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8" y="3536519"/>
                <a:ext cx="4175695" cy="600229"/>
              </a:xfrm>
              <a:prstGeom prst="rect">
                <a:avLst/>
              </a:prstGeom>
              <a:blipFill>
                <a:blip r:embed="rId5"/>
                <a:stretch>
                  <a:fillRect l="-3066" r="-438" b="-14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6623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2.2.1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传感器的静态特性标定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2.2.2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传感器的动态特性标定</a:t>
            </a: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428396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108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传感器系统的标定与校准</a:t>
            </a:r>
          </a:p>
        </p:txBody>
      </p:sp>
    </p:spTree>
    <p:extLst>
      <p:ext uri="{BB962C8B-B14F-4D97-AF65-F5344CB8AC3E}">
        <p14:creationId xmlns:p14="http://schemas.microsoft.com/office/powerpoint/2010/main" val="826897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传感器的静态特性标定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944934"/>
                <a:ext cx="8686800" cy="408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静态标定是在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输入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不随时间变化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标准条件下，确定传感器的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特性指标，如线性度、灵敏度、迟滞、重复性等；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静态标定的条件包括：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三无：无加速度、无振动、无冲击；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环境温度：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室温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相对湿度：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𝟖𝟓</m:t>
                    </m:r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sym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大气压：</a:t>
                </a:r>
                <a:r>
                  <a:rPr lang="en-US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101±7 </a:t>
                </a:r>
                <a:r>
                  <a:rPr lang="en-US" altLang="zh-CN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kPa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标定仪器设备的精度等级：至少比传感器的精度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高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一个等级；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静态标定的要素如下：</a:t>
                </a: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创造一个静态标定条件；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选择一个与传感器精度匹配的标准设备；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0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对传感器进行静态特性标定。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944934"/>
                <a:ext cx="8686800" cy="4081117"/>
              </a:xfrm>
              <a:prstGeom prst="rect">
                <a:avLst/>
              </a:prstGeom>
              <a:blipFill>
                <a:blip r:embed="rId3"/>
                <a:stretch>
                  <a:fillRect l="-491" b="-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34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传感器的静态特性标定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23578"/>
            <a:ext cx="8686800" cy="3176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具体标定过程如下：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）将传感器的全量程分成若干等间距的点；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）根据传感器的量程分点，逐渐从小到大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标准量程，并记录下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每个输入</a:t>
            </a:r>
            <a:b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值对应的输出值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）逐渐将输入值从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大到小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减小，并同时记录下每个输入值对应的输出值；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）按步骤（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）和（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）所述的过程，对传感器进行多次正、反行程测试，并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将得到的输出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/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输入测试数据列入表格或绘制成曲线；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）对测试数据进行必要的处理，并根据处理结果确定传感器的线性度、灵敏</a:t>
            </a:r>
            <a:b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</a:b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     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度、迟滞和重复性等静态性能指标。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88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2.2.2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传感器的动态特性标定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28600" y="1023578"/>
                <a:ext cx="8686800" cy="355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动态标定主要是研究传感器的动态响应特性，确定其动态特性指标；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动态特性指标主要包括：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一阶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传感器的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时间常数</a:t>
                </a:r>
                <a:r>
                  <a:rPr lang="en-US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T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；</a:t>
                </a:r>
                <a:endPara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二阶</a:t>
                </a:r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传感器的</a:t>
                </a: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固有角频率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𝜔</m:t>
                        </m:r>
                      </m:e>
                      <m:sub>
                        <m:r>
                          <a:rPr lang="en-US" altLang="zh-CN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</a:t>
                </a:r>
                <a:r>
                  <a:rPr lang="zh-CN" altLang="zh-CN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阻尼系数</a:t>
                </a:r>
                <a14:m>
                  <m:oMath xmlns:m="http://schemas.openxmlformats.org/officeDocument/2006/math">
                    <m:r>
                      <a:rPr lang="en-US" altLang="zh-CN" b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𝜉</m:t>
                    </m:r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等参数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标准激励信号源：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正弦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信号和</a:t>
                </a: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阶跃</a:t>
                </a: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信号；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对于一阶传感器系统：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输入：单位阶跃信号；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传感器的响应函数为：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整理后可得：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u"/>
                </a:pPr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zh-CN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呈线性关系，且有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023578"/>
                <a:ext cx="8686800" cy="3554819"/>
              </a:xfrm>
              <a:prstGeom prst="rect">
                <a:avLst/>
              </a:prstGeom>
              <a:blipFill>
                <a:blip r:embed="rId3"/>
                <a:stretch>
                  <a:fillRect l="-491" b="-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4"/>
              <p:cNvSpPr txBox="1"/>
              <p:nvPr/>
            </p:nvSpPr>
            <p:spPr>
              <a:xfrm>
                <a:off x="3419872" y="3327834"/>
                <a:ext cx="1204882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altLang="en-US" sz="2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)=1</a:t>
                </a:r>
                <a:r>
                  <a:rPr lang="en-US" altLang="en-US" sz="20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alt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num>
                          <m:den>
                            <m:r>
                              <a:rPr lang="zh-CN" altLang="en-US" sz="2000" b="1" i="1">
                                <a:latin typeface="Cambria Math" panose="02040503050406030204" pitchFamily="18" charset="0"/>
                              </a:rPr>
                              <m:t>𝑻</m:t>
                            </m:r>
                          </m:den>
                        </m:f>
                      </m:sup>
                    </m:sSup>
                  </m:oMath>
                </a14:m>
                <a:endParaRPr lang="en-US" sz="20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327834"/>
                <a:ext cx="1204882" cy="421719"/>
              </a:xfrm>
              <a:prstGeom prst="rect">
                <a:avLst/>
              </a:prstGeom>
              <a:blipFill>
                <a:blip r:embed="rId4"/>
                <a:stretch>
                  <a:fillRect l="-12626" r="-1515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2447764" y="3673763"/>
                <a:ext cx="2608406" cy="5952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𝐥</m:t>
                      </m:r>
                      <m:func>
                        <m:func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𝐧</m:t>
                          </m:r>
                        </m:fName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[</m:t>
                          </m:r>
                        </m:e>
                      </m:func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)]=−</m:t>
                      </m:r>
                      <m:f>
                        <m:f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764" y="3673763"/>
                <a:ext cx="2608406" cy="5952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184068" y="4232821"/>
                <a:ext cx="950901" cy="6101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num>
                        <m:den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𝚫</m:t>
                          </m:r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068" y="4232821"/>
                <a:ext cx="950901" cy="6101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15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21" name="TextBox 2"/>
          <p:cNvSpPr txBox="1"/>
          <p:nvPr/>
        </p:nvSpPr>
        <p:spPr>
          <a:xfrm>
            <a:off x="539552" y="102357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回顾传感器的定义：</a:t>
            </a:r>
            <a:endParaRPr lang="en-US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Content Placeholder 4"/>
          <p:cNvSpPr txBox="1"/>
          <p:nvPr/>
        </p:nvSpPr>
        <p:spPr bwMode="auto">
          <a:xfrm>
            <a:off x="609600" y="2090153"/>
            <a:ext cx="7924800" cy="85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能够感受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被测量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并按照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一定的规律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转换成可用</a:t>
            </a:r>
            <a:r>
              <a:rPr lang="en-US" altLang="en-US" sz="1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输出信号</a:t>
            </a:r>
            <a:r>
              <a:rPr lang="en-US" altLang="en-US" sz="1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的器件或装置，通常由敏感元件和转换元件组成</a:t>
            </a:r>
            <a:r>
              <a:rPr lang="en-US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sz="18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ular Callout 4"/>
          <p:cNvSpPr/>
          <p:nvPr/>
        </p:nvSpPr>
        <p:spPr bwMode="auto">
          <a:xfrm>
            <a:off x="1915256" y="1593593"/>
            <a:ext cx="886454" cy="387976"/>
          </a:xfrm>
          <a:prstGeom prst="wedgeRectCallout">
            <a:avLst>
              <a:gd name="adj1" fmla="val -36781"/>
              <a:gd name="adj2" fmla="val 7713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非电量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Rectangular Callout 4"/>
          <p:cNvSpPr/>
          <p:nvPr/>
        </p:nvSpPr>
        <p:spPr bwMode="auto">
          <a:xfrm>
            <a:off x="5688124" y="1593593"/>
            <a:ext cx="684076" cy="387976"/>
          </a:xfrm>
          <a:prstGeom prst="wedgeRectCallout">
            <a:avLst>
              <a:gd name="adj1" fmla="val -36781"/>
              <a:gd name="adj2" fmla="val 77137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电量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10" y="2584994"/>
            <a:ext cx="1098029" cy="2040969"/>
          </a:xfrm>
          <a:prstGeom prst="rect">
            <a:avLst/>
          </a:prstGeom>
        </p:spPr>
      </p:pic>
      <p:pic>
        <p:nvPicPr>
          <p:cNvPr id="30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64" y="3016131"/>
            <a:ext cx="1505726" cy="1518790"/>
          </a:xfrm>
          <a:prstGeom prst="rect">
            <a:avLst/>
          </a:prstGeom>
        </p:spPr>
      </p:pic>
      <p:pic>
        <p:nvPicPr>
          <p:cNvPr id="31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180" y="2787774"/>
            <a:ext cx="1732068" cy="173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0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3954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2.3.1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提高传感器性能的途径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3339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2.3.2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13" name="矩形 12"/>
          <p:cNvSpPr/>
          <p:nvPr/>
        </p:nvSpPr>
        <p:spPr>
          <a:xfrm>
            <a:off x="1" y="411510"/>
            <a:ext cx="6444207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62632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传感器性能改善措施与传感器的选用原则</a:t>
            </a:r>
          </a:p>
        </p:txBody>
      </p:sp>
    </p:spTree>
    <p:extLst>
      <p:ext uri="{BB962C8B-B14F-4D97-AF65-F5344CB8AC3E}">
        <p14:creationId xmlns:p14="http://schemas.microsoft.com/office/powerpoint/2010/main" val="3830120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2" name="矩形 1"/>
          <p:cNvSpPr/>
          <p:nvPr/>
        </p:nvSpPr>
        <p:spPr>
          <a:xfrm>
            <a:off x="225982" y="1023578"/>
            <a:ext cx="8686800" cy="2951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提高传感器性能的主要途径如下：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合理选择结构、材料和参数；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使用差动技术；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应用平均技术；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用补偿和修正技术；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进行稳定性处理；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实施屏蔽隔离和干扰抑制。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784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原因：满足特定的实际需求，同时考虑到设计和制造的可行性；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选择原则：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根据实际需要，优先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保证主要指标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，适度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放宽次要指标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，以获得更高的性价比；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传感器研究和生产部门应提供一系列产品，满足不同的使用需求；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用户应根据实际需求，选择能满足使用要求的产品。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327636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合理选择结构、材料和参数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17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28600" y="1914999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764196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使用差动技术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26"/>
              <p:cNvSpPr txBox="1"/>
              <p:nvPr/>
            </p:nvSpPr>
            <p:spPr>
              <a:xfrm>
                <a:off x="1741674" y="1993368"/>
                <a:ext cx="5660652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4" y="1993368"/>
                <a:ext cx="5660652" cy="470000"/>
              </a:xfrm>
              <a:prstGeom prst="rect">
                <a:avLst/>
              </a:prstGeom>
              <a:blipFill>
                <a:blip r:embed="rId4"/>
                <a:stretch>
                  <a:fillRect l="-431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761671"/>
              </p:ext>
            </p:extLst>
          </p:nvPr>
        </p:nvGraphicFramePr>
        <p:xfrm>
          <a:off x="1115616" y="2578487"/>
          <a:ext cx="1780638" cy="1612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9525" imgH="9525" progId="CorelDRAW.Graphic.9">
                  <p:embed/>
                </p:oleObj>
              </mc:Choice>
              <mc:Fallback>
                <p:oleObj r:id="rId5" imgW="9525" imgH="9525" progId="CorelDRAW.Graphic.9">
                  <p:embed/>
                  <p:pic>
                    <p:nvPicPr>
                      <p:cNvPr id="2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2578487"/>
                        <a:ext cx="1780638" cy="1612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5748427"/>
              </p:ext>
            </p:extLst>
          </p:nvPr>
        </p:nvGraphicFramePr>
        <p:xfrm>
          <a:off x="3644366" y="2541737"/>
          <a:ext cx="1900419" cy="164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525" imgH="9525" progId="CorelDRAW.Graphic.9">
                  <p:embed/>
                </p:oleObj>
              </mc:Choice>
              <mc:Fallback>
                <p:oleObj r:id="rId7" imgW="9525" imgH="9525" progId="CorelDRAW.Graphic.9">
                  <p:embed/>
                  <p:pic>
                    <p:nvPicPr>
                      <p:cNvPr id="2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366" y="2541737"/>
                        <a:ext cx="1900419" cy="16495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480748"/>
              </p:ext>
            </p:extLst>
          </p:nvPr>
        </p:nvGraphicFramePr>
        <p:xfrm>
          <a:off x="6305758" y="2541737"/>
          <a:ext cx="1656184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9525" imgH="9525" progId="CorelDRAW.Graphic.9">
                  <p:embed/>
                </p:oleObj>
              </mc:Choice>
              <mc:Fallback>
                <p:oleObj r:id="rId9" imgW="9525" imgH="9525" progId="CorelDRAW.Graphic.9">
                  <p:embed/>
                  <p:pic>
                    <p:nvPicPr>
                      <p:cNvPr id="1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758" y="2541737"/>
                        <a:ext cx="1656184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990272" y="430645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有奇偶次非线性项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84791" y="4306451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仅有奇次非线性项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233603" y="4306451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理想的线性特性</a:t>
            </a:r>
          </a:p>
        </p:txBody>
      </p:sp>
    </p:spTree>
    <p:extLst>
      <p:ext uri="{BB962C8B-B14F-4D97-AF65-F5344CB8AC3E}">
        <p14:creationId xmlns:p14="http://schemas.microsoft.com/office/powerpoint/2010/main" val="48561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作用：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随机误差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增大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可以减少随机误差的原因：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多个传感器单元同时进行测量，输出则是这些单元输出的平均值；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假设每个单元可能产生的误差是服从正态分布的随机误差；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根据误差理论，总误差将减小为：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增大传感器灵敏度：增大信号量。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80020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应用平均技术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952795" y="3579862"/>
                <a:ext cx="1416222" cy="895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zh-CN" altLang="en-US" sz="2000" b="1" i="0">
                              <a:latin typeface="Cambria Math" panose="02040503050406030204" pitchFamily="18" charset="0"/>
                            </a:rPr>
                            <m:t>𝚺</m:t>
                          </m:r>
                        </m:sub>
                      </m:sSub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=±</m:t>
                      </m:r>
                      <m:f>
                        <m:f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𝜹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795" y="3579862"/>
                <a:ext cx="1416222" cy="8956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099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43383" y="1986101"/>
            <a:ext cx="8686800" cy="21698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当传感器或测试系统的系统误差变化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规律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过于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复杂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时，可以采用一定的方法进行补偿或修正；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补偿与修正技术的运用大致针对两种情况：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针对传感器特性，找出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误差的变化规律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，采用适当的方法加以补偿或修正；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针对传感器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工作条件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外界环境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进行误差补偿。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补偿与修正，即可以利用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硬件电路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实现，也可以采用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软件编程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来实现。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252028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采用补偿和修正技术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92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36970" y="1784422"/>
            <a:ext cx="8686800" cy="30555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传感器是长期测量或反复使用的设备，稳定性至关重要；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在无法定期标定的场合，稳定性更为关键；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材料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元器件的性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能可能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随时间和环境变化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，导致性能不稳定。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措施：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对结构材料进行时效处理和低温处理；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对永磁材料进行时间老化、温度老化、机械老化和交流稳磁处理；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对电气元件进行老化筛选； </a:t>
            </a: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测量要求较高时，还需对调整元件和后续电路的关键元器件进行老化处理。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05805"/>
            <a:ext cx="205222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进行稳定性处理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234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17595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03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提高传感器性能的途径</a:t>
            </a:r>
          </a:p>
        </p:txBody>
      </p:sp>
      <p:sp>
        <p:nvSpPr>
          <p:cNvPr id="5" name="矩形 4"/>
          <p:cNvSpPr/>
          <p:nvPr/>
        </p:nvSpPr>
        <p:spPr>
          <a:xfrm>
            <a:off x="236970" y="1784422"/>
            <a:ext cx="8686800" cy="308392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原因：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传感器大都在现场工作，现场条件往往难以预料，有时极其恶劣；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各种外界因素会影响传感器的精度和相关性能。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方法：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减小传感器对影响因素的灵敏度；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降低外界因素对传感器实际作用的程度；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对于电磁干扰，可以采用屏蔽、隔离措施，也可用滤波等方法抑制；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为减小温度、湿度、振动、气压、声压、辐射等干扰，可采用隔热、密封、隔振等措施，或在电量转换后对干扰信号进行分离或抑制。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05805"/>
            <a:ext cx="262829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屏蔽隔离和干扰抑制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59582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836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如何根据测试目的和实际条件，正确合理地选用传感器，需要认真考虑以下六个方面：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响应特性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线性范围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测量方式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72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2247714"/>
            <a:ext cx="86868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通常来说，传感器的灵敏度越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当传感器的线性工作范围一定时，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干扰噪声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就越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当被测量是一个向量时，并且是一个单向量时，就要求传感器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单向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横向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482338"/>
            <a:ext cx="108012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236115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9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59582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传感器一般要将被测信息量变换为电量，描述这种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变换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en-US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en-US" altLang="en-US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的关系表达了传感器的基本特性</a:t>
            </a:r>
            <a:r>
              <a:rPr lang="en-US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69" y="1894973"/>
            <a:ext cx="1477236" cy="1110945"/>
          </a:xfrm>
          <a:prstGeom prst="rect">
            <a:avLst/>
          </a:prstGeom>
        </p:spPr>
      </p:pic>
      <p:pic>
        <p:nvPicPr>
          <p:cNvPr id="15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645" y="3244493"/>
            <a:ext cx="2270951" cy="1531991"/>
          </a:xfrm>
          <a:prstGeom prst="rect">
            <a:avLst/>
          </a:prstGeom>
        </p:spPr>
      </p:pic>
      <p:pic>
        <p:nvPicPr>
          <p:cNvPr id="16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92" y="1657291"/>
            <a:ext cx="2179101" cy="1609315"/>
          </a:xfrm>
          <a:prstGeom prst="rect">
            <a:avLst/>
          </a:prstGeom>
        </p:spPr>
      </p:pic>
      <p:pic>
        <p:nvPicPr>
          <p:cNvPr id="17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0673" y="3102781"/>
            <a:ext cx="2417749" cy="16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37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传感器的频率响应特性是指在所测频率范围内，能够保持不失真测量的条件；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实际中传感器的响应有一定的延迟，该延迟越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短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一般物性型传感器（如光电效应式传感器、压电效应式传感器）响应时间短，工作频率宽；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一般结构型传感器（如电感式传感器、电容式传感器、磁敏式传感器）固有频率低，工作频率范围窄；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在动态测量中，传感器的响应特性对测试结果有直接影响，在选用时，应充分考虑到被测物理量的变化特点。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响应特性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6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742494"/>
            <a:ext cx="8686800" cy="147732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在线性范围内，传感器的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成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比例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关系，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线性范围越宽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，则表明传感器的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工作量程越大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为了保证测量的精确度，一般确保传感器工作在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线性区域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内；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在某些特殊情况下，可以取传感器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近似线性区域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的测量结果。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268637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线性范围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02241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3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5893" y="4047914"/>
            <a:ext cx="8686800" cy="753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在根据环境条件选择传感器；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要创造或保持良好的使用环境。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81981" y="3574057"/>
            <a:ext cx="1332148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 稳定性</a:t>
            </a:r>
          </a:p>
        </p:txBody>
      </p:sp>
      <p:sp>
        <p:nvSpPr>
          <p:cNvPr id="10" name="七角星 9"/>
          <p:cNvSpPr/>
          <p:nvPr/>
        </p:nvSpPr>
        <p:spPr>
          <a:xfrm>
            <a:off x="377924" y="3327834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4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980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18235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一般情况下，要求传感器的精确度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越高越好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在实际中，需要同时兼顾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测量目的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和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经济性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定性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分析的试验研究，应要求传感器的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重复精度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高，而不要求测试的绝对量值准确；（精密度）</a:t>
            </a: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对于定量分析，那么必须获得精确量值。 （准确度）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828092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精度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5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399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5" name="矩形 4"/>
          <p:cNvSpPr/>
          <p:nvPr/>
        </p:nvSpPr>
        <p:spPr>
          <a:xfrm>
            <a:off x="243504" y="1887674"/>
            <a:ext cx="8686800" cy="75302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indent="457200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传感器在实际条件下的工作方式，也是选择传感器时应考虑的重要因素。例如，接触与非接触测量、破坏与非破坏性测量、在线与非在线测量等。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9592" y="1377813"/>
            <a:ext cx="1440160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lvl="1"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  测量方式</a:t>
            </a:r>
          </a:p>
        </p:txBody>
      </p:sp>
      <p:sp>
        <p:nvSpPr>
          <p:cNvPr id="7" name="七角星 6"/>
          <p:cNvSpPr/>
          <p:nvPr/>
        </p:nvSpPr>
        <p:spPr>
          <a:xfrm>
            <a:off x="395535" y="1131590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6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F3ED0C3-4054-6D44-8A04-EED5BDE69729}"/>
              </a:ext>
            </a:extLst>
          </p:cNvPr>
          <p:cNvSpPr/>
          <p:nvPr/>
        </p:nvSpPr>
        <p:spPr bwMode="auto">
          <a:xfrm>
            <a:off x="1850600" y="3075806"/>
            <a:ext cx="5472608" cy="7920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Hans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在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选用传感器时，还应尽可能兼顾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结构简单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体积小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重量轻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价格便宜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易于维修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易于更换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等条件。</a:t>
            </a:r>
            <a:endParaRPr 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1180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563886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4163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2.3.2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传感器的选用原则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1095586"/>
            <a:ext cx="8686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根据以上原则，可将选择传感器的一般步骤总结如下：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借助于传感器的分类表，根据被测量的性质，找出符合用户需要的传感器类别，再从典型应用中初步确定几种传感器。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借助于常用传感器的比较表和价格表，根据被测量的测量范围、测量精度、测量要求和环境要求，再次确定传感器的类别。</a:t>
            </a:r>
          </a:p>
          <a:p>
            <a:pPr marL="742950" lvl="1" indent="-285750">
              <a:lnSpc>
                <a:spcPct val="15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借助于传感器的产品目录选用样本或传感器的手册，查出传感器的规格型号，性能参数及结构尺寸。</a:t>
            </a:r>
          </a:p>
        </p:txBody>
      </p:sp>
    </p:spTree>
    <p:extLst>
      <p:ext uri="{BB962C8B-B14F-4D97-AF65-F5344CB8AC3E}">
        <p14:creationId xmlns:p14="http://schemas.microsoft.com/office/powerpoint/2010/main" val="1276013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1023578"/>
            <a:ext cx="8686800" cy="386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采用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计算技术指标的必要性：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标定传感器时，如果数据量大，手工计算性能指标困难；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使用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Python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可高效计算各类性能指标；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所需库：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：数组计算；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：机器学习；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安装命令：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基本引用：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34E839-0A5D-4164-8673-FFB557D2F79F}"/>
              </a:ext>
            </a:extLst>
          </p:cNvPr>
          <p:cNvSpPr txBox="1"/>
          <p:nvPr/>
        </p:nvSpPr>
        <p:spPr>
          <a:xfrm>
            <a:off x="2288613" y="3183818"/>
            <a:ext cx="4617720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pip install </a:t>
            </a:r>
            <a:r>
              <a:rPr lang="en-US" altLang="zh-CN" sz="18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endParaRPr lang="en-US" altLang="zh-CN" sz="18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pip install scikit-learn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550FC7-71FE-16F4-08EA-46BDEC1AD21F}"/>
              </a:ext>
            </a:extLst>
          </p:cNvPr>
          <p:cNvSpPr txBox="1"/>
          <p:nvPr/>
        </p:nvSpPr>
        <p:spPr>
          <a:xfrm>
            <a:off x="2263140" y="4047914"/>
            <a:ext cx="4617720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numpy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as np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sklearn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import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linear_model</a:t>
            </a:r>
            <a:endParaRPr lang="zh-CN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58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52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numpy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的使用：用于存储测试数据</a:t>
            </a: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一维数据：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二维数据：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Sklearn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的使用：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定义回归模型对象： 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模型训练：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3032829" y="1563638"/>
            <a:ext cx="3078342" cy="44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AF04B7-F6CE-C14E-1240-756B183B7B2C}"/>
              </a:ext>
            </a:extLst>
          </p:cNvPr>
          <p:cNvSpPr txBox="1"/>
          <p:nvPr/>
        </p:nvSpPr>
        <p:spPr>
          <a:xfrm>
            <a:off x="1790690" y="2237188"/>
            <a:ext cx="5562618" cy="441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np.array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[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元素值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], …)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28298E-FE65-E586-95BA-F6533DCED0DA}"/>
              </a:ext>
            </a:extLst>
          </p:cNvPr>
          <p:cNvSpPr txBox="1"/>
          <p:nvPr/>
        </p:nvSpPr>
        <p:spPr>
          <a:xfrm>
            <a:off x="2262052" y="3395570"/>
            <a:ext cx="4619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linear_model.LinearRegression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D9FD8B2-8616-E487-5519-06C43EBC3A1C}"/>
              </a:ext>
            </a:extLst>
          </p:cNvPr>
          <p:cNvSpPr txBox="1"/>
          <p:nvPr/>
        </p:nvSpPr>
        <p:spPr>
          <a:xfrm>
            <a:off x="3116075" y="3956914"/>
            <a:ext cx="2911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二维输入：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clf.fit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5EFA04-78E5-DED7-6744-FC647C49AF66}"/>
              </a:ext>
            </a:extLst>
          </p:cNvPr>
          <p:cNvSpPr txBox="1"/>
          <p:nvPr/>
        </p:nvSpPr>
        <p:spPr>
          <a:xfrm>
            <a:off x="2354028" y="4395751"/>
            <a:ext cx="443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  <a:defRPr sz="2000" b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一维输入：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clf.fit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(xx .reshape(-1, 1),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yy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28222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868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提取模型参数：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模型预测：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技术指标计算：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2756048" y="1335378"/>
            <a:ext cx="3631904" cy="82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k =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clf.coef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_[0]          #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斜率</a:t>
            </a: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b =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clf.intercept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_      #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截距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E88F98-47D8-6433-7C6B-1332AF41EB0B}"/>
              </a:ext>
            </a:extLst>
          </p:cNvPr>
          <p:cNvSpPr txBox="1"/>
          <p:nvPr/>
        </p:nvSpPr>
        <p:spPr>
          <a:xfrm>
            <a:off x="1601670" y="2307150"/>
            <a:ext cx="5940660" cy="826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二维输入：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y_pre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clf.predict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(x)</a:t>
            </a:r>
          </a:p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一维输入：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y_pre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clf.predict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x.reshape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(-1,1))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6AEA3-B9DE-55C1-3F81-8BAC0B13F614}"/>
              </a:ext>
            </a:extLst>
          </p:cNvPr>
          <p:cNvSpPr txBox="1"/>
          <p:nvPr/>
        </p:nvSpPr>
        <p:spPr>
          <a:xfrm>
            <a:off x="2627784" y="4028861"/>
            <a:ext cx="3631904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F4CD5E5-B922-19CE-D284-C24554984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366477"/>
              </p:ext>
            </p:extLst>
          </p:nvPr>
        </p:nvGraphicFramePr>
        <p:xfrm>
          <a:off x="2671035" y="3687874"/>
          <a:ext cx="3801930" cy="11082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1930">
                  <a:extLst>
                    <a:ext uri="{9D8B030D-6E8A-4147-A177-3AD203B41FA5}">
                      <a16:colId xmlns:a16="http://schemas.microsoft.com/office/drawing/2014/main" val="14280745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abs(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y_pre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-y)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deltay_max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deltay.max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indent="304800" algn="just">
                        <a:lnSpc>
                          <a:spcPct val="125000"/>
                        </a:lnSpc>
                      </a:pP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xxd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sz="2000" kern="10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deltay_max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/max(y)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98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8508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" y="411510"/>
            <a:ext cx="4716015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4434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2.4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技术指标的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计算方法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CFC900-325E-FA77-996F-343A0EDF0A03}"/>
              </a:ext>
            </a:extLst>
          </p:cNvPr>
          <p:cNvSpPr txBox="1"/>
          <p:nvPr/>
        </p:nvSpPr>
        <p:spPr>
          <a:xfrm>
            <a:off x="228600" y="959186"/>
            <a:ext cx="8686800" cy="317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 迟滞和重复性误差：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zh-CN" altLang="en-US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314835-19C3-60C9-7025-7EC1D2623629}"/>
              </a:ext>
            </a:extLst>
          </p:cNvPr>
          <p:cNvSpPr txBox="1"/>
          <p:nvPr/>
        </p:nvSpPr>
        <p:spPr>
          <a:xfrm>
            <a:off x="2097850" y="1383618"/>
            <a:ext cx="4948300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lmd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=(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y.max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()-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y.min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())/(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x.max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()-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x.min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())</a:t>
            </a: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6AEA3-B9DE-55C1-3F81-8BAC0B13F614}"/>
              </a:ext>
            </a:extLst>
          </p:cNvPr>
          <p:cNvSpPr txBox="1"/>
          <p:nvPr/>
        </p:nvSpPr>
        <p:spPr>
          <a:xfrm>
            <a:off x="2627784" y="4028861"/>
            <a:ext cx="3631904" cy="440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25000"/>
              </a:lnSpc>
              <a:buClr>
                <a:schemeClr val="accent3">
                  <a:lumMod val="75000"/>
                </a:schemeClr>
              </a:buClr>
            </a:pPr>
            <a:endParaRPr lang="zh-CN" altLang="en-US" sz="20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4BC4C-E483-F7E2-19F0-E84B51D79DD3}"/>
              </a:ext>
            </a:extLst>
          </p:cNvPr>
          <p:cNvSpPr txBox="1"/>
          <p:nvPr/>
        </p:nvSpPr>
        <p:spPr>
          <a:xfrm>
            <a:off x="2262052" y="2547249"/>
            <a:ext cx="4619896" cy="1098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delta= abs(y1-y2)  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delta_max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delta.max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304800" algn="ctr">
              <a:lnSpc>
                <a:spcPct val="125000"/>
              </a:lnSpc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cz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b="1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deltay_max</a:t>
            </a: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/max(y)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720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9662"/>
            <a:ext cx="284380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5816" y="123478"/>
            <a:ext cx="5148064" cy="13681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80320" y="1923678"/>
            <a:ext cx="5148064" cy="101566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T</a:t>
            </a:r>
            <a:r>
              <a:rPr lang="en-GB" altLang="zh-CN" sz="6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he     End!</a:t>
            </a:r>
            <a:endParaRPr lang="zh-CN" altLang="zh-CN" sz="60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991872" y="1779662"/>
            <a:ext cx="1152128" cy="136815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菱形 12"/>
          <p:cNvSpPr/>
          <p:nvPr/>
        </p:nvSpPr>
        <p:spPr>
          <a:xfrm>
            <a:off x="7812360" y="4155926"/>
            <a:ext cx="936104" cy="581892"/>
          </a:xfrm>
          <a:prstGeom prst="diamond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菱形 13"/>
          <p:cNvSpPr/>
          <p:nvPr/>
        </p:nvSpPr>
        <p:spPr>
          <a:xfrm>
            <a:off x="7344308" y="4136372"/>
            <a:ext cx="936104" cy="581892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6" name="新月形 5"/>
          <p:cNvSpPr/>
          <p:nvPr/>
        </p:nvSpPr>
        <p:spPr>
          <a:xfrm rot="5400000">
            <a:off x="3908409" y="1003093"/>
            <a:ext cx="576063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2" name="新月形 11"/>
          <p:cNvSpPr/>
          <p:nvPr/>
        </p:nvSpPr>
        <p:spPr>
          <a:xfrm rot="16200000">
            <a:off x="6081017" y="1669836"/>
            <a:ext cx="613404" cy="2129201"/>
          </a:xfrm>
          <a:prstGeom prst="moon">
            <a:avLst>
              <a:gd name="adj" fmla="val 1436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5" name="十字箭头标注 14"/>
          <p:cNvSpPr/>
          <p:nvPr/>
        </p:nvSpPr>
        <p:spPr>
          <a:xfrm>
            <a:off x="395536" y="339502"/>
            <a:ext cx="1476164" cy="720080"/>
          </a:xfrm>
          <a:prstGeom prst="quadArrowCallou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Sensor</a:t>
            </a:r>
            <a:endParaRPr lang="zh-CN" altLang="en-US" sz="12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0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  <p:sp>
        <p:nvSpPr>
          <p:cNvPr id="9" name="矩形 8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传感器所测量的物理量基本上有两种形式：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静态信号：不随时间变化或者变化较为缓慢的信号；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动态信号：随时间变化较快的信号。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为了准确反映输入物理量的状态，传感器应具有不同的输入输出特性：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一个高精度的传感器，要求具有良好的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特性和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特性，以确保检测信号能够无失真地转换，并尽量反映被测量物体的原始特征。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2031690"/>
            <a:ext cx="4104456" cy="153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8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七角星 22"/>
          <p:cNvSpPr/>
          <p:nvPr/>
        </p:nvSpPr>
        <p:spPr>
          <a:xfrm>
            <a:off x="2526274" y="170213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683549" y="175933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2.1.1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4" name="七角星 23"/>
          <p:cNvSpPr/>
          <p:nvPr/>
        </p:nvSpPr>
        <p:spPr>
          <a:xfrm>
            <a:off x="2519772" y="3090615"/>
            <a:ext cx="648072" cy="576064"/>
          </a:xfrm>
          <a:prstGeom prst="star7">
            <a:avLst/>
          </a:prstGeom>
          <a:solidFill>
            <a:schemeClr val="accent5">
              <a:lumMod val="20000"/>
              <a:lumOff val="80000"/>
            </a:schemeClr>
          </a:solidFill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671900" y="314781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2.1.2 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动态特性</a:t>
            </a:r>
            <a:endPara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" y="411510"/>
            <a:ext cx="3995934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38010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传感器系统的基本特性</a:t>
            </a:r>
          </a:p>
        </p:txBody>
      </p:sp>
    </p:spTree>
    <p:extLst>
      <p:ext uri="{BB962C8B-B14F-4D97-AF65-F5344CB8AC3E}">
        <p14:creationId xmlns:p14="http://schemas.microsoft.com/office/powerpoint/2010/main" val="42774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44934"/>
            <a:ext cx="8686800" cy="408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传感器的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是指被测量的值处于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稳定状态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输入输出关系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在考虑静态特性时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, 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输入量与输出量之间的关系式中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不含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有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时间变量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通常，静态特性可由如下的多项式来表示：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通常使用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标定曲线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来评估检测系统的静态特性：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对于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理想的线性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设备，其标定曲线是一条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直线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实际的检测系统的标定曲线可能并非一条直线，通常采用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测量的方法获取输入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-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输出关系曲线，并作为标定曲线。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41674" y="1950566"/>
                <a:ext cx="5660652" cy="470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674" y="1950566"/>
                <a:ext cx="5660652" cy="470000"/>
              </a:xfrm>
              <a:prstGeom prst="rect">
                <a:avLst/>
              </a:prstGeom>
              <a:blipFill>
                <a:blip r:embed="rId3"/>
                <a:stretch>
                  <a:fillRect l="-431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Down Arrow 5"/>
          <p:cNvSpPr/>
          <p:nvPr/>
        </p:nvSpPr>
        <p:spPr bwMode="auto">
          <a:xfrm>
            <a:off x="1887248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Down Arrow 9"/>
          <p:cNvSpPr/>
          <p:nvPr/>
        </p:nvSpPr>
        <p:spPr bwMode="auto">
          <a:xfrm>
            <a:off x="2517318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Box 6"/>
          <p:cNvSpPr txBox="1"/>
          <p:nvPr/>
        </p:nvSpPr>
        <p:spPr>
          <a:xfrm>
            <a:off x="1448666" y="28258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输出量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TextBox 11"/>
          <p:cNvSpPr txBox="1"/>
          <p:nvPr/>
        </p:nvSpPr>
        <p:spPr>
          <a:xfrm>
            <a:off x="4013951" y="27965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输入量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Down Arrow 12"/>
          <p:cNvSpPr/>
          <p:nvPr/>
        </p:nvSpPr>
        <p:spPr bwMode="auto">
          <a:xfrm>
            <a:off x="4362523" y="2445736"/>
            <a:ext cx="90010" cy="27003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Box 13"/>
          <p:cNvSpPr txBox="1"/>
          <p:nvPr/>
        </p:nvSpPr>
        <p:spPr>
          <a:xfrm>
            <a:off x="2256714" y="27965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零位输出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Rectangle 7"/>
          <p:cNvSpPr/>
          <p:nvPr/>
        </p:nvSpPr>
        <p:spPr bwMode="auto">
          <a:xfrm>
            <a:off x="2046883" y="3186627"/>
            <a:ext cx="5050233" cy="404224"/>
          </a:xfrm>
          <a:prstGeom prst="rect">
            <a:avLst/>
          </a:prstGeom>
          <a:solidFill>
            <a:srgbClr val="685DAB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各项系数不同，决定了静态特性曲线不同的形式</a:t>
            </a:r>
            <a:endParaRPr kumimoji="0" lang="en-US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7874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/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p:sp>
        <p:nvSpPr>
          <p:cNvPr id="2" name="矩形 1"/>
          <p:cNvSpPr/>
          <p:nvPr/>
        </p:nvSpPr>
        <p:spPr>
          <a:xfrm>
            <a:off x="228600" y="983619"/>
            <a:ext cx="8686800" cy="374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Clr>
                <a:schemeClr val="accent3">
                  <a:lumMod val="75000"/>
                </a:schemeClr>
              </a:buClr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静态特性指标：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测量范围与量程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线性度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灵敏度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迟滞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重复性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分辨力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阈值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稳定性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漂移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  <a:p>
            <a:pPr marL="742950" lvl="1" indent="-285750">
              <a:lnSpc>
                <a:spcPct val="120000"/>
              </a:lnSpc>
              <a:buClr>
                <a:schemeClr val="accent3">
                  <a:lumMod val="75000"/>
                </a:schemeClr>
              </a:buClr>
              <a:buFont typeface="Wingdings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精度</a:t>
            </a:r>
            <a:endParaRPr lang="en-US" altLang="zh-CN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4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2" y="411510"/>
            <a:ext cx="2447762" cy="50405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500" y="43468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 2.1.1 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sym typeface="Times New Roman" panose="02020603050405020304" pitchFamily="18" charset="0"/>
              </a:rPr>
              <a:t>静态特性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28600" y="2079304"/>
                <a:ext cx="8686800" cy="1445524"/>
              </a:xfrm>
              <a:prstGeom prst="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测量范围是指传感器所能测量到的最小被测输入量（下限）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至最大被测输入量（上限）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之间的范围，即（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）；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25000"/>
                  </a:lnSpc>
                  <a:buClr>
                    <a:schemeClr val="accent3">
                      <a:lumMod val="75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量程是指检测系统测量上限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和测量下限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𝒎𝒊𝒏</m:t>
                        </m:r>
                      </m:sub>
                    </m:sSub>
                  </m:oMath>
                </a14:m>
                <a:r>
                  <a:rPr lang="zh-CN" altLang="zh-CN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的代数差，即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𝑳</m:t>
                    </m:r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=∣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𝐦𝐚𝐱</m:t>
                        </m:r>
                      </m:sub>
                    </m:sSub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𝐦𝐢𝐧</m:t>
                        </m:r>
                      </m:sub>
                    </m:sSub>
                    <m:r>
                      <a:rPr lang="en-US" altLang="zh-CN" b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sym typeface="Times New Roman" panose="02020603050405020304" pitchFamily="18" charset="0"/>
                  </a:rPr>
                  <a:t>。</a:t>
                </a:r>
                <a:endParaRPr lang="en-US" altLang="zh-CN" b="1" dirty="0">
                  <a:solidFill>
                    <a:prstClr val="black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sym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79304"/>
                <a:ext cx="8686800" cy="1445524"/>
              </a:xfrm>
              <a:prstGeom prst="rect">
                <a:avLst/>
              </a:prstGeom>
              <a:blipFill>
                <a:blip r:embed="rId3"/>
                <a:stretch>
                  <a:fillRect l="-350" b="-4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02516" y="1455626"/>
            <a:ext cx="2049304" cy="369332"/>
          </a:xfrm>
          <a:prstGeom prst="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/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测量范围与量程</a:t>
            </a:r>
          </a:p>
        </p:txBody>
      </p:sp>
      <p:sp>
        <p:nvSpPr>
          <p:cNvPr id="7" name="七角星 6"/>
          <p:cNvSpPr/>
          <p:nvPr/>
        </p:nvSpPr>
        <p:spPr>
          <a:xfrm>
            <a:off x="398460" y="1209403"/>
            <a:ext cx="648072" cy="576064"/>
          </a:xfrm>
          <a:prstGeom prst="star7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rPr>
              <a:t>1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698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arrow&quot;,&quot;Name&quot;:&quot;GuidesStyle_Narrow&quot;,&quot;Kind&quot;:&quot;System&quot;,&quot;OldGuidesSetting&quot;:{&quot;HeaderHeight&quot;:10.0,&quot;FooterHeight&quot;:5.0,&quot;SideMargin&quot;:2.5,&quot;TopMargin&quot;:0.0,&quot;BottomMargin&quot;:0.0,&quot;IntervalMargin&quot;:1.0}}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84D4D"/>
      </a:accent1>
      <a:accent2>
        <a:srgbClr val="FF6B42"/>
      </a:accent2>
      <a:accent3>
        <a:srgbClr val="5BA3EB"/>
      </a:accent3>
      <a:accent4>
        <a:srgbClr val="06BB9A"/>
      </a:accent4>
      <a:accent5>
        <a:srgbClr val="8E7EF0"/>
      </a:accent5>
      <a:accent6>
        <a:srgbClr val="F4B919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>
          <a:defRPr sz="1600" b="1" dirty="0" smtClean="0"/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F84D4D"/>
    </a:accent1>
    <a:accent2>
      <a:srgbClr val="FF6B42"/>
    </a:accent2>
    <a:accent3>
      <a:srgbClr val="5BA3EB"/>
    </a:accent3>
    <a:accent4>
      <a:srgbClr val="06BB9A"/>
    </a:accent4>
    <a:accent5>
      <a:srgbClr val="8E7EF0"/>
    </a:accent5>
    <a:accent6>
      <a:srgbClr val="F4B91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11043</TotalTime>
  <Words>3609</Words>
  <Application>Microsoft Office PowerPoint</Application>
  <PresentationFormat>全屏显示(16:9)</PresentationFormat>
  <Paragraphs>532</Paragraphs>
  <Slides>49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Microsoft Visio Drawing</vt:lpstr>
      <vt:lpstr>CorelDRAW.Graphic.9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马锋</dc:creator>
  <cp:lastModifiedBy>守兵 刘</cp:lastModifiedBy>
  <cp:revision>1098</cp:revision>
  <dcterms:created xsi:type="dcterms:W3CDTF">2019-08-08T08:45:05Z</dcterms:created>
  <dcterms:modified xsi:type="dcterms:W3CDTF">2025-10-01T10:46:55Z</dcterms:modified>
</cp:coreProperties>
</file>