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ppt/theme/themeOverride16.xml" ContentType="application/vnd.openxmlformats-officedocument.themeOverride+xml"/>
  <Override PartName="/ppt/theme/themeOverride17.xml" ContentType="application/vnd.openxmlformats-officedocument.themeOverride+xml"/>
  <Override PartName="/ppt/theme/themeOverride18.xml" ContentType="application/vnd.openxmlformats-officedocument.themeOverride+xml"/>
  <Override PartName="/ppt/theme/themeOverride19.xml" ContentType="application/vnd.openxmlformats-officedocument.themeOverride+xml"/>
  <Override PartName="/ppt/theme/themeOverride20.xml" ContentType="application/vnd.openxmlformats-officedocument.themeOverride+xml"/>
  <Override PartName="/ppt/theme/themeOverride21.xml" ContentType="application/vnd.openxmlformats-officedocument.themeOverride+xml"/>
  <Override PartName="/ppt/theme/themeOverride22.xml" ContentType="application/vnd.openxmlformats-officedocument.themeOverride+xml"/>
  <Override PartName="/ppt/theme/themeOverride23.xml" ContentType="application/vnd.openxmlformats-officedocument.themeOverride+xml"/>
  <Override PartName="/ppt/theme/themeOverride24.xml" ContentType="application/vnd.openxmlformats-officedocument.themeOverride+xml"/>
  <Override PartName="/ppt/theme/themeOverride25.xml" ContentType="application/vnd.openxmlformats-officedocument.themeOverride+xml"/>
  <Override PartName="/ppt/theme/themeOverride26.xml" ContentType="application/vnd.openxmlformats-officedocument.themeOverride+xml"/>
  <Override PartName="/ppt/theme/themeOverride27.xml" ContentType="application/vnd.openxmlformats-officedocument.themeOverride+xml"/>
  <Override PartName="/ppt/theme/themeOverride28.xml" ContentType="application/vnd.openxmlformats-officedocument.themeOverride+xml"/>
  <Override PartName="/ppt/theme/themeOverride29.xml" ContentType="application/vnd.openxmlformats-officedocument.themeOverride+xml"/>
  <Override PartName="/ppt/theme/themeOverride30.xml" ContentType="application/vnd.openxmlformats-officedocument.themeOverride+xml"/>
  <Override PartName="/ppt/theme/themeOverride31.xml" ContentType="application/vnd.openxmlformats-officedocument.themeOverride+xml"/>
  <Override PartName="/ppt/theme/themeOverride32.xml" ContentType="application/vnd.openxmlformats-officedocument.themeOverride+xml"/>
  <Override PartName="/ppt/theme/themeOverride33.xml" ContentType="application/vnd.openxmlformats-officedocument.themeOverride+xml"/>
  <Override PartName="/ppt/theme/themeOverride34.xml" ContentType="application/vnd.openxmlformats-officedocument.themeOverride+xml"/>
  <Override PartName="/ppt/theme/themeOverride35.xml" ContentType="application/vnd.openxmlformats-officedocument.themeOverride+xml"/>
  <Override PartName="/ppt/theme/themeOverride36.xml" ContentType="application/vnd.openxmlformats-officedocument.themeOverride+xml"/>
  <Override PartName="/ppt/theme/themeOverride37.xml" ContentType="application/vnd.openxmlformats-officedocument.themeOverride+xml"/>
  <Override PartName="/ppt/theme/themeOverride38.xml" ContentType="application/vnd.openxmlformats-officedocument.themeOverride+xml"/>
  <Override PartName="/ppt/theme/themeOverride39.xml" ContentType="application/vnd.openxmlformats-officedocument.themeOverride+xml"/>
  <Override PartName="/ppt/theme/themeOverride40.xml" ContentType="application/vnd.openxmlformats-officedocument.themeOverride+xml"/>
  <Override PartName="/ppt/theme/themeOverride41.xml" ContentType="application/vnd.openxmlformats-officedocument.themeOverride+xml"/>
  <Override PartName="/ppt/theme/themeOverride42.xml" ContentType="application/vnd.openxmlformats-officedocument.themeOverride+xml"/>
  <Override PartName="/ppt/theme/themeOverride43.xml" ContentType="application/vnd.openxmlformats-officedocument.themeOverride+xml"/>
  <Override PartName="/ppt/theme/themeOverride44.xml" ContentType="application/vnd.openxmlformats-officedocument.themeOverride+xml"/>
  <Override PartName="/ppt/theme/themeOverride45.xml" ContentType="application/vnd.openxmlformats-officedocument.themeOverride+xml"/>
  <Override PartName="/ppt/theme/themeOverride46.xml" ContentType="application/vnd.openxmlformats-officedocument.themeOverride+xml"/>
  <Override PartName="/ppt/theme/themeOverride47.xml" ContentType="application/vnd.openxmlformats-officedocument.themeOverride+xml"/>
  <Override PartName="/ppt/theme/themeOverride48.xml" ContentType="application/vnd.openxmlformats-officedocument.themeOverride+xml"/>
  <Override PartName="/ppt/theme/themeOverride49.xml" ContentType="application/vnd.openxmlformats-officedocument.themeOverride+xml"/>
  <Override PartName="/ppt/theme/themeOverride50.xml" ContentType="application/vnd.openxmlformats-officedocument.themeOverride+xml"/>
  <Override PartName="/ppt/theme/themeOverride51.xml" ContentType="application/vnd.openxmlformats-officedocument.themeOverride+xml"/>
  <Override PartName="/ppt/theme/themeOverride52.xml" ContentType="application/vnd.openxmlformats-officedocument.themeOverride+xml"/>
  <Override PartName="/ppt/theme/themeOverride53.xml" ContentType="application/vnd.openxmlformats-officedocument.themeOverride+xml"/>
  <Override PartName="/ppt/theme/themeOverride54.xml" ContentType="application/vnd.openxmlformats-officedocument.themeOverride+xml"/>
  <Override PartName="/ppt/theme/themeOverride55.xml" ContentType="application/vnd.openxmlformats-officedocument.themeOverride+xml"/>
  <Override PartName="/ppt/theme/themeOverride56.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handoutMasterIdLst>
    <p:handoutMasterId r:id="rId59"/>
  </p:handoutMasterIdLst>
  <p:sldIdLst>
    <p:sldId id="257" r:id="rId2"/>
    <p:sldId id="465" r:id="rId3"/>
    <p:sldId id="469" r:id="rId4"/>
    <p:sldId id="611" r:id="rId5"/>
    <p:sldId id="561" r:id="rId6"/>
    <p:sldId id="680" r:id="rId7"/>
    <p:sldId id="681" r:id="rId8"/>
    <p:sldId id="682" r:id="rId9"/>
    <p:sldId id="683" r:id="rId10"/>
    <p:sldId id="684" r:id="rId11"/>
    <p:sldId id="685" r:id="rId12"/>
    <p:sldId id="686" r:id="rId13"/>
    <p:sldId id="688" r:id="rId14"/>
    <p:sldId id="690" r:id="rId15"/>
    <p:sldId id="687" r:id="rId16"/>
    <p:sldId id="689" r:id="rId17"/>
    <p:sldId id="691" r:id="rId18"/>
    <p:sldId id="692" r:id="rId19"/>
    <p:sldId id="728" r:id="rId20"/>
    <p:sldId id="729" r:id="rId21"/>
    <p:sldId id="730" r:id="rId22"/>
    <p:sldId id="693" r:id="rId23"/>
    <p:sldId id="694" r:id="rId24"/>
    <p:sldId id="695" r:id="rId25"/>
    <p:sldId id="696" r:id="rId26"/>
    <p:sldId id="697" r:id="rId27"/>
    <p:sldId id="698" r:id="rId28"/>
    <p:sldId id="699" r:id="rId29"/>
    <p:sldId id="700" r:id="rId30"/>
    <p:sldId id="701" r:id="rId31"/>
    <p:sldId id="702" r:id="rId32"/>
    <p:sldId id="703" r:id="rId33"/>
    <p:sldId id="704" r:id="rId34"/>
    <p:sldId id="705" r:id="rId35"/>
    <p:sldId id="706" r:id="rId36"/>
    <p:sldId id="708" r:id="rId37"/>
    <p:sldId id="709" r:id="rId38"/>
    <p:sldId id="710" r:id="rId39"/>
    <p:sldId id="711" r:id="rId40"/>
    <p:sldId id="712" r:id="rId41"/>
    <p:sldId id="713" r:id="rId42"/>
    <p:sldId id="714" r:id="rId43"/>
    <p:sldId id="715" r:id="rId44"/>
    <p:sldId id="716" r:id="rId45"/>
    <p:sldId id="717" r:id="rId46"/>
    <p:sldId id="718" r:id="rId47"/>
    <p:sldId id="719" r:id="rId48"/>
    <p:sldId id="720" r:id="rId49"/>
    <p:sldId id="721" r:id="rId50"/>
    <p:sldId id="722" r:id="rId51"/>
    <p:sldId id="723" r:id="rId52"/>
    <p:sldId id="724" r:id="rId53"/>
    <p:sldId id="725" r:id="rId54"/>
    <p:sldId id="726" r:id="rId55"/>
    <p:sldId id="727" r:id="rId56"/>
    <p:sldId id="310" r:id="rId57"/>
  </p:sldIdLst>
  <p:sldSz cx="9144000" cy="5143500" type="screen16x9"/>
  <p:notesSz cx="6858000" cy="9144000"/>
  <p:custDataLst>
    <p:tags r:id="rId6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94" userDrawn="1">
          <p15:clr>
            <a:srgbClr val="A4A3A4"/>
          </p15:clr>
        </p15:guide>
        <p15:guide id="8" orient="horz" pos="295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85DAB"/>
    <a:srgbClr val="FFFFFF"/>
    <a:srgbClr val="D38583"/>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856" autoAdjust="0"/>
  </p:normalViewPr>
  <p:slideViewPr>
    <p:cSldViewPr>
      <p:cViewPr varScale="1">
        <p:scale>
          <a:sx n="85" d="100"/>
          <a:sy n="85" d="100"/>
        </p:scale>
        <p:origin x="77" y="1229"/>
      </p:cViewPr>
      <p:guideLst>
        <p:guide orient="horz" pos="1688"/>
        <p:guide pos="2880"/>
        <p:guide pos="144"/>
        <p:guide pos="5616"/>
        <p:guide orient="horz" pos="327"/>
        <p:guide orient="horz" pos="3094"/>
        <p:guide orient="horz" pos="2958"/>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hemeOverride" Target="../theme/themeOverride14.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5.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hemeOverride" Target="../theme/themeOverride16.xml"/><Relationship Id="rId5" Type="http://schemas.openxmlformats.org/officeDocument/2006/relationships/image" Target="../media/image10.png"/><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1.xml"/><Relationship Id="rId1" Type="http://schemas.openxmlformats.org/officeDocument/2006/relationships/themeOverride" Target="../theme/themeOverride17.xml"/><Relationship Id="rId5" Type="http://schemas.openxmlformats.org/officeDocument/2006/relationships/image" Target="../media/image13.pn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hemeOverride" Target="../theme/themeOverride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1.xml"/><Relationship Id="rId1" Type="http://schemas.openxmlformats.org/officeDocument/2006/relationships/themeOverride" Target="../theme/themeOverr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1.xml"/><Relationship Id="rId1" Type="http://schemas.openxmlformats.org/officeDocument/2006/relationships/themeOverride" Target="../theme/themeOverride2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1.xml"/><Relationship Id="rId1" Type="http://schemas.openxmlformats.org/officeDocument/2006/relationships/themeOverride" Target="../theme/themeOverride25.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1.xml"/><Relationship Id="rId1" Type="http://schemas.openxmlformats.org/officeDocument/2006/relationships/themeOverride" Target="../theme/themeOverride26.xml"/><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slideLayout" Target="../slideLayouts/slideLayout1.xml"/><Relationship Id="rId1" Type="http://schemas.openxmlformats.org/officeDocument/2006/relationships/themeOverride" Target="../theme/themeOverride27.xml"/><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1.xml"/><Relationship Id="rId1" Type="http://schemas.openxmlformats.org/officeDocument/2006/relationships/themeOverride" Target="../theme/themeOverride28.xml"/><Relationship Id="rId5" Type="http://schemas.openxmlformats.org/officeDocument/2006/relationships/image" Target="../media/image29.png"/><Relationship Id="rId4" Type="http://schemas.openxmlformats.org/officeDocument/2006/relationships/image" Target="../media/image28.png"/></Relationships>
</file>

<file path=ppt/slides/_rels/slide2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slideLayout" Target="../slideLayouts/slideLayout1.xml"/><Relationship Id="rId1" Type="http://schemas.openxmlformats.org/officeDocument/2006/relationships/themeOverride" Target="../theme/themeOverride29.xml"/><Relationship Id="rId4"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0.xml"/></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1.xml"/><Relationship Id="rId1" Type="http://schemas.openxmlformats.org/officeDocument/2006/relationships/themeOverride" Target="../theme/themeOverride31.xml"/><Relationship Id="rId4" Type="http://schemas.openxmlformats.org/officeDocument/2006/relationships/image" Target="../media/image33.png"/></Relationships>
</file>

<file path=ppt/slides/_rels/slide3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1.xml"/><Relationship Id="rId1" Type="http://schemas.openxmlformats.org/officeDocument/2006/relationships/themeOverride" Target="../theme/themeOverride32.xml"/><Relationship Id="rId5" Type="http://schemas.openxmlformats.org/officeDocument/2006/relationships/image" Target="../media/image36.png"/><Relationship Id="rId4" Type="http://schemas.openxmlformats.org/officeDocument/2006/relationships/image" Target="../media/image35.png"/></Relationships>
</file>

<file path=ppt/slides/_rels/slide3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slideLayout" Target="../slideLayouts/slideLayout1.xml"/><Relationship Id="rId1" Type="http://schemas.openxmlformats.org/officeDocument/2006/relationships/themeOverride" Target="../theme/themeOverride33.xml"/><Relationship Id="rId4" Type="http://schemas.openxmlformats.org/officeDocument/2006/relationships/image" Target="../media/image38.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4.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slideLayout" Target="../slideLayouts/slideLayout1.xml"/><Relationship Id="rId1" Type="http://schemas.openxmlformats.org/officeDocument/2006/relationships/themeOverride" Target="../theme/themeOverride35.xml"/><Relationship Id="rId4" Type="http://schemas.openxmlformats.org/officeDocument/2006/relationships/image" Target="../media/image40.png"/></Relationships>
</file>

<file path=ppt/slides/_rels/slide36.xml.rels><?xml version="1.0" encoding="UTF-8" standalone="yes"?>
<Relationships xmlns="http://schemas.openxmlformats.org/package/2006/relationships"><Relationship Id="rId3" Type="http://schemas.openxmlformats.org/officeDocument/2006/relationships/image" Target="../media/image45.png"/><Relationship Id="rId7" Type="http://schemas.openxmlformats.org/officeDocument/2006/relationships/image" Target="../media/image40.jpg"/><Relationship Id="rId2" Type="http://schemas.openxmlformats.org/officeDocument/2006/relationships/slideLayout" Target="../slideLayouts/slideLayout1.xml"/><Relationship Id="rId1" Type="http://schemas.openxmlformats.org/officeDocument/2006/relationships/themeOverride" Target="../theme/themeOverride36.xml"/><Relationship Id="rId6" Type="http://schemas.openxmlformats.org/officeDocument/2006/relationships/image" Target="../media/image44.png"/><Relationship Id="rId5" Type="http://schemas.openxmlformats.org/officeDocument/2006/relationships/image" Target="../media/image43.png"/></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slideLayout" Target="../slideLayouts/slideLayout1.xml"/><Relationship Id="rId1" Type="http://schemas.openxmlformats.org/officeDocument/2006/relationships/themeOverride" Target="../theme/themeOverride37.xml"/><Relationship Id="rId5" Type="http://schemas.openxmlformats.org/officeDocument/2006/relationships/image" Target="../media/image47.png"/><Relationship Id="rId4" Type="http://schemas.openxmlformats.org/officeDocument/2006/relationships/image" Target="../media/image460.png"/></Relationships>
</file>

<file path=ppt/slides/_rels/slide38.xml.rels><?xml version="1.0" encoding="UTF-8" standalone="yes"?>
<Relationships xmlns="http://schemas.openxmlformats.org/package/2006/relationships"><Relationship Id="rId3" Type="http://schemas.openxmlformats.org/officeDocument/2006/relationships/image" Target="../media/image41.jpg"/><Relationship Id="rId2" Type="http://schemas.openxmlformats.org/officeDocument/2006/relationships/slideLayout" Target="../slideLayouts/slideLayout1.xml"/><Relationship Id="rId1" Type="http://schemas.openxmlformats.org/officeDocument/2006/relationships/themeOverride" Target="../theme/themeOverride38.xml"/></Relationships>
</file>

<file path=ppt/slides/_rels/slide3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slideLayout" Target="../slideLayouts/slideLayout1.xml"/><Relationship Id="rId1" Type="http://schemas.openxmlformats.org/officeDocument/2006/relationships/themeOverride" Target="../theme/themeOverride39.xml"/><Relationship Id="rId6" Type="http://schemas.openxmlformats.org/officeDocument/2006/relationships/image" Target="../media/image51.png"/><Relationship Id="rId5" Type="http://schemas.openxmlformats.org/officeDocument/2006/relationships/image" Target="../media/image48.png"/><Relationship Id="rId4" Type="http://schemas.openxmlformats.org/officeDocument/2006/relationships/image" Target="../media/image50.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slideLayout" Target="../slideLayouts/slideLayout1.xml"/><Relationship Id="rId1" Type="http://schemas.openxmlformats.org/officeDocument/2006/relationships/themeOverride" Target="../theme/themeOverride40.xml"/><Relationship Id="rId5" Type="http://schemas.openxmlformats.org/officeDocument/2006/relationships/image" Target="../media/image54.png"/><Relationship Id="rId4" Type="http://schemas.openxmlformats.org/officeDocument/2006/relationships/image" Target="../media/image42.png"/></Relationships>
</file>

<file path=ppt/slides/_rels/slide4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slideLayout" Target="../slideLayouts/slideLayout1.xml"/><Relationship Id="rId1" Type="http://schemas.openxmlformats.org/officeDocument/2006/relationships/themeOverride" Target="../theme/themeOverride41.xml"/></Relationships>
</file>

<file path=ppt/slides/_rels/slide4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slideLayout" Target="../slideLayouts/slideLayout1.xml"/><Relationship Id="rId1" Type="http://schemas.openxmlformats.org/officeDocument/2006/relationships/themeOverride" Target="../theme/themeOverride42.xml"/><Relationship Id="rId5" Type="http://schemas.openxmlformats.org/officeDocument/2006/relationships/image" Target="../media/image46.png"/><Relationship Id="rId4" Type="http://schemas.openxmlformats.org/officeDocument/2006/relationships/image" Target="../media/image57.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3.xml"/></Relationships>
</file>

<file path=ppt/slides/_rels/slide44.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slideLayout" Target="../slideLayouts/slideLayout1.xml"/><Relationship Id="rId1" Type="http://schemas.openxmlformats.org/officeDocument/2006/relationships/themeOverride" Target="../theme/themeOverride44.xml"/><Relationship Id="rId4" Type="http://schemas.openxmlformats.org/officeDocument/2006/relationships/image" Target="../media/image60.png"/></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xml"/><Relationship Id="rId1" Type="http://schemas.openxmlformats.org/officeDocument/2006/relationships/themeOverride" Target="../theme/themeOverride45.xml"/><Relationship Id="rId4" Type="http://schemas.openxmlformats.org/officeDocument/2006/relationships/image" Target="../media/image47.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6.xml"/></Relationships>
</file>

<file path=ppt/slides/_rels/slide47.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slideLayout" Target="../slideLayouts/slideLayout1.xml"/><Relationship Id="rId1" Type="http://schemas.openxmlformats.org/officeDocument/2006/relationships/themeOverride" Target="../theme/themeOverride47.xml"/><Relationship Id="rId4" Type="http://schemas.openxmlformats.org/officeDocument/2006/relationships/image" Target="../media/image63.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8.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49.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0.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1.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2.xml"/></Relationships>
</file>

<file path=ppt/slides/_rels/slide53.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slideLayout" Target="../slideLayouts/slideLayout1.xml"/><Relationship Id="rId1" Type="http://schemas.openxmlformats.org/officeDocument/2006/relationships/themeOverride" Target="../theme/themeOverride53.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4.xml"/></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5.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56.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202167" y="2211710"/>
            <a:ext cx="1492716" cy="646331"/>
          </a:xfrm>
          <a:prstGeom prst="rect">
            <a:avLst/>
          </a:prstGeom>
        </p:spPr>
        <p:txBody>
          <a:bodyPr wrap="none">
            <a:spAutoFit/>
          </a:bodyPr>
          <a:lstStyle/>
          <a:p>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第</a:t>
            </a:r>
            <a:r>
              <a:rPr lang="en-US" altLang="zh-CN"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sz="3600" b="1"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rPr>
              <a:t>章 </a:t>
            </a:r>
            <a:endParaRPr lang="zh-CN" altLang="en-US" sz="3600" dirty="0">
              <a:solidFill>
                <a:schemeClr val="bg1"/>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43808" y="1917987"/>
            <a:ext cx="5148064" cy="646331"/>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参数检测</a:t>
            </a:r>
            <a:endParaRPr lang="zh-CN" altLang="zh-CN" sz="36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测量方法</a:t>
            </a:r>
          </a:p>
        </p:txBody>
      </p:sp>
      <mc:AlternateContent xmlns:mc="http://schemas.openxmlformats.org/markup-compatibility/2006" xmlns:a14="http://schemas.microsoft.com/office/drawing/2010/main">
        <mc:Choice Requires="a14">
          <p:sp>
            <p:nvSpPr>
              <p:cNvPr id="8" name="矩形 7"/>
              <p:cNvSpPr/>
              <p:nvPr/>
            </p:nvSpPr>
            <p:spPr>
              <a:xfrm>
                <a:off x="228600" y="1709055"/>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）零位式测量</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使用已知的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标准量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来平衡或抵消被测量的作用，并通过</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指零式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仪表来检测测量系统是否达到平衡状态，从而判定被测量值等于已知标准量的方法称作零位式测量；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）微差式测量</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一种</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融合</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了</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零位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式测量和</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偏差</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式测量优点的测量方法；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基本思路</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首先将被测量</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𝒙</m:t>
                    </m:r>
                  </m:oMath>
                </a14:m>
                <a:r>
                  <a:rPr lang="zh-CN" altLang="zh-CN" b="1" dirty="0">
                    <a:solidFill>
                      <a:prstClr val="black"/>
                    </a:solidFill>
                    <a:latin typeface="Times New Roman" panose="02020603050405020304" pitchFamily="18" charset="0"/>
                    <a:ea typeface="微软雅黑" panose="020B0503020204020204" pitchFamily="34" charset="-122"/>
                  </a:rPr>
                  <a:t>的大部分作用与已知标准量</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𝑵</m:t>
                    </m:r>
                  </m:oMath>
                </a14:m>
                <a:r>
                  <a:rPr lang="zh-CN" altLang="zh-CN" b="1" dirty="0">
                    <a:solidFill>
                      <a:prstClr val="black"/>
                    </a:solidFill>
                    <a:latin typeface="Times New Roman" panose="02020603050405020304" pitchFamily="18" charset="0"/>
                    <a:ea typeface="微软雅黑" panose="020B0503020204020204" pitchFamily="34" charset="-122"/>
                  </a:rPr>
                  <a:t>的作用相抵消，然后再将剩余部分（即两者的差值</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𝒙</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𝑵</m:t>
                    </m:r>
                  </m:oMath>
                </a14:m>
                <a:r>
                  <a:rPr lang="zh-CN" altLang="zh-CN" b="1" dirty="0">
                    <a:solidFill>
                      <a:prstClr val="black"/>
                    </a:solidFill>
                    <a:latin typeface="Times New Roman" panose="02020603050405020304" pitchFamily="18" charset="0"/>
                    <a:ea typeface="微软雅黑" panose="020B0503020204020204" pitchFamily="34" charset="-122"/>
                  </a:rPr>
                  <a:t>）用偏差法进行测量</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在微差式测量中，总是设法将差值</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降至最低。因此，即使差值的测量精度不高，通过使用高灵敏度的偏差式仪表，仍能使最终结果达到较高的精度。</a:t>
                </a: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228600" y="1709055"/>
                <a:ext cx="8686800" cy="3208571"/>
              </a:xfrm>
              <a:prstGeom prst="rect">
                <a:avLst/>
              </a:prstGeom>
              <a:blipFill>
                <a:blip r:embed="rId3"/>
                <a:stretch>
                  <a:fillRect l="-490" r="-490" b="-565"/>
                </a:stretch>
              </a:blipFill>
            </p:spPr>
            <p:txBody>
              <a:bodyPr/>
              <a:lstStyle/>
              <a:p>
                <a:r>
                  <a:rPr lang="zh-CN" altLang="en-US">
                    <a:noFill/>
                  </a:rPr>
                  <a:t> </a:t>
                </a:r>
              </a:p>
            </p:txBody>
          </p:sp>
        </mc:Fallback>
      </mc:AlternateContent>
      <p:sp>
        <p:nvSpPr>
          <p:cNvPr id="9" name="矩形 8"/>
          <p:cNvSpPr/>
          <p:nvPr/>
        </p:nvSpPr>
        <p:spPr>
          <a:xfrm>
            <a:off x="899592" y="1266314"/>
            <a:ext cx="446449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偏差式测量、零位式测量和微差式测量</a:t>
            </a:r>
          </a:p>
        </p:txBody>
      </p:sp>
      <p:sp>
        <p:nvSpPr>
          <p:cNvPr id="10" name="七角星 9"/>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59088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测量方法</a:t>
            </a:r>
          </a:p>
        </p:txBody>
      </p:sp>
      <p:sp>
        <p:nvSpPr>
          <p:cNvPr id="8" name="矩形 7"/>
          <p:cNvSpPr/>
          <p:nvPr/>
        </p:nvSpPr>
        <p:spPr>
          <a:xfrm>
            <a:off x="228600" y="1746715"/>
            <a:ext cx="8686800" cy="69974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接触式测量：测量敏感元件与被测介质直接接触的测量；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非接触式测量：测量敏感元件不与被测介质直接接触的测量。</a:t>
            </a:r>
          </a:p>
        </p:txBody>
      </p:sp>
      <p:sp>
        <p:nvSpPr>
          <p:cNvPr id="9" name="矩形 8"/>
          <p:cNvSpPr/>
          <p:nvPr/>
        </p:nvSpPr>
        <p:spPr>
          <a:xfrm>
            <a:off x="899592" y="1267970"/>
            <a:ext cx="327636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接触式测量和非接触式测量</a:t>
            </a:r>
          </a:p>
        </p:txBody>
      </p:sp>
      <p:sp>
        <p:nvSpPr>
          <p:cNvPr id="10" name="七角星 9"/>
          <p:cNvSpPr/>
          <p:nvPr/>
        </p:nvSpPr>
        <p:spPr>
          <a:xfrm>
            <a:off x="395536" y="102174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28600" y="3255826"/>
            <a:ext cx="8686800" cy="164711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静态测量：如果被测量在测量过程中是</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固定不变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的，或随时</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间变化非常缓慢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，对这种被测量的测量称为静态测量，静态测量</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需要</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考虑时间</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因素；</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动态测量：如果被测量在测量过程中是</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随时间</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不断</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变化</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的，对这种被测量的测量称为动态测量。动态测量必须</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考虑时间因素对测量结果的影响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，即测量结果中一定</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包含有时间量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11" name="矩形 10"/>
          <p:cNvSpPr/>
          <p:nvPr/>
        </p:nvSpPr>
        <p:spPr>
          <a:xfrm>
            <a:off x="899592" y="2781969"/>
            <a:ext cx="248427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静态测量和动态测量</a:t>
            </a:r>
          </a:p>
        </p:txBody>
      </p:sp>
      <p:sp>
        <p:nvSpPr>
          <p:cNvPr id="12" name="七角星 11"/>
          <p:cNvSpPr/>
          <p:nvPr/>
        </p:nvSpPr>
        <p:spPr>
          <a:xfrm>
            <a:off x="395536" y="2535746"/>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468926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p:sp>
        <p:nvSpPr>
          <p:cNvPr id="2" name="矩形 1"/>
          <p:cNvSpPr/>
          <p:nvPr/>
        </p:nvSpPr>
        <p:spPr>
          <a:xfrm>
            <a:off x="228600" y="1033155"/>
            <a:ext cx="8686800" cy="3554819"/>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在检测过程中，</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被测对象</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检测系统</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、检测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方法</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和检测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人员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都会受到各种变动因素的影响；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对被测量的转换，有时也会</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改变</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被测对象</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原有</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状态</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就造成了检测</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结果</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和被测量的客观</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真值</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之间存在一定的</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差值</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，称为测量误差；</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测量误差的主要来源可以概括为</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工具</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环境</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方法</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误差和</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人员</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在分析测量误差时，所采用的被测量</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真值</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是指在确定的时间、地点和状态下，被测量所表现出来的</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实际大小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一般来说，真值是</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未知</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的，所以误差也是未知的；</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可以作为真值来使用的值：</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理论</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真值：理论设计和理论公式的表达值；</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计量学约定</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真值：国际计量学大会确定的长度、质量、时间等基本单位。</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48228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p:sp>
        <p:nvSpPr>
          <p:cNvPr id="5" name="矩形 4"/>
          <p:cNvSpPr/>
          <p:nvPr/>
        </p:nvSpPr>
        <p:spPr>
          <a:xfrm>
            <a:off x="228600" y="1707654"/>
            <a:ext cx="8686800" cy="317009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被检测物理模型的前提条件通常是理想的，但这可能与实际检测条件有出入。</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测量器件的材料性能或制作方法不佳使检测特性随时间发生劣化。</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电气、空气压、油压等动力源的噪声及容量的影响。</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检测线路接头之间存在接触电势或接触电阻。</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检测系统的惯性，也就是迟延传递特性，可能不符合检测的目的要求</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检测环境，包括温度、气压、振动、辐射等，可能会影响测量结果。</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由于不同采样得到的测量值之间的差异，可能会产生误差。</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人为因素，包括个人读表偏差、知识和经验的深浅、体力及精神状态等，可能会造成误读。</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测量器件进入被测对象，破坏了所要测量的原有状态。</a:t>
            </a: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被测对象本身变动大，极易受到外界干扰，从而导致测量结果的不稳定。</a:t>
            </a:r>
          </a:p>
        </p:txBody>
      </p:sp>
      <p:sp>
        <p:nvSpPr>
          <p:cNvPr id="6" name="矩形 5"/>
          <p:cNvSpPr/>
          <p:nvPr/>
        </p:nvSpPr>
        <p:spPr>
          <a:xfrm>
            <a:off x="899592" y="1269801"/>
            <a:ext cx="216024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误差产生的原因</a:t>
            </a:r>
          </a:p>
        </p:txBody>
      </p:sp>
      <p:sp>
        <p:nvSpPr>
          <p:cNvPr id="7" name="七角星 6"/>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681317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mc:AlternateContent xmlns:mc="http://schemas.openxmlformats.org/markup-compatibility/2006" xmlns:a14="http://schemas.microsoft.com/office/drawing/2010/main">
        <mc:Choice Requires="a14">
          <p:sp>
            <p:nvSpPr>
              <p:cNvPr id="5" name="矩形 4"/>
              <p:cNvSpPr/>
              <p:nvPr/>
            </p:nvSpPr>
            <p:spPr>
              <a:xfrm>
                <a:off x="228600" y="1707654"/>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）绝对误差</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sz="1600" b="1" dirty="0">
                    <a:solidFill>
                      <a:prstClr val="black"/>
                    </a:solidFill>
                    <a:latin typeface="Times New Roman" panose="02020603050405020304" pitchFamily="18" charset="0"/>
                    <a:ea typeface="微软雅黑" panose="020B0503020204020204" pitchFamily="34" charset="-122"/>
                  </a:rPr>
                  <a:t>绝对误差是仪表的</a:t>
                </a:r>
                <a:r>
                  <a:rPr lang="zh-CN" altLang="zh-CN" sz="1600" b="1" dirty="0">
                    <a:solidFill>
                      <a:srgbClr val="FF0000"/>
                    </a:solidFill>
                    <a:latin typeface="Times New Roman" panose="02020603050405020304" pitchFamily="18" charset="0"/>
                    <a:ea typeface="微软雅黑" panose="020B0503020204020204" pitchFamily="34" charset="-122"/>
                  </a:rPr>
                  <a:t>指示值</a:t>
                </a:r>
                <a14:m>
                  <m:oMath xmlns:m="http://schemas.openxmlformats.org/officeDocument/2006/math">
                    <m:r>
                      <a:rPr lang="en-US" altLang="zh-CN" sz="1600" b="1" i="1">
                        <a:solidFill>
                          <a:prstClr val="black"/>
                        </a:solidFill>
                        <a:latin typeface="Cambria Math" panose="02040503050406030204" pitchFamily="18" charset="0"/>
                        <a:ea typeface="微软雅黑" panose="020B0503020204020204" pitchFamily="34" charset="-122"/>
                      </a:rPr>
                      <m:t>𝒙</m:t>
                    </m:r>
                  </m:oMath>
                </a14:m>
                <a:r>
                  <a:rPr lang="zh-CN" altLang="zh-CN" sz="1600" b="1" dirty="0">
                    <a:solidFill>
                      <a:prstClr val="black"/>
                    </a:solidFill>
                    <a:latin typeface="Times New Roman" panose="02020603050405020304" pitchFamily="18" charset="0"/>
                    <a:ea typeface="微软雅黑" panose="020B0503020204020204" pitchFamily="34" charset="-122"/>
                  </a:rPr>
                  <a:t>与被测量的</a:t>
                </a:r>
                <a:r>
                  <a:rPr lang="zh-CN" altLang="zh-CN" sz="1600" b="1" dirty="0">
                    <a:solidFill>
                      <a:srgbClr val="FF0000"/>
                    </a:solidFill>
                    <a:latin typeface="Times New Roman" panose="02020603050405020304" pitchFamily="18" charset="0"/>
                    <a:ea typeface="微软雅黑" panose="020B0503020204020204" pitchFamily="34" charset="-122"/>
                  </a:rPr>
                  <a:t>真值</a:t>
                </a:r>
                <a14:m>
                  <m:oMath xmlns:m="http://schemas.openxmlformats.org/officeDocument/2006/math">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𝒙</m:t>
                        </m:r>
                      </m:e>
                      <m:sub>
                        <m:r>
                          <a:rPr lang="en-US" altLang="zh-CN" sz="1600" b="1" i="1">
                            <a:solidFill>
                              <a:prstClr val="black"/>
                            </a:solidFill>
                            <a:latin typeface="Cambria Math" panose="02040503050406030204" pitchFamily="18" charset="0"/>
                            <a:ea typeface="微软雅黑" panose="020B0503020204020204" pitchFamily="34" charset="-122"/>
                          </a:rPr>
                          <m:t>𝟎</m:t>
                        </m:r>
                      </m:sub>
                    </m:sSub>
                  </m:oMath>
                </a14:m>
                <a:r>
                  <a:rPr lang="zh-CN" altLang="zh-CN" sz="1600" b="1" dirty="0">
                    <a:solidFill>
                      <a:prstClr val="black"/>
                    </a:solidFill>
                    <a:latin typeface="Times New Roman" panose="02020603050405020304" pitchFamily="18" charset="0"/>
                    <a:ea typeface="微软雅黑" panose="020B0503020204020204" pitchFamily="34" charset="-122"/>
                  </a:rPr>
                  <a:t>之间的</a:t>
                </a:r>
                <a:r>
                  <a:rPr lang="zh-CN" altLang="zh-CN" sz="1600" b="1" dirty="0">
                    <a:solidFill>
                      <a:srgbClr val="FF0000"/>
                    </a:solidFill>
                    <a:latin typeface="Times New Roman" panose="02020603050405020304" pitchFamily="18" charset="0"/>
                    <a:ea typeface="微软雅黑" panose="020B0503020204020204" pitchFamily="34" charset="-122"/>
                  </a:rPr>
                  <a:t>差值</a:t>
                </a:r>
                <a:r>
                  <a:rPr lang="zh-CN" altLang="en-US" sz="1600" b="1" dirty="0">
                    <a:solidFill>
                      <a:prstClr val="black"/>
                    </a:solidFill>
                    <a:latin typeface="Times New Roman" panose="02020603050405020304" pitchFamily="18" charset="0"/>
                    <a:ea typeface="微软雅黑" panose="020B0503020204020204" pitchFamily="34" charset="-122"/>
                  </a:rPr>
                  <a:t>：</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绝对误差是</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有符号</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单位</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的，它的单位</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与被测量相同</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含有误差的指示值加上修正值之后，可以消除误差的影响；</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在计量工作中，通常采用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加修正值</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的方法来</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保证测量值的准确可靠</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，修正值可以是数值、</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曲线</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公式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数表</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仪表送上级计量部门检定的主要目的：获得一个</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准确的修正值</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在被测量值相同的情况下，</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绝对误差越小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，说明指示值越接近真值或</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测量精度越高</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mc:Choice>
        <mc:Fallback xmlns="">
          <p:sp>
            <p:nvSpPr>
              <p:cNvPr id="5" name="矩形 4"/>
              <p:cNvSpPr>
                <a:spLocks noRot="1" noChangeAspect="1" noMove="1" noResize="1" noEditPoints="1" noAdjustHandles="1" noChangeArrowheads="1" noChangeShapeType="1" noTextEdit="1"/>
              </p:cNvSpPr>
              <p:nvPr/>
            </p:nvSpPr>
            <p:spPr>
              <a:xfrm>
                <a:off x="228600" y="1707654"/>
                <a:ext cx="8686800" cy="3208571"/>
              </a:xfrm>
              <a:prstGeom prst="rect">
                <a:avLst/>
              </a:prstGeom>
              <a:blipFill>
                <a:blip r:embed="rId3"/>
                <a:stretch>
                  <a:fillRect l="-490" b="-377"/>
                </a:stretch>
              </a:blipFill>
            </p:spPr>
            <p:txBody>
              <a:bodyPr/>
              <a:lstStyle/>
              <a:p>
                <a:r>
                  <a:rPr lang="zh-CN" altLang="en-US">
                    <a:noFill/>
                  </a:rPr>
                  <a:t> </a:t>
                </a:r>
              </a:p>
            </p:txBody>
          </p:sp>
        </mc:Fallback>
      </mc:AlternateContent>
      <p:sp>
        <p:nvSpPr>
          <p:cNvPr id="6" name="矩形 5"/>
          <p:cNvSpPr/>
          <p:nvPr/>
        </p:nvSpPr>
        <p:spPr>
          <a:xfrm>
            <a:off x="899592" y="1269801"/>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绝对误差、相对误差和引用误差</a:t>
            </a:r>
          </a:p>
        </p:txBody>
      </p:sp>
      <p:sp>
        <p:nvSpPr>
          <p:cNvPr id="7" name="七角星 6"/>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3918968" y="2391730"/>
                <a:ext cx="132594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𝜹</m:t>
                      </m:r>
                      <m:r>
                        <a:rPr lang="zh-CN" altLang="en-US" b="1" i="0">
                          <a:latin typeface="Cambria Math" panose="02040503050406030204" pitchFamily="18" charset="0"/>
                        </a:rPr>
                        <m:t>=</m:t>
                      </m:r>
                      <m:r>
                        <a:rPr lang="zh-CN" altLang="en-US" b="1" i="1">
                          <a:latin typeface="Cambria Math" panose="02040503050406030204" pitchFamily="18" charset="0"/>
                        </a:rPr>
                        <m:t>𝒙</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𝟎</m:t>
                          </m:r>
                        </m:sub>
                      </m:sSub>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918968" y="2391730"/>
                <a:ext cx="1325940" cy="369332"/>
              </a:xfrm>
              <a:prstGeom prst="rect">
                <a:avLst/>
              </a:prstGeom>
              <a:blipFill>
                <a:blip r:embed="rId4"/>
                <a:stretch>
                  <a:fillRect/>
                </a:stretch>
              </a:blipFill>
            </p:spPr>
            <p:txBody>
              <a:bodyPr/>
              <a:lstStyle/>
              <a:p>
                <a:r>
                  <a:rPr lang="zh-CN" altLang="en-US">
                    <a:noFill/>
                  </a:rPr>
                  <a:t> </a:t>
                </a:r>
              </a:p>
            </p:txBody>
          </p:sp>
        </mc:Fallback>
      </mc:AlternateContent>
      <p:sp>
        <p:nvSpPr>
          <p:cNvPr id="10" name="Rectangular Callout 6"/>
          <p:cNvSpPr/>
          <p:nvPr/>
        </p:nvSpPr>
        <p:spPr bwMode="auto">
          <a:xfrm>
            <a:off x="5868144" y="2787774"/>
            <a:ext cx="1332148" cy="396106"/>
          </a:xfrm>
          <a:prstGeom prst="wedgeRectCallout">
            <a:avLst>
              <a:gd name="adj1" fmla="val -78741"/>
              <a:gd name="adj2" fmla="val 43089"/>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误差修正值</a:t>
            </a:r>
            <a:endParaRPr 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矩形 3"/>
              <p:cNvSpPr/>
              <p:nvPr/>
            </p:nvSpPr>
            <p:spPr>
              <a:xfrm>
                <a:off x="3508664" y="2967794"/>
                <a:ext cx="215308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r>
                        <a:rPr lang="zh-CN" altLang="en-US" b="1" i="1">
                          <a:latin typeface="Cambria Math" panose="02040503050406030204" pitchFamily="18" charset="0"/>
                        </a:rPr>
                        <m:t>𝒙</m:t>
                      </m:r>
                      <m:r>
                        <a:rPr lang="zh-CN" altLang="en-US" b="1" i="0">
                          <a:latin typeface="Cambria Math" panose="02040503050406030204" pitchFamily="18" charset="0"/>
                        </a:rPr>
                        <m:t>−</m:t>
                      </m:r>
                      <m:r>
                        <a:rPr lang="zh-CN" altLang="en-US" b="1" i="1">
                          <a:latin typeface="Cambria Math" panose="02040503050406030204" pitchFamily="18" charset="0"/>
                        </a:rPr>
                        <m:t>𝜹</m:t>
                      </m:r>
                      <m:r>
                        <a:rPr lang="zh-CN" altLang="en-US" b="1" i="0">
                          <a:latin typeface="Cambria Math" panose="02040503050406030204" pitchFamily="18" charset="0"/>
                        </a:rPr>
                        <m:t>=</m:t>
                      </m:r>
                      <m:r>
                        <a:rPr lang="zh-CN" altLang="en-US" b="1" i="1">
                          <a:latin typeface="Cambria Math" panose="02040503050406030204" pitchFamily="18" charset="0"/>
                        </a:rPr>
                        <m:t>𝒙</m:t>
                      </m:r>
                      <m:r>
                        <a:rPr lang="zh-CN" altLang="en-US" b="1" i="0">
                          <a:latin typeface="Cambria Math" panose="02040503050406030204" pitchFamily="18" charset="0"/>
                        </a:rPr>
                        <m:t>+</m:t>
                      </m:r>
                      <m:r>
                        <a:rPr lang="zh-CN" altLang="en-US" b="1" i="1">
                          <a:latin typeface="Cambria Math" panose="02040503050406030204" pitchFamily="18" charset="0"/>
                        </a:rPr>
                        <m:t>𝒄</m:t>
                      </m:r>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508664" y="2967794"/>
                <a:ext cx="2153089"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992436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mc:AlternateContent xmlns:mc="http://schemas.openxmlformats.org/markup-compatibility/2006" xmlns:a14="http://schemas.microsoft.com/office/drawing/2010/main">
        <mc:Choice Requires="a14">
          <p:sp>
            <p:nvSpPr>
              <p:cNvPr id="5" name="矩形 4"/>
              <p:cNvSpPr/>
              <p:nvPr/>
            </p:nvSpPr>
            <p:spPr>
              <a:xfrm>
                <a:off x="228600" y="1867543"/>
                <a:ext cx="8686800" cy="293131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）相对误差</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仅根据绝对误差的大小很难判断测量精度的高低，为此需要引入相对误差的概念；</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sz="1600" b="1" dirty="0">
                    <a:solidFill>
                      <a:prstClr val="black"/>
                    </a:solidFill>
                    <a:latin typeface="Times New Roman" panose="02020603050405020304" pitchFamily="18" charset="0"/>
                    <a:ea typeface="微软雅黑" panose="020B0503020204020204" pitchFamily="34" charset="-122"/>
                  </a:rPr>
                  <a:t>相对误差是仪表指示值的绝对误差</a:t>
                </a:r>
                <a14:m>
                  <m:oMath xmlns:m="http://schemas.openxmlformats.org/officeDocument/2006/math">
                    <m:r>
                      <a:rPr lang="en-US" altLang="zh-CN" b="0" i="1">
                        <a:latin typeface="Cambria Math" panose="02040503050406030204" pitchFamily="18" charset="0"/>
                      </a:rPr>
                      <m:t>𝛿</m:t>
                    </m:r>
                  </m:oMath>
                </a14:m>
                <a:r>
                  <a:rPr lang="zh-CN" altLang="zh-CN" sz="1600" b="1" dirty="0">
                    <a:solidFill>
                      <a:prstClr val="black"/>
                    </a:solidFill>
                    <a:latin typeface="Times New Roman" panose="02020603050405020304" pitchFamily="18" charset="0"/>
                    <a:ea typeface="微软雅黑" panose="020B0503020204020204" pitchFamily="34" charset="-122"/>
                  </a:rPr>
                  <a:t>与被测量真值</a:t>
                </a:r>
                <a14:m>
                  <m:oMath xmlns:m="http://schemas.openxmlformats.org/officeDocument/2006/math">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𝒙</m:t>
                        </m:r>
                      </m:e>
                      <m:sub>
                        <m:r>
                          <a:rPr lang="en-US" altLang="zh-CN" sz="1600" b="1" i="1">
                            <a:solidFill>
                              <a:prstClr val="black"/>
                            </a:solidFill>
                            <a:latin typeface="Cambria Math" panose="02040503050406030204" pitchFamily="18" charset="0"/>
                            <a:ea typeface="微软雅黑" panose="020B0503020204020204" pitchFamily="34" charset="-122"/>
                          </a:rPr>
                          <m:t>𝟎</m:t>
                        </m:r>
                      </m:sub>
                    </m:sSub>
                  </m:oMath>
                </a14:m>
                <a:r>
                  <a:rPr lang="zh-CN" altLang="zh-CN" sz="1600" b="1" dirty="0">
                    <a:solidFill>
                      <a:prstClr val="black"/>
                    </a:solidFill>
                    <a:latin typeface="Times New Roman" panose="02020603050405020304" pitchFamily="18" charset="0"/>
                    <a:ea typeface="微软雅黑" panose="020B0503020204020204" pitchFamily="34" charset="-122"/>
                  </a:rPr>
                  <a:t>的比值，常用百分数表示，即：</a:t>
                </a: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相对误差比绝对误差能更好地说明测量的精确程度；</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在实际测量中，由于被测量真值是未知的，而指示值又很接近真值。因此，可以用指示值</a:t>
                </a:r>
                <a14:m>
                  <m:oMath xmlns:m="http://schemas.openxmlformats.org/officeDocument/2006/math">
                    <m:r>
                      <a:rPr lang="zh-CN" altLang="en-US" sz="1600" b="1" i="1">
                        <a:latin typeface="Cambria Math" panose="02040503050406030204" pitchFamily="18" charset="0"/>
                      </a:rPr>
                      <m:t>𝒙</m:t>
                    </m:r>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代替真值</a:t>
                </a:r>
                <a14:m>
                  <m:oMath xmlns:m="http://schemas.openxmlformats.org/officeDocument/2006/math">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𝒙</m:t>
                        </m:r>
                      </m:e>
                      <m:sub>
                        <m:r>
                          <a:rPr lang="zh-CN" altLang="en-US" sz="1600" b="1">
                            <a:latin typeface="Cambria Math" panose="02040503050406030204" pitchFamily="18" charset="0"/>
                          </a:rPr>
                          <m:t>𝟎</m:t>
                        </m:r>
                      </m:sub>
                    </m:sSub>
                  </m:oMath>
                </a14:m>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来计算相对误差；</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相对误差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可以用来</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评定测量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结果的</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准确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程度，</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相对误差越小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，说明</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测量结果越准确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mc:Choice>
        <mc:Fallback xmlns="">
          <p:sp>
            <p:nvSpPr>
              <p:cNvPr id="5" name="矩形 4"/>
              <p:cNvSpPr>
                <a:spLocks noRot="1" noChangeAspect="1" noMove="1" noResize="1" noEditPoints="1" noAdjustHandles="1" noChangeArrowheads="1" noChangeShapeType="1" noTextEdit="1"/>
              </p:cNvSpPr>
              <p:nvPr/>
            </p:nvSpPr>
            <p:spPr>
              <a:xfrm>
                <a:off x="228600" y="1867543"/>
                <a:ext cx="8686800" cy="2931315"/>
              </a:xfrm>
              <a:prstGeom prst="rect">
                <a:avLst/>
              </a:prstGeom>
              <a:blipFill>
                <a:blip r:embed="rId3"/>
                <a:stretch>
                  <a:fillRect l="-490" b="-412"/>
                </a:stretch>
              </a:blipFill>
            </p:spPr>
            <p:txBody>
              <a:bodyPr/>
              <a:lstStyle/>
              <a:p>
                <a:r>
                  <a:rPr lang="zh-CN" altLang="en-US">
                    <a:noFill/>
                  </a:rPr>
                  <a:t> </a:t>
                </a:r>
              </a:p>
            </p:txBody>
          </p:sp>
        </mc:Fallback>
      </mc:AlternateContent>
      <p:sp>
        <p:nvSpPr>
          <p:cNvPr id="6" name="矩形 5"/>
          <p:cNvSpPr/>
          <p:nvPr/>
        </p:nvSpPr>
        <p:spPr>
          <a:xfrm>
            <a:off x="899592" y="1338322"/>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绝对误差、相对误差和引用误差</a:t>
            </a:r>
          </a:p>
        </p:txBody>
      </p:sp>
      <p:sp>
        <p:nvSpPr>
          <p:cNvPr id="7" name="七角星 6"/>
          <p:cNvSpPr/>
          <p:nvPr/>
        </p:nvSpPr>
        <p:spPr>
          <a:xfrm>
            <a:off x="395536" y="109209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2789802" y="2910720"/>
                <a:ext cx="3648628" cy="66556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𝜸</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𝜹</m:t>
                          </m:r>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𝟎</m:t>
                              </m:r>
                            </m:sub>
                          </m:sSub>
                        </m:den>
                      </m:f>
                      <m:r>
                        <a:rPr lang="zh-CN" altLang="en-US" b="1" i="0">
                          <a:latin typeface="Cambria Math" panose="02040503050406030204" pitchFamily="18" charset="0"/>
                        </a:rPr>
                        <m:t>×</m:t>
                      </m:r>
                      <m:r>
                        <a:rPr lang="zh-CN" altLang="en-US" b="1" i="0">
                          <a:latin typeface="Cambria Math" panose="02040503050406030204" pitchFamily="18" charset="0"/>
                        </a:rPr>
                        <m:t>𝟏𝟎𝟎</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𝒙</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𝟎</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𝟎</m:t>
                              </m:r>
                            </m:sub>
                          </m:sSub>
                        </m:den>
                      </m:f>
                      <m:r>
                        <a:rPr lang="zh-CN" altLang="en-US" b="1" i="0">
                          <a:latin typeface="Cambria Math" panose="02040503050406030204" pitchFamily="18" charset="0"/>
                        </a:rPr>
                        <m:t>×</m:t>
                      </m:r>
                      <m:r>
                        <a:rPr lang="zh-CN" altLang="en-US" b="1" i="0">
                          <a:latin typeface="Cambria Math" panose="02040503050406030204" pitchFamily="18" charset="0"/>
                        </a:rPr>
                        <m:t>𝟏𝟎𝟎</m:t>
                      </m:r>
                      <m:r>
                        <a:rPr lang="zh-CN" altLang="en-US" b="1" i="0">
                          <a:latin typeface="Cambria Math" panose="02040503050406030204" pitchFamily="18" charset="0"/>
                        </a:rPr>
                        <m:t>%</m:t>
                      </m:r>
                    </m:oMath>
                  </m:oMathPara>
                </a14:m>
                <a:endParaRPr lang="zh-CN" altLang="en-US" b="1" dirty="0"/>
              </a:p>
            </p:txBody>
          </p:sp>
        </mc:Choice>
        <mc:Fallback xmlns="">
          <p:sp>
            <p:nvSpPr>
              <p:cNvPr id="8" name="矩形 7"/>
              <p:cNvSpPr>
                <a:spLocks noRot="1" noChangeAspect="1" noMove="1" noResize="1" noEditPoints="1" noAdjustHandles="1" noChangeArrowheads="1" noChangeShapeType="1" noTextEdit="1"/>
              </p:cNvSpPr>
              <p:nvPr/>
            </p:nvSpPr>
            <p:spPr>
              <a:xfrm>
                <a:off x="2789802" y="2910720"/>
                <a:ext cx="3648628" cy="665567"/>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773167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mc:AlternateContent xmlns:mc="http://schemas.openxmlformats.org/markup-compatibility/2006" xmlns:a14="http://schemas.microsoft.com/office/drawing/2010/main">
        <mc:Choice Requires="a14">
          <p:sp>
            <p:nvSpPr>
              <p:cNvPr id="5" name="矩形 4"/>
              <p:cNvSpPr/>
              <p:nvPr/>
            </p:nvSpPr>
            <p:spPr>
              <a:xfrm>
                <a:off x="228600" y="1671650"/>
                <a:ext cx="8686800" cy="32147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）引用误差</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同一台仪表在整个测量范围内的相对误差不是一个定值，而是随着被测量的减小而变大，因此相对误差并不能全面地衡量测量仪表本身的质量；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为了更合理地</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评价仪表的质量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，要引入</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引用误差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的概念；</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引用误差是绝对误差与仪表量程的比值，通常以百分数表示：</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zh-CN" sz="1600" b="1" dirty="0">
                    <a:solidFill>
                      <a:prstClr val="black"/>
                    </a:solidFill>
                    <a:latin typeface="Times New Roman" panose="02020603050405020304" pitchFamily="18" charset="0"/>
                    <a:ea typeface="微软雅黑" panose="020B0503020204020204" pitchFamily="34" charset="-122"/>
                  </a:rPr>
                  <a:t>如果以测量仪表整个量程中可能出现的绝对误差最大值</a:t>
                </a:r>
                <a14:m>
                  <m:oMath xmlns:m="http://schemas.openxmlformats.org/officeDocument/2006/math">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𝜹</m:t>
                        </m:r>
                      </m:e>
                      <m:sub>
                        <m:r>
                          <a:rPr lang="en-US" altLang="zh-CN" sz="1600" b="1" i="1">
                            <a:solidFill>
                              <a:prstClr val="black"/>
                            </a:solidFill>
                            <a:latin typeface="Cambria Math" panose="02040503050406030204" pitchFamily="18" charset="0"/>
                            <a:ea typeface="微软雅黑" panose="020B0503020204020204" pitchFamily="34" charset="-122"/>
                          </a:rPr>
                          <m:t>𝒎</m:t>
                        </m:r>
                      </m:sub>
                    </m:sSub>
                  </m:oMath>
                </a14:m>
                <a:r>
                  <a:rPr lang="zh-CN" altLang="zh-CN" sz="1600" b="1" dirty="0">
                    <a:solidFill>
                      <a:prstClr val="black"/>
                    </a:solidFill>
                    <a:latin typeface="Times New Roman" panose="02020603050405020304" pitchFamily="18" charset="0"/>
                    <a:ea typeface="微软雅黑" panose="020B0503020204020204" pitchFamily="34" charset="-122"/>
                  </a:rPr>
                  <a:t>代替</a:t>
                </a:r>
                <a14:m>
                  <m:oMath xmlns:m="http://schemas.openxmlformats.org/officeDocument/2006/math">
                    <m:r>
                      <a:rPr lang="en-US" altLang="zh-CN" sz="1600" b="1" i="1">
                        <a:solidFill>
                          <a:prstClr val="black"/>
                        </a:solidFill>
                        <a:latin typeface="Cambria Math" panose="02040503050406030204" pitchFamily="18" charset="0"/>
                        <a:ea typeface="微软雅黑" panose="020B0503020204020204" pitchFamily="34" charset="-122"/>
                      </a:rPr>
                      <m:t>𝜹</m:t>
                    </m:r>
                  </m:oMath>
                </a14:m>
                <a:r>
                  <a:rPr lang="zh-CN" altLang="zh-CN" sz="1600" b="1" dirty="0">
                    <a:solidFill>
                      <a:prstClr val="black"/>
                    </a:solidFill>
                    <a:latin typeface="Times New Roman" panose="02020603050405020304" pitchFamily="18" charset="0"/>
                    <a:ea typeface="微软雅黑" panose="020B0503020204020204" pitchFamily="34" charset="-122"/>
                  </a:rPr>
                  <a:t>，则可得到最大引用误差为：</a:t>
                </a:r>
                <a:endParaRPr lang="en-US" altLang="zh-CN" sz="1600"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spcBef>
                    <a:spcPts val="1200"/>
                  </a:spcBef>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测量仪表一般采用最大引用误差不能超过的允许值作为划分精度等级的尺度。</a:t>
                </a:r>
              </a:p>
            </p:txBody>
          </p:sp>
        </mc:Choice>
        <mc:Fallback xmlns="">
          <p:sp>
            <p:nvSpPr>
              <p:cNvPr id="5" name="矩形 4"/>
              <p:cNvSpPr>
                <a:spLocks noRot="1" noChangeAspect="1" noMove="1" noResize="1" noEditPoints="1" noAdjustHandles="1" noChangeArrowheads="1" noChangeShapeType="1" noTextEdit="1"/>
              </p:cNvSpPr>
              <p:nvPr/>
            </p:nvSpPr>
            <p:spPr>
              <a:xfrm>
                <a:off x="228600" y="1671650"/>
                <a:ext cx="8686800" cy="3214726"/>
              </a:xfrm>
              <a:prstGeom prst="rect">
                <a:avLst/>
              </a:prstGeom>
              <a:blipFill>
                <a:blip r:embed="rId3"/>
                <a:stretch>
                  <a:fillRect l="-490" r="-2589" b="-188"/>
                </a:stretch>
              </a:blipFill>
            </p:spPr>
            <p:txBody>
              <a:bodyPr/>
              <a:lstStyle/>
              <a:p>
                <a:r>
                  <a:rPr lang="zh-CN" altLang="en-US">
                    <a:noFill/>
                  </a:rPr>
                  <a:t> </a:t>
                </a:r>
              </a:p>
            </p:txBody>
          </p:sp>
        </mc:Fallback>
      </mc:AlternateContent>
      <p:sp>
        <p:nvSpPr>
          <p:cNvPr id="6" name="矩形 5"/>
          <p:cNvSpPr/>
          <p:nvPr/>
        </p:nvSpPr>
        <p:spPr>
          <a:xfrm>
            <a:off x="899592" y="1233797"/>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绝对误差、相对误差和引用误差</a:t>
            </a:r>
          </a:p>
        </p:txBody>
      </p:sp>
      <p:sp>
        <p:nvSpPr>
          <p:cNvPr id="7" name="七角星 6"/>
          <p:cNvSpPr/>
          <p:nvPr/>
        </p:nvSpPr>
        <p:spPr>
          <a:xfrm>
            <a:off x="395536" y="98757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矩形 2"/>
              <p:cNvSpPr/>
              <p:nvPr/>
            </p:nvSpPr>
            <p:spPr>
              <a:xfrm>
                <a:off x="3506708" y="4011910"/>
                <a:ext cx="1916935" cy="5588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𝜸</m:t>
                          </m:r>
                        </m:e>
                        <m:sub>
                          <m:r>
                            <a:rPr lang="zh-CN" altLang="en-US" sz="1600" b="1" i="0">
                              <a:latin typeface="Cambria Math" panose="02040503050406030204" pitchFamily="18" charset="0"/>
                            </a:rPr>
                            <m:t>𝟎</m:t>
                          </m:r>
                          <m:r>
                            <a:rPr lang="zh-CN" altLang="en-US" sz="1600" b="1" i="1">
                              <a:latin typeface="Cambria Math" panose="02040503050406030204" pitchFamily="18" charset="0"/>
                            </a:rPr>
                            <m:t>𝒎</m:t>
                          </m:r>
                        </m:sub>
                      </m:sSub>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𝜹</m:t>
                              </m:r>
                            </m:e>
                            <m:sub>
                              <m:r>
                                <a:rPr lang="zh-CN" altLang="en-US" sz="1600" b="1" i="1">
                                  <a:latin typeface="Cambria Math" panose="02040503050406030204" pitchFamily="18" charset="0"/>
                                </a:rPr>
                                <m:t>𝒎</m:t>
                              </m:r>
                            </m:sub>
                          </m:sSub>
                        </m:num>
                        <m:den>
                          <m:r>
                            <a:rPr lang="zh-CN" altLang="en-US" sz="1600" b="1" i="1">
                              <a:latin typeface="Cambria Math" panose="02040503050406030204" pitchFamily="18" charset="0"/>
                            </a:rPr>
                            <m:t>𝑳</m:t>
                          </m:r>
                        </m:den>
                      </m:f>
                      <m:r>
                        <a:rPr lang="zh-CN" altLang="en-US" sz="1600" b="1" i="0">
                          <a:latin typeface="Cambria Math" panose="02040503050406030204" pitchFamily="18" charset="0"/>
                        </a:rPr>
                        <m:t>×</m:t>
                      </m:r>
                      <m:r>
                        <a:rPr lang="zh-CN" altLang="en-US" sz="1600" b="1" i="0">
                          <a:latin typeface="Cambria Math" panose="02040503050406030204" pitchFamily="18" charset="0"/>
                        </a:rPr>
                        <m:t>𝟏𝟎𝟎</m:t>
                      </m:r>
                      <m:r>
                        <a:rPr lang="zh-CN" altLang="en-US" sz="1600" b="1" i="0">
                          <a:latin typeface="Cambria Math" panose="02040503050406030204" pitchFamily="18" charset="0"/>
                        </a:rPr>
                        <m:t>%</m:t>
                      </m:r>
                    </m:oMath>
                  </m:oMathPara>
                </a14:m>
                <a:endParaRPr lang="zh-CN" altLang="en-US" sz="1600" b="1" dirty="0"/>
              </a:p>
            </p:txBody>
          </p:sp>
        </mc:Choice>
        <mc:Fallback xmlns="">
          <p:sp>
            <p:nvSpPr>
              <p:cNvPr id="3" name="矩形 2"/>
              <p:cNvSpPr>
                <a:spLocks noRot="1" noChangeAspect="1" noMove="1" noResize="1" noEditPoints="1" noAdjustHandles="1" noChangeArrowheads="1" noChangeShapeType="1" noTextEdit="1"/>
              </p:cNvSpPr>
              <p:nvPr/>
            </p:nvSpPr>
            <p:spPr>
              <a:xfrm>
                <a:off x="3506708" y="4011910"/>
                <a:ext cx="1916935" cy="558871"/>
              </a:xfrm>
              <a:prstGeom prst="rect">
                <a:avLst/>
              </a:prstGeom>
              <a:blipFill>
                <a:blip r:embed="rId4"/>
                <a:stretch>
                  <a:fillRect/>
                </a:stretch>
              </a:blipFill>
            </p:spPr>
            <p:txBody>
              <a:bodyPr/>
              <a:lstStyle/>
              <a:p>
                <a:r>
                  <a:rPr lang="zh-CN" altLang="en-US">
                    <a:noFill/>
                  </a:rPr>
                  <a:t> </a:t>
                </a:r>
              </a:p>
            </p:txBody>
          </p:sp>
        </mc:Fallback>
      </mc:AlternateContent>
      <p:sp>
        <p:nvSpPr>
          <p:cNvPr id="10" name="Rectangular Callout 6"/>
          <p:cNvSpPr/>
          <p:nvPr/>
        </p:nvSpPr>
        <p:spPr bwMode="auto">
          <a:xfrm>
            <a:off x="2438459" y="3273735"/>
            <a:ext cx="1125429" cy="396106"/>
          </a:xfrm>
          <a:prstGeom prst="wedgeRectCallout">
            <a:avLst>
              <a:gd name="adj1" fmla="val 118965"/>
              <a:gd name="adj2" fmla="val 2385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仪表量程</a:t>
            </a:r>
            <a:endParaRPr 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770607" y="3165007"/>
                <a:ext cx="1629485" cy="55887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𝜸</m:t>
                          </m:r>
                        </m:e>
                        <m:sub>
                          <m:r>
                            <a:rPr lang="zh-CN" altLang="en-US" sz="1600" b="1" i="0">
                              <a:latin typeface="Cambria Math" panose="02040503050406030204" pitchFamily="18" charset="0"/>
                            </a:rPr>
                            <m:t>𝟎</m:t>
                          </m:r>
                        </m:sub>
                      </m:sSub>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𝜹</m:t>
                          </m:r>
                        </m:num>
                        <m:den>
                          <m:r>
                            <a:rPr lang="zh-CN" altLang="en-US" sz="1600" b="1" i="1">
                              <a:latin typeface="Cambria Math" panose="02040503050406030204" pitchFamily="18" charset="0"/>
                            </a:rPr>
                            <m:t>𝑳</m:t>
                          </m:r>
                        </m:den>
                      </m:f>
                      <m:r>
                        <a:rPr lang="zh-CN" altLang="en-US" sz="1600" b="1" i="0">
                          <a:latin typeface="Cambria Math" panose="02040503050406030204" pitchFamily="18" charset="0"/>
                        </a:rPr>
                        <m:t>×</m:t>
                      </m:r>
                      <m:r>
                        <a:rPr lang="zh-CN" altLang="en-US" sz="1600" b="1" i="0">
                          <a:latin typeface="Cambria Math" panose="02040503050406030204" pitchFamily="18" charset="0"/>
                        </a:rPr>
                        <m:t>𝟏𝟎𝟎</m:t>
                      </m:r>
                      <m:r>
                        <a:rPr lang="zh-CN" altLang="en-US" sz="1600" b="1" i="0">
                          <a:latin typeface="Cambria Math" panose="02040503050406030204" pitchFamily="18" charset="0"/>
                        </a:rPr>
                        <m:t>%</m:t>
                      </m:r>
                    </m:oMath>
                  </m:oMathPara>
                </a14:m>
                <a:endParaRPr lang="zh-CN" altLang="en-US" sz="1600" b="1" dirty="0"/>
              </a:p>
            </p:txBody>
          </p:sp>
        </mc:Choice>
        <mc:Fallback xmlns="">
          <p:sp>
            <p:nvSpPr>
              <p:cNvPr id="2" name="矩形 1"/>
              <p:cNvSpPr>
                <a:spLocks noRot="1" noChangeAspect="1" noMove="1" noResize="1" noEditPoints="1" noAdjustHandles="1" noChangeArrowheads="1" noChangeShapeType="1" noTextEdit="1"/>
              </p:cNvSpPr>
              <p:nvPr/>
            </p:nvSpPr>
            <p:spPr>
              <a:xfrm>
                <a:off x="3770607" y="3165007"/>
                <a:ext cx="1629485" cy="558871"/>
              </a:xfrm>
              <a:prstGeom prst="rect">
                <a:avLst/>
              </a:prstGeom>
              <a:blipFill>
                <a:blip r:embed="rId5"/>
                <a:stretch>
                  <a:fillRect/>
                </a:stretch>
              </a:blipFill>
            </p:spPr>
            <p:txBody>
              <a:bodyPr/>
              <a:lstStyle/>
              <a:p>
                <a:r>
                  <a:rPr lang="zh-CN" altLang="en-US">
                    <a:noFill/>
                  </a:rPr>
                  <a:t> </a:t>
                </a:r>
              </a:p>
            </p:txBody>
          </p:sp>
        </mc:Fallback>
      </mc:AlternateContent>
      <p:sp>
        <p:nvSpPr>
          <p:cNvPr id="4" name="矩形 3"/>
          <p:cNvSpPr/>
          <p:nvPr/>
        </p:nvSpPr>
        <p:spPr>
          <a:xfrm>
            <a:off x="7272300" y="4155175"/>
            <a:ext cx="1728192" cy="553998"/>
          </a:xfrm>
          <a:prstGeom prst="rect">
            <a:avLst/>
          </a:prstGeom>
        </p:spPr>
        <p:txBody>
          <a:bodyPr wrap="square">
            <a:spAutoFit/>
          </a:bodyPr>
          <a:lstStyle/>
          <a:p>
            <a:pPr algn="ctr">
              <a:lnSpc>
                <a:spcPct val="125000"/>
              </a:lnSpc>
              <a:buClr>
                <a:schemeClr val="accent3">
                  <a:lumMod val="75000"/>
                </a:schemeClr>
              </a:buClr>
            </a:pPr>
            <a:r>
              <a:rPr lang="zh-CN" altLang="zh-CN" sz="1200" b="1" dirty="0">
                <a:solidFill>
                  <a:prstClr val="black"/>
                </a:solidFill>
                <a:latin typeface="Times New Roman" panose="02020603050405020304" pitchFamily="18" charset="0"/>
                <a:ea typeface="微软雅黑" panose="020B0503020204020204" pitchFamily="34" charset="-122"/>
              </a:rPr>
              <a:t>特定仪表或检测系统</a:t>
            </a:r>
            <a:r>
              <a:rPr lang="zh-CN" altLang="en-US" sz="1200" b="1" dirty="0">
                <a:solidFill>
                  <a:prstClr val="black"/>
                </a:solidFill>
                <a:latin typeface="Times New Roman" panose="02020603050405020304" pitchFamily="18" charset="0"/>
                <a:ea typeface="微软雅黑" panose="020B0503020204020204" pitchFamily="34" charset="-122"/>
              </a:rPr>
              <a:t>的</a:t>
            </a:r>
            <a:r>
              <a:rPr lang="zh-CN" altLang="zh-CN" sz="1200" b="1" dirty="0">
                <a:solidFill>
                  <a:prstClr val="black"/>
                </a:solidFill>
                <a:latin typeface="Times New Roman" panose="02020603050405020304" pitchFamily="18" charset="0"/>
                <a:ea typeface="微软雅黑" panose="020B0503020204020204" pitchFamily="34" charset="-122"/>
              </a:rPr>
              <a:t>最大引用误差是</a:t>
            </a:r>
            <a:r>
              <a:rPr lang="zh-CN" altLang="zh-CN" sz="1200" b="1" dirty="0">
                <a:solidFill>
                  <a:srgbClr val="FF0000"/>
                </a:solidFill>
                <a:latin typeface="Times New Roman" panose="02020603050405020304" pitchFamily="18" charset="0"/>
                <a:ea typeface="微软雅黑" panose="020B0503020204020204" pitchFamily="34" charset="-122"/>
              </a:rPr>
              <a:t>定值</a:t>
            </a:r>
            <a:endParaRPr lang="zh-CN" altLang="en-US" sz="1200" b="1" dirty="0">
              <a:solidFill>
                <a:srgbClr val="FF0000"/>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6691528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mc:AlternateContent xmlns:mc="http://schemas.openxmlformats.org/markup-compatibility/2006" xmlns:a14="http://schemas.microsoft.com/office/drawing/2010/main">
        <mc:Choice Requires="a14">
          <p:sp>
            <p:nvSpPr>
              <p:cNvPr id="5" name="矩形 4"/>
              <p:cNvSpPr/>
              <p:nvPr/>
            </p:nvSpPr>
            <p:spPr>
              <a:xfrm>
                <a:off x="228600" y="1923678"/>
                <a:ext cx="8686800" cy="282385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pPr>
                <a:r>
                  <a:rPr lang="zh-CN" altLang="zh-CN" b="1" dirty="0">
                    <a:solidFill>
                      <a:prstClr val="black"/>
                    </a:solidFill>
                    <a:latin typeface="Times New Roman" panose="02020603050405020304" pitchFamily="18" charset="0"/>
                    <a:ea typeface="微软雅黑" panose="020B0503020204020204" pitchFamily="34" charset="-122"/>
                  </a:rPr>
                  <a:t>例</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某</a:t>
                </a:r>
                <a:r>
                  <a:rPr lang="en-US" altLang="zh-CN" b="1" dirty="0">
                    <a:solidFill>
                      <a:prstClr val="black"/>
                    </a:solidFill>
                    <a:latin typeface="Times New Roman" panose="02020603050405020304" pitchFamily="18" charset="0"/>
                    <a:ea typeface="微软雅黑" panose="020B0503020204020204" pitchFamily="34" charset="-122"/>
                  </a:rPr>
                  <a:t>1.0</a:t>
                </a:r>
                <a:r>
                  <a:rPr lang="zh-CN" altLang="zh-CN" b="1" dirty="0">
                    <a:solidFill>
                      <a:prstClr val="black"/>
                    </a:solidFill>
                    <a:latin typeface="Times New Roman" panose="02020603050405020304" pitchFamily="18" charset="0"/>
                    <a:ea typeface="微软雅黑" panose="020B0503020204020204" pitchFamily="34" charset="-122"/>
                  </a:rPr>
                  <a:t>级电流表，满度值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𝒎</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𝟏𝟎𝟎</m:t>
                    </m:r>
                    <m:r>
                      <a:rPr lang="en-US" altLang="zh-CN" b="1" i="1">
                        <a:solidFill>
                          <a:prstClr val="black"/>
                        </a:solidFill>
                        <a:latin typeface="Cambria Math" panose="02040503050406030204" pitchFamily="18" charset="0"/>
                        <a:ea typeface="微软雅黑" panose="020B0503020204020204" pitchFamily="34" charset="-122"/>
                      </a:rPr>
                      <m:t>𝝁</m:t>
                    </m:r>
                    <m:r>
                      <a:rPr lang="en-US" altLang="zh-CN" b="1" i="1">
                        <a:solidFill>
                          <a:prstClr val="black"/>
                        </a:solidFill>
                        <a:latin typeface="Cambria Math" panose="02040503050406030204" pitchFamily="18" charset="0"/>
                        <a:ea typeface="微软雅黑" panose="020B0503020204020204" pitchFamily="34" charset="-122"/>
                      </a:rPr>
                      <m:t>𝑨</m:t>
                    </m:r>
                  </m:oMath>
                </a14:m>
                <a:r>
                  <a:rPr lang="zh-CN" altLang="zh-CN" b="1" dirty="0">
                    <a:solidFill>
                      <a:prstClr val="black"/>
                    </a:solidFill>
                    <a:latin typeface="Times New Roman" panose="02020603050405020304" pitchFamily="18" charset="0"/>
                    <a:ea typeface="微软雅黑" panose="020B0503020204020204" pitchFamily="34" charset="-122"/>
                  </a:rPr>
                  <a:t>，求测量值分别为</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𝟏𝟎𝟎</m:t>
                    </m:r>
                    <m:r>
                      <a:rPr lang="en-US" altLang="zh-CN" b="1" i="1">
                        <a:solidFill>
                          <a:prstClr val="black"/>
                        </a:solidFill>
                        <a:latin typeface="Cambria Math" panose="02040503050406030204" pitchFamily="18" charset="0"/>
                        <a:ea typeface="微软雅黑" panose="020B0503020204020204" pitchFamily="34" charset="-122"/>
                      </a:rPr>
                      <m:t>𝝁</m:t>
                    </m:r>
                    <m:r>
                      <a:rPr lang="en-US" altLang="zh-CN" b="1" i="1">
                        <a:solidFill>
                          <a:prstClr val="black"/>
                        </a:solidFill>
                        <a:latin typeface="Cambria Math" panose="02040503050406030204" pitchFamily="18" charset="0"/>
                        <a:ea typeface="微软雅黑" panose="020B0503020204020204" pitchFamily="34" charset="-122"/>
                      </a:rPr>
                      <m:t>𝑨</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𝒙</m:t>
                        </m:r>
                      </m:e>
                      <m:sub>
                        <m:r>
                          <a:rPr lang="en-US" altLang="zh-CN" b="1" i="1" smtClean="0">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𝟐𝟎</m:t>
                    </m:r>
                    <m:r>
                      <a:rPr lang="en-US" altLang="zh-CN" b="1" i="1">
                        <a:solidFill>
                          <a:prstClr val="black"/>
                        </a:solidFill>
                        <a:latin typeface="Cambria Math" panose="02040503050406030204" pitchFamily="18" charset="0"/>
                        <a:ea typeface="微软雅黑" panose="020B0503020204020204" pitchFamily="34" charset="-122"/>
                      </a:rPr>
                      <m:t>𝝁</m:t>
                    </m:r>
                    <m:r>
                      <a:rPr lang="en-US" altLang="zh-CN" b="1" i="1">
                        <a:solidFill>
                          <a:prstClr val="black"/>
                        </a:solidFill>
                        <a:latin typeface="Cambria Math" panose="02040503050406030204" pitchFamily="18" charset="0"/>
                        <a:ea typeface="微软雅黑" panose="020B0503020204020204" pitchFamily="34" charset="-122"/>
                      </a:rPr>
                      <m:t>𝑨</m:t>
                    </m:r>
                  </m:oMath>
                </a14:m>
                <a:r>
                  <a:rPr lang="zh-CN" altLang="zh-CN" b="1" dirty="0">
                    <a:solidFill>
                      <a:prstClr val="black"/>
                    </a:solidFill>
                    <a:latin typeface="Times New Roman" panose="02020603050405020304" pitchFamily="18" charset="0"/>
                    <a:ea typeface="微软雅黑" panose="020B0503020204020204" pitchFamily="34" charset="-122"/>
                  </a:rPr>
                  <a:t>时的绝对误差和相对误差。</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r>
                  <a:rPr lang="zh-CN" altLang="en-US" b="1" dirty="0">
                    <a:solidFill>
                      <a:prstClr val="black"/>
                    </a:solidFill>
                    <a:latin typeface="Times New Roman" panose="02020603050405020304" pitchFamily="18" charset="0"/>
                    <a:ea typeface="微软雅黑" panose="020B0503020204020204" pitchFamily="34" charset="-122"/>
                  </a:rPr>
                  <a:t>解：</a:t>
                </a:r>
                <a:r>
                  <a:rPr lang="zh-CN" altLang="zh-CN" b="1" dirty="0">
                    <a:solidFill>
                      <a:prstClr val="black"/>
                    </a:solidFill>
                    <a:latin typeface="Times New Roman" panose="02020603050405020304" pitchFamily="18" charset="0"/>
                    <a:ea typeface="微软雅黑" panose="020B0503020204020204" pitchFamily="34" charset="-122"/>
                  </a:rPr>
                  <a:t>因为精度等级</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𝐀</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𝟏</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𝟎</m:t>
                    </m:r>
                  </m:oMath>
                </a14:m>
                <a:r>
                  <a:rPr lang="zh-CN" altLang="zh-CN" b="1" dirty="0">
                    <a:solidFill>
                      <a:prstClr val="black"/>
                    </a:solidFill>
                    <a:latin typeface="Times New Roman" panose="02020603050405020304" pitchFamily="18" charset="0"/>
                    <a:ea typeface="微软雅黑" panose="020B0503020204020204" pitchFamily="34" charset="-122"/>
                  </a:rPr>
                  <a:t>，即最大引用误差为：</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spcBef>
                    <a:spcPts val="1200"/>
                  </a:spcBef>
                </a:pPr>
                <a:r>
                  <a:rPr lang="zh-CN" altLang="en-US" b="1" dirty="0">
                    <a:solidFill>
                      <a:prstClr val="black"/>
                    </a:solidFill>
                    <a:latin typeface="Times New Roman" panose="02020603050405020304" pitchFamily="18" charset="0"/>
                    <a:ea typeface="微软雅黑" panose="020B0503020204020204" pitchFamily="34" charset="-122"/>
                  </a:rPr>
                  <a:t>所以可求得最大绝对误差为：</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spcBef>
                    <a:spcPts val="1200"/>
                  </a:spcBef>
                </a:pPr>
                <a:r>
                  <a:rPr lang="zh-CN" altLang="en-US" b="1" dirty="0">
                    <a:solidFill>
                      <a:prstClr val="black"/>
                    </a:solidFill>
                    <a:latin typeface="Times New Roman" panose="02020603050405020304" pitchFamily="18" charset="0"/>
                    <a:ea typeface="微软雅黑" panose="020B0503020204020204" pitchFamily="34" charset="-122"/>
                  </a:rPr>
                  <a:t>依据误差的整量化原则，仪器在同一量程的各示值处的绝对误差均等于</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𝒎</m:t>
                        </m:r>
                      </m:sub>
                    </m:sSub>
                    <m:r>
                      <a:rPr lang="zh-CN" altLang="en-US" b="1" i="1">
                        <a:latin typeface="Cambria Math" panose="02040503050406030204" pitchFamily="18" charset="0"/>
                      </a:rPr>
                      <m:t> </m:t>
                    </m:r>
                  </m:oMath>
                </a14:m>
                <a:r>
                  <a:rPr lang="zh-CN" altLang="en-US" b="1" dirty="0">
                    <a:solidFill>
                      <a:prstClr val="black"/>
                    </a:solidFill>
                    <a:latin typeface="Times New Roman" panose="02020603050405020304" pitchFamily="18" charset="0"/>
                    <a:ea typeface="微软雅黑" panose="020B0503020204020204" pitchFamily="34" charset="-122"/>
                  </a:rPr>
                  <a:t>。故两个</a:t>
                </a:r>
                <a:endParaRPr lang="zh-CN"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5" name="矩形 4"/>
              <p:cNvSpPr>
                <a:spLocks noRot="1" noChangeAspect="1" noMove="1" noResize="1" noEditPoints="1" noAdjustHandles="1" noChangeArrowheads="1" noChangeShapeType="1" noTextEdit="1"/>
              </p:cNvSpPr>
              <p:nvPr/>
            </p:nvSpPr>
            <p:spPr>
              <a:xfrm>
                <a:off x="228600" y="1923678"/>
                <a:ext cx="8686800" cy="2823850"/>
              </a:xfrm>
              <a:prstGeom prst="rect">
                <a:avLst/>
              </a:prstGeom>
              <a:blipFill>
                <a:blip r:embed="rId3"/>
                <a:stretch>
                  <a:fillRect l="-490" b="-1071"/>
                </a:stretch>
              </a:blipFill>
            </p:spPr>
            <p:txBody>
              <a:bodyPr/>
              <a:lstStyle/>
              <a:p>
                <a:r>
                  <a:rPr lang="zh-CN" altLang="en-US">
                    <a:noFill/>
                  </a:rPr>
                  <a:t> </a:t>
                </a:r>
              </a:p>
            </p:txBody>
          </p:sp>
        </mc:Fallback>
      </mc:AlternateContent>
      <p:sp>
        <p:nvSpPr>
          <p:cNvPr id="6" name="矩形 5"/>
          <p:cNvSpPr/>
          <p:nvPr/>
        </p:nvSpPr>
        <p:spPr>
          <a:xfrm>
            <a:off x="899592" y="1374326"/>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绝对误差、相对误差和引用误差</a:t>
            </a:r>
          </a:p>
        </p:txBody>
      </p:sp>
      <p:sp>
        <p:nvSpPr>
          <p:cNvPr id="7" name="七角星 6"/>
          <p:cNvSpPr/>
          <p:nvPr/>
        </p:nvSpPr>
        <p:spPr>
          <a:xfrm>
            <a:off x="395536" y="112810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743907" y="3062451"/>
                <a:ext cx="168501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𝜸</m:t>
                          </m:r>
                        </m:e>
                        <m:sub>
                          <m:r>
                            <a:rPr lang="zh-CN" altLang="en-US" b="1" i="0">
                              <a:latin typeface="Cambria Math" panose="02040503050406030204" pitchFamily="18" charset="0"/>
                            </a:rPr>
                            <m:t>𝟎</m:t>
                          </m:r>
                          <m:r>
                            <a:rPr lang="zh-CN" altLang="en-US" b="1" i="1">
                              <a:latin typeface="Cambria Math" panose="02040503050406030204" pitchFamily="18" charset="0"/>
                            </a:rPr>
                            <m:t>𝒎</m:t>
                          </m:r>
                        </m:sub>
                      </m:sSub>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743907" y="3062451"/>
                <a:ext cx="1685013" cy="369332"/>
              </a:xfrm>
              <a:prstGeom prst="rect">
                <a:avLst/>
              </a:prstGeom>
              <a:blipFill>
                <a:blip r:embed="rId4"/>
                <a:stretch>
                  <a:fillRect b="-327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1931245" y="3894606"/>
                <a:ext cx="531033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𝒓</m:t>
                          </m:r>
                        </m:e>
                        <m:sub>
                          <m:r>
                            <a:rPr lang="zh-CN" altLang="en-US" b="1" i="0">
                              <a:latin typeface="Cambria Math" panose="02040503050406030204" pitchFamily="18" charset="0"/>
                            </a:rPr>
                            <m:t>𝟎</m:t>
                          </m:r>
                          <m:r>
                            <a:rPr lang="zh-CN" altLang="en-US" b="1" i="1">
                              <a:latin typeface="Cambria Math" panose="02040503050406030204" pitchFamily="18" charset="0"/>
                            </a:rPr>
                            <m:t>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1">
                              <a:latin typeface="Cambria Math" panose="02040503050406030204" pitchFamily="18" charset="0"/>
                            </a:rPr>
                            <m:t>𝒎</m:t>
                          </m:r>
                        </m:sub>
                      </m:sSub>
                      <m:r>
                        <a:rPr lang="zh-CN" altLang="en-US" b="1" i="0">
                          <a:latin typeface="Cambria Math" panose="02040503050406030204" pitchFamily="18" charset="0"/>
                        </a:rPr>
                        <m:t>=</m:t>
                      </m:r>
                      <m:r>
                        <a:rPr lang="zh-CN" altLang="en-US" b="1" i="0">
                          <a:latin typeface="Cambria Math" panose="02040503050406030204" pitchFamily="18" charset="0"/>
                        </a:rPr>
                        <m:t>𝟏𝟎𝟎</m:t>
                      </m:r>
                      <m:r>
                        <a:rPr lang="zh-CN" altLang="en-US" b="1" i="1">
                          <a:latin typeface="Cambria Math" panose="02040503050406030204" pitchFamily="18" charset="0"/>
                        </a:rPr>
                        <m:t>𝝁</m:t>
                      </m:r>
                      <m:r>
                        <a:rPr lang="zh-CN" altLang="en-US" b="1" i="0">
                          <a:latin typeface="Cambria Math" panose="02040503050406030204" pitchFamily="18" charset="0"/>
                        </a:rPr>
                        <m:t>𝐀</m:t>
                      </m:r>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1">
                          <a:latin typeface="Cambria Math" panose="02040503050406030204" pitchFamily="18" charset="0"/>
                        </a:rPr>
                        <m:t>𝝁</m:t>
                      </m:r>
                      <m:r>
                        <a:rPr lang="zh-CN" altLang="en-US" b="1" i="0">
                          <a:latin typeface="Cambria Math" panose="02040503050406030204" pitchFamily="18" charset="0"/>
                        </a:rPr>
                        <m:t>𝐀</m:t>
                      </m:r>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1931245" y="3894606"/>
                <a:ext cx="5310336" cy="369332"/>
              </a:xfrm>
              <a:prstGeom prst="rect">
                <a:avLst/>
              </a:prstGeom>
              <a:blipFill>
                <a:blip r:embed="rId5"/>
                <a:stretch>
                  <a:fillRect b="-13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5175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mc:AlternateContent xmlns:mc="http://schemas.openxmlformats.org/markup-compatibility/2006" xmlns:a14="http://schemas.microsoft.com/office/drawing/2010/main">
        <mc:Choice Requires="a14">
          <p:sp>
            <p:nvSpPr>
              <p:cNvPr id="5" name="矩形 4"/>
              <p:cNvSpPr/>
              <p:nvPr/>
            </p:nvSpPr>
            <p:spPr>
              <a:xfrm>
                <a:off x="228600" y="1743658"/>
                <a:ext cx="8686800" cy="317009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pPr>
                <a:r>
                  <a:rPr lang="zh-CN" altLang="en-US" b="1" dirty="0">
                    <a:solidFill>
                      <a:prstClr val="black"/>
                    </a:solidFill>
                    <a:latin typeface="Times New Roman" panose="02020603050405020304" pitchFamily="18" charset="0"/>
                    <a:ea typeface="微软雅黑" panose="020B0503020204020204" pitchFamily="34" charset="-122"/>
                  </a:rPr>
                  <a:t>测量值处的绝对误差分别为：</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spcBef>
                    <a:spcPts val="1200"/>
                  </a:spcBef>
                </a:pPr>
                <a:r>
                  <a:rPr lang="zh-CN" altLang="en-US" b="1" dirty="0">
                    <a:solidFill>
                      <a:prstClr val="black"/>
                    </a:solidFill>
                    <a:latin typeface="Times New Roman" panose="02020603050405020304" pitchFamily="18" charset="0"/>
                    <a:ea typeface="微软雅黑" panose="020B0503020204020204" pitchFamily="34" charset="-122"/>
                  </a:rPr>
                  <a:t>两个测量处的相对误差分别为：</a:t>
                </a: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a:lnSpc>
                    <a:spcPct val="125000"/>
                  </a:lnSpc>
                </a:pPr>
                <a:endParaRPr lang="en-US" altLang="zh-CN" b="1" dirty="0">
                  <a:solidFill>
                    <a:prstClr val="black"/>
                  </a:solidFill>
                  <a:latin typeface="Times New Roman" panose="02020603050405020304" pitchFamily="18" charset="0"/>
                  <a:ea typeface="微软雅黑" panose="020B0503020204020204" pitchFamily="34" charset="-122"/>
                </a:endParaRPr>
              </a:p>
              <a:p>
                <a:pPr indent="-285750">
                  <a:lnSpc>
                    <a:spcPct val="125000"/>
                  </a:lnSpc>
                  <a:spcBef>
                    <a:spcPts val="1200"/>
                  </a:spcBef>
                  <a:buClr>
                    <a:schemeClr val="accent3"/>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为了</a:t>
                </a:r>
                <a:r>
                  <a:rPr lang="zh-CN" altLang="zh-CN" b="1" dirty="0">
                    <a:solidFill>
                      <a:srgbClr val="FF0000"/>
                    </a:solidFill>
                    <a:latin typeface="Times New Roman" panose="02020603050405020304" pitchFamily="18" charset="0"/>
                    <a:ea typeface="微软雅黑" panose="020B0503020204020204" pitchFamily="34" charset="-122"/>
                  </a:rPr>
                  <a:t>减小测量误差</a:t>
                </a:r>
                <a:r>
                  <a:rPr lang="zh-CN" altLang="zh-CN" b="1" dirty="0">
                    <a:solidFill>
                      <a:prstClr val="black"/>
                    </a:solidFill>
                    <a:latin typeface="Times New Roman" panose="02020603050405020304" pitchFamily="18" charset="0"/>
                    <a:ea typeface="微软雅黑" panose="020B0503020204020204" pitchFamily="34" charset="-122"/>
                  </a:rPr>
                  <a:t>，在选择</a:t>
                </a:r>
                <a:r>
                  <a:rPr lang="zh-CN" altLang="zh-CN" b="1" dirty="0">
                    <a:solidFill>
                      <a:srgbClr val="FF0000"/>
                    </a:solidFill>
                    <a:latin typeface="Times New Roman" panose="02020603050405020304" pitchFamily="18" charset="0"/>
                    <a:ea typeface="微软雅黑" panose="020B0503020204020204" pitchFamily="34" charset="-122"/>
                  </a:rPr>
                  <a:t>量程</a:t>
                </a:r>
                <a:r>
                  <a:rPr lang="zh-CN" altLang="zh-CN" b="1" dirty="0">
                    <a:solidFill>
                      <a:prstClr val="black"/>
                    </a:solidFill>
                    <a:latin typeface="Times New Roman" panose="02020603050405020304" pitchFamily="18" charset="0"/>
                    <a:ea typeface="微软雅黑" panose="020B0503020204020204" pitchFamily="34" charset="-122"/>
                  </a:rPr>
                  <a:t>时应使示值尽可能</a:t>
                </a:r>
                <a:r>
                  <a:rPr lang="zh-CN" altLang="zh-CN" b="1" dirty="0">
                    <a:solidFill>
                      <a:srgbClr val="FF0000"/>
                    </a:solidFill>
                    <a:latin typeface="Times New Roman" panose="02020603050405020304" pitchFamily="18" charset="0"/>
                    <a:ea typeface="微软雅黑" panose="020B0503020204020204" pitchFamily="34" charset="-122"/>
                  </a:rPr>
                  <a:t>接近满度值</a:t>
                </a:r>
                <a:r>
                  <a:rPr lang="zh-CN" altLang="zh-CN" b="1" dirty="0">
                    <a:solidFill>
                      <a:prstClr val="black"/>
                    </a:solidFill>
                    <a:latin typeface="Times New Roman" panose="02020603050405020304" pitchFamily="18" charset="0"/>
                    <a:ea typeface="微软雅黑" panose="020B0503020204020204" pitchFamily="34" charset="-122"/>
                  </a:rPr>
                  <a:t>，通常</a:t>
                </a:r>
                <a:r>
                  <a:rPr lang="zh-CN" altLang="zh-CN" b="1" dirty="0">
                    <a:solidFill>
                      <a:srgbClr val="FF0000"/>
                    </a:solidFill>
                    <a:latin typeface="Times New Roman" panose="02020603050405020304" pitchFamily="18" charset="0"/>
                    <a:ea typeface="微软雅黑" panose="020B0503020204020204" pitchFamily="34" charset="-122"/>
                  </a:rPr>
                  <a:t>不小于其</a:t>
                </a:r>
                <a14:m>
                  <m:oMath xmlns:m="http://schemas.openxmlformats.org/officeDocument/2006/math">
                    <m:r>
                      <a:rPr lang="en-US" altLang="zh-CN" b="1" i="1">
                        <a:solidFill>
                          <a:srgbClr val="FF0000"/>
                        </a:solidFill>
                        <a:latin typeface="Cambria Math" panose="02040503050406030204" pitchFamily="18" charset="0"/>
                        <a:ea typeface="微软雅黑" panose="020B0503020204020204" pitchFamily="34" charset="-122"/>
                      </a:rPr>
                      <m:t>𝟐</m:t>
                    </m:r>
                    <m:r>
                      <a:rPr lang="en-US" altLang="zh-CN" b="1">
                        <a:solidFill>
                          <a:srgbClr val="FF0000"/>
                        </a:solidFill>
                        <a:latin typeface="Cambria Math" panose="02040503050406030204" pitchFamily="18" charset="0"/>
                        <a:ea typeface="微软雅黑" panose="020B0503020204020204" pitchFamily="34" charset="-122"/>
                      </a:rPr>
                      <m:t>/</m:t>
                    </m:r>
                    <m:r>
                      <a:rPr lang="en-US" altLang="zh-CN" b="1" i="1">
                        <a:solidFill>
                          <a:srgbClr val="FF0000"/>
                        </a:solidFill>
                        <a:latin typeface="Cambria Math" panose="02040503050406030204" pitchFamily="18" charset="0"/>
                        <a:ea typeface="微软雅黑" panose="020B0503020204020204" pitchFamily="34" charset="-122"/>
                      </a:rPr>
                      <m:t>𝟑</m:t>
                    </m:r>
                  </m:oMath>
                </a14:m>
                <a:r>
                  <a:rPr lang="zh-CN" altLang="zh-CN" b="1" dirty="0">
                    <a:solidFill>
                      <a:prstClr val="black"/>
                    </a:solidFill>
                    <a:latin typeface="Times New Roman" panose="02020603050405020304" pitchFamily="18" charset="0"/>
                    <a:ea typeface="微软雅黑" panose="020B0503020204020204" pitchFamily="34" charset="-122"/>
                  </a:rPr>
                  <a:t>。</a:t>
                </a:r>
              </a:p>
            </p:txBody>
          </p:sp>
        </mc:Choice>
        <mc:Fallback xmlns="">
          <p:sp>
            <p:nvSpPr>
              <p:cNvPr id="5" name="矩形 4"/>
              <p:cNvSpPr>
                <a:spLocks noRot="1" noChangeAspect="1" noMove="1" noResize="1" noEditPoints="1" noAdjustHandles="1" noChangeArrowheads="1" noChangeShapeType="1" noTextEdit="1"/>
              </p:cNvSpPr>
              <p:nvPr/>
            </p:nvSpPr>
            <p:spPr>
              <a:xfrm>
                <a:off x="228600" y="1743658"/>
                <a:ext cx="8686800" cy="3170099"/>
              </a:xfrm>
              <a:prstGeom prst="rect">
                <a:avLst/>
              </a:prstGeom>
              <a:blipFill>
                <a:blip r:embed="rId3"/>
                <a:stretch>
                  <a:fillRect l="-490" r="-3079" b="-763"/>
                </a:stretch>
              </a:blipFill>
            </p:spPr>
            <p:txBody>
              <a:bodyPr/>
              <a:lstStyle/>
              <a:p>
                <a:r>
                  <a:rPr lang="zh-CN" altLang="en-US">
                    <a:noFill/>
                  </a:rPr>
                  <a:t> </a:t>
                </a:r>
              </a:p>
            </p:txBody>
          </p:sp>
        </mc:Fallback>
      </mc:AlternateContent>
      <p:sp>
        <p:nvSpPr>
          <p:cNvPr id="6" name="矩形 5"/>
          <p:cNvSpPr/>
          <p:nvPr/>
        </p:nvSpPr>
        <p:spPr>
          <a:xfrm>
            <a:off x="899592" y="1269801"/>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绝对误差、相对误差和引用误差</a:t>
            </a:r>
          </a:p>
        </p:txBody>
      </p:sp>
      <p:sp>
        <p:nvSpPr>
          <p:cNvPr id="7" name="七角星 6"/>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2912859" y="2179539"/>
                <a:ext cx="33182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0">
                              <a:latin typeface="Cambria Math" panose="02040503050406030204" pitchFamily="18" charset="0"/>
                            </a:rPr>
                            <m:t>𝟑</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𝜹</m:t>
                          </m:r>
                        </m:e>
                        <m:sub>
                          <m:r>
                            <a:rPr lang="zh-CN" altLang="en-US" b="1" i="1">
                              <a:latin typeface="Cambria Math" panose="02040503050406030204" pitchFamily="18" charset="0"/>
                            </a:rPr>
                            <m:t>𝒎</m:t>
                          </m:r>
                        </m:sub>
                      </m:sSub>
                      <m:r>
                        <a:rPr lang="zh-CN" altLang="en-US" b="1" i="0">
                          <a:latin typeface="Cambria Math" panose="02040503050406030204" pitchFamily="18" charset="0"/>
                        </a:rPr>
                        <m:t>=±</m:t>
                      </m:r>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0">
                          <a:latin typeface="Cambria Math" panose="02040503050406030204" pitchFamily="18" charset="0"/>
                        </a:rPr>
                        <m:t>𝟎</m:t>
                      </m:r>
                      <m:r>
                        <a:rPr lang="zh-CN" altLang="en-US" b="1" i="1">
                          <a:latin typeface="Cambria Math" panose="02040503050406030204" pitchFamily="18" charset="0"/>
                        </a:rPr>
                        <m:t>𝝁</m:t>
                      </m:r>
                      <m:r>
                        <a:rPr lang="zh-CN" altLang="en-US" b="1" i="0">
                          <a:latin typeface="Cambria Math" panose="02040503050406030204" pitchFamily="18" charset="0"/>
                        </a:rPr>
                        <m:t>𝐀</m:t>
                      </m:r>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2912859" y="2179539"/>
                <a:ext cx="3318281" cy="369332"/>
              </a:xfrm>
              <a:prstGeom prst="rect">
                <a:avLst/>
              </a:prstGeom>
              <a:blipFill>
                <a:blip r:embed="rId4"/>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1724325" y="2984752"/>
                <a:ext cx="5706380" cy="727828"/>
              </a:xfrm>
              <a:prstGeom prst="rect">
                <a:avLst/>
              </a:prstGeom>
            </p:spPr>
            <p:txBody>
              <a:bodyPr wrap="square">
                <a:spAutoFit/>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𝜸</m:t>
                          </m:r>
                        </m:e>
                        <m: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𝒙</m:t>
                              </m:r>
                            </m:e>
                            <m:sub>
                              <m:r>
                                <a:rPr lang="en-US" altLang="zh-CN" sz="1600" b="1" i="1" kern="100">
                                  <a:latin typeface="Cambria Math" panose="02040503050406030204" pitchFamily="18" charset="0"/>
                                  <a:cs typeface="Times New Roman" panose="02020603050405020304" pitchFamily="18" charset="0"/>
                                </a:rPr>
                                <m:t>𝟏</m:t>
                              </m:r>
                            </m:sub>
                          </m:sSub>
                        </m:sub>
                      </m:sSub>
                      <m:r>
                        <a:rPr lang="en-US" altLang="zh-CN" sz="1600" b="1" i="1" kern="100">
                          <a:latin typeface="Cambria Math" panose="02040503050406030204" pitchFamily="18" charset="0"/>
                          <a:cs typeface="Times New Roman" panose="02020603050405020304" pitchFamily="18" charset="0"/>
                        </a:rPr>
                        <m:t>=</m:t>
                      </m:r>
                      <m:f>
                        <m:f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𝜹</m:t>
                              </m:r>
                            </m:e>
                            <m:sub>
                              <m:r>
                                <a:rPr lang="en-US" altLang="zh-CN" sz="1600" b="1" i="1" kern="100">
                                  <a:latin typeface="Cambria Math" panose="02040503050406030204" pitchFamily="18" charset="0"/>
                                  <a:cs typeface="Times New Roman" panose="02020603050405020304" pitchFamily="18" charset="0"/>
                                </a:rPr>
                                <m:t>𝟏</m:t>
                              </m:r>
                            </m:sub>
                          </m:sSub>
                        </m:num>
                        <m:den>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𝒙</m:t>
                              </m:r>
                            </m:e>
                            <m:sub>
                              <m:r>
                                <a:rPr lang="en-US" altLang="zh-CN" sz="1600" b="1" i="1" kern="100">
                                  <a:latin typeface="Cambria Math" panose="02040503050406030204" pitchFamily="18" charset="0"/>
                                  <a:cs typeface="Times New Roman" panose="02020603050405020304" pitchFamily="18" charset="0"/>
                                </a:rPr>
                                <m:t>𝟏</m:t>
                              </m:r>
                            </m:sub>
                          </m:sSub>
                        </m:den>
                      </m:f>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𝟏𝟎𝟎</m:t>
                      </m:r>
                      <m:r>
                        <a:rPr lang="en-US" altLang="zh-CN" sz="1600" b="1" kern="100">
                          <a:latin typeface="Cambria Math" panose="02040503050406030204" pitchFamily="18" charset="0"/>
                          <a:cs typeface="Times New Roman" panose="02020603050405020304" pitchFamily="18" charset="0"/>
                        </a:rPr>
                        <m:t>%=</m:t>
                      </m:r>
                      <m:f>
                        <m:f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m:t>
                          </m:r>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𝟎</m:t>
                          </m:r>
                          <m:r>
                            <a:rPr lang="en-US" altLang="zh-CN" sz="1600" b="1" i="1" kern="100">
                              <a:latin typeface="Cambria Math" panose="02040503050406030204" pitchFamily="18" charset="0"/>
                              <a:cs typeface="Times New Roman" panose="02020603050405020304" pitchFamily="18" charset="0"/>
                            </a:rPr>
                            <m:t>𝝁</m:t>
                          </m:r>
                          <m:r>
                            <a:rPr lang="en-US" altLang="zh-CN" sz="1600" b="1" i="1" kern="100">
                              <a:latin typeface="Cambria Math" panose="02040503050406030204" pitchFamily="18" charset="0"/>
                              <a:cs typeface="Times New Roman" panose="02020603050405020304" pitchFamily="18" charset="0"/>
                            </a:rPr>
                            <m:t>𝑨</m:t>
                          </m:r>
                        </m:num>
                        <m:den>
                          <m:r>
                            <a:rPr lang="en-US" altLang="zh-CN" sz="1600" b="1" i="1" kern="100">
                              <a:latin typeface="Cambria Math" panose="02040503050406030204" pitchFamily="18" charset="0"/>
                              <a:cs typeface="Times New Roman" panose="02020603050405020304" pitchFamily="18" charset="0"/>
                            </a:rPr>
                            <m:t>𝟏𝟎𝟎</m:t>
                          </m:r>
                          <m:r>
                            <a:rPr lang="en-US" altLang="zh-CN" sz="1600" b="1" i="1" kern="100">
                              <a:latin typeface="Cambria Math" panose="02040503050406030204" pitchFamily="18" charset="0"/>
                              <a:cs typeface="Times New Roman" panose="02020603050405020304" pitchFamily="18" charset="0"/>
                            </a:rPr>
                            <m:t>𝝁</m:t>
                          </m:r>
                          <m:r>
                            <a:rPr lang="en-US" altLang="zh-CN" sz="1600" b="1" i="1" kern="100">
                              <a:latin typeface="Cambria Math" panose="02040503050406030204" pitchFamily="18" charset="0"/>
                              <a:cs typeface="Times New Roman" panose="02020603050405020304" pitchFamily="18" charset="0"/>
                            </a:rPr>
                            <m:t>𝑨</m:t>
                          </m:r>
                        </m:den>
                      </m:f>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𝟏𝟎𝟎</m:t>
                      </m:r>
                      <m:r>
                        <a:rPr lang="en-US" altLang="zh-CN" sz="1600" b="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m:t>
                      </m:r>
                      <m:r>
                        <a:rPr lang="en-US" altLang="zh-CN" sz="1600" b="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𝟎</m:t>
                      </m:r>
                      <m:r>
                        <a:rPr lang="en-US" altLang="zh-CN" sz="1600" b="1" kern="100">
                          <a:latin typeface="Cambria Math" panose="02040503050406030204" pitchFamily="18" charset="0"/>
                          <a:cs typeface="Times New Roman" panose="02020603050405020304" pitchFamily="18" charset="0"/>
                        </a:rPr>
                        <m:t>%</m:t>
                      </m:r>
                    </m:oMath>
                  </m:oMathPara>
                </a14:m>
                <a:endParaRPr lang="zh-CN" altLang="zh-CN" sz="1600" b="1" kern="100" dirty="0">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1724325" y="2984752"/>
                <a:ext cx="5706380" cy="727828"/>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1871700" y="3723878"/>
                <a:ext cx="5438507" cy="727828"/>
              </a:xfrm>
              <a:prstGeom prst="rect">
                <a:avLst/>
              </a:prstGeom>
            </p:spPr>
            <p:txBody>
              <a:bodyPr wrap="square">
                <a:spAutoFit/>
              </a:bodyPr>
              <a:lstStyle/>
              <a:p>
                <a:pPr indent="304800" algn="just">
                  <a:lnSpc>
                    <a:spcPct val="125000"/>
                  </a:lnSpc>
                  <a:spcAft>
                    <a:spcPts val="0"/>
                  </a:spcAft>
                </a:pPr>
                <a14:m>
                  <m:oMathPara xmlns:m="http://schemas.openxmlformats.org/officeDocument/2006/math">
                    <m:oMathParaPr>
                      <m:jc m:val="centerGroup"/>
                    </m:oMathParaPr>
                    <m:oMath xmlns:m="http://schemas.openxmlformats.org/officeDocument/2006/math">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𝜸</m:t>
                          </m:r>
                        </m:e>
                        <m:sub>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𝒙</m:t>
                              </m:r>
                            </m:e>
                            <m:sub>
                              <m:r>
                                <a:rPr lang="en-US" altLang="zh-CN" sz="1600" b="1" i="1" kern="100">
                                  <a:latin typeface="Cambria Math" panose="02040503050406030204" pitchFamily="18" charset="0"/>
                                  <a:cs typeface="Times New Roman" panose="02020603050405020304" pitchFamily="18" charset="0"/>
                                </a:rPr>
                                <m:t>𝟐</m:t>
                              </m:r>
                            </m:sub>
                          </m:sSub>
                        </m:sub>
                      </m:sSub>
                      <m:r>
                        <a:rPr lang="en-US" altLang="zh-CN" sz="1600" b="1" i="1" kern="100">
                          <a:latin typeface="Cambria Math" panose="02040503050406030204" pitchFamily="18" charset="0"/>
                          <a:cs typeface="Times New Roman" panose="02020603050405020304" pitchFamily="18" charset="0"/>
                        </a:rPr>
                        <m:t>=</m:t>
                      </m:r>
                      <m:f>
                        <m:f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𝜹</m:t>
                              </m:r>
                            </m:e>
                            <m:sub>
                              <m:r>
                                <a:rPr lang="en-US" altLang="zh-CN" sz="1600" b="1" i="1" kern="100">
                                  <a:latin typeface="Cambria Math" panose="02040503050406030204" pitchFamily="18" charset="0"/>
                                  <a:cs typeface="Times New Roman" panose="02020603050405020304" pitchFamily="18" charset="0"/>
                                </a:rPr>
                                <m:t>𝟐</m:t>
                              </m:r>
                            </m:sub>
                          </m:sSub>
                        </m:num>
                        <m:den>
                          <m:sSub>
                            <m:sSub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b="1" i="1" kern="100">
                                  <a:latin typeface="Cambria Math" panose="02040503050406030204" pitchFamily="18" charset="0"/>
                                  <a:cs typeface="Times New Roman" panose="02020603050405020304" pitchFamily="18" charset="0"/>
                                </a:rPr>
                                <m:t>𝒙</m:t>
                              </m:r>
                            </m:e>
                            <m:sub>
                              <m:r>
                                <a:rPr lang="en-US" altLang="zh-CN" sz="1600" b="1" i="1" kern="100">
                                  <a:latin typeface="Cambria Math" panose="02040503050406030204" pitchFamily="18" charset="0"/>
                                  <a:cs typeface="Times New Roman" panose="02020603050405020304" pitchFamily="18" charset="0"/>
                                </a:rPr>
                                <m:t>𝟐</m:t>
                              </m:r>
                            </m:sub>
                          </m:sSub>
                        </m:den>
                      </m:f>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𝟏𝟎𝟎</m:t>
                      </m:r>
                      <m:r>
                        <a:rPr lang="en-US" altLang="zh-CN" sz="1600" b="1" kern="100">
                          <a:latin typeface="Cambria Math" panose="02040503050406030204" pitchFamily="18" charset="0"/>
                          <a:cs typeface="Times New Roman" panose="02020603050405020304" pitchFamily="18" charset="0"/>
                        </a:rPr>
                        <m:t>%=</m:t>
                      </m:r>
                      <m:f>
                        <m:fPr>
                          <m:ctrlPr>
                            <a:rPr lang="zh-CN" altLang="zh-CN" sz="1600" b="1" i="1" kern="10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m:t>
                          </m:r>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𝟎</m:t>
                          </m:r>
                          <m:r>
                            <a:rPr lang="en-US" altLang="zh-CN" sz="1600" b="1" i="1" kern="100">
                              <a:latin typeface="Cambria Math" panose="02040503050406030204" pitchFamily="18" charset="0"/>
                              <a:cs typeface="Times New Roman" panose="02020603050405020304" pitchFamily="18" charset="0"/>
                            </a:rPr>
                            <m:t>𝝁</m:t>
                          </m:r>
                          <m:r>
                            <a:rPr lang="en-US" altLang="zh-CN" sz="1600" b="1" i="1" kern="100">
                              <a:latin typeface="Cambria Math" panose="02040503050406030204" pitchFamily="18" charset="0"/>
                              <a:cs typeface="Times New Roman" panose="02020603050405020304" pitchFamily="18" charset="0"/>
                            </a:rPr>
                            <m:t>𝑨</m:t>
                          </m:r>
                        </m:num>
                        <m:den>
                          <m:r>
                            <a:rPr lang="en-US" altLang="zh-CN" sz="1600" b="1" i="1" kern="100">
                              <a:latin typeface="Cambria Math" panose="02040503050406030204" pitchFamily="18" charset="0"/>
                              <a:cs typeface="Times New Roman" panose="02020603050405020304" pitchFamily="18" charset="0"/>
                            </a:rPr>
                            <m:t>𝟐𝟎</m:t>
                          </m:r>
                          <m:r>
                            <a:rPr lang="en-US" altLang="zh-CN" sz="1600" b="1" i="1" kern="100">
                              <a:latin typeface="Cambria Math" panose="02040503050406030204" pitchFamily="18" charset="0"/>
                              <a:cs typeface="Times New Roman" panose="02020603050405020304" pitchFamily="18" charset="0"/>
                            </a:rPr>
                            <m:t>𝝁</m:t>
                          </m:r>
                          <m:r>
                            <a:rPr lang="en-US" altLang="zh-CN" sz="1600" b="1" i="1" kern="100">
                              <a:latin typeface="Cambria Math" panose="02040503050406030204" pitchFamily="18" charset="0"/>
                              <a:cs typeface="Times New Roman" panose="02020603050405020304" pitchFamily="18" charset="0"/>
                            </a:rPr>
                            <m:t>𝑨</m:t>
                          </m:r>
                        </m:den>
                      </m:f>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𝟏𝟎𝟎</m:t>
                      </m:r>
                      <m:r>
                        <a:rPr lang="en-US" altLang="zh-CN" sz="1600" b="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𝟓</m:t>
                      </m:r>
                      <m:r>
                        <a:rPr lang="en-US" altLang="zh-CN" sz="1600" b="1" kern="100">
                          <a:latin typeface="Cambria Math" panose="02040503050406030204" pitchFamily="18" charset="0"/>
                          <a:cs typeface="Times New Roman" panose="02020603050405020304" pitchFamily="18" charset="0"/>
                        </a:rPr>
                        <m:t>.</m:t>
                      </m:r>
                      <m:r>
                        <a:rPr lang="en-US" altLang="zh-CN" sz="1600" b="1" i="1" kern="100">
                          <a:latin typeface="Cambria Math" panose="02040503050406030204" pitchFamily="18" charset="0"/>
                          <a:cs typeface="Times New Roman" panose="02020603050405020304" pitchFamily="18" charset="0"/>
                        </a:rPr>
                        <m:t>𝟎</m:t>
                      </m:r>
                      <m:r>
                        <a:rPr lang="en-US" altLang="zh-CN" sz="1600" b="1" kern="100">
                          <a:latin typeface="Cambria Math" panose="02040503050406030204" pitchFamily="18" charset="0"/>
                          <a:cs typeface="Times New Roman" panose="02020603050405020304" pitchFamily="18" charset="0"/>
                        </a:rPr>
                        <m:t>%</m:t>
                      </m:r>
                    </m:oMath>
                  </m:oMathPara>
                </a14:m>
                <a:endParaRPr lang="zh-CN" altLang="zh-CN" sz="1600" b="1" kern="100" dirty="0">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1871700" y="3723878"/>
                <a:ext cx="5438507" cy="727828"/>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8361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p:sp>
        <p:nvSpPr>
          <p:cNvPr id="5" name="矩形 4"/>
          <p:cNvSpPr/>
          <p:nvPr/>
        </p:nvSpPr>
        <p:spPr>
          <a:xfrm>
            <a:off x="228600" y="1671650"/>
            <a:ext cx="8686800" cy="321472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）系统误差</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定义：在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相同</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条件下，多次测量</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同一</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物理量时，误差的大小和符号保持不变或按</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一定规律变化</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产生原因：</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测量仪器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性能不完善</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（如刻度盘分度不准）；</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方法</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存在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缺陷</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使用不当（</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人为</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读数</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误差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环境变化</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（温度、气压、电源电压波动等）；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分类示例：</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恒值系统误差： 仪表刻度误差 → 读数总是偏大或偏小；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变值系统误差： 电池电压逐渐下降 → 误差随时间变化；</a:t>
            </a:r>
          </a:p>
        </p:txBody>
      </p:sp>
      <p:sp>
        <p:nvSpPr>
          <p:cNvPr id="6" name="矩形 5"/>
          <p:cNvSpPr/>
          <p:nvPr/>
        </p:nvSpPr>
        <p:spPr>
          <a:xfrm>
            <a:off x="899592" y="1233797"/>
            <a:ext cx="26071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系统误差与随机误差</a:t>
            </a:r>
          </a:p>
        </p:txBody>
      </p:sp>
      <p:sp>
        <p:nvSpPr>
          <p:cNvPr id="7" name="七角星 6"/>
          <p:cNvSpPr/>
          <p:nvPr/>
        </p:nvSpPr>
        <p:spPr>
          <a:xfrm>
            <a:off x="395536" y="98757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070879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261290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107504" y="381893"/>
            <a:ext cx="2441237" cy="461665"/>
          </a:xfrm>
          <a:prstGeom prst="rect">
            <a:avLst/>
          </a:prstGeom>
        </p:spPr>
        <p:txBody>
          <a:bodyPr wrap="square">
            <a:spAutoFit/>
          </a:bodyPr>
          <a:lstStyle/>
          <a:p>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第</a:t>
            </a:r>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5</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章  参数检测</a:t>
            </a: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圆柱形 21"/>
          <p:cNvSpPr/>
          <p:nvPr/>
        </p:nvSpPr>
        <p:spPr>
          <a:xfrm>
            <a:off x="1424122" y="1527634"/>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3" name="TextBox 22"/>
          <p:cNvSpPr txBox="1"/>
          <p:nvPr/>
        </p:nvSpPr>
        <p:spPr>
          <a:xfrm>
            <a:off x="2325927" y="3611800"/>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9.1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圆柱形 23"/>
          <p:cNvSpPr/>
          <p:nvPr/>
        </p:nvSpPr>
        <p:spPr>
          <a:xfrm>
            <a:off x="2388317" y="3458055"/>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2" name="TextBox 31"/>
          <p:cNvSpPr txBox="1"/>
          <p:nvPr/>
        </p:nvSpPr>
        <p:spPr>
          <a:xfrm>
            <a:off x="2521481" y="3562001"/>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5.3</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3" name="TextBox 32"/>
          <p:cNvSpPr txBox="1"/>
          <p:nvPr/>
        </p:nvSpPr>
        <p:spPr>
          <a:xfrm>
            <a:off x="1532134" y="1595576"/>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5.1</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5" name="圆柱形 34"/>
          <p:cNvSpPr/>
          <p:nvPr/>
        </p:nvSpPr>
        <p:spPr>
          <a:xfrm>
            <a:off x="2756270" y="1491630"/>
            <a:ext cx="661893"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概述</a:t>
            </a:r>
          </a:p>
        </p:txBody>
      </p:sp>
      <p:sp>
        <p:nvSpPr>
          <p:cNvPr id="36" name="圆柱形 35"/>
          <p:cNvSpPr/>
          <p:nvPr/>
        </p:nvSpPr>
        <p:spPr>
          <a:xfrm>
            <a:off x="3709613" y="3458055"/>
            <a:ext cx="1366443"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非电量测量</a:t>
            </a:r>
          </a:p>
        </p:txBody>
      </p:sp>
      <p:cxnSp>
        <p:nvCxnSpPr>
          <p:cNvPr id="41" name="直接连接符 40"/>
          <p:cNvCxnSpPr>
            <a:endCxn id="35" idx="2"/>
          </p:cNvCxnSpPr>
          <p:nvPr/>
        </p:nvCxnSpPr>
        <p:spPr>
          <a:xfrm>
            <a:off x="2281068" y="1743658"/>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直接连接符 42"/>
          <p:cNvCxnSpPr>
            <a:stCxn id="24" idx="4"/>
            <a:endCxn id="36" idx="2"/>
          </p:cNvCxnSpPr>
          <p:nvPr/>
        </p:nvCxnSpPr>
        <p:spPr>
          <a:xfrm>
            <a:off x="3216409" y="3710083"/>
            <a:ext cx="493204"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2006972" y="2433325"/>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7" name="TextBox 32"/>
          <p:cNvSpPr txBox="1"/>
          <p:nvPr/>
        </p:nvSpPr>
        <p:spPr>
          <a:xfrm>
            <a:off x="2114984" y="2537271"/>
            <a:ext cx="648072" cy="400110"/>
          </a:xfrm>
          <a:prstGeom prst="rect">
            <a:avLst/>
          </a:prstGeom>
          <a:noFill/>
        </p:spPr>
        <p:txBody>
          <a:bodyPr wrap="square" rtlCol="0">
            <a:spAutoFit/>
          </a:bodyPr>
          <a:lstStyle/>
          <a:p>
            <a:pPr algn="ctr"/>
            <a:r>
              <a:rPr lang="en-US" altLang="zh-CN" sz="2000" b="1" dirty="0">
                <a:latin typeface="Times New Roman" panose="02020603050405020304" pitchFamily="18" charset="0"/>
                <a:ea typeface="微软雅黑" panose="020B0503020204020204" pitchFamily="34" charset="-122"/>
                <a:sym typeface="Times New Roman" panose="02020603050405020304" pitchFamily="18" charset="0"/>
              </a:rPr>
              <a:t>5.2</a:t>
            </a:r>
            <a:endParaRPr lang="zh-CN" altLang="en-US" sz="20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圆柱形 17"/>
          <p:cNvSpPr/>
          <p:nvPr/>
        </p:nvSpPr>
        <p:spPr>
          <a:xfrm>
            <a:off x="3339120" y="2433325"/>
            <a:ext cx="1116124"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Times New Roman" panose="02020603050405020304" pitchFamily="18" charset="0"/>
                <a:ea typeface="微软雅黑" panose="020B0503020204020204" pitchFamily="34" charset="-122"/>
                <a:sym typeface="Times New Roman" panose="02020603050405020304" pitchFamily="18" charset="0"/>
              </a:rPr>
              <a:t>电量测量</a:t>
            </a:r>
          </a:p>
        </p:txBody>
      </p:sp>
      <p:cxnSp>
        <p:nvCxnSpPr>
          <p:cNvPr id="19" name="直接连接符 18"/>
          <p:cNvCxnSpPr>
            <a:endCxn id="18" idx="2"/>
          </p:cNvCxnSpPr>
          <p:nvPr/>
        </p:nvCxnSpPr>
        <p:spPr>
          <a:xfrm>
            <a:off x="2863918" y="2685353"/>
            <a:ext cx="475202"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p:sp>
        <p:nvSpPr>
          <p:cNvPr id="5" name="矩形 4"/>
          <p:cNvSpPr/>
          <p:nvPr/>
        </p:nvSpPr>
        <p:spPr>
          <a:xfrm>
            <a:off x="228600" y="1746141"/>
            <a:ext cx="8686800" cy="302185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影响特点：对测量</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结果</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影响具有</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累积性</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规律性</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减小</a:t>
            </a:r>
            <a:r>
              <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消除措施：</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引入修正值或采用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补偿</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校正；</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改进仪器元件与测量系统</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，但需权衡成本与性能；</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若系统误差已降低至与随机误差相当，则可统一视作</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随机误差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处理，以降低处理复杂度；</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实际考虑：合理控制系统误差是提高精度与控制成本的关键平衡点；</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0000"/>
              </a:lnSpc>
              <a:buClr>
                <a:schemeClr val="accent3">
                  <a:lumMod val="75000"/>
                </a:schemeClr>
              </a:buClr>
            </a:pPr>
            <a:r>
              <a:rPr lang="zh-CN" altLang="en-US"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）随机误差</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定义：</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多</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次重复测量时，误差大小与符号呈</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不可预测</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变化，</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法用确定</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规律描述</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成因：多种微</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偶然</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、独立因素的叠加效应（如环境微扰、电气噪声、操作习惯等）；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特点：</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无规律</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难消除</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，只能通过统计方法减小影响（如多次</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平均</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6" name="矩形 5"/>
          <p:cNvSpPr/>
          <p:nvPr/>
        </p:nvSpPr>
        <p:spPr>
          <a:xfrm>
            <a:off x="899592" y="1266314"/>
            <a:ext cx="26071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系统误差与随机误差</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419236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测量误差</a:t>
            </a:r>
          </a:p>
        </p:txBody>
      </p:sp>
      <p:sp>
        <p:nvSpPr>
          <p:cNvPr id="5" name="矩形 4"/>
          <p:cNvSpPr/>
          <p:nvPr/>
        </p:nvSpPr>
        <p:spPr>
          <a:xfrm>
            <a:off x="228600" y="1746141"/>
            <a:ext cx="8686800" cy="302185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影响特点：对测量</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结果</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影响具有</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累积性</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规律性</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减小</a:t>
            </a:r>
            <a:r>
              <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消除措施：</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引入修正值或采用</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补偿</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校正；</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改进仪器元件与测量系统</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，但需权衡成本与性能；</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0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若系统误差已降低至与随机误差相当，则可统一视作</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随机误差</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处理，以降低处理复杂度；</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实际考虑：合理控制系统误差是提高精度与控制成本的关键平衡点；</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0000"/>
              </a:lnSpc>
              <a:buClr>
                <a:schemeClr val="accent3">
                  <a:lumMod val="75000"/>
                </a:schemeClr>
              </a:buClr>
            </a:pPr>
            <a:r>
              <a:rPr lang="zh-CN" altLang="en-US"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sz="1600"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）随机误差</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定义：</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多</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次重复测量时，误差大小与符号呈</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不可预测</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变化，</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法用确定</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规律描述</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成因：多种微</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小</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偶然</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、独立因素的叠加效应（如环境微扰、电气噪声、操作习惯等）；</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特点：</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无规律</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难消除</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，只能通过统计方法减小影响（如多次</a:t>
            </a:r>
            <a:r>
              <a:rPr lang="zh-CN" altLang="en-US" sz="1600"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平均</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6" name="矩形 5"/>
          <p:cNvSpPr/>
          <p:nvPr/>
        </p:nvSpPr>
        <p:spPr>
          <a:xfrm>
            <a:off x="899592" y="1266314"/>
            <a:ext cx="260711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系统误差与随机误差</a:t>
            </a:r>
          </a:p>
        </p:txBody>
      </p:sp>
      <p:sp>
        <p:nvSpPr>
          <p:cNvPr id="7" name="七角星 6"/>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165373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69801"/>
            <a:ext cx="21962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测量系统的结构</a:t>
            </a:r>
          </a:p>
        </p:txBody>
      </p:sp>
      <p:sp>
        <p:nvSpPr>
          <p:cNvPr id="7" name="七角星 6"/>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46211" y="1727731"/>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测量系统是由传感器和数据传输、数据处理和数据显示等环节组合在一起，为了完成信号测量目标而形成的一个有机整体；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传感器：能够感知被测量的大小并输出相应可用信号的设备或装置；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数据传输环节：负责在测量系统的各个功能环节之间传输数据；</a:t>
            </a:r>
          </a:p>
        </p:txBody>
      </p:sp>
      <p:pic>
        <p:nvPicPr>
          <p:cNvPr id="2" name="图片 1"/>
          <p:cNvPicPr>
            <a:picLocks noChangeAspect="1"/>
          </p:cNvPicPr>
          <p:nvPr/>
        </p:nvPicPr>
        <p:blipFill>
          <a:blip r:embed="rId3"/>
          <a:stretch>
            <a:fillRect/>
          </a:stretch>
        </p:blipFill>
        <p:spPr>
          <a:xfrm>
            <a:off x="1276114" y="2516485"/>
            <a:ext cx="6572250" cy="1495425"/>
          </a:xfrm>
          <a:prstGeom prst="rect">
            <a:avLst/>
          </a:prstGeom>
        </p:spPr>
      </p:pic>
    </p:spTree>
    <p:extLst>
      <p:ext uri="{BB962C8B-B14F-4D97-AF65-F5344CB8AC3E}">
        <p14:creationId xmlns:p14="http://schemas.microsoft.com/office/powerpoint/2010/main" val="33102502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69801"/>
            <a:ext cx="2196244"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测量系统的结构</a:t>
            </a:r>
          </a:p>
        </p:txBody>
      </p:sp>
      <p:sp>
        <p:nvSpPr>
          <p:cNvPr id="7" name="七角星 6"/>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46211" y="1727731"/>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数据处理环节：负责处理和转换传感器的输出信号，如放大、滤波、运算、线性化、</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A/D</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D/A</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转换等，以便于显示、记录和处理；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数据显示环节：负责将测量结果转换为易于理解的形式并输出，以便于监视、控制或分析，显示方式可以是模拟或数字，具体形式如数字、图表、声音等，取决于显示设备（如仪表、监视器、打印机、扬声器等）。</a:t>
            </a:r>
          </a:p>
        </p:txBody>
      </p:sp>
      <p:pic>
        <p:nvPicPr>
          <p:cNvPr id="2" name="图片 1"/>
          <p:cNvPicPr>
            <a:picLocks noChangeAspect="1"/>
          </p:cNvPicPr>
          <p:nvPr/>
        </p:nvPicPr>
        <p:blipFill>
          <a:blip r:embed="rId3"/>
          <a:stretch>
            <a:fillRect/>
          </a:stretch>
        </p:blipFill>
        <p:spPr>
          <a:xfrm>
            <a:off x="1506779" y="1775284"/>
            <a:ext cx="6130441" cy="1394897"/>
          </a:xfrm>
          <a:prstGeom prst="rect">
            <a:avLst/>
          </a:prstGeom>
        </p:spPr>
      </p:pic>
    </p:spTree>
    <p:extLst>
      <p:ext uri="{BB962C8B-B14F-4D97-AF65-F5344CB8AC3E}">
        <p14:creationId xmlns:p14="http://schemas.microsoft.com/office/powerpoint/2010/main" val="135253607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46211" y="1786920"/>
            <a:ext cx="8686800" cy="313162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根据是否存在反馈通道，或信号在其中的传递情况，可以将测量系统分为：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开环测量系统；</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闭环测量系统。</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）开环测量系统</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如果测量系统</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没有反馈通道</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，全部信息的变换</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只</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沿着</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一个方向</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进行，这样的测量系统称为</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开环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3" name="图片 2"/>
          <p:cNvPicPr>
            <a:picLocks noChangeAspect="1"/>
          </p:cNvPicPr>
          <p:nvPr/>
        </p:nvPicPr>
        <p:blipFill>
          <a:blip r:embed="rId3"/>
          <a:stretch>
            <a:fillRect/>
          </a:stretch>
        </p:blipFill>
        <p:spPr>
          <a:xfrm>
            <a:off x="1385646" y="3889513"/>
            <a:ext cx="6372708" cy="797722"/>
          </a:xfrm>
          <a:prstGeom prst="rect">
            <a:avLst/>
          </a:prstGeom>
        </p:spPr>
      </p:pic>
    </p:spTree>
    <p:extLst>
      <p:ext uri="{BB962C8B-B14F-4D97-AF65-F5344CB8AC3E}">
        <p14:creationId xmlns:p14="http://schemas.microsoft.com/office/powerpoint/2010/main" val="22374097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246211" y="1869050"/>
                <a:ext cx="8686800" cy="269009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50000"/>
                  </a:lnSpc>
                  <a:buClr>
                    <a:schemeClr val="accent3">
                      <a:lumMod val="75000"/>
                    </a:schemeClr>
                  </a:buClr>
                  <a:buFont typeface="Wingdings" panose="05000000000000000000" pitchFamily="2" charset="2"/>
                  <a:buChar char="Ø"/>
                </a:pPr>
                <a14:m>
                  <m:oMath xmlns:m="http://schemas.openxmlformats.org/officeDocument/2006/math">
                    <m:r>
                      <a:rPr lang="en-US" altLang="zh-CN" b="1" i="1">
                        <a:latin typeface="Cambria Math" panose="02040503050406030204" pitchFamily="18" charset="0"/>
                      </a:rPr>
                      <m:t>𝒙</m:t>
                    </m:r>
                  </m:oMath>
                </a14:m>
                <a:r>
                  <a:rPr lang="zh-CN" altLang="zh-CN" b="1" dirty="0">
                    <a:solidFill>
                      <a:prstClr val="black"/>
                    </a:solidFill>
                    <a:latin typeface="Times New Roman" panose="02020603050405020304" pitchFamily="18" charset="0"/>
                    <a:ea typeface="微软雅黑" panose="020B0503020204020204" pitchFamily="34" charset="-122"/>
                  </a:rPr>
                  <a:t>是输入量，</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𝒚</m:t>
                    </m:r>
                  </m:oMath>
                </a14:m>
                <a:r>
                  <a:rPr lang="zh-CN" altLang="zh-CN" b="1" dirty="0">
                    <a:solidFill>
                      <a:prstClr val="black"/>
                    </a:solidFill>
                    <a:latin typeface="Times New Roman" panose="02020603050405020304" pitchFamily="18" charset="0"/>
                    <a:ea typeface="微软雅黑" panose="020B0503020204020204" pitchFamily="34" charset="-122"/>
                  </a:rPr>
                  <a:t>是输出量，</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r>
                      <m:rPr>
                        <m:nor/>
                      </m:rPr>
                      <a:rPr lang="en-US" altLang="zh-CN" b="1">
                        <a:solidFill>
                          <a:prstClr val="black"/>
                        </a:solidFill>
                        <a:latin typeface="Times New Roman" panose="02020603050405020304" pitchFamily="18" charset="0"/>
                        <a:ea typeface="微软雅黑" panose="020B0503020204020204" pitchFamily="34" charset="-122"/>
                      </a:rPr>
                      <m:t> </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zh-CN" b="1" dirty="0">
                    <a:solidFill>
                      <a:prstClr val="black"/>
                    </a:solidFill>
                    <a:latin typeface="Times New Roman" panose="02020603050405020304" pitchFamily="18" charset="0"/>
                    <a:ea typeface="微软雅黑" panose="020B0503020204020204" pitchFamily="34" charset="-122"/>
                  </a:rPr>
                  <a:t>为各个环节的传递系数，则输出可表示为：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spcBef>
                    <a:spcPts val="1200"/>
                  </a:spcBef>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当开环测量系统受到外界干扰时，系统的输出</a:t>
                </a:r>
                <a14:m>
                  <m:oMath xmlns:m="http://schemas.openxmlformats.org/officeDocument/2006/math">
                    <m:r>
                      <a:rPr lang="zh-CN" altLang="en-US" b="1" i="1">
                        <a:latin typeface="Cambria Math" panose="02040503050406030204" pitchFamily="18" charset="0"/>
                      </a:rPr>
                      <m:t>𝒚</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不仅取决于各环节的传递系数和输入量，还会受到各环节干扰的影响；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如果不提高各环节的抗干扰能力，开环测量系统将很难获得高的测量精度，因此，开环测量系统一般</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用于简易测量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46211" y="1869050"/>
                <a:ext cx="8686800" cy="2690095"/>
              </a:xfrm>
              <a:prstGeom prst="rect">
                <a:avLst/>
              </a:prstGeom>
              <a:blipFill>
                <a:blip r:embed="rId3"/>
                <a:stretch>
                  <a:fillRect l="-280" r="-560" b="-224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666217" y="2427734"/>
                <a:ext cx="184678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𝒚</m:t>
                      </m:r>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𝒌</m:t>
                          </m:r>
                        </m:e>
                        <m:sub>
                          <m:r>
                            <a:rPr lang="zh-CN" altLang="en-US" b="1" i="0">
                              <a:solidFill>
                                <a:srgbClr val="FF0000"/>
                              </a:solidFill>
                              <a:latin typeface="Cambria Math" panose="02040503050406030204" pitchFamily="18" charset="0"/>
                            </a:rPr>
                            <m:t>𝟏</m:t>
                          </m:r>
                        </m:sub>
                      </m:sSub>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𝒌</m:t>
                          </m:r>
                        </m:e>
                        <m:sub>
                          <m:r>
                            <a:rPr lang="zh-CN" altLang="en-US" b="1" i="0">
                              <a:solidFill>
                                <a:srgbClr val="FF0000"/>
                              </a:solidFill>
                              <a:latin typeface="Cambria Math" panose="02040503050406030204" pitchFamily="18" charset="0"/>
                            </a:rPr>
                            <m:t>𝟐</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𝒌</m:t>
                          </m:r>
                        </m:e>
                        <m:sub>
                          <m:r>
                            <a:rPr lang="zh-CN" altLang="en-US" b="1" i="1">
                              <a:solidFill>
                                <a:srgbClr val="FF0000"/>
                              </a:solidFill>
                              <a:latin typeface="Cambria Math" panose="02040503050406030204" pitchFamily="18" charset="0"/>
                            </a:rPr>
                            <m:t>𝒏</m:t>
                          </m:r>
                        </m:sub>
                      </m:sSub>
                      <m:r>
                        <a:rPr lang="zh-CN" altLang="en-US" b="1" i="1">
                          <a:solidFill>
                            <a:srgbClr val="FF0000"/>
                          </a:solidFill>
                          <a:latin typeface="Cambria Math" panose="02040503050406030204" pitchFamily="18" charset="0"/>
                        </a:rPr>
                        <m:t>𝒙</m:t>
                      </m:r>
                    </m:oMath>
                  </m:oMathPara>
                </a14:m>
                <a:endParaRPr lang="zh-CN" altLang="en-US" b="1" dirty="0">
                  <a:solidFill>
                    <a:srgbClr val="FF0000"/>
                  </a:solidFill>
                </a:endParaRPr>
              </a:p>
            </p:txBody>
          </p:sp>
        </mc:Choice>
        <mc:Fallback xmlns="">
          <p:sp>
            <p:nvSpPr>
              <p:cNvPr id="2" name="矩形 1"/>
              <p:cNvSpPr>
                <a:spLocks noRot="1" noChangeAspect="1" noMove="1" noResize="1" noEditPoints="1" noAdjustHandles="1" noChangeArrowheads="1" noChangeShapeType="1" noTextEdit="1"/>
              </p:cNvSpPr>
              <p:nvPr/>
            </p:nvSpPr>
            <p:spPr>
              <a:xfrm>
                <a:off x="3666217" y="2427734"/>
                <a:ext cx="1846788" cy="369332"/>
              </a:xfrm>
              <a:prstGeom prst="rect">
                <a:avLst/>
              </a:prstGeom>
              <a:blipFill>
                <a:blip r:embed="rId4"/>
                <a:stretch>
                  <a:fillRect b="-655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262256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246211" y="1743658"/>
                <a:ext cx="8686800" cy="31179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开环测量系统是由各个环节串联而成的，其相对误差（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𝜸</m:t>
                    </m:r>
                  </m:oMath>
                </a14:m>
                <a:r>
                  <a:rPr lang="zh-CN" altLang="zh-CN" b="1" dirty="0">
                    <a:solidFill>
                      <a:prstClr val="black"/>
                    </a:solidFill>
                    <a:latin typeface="Times New Roman" panose="02020603050405020304" pitchFamily="18" charset="0"/>
                    <a:ea typeface="微软雅黑" panose="020B0503020204020204" pitchFamily="34" charset="-122"/>
                  </a:rPr>
                  <a:t>）等于各个环节相对误差（</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𝜸</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𝜸</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𝜸</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zh-CN" b="1" dirty="0">
                    <a:solidFill>
                      <a:prstClr val="black"/>
                    </a:solidFill>
                    <a:latin typeface="Times New Roman" panose="02020603050405020304" pitchFamily="18" charset="0"/>
                    <a:ea typeface="微软雅黑" panose="020B0503020204020204" pitchFamily="34" charset="-122"/>
                  </a:rPr>
                  <a:t>）之和，即：</a:t>
                </a: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开环测量系统的灵敏度等于（</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𝑺</m:t>
                    </m:r>
                  </m:oMath>
                </a14:m>
                <a:r>
                  <a:rPr lang="zh-CN" altLang="zh-CN" b="1" dirty="0">
                    <a:solidFill>
                      <a:prstClr val="black"/>
                    </a:solidFill>
                    <a:latin typeface="Times New Roman" panose="02020603050405020304" pitchFamily="18" charset="0"/>
                    <a:ea typeface="微软雅黑" panose="020B0503020204020204" pitchFamily="34" charset="-122"/>
                  </a:rPr>
                  <a:t>）等于各环节灵敏度（</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𝑺</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𝑺</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𝑺</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zh-CN" b="1" dirty="0">
                    <a:solidFill>
                      <a:prstClr val="black"/>
                    </a:solidFill>
                    <a:latin typeface="Times New Roman" panose="02020603050405020304" pitchFamily="18" charset="0"/>
                    <a:ea typeface="微软雅黑" panose="020B0503020204020204" pitchFamily="34" charset="-122"/>
                  </a:rPr>
                  <a:t>）之积，即：</a:t>
                </a: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当开环测量系统的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灵敏度增加</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时，系统的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相对误差</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也会相应</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增大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，这将</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低系统的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测量精度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灵敏度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增加</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会大大</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降低</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稳定性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在同一量程条件下，</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灵敏度高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精度不一定都高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，但是，如果一个系统的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精度高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，那么它的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灵敏度通常也会较高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46211" y="1743658"/>
                <a:ext cx="8686800" cy="3117905"/>
              </a:xfrm>
              <a:prstGeom prst="rect">
                <a:avLst/>
              </a:prstGeom>
              <a:blipFill>
                <a:blip r:embed="rId3"/>
                <a:stretch>
                  <a:fillRect l="-280" t="-388" r="-3079" b="-17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383868" y="2283718"/>
                <a:ext cx="239661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𝜸</m:t>
                      </m:r>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𝜸</m:t>
                          </m:r>
                        </m:e>
                        <m:sub>
                          <m:r>
                            <a:rPr lang="zh-CN" altLang="en-US" b="1" i="0">
                              <a:solidFill>
                                <a:srgbClr val="FF0000"/>
                              </a:solidFill>
                              <a:latin typeface="Cambria Math" panose="02040503050406030204" pitchFamily="18" charset="0"/>
                            </a:rPr>
                            <m:t>ı</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𝜸</m:t>
                          </m:r>
                        </m:e>
                        <m:sub>
                          <m:r>
                            <a:rPr lang="zh-CN" altLang="en-US" b="1" i="0">
                              <a:solidFill>
                                <a:srgbClr val="FF0000"/>
                              </a:solidFill>
                              <a:latin typeface="Cambria Math" panose="02040503050406030204" pitchFamily="18" charset="0"/>
                            </a:rPr>
                            <m:t>𝟐</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𝜸</m:t>
                          </m:r>
                        </m:e>
                        <m:sub>
                          <m:r>
                            <a:rPr lang="zh-CN" altLang="en-US" b="1" i="0">
                              <a:solidFill>
                                <a:srgbClr val="FF0000"/>
                              </a:solidFill>
                              <a:latin typeface="Cambria Math" panose="02040503050406030204" pitchFamily="18" charset="0"/>
                            </a:rPr>
                            <m:t>𝐧</m:t>
                          </m:r>
                        </m:sub>
                      </m:sSub>
                    </m:oMath>
                  </m:oMathPara>
                </a14:m>
                <a:endParaRPr lang="zh-CN" altLang="en-US" b="1" dirty="0">
                  <a:solidFill>
                    <a:srgbClr val="FF0000"/>
                  </a:solidFill>
                </a:endParaRPr>
              </a:p>
            </p:txBody>
          </p:sp>
        </mc:Choice>
        <mc:Fallback xmlns="">
          <p:sp>
            <p:nvSpPr>
              <p:cNvPr id="3" name="矩形 2"/>
              <p:cNvSpPr>
                <a:spLocks noRot="1" noChangeAspect="1" noMove="1" noResize="1" noEditPoints="1" noAdjustHandles="1" noChangeArrowheads="1" noChangeShapeType="1" noTextEdit="1"/>
              </p:cNvSpPr>
              <p:nvPr/>
            </p:nvSpPr>
            <p:spPr>
              <a:xfrm>
                <a:off x="3383868" y="2283718"/>
                <a:ext cx="2396618" cy="369332"/>
              </a:xfrm>
              <a:prstGeom prst="rect">
                <a:avLst/>
              </a:prstGeom>
              <a:blipFill>
                <a:blip r:embed="rId4"/>
                <a:stretch>
                  <a:fillRect b="-5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3707904" y="2967794"/>
                <a:ext cx="170412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smtClean="0">
                          <a:solidFill>
                            <a:srgbClr val="FF0000"/>
                          </a:solidFill>
                          <a:latin typeface="Cambria Math" panose="02040503050406030204" pitchFamily="18" charset="0"/>
                        </a:rPr>
                        <m:t>𝑺</m:t>
                      </m:r>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0">
                              <a:solidFill>
                                <a:srgbClr val="FF0000"/>
                              </a:solidFill>
                              <a:latin typeface="Cambria Math" panose="02040503050406030204" pitchFamily="18" charset="0"/>
                            </a:rPr>
                            <m:t>𝟏</m:t>
                          </m:r>
                        </m:sub>
                      </m:sSub>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0">
                              <a:solidFill>
                                <a:srgbClr val="FF0000"/>
                              </a:solidFill>
                              <a:latin typeface="Cambria Math" panose="02040503050406030204" pitchFamily="18" charset="0"/>
                            </a:rPr>
                            <m:t>𝟐</m:t>
                          </m:r>
                        </m:sub>
                      </m:sSub>
                      <m:r>
                        <a:rPr lang="zh-CN" altLang="en-US" b="1" i="0">
                          <a:solidFill>
                            <a:srgbClr val="FF0000"/>
                          </a:solidFill>
                          <a:latin typeface="Cambria Math" panose="02040503050406030204" pitchFamily="18" charset="0"/>
                        </a:rPr>
                        <m:t>⋅⋅⋅</m:t>
                      </m:r>
                      <m:sSub>
                        <m:sSubPr>
                          <m:ctrlPr>
                            <a:rPr lang="zh-CN" altLang="en-US" b="1" i="1">
                              <a:solidFill>
                                <a:srgbClr val="FF0000"/>
                              </a:solidFill>
                              <a:latin typeface="Cambria Math" panose="02040503050406030204" pitchFamily="18" charset="0"/>
                            </a:rPr>
                          </m:ctrlPr>
                        </m:sSubPr>
                        <m:e>
                          <m:r>
                            <a:rPr lang="zh-CN" altLang="en-US" b="1" i="1">
                              <a:solidFill>
                                <a:srgbClr val="FF0000"/>
                              </a:solidFill>
                              <a:latin typeface="Cambria Math" panose="02040503050406030204" pitchFamily="18" charset="0"/>
                            </a:rPr>
                            <m:t>𝑺</m:t>
                          </m:r>
                        </m:e>
                        <m:sub>
                          <m:r>
                            <a:rPr lang="zh-CN" altLang="en-US" b="1" i="1">
                              <a:solidFill>
                                <a:srgbClr val="FF0000"/>
                              </a:solidFill>
                              <a:latin typeface="Cambria Math" panose="02040503050406030204" pitchFamily="18" charset="0"/>
                            </a:rPr>
                            <m:t>𝒏</m:t>
                          </m:r>
                        </m:sub>
                      </m:sSub>
                    </m:oMath>
                  </m:oMathPara>
                </a14:m>
                <a:endParaRPr lang="zh-CN" altLang="en-US" b="1" dirty="0">
                  <a:solidFill>
                    <a:srgbClr val="FF0000"/>
                  </a:solidFill>
                </a:endParaRPr>
              </a:p>
            </p:txBody>
          </p:sp>
        </mc:Choice>
        <mc:Fallback xmlns="">
          <p:sp>
            <p:nvSpPr>
              <p:cNvPr id="4" name="矩形 3"/>
              <p:cNvSpPr>
                <a:spLocks noRot="1" noChangeAspect="1" noMove="1" noResize="1" noEditPoints="1" noAdjustHandles="1" noChangeArrowheads="1" noChangeShapeType="1" noTextEdit="1"/>
              </p:cNvSpPr>
              <p:nvPr/>
            </p:nvSpPr>
            <p:spPr>
              <a:xfrm>
                <a:off x="3707904" y="2967794"/>
                <a:ext cx="1704121" cy="369332"/>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212587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24621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）闭环测量系统</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闭环测量系统有两个通道：一个是正向通道，另一个是反馈通道；</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dirty="0"/>
              </a:p>
              <a:p>
                <a:pPr marL="285750" indent="-285750">
                  <a:lnSpc>
                    <a:spcPct val="125000"/>
                  </a:lnSpc>
                  <a:buClr>
                    <a:schemeClr val="accent3">
                      <a:lumMod val="75000"/>
                    </a:schemeClr>
                  </a:buClr>
                  <a:buFont typeface="Wingdings" panose="05000000000000000000" pitchFamily="2" charset="2"/>
                  <a:buChar char="Ø"/>
                </a:pP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𝒙</m:t>
                    </m:r>
                  </m:oMath>
                </a14:m>
                <a:r>
                  <a:rPr lang="zh-CN" altLang="zh-CN" b="1" dirty="0">
                    <a:solidFill>
                      <a:prstClr val="black"/>
                    </a:solidFill>
                    <a:latin typeface="Times New Roman" panose="02020603050405020304" pitchFamily="18" charset="0"/>
                    <a:ea typeface="微软雅黑" panose="020B0503020204020204" pitchFamily="34" charset="-122"/>
                  </a:rPr>
                  <a:t>为正向通道的输入量，</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𝜷</m:t>
                    </m:r>
                  </m:oMath>
                </a14:m>
                <a:r>
                  <a:rPr lang="zh-CN" altLang="zh-CN" b="1" dirty="0">
                    <a:solidFill>
                      <a:prstClr val="black"/>
                    </a:solidFill>
                    <a:latin typeface="Times New Roman" panose="02020603050405020304" pitchFamily="18" charset="0"/>
                    <a:ea typeface="微软雅黑" panose="020B0503020204020204" pitchFamily="34" charset="-122"/>
                  </a:rPr>
                  <a:t>为反馈环节的传递系数，正向通道的总传递系数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𝒌</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𝟏</m:t>
                        </m:r>
                      </m:sub>
                    </m:sSub>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zh-CN" b="1" dirty="0">
                    <a:solidFill>
                      <a:prstClr val="black"/>
                    </a:solidFill>
                    <a:latin typeface="Times New Roman" panose="02020603050405020304" pitchFamily="18" charset="0"/>
                    <a:ea typeface="微软雅黑" panose="020B0503020204020204" pitchFamily="34" charset="-122"/>
                  </a:rPr>
                  <a:t>。经推导可得</a:t>
                </a:r>
                <a:r>
                  <a:rPr lang="en-US" altLang="zh-CN"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46211" y="1743658"/>
                <a:ext cx="8686800" cy="3208571"/>
              </a:xfrm>
              <a:prstGeom prst="rect">
                <a:avLst/>
              </a:prstGeom>
              <a:blipFill>
                <a:blip r:embed="rId3"/>
                <a:stretch>
                  <a:fillRect l="-420" b="-75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927248" y="2559918"/>
            <a:ext cx="7324725" cy="1524000"/>
          </a:xfrm>
          <a:prstGeom prst="rect">
            <a:avLst/>
          </a:prstGeom>
        </p:spPr>
      </p:pic>
    </p:spTree>
    <p:extLst>
      <p:ext uri="{BB962C8B-B14F-4D97-AF65-F5344CB8AC3E}">
        <p14:creationId xmlns:p14="http://schemas.microsoft.com/office/powerpoint/2010/main" val="12727026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0" name="矩形 9"/>
              <p:cNvSpPr/>
              <p:nvPr/>
            </p:nvSpPr>
            <p:spPr>
              <a:xfrm>
                <a:off x="24621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当</a:t>
                </a:r>
                <a14:m>
                  <m:oMath xmlns:m="http://schemas.openxmlformats.org/officeDocument/2006/math">
                    <m:r>
                      <a:rPr lang="en-US" altLang="zh-CN" b="1" i="1">
                        <a:solidFill>
                          <a:schemeClr val="tx1"/>
                        </a:solidFill>
                        <a:latin typeface="Cambria Math" panose="02040503050406030204" pitchFamily="18" charset="0"/>
                      </a:rPr>
                      <m:t>𝒌</m:t>
                    </m:r>
                    <m:r>
                      <a:rPr lang="en-US" altLang="zh-CN" b="1">
                        <a:solidFill>
                          <a:schemeClr val="tx1"/>
                        </a:solidFill>
                        <a:latin typeface="Cambria Math" panose="02040503050406030204" pitchFamily="18" charset="0"/>
                      </a:rPr>
                      <m:t>≫</m:t>
                    </m:r>
                    <m:r>
                      <a:rPr lang="en-US" altLang="zh-CN" b="1" i="1">
                        <a:solidFill>
                          <a:schemeClr val="tx1"/>
                        </a:solidFill>
                        <a:latin typeface="Cambria Math" panose="02040503050406030204" pitchFamily="18" charset="0"/>
                      </a:rPr>
                      <m:t>𝟏</m:t>
                    </m:r>
                  </m:oMath>
                </a14:m>
                <a:r>
                  <a:rPr lang="zh-CN" altLang="zh-CN" b="1" dirty="0">
                    <a:solidFill>
                      <a:prstClr val="black"/>
                    </a:solidFill>
                    <a:latin typeface="Times New Roman" panose="02020603050405020304" pitchFamily="18" charset="0"/>
                    <a:ea typeface="微软雅黑" panose="020B0503020204020204" pitchFamily="34" charset="-122"/>
                  </a:rPr>
                  <a:t>时，有：</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对于闭环结构的测量系统，如果正向通道的传递系数足够大，则整个系统的输入、输出关系由反馈环节的特性（</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𝜷</m:t>
                    </m:r>
                  </m:oMath>
                </a14:m>
                <a:r>
                  <a:rPr lang="zh-CN" altLang="zh-CN" b="1" dirty="0">
                    <a:solidFill>
                      <a:prstClr val="black"/>
                    </a:solidFill>
                    <a:latin typeface="Times New Roman" panose="02020603050405020304" pitchFamily="18" charset="0"/>
                    <a:ea typeface="微软雅黑" panose="020B0503020204020204" pitchFamily="34" charset="-122"/>
                  </a:rPr>
                  <a:t>）决定</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这意味着，即使正向通道的放大器等环节特性（</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𝟐</m:t>
                        </m:r>
                      </m:sub>
                    </m:sSub>
                    <m:r>
                      <a:rPr lang="en-US" altLang="zh-CN" b="1">
                        <a:solidFill>
                          <a:prstClr val="black"/>
                        </a:solidFill>
                        <a:latin typeface="Cambria Math" panose="02040503050406030204" pitchFamily="18" charset="0"/>
                        <a:ea typeface="微软雅黑" panose="020B0503020204020204" pitchFamily="34" charset="-122"/>
                      </a:rPr>
                      <m:t>,⋯</m:t>
                    </m:r>
                    <m:r>
                      <m:rPr>
                        <m:nor/>
                      </m:rPr>
                      <a:rPr lang="en-US" altLang="zh-CN" b="1">
                        <a:solidFill>
                          <a:prstClr val="black"/>
                        </a:solidFill>
                        <a:latin typeface="Times New Roman" panose="02020603050405020304" pitchFamily="18" charset="0"/>
                        <a:ea typeface="微软雅黑" panose="020B0503020204020204" pitchFamily="34" charset="-122"/>
                      </a:rPr>
                      <m:t> </m:t>
                    </m:r>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𝒌</m:t>
                        </m:r>
                      </m:e>
                      <m:sub>
                        <m:r>
                          <a:rPr lang="en-US" altLang="zh-CN" b="1" i="1">
                            <a:solidFill>
                              <a:prstClr val="black"/>
                            </a:solidFill>
                            <a:latin typeface="Cambria Math" panose="02040503050406030204" pitchFamily="18" charset="0"/>
                            <a:ea typeface="微软雅黑" panose="020B0503020204020204" pitchFamily="34" charset="-122"/>
                          </a:rPr>
                          <m:t>𝒏</m:t>
                        </m:r>
                      </m:sub>
                    </m:sSub>
                  </m:oMath>
                </a14:m>
                <a:r>
                  <a:rPr lang="zh-CN" altLang="zh-CN" b="1" dirty="0">
                    <a:solidFill>
                      <a:prstClr val="black"/>
                    </a:solidFill>
                    <a:latin typeface="Times New Roman" panose="02020603050405020304" pitchFamily="18" charset="0"/>
                    <a:ea typeface="微软雅黑" panose="020B0503020204020204" pitchFamily="34" charset="-122"/>
                  </a:rPr>
                  <a:t>）发生变化，也不会影响测量结果</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0" name="矩形 9"/>
              <p:cNvSpPr>
                <a:spLocks noRot="1" noChangeAspect="1" noMove="1" noResize="1" noEditPoints="1" noAdjustHandles="1" noChangeArrowheads="1" noChangeShapeType="1" noTextEdit="1"/>
              </p:cNvSpPr>
              <p:nvPr/>
            </p:nvSpPr>
            <p:spPr>
              <a:xfrm>
                <a:off x="246211" y="1743658"/>
                <a:ext cx="8686800" cy="3208571"/>
              </a:xfrm>
              <a:prstGeom prst="rect">
                <a:avLst/>
              </a:prstGeom>
              <a:blipFill>
                <a:blip r:embed="rId3"/>
                <a:stretch>
                  <a:fillRect l="-280" r="-560" b="-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167844" y="1779662"/>
                <a:ext cx="2827890" cy="84382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𝒌</m:t>
                          </m:r>
                        </m:num>
                        <m:den>
                          <m:r>
                            <a:rPr lang="zh-CN" altLang="en-US" b="1" i="0">
                              <a:latin typeface="Cambria Math" panose="02040503050406030204" pitchFamily="18" charset="0"/>
                            </a:rPr>
                            <m:t>𝟏</m:t>
                          </m:r>
                          <m:r>
                            <a:rPr lang="zh-CN" altLang="en-US" b="1" i="0">
                              <a:latin typeface="Cambria Math" panose="02040503050406030204" pitchFamily="18" charset="0"/>
                            </a:rPr>
                            <m:t>+</m:t>
                          </m:r>
                          <m:r>
                            <a:rPr lang="zh-CN" altLang="en-US" b="1" i="1">
                              <a:latin typeface="Cambria Math" panose="02040503050406030204" pitchFamily="18" charset="0"/>
                            </a:rPr>
                            <m:t>𝒌</m:t>
                          </m:r>
                          <m:r>
                            <a:rPr lang="zh-CN" altLang="en-US" b="1" i="1">
                              <a:latin typeface="Cambria Math" panose="02040503050406030204" pitchFamily="18" charset="0"/>
                            </a:rPr>
                            <m:t>𝜷</m:t>
                          </m:r>
                        </m:den>
                      </m:f>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𝒌</m:t>
                              </m:r>
                            </m:den>
                          </m:f>
                          <m:r>
                            <a:rPr lang="zh-CN" altLang="en-US" b="1" i="0">
                              <a:latin typeface="Cambria Math" panose="02040503050406030204" pitchFamily="18" charset="0"/>
                            </a:rPr>
                            <m:t>+</m:t>
                          </m:r>
                          <m:r>
                            <a:rPr lang="zh-CN" altLang="en-US" b="1" i="1">
                              <a:latin typeface="Cambria Math" panose="02040503050406030204" pitchFamily="18" charset="0"/>
                            </a:rPr>
                            <m:t>𝜷</m:t>
                          </m:r>
                        </m:den>
                      </m:f>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𝟏</m:t>
                          </m:r>
                        </m:sub>
                      </m:sSub>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167844" y="1779662"/>
                <a:ext cx="2827890" cy="843821"/>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矩形 3"/>
              <p:cNvSpPr/>
              <p:nvPr/>
            </p:nvSpPr>
            <p:spPr>
              <a:xfrm>
                <a:off x="4033167" y="2848443"/>
                <a:ext cx="1112741" cy="6596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𝜷</m:t>
                          </m:r>
                        </m:den>
                      </m:f>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𝒙</m:t>
                          </m:r>
                        </m:e>
                        <m:sub>
                          <m:r>
                            <a:rPr lang="zh-CN" altLang="en-US" b="1" i="0">
                              <a:latin typeface="Cambria Math" panose="02040503050406030204" pitchFamily="18" charset="0"/>
                            </a:rPr>
                            <m:t>𝟏</m:t>
                          </m:r>
                        </m:sub>
                      </m:sSub>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4033167" y="2848443"/>
                <a:ext cx="1112741" cy="65966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84644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测量系统</a:t>
            </a:r>
          </a:p>
        </p:txBody>
      </p:sp>
      <p:sp>
        <p:nvSpPr>
          <p:cNvPr id="6" name="矩形 5"/>
          <p:cNvSpPr/>
          <p:nvPr/>
        </p:nvSpPr>
        <p:spPr>
          <a:xfrm>
            <a:off x="899592" y="1292986"/>
            <a:ext cx="259228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测量系统的基本类型</a:t>
            </a:r>
          </a:p>
        </p:txBody>
      </p:sp>
      <p:sp>
        <p:nvSpPr>
          <p:cNvPr id="7" name="七角星 6"/>
          <p:cNvSpPr/>
          <p:nvPr/>
        </p:nvSpPr>
        <p:spPr>
          <a:xfrm>
            <a:off x="395536" y="104676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246211" y="1743658"/>
            <a:ext cx="8686800" cy="301621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只需要精心挑选反馈通道所需的元器件，而无需对正向通道有过高的要求，就可以获得高精度和高灵敏度的测量系统；</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闭环测量系统的相对误差为：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闭环测量系统的灵敏度为：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spcAft>
                <a:spcPts val="1200"/>
              </a:spcAft>
              <a:buClr>
                <a:schemeClr val="accent3">
                  <a:lumMod val="75000"/>
                </a:schemeClr>
              </a:buClr>
              <a:buFont typeface="Wingdings" panose="05000000000000000000" pitchFamily="2" charset="2"/>
              <a:buChar char="Ø"/>
            </a:pPr>
            <a:endParaRPr lang="en-US" altLang="zh-CN" b="1">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5" name="矩形 4"/>
              <p:cNvSpPr/>
              <p:nvPr/>
            </p:nvSpPr>
            <p:spPr>
              <a:xfrm>
                <a:off x="4045478" y="3867894"/>
                <a:ext cx="108228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𝑺</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𝑺</m:t>
                          </m:r>
                        </m:e>
                        <m:sub>
                          <m:r>
                            <a:rPr lang="zh-CN" altLang="en-US" b="1" i="0">
                              <a:latin typeface="Cambria Math" panose="02040503050406030204" pitchFamily="18" charset="0"/>
                            </a:rPr>
                            <m:t>𝟏</m:t>
                          </m:r>
                        </m:sub>
                      </m:sSub>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4045478" y="3867894"/>
                <a:ext cx="1082283" cy="369332"/>
              </a:xfrm>
              <a:prstGeom prst="rect">
                <a:avLst/>
              </a:prstGeom>
              <a:blipFill>
                <a:blip r:embed="rId3"/>
                <a:stretch>
                  <a:fillRect/>
                </a:stretch>
              </a:blipFill>
            </p:spPr>
            <p:txBody>
              <a:bodyPr/>
              <a:lstStyle/>
              <a:p>
                <a:r>
                  <a:rPr lang="zh-CN" altLang="en-US">
                    <a:noFill/>
                  </a:rPr>
                  <a:t> </a:t>
                </a:r>
              </a:p>
            </p:txBody>
          </p:sp>
        </mc:Fallback>
      </mc:AlternateContent>
      <p:sp>
        <p:nvSpPr>
          <p:cNvPr id="11" name="Rectangular Callout 6"/>
          <p:cNvSpPr/>
          <p:nvPr/>
        </p:nvSpPr>
        <p:spPr bwMode="auto">
          <a:xfrm>
            <a:off x="5261313" y="2994766"/>
            <a:ext cx="1404156" cy="666136"/>
          </a:xfrm>
          <a:prstGeom prst="wedgeRectCallout">
            <a:avLst>
              <a:gd name="adj1" fmla="val -63882"/>
              <a:gd name="adj2" fmla="val -18929"/>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反馈通道的相对误差</a:t>
            </a:r>
            <a:endParaRPr 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4045478" y="2958502"/>
                <a:ext cx="10983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𝜸</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𝜸</m:t>
                          </m:r>
                        </m:e>
                        <m:sub>
                          <m:r>
                            <a:rPr lang="zh-CN" altLang="en-US" b="1" i="0">
                              <a:latin typeface="Cambria Math" panose="02040503050406030204" pitchFamily="18" charset="0"/>
                            </a:rPr>
                            <m:t>𝟏</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4045478" y="2958502"/>
                <a:ext cx="1098314" cy="369332"/>
              </a:xfrm>
              <a:prstGeom prst="rect">
                <a:avLst/>
              </a:prstGeom>
              <a:blipFill>
                <a:blip r:embed="rId4"/>
                <a:stretch>
                  <a:fillRect b="-3279"/>
                </a:stretch>
              </a:blipFill>
            </p:spPr>
            <p:txBody>
              <a:bodyPr/>
              <a:lstStyle/>
              <a:p>
                <a:r>
                  <a:rPr lang="zh-CN" altLang="en-US">
                    <a:noFill/>
                  </a:rPr>
                  <a:t> </a:t>
                </a:r>
              </a:p>
            </p:txBody>
          </p:sp>
        </mc:Fallback>
      </mc:AlternateContent>
      <p:sp>
        <p:nvSpPr>
          <p:cNvPr id="12" name="Rectangular Callout 6"/>
          <p:cNvSpPr/>
          <p:nvPr/>
        </p:nvSpPr>
        <p:spPr bwMode="auto">
          <a:xfrm>
            <a:off x="5261313" y="3969534"/>
            <a:ext cx="1283649" cy="666136"/>
          </a:xfrm>
          <a:prstGeom prst="wedgeRectCallout">
            <a:avLst>
              <a:gd name="adj1" fmla="val -65997"/>
              <a:gd name="adj2" fmla="val -2881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反馈通道的灵敏度</a:t>
            </a:r>
            <a:endParaRPr lang="en-US"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188023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15116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1338828"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概述</a:t>
            </a:r>
          </a:p>
        </p:txBody>
      </p:sp>
      <p:sp>
        <p:nvSpPr>
          <p:cNvPr id="4" name="矩形 3"/>
          <p:cNvSpPr/>
          <p:nvPr/>
        </p:nvSpPr>
        <p:spPr>
          <a:xfrm>
            <a:off x="243770" y="951570"/>
            <a:ext cx="8686800" cy="4052776"/>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在对几何量、机械量及其他物理量进行检测时，首先需要使用一定的检测手段来获取必要的测量数据，然后分析这些数据以获得测量结果；</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在测量过程中，设备、仪表、被测对象、测量方法以及测量者都会受到各种</a:t>
            </a:r>
            <a:r>
              <a:rPr lang="zh-CN" altLang="en-US" b="1" dirty="0">
                <a:solidFill>
                  <a:srgbClr val="FF0000"/>
                </a:solidFill>
                <a:latin typeface="Times New Roman" panose="02020603050405020304" pitchFamily="18" charset="0"/>
                <a:ea typeface="微软雅黑" panose="020B0503020204020204" pitchFamily="34" charset="-122"/>
              </a:rPr>
              <a:t>内外环境因素</a:t>
            </a:r>
            <a:r>
              <a:rPr lang="zh-CN" altLang="en-US" b="1" dirty="0">
                <a:solidFill>
                  <a:prstClr val="black"/>
                </a:solidFill>
                <a:latin typeface="Times New Roman" panose="02020603050405020304" pitchFamily="18" charset="0"/>
                <a:ea typeface="微软雅黑" panose="020B0503020204020204" pitchFamily="34" charset="-122"/>
              </a:rPr>
              <a:t>的</a:t>
            </a:r>
            <a:r>
              <a:rPr lang="zh-CN" altLang="en-US" b="1" dirty="0">
                <a:solidFill>
                  <a:srgbClr val="FF0000"/>
                </a:solidFill>
                <a:latin typeface="Times New Roman" panose="02020603050405020304" pitchFamily="18" charset="0"/>
                <a:ea typeface="微软雅黑" panose="020B0503020204020204" pitchFamily="34" charset="-122"/>
              </a:rPr>
              <a:t>影响</a:t>
            </a:r>
            <a:r>
              <a:rPr lang="zh-CN" altLang="en-US" b="1" dirty="0">
                <a:solidFill>
                  <a:prstClr val="black"/>
                </a:solidFill>
                <a:latin typeface="Times New Roman" panose="02020603050405020304" pitchFamily="18" charset="0"/>
                <a:ea typeface="微软雅黑" panose="020B0503020204020204" pitchFamily="34" charset="-122"/>
              </a:rPr>
              <a:t>，这些因素会在不同程度上改变</a:t>
            </a:r>
            <a:r>
              <a:rPr lang="zh-CN" altLang="en-US" b="1" dirty="0">
                <a:solidFill>
                  <a:srgbClr val="FF0000"/>
                </a:solidFill>
                <a:latin typeface="Times New Roman" panose="02020603050405020304" pitchFamily="18" charset="0"/>
                <a:ea typeface="微软雅黑" panose="020B0503020204020204" pitchFamily="34" charset="-122"/>
              </a:rPr>
              <a:t>测量结果</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只有当被测量对测量系统产生作用时，测量系统才能输出结果，这通常意味着</a:t>
            </a:r>
            <a:r>
              <a:rPr lang="zh-CN" altLang="en-US" b="1" dirty="0">
                <a:solidFill>
                  <a:srgbClr val="FF0000"/>
                </a:solidFill>
                <a:latin typeface="Times New Roman" panose="02020603050405020304" pitchFamily="18" charset="0"/>
                <a:ea typeface="微软雅黑" panose="020B0503020204020204" pitchFamily="34" charset="-122"/>
              </a:rPr>
              <a:t>测量过程</a:t>
            </a:r>
            <a:r>
              <a:rPr lang="zh-CN" altLang="en-US" b="1" dirty="0">
                <a:solidFill>
                  <a:prstClr val="black"/>
                </a:solidFill>
                <a:latin typeface="Times New Roman" panose="02020603050405020304" pitchFamily="18" charset="0"/>
                <a:ea typeface="微软雅黑" panose="020B0503020204020204" pitchFamily="34" charset="-122"/>
              </a:rPr>
              <a:t>会</a:t>
            </a:r>
            <a:r>
              <a:rPr lang="zh-CN" altLang="en-US" b="1" dirty="0">
                <a:solidFill>
                  <a:srgbClr val="FF0000"/>
                </a:solidFill>
                <a:latin typeface="Times New Roman" panose="02020603050405020304" pitchFamily="18" charset="0"/>
                <a:ea typeface="微软雅黑" panose="020B0503020204020204" pitchFamily="34" charset="-122"/>
              </a:rPr>
              <a:t>改变</a:t>
            </a:r>
            <a:r>
              <a:rPr lang="zh-CN" altLang="en-US" b="1" dirty="0">
                <a:solidFill>
                  <a:prstClr val="black"/>
                </a:solidFill>
                <a:latin typeface="Times New Roman" panose="02020603050405020304" pitchFamily="18" charset="0"/>
                <a:ea typeface="微软雅黑" panose="020B0503020204020204" pitchFamily="34" charset="-122"/>
              </a:rPr>
              <a:t>被测对象的</a:t>
            </a:r>
            <a:r>
              <a:rPr lang="zh-CN" altLang="en-US" b="1" dirty="0">
                <a:solidFill>
                  <a:srgbClr val="FF0000"/>
                </a:solidFill>
                <a:latin typeface="Times New Roman" panose="02020603050405020304" pitchFamily="18" charset="0"/>
                <a:ea typeface="微软雅黑" panose="020B0503020204020204" pitchFamily="34" charset="-122"/>
              </a:rPr>
              <a:t>初始状态</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因此，测量结果并不总是反映被测对象的真实情况，通常会存在不可避免的测量误差；</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误差是所有科学实验和测量过程中的常见现象； </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在科技迅速发展的今天，人们对产品的精度和测量技术的准确性有着更高的期望；</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研究测量误差，了解其特性，掌握相应的处理原则，有效地减少和消除测量误差的影响，以便做出科学的判断和决策，具有重大的理论和实际应用价值。</a:t>
            </a:r>
          </a:p>
        </p:txBody>
      </p:sp>
    </p:spTree>
    <p:extLst>
      <p:ext uri="{BB962C8B-B14F-4D97-AF65-F5344CB8AC3E}">
        <p14:creationId xmlns:p14="http://schemas.microsoft.com/office/powerpoint/2010/main" val="22214041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478621" y="141962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35896" y="1476821"/>
            <a:ext cx="3724096"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5.2.1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交流信号电压的测量</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483768" y="237858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35896" y="2435784"/>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5.2.2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电流测量</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208772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195438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电量测量</a:t>
            </a:r>
          </a:p>
        </p:txBody>
      </p:sp>
      <p:sp>
        <p:nvSpPr>
          <p:cNvPr id="8" name="七角星 7"/>
          <p:cNvSpPr/>
          <p:nvPr/>
        </p:nvSpPr>
        <p:spPr>
          <a:xfrm>
            <a:off x="2483768" y="3399842"/>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35896" y="3457041"/>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5.2.3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电功率测量</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769338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95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交流信号电压的测量</a:t>
            </a:r>
          </a:p>
        </p:txBody>
      </p:sp>
      <p:sp>
        <p:nvSpPr>
          <p:cNvPr id="10" name="矩形 9"/>
          <p:cNvSpPr/>
          <p:nvPr/>
        </p:nvSpPr>
        <p:spPr>
          <a:xfrm>
            <a:off x="899592" y="1449630"/>
            <a:ext cx="10801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峰值</a:t>
            </a:r>
          </a:p>
        </p:txBody>
      </p:sp>
      <p:sp>
        <p:nvSpPr>
          <p:cNvPr id="11" name="七角星 10"/>
          <p:cNvSpPr/>
          <p:nvPr/>
        </p:nvSpPr>
        <p:spPr>
          <a:xfrm>
            <a:off x="395536" y="120340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15516" y="2044318"/>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周期性交流电信号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𝒖</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偏离零电平的最大值称为峰值</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𝐏</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典型的周期性交流电信号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𝒖</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是正弦信号，其中不含直流成分的正弦信号可表示为：</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如果交流电信号的正负峰值不相等，可以用</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𝑷</m:t>
                        </m:r>
                        <m:r>
                          <a:rPr lang="en-US" altLang="zh-CN" b="1">
                            <a:solidFill>
                              <a:prstClr val="black"/>
                            </a:solidFill>
                            <a:latin typeface="Cambria Math" panose="02040503050406030204" pitchFamily="18" charset="0"/>
                            <a:ea typeface="微软雅黑" panose="020B0503020204020204" pitchFamily="34" charset="-122"/>
                          </a:rPr>
                          <m:t>+</m:t>
                        </m:r>
                      </m:sub>
                    </m:sSub>
                  </m:oMath>
                </a14:m>
                <a:r>
                  <a:rPr lang="zh-CN" altLang="zh-CN" b="1" dirty="0">
                    <a:solidFill>
                      <a:prstClr val="black"/>
                    </a:solidFill>
                    <a:latin typeface="Times New Roman" panose="02020603050405020304" pitchFamily="18" charset="0"/>
                    <a:ea typeface="微软雅黑" panose="020B0503020204020204" pitchFamily="34" charset="-122"/>
                  </a:rPr>
                  <a:t>和</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𝑷</m:t>
                        </m:r>
                        <m:r>
                          <a:rPr lang="zh-CN" altLang="en-US" b="1">
                            <a:solidFill>
                              <a:prstClr val="black"/>
                            </a:solidFill>
                            <a:latin typeface="Cambria Math" panose="02040503050406030204" pitchFamily="18" charset="0"/>
                            <a:ea typeface="微软雅黑" panose="020B0503020204020204" pitchFamily="34" charset="-122"/>
                          </a:rPr>
                          <m:t>−</m:t>
                        </m:r>
                      </m:sub>
                    </m:sSub>
                  </m:oMath>
                </a14:m>
                <a:r>
                  <a:rPr lang="zh-CN" altLang="zh-CN" b="1" dirty="0">
                    <a:solidFill>
                      <a:prstClr val="black"/>
                    </a:solidFill>
                    <a:latin typeface="Times New Roman" panose="02020603050405020304" pitchFamily="18" charset="0"/>
                    <a:ea typeface="微软雅黑" panose="020B0503020204020204" pitchFamily="34" charset="-122"/>
                  </a:rPr>
                  <a:t>来分别表示信号的正负峰值。</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15516" y="2044318"/>
                <a:ext cx="8686800" cy="1823576"/>
              </a:xfrm>
              <a:prstGeom prst="rect">
                <a:avLst/>
              </a:prstGeom>
              <a:blipFill>
                <a:blip r:embed="rId3"/>
                <a:stretch>
                  <a:fillRect l="-280" r="-3079" b="-19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3490578" y="2950497"/>
                <a:ext cx="21366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a:latin typeface="Cambria Math" panose="02040503050406030204" pitchFamily="18" charset="0"/>
                            </a:rPr>
                          </m:ctrlPr>
                        </m:dPr>
                        <m:e>
                          <m:r>
                            <a:rPr lang="zh-CN" altLang="en-US" b="1" i="1">
                              <a:latin typeface="Cambria Math" panose="02040503050406030204" pitchFamily="18" charset="0"/>
                            </a:rPr>
                            <m:t>𝒖</m:t>
                          </m:r>
                          <m:r>
                            <a:rPr lang="zh-CN" altLang="en-US" b="1" i="0">
                              <a:latin typeface="Cambria Math" panose="02040503050406030204" pitchFamily="18" charset="0"/>
                            </a:rPr>
                            <m:t>(</m:t>
                          </m:r>
                          <m:r>
                            <a:rPr lang="zh-CN" altLang="en-US" b="1" i="1">
                              <a:latin typeface="Cambria Math" panose="02040503050406030204" pitchFamily="18" charset="0"/>
                            </a:rPr>
                            <m:t>𝒕</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𝐏</m:t>
                              </m:r>
                            </m:sub>
                          </m:sSub>
                          <m:r>
                            <a:rPr lang="zh-CN" altLang="en-US" b="1" i="0">
                              <a:latin typeface="Cambria Math" panose="02040503050406030204" pitchFamily="18" charset="0"/>
                            </a:rPr>
                            <m:t>𝐬𝐢</m:t>
                          </m:r>
                          <m:func>
                            <m:funcPr>
                              <m:ctrlPr>
                                <a:rPr lang="zh-CN" altLang="en-US" b="1" i="1">
                                  <a:latin typeface="Cambria Math" panose="02040503050406030204" pitchFamily="18" charset="0"/>
                                </a:rPr>
                              </m:ctrlPr>
                            </m:funcPr>
                            <m:fName>
                              <m:r>
                                <a:rPr lang="zh-CN" altLang="en-US" b="1" i="0">
                                  <a:latin typeface="Cambria Math" panose="02040503050406030204" pitchFamily="18" charset="0"/>
                                </a:rPr>
                                <m:t>𝐧</m:t>
                              </m:r>
                            </m:fName>
                            <m:e>
                              <m:r>
                                <a:rPr lang="zh-CN" altLang="en-US" b="1" i="0">
                                  <a:latin typeface="Cambria Math" panose="02040503050406030204" pitchFamily="18" charset="0"/>
                                </a:rPr>
                                <m:t>(</m:t>
                              </m:r>
                            </m:e>
                          </m:func>
                          <m:r>
                            <a:rPr lang="zh-CN" altLang="en-US" b="1" i="1">
                              <a:latin typeface="Cambria Math" panose="02040503050406030204" pitchFamily="18" charset="0"/>
                            </a:rPr>
                            <m:t>𝝎</m:t>
                          </m:r>
                          <m:r>
                            <a:rPr lang="zh-CN" altLang="en-US" b="1" i="1">
                              <a:latin typeface="Cambria Math" panose="02040503050406030204" pitchFamily="18" charset="0"/>
                            </a:rPr>
                            <m:t>𝒕</m:t>
                          </m:r>
                        </m:e>
                      </m:d>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3490578" y="2950497"/>
                <a:ext cx="2136675" cy="369332"/>
              </a:xfrm>
              <a:prstGeom prst="rect">
                <a:avLst/>
              </a:prstGeom>
              <a:blipFill>
                <a:blip r:embed="rId4"/>
                <a:stretch>
                  <a:fillRect t="-119672" r="-23429" b="-183607"/>
                </a:stretch>
              </a:blipFill>
            </p:spPr>
            <p:txBody>
              <a:bodyPr/>
              <a:lstStyle/>
              <a:p>
                <a:r>
                  <a:rPr lang="zh-CN" altLang="en-US">
                    <a:noFill/>
                  </a:rPr>
                  <a:t> </a:t>
                </a:r>
              </a:p>
            </p:txBody>
          </p:sp>
        </mc:Fallback>
      </mc:AlternateContent>
      <p:sp>
        <p:nvSpPr>
          <p:cNvPr id="18" name="矩形 17"/>
          <p:cNvSpPr/>
          <p:nvPr/>
        </p:nvSpPr>
        <p:spPr>
          <a:xfrm>
            <a:off x="6755834" y="3219822"/>
            <a:ext cx="2159566" cy="307777"/>
          </a:xfrm>
          <a:prstGeom prst="rect">
            <a:avLst/>
          </a:prstGeom>
        </p:spPr>
        <p:txBody>
          <a:bodyPr wrap="none">
            <a:spAutoFit/>
          </a:bodyPr>
          <a:lstStyle/>
          <a:p>
            <a:r>
              <a:rPr lang="zh-CN" altLang="zh-CN" sz="1400" b="1" dirty="0">
                <a:solidFill>
                  <a:prstClr val="black"/>
                </a:solidFill>
                <a:latin typeface="Times New Roman" panose="02020603050405020304" pitchFamily="18" charset="0"/>
                <a:ea typeface="微软雅黑" panose="020B0503020204020204" pitchFamily="34" charset="-122"/>
              </a:rPr>
              <a:t>信号的正负峰值是相等的</a:t>
            </a:r>
            <a:endParaRPr lang="zh-CN" altLang="en-US" sz="1400"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6755349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95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交流信号电压的测量</a:t>
            </a:r>
          </a:p>
        </p:txBody>
      </p:sp>
      <p:sp>
        <p:nvSpPr>
          <p:cNvPr id="10" name="矩形 9"/>
          <p:cNvSpPr/>
          <p:nvPr/>
        </p:nvSpPr>
        <p:spPr>
          <a:xfrm>
            <a:off x="899592" y="1449630"/>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平均值</a:t>
            </a:r>
          </a:p>
        </p:txBody>
      </p:sp>
      <p:sp>
        <p:nvSpPr>
          <p:cNvPr id="11" name="七角星 10"/>
          <p:cNvSpPr/>
          <p:nvPr/>
        </p:nvSpPr>
        <p:spPr>
          <a:xfrm>
            <a:off x="395536" y="120340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46211" y="2044318"/>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周期性交流电信号</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𝒖</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的平均值</a:t>
                </a:r>
                <a14:m>
                  <m:oMath xmlns:m="http://schemas.openxmlformats.org/officeDocument/2006/math">
                    <m:acc>
                      <m:accPr>
                        <m:chr m:val="‾"/>
                        <m:ctrlPr>
                          <a:rPr lang="zh-CN" altLang="zh-CN" b="1" i="1">
                            <a:solidFill>
                              <a:prstClr val="black"/>
                            </a:solidFill>
                            <a:latin typeface="Cambria Math" panose="02040503050406030204" pitchFamily="18" charset="0"/>
                            <a:ea typeface="微软雅黑" panose="020B0503020204020204" pitchFamily="34" charset="-122"/>
                          </a:rPr>
                        </m:ctrlPr>
                      </m:accPr>
                      <m:e>
                        <m:r>
                          <a:rPr lang="en-US" altLang="zh-CN" b="1" i="1">
                            <a:solidFill>
                              <a:prstClr val="black"/>
                            </a:solidFill>
                            <a:latin typeface="Cambria Math" panose="02040503050406030204" pitchFamily="18" charset="0"/>
                            <a:ea typeface="微软雅黑" panose="020B0503020204020204" pitchFamily="34" charset="-122"/>
                          </a:rPr>
                          <m:t>𝑼</m:t>
                        </m:r>
                      </m:e>
                    </m:acc>
                  </m:oMath>
                </a14:m>
                <a:r>
                  <a:rPr lang="zh-CN" altLang="zh-CN" b="1" dirty="0">
                    <a:solidFill>
                      <a:prstClr val="black"/>
                    </a:solidFill>
                    <a:latin typeface="Times New Roman" panose="02020603050405020304" pitchFamily="18" charset="0"/>
                    <a:ea typeface="微软雅黑" panose="020B0503020204020204" pitchFamily="34" charset="-122"/>
                  </a:rPr>
                  <a:t>定义为：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在电子测量中，经常要测量交流信号检波（整流）后的平均值</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交流信号的整流分为全波整流和半波整流两种，其中全波整流的平均值为：</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46211" y="2044318"/>
                <a:ext cx="8686800" cy="2516073"/>
              </a:xfrm>
              <a:prstGeom prst="rect">
                <a:avLst/>
              </a:prstGeom>
              <a:blipFill>
                <a:blip r:embed="rId3"/>
                <a:stretch>
                  <a:fillRect l="-28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3655756" y="2427296"/>
                <a:ext cx="1856855"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Upp>
                        <m:limUppPr>
                          <m:ctrlPr>
                            <a:rPr lang="zh-CN" altLang="en-US" b="1" i="1">
                              <a:latin typeface="Cambria Math" panose="02040503050406030204" pitchFamily="18" charset="0"/>
                            </a:rPr>
                          </m:ctrlPr>
                        </m:limUppPr>
                        <m:e>
                          <m:r>
                            <a:rPr lang="zh-CN" altLang="en-US" b="1" i="1" smtClean="0">
                              <a:latin typeface="Cambria Math" panose="02040503050406030204" pitchFamily="18" charset="0"/>
                            </a:rPr>
                            <m:t>𝑼</m:t>
                          </m:r>
                        </m:e>
                        <m:lim>
                          <m:r>
                            <a:rPr lang="zh-CN" altLang="en-US" b="1" i="0" smtClean="0">
                              <a:latin typeface="Cambria Math" panose="02040503050406030204" pitchFamily="18" charset="0"/>
                            </a:rPr>
                            <m:t>‾</m:t>
                          </m:r>
                        </m:lim>
                      </m:limUpp>
                      <m:r>
                        <a:rPr lang="zh-CN" altLang="en-US" b="1" i="0" smtClean="0">
                          <a:latin typeface="Cambria Math" panose="02040503050406030204" pitchFamily="18" charset="0"/>
                        </a:rPr>
                        <m:t>=</m:t>
                      </m:r>
                      <m:f>
                        <m:fPr>
                          <m:ctrlPr>
                            <a:rPr lang="zh-CN" altLang="en-US" b="1" i="1">
                              <a:latin typeface="Cambria Math" panose="02040503050406030204" pitchFamily="18" charset="0"/>
                            </a:rPr>
                          </m:ctrlPr>
                        </m:fPr>
                        <m:num>
                          <m:r>
                            <a:rPr lang="zh-CN" altLang="en-US" b="1" i="1" smtClean="0">
                              <a:latin typeface="Cambria Math" panose="02040503050406030204" pitchFamily="18" charset="0"/>
                            </a:rPr>
                            <m:t>𝟏</m:t>
                          </m:r>
                        </m:num>
                        <m:den>
                          <m:r>
                            <a:rPr lang="zh-CN" altLang="en-US" b="1" i="1" smtClean="0">
                              <a:latin typeface="Cambria Math" panose="02040503050406030204" pitchFamily="18" charset="0"/>
                            </a:rPr>
                            <m:t>𝑻</m:t>
                          </m:r>
                        </m:den>
                      </m:f>
                      <m:nary>
                        <m:naryPr>
                          <m:limLoc m:val="subSup"/>
                          <m:grow m:val="on"/>
                          <m:ctrlPr>
                            <a:rPr lang="zh-CN" altLang="en-US" b="1" i="1">
                              <a:latin typeface="Cambria Math" panose="02040503050406030204" pitchFamily="18" charset="0"/>
                            </a:rPr>
                          </m:ctrlPr>
                        </m:naryPr>
                        <m:sub>
                          <m:r>
                            <a:rPr lang="zh-CN" altLang="en-US" b="1" i="1" smtClean="0">
                              <a:latin typeface="Cambria Math" panose="02040503050406030204" pitchFamily="18" charset="0"/>
                            </a:rPr>
                            <m:t>𝟎</m:t>
                          </m:r>
                        </m:sub>
                        <m:sup>
                          <m:r>
                            <a:rPr lang="zh-CN" altLang="en-US" b="1" i="1" smtClean="0">
                              <a:latin typeface="Cambria Math" panose="02040503050406030204" pitchFamily="18" charset="0"/>
                            </a:rPr>
                            <m:t>𝑻</m:t>
                          </m:r>
                        </m:sup>
                        <m:e>
                          <m:r>
                            <a:rPr lang="zh-CN" altLang="en-US" b="1" i="1" smtClean="0">
                              <a:latin typeface="Cambria Math" panose="02040503050406030204" pitchFamily="18" charset="0"/>
                            </a:rPr>
                            <m:t>𝒖</m:t>
                          </m:r>
                          <m:r>
                            <a:rPr lang="zh-CN" altLang="en-US" b="1" i="0" smtClean="0">
                              <a:latin typeface="Cambria Math" panose="02040503050406030204" pitchFamily="18" charset="0"/>
                            </a:rPr>
                            <m:t>(</m:t>
                          </m:r>
                          <m:r>
                            <a:rPr lang="zh-CN" altLang="en-US" b="1" i="1" smtClean="0">
                              <a:latin typeface="Cambria Math" panose="02040503050406030204" pitchFamily="18" charset="0"/>
                            </a:rPr>
                            <m:t>𝒕</m:t>
                          </m:r>
                          <m:r>
                            <a:rPr lang="zh-CN" altLang="en-US" b="1" i="1" smtClean="0">
                              <a:latin typeface="Cambria Math" panose="02040503050406030204" pitchFamily="18" charset="0"/>
                            </a:rPr>
                            <m:t>)</m:t>
                          </m:r>
                          <m:r>
                            <a:rPr lang="zh-CN" altLang="en-US" b="1" i="1" smtClean="0">
                              <a:latin typeface="Cambria Math" panose="02040503050406030204" pitchFamily="18" charset="0"/>
                            </a:rPr>
                            <m:t>𝐝</m:t>
                          </m:r>
                          <m:r>
                            <a:rPr lang="zh-CN" altLang="en-US" b="1" i="1" smtClean="0">
                              <a:latin typeface="Cambria Math" panose="02040503050406030204" pitchFamily="18" charset="0"/>
                            </a:rPr>
                            <m:t>𝒕</m:t>
                          </m:r>
                        </m:e>
                      </m:nary>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3655756" y="2427296"/>
                <a:ext cx="1856855" cy="720518"/>
              </a:xfrm>
              <a:prstGeom prst="rect">
                <a:avLst/>
              </a:prstGeom>
              <a:blipFill>
                <a:blip r:embed="rId4"/>
                <a:stretch>
                  <a:fillRect/>
                </a:stretch>
              </a:blipFill>
            </p:spPr>
            <p:txBody>
              <a:bodyPr/>
              <a:lstStyle/>
              <a:p>
                <a:r>
                  <a:rPr lang="zh-CN" altLang="en-US">
                    <a:noFill/>
                  </a:rPr>
                  <a:t> </a:t>
                </a:r>
              </a:p>
            </p:txBody>
          </p:sp>
        </mc:Fallback>
      </mc:AlternateContent>
      <p:sp>
        <p:nvSpPr>
          <p:cNvPr id="19" name="Rectangular Callout 6"/>
          <p:cNvSpPr/>
          <p:nvPr/>
        </p:nvSpPr>
        <p:spPr bwMode="auto">
          <a:xfrm>
            <a:off x="5004048" y="2139264"/>
            <a:ext cx="1368152" cy="350041"/>
          </a:xfrm>
          <a:prstGeom prst="wedgeRectCallout">
            <a:avLst>
              <a:gd name="adj1" fmla="val -70833"/>
              <a:gd name="adj2" fmla="val 7511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信号的周期</a:t>
            </a:r>
            <a:endParaRPr lang="en-US" b="1" dirty="0">
              <a:solidFill>
                <a:prstClr val="black"/>
              </a:solidFill>
              <a:latin typeface="Times New Roman" panose="02020603050405020304" pitchFamily="18" charset="0"/>
              <a:ea typeface="微软雅黑" panose="020B0503020204020204" pitchFamily="34" charset="-122"/>
            </a:endParaRPr>
          </a:p>
        </p:txBody>
      </p:sp>
      <p:sp>
        <p:nvSpPr>
          <p:cNvPr id="6" name="矩形 5"/>
          <p:cNvSpPr/>
          <p:nvPr/>
        </p:nvSpPr>
        <p:spPr>
          <a:xfrm>
            <a:off x="6944008" y="2692400"/>
            <a:ext cx="1980029" cy="307777"/>
          </a:xfrm>
          <a:prstGeom prst="rect">
            <a:avLst/>
          </a:prstGeom>
        </p:spPr>
        <p:txBody>
          <a:bodyPr wrap="none">
            <a:spAutoFit/>
          </a:bodyPr>
          <a:lstStyle/>
          <a:p>
            <a:r>
              <a:rPr lang="zh-CN" altLang="zh-CN" sz="1400" b="1" dirty="0">
                <a:solidFill>
                  <a:schemeClr val="accent1"/>
                </a:solidFill>
                <a:latin typeface="Times New Roman" panose="02020603050405020304" pitchFamily="18" charset="0"/>
                <a:ea typeface="微软雅黑" panose="020B0503020204020204" pitchFamily="34" charset="-122"/>
              </a:rPr>
              <a:t>正弦信号的平均值为零</a:t>
            </a:r>
            <a:endParaRPr lang="zh-CN" altLang="en-US" sz="1400" b="1" dirty="0">
              <a:solidFill>
                <a:schemeClr val="accent1"/>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480066" y="3850941"/>
                <a:ext cx="2183867"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limUpp>
                        <m:limUppPr>
                          <m:ctrlPr>
                            <a:rPr lang="zh-CN" altLang="en-US" b="1" i="1">
                              <a:latin typeface="Cambria Math" panose="02040503050406030204" pitchFamily="18" charset="0"/>
                            </a:rPr>
                          </m:ctrlPr>
                        </m:limUppPr>
                        <m:e>
                          <m:r>
                            <a:rPr lang="zh-CN" altLang="en-US" b="1" i="1">
                              <a:latin typeface="Cambria Math" panose="02040503050406030204" pitchFamily="18" charset="0"/>
                            </a:rPr>
                            <m:t>𝑼</m:t>
                          </m:r>
                        </m:e>
                        <m:lim>
                          <m:r>
                            <a:rPr lang="zh-CN" altLang="en-US" b="1" i="0">
                              <a:latin typeface="Cambria Math" panose="02040503050406030204" pitchFamily="18" charset="0"/>
                            </a:rPr>
                            <m:t>‾</m:t>
                          </m:r>
                        </m:lim>
                      </m:limUpp>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𝑻</m:t>
                          </m:r>
                        </m:den>
                      </m:f>
                      <m:nary>
                        <m:naryPr>
                          <m:limLoc m:val="subSup"/>
                          <m:grow m:val="on"/>
                          <m:ctrlPr>
                            <a:rPr lang="zh-CN" altLang="en-US" b="1" i="1">
                              <a:latin typeface="Cambria Math" panose="02040503050406030204" pitchFamily="18" charset="0"/>
                            </a:rPr>
                          </m:ctrlPr>
                        </m:naryPr>
                        <m:sub>
                          <m:r>
                            <a:rPr lang="zh-CN" altLang="en-US" b="1" i="0">
                              <a:latin typeface="Cambria Math" panose="02040503050406030204" pitchFamily="18" charset="0"/>
                            </a:rPr>
                            <m:t>𝟎</m:t>
                          </m:r>
                        </m:sub>
                        <m:sup>
                          <m:r>
                            <a:rPr lang="zh-CN" altLang="en-US" b="1" i="1">
                              <a:latin typeface="Cambria Math" panose="02040503050406030204" pitchFamily="18" charset="0"/>
                            </a:rPr>
                            <m:t>𝑻</m:t>
                          </m:r>
                        </m:sup>
                        <m:e>
                          <m:r>
                            <a:rPr lang="zh-CN" altLang="en-US" b="1" i="0">
                              <a:latin typeface="Cambria Math" panose="02040503050406030204" pitchFamily="18" charset="0"/>
                            </a:rPr>
                            <m:t>∣</m:t>
                          </m:r>
                          <m:r>
                            <a:rPr lang="zh-CN" altLang="en-US" b="1" i="1">
                              <a:latin typeface="Cambria Math" panose="02040503050406030204" pitchFamily="18" charset="0"/>
                            </a:rPr>
                            <m:t>𝒖</m:t>
                          </m:r>
                          <m:r>
                            <a:rPr lang="zh-CN" altLang="en-US" b="1" i="0">
                              <a:latin typeface="Cambria Math" panose="02040503050406030204" pitchFamily="18" charset="0"/>
                            </a:rPr>
                            <m:t>(</m:t>
                          </m:r>
                          <m:r>
                            <a:rPr lang="zh-CN" altLang="en-US" b="1" i="1">
                              <a:latin typeface="Cambria Math" panose="02040503050406030204" pitchFamily="18" charset="0"/>
                            </a:rPr>
                            <m:t>𝒕</m:t>
                          </m:r>
                          <m:r>
                            <a:rPr lang="zh-CN" altLang="en-US" b="1" i="0">
                              <a:latin typeface="Cambria Math" panose="02040503050406030204" pitchFamily="18" charset="0"/>
                            </a:rPr>
                            <m:t>)∣</m:t>
                          </m:r>
                          <m:r>
                            <a:rPr lang="zh-CN" altLang="en-US" b="1" i="0">
                              <a:latin typeface="Cambria Math" panose="02040503050406030204" pitchFamily="18" charset="0"/>
                            </a:rPr>
                            <m:t>𝐝</m:t>
                          </m:r>
                          <m:r>
                            <a:rPr lang="zh-CN" altLang="en-US" b="1" i="1">
                              <a:latin typeface="Cambria Math" panose="02040503050406030204" pitchFamily="18" charset="0"/>
                            </a:rPr>
                            <m:t>𝒕</m:t>
                          </m:r>
                        </m:e>
                      </m:nary>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480066" y="3850941"/>
                <a:ext cx="2183867" cy="720518"/>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51346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37955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交流信号电压的测量</a:t>
            </a:r>
          </a:p>
        </p:txBody>
      </p:sp>
      <p:sp>
        <p:nvSpPr>
          <p:cNvPr id="10" name="矩形 9"/>
          <p:cNvSpPr/>
          <p:nvPr/>
        </p:nvSpPr>
        <p:spPr>
          <a:xfrm>
            <a:off x="899592" y="1269801"/>
            <a:ext cx="115212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有效值</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46211"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如果某个交流电</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𝒖</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𝒕</m:t>
                    </m:r>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和一个直流电</a:t>
                </a:r>
                <a14:m>
                  <m:oMath xmlns:m="http://schemas.openxmlformats.org/officeDocument/2006/math">
                    <m:r>
                      <a:rPr lang="en-US" altLang="zh-CN" b="1" i="1" smtClean="0">
                        <a:solidFill>
                          <a:prstClr val="black"/>
                        </a:solidFill>
                        <a:latin typeface="Cambria Math" panose="02040503050406030204" pitchFamily="18" charset="0"/>
                        <a:ea typeface="微软雅黑" panose="020B0503020204020204" pitchFamily="34" charset="-122"/>
                      </a:rPr>
                      <m:t>𝑼</m:t>
                    </m:r>
                  </m:oMath>
                </a14:m>
                <a:r>
                  <a:rPr lang="zh-CN" altLang="zh-CN" b="1" dirty="0">
                    <a:solidFill>
                      <a:prstClr val="black"/>
                    </a:solidFill>
                    <a:latin typeface="Times New Roman" panose="02020603050405020304" pitchFamily="18" charset="0"/>
                    <a:ea typeface="微软雅黑" panose="020B0503020204020204" pitchFamily="34" charset="-122"/>
                  </a:rPr>
                  <a:t>分别加在同一个纯电阻上，当它们产生的焦耳热相等时，这个交流电的有效值等于直流电</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𝑼</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根据定义有关系式：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使用交流电压表测量交流电时，其输出显示的就是</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有效值</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46211" y="1743658"/>
                <a:ext cx="8686800" cy="3208571"/>
              </a:xfrm>
              <a:prstGeom prst="rect">
                <a:avLst/>
              </a:prstGeom>
              <a:blipFill>
                <a:blip r:embed="rId3"/>
                <a:stretch>
                  <a:fillRect l="-280" b="-75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612195" y="2823969"/>
                <a:ext cx="1954831" cy="163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eqArr>
                        <m:eqArrPr>
                          <m:ctrlPr>
                            <a:rPr lang="zh-CN" altLang="en-US" sz="1600" b="1" i="1">
                              <a:latin typeface="Cambria Math" panose="02040503050406030204" pitchFamily="18" charset="0"/>
                            </a:rPr>
                          </m:ctrlPr>
                        </m:eqArrPr>
                        <m:e>
                          <m:r>
                            <a:rPr lang="zh-CN" altLang="en-US" sz="1600" b="1">
                              <a:latin typeface="Cambria Math" panose="02040503050406030204" pitchFamily="18" charset="0"/>
                            </a:rPr>
                            <m:t>&amp;</m:t>
                          </m:r>
                          <m:f>
                            <m:fPr>
                              <m:ctrlPr>
                                <a:rPr lang="zh-CN" altLang="en-US" sz="1600" b="1" i="1">
                                  <a:latin typeface="Cambria Math" panose="02040503050406030204" pitchFamily="18" charset="0"/>
                                </a:rPr>
                              </m:ctrlPr>
                            </m:fPr>
                            <m:num>
                              <m:sSup>
                                <m:sSupPr>
                                  <m:ctrlPr>
                                    <a:rPr lang="zh-CN" altLang="en-US" sz="1600" b="1" i="1">
                                      <a:latin typeface="Cambria Math" panose="02040503050406030204" pitchFamily="18" charset="0"/>
                                    </a:rPr>
                                  </m:ctrlPr>
                                </m:sSupPr>
                                <m:e>
                                  <m:r>
                                    <a:rPr lang="zh-CN" altLang="en-US" sz="1600" b="1" i="1">
                                      <a:latin typeface="Cambria Math" panose="02040503050406030204" pitchFamily="18" charset="0"/>
                                    </a:rPr>
                                    <m:t>𝑼</m:t>
                                  </m:r>
                                </m:e>
                                <m:sup>
                                  <m:r>
                                    <a:rPr lang="zh-CN" altLang="en-US" sz="1600" b="1" i="0">
                                      <a:latin typeface="Cambria Math" panose="02040503050406030204" pitchFamily="18" charset="0"/>
                                    </a:rPr>
                                    <m:t>𝟐</m:t>
                                  </m:r>
                                </m:sup>
                              </m:sSup>
                            </m:num>
                            <m:den>
                              <m:r>
                                <a:rPr lang="zh-CN" altLang="en-US" sz="1600" b="1" i="1">
                                  <a:latin typeface="Cambria Math" panose="02040503050406030204" pitchFamily="18" charset="0"/>
                                </a:rPr>
                                <m:t>𝑹</m:t>
                              </m:r>
                            </m:den>
                          </m:f>
                          <m:r>
                            <a:rPr lang="zh-CN" altLang="en-US" sz="1600" b="1" i="1">
                              <a:latin typeface="Cambria Math" panose="02040503050406030204" pitchFamily="18" charset="0"/>
                            </a:rPr>
                            <m:t>𝑻</m:t>
                          </m:r>
                          <m:r>
                            <a:rPr lang="zh-CN" altLang="en-US" sz="1600" b="1" i="0">
                              <a:latin typeface="Cambria Math" panose="02040503050406030204" pitchFamily="18" charset="0"/>
                            </a:rPr>
                            <m:t>=</m:t>
                          </m:r>
                          <m:nary>
                            <m:naryPr>
                              <m:limLoc m:val="subSup"/>
                              <m:grow m:val="on"/>
                              <m:ctrlPr>
                                <a:rPr lang="zh-CN" altLang="en-US" sz="1600" b="1" i="1">
                                  <a:latin typeface="Cambria Math" panose="02040503050406030204" pitchFamily="18" charset="0"/>
                                </a:rPr>
                              </m:ctrlPr>
                            </m:naryPr>
                            <m:sub>
                              <m:r>
                                <a:rPr lang="zh-CN" altLang="en-US" sz="1600" b="1" i="0">
                                  <a:latin typeface="Cambria Math" panose="02040503050406030204" pitchFamily="18" charset="0"/>
                                </a:rPr>
                                <m:t>𝟎</m:t>
                              </m:r>
                            </m:sub>
                            <m:sup>
                              <m:r>
                                <a:rPr lang="zh-CN" altLang="en-US" sz="1600" b="1" i="1">
                                  <a:latin typeface="Cambria Math" panose="02040503050406030204" pitchFamily="18" charset="0"/>
                                </a:rPr>
                                <m:t>𝑻</m:t>
                              </m:r>
                            </m:sup>
                            <m:e>
                              <m:f>
                                <m:fPr>
                                  <m:ctrlPr>
                                    <a:rPr lang="zh-CN" altLang="en-US" sz="1600" b="1" i="1">
                                      <a:latin typeface="Cambria Math" panose="02040503050406030204" pitchFamily="18" charset="0"/>
                                    </a:rPr>
                                  </m:ctrlPr>
                                </m:fPr>
                                <m:num>
                                  <m:d>
                                    <m:dPr>
                                      <m:begChr m:val=""/>
                                      <m:ctrlPr>
                                        <a:rPr lang="zh-CN" altLang="en-US" sz="1600" b="1" i="1">
                                          <a:latin typeface="Cambria Math" panose="02040503050406030204" pitchFamily="18" charset="0"/>
                                        </a:rPr>
                                      </m:ctrlPr>
                                    </m:dPr>
                                    <m:e>
                                      <m:sSup>
                                        <m:sSupPr>
                                          <m:ctrlPr>
                                            <a:rPr lang="zh-CN" altLang="en-US" sz="1600" b="1" i="1">
                                              <a:latin typeface="Cambria Math" panose="02040503050406030204" pitchFamily="18" charset="0"/>
                                            </a:rPr>
                                          </m:ctrlPr>
                                        </m:sSupPr>
                                        <m:e>
                                          <m:r>
                                            <a:rPr lang="zh-CN" altLang="en-US" sz="1600" b="1" i="1">
                                              <a:latin typeface="Cambria Math" panose="02040503050406030204" pitchFamily="18" charset="0"/>
                                            </a:rPr>
                                            <m:t>𝒖</m:t>
                                          </m:r>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r>
                                        <a:rPr lang="zh-CN" altLang="en-US" sz="1600" b="1" i="1">
                                          <a:latin typeface="Cambria Math" panose="02040503050406030204" pitchFamily="18" charset="0"/>
                                        </a:rPr>
                                        <m:t>𝒕</m:t>
                                      </m:r>
                                    </m:e>
                                  </m:d>
                                </m:num>
                                <m:den>
                                  <m:r>
                                    <a:rPr lang="zh-CN" altLang="en-US" sz="1600" b="1" i="1">
                                      <a:latin typeface="Cambria Math" panose="02040503050406030204" pitchFamily="18" charset="0"/>
                                    </a:rPr>
                                    <m:t>𝑹</m:t>
                                  </m:r>
                                </m:den>
                              </m:f>
                              <m:r>
                                <a:rPr lang="zh-CN" altLang="en-US" sz="1600" b="1" i="0">
                                  <a:latin typeface="Cambria Math" panose="02040503050406030204" pitchFamily="18" charset="0"/>
                                </a:rPr>
                                <m:t>𝐝</m:t>
                              </m:r>
                              <m:r>
                                <a:rPr lang="zh-CN" altLang="en-US" sz="1600" b="1" i="1">
                                  <a:latin typeface="Cambria Math" panose="02040503050406030204" pitchFamily="18" charset="0"/>
                                </a:rPr>
                                <m:t>𝒕</m:t>
                              </m:r>
                            </m:e>
                          </m:nary>
                        </m:e>
                        <m:e>
                          <m:r>
                            <a:rPr lang="zh-CN" altLang="en-US" sz="1600" b="1" i="0">
                              <a:latin typeface="Cambria Math" panose="02040503050406030204" pitchFamily="18" charset="0"/>
                            </a:rPr>
                            <m:t>&amp;</m:t>
                          </m:r>
                          <m:r>
                            <a:rPr lang="zh-CN" altLang="en-US" sz="1600" b="1" i="1">
                              <a:latin typeface="Cambria Math" panose="02040503050406030204" pitchFamily="18" charset="0"/>
                            </a:rPr>
                            <m:t>𝑼</m:t>
                          </m:r>
                          <m:r>
                            <a:rPr lang="zh-CN" altLang="en-US" sz="1600" b="1" i="0">
                              <a:latin typeface="Cambria Math" panose="02040503050406030204" pitchFamily="18" charset="0"/>
                            </a:rPr>
                            <m:t>=</m:t>
                          </m:r>
                          <m:rad>
                            <m:radPr>
                              <m:degHide m:val="on"/>
                              <m:ctrlPr>
                                <a:rPr lang="zh-CN" altLang="en-US" sz="1600" b="1" i="1">
                                  <a:latin typeface="Cambria Math" panose="02040503050406030204" pitchFamily="18" charset="0"/>
                                </a:rPr>
                              </m:ctrlPr>
                            </m:radPr>
                            <m:deg/>
                            <m:e>
                              <m:f>
                                <m:fPr>
                                  <m:ctrlPr>
                                    <a:rPr lang="zh-CN" altLang="en-US" sz="1600" b="1" i="1">
                                      <a:latin typeface="Cambria Math" panose="02040503050406030204" pitchFamily="18" charset="0"/>
                                    </a:rPr>
                                  </m:ctrlPr>
                                </m:fPr>
                                <m:num>
                                  <m:r>
                                    <a:rPr lang="zh-CN" altLang="en-US" sz="1600" b="1" i="0">
                                      <a:latin typeface="Cambria Math" panose="02040503050406030204" pitchFamily="18" charset="0"/>
                                    </a:rPr>
                                    <m:t>𝟏</m:t>
                                  </m:r>
                                </m:num>
                                <m:den>
                                  <m:r>
                                    <a:rPr lang="zh-CN" altLang="en-US" sz="1600" b="1" i="1">
                                      <a:latin typeface="Cambria Math" panose="02040503050406030204" pitchFamily="18" charset="0"/>
                                    </a:rPr>
                                    <m:t>𝑻</m:t>
                                  </m:r>
                                </m:den>
                              </m:f>
                              <m:nary>
                                <m:naryPr>
                                  <m:limLoc m:val="subSup"/>
                                  <m:grow m:val="on"/>
                                  <m:ctrlPr>
                                    <a:rPr lang="zh-CN" altLang="en-US" sz="1600" b="1" i="1">
                                      <a:latin typeface="Cambria Math" panose="02040503050406030204" pitchFamily="18" charset="0"/>
                                    </a:rPr>
                                  </m:ctrlPr>
                                </m:naryPr>
                                <m:sub>
                                  <m:r>
                                    <a:rPr lang="zh-CN" altLang="en-US" sz="1600" b="1" i="0">
                                      <a:latin typeface="Cambria Math" panose="02040503050406030204" pitchFamily="18" charset="0"/>
                                    </a:rPr>
                                    <m:t>𝟎</m:t>
                                  </m:r>
                                </m:sub>
                                <m:sup>
                                  <m:r>
                                    <a:rPr lang="zh-CN" altLang="en-US" sz="1600" b="1" i="1">
                                      <a:latin typeface="Cambria Math" panose="02040503050406030204" pitchFamily="18" charset="0"/>
                                    </a:rPr>
                                    <m:t>𝑻</m:t>
                                  </m:r>
                                </m:sup>
                                <m:e>
                                  <m:sSup>
                                    <m:sSupPr>
                                      <m:ctrlPr>
                                        <a:rPr lang="zh-CN" altLang="en-US" sz="1600" b="1" i="1">
                                          <a:latin typeface="Cambria Math" panose="02040503050406030204" pitchFamily="18" charset="0"/>
                                        </a:rPr>
                                      </m:ctrlPr>
                                    </m:sSupPr>
                                    <m:e>
                                      <m:r>
                                        <a:rPr lang="zh-CN" altLang="en-US" sz="1600" b="1" i="1">
                                          <a:latin typeface="Cambria Math" panose="02040503050406030204" pitchFamily="18" charset="0"/>
                                        </a:rPr>
                                        <m:t>𝒖</m:t>
                                      </m:r>
                                    </m:e>
                                    <m:sup>
                                      <m:r>
                                        <a:rPr lang="zh-CN" altLang="en-US" sz="1600" b="1" i="0">
                                          <a:latin typeface="Cambria Math" panose="02040503050406030204" pitchFamily="18" charset="0"/>
                                        </a:rPr>
                                        <m:t>𝟐</m:t>
                                      </m:r>
                                    </m:sup>
                                  </m:sSup>
                                  <m:r>
                                    <a:rPr lang="zh-CN" altLang="en-US" sz="1600" b="1" i="0">
                                      <a:latin typeface="Cambria Math" panose="02040503050406030204" pitchFamily="18" charset="0"/>
                                    </a:rPr>
                                    <m:t>(</m:t>
                                  </m:r>
                                  <m:r>
                                    <a:rPr lang="zh-CN" altLang="en-US" sz="1600" b="1" i="1">
                                      <a:latin typeface="Cambria Math" panose="02040503050406030204" pitchFamily="18" charset="0"/>
                                    </a:rPr>
                                    <m:t>𝒕</m:t>
                                  </m:r>
                                  <m:r>
                                    <a:rPr lang="zh-CN" altLang="en-US" sz="1600" b="1" i="0">
                                      <a:latin typeface="Cambria Math" panose="02040503050406030204" pitchFamily="18" charset="0"/>
                                    </a:rPr>
                                    <m:t>)</m:t>
                                  </m:r>
                                  <m:r>
                                    <a:rPr lang="zh-CN" altLang="en-US" sz="1600" b="1" i="0">
                                      <a:latin typeface="Cambria Math" panose="02040503050406030204" pitchFamily="18" charset="0"/>
                                    </a:rPr>
                                    <m:t>𝐝</m:t>
                                  </m:r>
                                  <m:r>
                                    <a:rPr lang="zh-CN" altLang="en-US" sz="1600" b="1" i="1">
                                      <a:latin typeface="Cambria Math" panose="02040503050406030204" pitchFamily="18" charset="0"/>
                                    </a:rPr>
                                    <m:t>𝒕</m:t>
                                  </m:r>
                                </m:e>
                              </m:nary>
                            </m:e>
                          </m:rad>
                        </m:e>
                      </m:eqArr>
                    </m:oMath>
                  </m:oMathPara>
                </a14:m>
                <a:endParaRPr lang="zh-CN" altLang="en-US" sz="1600" b="1" dirty="0"/>
              </a:p>
            </p:txBody>
          </p:sp>
        </mc:Choice>
        <mc:Fallback xmlns="">
          <p:sp>
            <p:nvSpPr>
              <p:cNvPr id="3" name="矩形 2"/>
              <p:cNvSpPr>
                <a:spLocks noRot="1" noChangeAspect="1" noMove="1" noResize="1" noEditPoints="1" noAdjustHandles="1" noChangeArrowheads="1" noChangeShapeType="1" noTextEdit="1"/>
              </p:cNvSpPr>
              <p:nvPr/>
            </p:nvSpPr>
            <p:spPr>
              <a:xfrm>
                <a:off x="3612195" y="2823969"/>
                <a:ext cx="1954831" cy="163166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710133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2" name="矩形 1"/>
          <p:cNvSpPr/>
          <p:nvPr/>
        </p:nvSpPr>
        <p:spPr>
          <a:xfrm>
            <a:off x="228600" y="1167594"/>
            <a:ext cx="8686800" cy="2169825"/>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电流的测量方法分为：</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直接测量法</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指在被测电流的通路中串入量程适当的</a:t>
            </a:r>
            <a:r>
              <a:rPr lang="zh-CN" altLang="zh-CN" b="1" dirty="0">
                <a:solidFill>
                  <a:schemeClr val="accent1"/>
                </a:solidFill>
                <a:latin typeface="Times New Roman" panose="02020603050405020304" pitchFamily="18" charset="0"/>
                <a:ea typeface="微软雅黑" panose="020B0503020204020204" pitchFamily="34" charset="-122"/>
              </a:rPr>
              <a:t>电流</a:t>
            </a:r>
            <a:r>
              <a:rPr lang="zh-CN" altLang="zh-CN" b="1" dirty="0">
                <a:solidFill>
                  <a:prstClr val="black"/>
                </a:solidFill>
                <a:latin typeface="Times New Roman" panose="02020603050405020304" pitchFamily="18" charset="0"/>
                <a:ea typeface="微软雅黑" panose="020B0503020204020204" pitchFamily="34" charset="-122"/>
              </a:rPr>
              <a:t>表进行</a:t>
            </a:r>
            <a:r>
              <a:rPr lang="zh-CN" altLang="zh-CN" b="1" dirty="0">
                <a:solidFill>
                  <a:schemeClr val="accent1"/>
                </a:solidFill>
                <a:latin typeface="Times New Roman" panose="02020603050405020304" pitchFamily="18" charset="0"/>
                <a:ea typeface="微软雅黑" panose="020B0503020204020204" pitchFamily="34" charset="-122"/>
              </a:rPr>
              <a:t>测量</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zh-CN" b="1" dirty="0">
                <a:solidFill>
                  <a:prstClr val="black"/>
                </a:solidFill>
                <a:latin typeface="Times New Roman" panose="02020603050405020304" pitchFamily="18" charset="0"/>
                <a:ea typeface="微软雅黑" panose="020B0503020204020204" pitchFamily="34" charset="-122"/>
              </a:rPr>
              <a:t>间接测量法</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zh-CN" b="1" dirty="0">
                <a:solidFill>
                  <a:prstClr val="black"/>
                </a:solidFill>
                <a:latin typeface="Times New Roman" panose="02020603050405020304" pitchFamily="18" charset="0"/>
                <a:ea typeface="微软雅黑" panose="020B0503020204020204" pitchFamily="34" charset="-122"/>
              </a:rPr>
              <a:t>指把</a:t>
            </a:r>
            <a:r>
              <a:rPr lang="zh-CN" altLang="zh-CN" b="1" dirty="0">
                <a:solidFill>
                  <a:schemeClr val="accent1"/>
                </a:solidFill>
                <a:latin typeface="Times New Roman" panose="02020603050405020304" pitchFamily="18" charset="0"/>
                <a:ea typeface="微软雅黑" panose="020B0503020204020204" pitchFamily="34" charset="-122"/>
              </a:rPr>
              <a:t>电流</a:t>
            </a:r>
            <a:r>
              <a:rPr lang="zh-CN" altLang="zh-CN" b="1" dirty="0">
                <a:solidFill>
                  <a:prstClr val="black"/>
                </a:solidFill>
                <a:latin typeface="Times New Roman" panose="02020603050405020304" pitchFamily="18" charset="0"/>
                <a:ea typeface="微软雅黑" panose="020B0503020204020204" pitchFamily="34" charset="-122"/>
              </a:rPr>
              <a:t>转换成</a:t>
            </a:r>
            <a:r>
              <a:rPr lang="zh-CN" altLang="zh-CN" b="1" dirty="0">
                <a:solidFill>
                  <a:schemeClr val="accent1"/>
                </a:solidFill>
                <a:latin typeface="Times New Roman" panose="02020603050405020304" pitchFamily="18" charset="0"/>
                <a:ea typeface="微软雅黑" panose="020B0503020204020204" pitchFamily="34" charset="-122"/>
              </a:rPr>
              <a:t>电压</a:t>
            </a:r>
            <a:r>
              <a:rPr lang="zh-CN" altLang="zh-CN" b="1" dirty="0">
                <a:solidFill>
                  <a:prstClr val="black"/>
                </a:solidFill>
                <a:latin typeface="Times New Roman" panose="02020603050405020304" pitchFamily="18" charset="0"/>
                <a:ea typeface="微软雅黑" panose="020B0503020204020204" pitchFamily="34" charset="-122"/>
              </a:rPr>
              <a:t>、</a:t>
            </a:r>
            <a:r>
              <a:rPr lang="zh-CN" altLang="zh-CN" b="1" dirty="0">
                <a:solidFill>
                  <a:schemeClr val="accent1"/>
                </a:solidFill>
                <a:latin typeface="Times New Roman" panose="02020603050405020304" pitchFamily="18" charset="0"/>
                <a:ea typeface="微软雅黑" panose="020B0503020204020204" pitchFamily="34" charset="-122"/>
              </a:rPr>
              <a:t>频率</a:t>
            </a:r>
            <a:r>
              <a:rPr lang="zh-CN" altLang="zh-CN" b="1" dirty="0">
                <a:solidFill>
                  <a:prstClr val="black"/>
                </a:solidFill>
                <a:latin typeface="Times New Roman" panose="02020603050405020304" pitchFamily="18" charset="0"/>
                <a:ea typeface="微软雅黑" panose="020B0503020204020204" pitchFamily="34" charset="-122"/>
              </a:rPr>
              <a:t>、</a:t>
            </a:r>
            <a:r>
              <a:rPr lang="zh-CN" altLang="zh-CN" b="1" dirty="0">
                <a:solidFill>
                  <a:schemeClr val="accent1"/>
                </a:solidFill>
                <a:latin typeface="Times New Roman" panose="02020603050405020304" pitchFamily="18" charset="0"/>
                <a:ea typeface="微软雅黑" panose="020B0503020204020204" pitchFamily="34" charset="-122"/>
              </a:rPr>
              <a:t>磁场</a:t>
            </a:r>
            <a:r>
              <a:rPr lang="zh-CN" altLang="zh-CN" b="1" dirty="0">
                <a:solidFill>
                  <a:prstClr val="black"/>
                </a:solidFill>
                <a:latin typeface="Times New Roman" panose="02020603050405020304" pitchFamily="18" charset="0"/>
                <a:ea typeface="微软雅黑" panose="020B0503020204020204" pitchFamily="34" charset="-122"/>
              </a:rPr>
              <a:t>强度等物理量进行测量。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当直接使用电流表测量</a:t>
            </a:r>
            <a:r>
              <a:rPr lang="zh-CN" altLang="en-US" b="1" dirty="0">
                <a:solidFill>
                  <a:schemeClr val="accent1"/>
                </a:solidFill>
                <a:latin typeface="Times New Roman" panose="02020603050405020304" pitchFamily="18" charset="0"/>
                <a:ea typeface="微软雅黑" panose="020B0503020204020204" pitchFamily="34" charset="-122"/>
              </a:rPr>
              <a:t>不方便</a:t>
            </a:r>
            <a:r>
              <a:rPr lang="zh-CN" altLang="en-US" b="1" dirty="0">
                <a:solidFill>
                  <a:prstClr val="black"/>
                </a:solidFill>
                <a:latin typeface="Times New Roman" panose="02020603050405020304" pitchFamily="18" charset="0"/>
                <a:ea typeface="微软雅黑" panose="020B0503020204020204" pitchFamily="34" charset="-122"/>
              </a:rPr>
              <a:t>或</a:t>
            </a:r>
            <a:r>
              <a:rPr lang="zh-CN" altLang="en-US" b="1" dirty="0">
                <a:solidFill>
                  <a:schemeClr val="accent1"/>
                </a:solidFill>
                <a:latin typeface="Times New Roman" panose="02020603050405020304" pitchFamily="18" charset="0"/>
                <a:ea typeface="微软雅黑" panose="020B0503020204020204" pitchFamily="34" charset="-122"/>
              </a:rPr>
              <a:t>没有合适的电流表</a:t>
            </a:r>
            <a:r>
              <a:rPr lang="zh-CN" altLang="en-US" b="1" dirty="0">
                <a:solidFill>
                  <a:prstClr val="black"/>
                </a:solidFill>
                <a:latin typeface="Times New Roman" panose="02020603050405020304" pitchFamily="18" charset="0"/>
                <a:ea typeface="微软雅黑" panose="020B0503020204020204" pitchFamily="34" charset="-122"/>
              </a:rPr>
              <a:t>时，可以采用</a:t>
            </a:r>
            <a:r>
              <a:rPr lang="zh-CN" altLang="en-US" b="1" dirty="0">
                <a:solidFill>
                  <a:schemeClr val="accent1"/>
                </a:solidFill>
                <a:latin typeface="Times New Roman" panose="02020603050405020304" pitchFamily="18" charset="0"/>
                <a:ea typeface="微软雅黑" panose="020B0503020204020204" pitchFamily="34" charset="-122"/>
              </a:rPr>
              <a:t>间接</a:t>
            </a:r>
            <a:r>
              <a:rPr lang="zh-CN" altLang="en-US" b="1" dirty="0">
                <a:solidFill>
                  <a:prstClr val="black"/>
                </a:solidFill>
                <a:latin typeface="Times New Roman" panose="02020603050405020304" pitchFamily="18" charset="0"/>
                <a:ea typeface="微软雅黑" panose="020B0503020204020204" pitchFamily="34" charset="-122"/>
              </a:rPr>
              <a:t>测量的方法；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间接测量是将</a:t>
            </a:r>
            <a:r>
              <a:rPr lang="zh-CN" altLang="en-US" b="1" dirty="0">
                <a:solidFill>
                  <a:schemeClr val="accent1"/>
                </a:solidFill>
                <a:latin typeface="Times New Roman" panose="02020603050405020304" pitchFamily="18" charset="0"/>
                <a:ea typeface="微软雅黑" panose="020B0503020204020204" pitchFamily="34" charset="-122"/>
              </a:rPr>
              <a:t>电流</a:t>
            </a:r>
            <a:r>
              <a:rPr lang="zh-CN" altLang="en-US" b="1" dirty="0">
                <a:solidFill>
                  <a:prstClr val="black"/>
                </a:solidFill>
                <a:latin typeface="Times New Roman" panose="02020603050405020304" pitchFamily="18" charset="0"/>
                <a:ea typeface="微软雅黑" panose="020B0503020204020204" pitchFamily="34" charset="-122"/>
              </a:rPr>
              <a:t>转换为电压、频率、磁场强度等</a:t>
            </a:r>
            <a:r>
              <a:rPr lang="zh-CN" altLang="en-US" b="1" dirty="0">
                <a:solidFill>
                  <a:schemeClr val="accent1"/>
                </a:solidFill>
                <a:latin typeface="Times New Roman" panose="02020603050405020304" pitchFamily="18" charset="0"/>
                <a:ea typeface="微软雅黑" panose="020B0503020204020204" pitchFamily="34" charset="-122"/>
              </a:rPr>
              <a:t>其他物理量</a:t>
            </a:r>
            <a:r>
              <a:rPr lang="zh-CN" altLang="en-US" b="1" dirty="0">
                <a:solidFill>
                  <a:prstClr val="black"/>
                </a:solidFill>
                <a:latin typeface="Times New Roman" panose="02020603050405020304" pitchFamily="18" charset="0"/>
                <a:ea typeface="微软雅黑" panose="020B0503020204020204" pitchFamily="34" charset="-122"/>
              </a:rPr>
              <a:t>进行测量，然后根据这些测量值与被测电流之间的</a:t>
            </a:r>
            <a:r>
              <a:rPr lang="zh-CN" altLang="en-US" b="1" dirty="0">
                <a:solidFill>
                  <a:schemeClr val="accent1"/>
                </a:solidFill>
                <a:latin typeface="Times New Roman" panose="02020603050405020304" pitchFamily="18" charset="0"/>
                <a:ea typeface="微软雅黑" panose="020B0503020204020204" pitchFamily="34" charset="-122"/>
              </a:rPr>
              <a:t>关系</a:t>
            </a:r>
            <a:r>
              <a:rPr lang="zh-CN" altLang="en-US" b="1" dirty="0">
                <a:solidFill>
                  <a:prstClr val="black"/>
                </a:solidFill>
                <a:latin typeface="Times New Roman" panose="02020603050405020304" pitchFamily="18" charset="0"/>
                <a:ea typeface="微软雅黑" panose="020B0503020204020204" pitchFamily="34" charset="-122"/>
              </a:rPr>
              <a:t>来</a:t>
            </a:r>
            <a:r>
              <a:rPr lang="zh-CN" altLang="en-US" b="1" dirty="0">
                <a:solidFill>
                  <a:schemeClr val="accent1"/>
                </a:solidFill>
                <a:latin typeface="Times New Roman" panose="02020603050405020304" pitchFamily="18" charset="0"/>
                <a:ea typeface="微软雅黑" panose="020B0503020204020204" pitchFamily="34" charset="-122"/>
              </a:rPr>
              <a:t>计算</a:t>
            </a:r>
            <a:r>
              <a:rPr lang="zh-CN" altLang="en-US" b="1" dirty="0">
                <a:solidFill>
                  <a:prstClr val="black"/>
                </a:solidFill>
                <a:latin typeface="Times New Roman" panose="02020603050405020304" pitchFamily="18" charset="0"/>
                <a:ea typeface="微软雅黑" panose="020B0503020204020204" pitchFamily="34" charset="-122"/>
              </a:rPr>
              <a:t>电流值。</a:t>
            </a:r>
          </a:p>
        </p:txBody>
      </p:sp>
    </p:spTree>
    <p:extLst>
      <p:ext uri="{BB962C8B-B14F-4D97-AF65-F5344CB8AC3E}">
        <p14:creationId xmlns:p14="http://schemas.microsoft.com/office/powerpoint/2010/main" val="13145557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9164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331075"/>
            <a:ext cx="176419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直接测量法</a:t>
            </a:r>
          </a:p>
        </p:txBody>
      </p:sp>
      <p:sp>
        <p:nvSpPr>
          <p:cNvPr id="11" name="七角星 10"/>
          <p:cNvSpPr/>
          <p:nvPr/>
        </p:nvSpPr>
        <p:spPr>
          <a:xfrm>
            <a:off x="395536" y="108485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46211" y="184093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直接测量电流的方法通常是在被测电流的通路中串入适当量程的电流表，让被测电流的全部或一部分流过电流表，进而从电流表上直接读取被测电流值或被测电流分流值；</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被测电流实际值为：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2" name="图片 1"/>
          <p:cNvPicPr>
            <a:picLocks noChangeAspect="1"/>
          </p:cNvPicPr>
          <p:nvPr/>
        </p:nvPicPr>
        <p:blipFill>
          <a:blip r:embed="rId3"/>
          <a:stretch>
            <a:fillRect/>
          </a:stretch>
        </p:blipFill>
        <p:spPr>
          <a:xfrm>
            <a:off x="5652120" y="2679700"/>
            <a:ext cx="2484276" cy="1952917"/>
          </a:xfrm>
          <a:prstGeom prst="rect">
            <a:avLst/>
          </a:prstGeom>
        </p:spPr>
      </p:pic>
      <mc:AlternateContent xmlns:mc="http://schemas.openxmlformats.org/markup-compatibility/2006" xmlns:a14="http://schemas.microsoft.com/office/drawing/2010/main">
        <mc:Choice Requires="a14">
          <p:sp>
            <p:nvSpPr>
              <p:cNvPr id="4" name="矩形 3"/>
              <p:cNvSpPr/>
              <p:nvPr/>
            </p:nvSpPr>
            <p:spPr>
              <a:xfrm>
                <a:off x="771734" y="3471850"/>
                <a:ext cx="2019912" cy="657552"/>
              </a:xfrm>
              <a:prstGeom prst="rect">
                <a:avLst/>
              </a:prstGeom>
            </p:spPr>
            <p:txBody>
              <a:bodyPr wrap="none">
                <a:spAutoFit/>
              </a:bodyPr>
              <a:lstStyle/>
              <a:p>
                <a:pPr/>
                <a14:m>
                  <m:oMathPara xmlns:m="http://schemas.openxmlformats.org/officeDocument/2006/math">
                    <m:oMathParaPr>
                      <m:jc m:val="center"/>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Sub>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𝑬</m:t>
                          </m:r>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𝑹</m:t>
                              </m:r>
                            </m:e>
                            <m:sub>
                              <m:r>
                                <a:rPr lang="zh-CN" altLang="en-US" b="1" i="0">
                                  <a:latin typeface="Cambria Math" panose="02040503050406030204" pitchFamily="18" charset="0"/>
                                </a:rPr>
                                <m:t>𝟎</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𝑹</m:t>
                              </m:r>
                            </m:e>
                            <m:sub>
                              <m:r>
                                <a:rPr lang="zh-CN" altLang="en-US" b="1" i="1">
                                  <a:latin typeface="Cambria Math" panose="02040503050406030204" pitchFamily="18" charset="0"/>
                                </a:rPr>
                                <m:t>𝑳</m:t>
                              </m:r>
                            </m:sub>
                          </m:sSub>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𝑬</m:t>
                          </m:r>
                        </m:num>
                        <m:den>
                          <m:r>
                            <a:rPr lang="zh-CN" altLang="en-US" b="1" i="1">
                              <a:latin typeface="Cambria Math" panose="02040503050406030204" pitchFamily="18" charset="0"/>
                            </a:rPr>
                            <m:t>𝑹</m:t>
                          </m:r>
                        </m:den>
                      </m:f>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771734" y="3471850"/>
                <a:ext cx="2019912" cy="657552"/>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089739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66378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331075"/>
            <a:ext cx="176419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直接测量法</a:t>
            </a:r>
          </a:p>
        </p:txBody>
      </p:sp>
      <p:sp>
        <p:nvSpPr>
          <p:cNvPr id="11" name="七角星 10"/>
          <p:cNvSpPr/>
          <p:nvPr/>
        </p:nvSpPr>
        <p:spPr>
          <a:xfrm>
            <a:off x="395536" y="108485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46211" y="1840936"/>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考虑电流表本身的内阻</a:t>
                </a:r>
                <a:r>
                  <a:rPr lang="en-US" altLang="zh-CN" b="1" dirty="0">
                    <a:solidFill>
                      <a:prstClr val="black"/>
                    </a:solidFill>
                    <a:latin typeface="Times New Roman" panose="02020603050405020304" pitchFamily="18" charset="0"/>
                    <a:ea typeface="微软雅黑" panose="020B0503020204020204" pitchFamily="34" charset="-122"/>
                  </a:rPr>
                  <a:t>r</a:t>
                </a:r>
                <a:r>
                  <a:rPr lang="zh-CN" altLang="en-US" b="1" dirty="0">
                    <a:solidFill>
                      <a:prstClr val="black"/>
                    </a:solidFill>
                    <a:latin typeface="Times New Roman" panose="02020603050405020304" pitchFamily="18" charset="0"/>
                    <a:ea typeface="微软雅黑" panose="020B0503020204020204" pitchFamily="34" charset="-122"/>
                  </a:rPr>
                  <a:t>，示意图可等效为：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流过电流表的电流为：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相对误差</a:t>
                </a:r>
                <a14:m>
                  <m:oMath xmlns:m="http://schemas.openxmlformats.org/officeDocument/2006/math">
                    <m:r>
                      <a:rPr lang="en-US" altLang="zh-CN" b="0" i="1">
                        <a:latin typeface="Cambria Math" panose="02040503050406030204" pitchFamily="18" charset="0"/>
                      </a:rPr>
                      <m:t>𝛾</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电流表的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内阻</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越</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，其性能越</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好</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46211" y="1840936"/>
                <a:ext cx="8686800" cy="2862322"/>
              </a:xfrm>
              <a:prstGeom prst="rect">
                <a:avLst/>
              </a:prstGeom>
              <a:blipFill>
                <a:blip r:embed="rId3"/>
                <a:stretch>
                  <a:fillRect l="-280" b="-8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矩形 4"/>
              <p:cNvSpPr/>
              <p:nvPr/>
            </p:nvSpPr>
            <p:spPr>
              <a:xfrm>
                <a:off x="681215" y="2625777"/>
                <a:ext cx="2433167" cy="64806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𝑬</m:t>
                          </m:r>
                        </m:num>
                        <m:den>
                          <m:r>
                            <a:rPr lang="zh-CN" altLang="en-US" b="1" i="1">
                              <a:latin typeface="Cambria Math" panose="02040503050406030204" pitchFamily="18" charset="0"/>
                            </a:rPr>
                            <m:t>𝑹</m:t>
                          </m:r>
                          <m:r>
                            <a:rPr lang="zh-CN" altLang="en-US" b="1" i="0">
                              <a:latin typeface="Cambria Math" panose="02040503050406030204" pitchFamily="18" charset="0"/>
                            </a:rPr>
                            <m:t>+</m:t>
                          </m:r>
                          <m:r>
                            <a:rPr lang="zh-CN" altLang="en-US" b="1" i="1">
                              <a:latin typeface="Cambria Math" panose="02040503050406030204" pitchFamily="18" charset="0"/>
                            </a:rPr>
                            <m:t>𝒓</m:t>
                          </m:r>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Sub>
                        </m:num>
                        <m:den>
                          <m:r>
                            <a:rPr lang="zh-CN" altLang="en-US" b="1" i="0">
                              <a:latin typeface="Cambria Math" panose="02040503050406030204" pitchFamily="18" charset="0"/>
                            </a:rPr>
                            <m:t>𝟏</m:t>
                          </m:r>
                          <m:r>
                            <a:rPr lang="zh-CN" altLang="en-US" b="1" i="0">
                              <a:latin typeface="Cambria Math" panose="02040503050406030204" pitchFamily="18" charset="0"/>
                            </a:rPr>
                            <m:t>+</m:t>
                          </m:r>
                          <m:f>
                            <m:fPr>
                              <m:type m:val="lin"/>
                              <m:ctrlPr>
                                <a:rPr lang="zh-CN" altLang="en-US" b="1" i="1">
                                  <a:latin typeface="Cambria Math" panose="02040503050406030204" pitchFamily="18" charset="0"/>
                                </a:rPr>
                              </m:ctrlPr>
                            </m:fPr>
                            <m:num>
                              <m:r>
                                <a:rPr lang="zh-CN" altLang="en-US" b="1" i="1">
                                  <a:latin typeface="Cambria Math" panose="02040503050406030204" pitchFamily="18" charset="0"/>
                                </a:rPr>
                                <m:t>𝒓</m:t>
                              </m:r>
                            </m:num>
                            <m:den>
                              <m:r>
                                <a:rPr lang="zh-CN" altLang="en-US" b="1" i="1">
                                  <a:latin typeface="Cambria Math" panose="02040503050406030204" pitchFamily="18" charset="0"/>
                                </a:rPr>
                                <m:t>𝑹</m:t>
                              </m:r>
                            </m:den>
                          </m:f>
                        </m:den>
                      </m:f>
                    </m:oMath>
                  </m:oMathPara>
                </a14:m>
                <a:endParaRPr lang="zh-CN" altLang="en-US" b="1" dirty="0"/>
              </a:p>
            </p:txBody>
          </p:sp>
        </mc:Choice>
        <mc:Fallback xmlns="">
          <p:sp>
            <p:nvSpPr>
              <p:cNvPr id="5" name="矩形 4"/>
              <p:cNvSpPr>
                <a:spLocks noRot="1" noChangeAspect="1" noMove="1" noResize="1" noEditPoints="1" noAdjustHandles="1" noChangeArrowheads="1" noChangeShapeType="1" noTextEdit="1"/>
              </p:cNvSpPr>
              <p:nvPr/>
            </p:nvSpPr>
            <p:spPr>
              <a:xfrm>
                <a:off x="681215" y="2625777"/>
                <a:ext cx="2433167" cy="64806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665904" y="3615866"/>
                <a:ext cx="2231572" cy="675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𝜸</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up>
                              <m:r>
                                <a:rPr lang="zh-CN" altLang="en-US" b="1" i="0">
                                  <a:latin typeface="Cambria Math" panose="02040503050406030204" pitchFamily="18" charset="0"/>
                                </a:rPr>
                                <m:t>′</m:t>
                              </m:r>
                            </m:sup>
                          </m:sSubSup>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Sub>
                        </m:den>
                      </m:f>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1">
                              <a:latin typeface="Cambria Math" panose="02040503050406030204" pitchFamily="18" charset="0"/>
                            </a:rPr>
                            <m:t>𝒓</m:t>
                          </m:r>
                        </m:num>
                        <m:den>
                          <m:r>
                            <a:rPr lang="zh-CN" altLang="en-US" b="1" i="1">
                              <a:latin typeface="Cambria Math" panose="02040503050406030204" pitchFamily="18" charset="0"/>
                            </a:rPr>
                            <m:t>𝑹</m:t>
                          </m:r>
                          <m:r>
                            <a:rPr lang="zh-CN" altLang="en-US" b="1" i="0">
                              <a:latin typeface="Cambria Math" panose="02040503050406030204" pitchFamily="18" charset="0"/>
                            </a:rPr>
                            <m:t>+</m:t>
                          </m:r>
                          <m:r>
                            <a:rPr lang="zh-CN" altLang="en-US" b="1" i="1">
                              <a:latin typeface="Cambria Math" panose="02040503050406030204" pitchFamily="18" charset="0"/>
                            </a:rPr>
                            <m:t>𝒓</m:t>
                          </m:r>
                        </m:den>
                      </m:f>
                    </m:oMath>
                  </m:oMathPara>
                </a14:m>
                <a:endParaRPr lang="zh-CN" altLang="en-US" b="1" dirty="0"/>
              </a:p>
            </p:txBody>
          </p:sp>
        </mc:Choice>
        <mc:Fallback xmlns="">
          <p:sp>
            <p:nvSpPr>
              <p:cNvPr id="7" name="矩形 6"/>
              <p:cNvSpPr>
                <a:spLocks noRot="1" noChangeAspect="1" noMove="1" noResize="1" noEditPoints="1" noAdjustHandles="1" noChangeArrowheads="1" noChangeShapeType="1" noTextEdit="1"/>
              </p:cNvSpPr>
              <p:nvPr/>
            </p:nvSpPr>
            <p:spPr>
              <a:xfrm>
                <a:off x="665904" y="3615866"/>
                <a:ext cx="2231572" cy="675441"/>
              </a:xfrm>
              <a:prstGeom prst="rect">
                <a:avLst/>
              </a:prstGeom>
              <a:blipFill>
                <a:blip r:embed="rId6"/>
                <a:stretch>
                  <a:fillRect/>
                </a:stretch>
              </a:blipFill>
            </p:spPr>
            <p:txBody>
              <a:bodyPr/>
              <a:lstStyle/>
              <a:p>
                <a:r>
                  <a:rPr lang="zh-CN" altLang="en-US">
                    <a:noFill/>
                  </a:rPr>
                  <a:t> </a:t>
                </a:r>
              </a:p>
            </p:txBody>
          </p:sp>
        </mc:Fallback>
      </mc:AlternateContent>
      <p:pic>
        <p:nvPicPr>
          <p:cNvPr id="2" name="图片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92180" y="2068945"/>
            <a:ext cx="2589637" cy="1884641"/>
          </a:xfrm>
          <a:prstGeom prst="rect">
            <a:avLst/>
          </a:prstGeom>
        </p:spPr>
      </p:pic>
    </p:spTree>
    <p:extLst>
      <p:ext uri="{BB962C8B-B14F-4D97-AF65-F5344CB8AC3E}">
        <p14:creationId xmlns:p14="http://schemas.microsoft.com/office/powerpoint/2010/main" val="12471286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66378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233797"/>
            <a:ext cx="221479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电压转换法</a:t>
            </a:r>
          </a:p>
        </p:txBody>
      </p:sp>
      <p:sp>
        <p:nvSpPr>
          <p:cNvPr id="11" name="七角星 10"/>
          <p:cNvSpPr/>
          <p:nvPr/>
        </p:nvSpPr>
        <p:spPr>
          <a:xfrm>
            <a:off x="395536" y="987574"/>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46211" y="1671650"/>
                <a:ext cx="8686800" cy="325044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在被测电流回路中串入一个很小的标准电阻</a:t>
                </a:r>
                <a14:m>
                  <m:oMath xmlns:m="http://schemas.openxmlformats.org/officeDocument/2006/math">
                    <m:r>
                      <a:rPr lang="zh-CN" altLang="en-US" b="1" i="1">
                        <a:latin typeface="Cambria Math" panose="02040503050406030204" pitchFamily="18" charset="0"/>
                      </a:rPr>
                      <m:t>𝒓</m:t>
                    </m:r>
                  </m:oMath>
                </a14:m>
                <a:r>
                  <a:rPr lang="zh-CN" altLang="zh-CN" b="1" dirty="0">
                    <a:solidFill>
                      <a:prstClr val="black"/>
                    </a:solidFill>
                    <a:latin typeface="Times New Roman" panose="02020603050405020304" pitchFamily="18" charset="0"/>
                    <a:ea typeface="微软雅黑" panose="020B0503020204020204" pitchFamily="34" charset="-122"/>
                  </a:rPr>
                  <a:t>，以将被测电流转换为被测电压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𝒙</m:t>
                        </m:r>
                      </m:sub>
                    </m:sSub>
                  </m:oMath>
                </a14:m>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当满足条件</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𝑹</m:t>
                    </m:r>
                  </m:oMath>
                </a14:m>
                <a:r>
                  <a:rPr lang="zh-CN" altLang="zh-CN" b="1" dirty="0">
                    <a:solidFill>
                      <a:prstClr val="black"/>
                    </a:solidFill>
                    <a:latin typeface="Times New Roman" panose="02020603050405020304" pitchFamily="18" charset="0"/>
                    <a:ea typeface="微软雅黑" panose="020B0503020204020204" pitchFamily="34" charset="-122"/>
                  </a:rPr>
                  <a:t>时，有：</a:t>
                </a: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则</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𝒙</m:t>
                        </m:r>
                      </m:sub>
                    </m:sSub>
                    <m:r>
                      <a:rPr lang="en-US" altLang="zh-CN" b="1">
                        <a:solidFill>
                          <a:prstClr val="black"/>
                        </a:solidFill>
                        <a:latin typeface="Cambria Math" panose="02040503050406030204" pitchFamily="18" charset="0"/>
                        <a:ea typeface="微软雅黑" panose="020B0503020204020204" pitchFamily="34" charset="-122"/>
                      </a:rPr>
                      <m:t>=</m:t>
                    </m:r>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𝒙</m:t>
                        </m:r>
                      </m:sub>
                    </m:sSub>
                    <m:r>
                      <a:rPr lang="en-US" altLang="zh-CN" b="1" i="1">
                        <a:solidFill>
                          <a:prstClr val="black"/>
                        </a:solidFill>
                        <a:latin typeface="Cambria Math" panose="02040503050406030204" pitchFamily="18" charset="0"/>
                        <a:ea typeface="微软雅黑" panose="020B0503020204020204" pitchFamily="34" charset="-122"/>
                      </a:rPr>
                      <m:t>𝒓</m:t>
                    </m:r>
                  </m:oMath>
                </a14:m>
                <a:r>
                  <a:rPr lang="zh-CN" altLang="zh-CN" b="1" dirty="0">
                    <a:solidFill>
                      <a:prstClr val="black"/>
                    </a:solidFill>
                    <a:latin typeface="Times New Roman" panose="02020603050405020304" pitchFamily="18" charset="0"/>
                    <a:ea typeface="微软雅黑" panose="020B0503020204020204" pitchFamily="34" charset="-122"/>
                  </a:rPr>
                  <a:t>，或</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𝒙</m:t>
                        </m:r>
                      </m:sub>
                    </m:sSub>
                    <m:r>
                      <a:rPr lang="en-US" altLang="zh-CN" b="1">
                        <a:solidFill>
                          <a:prstClr val="black"/>
                        </a:solidFill>
                        <a:latin typeface="Cambria Math" panose="02040503050406030204" pitchFamily="18" charset="0"/>
                        <a:ea typeface="微软雅黑" panose="020B0503020204020204" pitchFamily="34" charset="-122"/>
                      </a:rPr>
                      <m:t>=</m:t>
                    </m:r>
                    <m:f>
                      <m:fPr>
                        <m:ctrlPr>
                          <a:rPr lang="zh-CN" altLang="zh-CN" b="1" i="1">
                            <a:solidFill>
                              <a:prstClr val="black"/>
                            </a:solidFill>
                            <a:latin typeface="Cambria Math" panose="02040503050406030204" pitchFamily="18" charset="0"/>
                            <a:ea typeface="微软雅黑" panose="020B0503020204020204" pitchFamily="34" charset="-122"/>
                          </a:rPr>
                        </m:ctrlPr>
                      </m:fPr>
                      <m:num>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𝒙</m:t>
                            </m:r>
                          </m:sub>
                        </m:sSub>
                      </m:num>
                      <m:den>
                        <m:r>
                          <a:rPr lang="en-US" altLang="zh-CN" b="1" i="1">
                            <a:solidFill>
                              <a:prstClr val="black"/>
                            </a:solidFill>
                            <a:latin typeface="Cambria Math" panose="02040503050406030204" pitchFamily="18" charset="0"/>
                            <a:ea typeface="微软雅黑" panose="020B0503020204020204" pitchFamily="34" charset="-122"/>
                          </a:rPr>
                          <m:t>𝒓</m:t>
                        </m:r>
                      </m:den>
                    </m:f>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若被测电流</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𝒙</m:t>
                        </m:r>
                      </m:sub>
                    </m:sSub>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很大，可以直接用高阻抗电压表测量标准电阻两端电压；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若被测电流</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𝒙</m:t>
                        </m:r>
                      </m:sub>
                    </m:sSub>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较小，应将</a:t>
                </a:r>
                <a14:m>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𝒙</m:t>
                        </m:r>
                      </m:sub>
                    </m:sSub>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放大到接近电压表量程的适当值后，再由电压表进行测量；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电压放大电路应具有极高的输入阻抗和极低的输出阻抗；</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串入测量电路的标准电阻</a:t>
                </a:r>
                <a14:m>
                  <m:oMath xmlns:m="http://schemas.openxmlformats.org/officeDocument/2006/math">
                    <m:r>
                      <a:rPr lang="zh-CN" altLang="en-US" b="1" i="1" smtClean="0">
                        <a:solidFill>
                          <a:srgbClr val="FF0000"/>
                        </a:solidFill>
                        <a:latin typeface="Cambria Math" panose="02040503050406030204" pitchFamily="18" charset="0"/>
                      </a:rPr>
                      <m:t>𝒓</m:t>
                    </m:r>
                  </m:oMath>
                </a14:m>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要求很小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，即满足</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𝒓</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𝑹</m:t>
                    </m:r>
                    <m:r>
                      <a:rPr lang="en-US" altLang="zh-CN" b="1" i="1">
                        <a:solidFill>
                          <a:prstClr val="black"/>
                        </a:solidFill>
                        <a:latin typeface="Cambria Math" panose="02040503050406030204" pitchFamily="18" charset="0"/>
                        <a:ea typeface="微软雅黑" panose="020B0503020204020204" pitchFamily="34" charset="-122"/>
                      </a:rPr>
                      <m:t> </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，否则会对测量结果产生影响。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46211" y="1671650"/>
                <a:ext cx="8686800" cy="3250442"/>
              </a:xfrm>
              <a:prstGeom prst="rect">
                <a:avLst/>
              </a:prstGeom>
              <a:blipFill>
                <a:blip r:embed="rId3"/>
                <a:stretch>
                  <a:fillRect l="-280" t="-372" r="-3079" b="-167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矩形 1"/>
              <p:cNvSpPr/>
              <p:nvPr/>
            </p:nvSpPr>
            <p:spPr>
              <a:xfrm>
                <a:off x="3995936" y="1995686"/>
                <a:ext cx="11463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𝒙</m:t>
                          </m:r>
                        </m:sub>
                      </m:sSub>
                      <m:r>
                        <a:rPr lang="zh-CN" altLang="en-US" b="1" i="0">
                          <a:latin typeface="Cambria Math" panose="02040503050406030204" pitchFamily="18" charset="0"/>
                        </a:rPr>
                        <m:t>=</m:t>
                      </m:r>
                      <m:sSubSup>
                        <m:sSubSupPr>
                          <m:ctrlPr>
                            <a:rPr lang="zh-CN" altLang="en-US" b="1" i="1">
                              <a:latin typeface="Cambria Math" panose="02040503050406030204" pitchFamily="18" charset="0"/>
                            </a:rPr>
                          </m:ctrlPr>
                        </m:sSubSupPr>
                        <m:e>
                          <m:r>
                            <a:rPr lang="zh-CN" altLang="en-US" b="1" i="1">
                              <a:latin typeface="Cambria Math" panose="02040503050406030204" pitchFamily="18" charset="0"/>
                            </a:rPr>
                            <m:t>𝑰</m:t>
                          </m:r>
                        </m:e>
                        <m:sub>
                          <m:r>
                            <a:rPr lang="zh-CN" altLang="en-US" b="1" i="1">
                              <a:latin typeface="Cambria Math" panose="02040503050406030204" pitchFamily="18" charset="0"/>
                            </a:rPr>
                            <m:t>𝒙</m:t>
                          </m:r>
                        </m:sub>
                        <m:sup>
                          <m:r>
                            <a:rPr lang="zh-CN" altLang="en-US" b="1" i="0">
                              <a:latin typeface="Cambria Math" panose="02040503050406030204" pitchFamily="18" charset="0"/>
                            </a:rPr>
                            <m:t>′</m:t>
                          </m:r>
                        </m:sup>
                      </m:sSubSup>
                      <m:r>
                        <a:rPr lang="zh-CN" altLang="en-US" b="1" i="1">
                          <a:latin typeface="Cambria Math" panose="02040503050406030204" pitchFamily="18" charset="0"/>
                        </a:rPr>
                        <m:t>𝒓</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995936" y="1995686"/>
                <a:ext cx="1146339"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3275608" y="2535746"/>
                <a:ext cx="2628540" cy="5863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zh-CN" altLang="en-US" sz="1600" b="1" i="1">
                              <a:latin typeface="Cambria Math" panose="02040503050406030204" pitchFamily="18" charset="0"/>
                            </a:rPr>
                          </m:ctrlPr>
                        </m:sSubSupPr>
                        <m:e>
                          <m:r>
                            <a:rPr lang="zh-CN" altLang="en-US" sz="1600" b="1" i="1">
                              <a:latin typeface="Cambria Math" panose="02040503050406030204" pitchFamily="18" charset="0"/>
                            </a:rPr>
                            <m:t>𝑰</m:t>
                          </m:r>
                        </m:e>
                        <m:sub>
                          <m:r>
                            <a:rPr lang="zh-CN" altLang="en-US" sz="1600" b="1" i="0">
                              <a:latin typeface="Cambria Math" panose="02040503050406030204" pitchFamily="18" charset="0"/>
                            </a:rPr>
                            <m:t>𝐱</m:t>
                          </m:r>
                        </m:sub>
                        <m:sup>
                          <m:r>
                            <a:rPr lang="zh-CN" altLang="en-US" sz="1600" b="1" i="0">
                              <a:latin typeface="Cambria Math" panose="02040503050406030204" pitchFamily="18" charset="0"/>
                            </a:rPr>
                            <m:t>′</m:t>
                          </m:r>
                        </m:sup>
                      </m:sSubSup>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r>
                            <a:rPr lang="zh-CN" altLang="en-US" sz="1600" b="1" i="1">
                              <a:latin typeface="Cambria Math" panose="02040503050406030204" pitchFamily="18" charset="0"/>
                            </a:rPr>
                            <m:t>𝑬</m:t>
                          </m:r>
                        </m:num>
                        <m:den>
                          <m:r>
                            <a:rPr lang="zh-CN" altLang="en-US" sz="1600" b="1" i="1">
                              <a:latin typeface="Cambria Math" panose="02040503050406030204" pitchFamily="18" charset="0"/>
                            </a:rPr>
                            <m:t>𝑹</m:t>
                          </m:r>
                          <m:r>
                            <a:rPr lang="zh-CN" altLang="en-US" sz="1600" b="1" i="0">
                              <a:latin typeface="Cambria Math" panose="02040503050406030204" pitchFamily="18" charset="0"/>
                            </a:rPr>
                            <m:t>+</m:t>
                          </m:r>
                          <m:r>
                            <a:rPr lang="zh-CN" altLang="en-US" sz="1600" b="1" i="1">
                              <a:latin typeface="Cambria Math" panose="02040503050406030204" pitchFamily="18" charset="0"/>
                            </a:rPr>
                            <m:t>𝒓</m:t>
                          </m:r>
                        </m:den>
                      </m:f>
                      <m:r>
                        <a:rPr lang="zh-CN" altLang="en-US" sz="1600" b="1" i="0">
                          <a:latin typeface="Cambria Math" panose="02040503050406030204" pitchFamily="18" charset="0"/>
                        </a:rPr>
                        <m:t>=</m:t>
                      </m:r>
                      <m:f>
                        <m:fPr>
                          <m:ctrlPr>
                            <a:rPr lang="zh-CN" altLang="en-US" sz="1600" b="1" i="1">
                              <a:latin typeface="Cambria Math" panose="02040503050406030204" pitchFamily="18" charset="0"/>
                            </a:rPr>
                          </m:ctrlPr>
                        </m:fPr>
                        <m:num>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𝑰</m:t>
                              </m:r>
                            </m:e>
                            <m:sub>
                              <m:r>
                                <a:rPr lang="zh-CN" altLang="en-US" sz="1600" b="1" i="0">
                                  <a:latin typeface="Cambria Math" panose="02040503050406030204" pitchFamily="18" charset="0"/>
                                </a:rPr>
                                <m:t>𝐱</m:t>
                              </m:r>
                            </m:sub>
                          </m:sSub>
                        </m:num>
                        <m:den>
                          <m:r>
                            <a:rPr lang="zh-CN" altLang="en-US" sz="1600" b="1" i="0">
                              <a:latin typeface="Cambria Math" panose="02040503050406030204" pitchFamily="18" charset="0"/>
                            </a:rPr>
                            <m:t>𝟏</m:t>
                          </m:r>
                          <m:r>
                            <a:rPr lang="zh-CN" altLang="en-US" sz="1600" b="1" i="0">
                              <a:latin typeface="Cambria Math" panose="02040503050406030204" pitchFamily="18" charset="0"/>
                            </a:rPr>
                            <m:t>+</m:t>
                          </m:r>
                          <m:f>
                            <m:fPr>
                              <m:type m:val="lin"/>
                              <m:ctrlPr>
                                <a:rPr lang="zh-CN" altLang="en-US" sz="1600" b="1" i="1">
                                  <a:latin typeface="Cambria Math" panose="02040503050406030204" pitchFamily="18" charset="0"/>
                                </a:rPr>
                              </m:ctrlPr>
                            </m:fPr>
                            <m:num>
                              <m:r>
                                <a:rPr lang="zh-CN" altLang="en-US" sz="1600" b="1" i="1">
                                  <a:latin typeface="Cambria Math" panose="02040503050406030204" pitchFamily="18" charset="0"/>
                                </a:rPr>
                                <m:t>𝒓</m:t>
                              </m:r>
                            </m:num>
                            <m:den>
                              <m:r>
                                <a:rPr lang="zh-CN" altLang="en-US" sz="1600" b="1" i="1">
                                  <a:latin typeface="Cambria Math" panose="02040503050406030204" pitchFamily="18" charset="0"/>
                                </a:rPr>
                                <m:t>𝑹</m:t>
                              </m:r>
                            </m:den>
                          </m:f>
                        </m:den>
                      </m:f>
                      <m:r>
                        <a:rPr lang="zh-CN" altLang="en-US" sz="1600" b="1" i="0">
                          <a:latin typeface="Cambria Math" panose="02040503050406030204" pitchFamily="18" charset="0"/>
                        </a:rPr>
                        <m:t>≈</m:t>
                      </m:r>
                      <m:sSub>
                        <m:sSubPr>
                          <m:ctrlPr>
                            <a:rPr lang="zh-CN" altLang="en-US" sz="1600" b="1" i="1">
                              <a:latin typeface="Cambria Math" panose="02040503050406030204" pitchFamily="18" charset="0"/>
                            </a:rPr>
                          </m:ctrlPr>
                        </m:sSubPr>
                        <m:e>
                          <m:r>
                            <a:rPr lang="zh-CN" altLang="en-US" sz="1600" b="1" i="1">
                              <a:latin typeface="Cambria Math" panose="02040503050406030204" pitchFamily="18" charset="0"/>
                            </a:rPr>
                            <m:t>𝑰</m:t>
                          </m:r>
                        </m:e>
                        <m:sub>
                          <m:r>
                            <a:rPr lang="zh-CN" altLang="en-US" sz="1600" b="1" i="0">
                              <a:latin typeface="Cambria Math" panose="02040503050406030204" pitchFamily="18" charset="0"/>
                            </a:rPr>
                            <m:t>𝐱</m:t>
                          </m:r>
                        </m:sub>
                      </m:sSub>
                    </m:oMath>
                  </m:oMathPara>
                </a14:m>
                <a:endParaRPr lang="zh-CN" altLang="en-US" b="1" dirty="0"/>
              </a:p>
            </p:txBody>
          </p:sp>
        </mc:Choice>
        <mc:Fallback xmlns="">
          <p:sp>
            <p:nvSpPr>
              <p:cNvPr id="6" name="矩形 5"/>
              <p:cNvSpPr>
                <a:spLocks noRot="1" noChangeAspect="1" noMove="1" noResize="1" noEditPoints="1" noAdjustHandles="1" noChangeArrowheads="1" noChangeShapeType="1" noTextEdit="1"/>
              </p:cNvSpPr>
              <p:nvPr/>
            </p:nvSpPr>
            <p:spPr>
              <a:xfrm>
                <a:off x="3275608" y="2535746"/>
                <a:ext cx="2628540" cy="586379"/>
              </a:xfrm>
              <a:prstGeom prst="rect">
                <a:avLst/>
              </a:prstGeom>
              <a:blipFill>
                <a:blip r:embed="rId5"/>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2477941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7179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269801"/>
            <a:ext cx="221479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磁场转换法</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28600" y="1739443"/>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矩形 14"/>
          <p:cNvSpPr/>
          <p:nvPr/>
        </p:nvSpPr>
        <p:spPr>
          <a:xfrm>
            <a:off x="323528" y="2258815"/>
            <a:ext cx="4343400" cy="2169825"/>
          </a:xfrm>
          <a:prstGeom prst="rect">
            <a:avLst/>
          </a:prstGeom>
        </p:spPr>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无论是直接使用电流表测量电流，还是通过电流</a:t>
            </a:r>
            <a:r>
              <a:rPr lang="en-US"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电压转换法间接测量，都需要</a:t>
            </a:r>
            <a:r>
              <a:rPr lang="zh-CN" altLang="en-US" b="1" dirty="0">
                <a:solidFill>
                  <a:schemeClr val="accent1"/>
                </a:solidFill>
                <a:latin typeface="Times New Roman" panose="02020603050405020304" pitchFamily="18" charset="0"/>
                <a:ea typeface="微软雅黑" panose="020B0503020204020204" pitchFamily="34" charset="-122"/>
              </a:rPr>
              <a:t>切断电路</a:t>
            </a:r>
            <a:r>
              <a:rPr lang="zh-CN" altLang="en-US" b="1" dirty="0">
                <a:solidFill>
                  <a:prstClr val="black"/>
                </a:solidFill>
                <a:latin typeface="Times New Roman" panose="02020603050405020304" pitchFamily="18" charset="0"/>
                <a:ea typeface="微软雅黑" panose="020B0503020204020204" pitchFamily="34" charset="-122"/>
              </a:rPr>
              <a:t>并接入测量装置；</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不允许切断电路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或被</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测电流过大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时，可以通过测量电流产生的</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磁场</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来间接获取电流值；</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pic>
        <p:nvPicPr>
          <p:cNvPr id="16" name="图片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104" y="1932634"/>
            <a:ext cx="3023879" cy="2771188"/>
          </a:xfrm>
          <a:prstGeom prst="rect">
            <a:avLst/>
          </a:prstGeom>
        </p:spPr>
      </p:pic>
    </p:spTree>
    <p:extLst>
      <p:ext uri="{BB962C8B-B14F-4D97-AF65-F5344CB8AC3E}">
        <p14:creationId xmlns:p14="http://schemas.microsoft.com/office/powerpoint/2010/main" val="10165564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735794"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269801"/>
            <a:ext cx="221479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磁场转换法</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28600" y="1739443"/>
                <a:ext cx="8686800" cy="3117905"/>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作用于霍尔片的磁感应强度</a:t>
                </a:r>
                <a14:m>
                  <m:oMath xmlns:m="http://schemas.openxmlformats.org/officeDocument/2006/math">
                    <m:r>
                      <a:rPr lang="zh-CN" altLang="en-US" b="1" i="1">
                        <a:latin typeface="Cambria Math" panose="02040503050406030204" pitchFamily="18" charset="0"/>
                      </a:rPr>
                      <m:t>𝑩</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霍尔片输出电压</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𝒐</m:t>
                        </m:r>
                      </m:sub>
                    </m:sSub>
                  </m:oMath>
                </a14:m>
                <a:r>
                  <a:rPr lang="zh-CN" altLang="zh-CN" b="1" dirty="0">
                    <a:solidFill>
                      <a:prstClr val="black"/>
                    </a:solidFill>
                    <a:latin typeface="Times New Roman" panose="02020603050405020304" pitchFamily="18" charset="0"/>
                    <a:ea typeface="微软雅黑" panose="020B0503020204020204" pitchFamily="34" charset="-122"/>
                  </a:rPr>
                  <a:t>为：</a:t>
                </a:r>
              </a:p>
              <a:p>
                <a:pPr marL="285750" indent="-285750">
                  <a:lnSpc>
                    <a:spcPct val="110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若</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𝐱</m:t>
                        </m:r>
                      </m:sub>
                    </m:sSub>
                  </m:oMath>
                </a14:m>
                <a:r>
                  <a:rPr lang="zh-CN" altLang="zh-CN" b="1" dirty="0">
                    <a:solidFill>
                      <a:prstClr val="black"/>
                    </a:solidFill>
                    <a:latin typeface="Times New Roman" panose="02020603050405020304" pitchFamily="18" charset="0"/>
                    <a:ea typeface="微软雅黑" panose="020B0503020204020204" pitchFamily="34" charset="-122"/>
                  </a:rPr>
                  <a:t>为直流，则</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𝐨</m:t>
                        </m:r>
                      </m:sub>
                    </m:sSub>
                  </m:oMath>
                </a14:m>
                <a:r>
                  <a:rPr lang="zh-CN" altLang="zh-CN" b="1" dirty="0">
                    <a:solidFill>
                      <a:prstClr val="black"/>
                    </a:solidFill>
                    <a:latin typeface="Times New Roman" panose="02020603050405020304" pitchFamily="18" charset="0"/>
                    <a:ea typeface="微软雅黑" panose="020B0503020204020204" pitchFamily="34" charset="-122"/>
                  </a:rPr>
                  <a:t>为直流；</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若</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𝑰</m:t>
                        </m:r>
                      </m:e>
                      <m:sub>
                        <m:r>
                          <a:rPr lang="en-US" altLang="zh-CN" b="1" i="1">
                            <a:solidFill>
                              <a:prstClr val="black"/>
                            </a:solidFill>
                            <a:latin typeface="Cambria Math" panose="02040503050406030204" pitchFamily="18" charset="0"/>
                            <a:ea typeface="微软雅黑" panose="020B0503020204020204" pitchFamily="34" charset="-122"/>
                          </a:rPr>
                          <m:t>𝐱</m:t>
                        </m:r>
                      </m:sub>
                    </m:sSub>
                  </m:oMath>
                </a14:m>
                <a:r>
                  <a:rPr lang="zh-CN" altLang="zh-CN" b="1" dirty="0">
                    <a:solidFill>
                      <a:prstClr val="black"/>
                    </a:solidFill>
                    <a:latin typeface="Times New Roman" panose="02020603050405020304" pitchFamily="18" charset="0"/>
                    <a:ea typeface="微软雅黑" panose="020B0503020204020204" pitchFamily="34" charset="-122"/>
                  </a:rPr>
                  <a:t>为交流，则</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𝑼</m:t>
                        </m:r>
                      </m:e>
                      <m:sub>
                        <m:r>
                          <a:rPr lang="en-US" altLang="zh-CN" b="1" i="1">
                            <a:solidFill>
                              <a:prstClr val="black"/>
                            </a:solidFill>
                            <a:latin typeface="Cambria Math" panose="02040503050406030204" pitchFamily="18" charset="0"/>
                            <a:ea typeface="微软雅黑" panose="020B0503020204020204" pitchFamily="34" charset="-122"/>
                          </a:rPr>
                          <m:t>𝐨</m:t>
                        </m:r>
                      </m:sub>
                    </m:sSub>
                  </m:oMath>
                </a14:m>
                <a:r>
                  <a:rPr lang="zh-CN" altLang="zh-CN" b="1" dirty="0">
                    <a:solidFill>
                      <a:prstClr val="black"/>
                    </a:solidFill>
                    <a:latin typeface="Times New Roman" panose="02020603050405020304" pitchFamily="18" charset="0"/>
                    <a:ea typeface="微软雅黑" panose="020B0503020204020204" pitchFamily="34" charset="-122"/>
                  </a:rPr>
                  <a:t>为交流；</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霍尔式钳形电流表可以测量的最大电流超过</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𝟏𝟎𝟎𝐤𝐀</m:t>
                    </m:r>
                  </m:oMath>
                </a14:m>
                <a:r>
                  <a:rPr lang="zh-CN" altLang="zh-CN" b="1" dirty="0">
                    <a:solidFill>
                      <a:prstClr val="black"/>
                    </a:solidFill>
                    <a:latin typeface="Times New Roman" panose="02020603050405020304" pitchFamily="18" charset="0"/>
                    <a:ea typeface="微软雅黑" panose="020B0503020204020204" pitchFamily="34" charset="-122"/>
                  </a:rPr>
                  <a:t>，这使得其可以用于测量</a:t>
                </a:r>
                <a:r>
                  <a:rPr lang="zh-CN" altLang="zh-CN" b="1" dirty="0">
                    <a:solidFill>
                      <a:schemeClr val="accent1"/>
                    </a:solidFill>
                    <a:latin typeface="Times New Roman" panose="02020603050405020304" pitchFamily="18" charset="0"/>
                    <a:ea typeface="微软雅黑" panose="020B0503020204020204" pitchFamily="34" charset="-122"/>
                  </a:rPr>
                  <a:t>输电线上的电流</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还可以用于测量电子束、离子束等</a:t>
                </a:r>
                <a:r>
                  <a:rPr lang="zh-CN" altLang="en-US" b="1" dirty="0">
                    <a:solidFill>
                      <a:schemeClr val="accent1"/>
                    </a:solidFill>
                    <a:latin typeface="Times New Roman" panose="02020603050405020304" pitchFamily="18" charset="0"/>
                    <a:ea typeface="微软雅黑" panose="020B0503020204020204" pitchFamily="34" charset="-122"/>
                    <a:sym typeface="Times New Roman" panose="02020603050405020304" pitchFamily="18" charset="0"/>
                  </a:rPr>
                  <a:t>无法用普通电流表直接测量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的电流。</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39443"/>
                <a:ext cx="8686800" cy="3117905"/>
              </a:xfrm>
              <a:prstGeom prst="rect">
                <a:avLst/>
              </a:prstGeom>
              <a:blipFill>
                <a:blip r:embed="rId3"/>
                <a:stretch>
                  <a:fillRect l="-350" t="-388" b="-1744"/>
                </a:stretch>
              </a:blipFill>
            </p:spPr>
            <p:txBody>
              <a:bodyPr/>
              <a:lstStyle/>
              <a:p>
                <a:r>
                  <a:rPr lang="zh-CN" altLang="en-US">
                    <a:noFill/>
                  </a:rPr>
                  <a:t> </a:t>
                </a:r>
              </a:p>
            </p:txBody>
          </p:sp>
        </mc:Fallback>
      </mc:AlternateContent>
      <p:sp>
        <p:nvSpPr>
          <p:cNvPr id="17" name="Rectangular Callout 6"/>
          <p:cNvSpPr/>
          <p:nvPr/>
        </p:nvSpPr>
        <p:spPr bwMode="auto">
          <a:xfrm>
            <a:off x="5415517" y="1790891"/>
            <a:ext cx="1028691" cy="553136"/>
          </a:xfrm>
          <a:prstGeom prst="wedgeRectCallout">
            <a:avLst>
              <a:gd name="adj1" fmla="val -112123"/>
              <a:gd name="adj2" fmla="val 3279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b="1" dirty="0">
                <a:solidFill>
                  <a:prstClr val="black"/>
                </a:solidFill>
                <a:latin typeface="Times New Roman" panose="02020603050405020304" pitchFamily="18" charset="0"/>
                <a:ea typeface="微软雅黑" panose="020B0503020204020204" pitchFamily="34" charset="-122"/>
              </a:rPr>
              <a:t>电磁转换灵敏度</a:t>
            </a:r>
            <a:endParaRPr lang="en-US" sz="1600"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887924" y="2108775"/>
                <a:ext cx="137608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𝑩</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𝑲</m:t>
                          </m:r>
                        </m:e>
                        <m:sub>
                          <m:r>
                            <a:rPr lang="zh-CN" altLang="en-US" b="1" i="0">
                              <a:latin typeface="Cambria Math" panose="02040503050406030204" pitchFamily="18" charset="0"/>
                            </a:rPr>
                            <m:t>𝐁</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0">
                              <a:latin typeface="Cambria Math" panose="02040503050406030204" pitchFamily="18" charset="0"/>
                            </a:rPr>
                            <m:t>𝐱</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887924" y="2108775"/>
                <a:ext cx="1376082"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198300" y="3216771"/>
                <a:ext cx="412869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0">
                              <a:latin typeface="Cambria Math" panose="02040503050406030204" pitchFamily="18" charset="0"/>
                            </a:rPr>
                            <m:t>𝐨</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𝑲</m:t>
                          </m:r>
                        </m:e>
                        <m:sub>
                          <m:r>
                            <a:rPr lang="zh-CN" altLang="en-US" b="1" i="0">
                              <a:latin typeface="Cambria Math" panose="02040503050406030204" pitchFamily="18" charset="0"/>
                            </a:rPr>
                            <m:t>𝐇</m:t>
                          </m:r>
                        </m:sub>
                      </m:sSub>
                      <m:r>
                        <a:rPr lang="zh-CN" altLang="en-US" b="1" i="0">
                          <a:latin typeface="Cambria Math" panose="02040503050406030204" pitchFamily="18" charset="0"/>
                        </a:rPr>
                        <m:t>⋅</m:t>
                      </m:r>
                      <m:r>
                        <a:rPr lang="zh-CN" altLang="en-US" b="1" i="1">
                          <a:latin typeface="Cambria Math" panose="02040503050406030204" pitchFamily="18" charset="0"/>
                        </a:rPr>
                        <m:t>𝑰</m:t>
                      </m:r>
                      <m:r>
                        <a:rPr lang="zh-CN" altLang="en-US" b="1" i="0">
                          <a:latin typeface="Cambria Math" panose="02040503050406030204" pitchFamily="18" charset="0"/>
                        </a:rPr>
                        <m:t>⋅</m:t>
                      </m:r>
                      <m:r>
                        <a:rPr lang="zh-CN" altLang="en-US" b="1" i="1">
                          <a:latin typeface="Cambria Math" panose="02040503050406030204" pitchFamily="18" charset="0"/>
                        </a:rPr>
                        <m:t>𝑩</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𝑲</m:t>
                          </m:r>
                        </m:e>
                        <m:sub>
                          <m:r>
                            <a:rPr lang="zh-CN" altLang="en-US" b="1" i="0">
                              <a:latin typeface="Cambria Math" panose="02040503050406030204" pitchFamily="18" charset="0"/>
                            </a:rPr>
                            <m:t>𝐇</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𝑲</m:t>
                          </m:r>
                        </m:e>
                        <m:sub>
                          <m:r>
                            <a:rPr lang="zh-CN" altLang="en-US" b="1" i="0">
                              <a:latin typeface="Cambria Math" panose="02040503050406030204" pitchFamily="18" charset="0"/>
                            </a:rPr>
                            <m:t>𝐁</m:t>
                          </m:r>
                        </m:sub>
                      </m:sSub>
                      <m:r>
                        <a:rPr lang="zh-CN" altLang="en-US" b="1" i="0">
                          <a:latin typeface="Cambria Math" panose="02040503050406030204" pitchFamily="18" charset="0"/>
                        </a:rPr>
                        <m:t>⋅</m:t>
                      </m:r>
                      <m:r>
                        <a:rPr lang="zh-CN" altLang="en-US" b="1" i="1">
                          <a:latin typeface="Cambria Math" panose="02040503050406030204" pitchFamily="18" charset="0"/>
                        </a:rPr>
                        <m:t>𝑰</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0">
                              <a:latin typeface="Cambria Math" panose="02040503050406030204" pitchFamily="18" charset="0"/>
                            </a:rPr>
                            <m:t>𝐱</m:t>
                          </m:r>
                        </m:sub>
                      </m:sSub>
                      <m:r>
                        <a:rPr lang="zh-CN" altLang="en-US" b="1" i="0">
                          <a:latin typeface="Cambria Math" panose="02040503050406030204" pitchFamily="18" charset="0"/>
                        </a:rPr>
                        <m:t>=</m:t>
                      </m:r>
                      <m:r>
                        <a:rPr lang="zh-CN" altLang="en-US" b="1" i="1">
                          <a:latin typeface="Cambria Math" panose="02040503050406030204" pitchFamily="18" charset="0"/>
                        </a:rPr>
                        <m:t>𝑲</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0">
                              <a:latin typeface="Cambria Math" panose="02040503050406030204" pitchFamily="18" charset="0"/>
                            </a:rPr>
                            <m:t>𝐱</m:t>
                          </m:r>
                        </m:sub>
                      </m:sSub>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198300" y="3216771"/>
                <a:ext cx="4128694" cy="369332"/>
              </a:xfrm>
              <a:prstGeom prst="rect">
                <a:avLst/>
              </a:prstGeom>
              <a:blipFill>
                <a:blip r:embed="rId5"/>
                <a:stretch>
                  <a:fillRect/>
                </a:stretch>
              </a:blipFill>
            </p:spPr>
            <p:txBody>
              <a:bodyPr/>
              <a:lstStyle/>
              <a:p>
                <a:r>
                  <a:rPr lang="zh-CN" altLang="en-US">
                    <a:noFill/>
                  </a:rPr>
                  <a:t> </a:t>
                </a:r>
              </a:p>
            </p:txBody>
          </p:sp>
        </mc:Fallback>
      </mc:AlternateContent>
      <p:sp>
        <p:nvSpPr>
          <p:cNvPr id="18" name="Rectangular Callout 6"/>
          <p:cNvSpPr/>
          <p:nvPr/>
        </p:nvSpPr>
        <p:spPr bwMode="auto">
          <a:xfrm>
            <a:off x="3534455" y="2846999"/>
            <a:ext cx="1572057" cy="299871"/>
          </a:xfrm>
          <a:prstGeom prst="wedgeRectCallout">
            <a:avLst>
              <a:gd name="adj1" fmla="val -15310"/>
              <a:gd name="adj2" fmla="val 89873"/>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b="1" dirty="0">
                <a:solidFill>
                  <a:prstClr val="black"/>
                </a:solidFill>
                <a:latin typeface="Times New Roman" panose="02020603050405020304" pitchFamily="18" charset="0"/>
                <a:ea typeface="微软雅黑" panose="020B0503020204020204" pitchFamily="34" charset="-122"/>
              </a:rPr>
              <a:t>霍尔片灵敏度</a:t>
            </a:r>
            <a:endParaRPr lang="en-US" sz="1600" b="1" dirty="0">
              <a:solidFill>
                <a:prstClr val="black"/>
              </a:solidFill>
              <a:latin typeface="Times New Roman" panose="02020603050405020304" pitchFamily="18" charset="0"/>
              <a:ea typeface="微软雅黑" panose="020B0503020204020204" pitchFamily="34" charset="-122"/>
            </a:endParaRPr>
          </a:p>
        </p:txBody>
      </p:sp>
      <p:sp>
        <p:nvSpPr>
          <p:cNvPr id="19" name="Rectangular Callout 6"/>
          <p:cNvSpPr/>
          <p:nvPr/>
        </p:nvSpPr>
        <p:spPr bwMode="auto">
          <a:xfrm>
            <a:off x="5262647" y="2528265"/>
            <a:ext cx="1122360" cy="553136"/>
          </a:xfrm>
          <a:prstGeom prst="wedgeRectCallout">
            <a:avLst>
              <a:gd name="adj1" fmla="val 11607"/>
              <a:gd name="adj2" fmla="val 87014"/>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b="1" dirty="0">
                <a:solidFill>
                  <a:prstClr val="black"/>
                </a:solidFill>
                <a:latin typeface="Times New Roman" panose="02020603050405020304" pitchFamily="18" charset="0"/>
                <a:ea typeface="微软雅黑" panose="020B0503020204020204" pitchFamily="34" charset="-122"/>
              </a:rPr>
              <a:t>霍尔片控制电流</a:t>
            </a:r>
            <a:endParaRPr lang="en-US" sz="1600"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0" name="Rectangular Callout 6"/>
              <p:cNvSpPr/>
              <p:nvPr/>
            </p:nvSpPr>
            <p:spPr bwMode="auto">
              <a:xfrm>
                <a:off x="6834704" y="2478107"/>
                <a:ext cx="1589724" cy="600923"/>
              </a:xfrm>
              <a:prstGeom prst="wedgeRectCallout">
                <a:avLst>
                  <a:gd name="adj1" fmla="val -49594"/>
                  <a:gd name="adj2" fmla="val 81724"/>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sz="1600" b="1" dirty="0">
                    <a:solidFill>
                      <a:prstClr val="black"/>
                    </a:solidFill>
                    <a:latin typeface="Times New Roman" panose="02020603050405020304" pitchFamily="18" charset="0"/>
                    <a:ea typeface="微软雅黑" panose="020B0503020204020204" pitchFamily="34" charset="-122"/>
                  </a:rPr>
                  <a:t>电流表灵敏度</a:t>
                </a:r>
                <a:endParaRPr lang="en-US" altLang="zh-CN" sz="1600" b="1" dirty="0">
                  <a:solidFill>
                    <a:prstClr val="black"/>
                  </a:solidFill>
                  <a:latin typeface="Times New Roman" panose="02020603050405020304" pitchFamily="18" charset="0"/>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r>
                        <a:rPr lang="en-US" altLang="zh-CN" sz="1600" b="1" i="1">
                          <a:solidFill>
                            <a:prstClr val="black"/>
                          </a:solidFill>
                          <a:latin typeface="Cambria Math" panose="02040503050406030204" pitchFamily="18" charset="0"/>
                          <a:ea typeface="微软雅黑" panose="020B0503020204020204" pitchFamily="34" charset="-122"/>
                        </a:rPr>
                        <m:t>𝑲</m:t>
                      </m:r>
                      <m:r>
                        <a:rPr lang="en-US" altLang="zh-CN" sz="1600" b="1">
                          <a:solidFill>
                            <a:prstClr val="black"/>
                          </a:solidFill>
                          <a:latin typeface="Cambria Math" panose="02040503050406030204" pitchFamily="18" charset="0"/>
                          <a:ea typeface="微软雅黑" panose="020B0503020204020204" pitchFamily="34" charset="-122"/>
                        </a:rPr>
                        <m:t>=</m:t>
                      </m:r>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𝑲</m:t>
                          </m:r>
                        </m:e>
                        <m:sub>
                          <m:r>
                            <a:rPr lang="en-US" altLang="zh-CN" sz="1600" b="1" i="1">
                              <a:solidFill>
                                <a:prstClr val="black"/>
                              </a:solidFill>
                              <a:latin typeface="Cambria Math" panose="02040503050406030204" pitchFamily="18" charset="0"/>
                              <a:ea typeface="微软雅黑" panose="020B0503020204020204" pitchFamily="34" charset="-122"/>
                            </a:rPr>
                            <m:t>𝐇</m:t>
                          </m:r>
                        </m:sub>
                      </m:sSub>
                      <m:sSub>
                        <m:sSubPr>
                          <m:ctrlPr>
                            <a:rPr lang="zh-CN" altLang="zh-CN" sz="1600" b="1" i="1">
                              <a:solidFill>
                                <a:prstClr val="black"/>
                              </a:solidFill>
                              <a:latin typeface="Cambria Math" panose="02040503050406030204" pitchFamily="18" charset="0"/>
                              <a:ea typeface="微软雅黑" panose="020B0503020204020204" pitchFamily="34" charset="-122"/>
                            </a:rPr>
                          </m:ctrlPr>
                        </m:sSubPr>
                        <m:e>
                          <m:r>
                            <a:rPr lang="en-US" altLang="zh-CN" sz="1600" b="1" i="1">
                              <a:solidFill>
                                <a:prstClr val="black"/>
                              </a:solidFill>
                              <a:latin typeface="Cambria Math" panose="02040503050406030204" pitchFamily="18" charset="0"/>
                              <a:ea typeface="微软雅黑" panose="020B0503020204020204" pitchFamily="34" charset="-122"/>
                            </a:rPr>
                            <m:t>𝑲</m:t>
                          </m:r>
                        </m:e>
                        <m:sub>
                          <m:r>
                            <a:rPr lang="en-US" altLang="zh-CN" sz="1600" b="1" i="1">
                              <a:solidFill>
                                <a:prstClr val="black"/>
                              </a:solidFill>
                              <a:latin typeface="Cambria Math" panose="02040503050406030204" pitchFamily="18" charset="0"/>
                              <a:ea typeface="微软雅黑" panose="020B0503020204020204" pitchFamily="34" charset="-122"/>
                            </a:rPr>
                            <m:t>𝐁</m:t>
                          </m:r>
                        </m:sub>
                      </m:sSub>
                      <m:r>
                        <a:rPr lang="en-US" altLang="zh-CN" sz="1600" b="1" i="1">
                          <a:solidFill>
                            <a:prstClr val="black"/>
                          </a:solidFill>
                          <a:latin typeface="Cambria Math" panose="02040503050406030204" pitchFamily="18" charset="0"/>
                          <a:ea typeface="微软雅黑" panose="020B0503020204020204" pitchFamily="34" charset="-122"/>
                        </a:rPr>
                        <m:t>𝑰</m:t>
                      </m:r>
                    </m:oMath>
                  </m:oMathPara>
                </a14:m>
                <a:endParaRPr lang="en-US" sz="1600"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0" name="Rectangular Callout 6"/>
              <p:cNvSpPr>
                <a:spLocks noRot="1" noChangeAspect="1" noMove="1" noResize="1" noEditPoints="1" noAdjustHandles="1" noChangeArrowheads="1" noChangeShapeType="1" noTextEdit="1"/>
              </p:cNvSpPr>
              <p:nvPr/>
            </p:nvSpPr>
            <p:spPr bwMode="auto">
              <a:xfrm>
                <a:off x="6834704" y="2478107"/>
                <a:ext cx="1589724" cy="600923"/>
              </a:xfrm>
              <a:prstGeom prst="wedgeRectCallout">
                <a:avLst>
                  <a:gd name="adj1" fmla="val -49594"/>
                  <a:gd name="adj2" fmla="val 81724"/>
                </a:avLst>
              </a:prstGeom>
              <a:blipFill>
                <a:blip r:embed="rId6"/>
                <a:stretch>
                  <a:fillRect/>
                </a:stretch>
              </a:blipFill>
              <a:extLst/>
            </p:spPr>
            <p:txBody>
              <a:bodyPr/>
              <a:lstStyle/>
              <a:p>
                <a:r>
                  <a:rPr lang="zh-CN" altLang="en-US">
                    <a:noFill/>
                  </a:rPr>
                  <a:t> </a:t>
                </a:r>
              </a:p>
            </p:txBody>
          </p:sp>
        </mc:Fallback>
      </mc:AlternateContent>
    </p:spTree>
    <p:extLst>
      <p:ext uri="{BB962C8B-B14F-4D97-AF65-F5344CB8AC3E}">
        <p14:creationId xmlns:p14="http://schemas.microsoft.com/office/powerpoint/2010/main" val="2124395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478621" y="118278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635896" y="1239983"/>
            <a:ext cx="3108543"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5.1.1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测量的基本概念</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483768" y="210574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635896" y="2162942"/>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5.1.2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测量方法</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2" y="411510"/>
            <a:ext cx="15116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1338828"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概述</a:t>
            </a:r>
          </a:p>
        </p:txBody>
      </p:sp>
      <p:sp>
        <p:nvSpPr>
          <p:cNvPr id="8" name="七角星 7"/>
          <p:cNvSpPr/>
          <p:nvPr/>
        </p:nvSpPr>
        <p:spPr>
          <a:xfrm>
            <a:off x="2483768" y="308452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635896" y="3141725"/>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5.1.3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测量误差</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七角星 9"/>
          <p:cNvSpPr/>
          <p:nvPr/>
        </p:nvSpPr>
        <p:spPr>
          <a:xfrm>
            <a:off x="2483768" y="401191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1" name="矩形 10"/>
          <p:cNvSpPr/>
          <p:nvPr/>
        </p:nvSpPr>
        <p:spPr>
          <a:xfrm>
            <a:off x="3635896" y="4069109"/>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5.1.4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测量系统</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8897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663786"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电流的测量</a:t>
            </a:r>
          </a:p>
        </p:txBody>
      </p:sp>
      <p:sp>
        <p:nvSpPr>
          <p:cNvPr id="10" name="矩形 9"/>
          <p:cNvSpPr/>
          <p:nvPr/>
        </p:nvSpPr>
        <p:spPr>
          <a:xfrm>
            <a:off x="899592" y="1269801"/>
            <a:ext cx="187220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电流互感器法</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28600"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电流互感器法可以在不切断电路的情况下测量电路中的电流；</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假设被测电流为</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𝒊</m:t>
                        </m:r>
                      </m:e>
                      <m:sub>
                        <m:r>
                          <a:rPr lang="en-US" altLang="zh-CN" b="1" i="1">
                            <a:solidFill>
                              <a:prstClr val="black"/>
                            </a:solidFill>
                            <a:latin typeface="Cambria Math" panose="02040503050406030204" pitchFamily="18" charset="0"/>
                            <a:ea typeface="微软雅黑" panose="020B0503020204020204" pitchFamily="34" charset="-122"/>
                          </a:rPr>
                          <m:t>𝟏</m:t>
                        </m:r>
                      </m:sub>
                    </m:sSub>
                    <m:r>
                      <a:rPr lang="en-US" altLang="zh-CN" b="1">
                        <a:solidFill>
                          <a:prstClr val="black"/>
                        </a:solidFill>
                        <a:latin typeface="Cambria Math" panose="02040503050406030204" pitchFamily="18" charset="0"/>
                        <a:ea typeface="微软雅黑" panose="020B0503020204020204" pitchFamily="34" charset="-122"/>
                      </a:rPr>
                      <m:t>,</m:t>
                    </m:r>
                  </m:oMath>
                </a14:m>
                <a:r>
                  <a:rPr lang="zh-CN" altLang="zh-CN" b="1" dirty="0">
                    <a:solidFill>
                      <a:prstClr val="black"/>
                    </a:solidFill>
                    <a:latin typeface="Times New Roman" panose="02020603050405020304" pitchFamily="18" charset="0"/>
                    <a:ea typeface="微软雅黑" panose="020B0503020204020204" pitchFamily="34" charset="-122"/>
                  </a:rPr>
                  <a:t>，原边匝数为</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𝑵</m:t>
                        </m:r>
                      </m:e>
                      <m:sub>
                        <m:r>
                          <a:rPr lang="en-US" altLang="zh-CN" b="1" i="1">
                            <a:solidFill>
                              <a:prstClr val="black"/>
                            </a:solidFill>
                            <a:latin typeface="Cambria Math" panose="02040503050406030204" pitchFamily="18" charset="0"/>
                            <a:ea typeface="微软雅黑" panose="020B0503020204020204" pitchFamily="34" charset="-122"/>
                          </a:rPr>
                          <m:t>𝟏</m:t>
                        </m:r>
                      </m:sub>
                    </m:sSub>
                  </m:oMath>
                </a14:m>
                <a:r>
                  <a:rPr lang="zh-CN" altLang="zh-CN" b="1" dirty="0">
                    <a:solidFill>
                      <a:prstClr val="black"/>
                    </a:solidFill>
                    <a:latin typeface="Times New Roman" panose="02020603050405020304" pitchFamily="18" charset="0"/>
                    <a:ea typeface="微软雅黑" panose="020B0503020204020204" pitchFamily="34" charset="-122"/>
                  </a:rPr>
                  <a:t>，副边匝数为</a:t>
                </a:r>
                <a14:m>
                  <m:oMath xmlns:m="http://schemas.openxmlformats.org/officeDocument/2006/math">
                    <m:sSub>
                      <m:sSubPr>
                        <m:ctrlPr>
                          <a:rPr lang="zh-CN" altLang="zh-CN" b="1" i="1">
                            <a:solidFill>
                              <a:prstClr val="black"/>
                            </a:solidFill>
                            <a:latin typeface="Cambria Math" panose="02040503050406030204" pitchFamily="18" charset="0"/>
                            <a:ea typeface="微软雅黑" panose="020B0503020204020204" pitchFamily="34" charset="-122"/>
                          </a:rPr>
                        </m:ctrlPr>
                      </m:sSubPr>
                      <m:e>
                        <m:r>
                          <a:rPr lang="en-US" altLang="zh-CN" b="1" i="1">
                            <a:solidFill>
                              <a:prstClr val="black"/>
                            </a:solidFill>
                            <a:latin typeface="Cambria Math" panose="02040503050406030204" pitchFamily="18" charset="0"/>
                            <a:ea typeface="微软雅黑" panose="020B0503020204020204" pitchFamily="34" charset="-122"/>
                          </a:rPr>
                          <m:t>𝑵</m:t>
                        </m:r>
                      </m:e>
                      <m:sub>
                        <m:r>
                          <a:rPr lang="en-US" altLang="zh-CN" b="1" i="1">
                            <a:solidFill>
                              <a:prstClr val="black"/>
                            </a:solidFill>
                            <a:latin typeface="Cambria Math" panose="02040503050406030204" pitchFamily="18" charset="0"/>
                            <a:ea typeface="微软雅黑" panose="020B0503020204020204" pitchFamily="34" charset="-122"/>
                          </a:rPr>
                          <m:t>𝟐</m:t>
                        </m:r>
                      </m:sub>
                    </m:sSub>
                  </m:oMath>
                </a14:m>
                <a:r>
                  <a:rPr lang="zh-CN" altLang="zh-CN" b="1" dirty="0">
                    <a:solidFill>
                      <a:prstClr val="black"/>
                    </a:solidFill>
                    <a:latin typeface="Times New Roman" panose="02020603050405020304" pitchFamily="18" charset="0"/>
                    <a:ea typeface="微软雅黑" panose="020B0503020204020204" pitchFamily="34" charset="-122"/>
                  </a:rPr>
                  <a:t>，则副边电流为：</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只要测得副边电流</a:t>
                </a:r>
                <a14:m>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a:latin typeface="Cambria Math" panose="02040503050406030204" pitchFamily="18" charset="0"/>
                              </a:rPr>
                              <m:t>𝟐</m:t>
                            </m:r>
                          </m:sub>
                        </m:sSub>
                        <m:r>
                          <a:rPr lang="zh-CN" altLang="en-US" b="1">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a:latin typeface="Cambria Math" panose="02040503050406030204" pitchFamily="18" charset="0"/>
                              </a:rPr>
                              <m:t>𝟏</m:t>
                            </m:r>
                          </m:sub>
                        </m:sSub>
                        <m:r>
                          <a:rPr lang="zh-CN" altLang="en-US" b="1">
                            <a:latin typeface="Cambria Math" panose="02040503050406030204" pitchFamily="18" charset="0"/>
                          </a:rPr>
                          <m:t>(</m:t>
                        </m:r>
                        <m:f>
                          <m:fPr>
                            <m:type m:val="lin"/>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a:latin typeface="Cambria Math" panose="02040503050406030204" pitchFamily="18" charset="0"/>
                                  </a:rPr>
                                  <m:t>𝟏</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a:latin typeface="Cambria Math" panose="02040503050406030204" pitchFamily="18" charset="0"/>
                                  </a:rPr>
                                  <m:t>𝟐</m:t>
                                </m:r>
                              </m:sub>
                            </m:sSub>
                          </m:den>
                        </m:f>
                      </m:e>
                    </m:d>
                    <m:r>
                      <a:rPr lang="zh-CN" altLang="en-US" b="1" i="1">
                        <a:latin typeface="Cambria Math" panose="02040503050406030204" pitchFamily="18" charset="0"/>
                      </a:rPr>
                      <m:t> </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，就可得知被测电流的大小。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43658"/>
                <a:ext cx="8686800" cy="3208571"/>
              </a:xfrm>
              <a:prstGeom prst="rect">
                <a:avLst/>
              </a:prstGeom>
              <a:blipFill>
                <a:blip r:embed="rId3"/>
                <a:stretch>
                  <a:fillRect l="-350" b="-19245"/>
                </a:stretch>
              </a:blipFill>
            </p:spPr>
            <p:txBody>
              <a:bodyPr/>
              <a:lstStyle/>
              <a:p>
                <a:r>
                  <a:rPr lang="zh-CN" altLang="en-US">
                    <a:noFill/>
                  </a:rPr>
                  <a:t> </a:t>
                </a:r>
              </a:p>
            </p:txBody>
          </p:sp>
        </mc:Fallback>
      </mc:AlternateContent>
      <p:pic>
        <p:nvPicPr>
          <p:cNvPr id="2" name="图片 1"/>
          <p:cNvPicPr>
            <a:picLocks noChangeAspect="1"/>
          </p:cNvPicPr>
          <p:nvPr/>
        </p:nvPicPr>
        <p:blipFill>
          <a:blip r:embed="rId4"/>
          <a:stretch>
            <a:fillRect/>
          </a:stretch>
        </p:blipFill>
        <p:spPr>
          <a:xfrm>
            <a:off x="2776134" y="2170210"/>
            <a:ext cx="3592891" cy="1733688"/>
          </a:xfrm>
          <a:prstGeom prst="rect">
            <a:avLst/>
          </a:prstGeom>
        </p:spPr>
      </p:pic>
      <mc:AlternateContent xmlns:mc="http://schemas.openxmlformats.org/markup-compatibility/2006" xmlns:a14="http://schemas.microsoft.com/office/drawing/2010/main">
        <mc:Choice Requires="a14">
          <p:sp>
            <p:nvSpPr>
              <p:cNvPr id="3" name="矩形 2"/>
              <p:cNvSpPr/>
              <p:nvPr/>
            </p:nvSpPr>
            <p:spPr>
              <a:xfrm>
                <a:off x="3661879" y="4191930"/>
                <a:ext cx="182024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b="1" i="1">
                              <a:latin typeface="Cambria Math" panose="02040503050406030204" pitchFamily="18" charset="0"/>
                            </a:rPr>
                          </m:ctrlPr>
                        </m:dPr>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0">
                                  <a:latin typeface="Cambria Math" panose="02040503050406030204" pitchFamily="18" charset="0"/>
                                </a:rPr>
                                <m:t>𝟐</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0">
                                  <a:latin typeface="Cambria Math" panose="02040503050406030204" pitchFamily="18" charset="0"/>
                                </a:rPr>
                                <m:t>𝟏</m:t>
                              </m:r>
                            </m:sub>
                          </m:sSub>
                          <m:r>
                            <a:rPr lang="zh-CN" altLang="en-US" b="1" i="0">
                              <a:latin typeface="Cambria Math" panose="02040503050406030204" pitchFamily="18" charset="0"/>
                            </a:rPr>
                            <m:t>(</m:t>
                          </m:r>
                          <m:f>
                            <m:fPr>
                              <m:type m:val="lin"/>
                              <m:ctrlPr>
                                <a:rPr lang="zh-CN" altLang="en-US" b="1" i="1">
                                  <a:latin typeface="Cambria Math" panose="02040503050406030204" pitchFamily="18" charset="0"/>
                                </a:rPr>
                              </m:ctrlPr>
                            </m:fPr>
                            <m:num>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i="0">
                                      <a:latin typeface="Cambria Math" panose="02040503050406030204" pitchFamily="18" charset="0"/>
                                    </a:rPr>
                                    <m:t>𝟏</m:t>
                                  </m:r>
                                </m:sub>
                              </m:sSub>
                            </m:num>
                            <m:den>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𝑵</m:t>
                                  </m:r>
                                </m:e>
                                <m:sub>
                                  <m:r>
                                    <a:rPr lang="zh-CN" altLang="en-US" b="1" i="0">
                                      <a:latin typeface="Cambria Math" panose="02040503050406030204" pitchFamily="18" charset="0"/>
                                    </a:rPr>
                                    <m:t>𝟐</m:t>
                                  </m:r>
                                </m:sub>
                              </m:sSub>
                            </m:den>
                          </m:f>
                        </m:e>
                      </m:d>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661879" y="4191930"/>
                <a:ext cx="1820242" cy="369332"/>
              </a:xfrm>
              <a:prstGeom prst="rect">
                <a:avLst/>
              </a:prstGeom>
              <a:blipFill>
                <a:blip r:embed="rId5"/>
                <a:stretch>
                  <a:fillRect t="-121667" r="-27852" b="-188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7452847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269801"/>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采用瞬时采样法测量交流电功率</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28600" y="1743658"/>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微型机和单片机的运算速度正在提高，同时，高速</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A/D</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转换器也在不断发展。这些进步使得直接采用交流采样的方法测量电参数成为可能；</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当被测波形为非正弦波或正弦波发生畸变时，采用传统的直流采样技术可能会带来较大的误差；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对于需要高精度的电参量测量，可考虑采用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交流采样法</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来测得交流量的真有效值；</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交流电功率的计算公式为</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矩形 3"/>
              <p:cNvSpPr/>
              <p:nvPr/>
            </p:nvSpPr>
            <p:spPr>
              <a:xfrm>
                <a:off x="3743908" y="3875266"/>
                <a:ext cx="1643655" cy="7205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𝑷</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𝑻</m:t>
                          </m:r>
                        </m:den>
                      </m:f>
                      <m:nary>
                        <m:naryPr>
                          <m:limLoc m:val="subSup"/>
                          <m:grow m:val="on"/>
                          <m:ctrlPr>
                            <a:rPr lang="zh-CN" altLang="en-US" b="1" i="1">
                              <a:latin typeface="Cambria Math" panose="02040503050406030204" pitchFamily="18" charset="0"/>
                            </a:rPr>
                          </m:ctrlPr>
                        </m:naryPr>
                        <m:sub>
                          <m:r>
                            <a:rPr lang="zh-CN" altLang="en-US" b="1" i="0">
                              <a:latin typeface="Cambria Math" panose="02040503050406030204" pitchFamily="18" charset="0"/>
                            </a:rPr>
                            <m:t>𝟎</m:t>
                          </m:r>
                        </m:sub>
                        <m:sup>
                          <m:r>
                            <a:rPr lang="zh-CN" altLang="en-US" b="1" i="1">
                              <a:latin typeface="Cambria Math" panose="02040503050406030204" pitchFamily="18" charset="0"/>
                            </a:rPr>
                            <m:t>𝑻</m:t>
                          </m:r>
                        </m:sup>
                        <m:e>
                          <m:r>
                            <a:rPr lang="zh-CN" altLang="en-US" b="1" i="1">
                              <a:latin typeface="Cambria Math" panose="02040503050406030204" pitchFamily="18" charset="0"/>
                            </a:rPr>
                            <m:t>𝒖𝒊</m:t>
                          </m:r>
                          <m:r>
                            <a:rPr lang="zh-CN" altLang="en-US" b="1" i="0">
                              <a:latin typeface="Cambria Math" panose="02040503050406030204" pitchFamily="18" charset="0"/>
                            </a:rPr>
                            <m:t>𝐝</m:t>
                          </m:r>
                          <m:r>
                            <a:rPr lang="zh-CN" altLang="en-US" b="1" i="1">
                              <a:latin typeface="Cambria Math" panose="02040503050406030204" pitchFamily="18" charset="0"/>
                            </a:rPr>
                            <m:t>𝒕</m:t>
                          </m:r>
                        </m:e>
                      </m:nary>
                    </m:oMath>
                  </m:oMathPara>
                </a14:m>
                <a:endParaRPr lang="zh-CN" altLang="en-US" b="1" dirty="0"/>
              </a:p>
            </p:txBody>
          </p:sp>
        </mc:Choice>
        <mc:Fallback xmlns="">
          <p:sp>
            <p:nvSpPr>
              <p:cNvPr id="4" name="矩形 3"/>
              <p:cNvSpPr>
                <a:spLocks noRot="1" noChangeAspect="1" noMove="1" noResize="1" noEditPoints="1" noAdjustHandles="1" noChangeArrowheads="1" noChangeShapeType="1" noTextEdit="1"/>
              </p:cNvSpPr>
              <p:nvPr/>
            </p:nvSpPr>
            <p:spPr>
              <a:xfrm>
                <a:off x="3743908" y="3875266"/>
                <a:ext cx="1643655" cy="720518"/>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683118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269801"/>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采用瞬时采样法测量交流电功率</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28600" y="1743658"/>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将其离散化，即在一个周期内采样</a:t>
                </a:r>
                <a14:m>
                  <m:oMath xmlns:m="http://schemas.openxmlformats.org/officeDocument/2006/math">
                    <m:r>
                      <a:rPr lang="zh-CN" altLang="en-US" b="1" i="1">
                        <a:latin typeface="Cambria Math" panose="02040503050406030204" pitchFamily="18" charset="0"/>
                      </a:rPr>
                      <m:t>𝑵</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次，由采集到的瞬时值计算，即可求得被测值为</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交流采样法的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精度取决于</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一个周期内的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采样点数</a:t>
                </a:r>
                <a14:m>
                  <m:oMath xmlns:m="http://schemas.openxmlformats.org/officeDocument/2006/math">
                    <m:r>
                      <a:rPr lang="zh-CN" altLang="en-US" b="1" i="1">
                        <a:latin typeface="Cambria Math" panose="02040503050406030204" pitchFamily="18" charset="0"/>
                      </a:rPr>
                      <m:t>𝑵</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14:m>
                  <m:oMath xmlns:m="http://schemas.openxmlformats.org/officeDocument/2006/math">
                    <m:r>
                      <a:rPr lang="zh-CN" altLang="en-US" b="1" i="1">
                        <a:latin typeface="Cambria Math" panose="02040503050406030204" pitchFamily="18" charset="0"/>
                      </a:rPr>
                      <m:t>𝑵</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越</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精度就越高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43658"/>
                <a:ext cx="8686800" cy="3208571"/>
              </a:xfrm>
              <a:prstGeom prst="rect">
                <a:avLst/>
              </a:prstGeom>
              <a:blipFill>
                <a:blip r:embed="rId3"/>
                <a:stretch>
                  <a:fillRect l="-350" r="-14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3621323" y="2319722"/>
                <a:ext cx="1901354" cy="87665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𝑷</m:t>
                      </m:r>
                      <m:r>
                        <a:rPr lang="zh-CN" altLang="en-US" b="1" i="0">
                          <a:latin typeface="Cambria Math" panose="02040503050406030204" pitchFamily="18" charset="0"/>
                        </a:rPr>
                        <m:t>=</m:t>
                      </m:r>
                      <m:f>
                        <m:fPr>
                          <m:ctrlPr>
                            <a:rPr lang="zh-CN" altLang="en-US" b="1" i="1">
                              <a:latin typeface="Cambria Math" panose="02040503050406030204" pitchFamily="18" charset="0"/>
                            </a:rPr>
                          </m:ctrlPr>
                        </m:fPr>
                        <m:num>
                          <m:r>
                            <a:rPr lang="zh-CN" altLang="en-US" b="1" i="0">
                              <a:latin typeface="Cambria Math" panose="02040503050406030204" pitchFamily="18" charset="0"/>
                            </a:rPr>
                            <m:t>𝟏</m:t>
                          </m:r>
                        </m:num>
                        <m:den>
                          <m:r>
                            <a:rPr lang="zh-CN" altLang="en-US" b="1" i="1">
                              <a:latin typeface="Cambria Math" panose="02040503050406030204" pitchFamily="18" charset="0"/>
                            </a:rPr>
                            <m:t>𝑵</m:t>
                          </m:r>
                        </m:den>
                      </m:f>
                      <m:nary>
                        <m:naryPr>
                          <m:chr m:val="∑"/>
                          <m:limLoc m:val="undOvr"/>
                          <m:grow m:val="on"/>
                          <m:ctrlPr>
                            <a:rPr lang="zh-CN" altLang="en-US" b="1" i="1">
                              <a:latin typeface="Cambria Math" panose="02040503050406030204" pitchFamily="18" charset="0"/>
                            </a:rPr>
                          </m:ctrlPr>
                        </m:naryPr>
                        <m:sub>
                          <m:r>
                            <a:rPr lang="zh-CN" altLang="en-US" b="1" i="1">
                              <a:latin typeface="Cambria Math" panose="02040503050406030204" pitchFamily="18" charset="0"/>
                            </a:rPr>
                            <m:t>𝒌</m:t>
                          </m:r>
                          <m:r>
                            <a:rPr lang="zh-CN" altLang="en-US" b="1" i="0">
                              <a:latin typeface="Cambria Math" panose="02040503050406030204" pitchFamily="18" charset="0"/>
                            </a:rPr>
                            <m:t>=</m:t>
                          </m:r>
                          <m:r>
                            <a:rPr lang="zh-CN" altLang="en-US" b="1" i="0">
                              <a:latin typeface="Cambria Math" panose="02040503050406030204" pitchFamily="18" charset="0"/>
                            </a:rPr>
                            <m:t>𝟏</m:t>
                          </m:r>
                        </m:sub>
                        <m:sup>
                          <m:r>
                            <a:rPr lang="zh-CN" altLang="en-US" b="1" i="1">
                              <a:latin typeface="Cambria Math" panose="02040503050406030204" pitchFamily="18" charset="0"/>
                            </a:rPr>
                            <m:t>𝑵</m:t>
                          </m:r>
                        </m:sup>
                        <m:e>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𝒖</m:t>
                              </m:r>
                            </m:e>
                            <m:sub>
                              <m:r>
                                <a:rPr lang="zh-CN" altLang="en-US" b="1" i="1">
                                  <a:latin typeface="Cambria Math" panose="02040503050406030204" pitchFamily="18" charset="0"/>
                                </a:rPr>
                                <m:t>𝒌</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𝒊</m:t>
                              </m:r>
                            </m:e>
                            <m:sub>
                              <m:r>
                                <a:rPr lang="zh-CN" altLang="en-US" b="1" i="1">
                                  <a:latin typeface="Cambria Math" panose="02040503050406030204" pitchFamily="18" charset="0"/>
                                </a:rPr>
                                <m:t>𝒌</m:t>
                              </m:r>
                            </m:sub>
                          </m:sSub>
                        </m:e>
                      </m:nary>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3621323" y="2319722"/>
                <a:ext cx="1901354" cy="876650"/>
              </a:xfrm>
              <a:prstGeom prst="rect">
                <a:avLst/>
              </a:prstGeom>
              <a:blipFill>
                <a:blip r:embed="rId4"/>
                <a:stretch>
                  <a:fillRect/>
                </a:stretch>
              </a:blipFill>
            </p:spPr>
            <p:txBody>
              <a:bodyPr/>
              <a:lstStyle/>
              <a:p>
                <a:r>
                  <a:rPr lang="zh-CN" altLang="en-US">
                    <a:noFill/>
                  </a:rPr>
                  <a:t> </a:t>
                </a:r>
              </a:p>
            </p:txBody>
          </p:sp>
        </mc:Fallback>
      </mc:AlternateContent>
      <p:pic>
        <p:nvPicPr>
          <p:cNvPr id="5" name="图片 4"/>
          <p:cNvPicPr>
            <a:picLocks noChangeAspect="1"/>
          </p:cNvPicPr>
          <p:nvPr/>
        </p:nvPicPr>
        <p:blipFill>
          <a:blip r:embed="rId5"/>
          <a:stretch>
            <a:fillRect/>
          </a:stretch>
        </p:blipFill>
        <p:spPr>
          <a:xfrm>
            <a:off x="2033718" y="3498908"/>
            <a:ext cx="5076564" cy="1412817"/>
          </a:xfrm>
          <a:prstGeom prst="rect">
            <a:avLst/>
          </a:prstGeom>
        </p:spPr>
      </p:pic>
    </p:spTree>
    <p:extLst>
      <p:ext uri="{BB962C8B-B14F-4D97-AF65-F5344CB8AC3E}">
        <p14:creationId xmlns:p14="http://schemas.microsoft.com/office/powerpoint/2010/main" val="36219754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338322"/>
            <a:ext cx="378042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采用瞬时采样法测量交流电功率</a:t>
            </a:r>
          </a:p>
        </p:txBody>
      </p:sp>
      <p:sp>
        <p:nvSpPr>
          <p:cNvPr id="11" name="七角星 10"/>
          <p:cNvSpPr/>
          <p:nvPr/>
        </p:nvSpPr>
        <p:spPr>
          <a:xfrm>
            <a:off x="395536" y="109209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28600" y="1927885"/>
            <a:ext cx="8686800" cy="251607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如果被测信号的频率变化，而一个周期内的采样点数保持不变，就会产生较大的测量误差；</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频率升高</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，周期缩</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短</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，那么测得的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值</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将比实际值</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偏大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如果</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频率降低</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，周期延</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长</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，那么测得的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值</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将偏</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需要采用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频率跟踪技术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，以确保将一个周期均匀地等分为</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N</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点，进行瞬时采样；</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采用频率跟踪技术</a:t>
            </a:r>
            <a:r>
              <a:rPr lang="zh-CN" altLang="zh-CN" b="1" dirty="0">
                <a:solidFill>
                  <a:prstClr val="black"/>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可以</a:t>
            </a:r>
            <a:r>
              <a:rPr lang="zh-CN" altLang="en-US" b="1" dirty="0">
                <a:solidFill>
                  <a:srgbClr val="FF0000"/>
                </a:solidFill>
                <a:latin typeface="Times New Roman" panose="02020603050405020304" pitchFamily="18" charset="0"/>
                <a:ea typeface="微软雅黑" panose="020B0503020204020204" pitchFamily="34" charset="-122"/>
              </a:rPr>
              <a:t>保证测量精度</a:t>
            </a:r>
            <a:r>
              <a:rPr lang="zh-CN" altLang="en-US" b="1" dirty="0">
                <a:solidFill>
                  <a:prstClr val="black"/>
                </a:solidFill>
                <a:latin typeface="Times New Roman" panose="02020603050405020304" pitchFamily="18" charset="0"/>
                <a:ea typeface="微软雅黑" panose="020B0503020204020204" pitchFamily="34" charset="-122"/>
              </a:rPr>
              <a:t>，但同时也会</a:t>
            </a:r>
            <a:r>
              <a:rPr lang="zh-CN" altLang="en-US" b="1" dirty="0">
                <a:solidFill>
                  <a:srgbClr val="FF0000"/>
                </a:solidFill>
                <a:latin typeface="Times New Roman" panose="02020603050405020304" pitchFamily="18" charset="0"/>
                <a:ea typeface="微软雅黑" panose="020B0503020204020204" pitchFamily="34" charset="-122"/>
              </a:rPr>
              <a:t>增加</a:t>
            </a:r>
            <a:r>
              <a:rPr lang="zh-CN" altLang="en-US" b="1" dirty="0">
                <a:solidFill>
                  <a:prstClr val="black"/>
                </a:solidFill>
                <a:latin typeface="Times New Roman" panose="02020603050405020304" pitchFamily="18" charset="0"/>
                <a:ea typeface="微软雅黑" panose="020B0503020204020204" pitchFamily="34" charset="-122"/>
              </a:rPr>
              <a:t>系统</a:t>
            </a:r>
            <a:r>
              <a:rPr lang="zh-CN" altLang="en-US" b="1" dirty="0">
                <a:solidFill>
                  <a:srgbClr val="FF0000"/>
                </a:solidFill>
                <a:latin typeface="Times New Roman" panose="02020603050405020304" pitchFamily="18" charset="0"/>
                <a:ea typeface="微软雅黑" panose="020B0503020204020204" pitchFamily="34" charset="-122"/>
              </a:rPr>
              <a:t>硬件和软件</a:t>
            </a:r>
            <a:r>
              <a:rPr lang="zh-CN" altLang="en-US" b="1" dirty="0">
                <a:solidFill>
                  <a:prstClr val="black"/>
                </a:solidFill>
                <a:latin typeface="Times New Roman" panose="02020603050405020304" pitchFamily="18" charset="0"/>
                <a:ea typeface="微软雅黑" panose="020B0503020204020204" pitchFamily="34" charset="-122"/>
              </a:rPr>
              <a:t>的</a:t>
            </a:r>
            <a:r>
              <a:rPr lang="zh-CN" altLang="en-US" b="1" dirty="0">
                <a:solidFill>
                  <a:srgbClr val="FF0000"/>
                </a:solidFill>
                <a:latin typeface="Times New Roman" panose="02020603050405020304" pitchFamily="18" charset="0"/>
                <a:ea typeface="微软雅黑" panose="020B0503020204020204" pitchFamily="34" charset="-122"/>
              </a:rPr>
              <a:t>复杂</a:t>
            </a:r>
            <a:r>
              <a:rPr lang="zh-CN" altLang="en-US" b="1" dirty="0">
                <a:solidFill>
                  <a:prstClr val="black"/>
                </a:solidFill>
                <a:latin typeface="Times New Roman" panose="02020603050405020304" pitchFamily="18" charset="0"/>
                <a:ea typeface="微软雅黑" panose="020B0503020204020204" pitchFamily="34" charset="-122"/>
              </a:rPr>
              <a:t>程度。</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2618886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338322"/>
            <a:ext cx="50405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采用霍尔传感器和直流采样法测量交流电功率</a:t>
            </a:r>
          </a:p>
        </p:txBody>
      </p:sp>
      <p:sp>
        <p:nvSpPr>
          <p:cNvPr id="11" name="七角星 10"/>
          <p:cNvSpPr/>
          <p:nvPr/>
        </p:nvSpPr>
        <p:spPr>
          <a:xfrm>
            <a:off x="395536" y="109209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28600" y="1927885"/>
                <a:ext cx="8686800" cy="266996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根据正弦交流电有功功率的定义，有：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spcBef>
                    <a:spcPts val="1200"/>
                  </a:spcBef>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采用霍尔传感器和直流采样法测量交流电功率的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关键是</a:t>
                </a:r>
                <a:r>
                  <a:rPr lang="zh-CN" altLang="zh-CN" b="1" dirty="0">
                    <a:solidFill>
                      <a:srgbClr val="FF0000"/>
                    </a:solidFill>
                    <a:latin typeface="Times New Roman" panose="02020603050405020304" pitchFamily="18" charset="0"/>
                    <a:ea typeface="微软雅黑" panose="020B0503020204020204" pitchFamily="34" charset="-122"/>
                  </a:rPr>
                  <a:t>准确测量出</a:t>
                </a:r>
                <a14:m>
                  <m:oMath xmlns:m="http://schemas.openxmlformats.org/officeDocument/2006/math">
                    <m:r>
                      <a:rPr lang="en-US" altLang="zh-CN" b="1" i="1">
                        <a:solidFill>
                          <a:srgbClr val="FF0000"/>
                        </a:solidFill>
                        <a:latin typeface="Cambria Math" panose="02040503050406030204" pitchFamily="18" charset="0"/>
                        <a:ea typeface="微软雅黑" panose="020B0503020204020204" pitchFamily="34" charset="-122"/>
                      </a:rPr>
                      <m:t>𝑼</m:t>
                    </m:r>
                  </m:oMath>
                </a14:m>
                <a:r>
                  <a:rPr lang="zh-CN" altLang="zh-CN" b="1" dirty="0">
                    <a:solidFill>
                      <a:srgbClr val="FF0000"/>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srgbClr val="FF0000"/>
                        </a:solidFill>
                        <a:latin typeface="Cambria Math" panose="02040503050406030204" pitchFamily="18" charset="0"/>
                        <a:ea typeface="微软雅黑" panose="020B0503020204020204" pitchFamily="34" charset="-122"/>
                      </a:rPr>
                      <m:t>𝑰</m:t>
                    </m:r>
                  </m:oMath>
                </a14:m>
                <a:r>
                  <a:rPr lang="zh-CN" altLang="zh-CN" b="1" dirty="0">
                    <a:solidFill>
                      <a:srgbClr val="FF0000"/>
                    </a:solidFill>
                    <a:latin typeface="Times New Roman" panose="02020603050405020304" pitchFamily="18" charset="0"/>
                    <a:ea typeface="微软雅黑" panose="020B0503020204020204" pitchFamily="34" charset="-122"/>
                  </a:rPr>
                  <a:t>和相位差</a:t>
                </a:r>
                <a14:m>
                  <m:oMath xmlns:m="http://schemas.openxmlformats.org/officeDocument/2006/math">
                    <m:r>
                      <a:rPr lang="en-US" altLang="zh-CN" b="1" i="1">
                        <a:solidFill>
                          <a:srgbClr val="FF0000"/>
                        </a:solidFill>
                        <a:latin typeface="Cambria Math" panose="02040503050406030204" pitchFamily="18" charset="0"/>
                        <a:ea typeface="微软雅黑" panose="020B0503020204020204" pitchFamily="34" charset="-122"/>
                      </a:rPr>
                      <m:t>𝝋</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如果采用电磁式电压电流互感器，由于互感器的非理想性，不仅存在变比误差，而且还存在较大的相位误差，这就使得测得的</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𝝋</m:t>
                    </m:r>
                  </m:oMath>
                </a14:m>
                <a:r>
                  <a:rPr lang="zh-CN" altLang="zh-CN" b="1" dirty="0">
                    <a:solidFill>
                      <a:prstClr val="black"/>
                    </a:solidFill>
                    <a:latin typeface="Times New Roman" panose="02020603050405020304" pitchFamily="18" charset="0"/>
                    <a:ea typeface="微软雅黑" panose="020B0503020204020204" pitchFamily="34" charset="-122"/>
                  </a:rPr>
                  <a:t>值不能真实地反映负载的性质</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为了解决这个问题，通常会采用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软件补偿法</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927885"/>
                <a:ext cx="8686800" cy="2669962"/>
              </a:xfrm>
              <a:prstGeom prst="rect">
                <a:avLst/>
              </a:prstGeom>
              <a:blipFill>
                <a:blip r:embed="rId3"/>
                <a:stretch>
                  <a:fillRect l="-350" r="-3009" b="-1131"/>
                </a:stretch>
              </a:blipFill>
            </p:spPr>
            <p:txBody>
              <a:bodyPr/>
              <a:lstStyle/>
              <a:p>
                <a:r>
                  <a:rPr lang="zh-CN" altLang="en-US">
                    <a:noFill/>
                  </a:rPr>
                  <a:t> </a:t>
                </a:r>
              </a:p>
            </p:txBody>
          </p:sp>
        </mc:Fallback>
      </mc:AlternateContent>
      <p:sp>
        <p:nvSpPr>
          <p:cNvPr id="8" name="Rectangular Callout 6"/>
          <p:cNvSpPr/>
          <p:nvPr/>
        </p:nvSpPr>
        <p:spPr bwMode="auto">
          <a:xfrm>
            <a:off x="3131840" y="2764720"/>
            <a:ext cx="1368152" cy="299871"/>
          </a:xfrm>
          <a:prstGeom prst="wedgeRectCallout">
            <a:avLst>
              <a:gd name="adj1" fmla="val 42435"/>
              <a:gd name="adj2" fmla="val -83328"/>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电压有效值</a:t>
            </a:r>
            <a:endParaRPr lang="en-US" b="1" dirty="0">
              <a:solidFill>
                <a:prstClr val="black"/>
              </a:solidFill>
              <a:latin typeface="Times New Roman" panose="02020603050405020304" pitchFamily="18" charset="0"/>
              <a:ea typeface="微软雅黑" panose="020B0503020204020204" pitchFamily="34" charset="-122"/>
            </a:endParaRPr>
          </a:p>
        </p:txBody>
      </p:sp>
      <p:sp>
        <p:nvSpPr>
          <p:cNvPr id="9" name="Rectangular Callout 6"/>
          <p:cNvSpPr/>
          <p:nvPr/>
        </p:nvSpPr>
        <p:spPr bwMode="auto">
          <a:xfrm>
            <a:off x="4716016" y="2768962"/>
            <a:ext cx="1368152" cy="299871"/>
          </a:xfrm>
          <a:prstGeom prst="wedgeRectCallout">
            <a:avLst>
              <a:gd name="adj1" fmla="val -57015"/>
              <a:gd name="adj2" fmla="val -78449"/>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电流有效值</a:t>
            </a:r>
            <a:endParaRPr lang="en-US" b="1" dirty="0">
              <a:solidFill>
                <a:prstClr val="black"/>
              </a:solidFill>
              <a:latin typeface="Times New Roman" panose="02020603050405020304" pitchFamily="18" charset="0"/>
              <a:ea typeface="微软雅黑" panose="020B0503020204020204" pitchFamily="34" charset="-122"/>
            </a:endParaRPr>
          </a:p>
        </p:txBody>
      </p:sp>
      <p:sp>
        <p:nvSpPr>
          <p:cNvPr id="15" name="Rectangular Callout 6"/>
          <p:cNvSpPr/>
          <p:nvPr/>
        </p:nvSpPr>
        <p:spPr bwMode="auto">
          <a:xfrm>
            <a:off x="5313442" y="2248860"/>
            <a:ext cx="1584176" cy="299871"/>
          </a:xfrm>
          <a:prstGeom prst="wedgeRectCallout">
            <a:avLst>
              <a:gd name="adj1" fmla="val -69483"/>
              <a:gd name="adj2" fmla="val 36205"/>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负载功率因数</a:t>
            </a:r>
            <a:endParaRPr 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矩形 1"/>
              <p:cNvSpPr/>
              <p:nvPr/>
            </p:nvSpPr>
            <p:spPr>
              <a:xfrm>
                <a:off x="3815916" y="2387084"/>
                <a:ext cx="14975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𝑷</m:t>
                      </m:r>
                      <m:r>
                        <a:rPr lang="zh-CN" altLang="en-US" b="1" i="0">
                          <a:latin typeface="Cambria Math" panose="02040503050406030204" pitchFamily="18" charset="0"/>
                        </a:rPr>
                        <m:t>=</m:t>
                      </m:r>
                      <m:r>
                        <a:rPr lang="zh-CN" altLang="en-US" b="1" i="1">
                          <a:latin typeface="Cambria Math" panose="02040503050406030204" pitchFamily="18" charset="0"/>
                        </a:rPr>
                        <m:t>𝑼𝑰</m:t>
                      </m:r>
                      <m:r>
                        <a:rPr lang="zh-CN" altLang="en-US" b="1" i="0">
                          <a:latin typeface="Cambria Math" panose="02040503050406030204" pitchFamily="18" charset="0"/>
                        </a:rPr>
                        <m:t>𝐜𝐨𝐬</m:t>
                      </m:r>
                      <m:r>
                        <a:rPr lang="zh-CN" altLang="en-US" b="1" i="1">
                          <a:latin typeface="Cambria Math" panose="02040503050406030204" pitchFamily="18" charset="0"/>
                        </a:rPr>
                        <m:t>𝝋</m:t>
                      </m:r>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3815916" y="2387084"/>
                <a:ext cx="1497526" cy="369332"/>
              </a:xfrm>
              <a:prstGeom prst="rect">
                <a:avLst/>
              </a:prstGeom>
              <a:blipFill>
                <a:blip r:embed="rId4"/>
                <a:stretch>
                  <a:fillRect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336105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338322"/>
            <a:ext cx="50405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采用霍尔传感器和直流采样法测量交流电功率</a:t>
            </a:r>
          </a:p>
        </p:txBody>
      </p:sp>
      <p:sp>
        <p:nvSpPr>
          <p:cNvPr id="11" name="七角星 10"/>
          <p:cNvSpPr/>
          <p:nvPr/>
        </p:nvSpPr>
        <p:spPr>
          <a:xfrm>
            <a:off x="395536" y="109209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28600" y="1927885"/>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互感器的相位误差与其工作状态有关，误差不易得到完全补偿。也会增加编制软件的工作量；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endPar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Rectangle 2"/>
          <p:cNvSpPr>
            <a:spLocks noChangeArrowheads="1"/>
          </p:cNvSpPr>
          <p:nvPr/>
        </p:nvSpPr>
        <p:spPr bwMode="auto">
          <a:xfrm>
            <a:off x="1367644" y="26723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1559277123"/>
              </p:ext>
            </p:extLst>
          </p:nvPr>
        </p:nvGraphicFramePr>
        <p:xfrm>
          <a:off x="1364349" y="2672385"/>
          <a:ext cx="6415301" cy="2117822"/>
        </p:xfrm>
        <a:graphic>
          <a:graphicData uri="http://schemas.openxmlformats.org/presentationml/2006/ole">
            <mc:AlternateContent xmlns:mc="http://schemas.openxmlformats.org/markup-compatibility/2006">
              <mc:Choice xmlns:v="urn:schemas-microsoft-com:vml" Requires="v">
                <p:oleObj name="Visio" r:id="rId3" imgW="5524673" imgH="1828668" progId="Visio.Drawing.15">
                  <p:embed/>
                </p:oleObj>
              </mc:Choice>
              <mc:Fallback>
                <p:oleObj name="Visio" r:id="rId3" imgW="5524673" imgH="1828668" progId="Visio.Drawing.15">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64349" y="2672385"/>
                        <a:ext cx="6415301" cy="2117822"/>
                      </a:xfrm>
                      <a:prstGeom prst="rect">
                        <a:avLst/>
                      </a:prstGeom>
                      <a:noFill/>
                    </p:spPr>
                  </p:pic>
                </p:oleObj>
              </mc:Fallback>
            </mc:AlternateContent>
          </a:graphicData>
        </a:graphic>
      </p:graphicFrame>
    </p:spTree>
    <p:extLst>
      <p:ext uri="{BB962C8B-B14F-4D97-AF65-F5344CB8AC3E}">
        <p14:creationId xmlns:p14="http://schemas.microsoft.com/office/powerpoint/2010/main" val="423602441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338322"/>
            <a:ext cx="50405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采用霍尔传感器和直流采样法测量交流电功率</a:t>
            </a:r>
          </a:p>
        </p:txBody>
      </p:sp>
      <p:sp>
        <p:nvSpPr>
          <p:cNvPr id="11" name="七角星 10"/>
          <p:cNvSpPr/>
          <p:nvPr/>
        </p:nvSpPr>
        <p:spPr>
          <a:xfrm>
            <a:off x="395536" y="109209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矩形 11"/>
          <p:cNvSpPr/>
          <p:nvPr/>
        </p:nvSpPr>
        <p:spPr>
          <a:xfrm>
            <a:off x="228600" y="1927885"/>
            <a:ext cx="8686800" cy="286232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霍尔传感器可以不失真地传递原边的波形，从而大大提高了相位差的测量精度，使测量原理更为简便；</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霍尔传感器还可以测量从直流到</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100kHz</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的任意波形的交流量，从而克服了电磁式互感器只能在特定的额定频率下工作的弊端；</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交、直流真值转换器可以将正弦波形或任意波形的交流量转换为直流量，且直流输出的大小正比于交流量的有效值，转换精度可达</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0.5</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霍尔传感器对交流电压和电流进行隔离和衰减；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经过变送器转换，这些信号变为直流，其大小与原始交流信号的有效值成正比；</a:t>
            </a:r>
          </a:p>
        </p:txBody>
      </p:sp>
      <p:sp>
        <p:nvSpPr>
          <p:cNvPr id="3" name="Rectangle 2"/>
          <p:cNvSpPr>
            <a:spLocks noChangeArrowheads="1"/>
          </p:cNvSpPr>
          <p:nvPr/>
        </p:nvSpPr>
        <p:spPr bwMode="auto">
          <a:xfrm>
            <a:off x="1367644" y="26723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837541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294920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877711"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5.2.3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电功率的测量</a:t>
            </a:r>
          </a:p>
        </p:txBody>
      </p:sp>
      <p:sp>
        <p:nvSpPr>
          <p:cNvPr id="10" name="矩形 9"/>
          <p:cNvSpPr/>
          <p:nvPr/>
        </p:nvSpPr>
        <p:spPr>
          <a:xfrm>
            <a:off x="899592" y="1269801"/>
            <a:ext cx="504056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采用霍尔传感器和直流采样法测量交流电功率</a:t>
            </a:r>
          </a:p>
        </p:txBody>
      </p:sp>
      <p:sp>
        <p:nvSpPr>
          <p:cNvPr id="11" name="七角星 10"/>
          <p:cNvSpPr/>
          <p:nvPr/>
        </p:nvSpPr>
        <p:spPr>
          <a:xfrm>
            <a:off x="395536" y="1023578"/>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mc:AlternateContent xmlns:mc="http://schemas.openxmlformats.org/markup-compatibility/2006" xmlns:a14="http://schemas.microsoft.com/office/drawing/2010/main">
        <mc:Choice Requires="a14">
          <p:sp>
            <p:nvSpPr>
              <p:cNvPr id="12" name="矩形 11"/>
              <p:cNvSpPr/>
              <p:nvPr/>
            </p:nvSpPr>
            <p:spPr>
              <a:xfrm>
                <a:off x="228600" y="1707654"/>
                <a:ext cx="8686800" cy="320946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这些直流电压经过</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A/D</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转换后被存储在微计算机中；</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传感器副边输出的正弦交流信号被转换为方波，这样就可以计算出电压和电流的相位差</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𝝋</m:t>
                    </m:r>
                  </m:oMath>
                </a14:m>
                <a:r>
                  <a:rPr lang="zh-CN" altLang="zh-CN" b="1" dirty="0">
                    <a:solidFill>
                      <a:prstClr val="black"/>
                    </a:solidFill>
                    <a:latin typeface="Times New Roman" panose="02020603050405020304" pitchFamily="18" charset="0"/>
                    <a:ea typeface="微软雅黑" panose="020B0503020204020204" pitchFamily="34" charset="-122"/>
                  </a:rPr>
                  <a:t>和功率因数</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𝐜𝐨𝐬</m:t>
                    </m:r>
                    <m:r>
                      <a:rPr lang="en-US" altLang="zh-CN" b="1" i="1">
                        <a:solidFill>
                          <a:prstClr val="black"/>
                        </a:solidFill>
                        <a:latin typeface="Cambria Math" panose="02040503050406030204" pitchFamily="18" charset="0"/>
                        <a:ea typeface="微软雅黑" panose="020B0503020204020204" pitchFamily="34" charset="-122"/>
                      </a:rPr>
                      <m:t>𝝋</m:t>
                    </m:r>
                  </m:oMath>
                </a14:m>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285750" indent="-285750">
                  <a:lnSpc>
                    <a:spcPct val="120000"/>
                  </a:lnSpc>
                  <a:buClr>
                    <a:schemeClr val="accent3">
                      <a:lumMod val="75000"/>
                    </a:schemeClr>
                  </a:buClr>
                  <a:buFont typeface="Wingdings" panose="05000000000000000000" pitchFamily="2" charset="2"/>
                  <a:buChar char="Ø"/>
                </a:pPr>
                <a:r>
                  <a:rPr lang="zh-CN" altLang="zh-CN" b="1" dirty="0">
                    <a:solidFill>
                      <a:prstClr val="black"/>
                    </a:solidFill>
                    <a:latin typeface="Times New Roman" panose="02020603050405020304" pitchFamily="18" charset="0"/>
                    <a:ea typeface="微软雅黑" panose="020B0503020204020204" pitchFamily="34" charset="-122"/>
                  </a:rPr>
                  <a:t>求得</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𝑼</m:t>
                    </m:r>
                  </m:oMath>
                </a14:m>
                <a:r>
                  <a:rPr lang="zh-CN" altLang="zh-CN" b="1" dirty="0">
                    <a:solidFill>
                      <a:prstClr val="black"/>
                    </a:solidFill>
                    <a:latin typeface="Times New Roman" panose="02020603050405020304" pitchFamily="18" charset="0"/>
                    <a:ea typeface="微软雅黑" panose="020B0503020204020204" pitchFamily="34" charset="-122"/>
                  </a:rPr>
                  <a:t>、</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𝑰</m:t>
                    </m:r>
                  </m:oMath>
                </a14:m>
                <a:r>
                  <a:rPr lang="zh-CN" altLang="zh-CN" b="1" dirty="0">
                    <a:solidFill>
                      <a:prstClr val="black"/>
                    </a:solidFill>
                    <a:latin typeface="Times New Roman" panose="02020603050405020304" pitchFamily="18" charset="0"/>
                    <a:ea typeface="微软雅黑" panose="020B0503020204020204" pitchFamily="34" charset="-122"/>
                  </a:rPr>
                  <a:t>及</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𝒄𝒐𝒔</m:t>
                    </m:r>
                    <m:r>
                      <a:rPr lang="en-US" altLang="zh-CN" b="1" i="1">
                        <a:solidFill>
                          <a:prstClr val="black"/>
                        </a:solidFill>
                        <a:latin typeface="Cambria Math" panose="02040503050406030204" pitchFamily="18" charset="0"/>
                        <a:ea typeface="微软雅黑" panose="020B0503020204020204" pitchFamily="34" charset="-122"/>
                      </a:rPr>
                      <m:t>𝝋</m:t>
                    </m:r>
                  </m:oMath>
                </a14:m>
                <a:r>
                  <a:rPr lang="zh-CN" altLang="zh-CN" b="1" dirty="0">
                    <a:solidFill>
                      <a:prstClr val="black"/>
                    </a:solidFill>
                    <a:latin typeface="Times New Roman" panose="02020603050405020304" pitchFamily="18" charset="0"/>
                    <a:ea typeface="微软雅黑" panose="020B0503020204020204" pitchFamily="34" charset="-122"/>
                  </a:rPr>
                  <a:t>后，即可由</a:t>
                </a:r>
                <a14:m>
                  <m:oMath xmlns:m="http://schemas.openxmlformats.org/officeDocument/2006/math">
                    <m:r>
                      <a:rPr lang="en-US" altLang="zh-CN" b="1" i="1">
                        <a:solidFill>
                          <a:prstClr val="black"/>
                        </a:solidFill>
                        <a:latin typeface="Cambria Math" panose="02040503050406030204" pitchFamily="18" charset="0"/>
                        <a:ea typeface="微软雅黑" panose="020B0503020204020204" pitchFamily="34" charset="-122"/>
                      </a:rPr>
                      <m:t>𝑷</m:t>
                    </m:r>
                    <m:r>
                      <a:rPr lang="en-US" altLang="zh-CN" b="1">
                        <a:solidFill>
                          <a:prstClr val="black"/>
                        </a:solidFill>
                        <a:latin typeface="Cambria Math" panose="02040503050406030204" pitchFamily="18" charset="0"/>
                        <a:ea typeface="微软雅黑" panose="020B0503020204020204" pitchFamily="34" charset="-122"/>
                      </a:rPr>
                      <m:t>=</m:t>
                    </m:r>
                    <m:r>
                      <a:rPr lang="en-US" altLang="zh-CN" b="1" i="1">
                        <a:solidFill>
                          <a:prstClr val="black"/>
                        </a:solidFill>
                        <a:latin typeface="Cambria Math" panose="02040503050406030204" pitchFamily="18" charset="0"/>
                        <a:ea typeface="微软雅黑" panose="020B0503020204020204" pitchFamily="34" charset="-122"/>
                      </a:rPr>
                      <m:t>𝑼𝑰𝒄𝒐𝒔</m:t>
                    </m:r>
                    <m:r>
                      <a:rPr lang="en-US" altLang="zh-CN" b="1" i="1">
                        <a:solidFill>
                          <a:prstClr val="black"/>
                        </a:solidFill>
                        <a:latin typeface="Cambria Math" panose="02040503050406030204" pitchFamily="18" charset="0"/>
                        <a:ea typeface="微软雅黑" panose="020B0503020204020204" pitchFamily="34" charset="-122"/>
                      </a:rPr>
                      <m:t>𝝋</m:t>
                    </m:r>
                  </m:oMath>
                </a14:m>
                <a:r>
                  <a:rPr lang="zh-CN" altLang="zh-CN" b="1" dirty="0">
                    <a:solidFill>
                      <a:prstClr val="black"/>
                    </a:solidFill>
                    <a:latin typeface="Times New Roman" panose="02020603050405020304" pitchFamily="18" charset="0"/>
                    <a:ea typeface="微软雅黑" panose="020B0503020204020204" pitchFamily="34" charset="-122"/>
                  </a:rPr>
                  <a:t>求得有功功率</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如要求三相负载的总功率，则可分别测得每相电压、电流的有效值及功率因数，并计算得： </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spcBef>
                    <a:spcPts val="1200"/>
                  </a:spcBef>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霍尔电压</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和</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电流传感器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减小变比和相位误差</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0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采用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直流采样</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技术，可以大大</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降低硬件的成本</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，减小软件的工作量，并得到</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较高的测量精度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p:txBody>
          </p:sp>
        </mc:Choice>
        <mc:Fallback xmlns="">
          <p:sp>
            <p:nvSpPr>
              <p:cNvPr id="12" name="矩形 11"/>
              <p:cNvSpPr>
                <a:spLocks noRot="1" noChangeAspect="1" noMove="1" noResize="1" noEditPoints="1" noAdjustHandles="1" noChangeArrowheads="1" noChangeShapeType="1" noTextEdit="1"/>
              </p:cNvSpPr>
              <p:nvPr/>
            </p:nvSpPr>
            <p:spPr>
              <a:xfrm>
                <a:off x="228600" y="1707654"/>
                <a:ext cx="8686800" cy="3209468"/>
              </a:xfrm>
              <a:prstGeom prst="rect">
                <a:avLst/>
              </a:prstGeom>
              <a:blipFill>
                <a:blip r:embed="rId3"/>
                <a:stretch>
                  <a:fillRect l="-350" b="-1695"/>
                </a:stretch>
              </a:blipFill>
            </p:spPr>
            <p:txBody>
              <a:bodyPr/>
              <a:lstStyle/>
              <a:p>
                <a:r>
                  <a:rPr lang="zh-CN" altLang="en-US">
                    <a:noFill/>
                  </a:rPr>
                  <a:t> </a:t>
                </a:r>
              </a:p>
            </p:txBody>
          </p:sp>
        </mc:Fallback>
      </mc:AlternateContent>
      <p:sp>
        <p:nvSpPr>
          <p:cNvPr id="3" name="Rectangle 2"/>
          <p:cNvSpPr>
            <a:spLocks noChangeArrowheads="1"/>
          </p:cNvSpPr>
          <p:nvPr/>
        </p:nvSpPr>
        <p:spPr bwMode="auto">
          <a:xfrm>
            <a:off x="1367644" y="267238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2" name="矩形 1"/>
              <p:cNvSpPr/>
              <p:nvPr/>
            </p:nvSpPr>
            <p:spPr>
              <a:xfrm>
                <a:off x="2267010" y="3471850"/>
                <a:ext cx="460998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𝑷</m:t>
                      </m:r>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𝒂</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𝒂</m:t>
                          </m:r>
                        </m:sub>
                      </m:sSub>
                      <m:r>
                        <a:rPr lang="zh-CN" altLang="en-US" b="1" i="0">
                          <a:latin typeface="Cambria Math" panose="02040503050406030204" pitchFamily="18" charset="0"/>
                        </a:rPr>
                        <m:t>𝐜𝐨𝐬</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𝝋</m:t>
                          </m:r>
                        </m:e>
                        <m:sub>
                          <m:r>
                            <a:rPr lang="zh-CN" altLang="en-US" b="1" i="1">
                              <a:latin typeface="Cambria Math" panose="02040503050406030204" pitchFamily="18" charset="0"/>
                            </a:rPr>
                            <m:t>𝒂</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𝒃</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𝒃</m:t>
                          </m:r>
                        </m:sub>
                      </m:sSub>
                      <m:r>
                        <a:rPr lang="zh-CN" altLang="en-US" b="1" i="0">
                          <a:latin typeface="Cambria Math" panose="02040503050406030204" pitchFamily="18" charset="0"/>
                        </a:rPr>
                        <m:t>𝐜𝐨𝐬</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𝝋</m:t>
                          </m:r>
                        </m:e>
                        <m:sub>
                          <m:r>
                            <a:rPr lang="zh-CN" altLang="en-US" b="1" i="1">
                              <a:latin typeface="Cambria Math" panose="02040503050406030204" pitchFamily="18" charset="0"/>
                            </a:rPr>
                            <m:t>𝒃</m:t>
                          </m:r>
                        </m:sub>
                      </m:sSub>
                      <m:r>
                        <a:rPr lang="zh-CN" altLang="en-US" b="1" i="0">
                          <a:latin typeface="Cambria Math" panose="02040503050406030204" pitchFamily="18" charset="0"/>
                        </a:rPr>
                        <m:t>+</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𝑼</m:t>
                          </m:r>
                        </m:e>
                        <m:sub>
                          <m:r>
                            <a:rPr lang="zh-CN" altLang="en-US" b="1" i="1">
                              <a:latin typeface="Cambria Math" panose="02040503050406030204" pitchFamily="18" charset="0"/>
                            </a:rPr>
                            <m:t>𝒄</m:t>
                          </m:r>
                        </m:sub>
                      </m:sSub>
                      <m:sSub>
                        <m:sSubPr>
                          <m:ctrlPr>
                            <a:rPr lang="zh-CN" altLang="en-US" b="1" i="1">
                              <a:latin typeface="Cambria Math" panose="02040503050406030204" pitchFamily="18" charset="0"/>
                            </a:rPr>
                          </m:ctrlPr>
                        </m:sSubPr>
                        <m:e>
                          <m:r>
                            <a:rPr lang="zh-CN" altLang="en-US" b="1" i="1">
                              <a:latin typeface="Cambria Math" panose="02040503050406030204" pitchFamily="18" charset="0"/>
                            </a:rPr>
                            <m:t>𝑰</m:t>
                          </m:r>
                        </m:e>
                        <m:sub>
                          <m:r>
                            <a:rPr lang="zh-CN" altLang="en-US" b="1" i="1">
                              <a:latin typeface="Cambria Math" panose="02040503050406030204" pitchFamily="18" charset="0"/>
                            </a:rPr>
                            <m:t>𝒄</m:t>
                          </m:r>
                        </m:sub>
                      </m:sSub>
                      <m:r>
                        <a:rPr lang="zh-CN" altLang="en-US" b="1" i="0">
                          <a:latin typeface="Cambria Math" panose="02040503050406030204" pitchFamily="18" charset="0"/>
                        </a:rPr>
                        <m:t>𝐜𝐨𝐬</m:t>
                      </m:r>
                      <m:sSub>
                        <m:sSubPr>
                          <m:ctrlPr>
                            <a:rPr lang="zh-CN" altLang="en-US" b="1" i="1">
                              <a:latin typeface="Cambria Math" panose="02040503050406030204" pitchFamily="18" charset="0"/>
                            </a:rPr>
                          </m:ctrlPr>
                        </m:sSubPr>
                        <m:e>
                          <m:r>
                            <a:rPr lang="zh-CN" altLang="en-US" b="1" i="1">
                              <a:latin typeface="Cambria Math" panose="02040503050406030204" pitchFamily="18" charset="0"/>
                            </a:rPr>
                            <m:t>𝝋</m:t>
                          </m:r>
                        </m:e>
                        <m:sub>
                          <m:r>
                            <a:rPr lang="zh-CN" altLang="en-US" b="1" i="1">
                              <a:latin typeface="Cambria Math" panose="02040503050406030204" pitchFamily="18" charset="0"/>
                            </a:rPr>
                            <m:t>𝒄</m:t>
                          </m:r>
                        </m:sub>
                      </m:sSub>
                    </m:oMath>
                  </m:oMathPara>
                </a14:m>
                <a:endParaRPr lang="zh-CN" altLang="en-US" b="1" dirty="0"/>
              </a:p>
            </p:txBody>
          </p:sp>
        </mc:Choice>
        <mc:Fallback xmlns="">
          <p:sp>
            <p:nvSpPr>
              <p:cNvPr id="2" name="矩形 1"/>
              <p:cNvSpPr>
                <a:spLocks noRot="1" noChangeAspect="1" noMove="1" noResize="1" noEditPoints="1" noAdjustHandles="1" noChangeArrowheads="1" noChangeShapeType="1" noTextEdit="1"/>
              </p:cNvSpPr>
              <p:nvPr/>
            </p:nvSpPr>
            <p:spPr>
              <a:xfrm>
                <a:off x="2267010" y="3471850"/>
                <a:ext cx="4609980" cy="369332"/>
              </a:xfrm>
              <a:prstGeom prst="rect">
                <a:avLst/>
              </a:prstGeom>
              <a:blipFill>
                <a:blip r:embed="rId4"/>
                <a:stretch>
                  <a:fillRect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170903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七角星 22"/>
          <p:cNvSpPr/>
          <p:nvPr/>
        </p:nvSpPr>
        <p:spPr>
          <a:xfrm>
            <a:off x="2609526" y="95157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3" name="矩形 2"/>
          <p:cNvSpPr/>
          <p:nvPr/>
        </p:nvSpPr>
        <p:spPr>
          <a:xfrm>
            <a:off x="3764228" y="1008770"/>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5.3.1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温度检测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4" name="七角星 23"/>
          <p:cNvSpPr/>
          <p:nvPr/>
        </p:nvSpPr>
        <p:spPr>
          <a:xfrm>
            <a:off x="2585078" y="1641067"/>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8" name="矩形 27"/>
          <p:cNvSpPr/>
          <p:nvPr/>
        </p:nvSpPr>
        <p:spPr>
          <a:xfrm>
            <a:off x="3739780" y="1698267"/>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5.3.2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湿度检测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262158"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非电量测量</a:t>
            </a:r>
          </a:p>
        </p:txBody>
      </p:sp>
      <p:sp>
        <p:nvSpPr>
          <p:cNvPr id="8" name="七角星 7"/>
          <p:cNvSpPr/>
          <p:nvPr/>
        </p:nvSpPr>
        <p:spPr>
          <a:xfrm>
            <a:off x="2609526" y="2326996"/>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3</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9" name="矩形 8"/>
          <p:cNvSpPr/>
          <p:nvPr/>
        </p:nvSpPr>
        <p:spPr>
          <a:xfrm>
            <a:off x="3764228" y="2384196"/>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5.3.3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位移检测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8" name="七角星 17"/>
          <p:cNvSpPr/>
          <p:nvPr/>
        </p:nvSpPr>
        <p:spPr>
          <a:xfrm>
            <a:off x="2609526" y="3012925"/>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4</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9" name="矩形 18"/>
          <p:cNvSpPr/>
          <p:nvPr/>
        </p:nvSpPr>
        <p:spPr>
          <a:xfrm>
            <a:off x="3764228" y="3070125"/>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5.3.4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速度检测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0" name="七角星 19"/>
          <p:cNvSpPr/>
          <p:nvPr/>
        </p:nvSpPr>
        <p:spPr>
          <a:xfrm>
            <a:off x="2614520" y="3761781"/>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5</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1" name="矩形 20"/>
          <p:cNvSpPr/>
          <p:nvPr/>
        </p:nvSpPr>
        <p:spPr>
          <a:xfrm>
            <a:off x="3769222" y="3818981"/>
            <a:ext cx="2492990"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5.3.5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加速度检测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2" name="七角星 21"/>
          <p:cNvSpPr/>
          <p:nvPr/>
        </p:nvSpPr>
        <p:spPr>
          <a:xfrm>
            <a:off x="2609526" y="43719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6</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25" name="矩形 24"/>
          <p:cNvSpPr/>
          <p:nvPr/>
        </p:nvSpPr>
        <p:spPr>
          <a:xfrm>
            <a:off x="3764228" y="4429150"/>
            <a:ext cx="2185214" cy="461665"/>
          </a:xfrm>
          <a:prstGeom prst="rect">
            <a:avLst/>
          </a:prstGeom>
        </p:spPr>
        <p:txBody>
          <a:bodyPr wrap="none">
            <a:spAutoFit/>
          </a:bodyPr>
          <a:lstStyle/>
          <a:p>
            <a:r>
              <a:rPr lang="en-US" altLang="zh-CN" sz="2400" b="1" dirty="0">
                <a:latin typeface="Times New Roman" panose="02020603050405020304" pitchFamily="18" charset="0"/>
                <a:ea typeface="微软雅黑" panose="020B0503020204020204" pitchFamily="34" charset="-122"/>
                <a:sym typeface="Times New Roman" panose="02020603050405020304" pitchFamily="18" charset="0"/>
              </a:rPr>
              <a:t>5.3.6  </a:t>
            </a:r>
            <a:r>
              <a:rPr lang="zh-CN" altLang="en-US" sz="2400" b="1" dirty="0">
                <a:latin typeface="Times New Roman" panose="02020603050405020304" pitchFamily="18" charset="0"/>
                <a:ea typeface="微软雅黑" panose="020B0503020204020204" pitchFamily="34" charset="-122"/>
                <a:sym typeface="Times New Roman" panose="02020603050405020304" pitchFamily="18" charset="0"/>
              </a:rPr>
              <a:t>压力检测</a:t>
            </a:r>
            <a:endParaRPr lang="zh-CN" altLang="zh-CN" sz="24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8153767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温度检测</a:t>
            </a:r>
          </a:p>
        </p:txBody>
      </p:sp>
      <p:sp>
        <p:nvSpPr>
          <p:cNvPr id="2" name="矩形 1"/>
          <p:cNvSpPr/>
          <p:nvPr/>
        </p:nvSpPr>
        <p:spPr>
          <a:xfrm>
            <a:off x="212434" y="987574"/>
            <a:ext cx="8686800" cy="3554819"/>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温度的重要性</a:t>
            </a:r>
            <a:r>
              <a:rPr lang="en-US" altLang="zh-CN"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温度是表征物体</a:t>
            </a:r>
            <a:r>
              <a:rPr lang="zh-CN" altLang="en-US" b="1" dirty="0">
                <a:solidFill>
                  <a:srgbClr val="FF0000"/>
                </a:solidFill>
                <a:latin typeface="Times New Roman" panose="02020603050405020304" pitchFamily="18" charset="0"/>
                <a:ea typeface="微软雅黑" panose="020B0503020204020204" pitchFamily="34" charset="-122"/>
              </a:rPr>
              <a:t>冷热</a:t>
            </a:r>
            <a:r>
              <a:rPr lang="zh-CN" altLang="en-US" b="1" dirty="0">
                <a:solidFill>
                  <a:prstClr val="black"/>
                </a:solidFill>
                <a:latin typeface="Times New Roman" panose="02020603050405020304" pitchFamily="18" charset="0"/>
                <a:ea typeface="微软雅黑" panose="020B0503020204020204" pitchFamily="34" charset="-122"/>
              </a:rPr>
              <a:t>程度的物理量；</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影响安全生产、产品质量、生产效率、节约能源等技术经济指标；</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许多物理现象和化学性质与温度相关。</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温度测量方法</a:t>
            </a:r>
            <a:r>
              <a:rPr lang="en-US" altLang="zh-CN"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温度</a:t>
            </a:r>
            <a:r>
              <a:rPr lang="zh-CN" altLang="en-US" b="1" dirty="0">
                <a:solidFill>
                  <a:srgbClr val="FF0000"/>
                </a:solidFill>
                <a:latin typeface="Times New Roman" panose="02020603050405020304" pitchFamily="18" charset="0"/>
                <a:ea typeface="微软雅黑" panose="020B0503020204020204" pitchFamily="34" charset="-122"/>
              </a:rPr>
              <a:t>不能直接测量</a:t>
            </a:r>
            <a:r>
              <a:rPr lang="zh-CN" altLang="en-US" b="1" dirty="0">
                <a:solidFill>
                  <a:prstClr val="black"/>
                </a:solidFill>
                <a:latin typeface="Times New Roman" panose="02020603050405020304" pitchFamily="18" charset="0"/>
                <a:ea typeface="微软雅黑" panose="020B0503020204020204" pitchFamily="34" charset="-122"/>
              </a:rPr>
              <a:t>，只能通过</a:t>
            </a:r>
            <a:r>
              <a:rPr lang="zh-CN" altLang="en-US" b="1" dirty="0">
                <a:solidFill>
                  <a:srgbClr val="FF0000"/>
                </a:solidFill>
                <a:latin typeface="Times New Roman" panose="02020603050405020304" pitchFamily="18" charset="0"/>
                <a:ea typeface="微软雅黑" panose="020B0503020204020204" pitchFamily="34" charset="-122"/>
              </a:rPr>
              <a:t>热交换</a:t>
            </a:r>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rgbClr val="FF0000"/>
                </a:solidFill>
                <a:latin typeface="Times New Roman" panose="02020603050405020304" pitchFamily="18" charset="0"/>
                <a:ea typeface="微软雅黑" panose="020B0503020204020204" pitchFamily="34" charset="-122"/>
              </a:rPr>
              <a:t>物理性质变化</a:t>
            </a:r>
            <a:r>
              <a:rPr lang="zh-CN" altLang="en-US" b="1" dirty="0">
                <a:solidFill>
                  <a:prstClr val="black"/>
                </a:solidFill>
                <a:latin typeface="Times New Roman" panose="02020603050405020304" pitchFamily="18" charset="0"/>
                <a:ea typeface="微软雅黑" panose="020B0503020204020204" pitchFamily="34" charset="-122"/>
              </a:rPr>
              <a:t>间接测量；</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根据温度敏感元件是否与被测对象接触，温度测量方法可分为</a:t>
            </a:r>
            <a:r>
              <a:rPr lang="zh-CN" altLang="en-US" b="1" dirty="0">
                <a:solidFill>
                  <a:srgbClr val="FF0000"/>
                </a:solidFill>
                <a:latin typeface="Times New Roman" panose="02020603050405020304" pitchFamily="18" charset="0"/>
                <a:ea typeface="微软雅黑" panose="020B0503020204020204" pitchFamily="34" charset="-122"/>
              </a:rPr>
              <a:t>接触</a:t>
            </a:r>
            <a:r>
              <a:rPr lang="zh-CN" altLang="en-US" b="1" dirty="0">
                <a:solidFill>
                  <a:prstClr val="black"/>
                </a:solidFill>
                <a:latin typeface="Times New Roman" panose="02020603050405020304" pitchFamily="18" charset="0"/>
                <a:ea typeface="微软雅黑" panose="020B0503020204020204" pitchFamily="34" charset="-122"/>
              </a:rPr>
              <a:t>式和</a:t>
            </a:r>
            <a:r>
              <a:rPr lang="zh-CN" altLang="en-US" b="1" dirty="0">
                <a:solidFill>
                  <a:srgbClr val="FF0000"/>
                </a:solidFill>
                <a:latin typeface="Times New Roman" panose="02020603050405020304" pitchFamily="18" charset="0"/>
                <a:ea typeface="微软雅黑" panose="020B0503020204020204" pitchFamily="34" charset="-122"/>
              </a:rPr>
              <a:t>非接触</a:t>
            </a:r>
            <a:r>
              <a:rPr lang="zh-CN" altLang="en-US" b="1" dirty="0">
                <a:solidFill>
                  <a:prstClr val="black"/>
                </a:solidFill>
                <a:latin typeface="Times New Roman" panose="02020603050405020304" pitchFamily="18" charset="0"/>
                <a:ea typeface="微软雅黑" panose="020B0503020204020204" pitchFamily="34" charset="-122"/>
              </a:rPr>
              <a:t>式两大类。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接触式测温</a:t>
            </a:r>
            <a:r>
              <a:rPr lang="en-US" altLang="zh-CN"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度敏感元件与被测对象接触，通过</a:t>
            </a:r>
            <a:r>
              <a:rPr lang="zh-CN" altLang="en-US" b="1" dirty="0">
                <a:solidFill>
                  <a:srgbClr val="FF0000"/>
                </a:solidFill>
                <a:latin typeface="Times New Roman" panose="02020603050405020304" pitchFamily="18" charset="0"/>
                <a:ea typeface="微软雅黑" panose="020B0503020204020204" pitchFamily="34" charset="-122"/>
              </a:rPr>
              <a:t>热传导</a:t>
            </a:r>
            <a:r>
              <a:rPr lang="zh-CN" altLang="en-US" b="1" dirty="0">
                <a:solidFill>
                  <a:prstClr val="black"/>
                </a:solidFill>
                <a:latin typeface="Times New Roman" panose="02020603050405020304" pitchFamily="18" charset="0"/>
                <a:ea typeface="微软雅黑" panose="020B0503020204020204" pitchFamily="34" charset="-122"/>
              </a:rPr>
              <a:t>进行热交换；</a:t>
            </a:r>
          </a:p>
        </p:txBody>
      </p:sp>
    </p:spTree>
    <p:extLst>
      <p:ext uri="{BB962C8B-B14F-4D97-AF65-F5344CB8AC3E}">
        <p14:creationId xmlns:p14="http://schemas.microsoft.com/office/powerpoint/2010/main" val="2232702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32758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测量的基本概念</a:t>
            </a:r>
          </a:p>
        </p:txBody>
      </p:sp>
      <p:sp>
        <p:nvSpPr>
          <p:cNvPr id="2" name="矩形 1"/>
          <p:cNvSpPr/>
          <p:nvPr/>
        </p:nvSpPr>
        <p:spPr>
          <a:xfrm>
            <a:off x="228600" y="987227"/>
            <a:ext cx="8686800" cy="3869264"/>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测量就是以确定被测量为目的的，利用物质的物理、化学或生物特性，对被测对象的信息进行提取、转换和处理，从而获得定性或定量结果的过程；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测量通常包括两个过程：</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能量形式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的一次或多次</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转换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将被测量与其相应的标准量进行比较，以</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确定</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被测量对标准量的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倍数</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这是理想的线性关系。然而，实际的测量系统应不可避免地存在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非线性</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输出和</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零位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输出；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经测量过程所获得的被测量的量值称为测量结果；</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Rectangular Callout 6"/>
          <p:cNvSpPr/>
          <p:nvPr/>
        </p:nvSpPr>
        <p:spPr bwMode="auto">
          <a:xfrm>
            <a:off x="3095836" y="2972902"/>
            <a:ext cx="900100" cy="396044"/>
          </a:xfrm>
          <a:prstGeom prst="wedgeRectCallout">
            <a:avLst>
              <a:gd name="adj1" fmla="val 70312"/>
              <a:gd name="adj2" fmla="val 48229"/>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被测量</a:t>
            </a:r>
            <a:endParaRPr lang="en-US" b="1" dirty="0">
              <a:solidFill>
                <a:prstClr val="black"/>
              </a:solidFill>
              <a:latin typeface="Times New Roman" panose="02020603050405020304" pitchFamily="18" charset="0"/>
              <a:ea typeface="微软雅黑" panose="020B0503020204020204" pitchFamily="34" charset="-122"/>
            </a:endParaRPr>
          </a:p>
        </p:txBody>
      </p:sp>
      <p:sp>
        <p:nvSpPr>
          <p:cNvPr id="8" name="Rectangular Callout 6"/>
          <p:cNvSpPr/>
          <p:nvPr/>
        </p:nvSpPr>
        <p:spPr bwMode="auto">
          <a:xfrm>
            <a:off x="5039446" y="2859782"/>
            <a:ext cx="648974" cy="396044"/>
          </a:xfrm>
          <a:prstGeom prst="wedgeRectCallout">
            <a:avLst>
              <a:gd name="adj1" fmla="val -99894"/>
              <a:gd name="adj2" fmla="val 59312"/>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比值</a:t>
            </a:r>
            <a:endParaRPr lang="en-US" b="1" dirty="0">
              <a:solidFill>
                <a:prstClr val="black"/>
              </a:solidFill>
              <a:latin typeface="Times New Roman" panose="02020603050405020304" pitchFamily="18"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3" name="矩形 2"/>
              <p:cNvSpPr/>
              <p:nvPr/>
            </p:nvSpPr>
            <p:spPr>
              <a:xfrm>
                <a:off x="4092541" y="3170924"/>
                <a:ext cx="9589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b="1" i="1">
                          <a:latin typeface="Cambria Math" panose="02040503050406030204" pitchFamily="18" charset="0"/>
                        </a:rPr>
                        <m:t>𝒚</m:t>
                      </m:r>
                      <m:r>
                        <a:rPr lang="zh-CN" altLang="en-US" b="1" i="0">
                          <a:latin typeface="Cambria Math" panose="02040503050406030204" pitchFamily="18" charset="0"/>
                        </a:rPr>
                        <m:t>=</m:t>
                      </m:r>
                      <m:r>
                        <a:rPr lang="zh-CN" altLang="en-US" b="1" i="1">
                          <a:latin typeface="Cambria Math" panose="02040503050406030204" pitchFamily="18" charset="0"/>
                        </a:rPr>
                        <m:t>𝒏𝒙</m:t>
                      </m:r>
                    </m:oMath>
                  </m:oMathPara>
                </a14:m>
                <a:endParaRPr lang="zh-CN" altLang="en-US" b="1" dirty="0"/>
              </a:p>
            </p:txBody>
          </p:sp>
        </mc:Choice>
        <mc:Fallback xmlns="">
          <p:sp>
            <p:nvSpPr>
              <p:cNvPr id="3" name="矩形 2"/>
              <p:cNvSpPr>
                <a:spLocks noRot="1" noChangeAspect="1" noMove="1" noResize="1" noEditPoints="1" noAdjustHandles="1" noChangeArrowheads="1" noChangeShapeType="1" noTextEdit="1"/>
              </p:cNvSpPr>
              <p:nvPr/>
            </p:nvSpPr>
            <p:spPr>
              <a:xfrm>
                <a:off x="4092541" y="3170924"/>
                <a:ext cx="958917" cy="369332"/>
              </a:xfrm>
              <a:prstGeom prst="rect">
                <a:avLst/>
              </a:prstGeom>
              <a:blipFill>
                <a:blip r:embed="rId3"/>
                <a:stretch>
                  <a:fillRect b="-6557"/>
                </a:stretch>
              </a:blipFill>
            </p:spPr>
            <p:txBody>
              <a:bodyPr/>
              <a:lstStyle/>
              <a:p>
                <a:r>
                  <a:rPr lang="zh-CN" altLang="en-US">
                    <a:noFill/>
                  </a:rPr>
                  <a:t> </a:t>
                </a:r>
              </a:p>
            </p:txBody>
          </p:sp>
        </mc:Fallback>
      </mc:AlternateContent>
      <p:sp>
        <p:nvSpPr>
          <p:cNvPr id="9" name="Rectangular Callout 6"/>
          <p:cNvSpPr/>
          <p:nvPr/>
        </p:nvSpPr>
        <p:spPr bwMode="auto">
          <a:xfrm>
            <a:off x="5148063" y="3342234"/>
            <a:ext cx="900100" cy="396044"/>
          </a:xfrm>
          <a:prstGeom prst="wedgeRectCallout">
            <a:avLst>
              <a:gd name="adj1" fmla="val -72262"/>
              <a:gd name="adj2" fmla="val -42277"/>
            </a:avLst>
          </a:prstGeom>
          <a:solidFill>
            <a:schemeClr val="accent3">
              <a:lumMod val="60000"/>
              <a:lumOff val="40000"/>
            </a:schemeClr>
          </a:solidFill>
        </p:spPr>
        <p:style>
          <a:lnRef idx="1">
            <a:schemeClr val="accent5"/>
          </a:lnRef>
          <a:fillRef idx="3">
            <a:schemeClr val="accent5"/>
          </a:fillRef>
          <a:effectRef idx="2">
            <a:schemeClr val="accent5"/>
          </a:effectRef>
          <a:fontRef idx="minor">
            <a:schemeClr val="lt1"/>
          </a:fontRef>
        </p:style>
        <p:txBody>
          <a:bodyPr rtlCol="0" anchor="ctr"/>
          <a:lstStyle/>
          <a:p>
            <a:pPr algn="ctr"/>
            <a:r>
              <a:rPr lang="zh-CN" altLang="en-US" b="1" dirty="0">
                <a:solidFill>
                  <a:prstClr val="black"/>
                </a:solidFill>
                <a:latin typeface="Times New Roman" panose="02020603050405020304" pitchFamily="18" charset="0"/>
                <a:ea typeface="微软雅黑" panose="020B0503020204020204" pitchFamily="34" charset="-122"/>
              </a:rPr>
              <a:t>标准量</a:t>
            </a:r>
            <a:endParaRPr lang="en-US"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5178746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温度检测</a:t>
            </a:r>
          </a:p>
        </p:txBody>
      </p:sp>
      <p:sp>
        <p:nvSpPr>
          <p:cNvPr id="2" name="矩形 1"/>
          <p:cNvSpPr/>
          <p:nvPr/>
        </p:nvSpPr>
        <p:spPr>
          <a:xfrm>
            <a:off x="212434" y="987574"/>
            <a:ext cx="8686800" cy="3901068"/>
          </a:xfrm>
          <a:prstGeom prst="rect">
            <a:avLst/>
          </a:prstGeom>
        </p:spPr>
        <p:txBody>
          <a:bodyPr wrap="squar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度敏感元件与被测对象接触，通过</a:t>
            </a:r>
            <a:r>
              <a:rPr lang="zh-CN" altLang="en-US" b="1" dirty="0">
                <a:solidFill>
                  <a:srgbClr val="FF0000"/>
                </a:solidFill>
                <a:latin typeface="Times New Roman" panose="02020603050405020304" pitchFamily="18" charset="0"/>
                <a:ea typeface="微软雅黑" panose="020B0503020204020204" pitchFamily="34" charset="-122"/>
              </a:rPr>
              <a:t>热传导</a:t>
            </a:r>
            <a:r>
              <a:rPr lang="zh-CN" altLang="en-US" b="1" dirty="0">
                <a:solidFill>
                  <a:prstClr val="black"/>
                </a:solidFill>
                <a:latin typeface="Times New Roman" panose="02020603050405020304" pitchFamily="18" charset="0"/>
                <a:ea typeface="微软雅黑" panose="020B0503020204020204" pitchFamily="34" charset="-122"/>
              </a:rPr>
              <a:t>进行热交换；</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常用元件：热电偶、热电阻、热敏电阻、集成温度传感器；</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优点：结构简单、工作可靠、测量精度高、稳定性好、价格低廉；</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缺点：滞后现象大、不适宜测量运动物体、测温范围有限、影响被测对象温度场。</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非接触式测温</a:t>
            </a:r>
            <a:r>
              <a:rPr lang="en-US" altLang="zh-CN"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温度敏感元件不与被测对象接触，通过热辐射实现热交换；</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常用设备：红外测温仪、微波测温仪、光纤温度传感器；</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优点：可测量高温、腐蚀、有毒、运动物体及固体或液体表面温度，不干扰被测温度场；</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缺点：测量精度较低，易受测量距离和中间介质影响。</a:t>
            </a:r>
          </a:p>
        </p:txBody>
      </p:sp>
    </p:spTree>
    <p:extLst>
      <p:ext uri="{BB962C8B-B14F-4D97-AF65-F5344CB8AC3E}">
        <p14:creationId xmlns:p14="http://schemas.microsoft.com/office/powerpoint/2010/main" val="927678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湿度检测</a:t>
            </a:r>
          </a:p>
        </p:txBody>
      </p:sp>
      <p:sp>
        <p:nvSpPr>
          <p:cNvPr id="2" name="矩形 1"/>
          <p:cNvSpPr/>
          <p:nvPr/>
        </p:nvSpPr>
        <p:spPr>
          <a:xfrm>
            <a:off x="212434" y="1026907"/>
            <a:ext cx="8686800" cy="3813095"/>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rPr>
              <a:t>湿度测量原理</a:t>
            </a:r>
            <a:r>
              <a:rPr lang="en-US" altLang="zh-CN" sz="1700"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利用湿敏传感器与被测介质接触，确保水分存在引发感湿元件的物理和化学变化；</a:t>
            </a: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这些变化使感湿元件的特性参数与湿度信息相关联。</a:t>
            </a:r>
            <a:endParaRPr lang="en-US" altLang="zh-CN" sz="1700"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rPr>
              <a:t>湿度读数获取</a:t>
            </a:r>
            <a:r>
              <a:rPr lang="en-US" altLang="zh-CN" sz="1700"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通过测量电路，将感湿元件的参数变化转化为湿度读数；</a:t>
            </a: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从而得到被测介质的湿度大小。</a:t>
            </a:r>
            <a:endParaRPr lang="en-US" altLang="zh-CN" sz="1700"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anose="05000000000000000000" pitchFamily="2" charset="2"/>
              <a:buChar char="Ø"/>
            </a:pPr>
            <a:r>
              <a:rPr lang="zh-CN" altLang="en-US" sz="1700" b="1" dirty="0">
                <a:solidFill>
                  <a:prstClr val="black"/>
                </a:solidFill>
                <a:latin typeface="Times New Roman" panose="02020603050405020304" pitchFamily="18" charset="0"/>
                <a:ea typeface="微软雅黑" panose="020B0503020204020204" pitchFamily="34" charset="-122"/>
              </a:rPr>
              <a:t>湿敏传感器主要分为：</a:t>
            </a:r>
            <a:endParaRPr lang="en-US" altLang="zh-CN" sz="1700"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水分子亲和型：包括电解质湿度传感器、</a:t>
            </a:r>
            <a:r>
              <a:rPr lang="en-US" altLang="zh-CN" sz="1700" b="1" dirty="0">
                <a:solidFill>
                  <a:prstClr val="black"/>
                </a:solidFill>
                <a:latin typeface="Times New Roman" panose="02020603050405020304" pitchFamily="18" charset="0"/>
                <a:ea typeface="微软雅黑" panose="020B0503020204020204" pitchFamily="34" charset="-122"/>
              </a:rPr>
              <a:t>MOS</a:t>
            </a:r>
            <a:r>
              <a:rPr lang="zh-CN" altLang="en-US" sz="1700" b="1" dirty="0">
                <a:solidFill>
                  <a:prstClr val="black"/>
                </a:solidFill>
                <a:latin typeface="Times New Roman" panose="02020603050405020304" pitchFamily="18" charset="0"/>
                <a:ea typeface="微软雅黑" panose="020B0503020204020204" pitchFamily="34" charset="-122"/>
              </a:rPr>
              <a:t>陶瓷湿度传感器、</a:t>
            </a:r>
            <a:r>
              <a:rPr lang="en-US" altLang="zh-CN" sz="1700" b="1" dirty="0">
                <a:solidFill>
                  <a:prstClr val="black"/>
                </a:solidFill>
                <a:latin typeface="Times New Roman" panose="02020603050405020304" pitchFamily="18" charset="0"/>
                <a:ea typeface="微软雅黑" panose="020B0503020204020204" pitchFamily="34" charset="-122"/>
              </a:rPr>
              <a:t>MOS</a:t>
            </a:r>
            <a:r>
              <a:rPr lang="zh-CN" altLang="en-US" sz="1700" b="1" dirty="0">
                <a:solidFill>
                  <a:prstClr val="black"/>
                </a:solidFill>
                <a:latin typeface="Times New Roman" panose="02020603050405020304" pitchFamily="18" charset="0"/>
                <a:ea typeface="微软雅黑" panose="020B0503020204020204" pitchFamily="34" charset="-122"/>
              </a:rPr>
              <a:t>膜式湿度传感器和高分子湿度传感器，这类传感器响应速度低，可靠性差，不能很好地满足工业生产和日常生活的使用要求；</a:t>
            </a:r>
            <a:endParaRPr lang="en-US" altLang="zh-CN" sz="1700"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0000"/>
              </a:lnSpc>
              <a:buClr>
                <a:schemeClr val="accent3">
                  <a:lumMod val="75000"/>
                </a:schemeClr>
              </a:buClr>
              <a:buFont typeface="Wingdings" panose="05000000000000000000" pitchFamily="2" charset="2"/>
              <a:buChar char="u"/>
            </a:pPr>
            <a:r>
              <a:rPr lang="zh-CN" altLang="en-US" sz="1700" b="1" dirty="0">
                <a:solidFill>
                  <a:prstClr val="black"/>
                </a:solidFill>
                <a:latin typeface="Times New Roman" panose="02020603050405020304" pitchFamily="18" charset="0"/>
                <a:ea typeface="微软雅黑" panose="020B0503020204020204" pitchFamily="34" charset="-122"/>
              </a:rPr>
              <a:t>非水分子亲和型：包括热敏电阻式湿度传感器、红外吸收式湿度传感器、微波式湿度传感器和超声波湿度传感器。这类传感器响应速度快，灵敏度高，发展迅猛，应用越来越广泛。</a:t>
            </a:r>
          </a:p>
        </p:txBody>
      </p:sp>
    </p:spTree>
    <p:extLst>
      <p:ext uri="{BB962C8B-B14F-4D97-AF65-F5344CB8AC3E}">
        <p14:creationId xmlns:p14="http://schemas.microsoft.com/office/powerpoint/2010/main" val="38077365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5.3.3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位移检测</a:t>
            </a:r>
          </a:p>
        </p:txBody>
      </p:sp>
      <p:sp>
        <p:nvSpPr>
          <p:cNvPr id="2" name="矩形 1"/>
          <p:cNvSpPr/>
          <p:nvPr/>
        </p:nvSpPr>
        <p:spPr>
          <a:xfrm>
            <a:off x="212434" y="1026907"/>
            <a:ext cx="8686800" cy="3857659"/>
          </a:xfrm>
          <a:prstGeom prst="rect">
            <a:avLst/>
          </a:prstGeom>
        </p:spPr>
        <p:txBody>
          <a:bodyPr wrap="square">
            <a:spAutoFit/>
          </a:bodyPr>
          <a:lstStyle/>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位移是物体上</a:t>
            </a:r>
            <a:r>
              <a:rPr lang="zh-CN" altLang="en-US" b="1" dirty="0">
                <a:solidFill>
                  <a:srgbClr val="FF0000"/>
                </a:solidFill>
                <a:latin typeface="Times New Roman" panose="02020603050405020304" pitchFamily="18" charset="0"/>
                <a:ea typeface="微软雅黑" panose="020B0503020204020204" pitchFamily="34" charset="-122"/>
              </a:rPr>
              <a:t>某一点在一定方向上的位置变动</a:t>
            </a:r>
            <a:r>
              <a:rPr lang="zh-CN" altLang="en-US" b="1" dirty="0">
                <a:solidFill>
                  <a:prstClr val="black"/>
                </a:solidFill>
                <a:latin typeface="Times New Roman" panose="02020603050405020304" pitchFamily="18" charset="0"/>
                <a:ea typeface="微软雅黑" panose="020B0503020204020204" pitchFamily="34" charset="-122"/>
              </a:rPr>
              <a:t>，包括</a:t>
            </a:r>
            <a:r>
              <a:rPr lang="zh-CN" altLang="en-US" b="1" dirty="0">
                <a:solidFill>
                  <a:srgbClr val="FF0000"/>
                </a:solidFill>
                <a:latin typeface="Times New Roman" panose="02020603050405020304" pitchFamily="18" charset="0"/>
                <a:ea typeface="微软雅黑" panose="020B0503020204020204" pitchFamily="34" charset="-122"/>
              </a:rPr>
              <a:t>线</a:t>
            </a:r>
            <a:r>
              <a:rPr lang="zh-CN" altLang="en-US" b="1" dirty="0">
                <a:solidFill>
                  <a:prstClr val="black"/>
                </a:solidFill>
                <a:latin typeface="Times New Roman" panose="02020603050405020304" pitchFamily="18" charset="0"/>
                <a:ea typeface="微软雅黑" panose="020B0503020204020204" pitchFamily="34" charset="-122"/>
              </a:rPr>
              <a:t>位移和</a:t>
            </a:r>
            <a:r>
              <a:rPr lang="zh-CN" altLang="en-US" b="1" dirty="0">
                <a:solidFill>
                  <a:srgbClr val="FF0000"/>
                </a:solidFill>
                <a:latin typeface="Times New Roman" panose="02020603050405020304" pitchFamily="18" charset="0"/>
                <a:ea typeface="微软雅黑" panose="020B0503020204020204" pitchFamily="34" charset="-122"/>
              </a:rPr>
              <a:t>角</a:t>
            </a:r>
            <a:r>
              <a:rPr lang="zh-CN" altLang="en-US" b="1" dirty="0">
                <a:solidFill>
                  <a:prstClr val="black"/>
                </a:solidFill>
                <a:latin typeface="Times New Roman" panose="02020603050405020304" pitchFamily="18" charset="0"/>
                <a:ea typeface="微软雅黑" panose="020B0503020204020204" pitchFamily="34" charset="-122"/>
              </a:rPr>
              <a:t>位移；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位移测量分为模拟式测量和数字式测量两大类；</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4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模拟式测量：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常用传感器：电阻式、电磁式、电容式、电涡流式、光电式、光导纤维、超声波、激光及辐射式、薄膜传感器；</a:t>
            </a: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结合测量电路组成测量仪器，如电阻式位移计、电感测微仪、电容测微仪、电容液位计等；</a:t>
            </a: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注意：测量范围和精度不同，需根据任务选择合适的测量方法和仪表。</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4000"/>
              </a:lnSpc>
              <a:buClr>
                <a:schemeClr val="accent3">
                  <a:lumMod val="75000"/>
                </a:schemeClr>
              </a:buClr>
              <a:buFont typeface="Wingdings" panose="05000000000000000000"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数字式测量：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用于精密数控装置，如数控机床和三坐标测量仪。</a:t>
            </a: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将直线位移或角位移转换为数字脉冲信号输出。</a:t>
            </a:r>
          </a:p>
          <a:p>
            <a:pPr marL="742950" lvl="1" indent="-285750">
              <a:lnSpc>
                <a:spcPct val="114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常用转换装置：感应同步器、旋转变压器、磁尺、光栅、脉冲编码器等。</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4377935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7861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5.3.4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速度检测</a:t>
            </a:r>
          </a:p>
        </p:txBody>
      </p:sp>
      <mc:AlternateContent xmlns:mc="http://schemas.openxmlformats.org/markup-compatibility/2006" xmlns:a14="http://schemas.microsoft.com/office/drawing/2010/main">
        <mc:Choice Requires="a14">
          <p:sp>
            <p:nvSpPr>
              <p:cNvPr id="2" name="矩形 1"/>
              <p:cNvSpPr/>
              <p:nvPr/>
            </p:nvSpPr>
            <p:spPr>
              <a:xfrm>
                <a:off x="212434" y="951570"/>
                <a:ext cx="8686800" cy="4336059"/>
              </a:xfrm>
              <a:prstGeom prst="rect">
                <a:avLst/>
              </a:prstGeom>
            </p:spPr>
            <p:txBody>
              <a:bodyPr wrap="square">
                <a:spAutoFit/>
              </a:bodyPr>
              <a:lstStyle/>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速度是物体运动时</a:t>
                </a:r>
                <a:r>
                  <a:rPr lang="zh-CN" altLang="en-US" b="1" dirty="0">
                    <a:solidFill>
                      <a:srgbClr val="FF0000"/>
                    </a:solidFill>
                    <a:latin typeface="Times New Roman" panose="02020603050405020304" pitchFamily="18" charset="0"/>
                    <a:ea typeface="微软雅黑" panose="020B0503020204020204" pitchFamily="34" charset="-122"/>
                  </a:rPr>
                  <a:t>单位时间内的位移变化量</a:t>
                </a:r>
                <a:r>
                  <a:rPr lang="zh-CN" altLang="en-US" b="1" dirty="0">
                    <a:solidFill>
                      <a:prstClr val="black"/>
                    </a:solidFill>
                    <a:latin typeface="Times New Roman" panose="02020603050405020304" pitchFamily="18" charset="0"/>
                    <a:ea typeface="微软雅黑" panose="020B0503020204020204" pitchFamily="34" charset="-122"/>
                  </a:rPr>
                  <a:t>，单位为</a:t>
                </a:r>
                <a:r>
                  <a:rPr lang="en-US" altLang="zh-CN" b="1" dirty="0">
                    <a:solidFill>
                      <a:srgbClr val="FF0000"/>
                    </a:solidFill>
                    <a:latin typeface="Times New Roman" panose="02020603050405020304" pitchFamily="18" charset="0"/>
                    <a:ea typeface="微软雅黑" panose="020B0503020204020204" pitchFamily="34" charset="-122"/>
                  </a:rPr>
                  <a:t>m/s</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速度测量分类：</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按运动形式</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线速度测量、角速度测量；</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按参考基准</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绝对速度测量、相对速度测量；</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按数值特征</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平均速度测量、瞬时速度测量；</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按获取方式</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直接速度测量、间接速度测量。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rPr>
                  <a:t>★</a:t>
                </a:r>
                <a:r>
                  <a:rPr lang="zh-CN" altLang="en-US" b="1" dirty="0">
                    <a:solidFill>
                      <a:prstClr val="black"/>
                    </a:solidFill>
                    <a:latin typeface="Times New Roman" panose="02020603050405020304" pitchFamily="18" charset="0"/>
                    <a:ea typeface="微软雅黑" panose="020B0503020204020204" pitchFamily="34" charset="-122"/>
                  </a:rPr>
                  <a:t>速度测量方法：</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定义法</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测量物体在时间</a:t>
                </a:r>
                <a14:m>
                  <m:oMath xmlns:m="http://schemas.openxmlformats.org/officeDocument/2006/math">
                    <m:r>
                      <m:rPr>
                        <m:nor/>
                      </m:rPr>
                      <a:rPr lang="en-US" altLang="zh-CN" i="1"/>
                      <m:t>T</m:t>
                    </m:r>
                  </m:oMath>
                </a14:m>
                <a:r>
                  <a:rPr lang="zh-CN" altLang="en-US" b="1" dirty="0">
                    <a:solidFill>
                      <a:prstClr val="black"/>
                    </a:solidFill>
                    <a:latin typeface="Times New Roman" panose="02020603050405020304" pitchFamily="18" charset="0"/>
                    <a:ea typeface="微软雅黑" panose="020B0503020204020204" pitchFamily="34" charset="-122"/>
                  </a:rPr>
                  <a:t>内通过的距离</a:t>
                </a:r>
                <a14:m>
                  <m:oMath xmlns:m="http://schemas.openxmlformats.org/officeDocument/2006/math">
                    <m:r>
                      <m:rPr>
                        <m:nor/>
                      </m:rPr>
                      <a:rPr lang="en-US" altLang="zh-CN" i="1"/>
                      <m:t>L</m:t>
                    </m:r>
                  </m:oMath>
                </a14:m>
                <a:r>
                  <a:rPr lang="zh-CN" altLang="en-US" b="1" dirty="0">
                    <a:solidFill>
                      <a:prstClr val="black"/>
                    </a:solidFill>
                    <a:latin typeface="Times New Roman" panose="02020603050405020304" pitchFamily="18" charset="0"/>
                    <a:ea typeface="微软雅黑" panose="020B0503020204020204" pitchFamily="34" charset="-122"/>
                  </a:rPr>
                  <a:t>，计算平均速度；</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加速度积分法或位移微分法</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测量加速度或位移，通过积分或微分计算速度。典型应用如振动测量；</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利用物理参数测量速度</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利用速度与物理量的关系间接测量速度，如通过感应电动势计算速度；</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多普勒效应测速度</a:t>
                </a:r>
                <a:r>
                  <a:rPr lang="en-US" altLang="zh-CN" b="1" dirty="0">
                    <a:solidFill>
                      <a:prstClr val="black"/>
                    </a:solidFill>
                    <a:latin typeface="Times New Roman" panose="02020603050405020304" pitchFamily="18" charset="0"/>
                    <a:ea typeface="微软雅黑" panose="020B0503020204020204" pitchFamily="34" charset="-122"/>
                  </a:rPr>
                  <a:t>: </a:t>
                </a:r>
                <a:r>
                  <a:rPr lang="zh-CN" altLang="en-US" b="1" dirty="0">
                    <a:solidFill>
                      <a:prstClr val="black"/>
                    </a:solidFill>
                    <a:latin typeface="Times New Roman" panose="02020603050405020304" pitchFamily="18" charset="0"/>
                    <a:ea typeface="微软雅黑" panose="020B0503020204020204" pitchFamily="34" charset="-122"/>
                  </a:rPr>
                  <a:t>通过测量反射信号和接收信号的频率差实现速度测量。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10000"/>
                  </a:lnSpc>
                  <a:buClr>
                    <a:schemeClr val="accent3">
                      <a:lumMod val="75000"/>
                    </a:schemeClr>
                  </a:buClr>
                  <a:buFont typeface="Wingdings" pitchFamily="2" charset="2"/>
                  <a:buChar char="Ø"/>
                </a:pPr>
                <a:endParaRPr lang="en-US" altLang="zh-CN" b="1" dirty="0">
                  <a:solidFill>
                    <a:prstClr val="black"/>
                  </a:solidFill>
                  <a:latin typeface="Times New Roman" panose="02020603050405020304" pitchFamily="18" charset="0"/>
                  <a:ea typeface="微软雅黑" panose="020B0503020204020204" pitchFamily="34" charset="-122"/>
                </a:endParaRPr>
              </a:p>
            </p:txBody>
          </p:sp>
        </mc:Choice>
        <mc:Fallback xmlns="">
          <p:sp>
            <p:nvSpPr>
              <p:cNvPr id="2" name="矩形 1"/>
              <p:cNvSpPr>
                <a:spLocks noRot="1" noChangeAspect="1" noMove="1" noResize="1" noEditPoints="1" noAdjustHandles="1" noChangeArrowheads="1" noChangeShapeType="1" noTextEdit="1"/>
              </p:cNvSpPr>
              <p:nvPr/>
            </p:nvSpPr>
            <p:spPr>
              <a:xfrm>
                <a:off x="212434" y="951570"/>
                <a:ext cx="8686800" cy="4336059"/>
              </a:xfrm>
              <a:prstGeom prst="rect">
                <a:avLst/>
              </a:prstGeom>
              <a:blipFill>
                <a:blip r:embed="rId3"/>
                <a:stretch>
                  <a:fillRect l="-491" t="-5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41235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66378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492990"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5.3.5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加速度检测</a:t>
            </a:r>
          </a:p>
        </p:txBody>
      </p:sp>
      <p:sp>
        <p:nvSpPr>
          <p:cNvPr id="2" name="矩形 1"/>
          <p:cNvSpPr/>
          <p:nvPr/>
        </p:nvSpPr>
        <p:spPr>
          <a:xfrm>
            <a:off x="230750" y="1059582"/>
            <a:ext cx="8686800" cy="2862322"/>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加速度定义：</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加速度是表征</a:t>
            </a:r>
            <a:r>
              <a:rPr lang="zh-CN" altLang="en-US" b="1" dirty="0">
                <a:solidFill>
                  <a:srgbClr val="FF0000"/>
                </a:solidFill>
                <a:latin typeface="Times New Roman" panose="02020603050405020304" pitchFamily="18" charset="0"/>
                <a:ea typeface="微软雅黑" panose="020B0503020204020204" pitchFamily="34" charset="-122"/>
              </a:rPr>
              <a:t>单位时间内速度改变程度的矢量</a:t>
            </a:r>
            <a:r>
              <a:rPr lang="zh-CN" altLang="en-US" b="1" dirty="0">
                <a:solidFill>
                  <a:prstClr val="black"/>
                </a:solidFill>
                <a:latin typeface="Times New Roman" panose="02020603050405020304" pitchFamily="18" charset="0"/>
                <a:ea typeface="微软雅黑" panose="020B0503020204020204" pitchFamily="34" charset="-122"/>
              </a:rPr>
              <a:t>，单位为</a:t>
            </a:r>
            <a:r>
              <a:rPr lang="en-US" altLang="zh-CN" b="1" dirty="0">
                <a:solidFill>
                  <a:srgbClr val="FF0000"/>
                </a:solidFill>
                <a:latin typeface="Times New Roman" panose="02020603050405020304" pitchFamily="18" charset="0"/>
                <a:ea typeface="微软雅黑" panose="020B0503020204020204" pitchFamily="34" charset="-122"/>
              </a:rPr>
              <a:t>m/s²</a:t>
            </a:r>
            <a:r>
              <a:rPr lang="zh-CN" altLang="en-US"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方向与</a:t>
            </a:r>
            <a:r>
              <a:rPr lang="zh-CN" altLang="en-US" b="1" dirty="0">
                <a:solidFill>
                  <a:srgbClr val="FF0000"/>
                </a:solidFill>
                <a:latin typeface="Times New Roman" panose="02020603050405020304" pitchFamily="18" charset="0"/>
                <a:ea typeface="微软雅黑" panose="020B0503020204020204" pitchFamily="34" charset="-122"/>
              </a:rPr>
              <a:t>速度变化量</a:t>
            </a:r>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rgbClr val="FF0000"/>
                </a:solidFill>
                <a:latin typeface="Times New Roman" panose="02020603050405020304" pitchFamily="18" charset="0"/>
                <a:ea typeface="微软雅黑" panose="020B0503020204020204" pitchFamily="34" charset="-122"/>
              </a:rPr>
              <a:t>合外力方向</a:t>
            </a:r>
            <a:r>
              <a:rPr lang="zh-CN" altLang="en-US" b="1" dirty="0">
                <a:solidFill>
                  <a:prstClr val="black"/>
                </a:solidFill>
                <a:latin typeface="Times New Roman" panose="02020603050405020304" pitchFamily="18" charset="0"/>
                <a:ea typeface="微软雅黑" panose="020B0503020204020204" pitchFamily="34" charset="-122"/>
              </a:rPr>
              <a:t>相</a:t>
            </a:r>
            <a:r>
              <a:rPr lang="zh-CN" altLang="en-US" b="1" dirty="0">
                <a:solidFill>
                  <a:srgbClr val="FF0000"/>
                </a:solidFill>
                <a:latin typeface="Times New Roman" panose="02020603050405020304" pitchFamily="18" charset="0"/>
                <a:ea typeface="微软雅黑" panose="020B0503020204020204" pitchFamily="34" charset="-122"/>
              </a:rPr>
              <a:t>同</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加速度传感器：</a:t>
            </a:r>
            <a:endParaRPr lang="en-US" altLang="zh-CN" b="1" dirty="0">
              <a:solidFill>
                <a:prstClr val="black"/>
              </a:solidFill>
              <a:latin typeface="Times New Roman" panose="02020603050405020304" pitchFamily="18" charset="0"/>
              <a:ea typeface="微软雅黑" panose="020B0503020204020204" pitchFamily="34" charset="-122"/>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测量</a:t>
            </a:r>
            <a:r>
              <a:rPr lang="zh-CN" altLang="en-US" b="1" dirty="0">
                <a:solidFill>
                  <a:srgbClr val="FF0000"/>
                </a:solidFill>
                <a:latin typeface="Times New Roman" panose="02020603050405020304" pitchFamily="18" charset="0"/>
                <a:ea typeface="微软雅黑" panose="020B0503020204020204" pitchFamily="34" charset="-122"/>
              </a:rPr>
              <a:t>加速度</a:t>
            </a:r>
            <a:r>
              <a:rPr lang="zh-CN" altLang="en-US" b="1" dirty="0">
                <a:solidFill>
                  <a:prstClr val="black"/>
                </a:solidFill>
                <a:latin typeface="Times New Roman" panose="02020603050405020304" pitchFamily="18" charset="0"/>
                <a:ea typeface="微软雅黑" panose="020B0503020204020204" pitchFamily="34" charset="-122"/>
              </a:rPr>
              <a:t>的装置，通常由</a:t>
            </a:r>
            <a:r>
              <a:rPr lang="zh-CN" altLang="en-US" b="1" dirty="0">
                <a:solidFill>
                  <a:srgbClr val="FF0000"/>
                </a:solidFill>
                <a:latin typeface="Times New Roman" panose="02020603050405020304" pitchFamily="18" charset="0"/>
                <a:ea typeface="微软雅黑" panose="020B0503020204020204" pitchFamily="34" charset="-122"/>
              </a:rPr>
              <a:t>质量块</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阻尼器</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弹性元</a:t>
            </a:r>
            <a:r>
              <a:rPr lang="zh-CN" altLang="en-US" b="1" dirty="0">
                <a:solidFill>
                  <a:prstClr val="black"/>
                </a:solidFill>
                <a:latin typeface="Times New Roman" panose="02020603050405020304" pitchFamily="18" charset="0"/>
                <a:ea typeface="微软雅黑" panose="020B0503020204020204" pitchFamily="34" charset="-122"/>
              </a:rPr>
              <a:t>件、敏感元件和</a:t>
            </a:r>
            <a:r>
              <a:rPr lang="zh-CN" altLang="en-US" b="1" dirty="0">
                <a:solidFill>
                  <a:srgbClr val="FF0000"/>
                </a:solidFill>
                <a:latin typeface="Times New Roman" panose="02020603050405020304" pitchFamily="18" charset="0"/>
                <a:ea typeface="微软雅黑" panose="020B0503020204020204" pitchFamily="34" charset="-122"/>
              </a:rPr>
              <a:t>信号调理电路组成</a:t>
            </a:r>
            <a:r>
              <a:rPr lang="zh-CN" altLang="en-US" b="1" dirty="0">
                <a:solidFill>
                  <a:prstClr val="black"/>
                </a:solidFill>
                <a:latin typeface="Times New Roman" panose="02020603050405020304" pitchFamily="18" charset="0"/>
                <a:ea typeface="微软雅黑" panose="020B0503020204020204" pitchFamily="34" charset="-122"/>
              </a:rPr>
              <a:t>；</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rPr>
              <a:t>通过测量质量块的惯性力，利用</a:t>
            </a:r>
            <a:r>
              <a:rPr lang="zh-CN" altLang="en-US" b="1" dirty="0">
                <a:solidFill>
                  <a:srgbClr val="FF0000"/>
                </a:solidFill>
                <a:latin typeface="Times New Roman" panose="02020603050405020304" pitchFamily="18" charset="0"/>
                <a:ea typeface="微软雅黑" panose="020B0503020204020204" pitchFamily="34" charset="-122"/>
              </a:rPr>
              <a:t>牛顿</a:t>
            </a:r>
            <a:r>
              <a:rPr lang="zh-CN" altLang="en-US" b="1" dirty="0">
                <a:solidFill>
                  <a:prstClr val="black"/>
                </a:solidFill>
                <a:latin typeface="Times New Roman" panose="02020603050405020304" pitchFamily="18" charset="0"/>
                <a:ea typeface="微软雅黑" panose="020B0503020204020204" pitchFamily="34" charset="-122"/>
              </a:rPr>
              <a:t>第</a:t>
            </a:r>
            <a:r>
              <a:rPr lang="zh-CN" altLang="en-US" b="1" dirty="0">
                <a:solidFill>
                  <a:srgbClr val="FF0000"/>
                </a:solidFill>
                <a:latin typeface="Times New Roman" panose="02020603050405020304" pitchFamily="18" charset="0"/>
                <a:ea typeface="微软雅黑" panose="020B0503020204020204" pitchFamily="34" charset="-122"/>
              </a:rPr>
              <a:t>二</a:t>
            </a:r>
            <a:r>
              <a:rPr lang="zh-CN" altLang="en-US" b="1" dirty="0">
                <a:solidFill>
                  <a:prstClr val="black"/>
                </a:solidFill>
                <a:latin typeface="Times New Roman" panose="02020603050405020304" pitchFamily="18" charset="0"/>
                <a:ea typeface="微软雅黑" panose="020B0503020204020204" pitchFamily="34" charset="-122"/>
              </a:rPr>
              <a:t>定律计算加速度。</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根据敏感元件类型，分为</a:t>
            </a:r>
            <a:r>
              <a:rPr lang="zh-CN" altLang="en-US" b="1" dirty="0">
                <a:solidFill>
                  <a:srgbClr val="FF0000"/>
                </a:solidFill>
                <a:latin typeface="Times New Roman" panose="02020603050405020304" pitchFamily="18" charset="0"/>
                <a:ea typeface="微软雅黑" panose="020B0503020204020204" pitchFamily="34" charset="-122"/>
              </a:rPr>
              <a:t>电容式</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电感式</a:t>
            </a:r>
            <a:r>
              <a:rPr lang="zh-CN" altLang="en-US" b="1" dirty="0">
                <a:solidFill>
                  <a:prstClr val="black"/>
                </a:solidFill>
                <a:latin typeface="Times New Roman" panose="02020603050405020304" pitchFamily="18" charset="0"/>
                <a:ea typeface="微软雅黑" panose="020B0503020204020204" pitchFamily="34" charset="-122"/>
              </a:rPr>
              <a:t>、</a:t>
            </a:r>
            <a:r>
              <a:rPr lang="zh-CN" altLang="en-US" b="1" dirty="0">
                <a:solidFill>
                  <a:srgbClr val="FF0000"/>
                </a:solidFill>
                <a:latin typeface="Times New Roman" panose="02020603050405020304" pitchFamily="18" charset="0"/>
                <a:ea typeface="微软雅黑" panose="020B0503020204020204" pitchFamily="34" charset="-122"/>
              </a:rPr>
              <a:t>压阻式</a:t>
            </a:r>
            <a:r>
              <a:rPr lang="zh-CN" altLang="en-US" b="1" dirty="0">
                <a:solidFill>
                  <a:prstClr val="black"/>
                </a:solidFill>
                <a:latin typeface="Times New Roman" panose="02020603050405020304" pitchFamily="18" charset="0"/>
                <a:ea typeface="微软雅黑" panose="020B0503020204020204" pitchFamily="34" charset="-122"/>
              </a:rPr>
              <a:t>和</a:t>
            </a:r>
            <a:r>
              <a:rPr lang="zh-CN" altLang="en-US" b="1" dirty="0">
                <a:solidFill>
                  <a:srgbClr val="FF0000"/>
                </a:solidFill>
                <a:latin typeface="Times New Roman" panose="02020603050405020304" pitchFamily="18" charset="0"/>
                <a:ea typeface="微软雅黑" panose="020B0503020204020204" pitchFamily="34" charset="-122"/>
              </a:rPr>
              <a:t>压电式</a:t>
            </a:r>
            <a:r>
              <a:rPr lang="zh-CN" altLang="en-US" b="1" dirty="0">
                <a:solidFill>
                  <a:prstClr val="black"/>
                </a:solidFill>
                <a:latin typeface="Times New Roman" panose="02020603050405020304" pitchFamily="18" charset="0"/>
                <a:ea typeface="微软雅黑" panose="020B0503020204020204" pitchFamily="34" charset="-122"/>
              </a:rPr>
              <a:t>。</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36820947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411759"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5.3.6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压力检测</a:t>
            </a:r>
          </a:p>
        </p:txBody>
      </p:sp>
      <p:sp>
        <p:nvSpPr>
          <p:cNvPr id="2" name="矩形 1"/>
          <p:cNvSpPr/>
          <p:nvPr/>
        </p:nvSpPr>
        <p:spPr>
          <a:xfrm>
            <a:off x="230750" y="1059582"/>
            <a:ext cx="8686800" cy="2516073"/>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压力是工业生产中的重要参数，影响产品质量和安全生产；</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压力（压强）单位为</a:t>
            </a:r>
            <a:r>
              <a:rPr lang="en-US" altLang="zh-CN" b="1" dirty="0">
                <a:solidFill>
                  <a:srgbClr val="FF0000"/>
                </a:solidFill>
                <a:latin typeface="Times New Roman" panose="02020603050405020304" pitchFamily="18" charset="0"/>
                <a:ea typeface="微软雅黑" panose="020B0503020204020204" pitchFamily="34" charset="-122"/>
              </a:rPr>
              <a:t>Pa</a:t>
            </a:r>
            <a:r>
              <a:rPr lang="zh-CN" altLang="en-US" b="1" dirty="0">
                <a:solidFill>
                  <a:prstClr val="black"/>
                </a:solidFill>
                <a:latin typeface="Times New Roman" panose="02020603050405020304" pitchFamily="18" charset="0"/>
                <a:ea typeface="微软雅黑" panose="020B0503020204020204" pitchFamily="34" charset="-122"/>
              </a:rPr>
              <a:t>，定义为</a:t>
            </a:r>
            <a:r>
              <a:rPr lang="zh-CN" altLang="en-US" b="1" dirty="0">
                <a:solidFill>
                  <a:srgbClr val="FF0000"/>
                </a:solidFill>
                <a:latin typeface="Times New Roman" panose="02020603050405020304" pitchFamily="18" charset="0"/>
                <a:ea typeface="微软雅黑" panose="020B0503020204020204" pitchFamily="34" charset="-122"/>
              </a:rPr>
              <a:t>单位面积上的受力大小</a:t>
            </a:r>
            <a:r>
              <a:rPr lang="zh-CN" altLang="en-US" b="1" dirty="0">
                <a:solidFill>
                  <a:prstClr val="black"/>
                </a:solidFill>
                <a:latin typeface="Times New Roman" panose="02020603050405020304" pitchFamily="18" charset="0"/>
                <a:ea typeface="微软雅黑" panose="020B0503020204020204" pitchFamily="34" charset="-122"/>
              </a:rPr>
              <a:t>，是力和面积的导出量；</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rPr>
              <a:t>压力测量转化为作用在已知面积上的力的测量</a:t>
            </a:r>
            <a:r>
              <a:rPr lang="zh-CN" altLang="en-US" b="1" dirty="0">
                <a:solidFill>
                  <a:prstClr val="black"/>
                </a:solidFill>
                <a:latin typeface="Times New Roman" panose="02020603050405020304" pitchFamily="18" charset="0"/>
                <a:ea typeface="微软雅黑" panose="020B0503020204020204" pitchFamily="34" charset="-122"/>
              </a:rPr>
              <a:t>，方法与力的测量方法基本相同；</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广泛应用于水利水电、铁路交通、智能建筑、生产自控、航空航天、军工、石化、油井、电力、船舶、机床、管道等行业；</a:t>
            </a:r>
            <a:endParaRPr lang="en-US" altLang="zh-CN" b="1" dirty="0">
              <a:solidFill>
                <a:prstClr val="black"/>
              </a:solidFill>
              <a:latin typeface="Times New Roman" panose="02020603050405020304" pitchFamily="18"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rPr>
              <a:t>根据应用场景和工艺要求，考虑用途、工艺指标、量程、精度、温度范围、介质特性、电和机械要求及生产安全等因素，选择经济合理、使用方便的传感器。</a:t>
            </a:r>
            <a:endParaRPr lang="en-US" altLang="zh-CN" b="1" dirty="0">
              <a:solidFill>
                <a:prstClr val="black"/>
              </a:solidFill>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66343871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T</a:t>
            </a:r>
            <a:r>
              <a:rPr lang="en-GB"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he     End!</a:t>
            </a:r>
            <a:endParaRPr lang="zh-CN" altLang="zh-CN" sz="6000" b="1" dirty="0">
              <a:solidFill>
                <a:schemeClr val="accent1">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Times New Roman" panose="02020603050405020304" pitchFamily="18" charset="0"/>
                <a:ea typeface="微软雅黑" panose="020B0503020204020204" pitchFamily="34" charset="-122"/>
                <a:sym typeface="Times New Roman" panose="02020603050405020304" pitchFamily="18" charset="0"/>
              </a:rPr>
              <a:t>Sensor</a:t>
            </a:r>
            <a:endParaRPr lang="zh-CN" altLang="en-US" sz="12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247507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32758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3108543"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5.1.1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测量的基本概念</a:t>
            </a:r>
          </a:p>
        </p:txBody>
      </p:sp>
      <p:sp>
        <p:nvSpPr>
          <p:cNvPr id="2" name="矩形 1"/>
          <p:cNvSpPr/>
          <p:nvPr/>
        </p:nvSpPr>
        <p:spPr>
          <a:xfrm>
            <a:off x="228600" y="987227"/>
            <a:ext cx="8686800" cy="1823576"/>
          </a:xfrm>
          <a:prstGeom prst="rect">
            <a:avLst/>
          </a:prstGeom>
        </p:spPr>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测量结果有多种表示方式，如</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数值</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曲线</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图形</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等；</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无论采用何种表示方式，测量结果应包括两个部分：</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比值</a:t>
            </a:r>
            <a:endParaRPr lang="en-US" altLang="zh-CN"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测量单位</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 （要使用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规范</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的测量单位）</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国际单位制</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SI</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）是被世界各国普遍采用的单位制，适用于所有的测量应用。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25245081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测量方法</a:t>
            </a:r>
          </a:p>
        </p:txBody>
      </p:sp>
      <p:sp>
        <p:nvSpPr>
          <p:cNvPr id="2" name="矩形 1"/>
          <p:cNvSpPr/>
          <p:nvPr/>
        </p:nvSpPr>
        <p:spPr>
          <a:xfrm>
            <a:off x="228600" y="987227"/>
            <a:ext cx="8686800" cy="4002634"/>
          </a:xfrm>
          <a:prstGeom prst="rect">
            <a:avLst/>
          </a:prstGeom>
        </p:spPr>
        <p:txBody>
          <a:bodyPr wrap="square">
            <a:spAutoFit/>
          </a:bodyPr>
          <a:lstStyle/>
          <a:p>
            <a:pPr marL="285750" indent="-285750">
              <a:lnSpc>
                <a:spcPct val="12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测量方法是实现测量过程所采用的具体方法；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应当根据被测量的性质、特点和测量任务的要求来选择合适的测量方法；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根据测量手段，可以分为：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     </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根据获得测量值的方式，可以分为：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偏差式测量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零位式测量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微差式测量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根据传感器是否与被测对象直接接触，可以分为：</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接触式测量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根据被测对象的变化</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特点</a:t>
            </a: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，可以分为：</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静态测量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4" name="矩形 3"/>
          <p:cNvSpPr/>
          <p:nvPr/>
        </p:nvSpPr>
        <p:spPr>
          <a:xfrm>
            <a:off x="4103948" y="1995686"/>
            <a:ext cx="1755609" cy="400110"/>
          </a:xfrm>
          <a:prstGeom prst="rect">
            <a:avLst/>
          </a:prstGeom>
        </p:spPr>
        <p:txBody>
          <a:bodyPr wrap="non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间接测量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5" name="矩形 4"/>
          <p:cNvSpPr/>
          <p:nvPr/>
        </p:nvSpPr>
        <p:spPr>
          <a:xfrm>
            <a:off x="4031940" y="3935726"/>
            <a:ext cx="2165978" cy="400110"/>
          </a:xfrm>
          <a:prstGeom prst="rect">
            <a:avLst/>
          </a:prstGeom>
        </p:spPr>
        <p:txBody>
          <a:bodyPr wrap="non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非接触式测量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6" name="矩形 5"/>
          <p:cNvSpPr/>
          <p:nvPr/>
        </p:nvSpPr>
        <p:spPr>
          <a:xfrm>
            <a:off x="4043710" y="4532283"/>
            <a:ext cx="1755609" cy="400110"/>
          </a:xfrm>
          <a:prstGeom prst="rect">
            <a:avLst/>
          </a:prstGeom>
        </p:spPr>
        <p:txBody>
          <a:bodyPr wrap="none">
            <a:spAutoFit/>
          </a:bodyPr>
          <a:lstStyle/>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动态测量</a:t>
            </a:r>
            <a:endParaRPr lang="en-US" altLang="zh-CN" sz="1600"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6786752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测量方法</a:t>
            </a:r>
          </a:p>
        </p:txBody>
      </p:sp>
      <p:sp>
        <p:nvSpPr>
          <p:cNvPr id="8" name="矩形 7"/>
          <p:cNvSpPr/>
          <p:nvPr/>
        </p:nvSpPr>
        <p:spPr>
          <a:xfrm>
            <a:off x="246211" y="1727731"/>
            <a:ext cx="8686800" cy="322242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a:t>
            </a:r>
            <a:r>
              <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使用事先标定好的仪表，</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直接</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读取被测结果的方法，在工程技术中大量采用；</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优点是</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直观</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简便</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迅速</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测量精度相对比较低</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间接测量：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一种首先对与被测量有确定函数关系的几个量进行测量，然后再将测量值代入函数关系式，经过计算得到所需结果的方法；</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通过计算和转换，可以</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消除</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或</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减小</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直接测量中的一些</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系统误</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差，从而</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提高测量精度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可以测量那些直接测量无法或难以测量的量；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742950" lvl="1" indent="-285750">
              <a:lnSpc>
                <a:spcPct val="110000"/>
              </a:lnSpc>
              <a:buClr>
                <a:schemeClr val="accent3">
                  <a:lumMod val="75000"/>
                </a:schemeClr>
              </a:buClr>
              <a:buFont typeface="Wingdings" panose="05000000000000000000" pitchFamily="2" charset="2"/>
              <a:buChar char="u"/>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过程可能更复杂，需要更多的时间和手续。</a:t>
            </a:r>
          </a:p>
        </p:txBody>
      </p:sp>
      <p:sp>
        <p:nvSpPr>
          <p:cNvPr id="9" name="矩形 8"/>
          <p:cNvSpPr/>
          <p:nvPr/>
        </p:nvSpPr>
        <p:spPr>
          <a:xfrm>
            <a:off x="899592" y="1266314"/>
            <a:ext cx="248427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直接测量和间接测量</a:t>
            </a:r>
          </a:p>
        </p:txBody>
      </p:sp>
      <p:sp>
        <p:nvSpPr>
          <p:cNvPr id="10" name="七角星 9"/>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1</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3094182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237575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Times New Roman" panose="02020603050405020304" pitchFamily="18" charset="0"/>
              <a:ea typeface="微软雅黑" panose="020B0503020204020204" pitchFamily="34" charset="-122"/>
              <a:sym typeface="Times New Roman" panose="02020603050405020304" pitchFamily="18" charset="0"/>
            </a:endParaRPr>
          </a:p>
        </p:txBody>
      </p:sp>
      <p:sp>
        <p:nvSpPr>
          <p:cNvPr id="14" name="矩形 13"/>
          <p:cNvSpPr/>
          <p:nvPr/>
        </p:nvSpPr>
        <p:spPr>
          <a:xfrm>
            <a:off x="71500" y="434685"/>
            <a:ext cx="2185214" cy="461665"/>
          </a:xfrm>
          <a:prstGeom prst="rect">
            <a:avLst/>
          </a:prstGeom>
        </p:spPr>
        <p:txBody>
          <a:bodyPr wrap="none">
            <a:spAutoFit/>
          </a:bodyPr>
          <a:lstStyle/>
          <a:p>
            <a:r>
              <a:rPr lang="en-US" altLang="zh-CN" sz="2400" b="1" dirty="0">
                <a:solidFill>
                  <a:schemeClr val="bg1"/>
                </a:solidFill>
                <a:latin typeface="Times New Roman" panose="02020603050405020304" pitchFamily="18" charset="0"/>
                <a:ea typeface="微软雅黑" pitchFamily="34" charset="-122"/>
                <a:sym typeface="Times New Roman" panose="02020603050405020304" pitchFamily="18" charset="0"/>
              </a:rPr>
              <a:t> 5.1.2 </a:t>
            </a:r>
            <a:r>
              <a:rPr lang="zh-CN" altLang="en-US" sz="2400" b="1" dirty="0">
                <a:solidFill>
                  <a:schemeClr val="bg1"/>
                </a:solidFill>
                <a:latin typeface="Times New Roman" panose="02020603050405020304" pitchFamily="18" charset="0"/>
                <a:ea typeface="微软雅黑" pitchFamily="34" charset="-122"/>
                <a:sym typeface="Times New Roman" panose="02020603050405020304" pitchFamily="18" charset="0"/>
              </a:rPr>
              <a:t>测量方法</a:t>
            </a:r>
          </a:p>
        </p:txBody>
      </p:sp>
      <p:sp>
        <p:nvSpPr>
          <p:cNvPr id="8" name="矩形 7"/>
          <p:cNvSpPr/>
          <p:nvPr/>
        </p:nvSpPr>
        <p:spPr>
          <a:xfrm>
            <a:off x="228600" y="1709055"/>
            <a:ext cx="8686800" cy="31808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）偏差式测量</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在测量过程中，利用测量仪表指针相对于刻度初始点的位移（即</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偏差</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）来表示被测量的大小的测量方法，称为偏差式测量；</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以间接方式实现被测量和标准量的比较；</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偏差式测量仪表在进行测量时，会利用被测量产生的力或力矩使仪表的弹性元件变形，进而产生一个相反的作用，直到与被测量所产生的力或力矩达到平衡；</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在力或力矩与被测量所产生的力或力矩达到平衡的瞬间，弹性元件的变形终止；</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这种变形可以通过一定的机构转变成仪表指针相对于标尺起点的位移，指针所指示的标尺刻度值即为被测量的数值；</a:t>
            </a:r>
            <a:endParaRPr lang="en-US" altLang="zh-CN"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测量</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简单</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迅速</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，在工程测量领域仍得到了</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广泛</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的</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应用</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，但其</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精度</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相对较</a:t>
            </a:r>
            <a:r>
              <a:rPr lang="zh-CN" altLang="en-US" b="1" dirty="0">
                <a:solidFill>
                  <a:srgbClr val="FF0000"/>
                </a:solidFill>
                <a:latin typeface="Times New Roman" panose="02020603050405020304" pitchFamily="18" charset="0"/>
                <a:ea typeface="微软雅黑" panose="020B0503020204020204" pitchFamily="34" charset="-122"/>
                <a:sym typeface="Times New Roman" panose="02020603050405020304" pitchFamily="18" charset="0"/>
              </a:rPr>
              <a:t>低</a:t>
            </a: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a:t>
            </a:r>
          </a:p>
        </p:txBody>
      </p:sp>
      <p:sp>
        <p:nvSpPr>
          <p:cNvPr id="9" name="矩形 8"/>
          <p:cNvSpPr/>
          <p:nvPr/>
        </p:nvSpPr>
        <p:spPr>
          <a:xfrm>
            <a:off x="899592" y="1266314"/>
            <a:ext cx="446449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Times New Roman" panose="02020603050405020304" pitchFamily="18" charset="0"/>
                <a:ea typeface="微软雅黑" panose="020B0503020204020204" pitchFamily="34" charset="-122"/>
                <a:sym typeface="Times New Roman" panose="02020603050405020304" pitchFamily="18" charset="0"/>
              </a:rPr>
              <a:t>偏差式测量、零位式测量和微差式测量</a:t>
            </a:r>
          </a:p>
        </p:txBody>
      </p:sp>
      <p:sp>
        <p:nvSpPr>
          <p:cNvPr id="10" name="七角星 9"/>
          <p:cNvSpPr/>
          <p:nvPr/>
        </p:nvSpPr>
        <p:spPr>
          <a:xfrm>
            <a:off x="395536" y="1020091"/>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Times New Roman" panose="02020603050405020304" pitchFamily="18" charset="0"/>
                <a:ea typeface="微软雅黑" panose="020B0503020204020204" pitchFamily="34" charset="-122"/>
                <a:sym typeface="Times New Roman" panose="02020603050405020304" pitchFamily="18" charset="0"/>
              </a:rPr>
              <a:t>2</a:t>
            </a:r>
            <a:endParaRPr lang="zh-CN" altLang="en-US" sz="2800" b="1" dirty="0">
              <a:latin typeface="Times New Roman" panose="02020603050405020304" pitchFamily="18" charset="0"/>
              <a:ea typeface="微软雅黑" panose="020B0503020204020204" pitchFamily="34" charset="-122"/>
              <a:sym typeface="Times New Roman" panose="02020603050405020304" pitchFamily="18" charset="0"/>
            </a:endParaRPr>
          </a:p>
        </p:txBody>
      </p:sp>
    </p:spTree>
    <p:extLst>
      <p:ext uri="{BB962C8B-B14F-4D97-AF65-F5344CB8AC3E}">
        <p14:creationId xmlns:p14="http://schemas.microsoft.com/office/powerpoint/2010/main" val="7180083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12944</TotalTime>
  <Words>5846</Words>
  <Application>Microsoft Office PowerPoint</Application>
  <PresentationFormat>全屏显示(16:9)</PresentationFormat>
  <Paragraphs>590</Paragraphs>
  <Slides>56</Slides>
  <Notes>0</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56</vt:i4>
      </vt:variant>
    </vt:vector>
  </HeadingPairs>
  <TitlesOfParts>
    <vt:vector size="64" baseType="lpstr">
      <vt:lpstr>等线</vt:lpstr>
      <vt:lpstr>Arial</vt:lpstr>
      <vt:lpstr>Calibri</vt:lpstr>
      <vt:lpstr>Cambria Math</vt:lpstr>
      <vt:lpstr>Times New Roman</vt:lpstr>
      <vt:lpstr>Wingdings</vt: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1417</cp:revision>
  <dcterms:created xsi:type="dcterms:W3CDTF">2019-08-08T08:45:05Z</dcterms:created>
  <dcterms:modified xsi:type="dcterms:W3CDTF">2025-10-01T11:15:22Z</dcterms:modified>
</cp:coreProperties>
</file>