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notesSlides/notesSlide1.xml" ContentType="application/vnd.openxmlformats-officedocument.presentationml.notesSlide+xml"/>
  <Override PartName="/ppt/theme/themeOverride9.xml" ContentType="application/vnd.openxmlformats-officedocument.themeOverride+xml"/>
  <Override PartName="/ppt/theme/themeOverride10.xml" ContentType="application/vnd.openxmlformats-officedocument.themeOverride+xml"/>
  <Override PartName="/ppt/notesSlides/notesSlide2.xml" ContentType="application/vnd.openxmlformats-officedocument.presentationml.notesSlide+xml"/>
  <Override PartName="/ppt/theme/themeOverride11.xml" ContentType="application/vnd.openxmlformats-officedocument.themeOverride+xml"/>
  <Override PartName="/ppt/notesSlides/notesSlide3.xml" ContentType="application/vnd.openxmlformats-officedocument.presentationml.notesSl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7" r:id="rId2"/>
    <p:sldId id="465" r:id="rId3"/>
    <p:sldId id="469" r:id="rId4"/>
    <p:sldId id="561" r:id="rId5"/>
    <p:sldId id="599" r:id="rId6"/>
    <p:sldId id="611" r:id="rId7"/>
    <p:sldId id="612" r:id="rId8"/>
    <p:sldId id="613" r:id="rId9"/>
    <p:sldId id="602" r:id="rId10"/>
    <p:sldId id="567" r:id="rId11"/>
    <p:sldId id="603" r:id="rId12"/>
    <p:sldId id="604" r:id="rId13"/>
    <p:sldId id="562" r:id="rId14"/>
    <p:sldId id="605" r:id="rId15"/>
    <p:sldId id="606" r:id="rId16"/>
    <p:sldId id="607" r:id="rId17"/>
    <p:sldId id="563" r:id="rId18"/>
    <p:sldId id="608" r:id="rId19"/>
    <p:sldId id="560" r:id="rId20"/>
    <p:sldId id="564" r:id="rId21"/>
    <p:sldId id="610" r:id="rId22"/>
    <p:sldId id="609" r:id="rId23"/>
    <p:sldId id="310" r:id="rId24"/>
  </p:sldIdLst>
  <p:sldSz cx="9144000" cy="5143500" type="screen16x9"/>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8" userDrawn="1">
          <p15:clr>
            <a:srgbClr val="A4A3A4"/>
          </p15:clr>
        </p15:guide>
        <p15:guide id="2" pos="2880" userDrawn="1">
          <p15:clr>
            <a:srgbClr val="A4A3A4"/>
          </p15:clr>
        </p15:guide>
        <p15:guide id="3" pos="144" userDrawn="1">
          <p15:clr>
            <a:srgbClr val="A4A3A4"/>
          </p15:clr>
        </p15:guide>
        <p15:guide id="4" pos="5616" userDrawn="1">
          <p15:clr>
            <a:srgbClr val="A4A3A4"/>
          </p15:clr>
        </p15:guide>
        <p15:guide id="5" orient="horz" pos="327" userDrawn="1">
          <p15:clr>
            <a:srgbClr val="A4A3A4"/>
          </p15:clr>
        </p15:guide>
        <p15:guide id="7" orient="horz" pos="3072" userDrawn="1">
          <p15:clr>
            <a:srgbClr val="A4A3A4"/>
          </p15:clr>
        </p15:guide>
        <p15:guide id="8" orient="horz" pos="298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5DAB"/>
    <a:srgbClr val="FFFFFF"/>
    <a:srgbClr val="D38583"/>
    <a:srgbClr val="33CCCC"/>
    <a:srgbClr val="4AABC6"/>
    <a:srgbClr val="C86866"/>
    <a:srgbClr val="C15653"/>
    <a:srgbClr val="3EA6C2"/>
    <a:srgbClr val="33CCFF"/>
    <a:srgbClr val="44A9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856" autoAdjust="0"/>
  </p:normalViewPr>
  <p:slideViewPr>
    <p:cSldViewPr>
      <p:cViewPr varScale="1">
        <p:scale>
          <a:sx n="153" d="100"/>
          <a:sy n="153" d="100"/>
        </p:scale>
        <p:origin x="125" y="139"/>
      </p:cViewPr>
      <p:guideLst>
        <p:guide orient="horz" pos="1688"/>
        <p:guide pos="2880"/>
        <p:guide pos="144"/>
        <p:guide pos="5616"/>
        <p:guide orient="horz" pos="327"/>
        <p:guide orient="horz" pos="3072"/>
        <p:guide orient="horz" pos="2981"/>
      </p:guideLst>
    </p:cSldViewPr>
  </p:slideViewPr>
  <p:notesTextViewPr>
    <p:cViewPr>
      <p:scale>
        <a:sx n="1" d="1"/>
        <a:sy n="1" d="1"/>
      </p:scale>
      <p:origin x="0" y="0"/>
    </p:cViewPr>
  </p:notesTextViewPr>
  <p:notesViewPr>
    <p:cSldViewPr showGuides="1">
      <p:cViewPr varScale="1">
        <p:scale>
          <a:sx n="53" d="100"/>
          <a:sy n="53" d="100"/>
        </p:scale>
        <p:origin x="2648" y="44"/>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DA1F2E-2FC6-4C8F-A86E-F4D2904B9E16}" type="datetimeFigureOut">
              <a:rPr lang="zh-CN" altLang="en-US" smtClean="0"/>
              <a:t>2025/9/30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ADC522-0915-43DB-9188-70B259DD1AFD}" type="slidenum">
              <a:rPr lang="zh-CN" altLang="en-US" smtClean="0"/>
              <a:t>‹#›</a:t>
            </a:fld>
            <a:endParaRPr lang="zh-CN" altLang="en-US"/>
          </a:p>
        </p:txBody>
      </p:sp>
    </p:spTree>
    <p:extLst>
      <p:ext uri="{BB962C8B-B14F-4D97-AF65-F5344CB8AC3E}">
        <p14:creationId xmlns:p14="http://schemas.microsoft.com/office/powerpoint/2010/main" val="31594320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9B75F8-F665-47F5-9F1B-1750F29F1993}" type="datetimeFigureOut">
              <a:rPr lang="zh-CN" altLang="en-US" smtClean="0"/>
              <a:pPr/>
              <a:t>2025/9/30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C9018E-597F-42E6-A78B-4790A7F98695}" type="slidenum">
              <a:rPr lang="zh-CN" altLang="en-US" smtClean="0"/>
              <a:pPr/>
              <a:t>‹#›</a:t>
            </a:fld>
            <a:endParaRPr lang="zh-CN" altLang="en-US"/>
          </a:p>
        </p:txBody>
      </p:sp>
    </p:spTree>
    <p:extLst>
      <p:ext uri="{BB962C8B-B14F-4D97-AF65-F5344CB8AC3E}">
        <p14:creationId xmlns:p14="http://schemas.microsoft.com/office/powerpoint/2010/main" val="1438152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BC9018E-597F-42E6-A78B-4790A7F98695}" type="slidenum">
              <a:rPr lang="zh-CN" altLang="en-US" smtClean="0"/>
              <a:pPr/>
              <a:t>8</a:t>
            </a:fld>
            <a:endParaRPr lang="zh-CN" altLang="en-US"/>
          </a:p>
        </p:txBody>
      </p:sp>
    </p:spTree>
    <p:extLst>
      <p:ext uri="{BB962C8B-B14F-4D97-AF65-F5344CB8AC3E}">
        <p14:creationId xmlns:p14="http://schemas.microsoft.com/office/powerpoint/2010/main" val="2985577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10</a:t>
            </a:fld>
            <a:endParaRPr lang="zh-CN" altLang="en-US"/>
          </a:p>
        </p:txBody>
      </p:sp>
    </p:spTree>
    <p:extLst>
      <p:ext uri="{BB962C8B-B14F-4D97-AF65-F5344CB8AC3E}">
        <p14:creationId xmlns:p14="http://schemas.microsoft.com/office/powerpoint/2010/main" val="2848034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11</a:t>
            </a:fld>
            <a:endParaRPr lang="zh-CN" altLang="en-US"/>
          </a:p>
        </p:txBody>
      </p:sp>
    </p:spTree>
    <p:extLst>
      <p:ext uri="{BB962C8B-B14F-4D97-AF65-F5344CB8AC3E}">
        <p14:creationId xmlns:p14="http://schemas.microsoft.com/office/powerpoint/2010/main" val="90145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E0303ED4-6D35-4936-8F1D-2BFA02A5954C}" type="datetime1">
              <a:rPr lang="zh-CN" altLang="en-US" smtClean="0"/>
              <a:t>2025/9/30</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F272DE8-DC03-45DD-9AEF-459A9358B47B}" type="slidenum">
              <a:rPr lang="zh-CN" altLang="en-US" smtClean="0"/>
              <a:pPr/>
              <a:t>‹#›</a:t>
            </a:fld>
            <a:endParaRPr lang="zh-CN" altLang="en-US" dirty="0"/>
          </a:p>
        </p:txBody>
      </p:sp>
    </p:spTree>
    <p:extLst>
      <p:ext uri="{BB962C8B-B14F-4D97-AF65-F5344CB8AC3E}">
        <p14:creationId xmlns:p14="http://schemas.microsoft.com/office/powerpoint/2010/main" val="399749390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5020022"/>
            <a:ext cx="9144000" cy="123478"/>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2" name="矩形 11"/>
          <p:cNvSpPr/>
          <p:nvPr userDrawn="1"/>
        </p:nvSpPr>
        <p:spPr>
          <a:xfrm>
            <a:off x="9036496" y="1275606"/>
            <a:ext cx="107504" cy="2592288"/>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57502804"/>
      </p:ext>
    </p:extLst>
  </p:cSld>
  <p:clrMap bg1="lt1" tx1="dk1" bg2="lt2" tx2="dk2" accent1="accent1" accent2="accent2" accent3="accent3" accent4="accent4" accent5="accent5" accent6="accent6" hlink="hlink" folHlink="folHlink"/>
  <p:sldLayoutIdLst>
    <p:sldLayoutId id="2147483650" r:id="rId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96" userDrawn="1">
          <p15:clr>
            <a:srgbClr val="F26B43"/>
          </p15:clr>
        </p15:guide>
        <p15:guide id="2" pos="2880" userDrawn="1">
          <p15:clr>
            <a:srgbClr val="F26B43"/>
          </p15:clr>
        </p15:guide>
        <p15:guide id="3" pos="144" userDrawn="1">
          <p15:clr>
            <a:srgbClr val="F26B43"/>
          </p15:clr>
        </p15:guide>
        <p15:guide id="4" pos="5616" userDrawn="1">
          <p15:clr>
            <a:srgbClr val="F26B43"/>
          </p15:clr>
        </p15:guide>
        <p15:guide id="5" orient="horz" pos="320" userDrawn="1">
          <p15:clr>
            <a:srgbClr val="F26B43"/>
          </p15:clr>
        </p15:guide>
        <p15:guide id="6" orient="horz" pos="352" userDrawn="1">
          <p15:clr>
            <a:srgbClr val="F26B43"/>
          </p15:clr>
        </p15:guide>
        <p15:guide id="7" orient="horz" pos="3072" userDrawn="1">
          <p15:clr>
            <a:srgbClr val="F26B43"/>
          </p15:clr>
        </p15:guide>
        <p15:guide id="8" orient="horz" pos="30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1779662"/>
            <a:ext cx="284380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 name="矩形 3"/>
          <p:cNvSpPr/>
          <p:nvPr/>
        </p:nvSpPr>
        <p:spPr>
          <a:xfrm>
            <a:off x="1202167" y="2211710"/>
            <a:ext cx="1492716" cy="646331"/>
          </a:xfrm>
          <a:prstGeom prst="rect">
            <a:avLst/>
          </a:prstGeom>
        </p:spPr>
        <p:txBody>
          <a:bodyPr wrap="none">
            <a:spAutoFit/>
          </a:bodyPr>
          <a:lstStyle/>
          <a:p>
            <a:r>
              <a:rPr lang="zh-CN" altLang="en-US" sz="3600" b="1"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第</a:t>
            </a:r>
            <a:r>
              <a:rPr lang="en-US" altLang="zh-CN" sz="3600" b="1"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sz="3600" b="1"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章 </a:t>
            </a:r>
            <a:endParaRPr lang="zh-CN" altLang="en-US" sz="36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矩形 6"/>
          <p:cNvSpPr/>
          <p:nvPr/>
        </p:nvSpPr>
        <p:spPr>
          <a:xfrm>
            <a:off x="2843808" y="1779662"/>
            <a:ext cx="5148064" cy="1368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 name="矩形 4"/>
          <p:cNvSpPr/>
          <p:nvPr/>
        </p:nvSpPr>
        <p:spPr>
          <a:xfrm>
            <a:off x="2843808" y="1917987"/>
            <a:ext cx="5148064" cy="646331"/>
          </a:xfrm>
          <a:prstGeom prst="rect">
            <a:avLst/>
          </a:prstGeom>
          <a:solidFill>
            <a:schemeClr val="bg1"/>
          </a:solidFill>
        </p:spPr>
        <p:txBody>
          <a:bodyPr wrap="square">
            <a:spAutoFit/>
          </a:bodyPr>
          <a:lstStyle/>
          <a:p>
            <a:pPr algn="ctr"/>
            <a:r>
              <a:rPr lang="zh-CN" altLang="en-US" sz="3600" b="1" dirty="0">
                <a:solidFill>
                  <a:schemeClr val="accent1">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概述</a:t>
            </a:r>
            <a:endParaRPr lang="zh-CN" altLang="zh-CN" sz="3600" b="1" dirty="0">
              <a:solidFill>
                <a:schemeClr val="accent1">
                  <a:lumMod val="75000"/>
                </a:scheme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矩形 9"/>
          <p:cNvSpPr/>
          <p:nvPr/>
        </p:nvSpPr>
        <p:spPr>
          <a:xfrm>
            <a:off x="7991872" y="1779662"/>
            <a:ext cx="115212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菱形 12"/>
          <p:cNvSpPr/>
          <p:nvPr/>
        </p:nvSpPr>
        <p:spPr>
          <a:xfrm>
            <a:off x="7812360" y="4155926"/>
            <a:ext cx="936104" cy="581892"/>
          </a:xfrm>
          <a:prstGeom prst="diamond">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菱形 13"/>
          <p:cNvSpPr/>
          <p:nvPr/>
        </p:nvSpPr>
        <p:spPr>
          <a:xfrm>
            <a:off x="7344308" y="4136372"/>
            <a:ext cx="936104" cy="58189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矩形 7"/>
          <p:cNvSpPr/>
          <p:nvPr/>
        </p:nvSpPr>
        <p:spPr>
          <a:xfrm>
            <a:off x="3275856" y="1784578"/>
            <a:ext cx="1914862" cy="977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十字箭头标注 10"/>
          <p:cNvSpPr/>
          <p:nvPr/>
        </p:nvSpPr>
        <p:spPr>
          <a:xfrm>
            <a:off x="395536" y="339502"/>
            <a:ext cx="1476164" cy="720080"/>
          </a:xfrm>
          <a:prstGeom prst="quadArrowCallou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200" b="1" dirty="0">
                <a:latin typeface="Times New Roman" panose="02020603050405020304" pitchFamily="18" charset="0"/>
                <a:ea typeface="微软雅黑" panose="020B0503020204020204" pitchFamily="34" charset="-122"/>
                <a:sym typeface="Times New Roman" panose="02020603050405020304" pitchFamily="18" charset="0"/>
              </a:rPr>
              <a:t>Sensor</a:t>
            </a:r>
            <a:endParaRPr lang="zh-CN" altLang="en-US" sz="12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8" name="矩形 17"/>
          <p:cNvSpPr/>
          <p:nvPr/>
        </p:nvSpPr>
        <p:spPr>
          <a:xfrm>
            <a:off x="5508104" y="3050071"/>
            <a:ext cx="1914862" cy="977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文本框 412679"/>
          <p:cNvSpPr txBox="1">
            <a:spLocks noChangeArrowheads="1"/>
          </p:cNvSpPr>
          <p:nvPr/>
        </p:nvSpPr>
        <p:spPr bwMode="auto">
          <a:xfrm>
            <a:off x="2105025" y="3435846"/>
            <a:ext cx="4933950" cy="1098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lnSpc>
                <a:spcPct val="125000"/>
              </a:lnSpc>
              <a:defRPr/>
            </a:pPr>
            <a:r>
              <a:rPr kumimoji="1" lang="zh-CN" altLang="en-US" b="1" dirty="0">
                <a:solidFill>
                  <a:srgbClr val="685DAB"/>
                </a:solidFill>
                <a:latin typeface="Times New Roman" panose="02020603050405020304" pitchFamily="18" charset="0"/>
                <a:ea typeface="微软雅黑" panose="020B0503020204020204" pitchFamily="34" charset="-122"/>
                <a:sym typeface="Times New Roman" panose="02020603050405020304" pitchFamily="18" charset="0"/>
              </a:rPr>
              <a:t>刘守兵</a:t>
            </a:r>
            <a:endParaRPr kumimoji="1" lang="en-US" altLang="zh-CN" b="1" dirty="0">
              <a:solidFill>
                <a:srgbClr val="685DAB"/>
              </a:solidFill>
              <a:latin typeface="Times New Roman" panose="02020603050405020304" pitchFamily="18" charset="0"/>
              <a:ea typeface="微软雅黑" panose="020B0503020204020204" pitchFamily="34" charset="-122"/>
              <a:sym typeface="Times New Roman" panose="02020603050405020304" pitchFamily="18" charset="0"/>
            </a:endParaRPr>
          </a:p>
          <a:p>
            <a:pPr algn="ctr" eaLnBrk="1" hangingPunct="1">
              <a:lnSpc>
                <a:spcPct val="125000"/>
              </a:lnSpc>
              <a:defRPr/>
            </a:pPr>
            <a:r>
              <a:rPr kumimoji="1" lang="en-US" altLang="zh-CN" b="1" dirty="0">
                <a:solidFill>
                  <a:srgbClr val="685DAB"/>
                </a:solidFill>
                <a:latin typeface="Times New Roman" panose="02020603050405020304" pitchFamily="18" charset="0"/>
                <a:ea typeface="微软雅黑" panose="020B0503020204020204" pitchFamily="34" charset="-122"/>
                <a:sym typeface="Times New Roman" panose="02020603050405020304" pitchFamily="18" charset="0"/>
              </a:rPr>
              <a:t>17538701371</a:t>
            </a:r>
          </a:p>
          <a:p>
            <a:pPr algn="ctr" eaLnBrk="1" hangingPunct="1">
              <a:lnSpc>
                <a:spcPct val="125000"/>
              </a:lnSpc>
              <a:defRPr/>
            </a:pPr>
            <a:r>
              <a:rPr kumimoji="1" lang="en-US" altLang="zh-CN" b="1" dirty="0">
                <a:solidFill>
                  <a:srgbClr val="685DAB"/>
                </a:solidFill>
                <a:latin typeface="Times New Roman" panose="02020603050405020304" pitchFamily="18" charset="0"/>
                <a:ea typeface="微软雅黑" panose="020B0503020204020204" pitchFamily="34" charset="-122"/>
                <a:sym typeface="Times New Roman" panose="02020603050405020304" pitchFamily="18" charset="0"/>
              </a:rPr>
              <a:t>liushoubing@haue.edu.cn</a:t>
            </a:r>
            <a:endParaRPr kumimoji="1" lang="zh-CN" altLang="en-US" b="1" dirty="0">
              <a:solidFill>
                <a:srgbClr val="685DAB"/>
              </a:solidFill>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999271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411510"/>
            <a:ext cx="504005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4955203"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1.1.3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传感器技术的发展现状与趋势</a:t>
            </a:r>
          </a:p>
        </p:txBody>
      </p:sp>
      <p:sp>
        <p:nvSpPr>
          <p:cNvPr id="6" name="矩形 5"/>
          <p:cNvSpPr/>
          <p:nvPr/>
        </p:nvSpPr>
        <p:spPr>
          <a:xfrm>
            <a:off x="246211" y="2015763"/>
            <a:ext cx="8686800" cy="253620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传感器在现代自动化系统中扮演着不可或缺的角色，其发展对整个行业的进步起着至关重要的作用；</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新技术在传感器领域得到了广泛的应用；</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传感器的功能正在日益完善；</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传感器的创新性更加突出；</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新型传感器的商品化和产业化前景非常广阔。</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矩形 6"/>
          <p:cNvSpPr/>
          <p:nvPr/>
        </p:nvSpPr>
        <p:spPr>
          <a:xfrm>
            <a:off x="899592" y="1413817"/>
            <a:ext cx="201622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传感器发展现状</a:t>
            </a:r>
          </a:p>
        </p:txBody>
      </p:sp>
      <p:sp>
        <p:nvSpPr>
          <p:cNvPr id="8" name="七角星 7"/>
          <p:cNvSpPr/>
          <p:nvPr/>
        </p:nvSpPr>
        <p:spPr>
          <a:xfrm>
            <a:off x="395536" y="1167594"/>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251515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411510"/>
            <a:ext cx="504005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4955203"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1.1.3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传感器技术的发展现状与趋势</a:t>
            </a:r>
          </a:p>
        </p:txBody>
      </p:sp>
      <p:sp>
        <p:nvSpPr>
          <p:cNvPr id="6" name="矩形 5"/>
          <p:cNvSpPr/>
          <p:nvPr/>
        </p:nvSpPr>
        <p:spPr>
          <a:xfrm>
            <a:off x="246211" y="2015763"/>
            <a:ext cx="8686800" cy="258532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开发新材料、研究新型传感器；</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集成化、多功能化；</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多传感器的融合；</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学科的交叉融合，实现无线网络化；</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向微功耗及无源化发展；</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网络化和物联网。</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矩形 6"/>
          <p:cNvSpPr/>
          <p:nvPr/>
        </p:nvSpPr>
        <p:spPr>
          <a:xfrm>
            <a:off x="899592" y="1413817"/>
            <a:ext cx="201622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传感器发展趋势</a:t>
            </a:r>
          </a:p>
        </p:txBody>
      </p:sp>
      <p:sp>
        <p:nvSpPr>
          <p:cNvPr id="8" name="七角星 7"/>
          <p:cNvSpPr/>
          <p:nvPr/>
        </p:nvSpPr>
        <p:spPr>
          <a:xfrm>
            <a:off x="395536" y="1167594"/>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1906368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七角星 22"/>
          <p:cNvSpPr/>
          <p:nvPr/>
        </p:nvSpPr>
        <p:spPr>
          <a:xfrm>
            <a:off x="2514625" y="1311610"/>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 name="矩形 2"/>
          <p:cNvSpPr/>
          <p:nvPr/>
        </p:nvSpPr>
        <p:spPr>
          <a:xfrm>
            <a:off x="3671900" y="1368809"/>
            <a:ext cx="3108543"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1.2.1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智能传感器概念</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七角星 23"/>
          <p:cNvSpPr/>
          <p:nvPr/>
        </p:nvSpPr>
        <p:spPr>
          <a:xfrm>
            <a:off x="2511644" y="2427734"/>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8" name="矩形 27"/>
          <p:cNvSpPr/>
          <p:nvPr/>
        </p:nvSpPr>
        <p:spPr>
          <a:xfrm>
            <a:off x="3663772" y="2484933"/>
            <a:ext cx="3416320"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1.2.2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智能传感器的结构</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矩形 12"/>
          <p:cNvSpPr/>
          <p:nvPr/>
        </p:nvSpPr>
        <p:spPr>
          <a:xfrm>
            <a:off x="2" y="411510"/>
            <a:ext cx="3059830"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877711"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智能传感器技术</a:t>
            </a:r>
          </a:p>
        </p:txBody>
      </p:sp>
      <p:sp>
        <p:nvSpPr>
          <p:cNvPr id="8" name="七角星 7"/>
          <p:cNvSpPr/>
          <p:nvPr/>
        </p:nvSpPr>
        <p:spPr>
          <a:xfrm>
            <a:off x="2519772" y="3486659"/>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3</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矩形 8"/>
          <p:cNvSpPr/>
          <p:nvPr/>
        </p:nvSpPr>
        <p:spPr>
          <a:xfrm>
            <a:off x="3671900" y="3543858"/>
            <a:ext cx="3416320"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1.2.3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智能传感器的作用</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812146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3108543"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1.2.1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智能传感器概念</a:t>
            </a:r>
          </a:p>
        </p:txBody>
      </p:sp>
      <p:sp>
        <p:nvSpPr>
          <p:cNvPr id="21" name="AutoShape 40"/>
          <p:cNvSpPr>
            <a:spLocks noChangeAspect="1" noChangeArrowheads="1" noTextEdit="1"/>
          </p:cNvSpPr>
          <p:nvPr/>
        </p:nvSpPr>
        <p:spPr bwMode="auto">
          <a:xfrm>
            <a:off x="4263529" y="1124347"/>
            <a:ext cx="1783708" cy="113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6" name="矩形 35"/>
          <p:cNvSpPr/>
          <p:nvPr/>
        </p:nvSpPr>
        <p:spPr>
          <a:xfrm>
            <a:off x="228600" y="1124347"/>
            <a:ext cx="8686800" cy="3083921"/>
          </a:xfrm>
          <a:prstGeom prst="rect">
            <a:avLst/>
          </a:prstGeom>
        </p:spPr>
        <p:txBody>
          <a:bodyPr wrap="square">
            <a:spAutoFit/>
          </a:bodyPr>
          <a:lstStyle/>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智能传感器系统是一门现代综合技术，也是一项迅速发展的高新技术，目前尚未有统一明确的定义；</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早期，人们简单、机械地强调在工艺上将传感器与微处理器两者紧密结合，认为：</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lvl="1">
              <a:lnSpc>
                <a:spcPct val="120000"/>
              </a:lnSpc>
              <a:buClr>
                <a:schemeClr val="accent3">
                  <a:lumMod val="75000"/>
                </a:schemeClr>
              </a:buClr>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“传感器的敏感元件及其信号调理电路与微处理器集成在一块芯片上就是智能传感器”</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智能传感器 </a:t>
            </a:r>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Intelligent Sensor/Smart Sensor</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国内众多学者广泛认可：</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lvl="1">
              <a:lnSpc>
                <a:spcPct val="120000"/>
              </a:lnSpc>
              <a:buClr>
                <a:schemeClr val="accent3">
                  <a:lumMod val="75000"/>
                </a:schemeClr>
              </a:buClr>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传感器</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与</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微处理器</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赋予智能的结合，兼具信息检测与信息处理功能的传感器就是智能传感器（系统）”</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 name="矩形 1"/>
          <p:cNvSpPr/>
          <p:nvPr/>
        </p:nvSpPr>
        <p:spPr>
          <a:xfrm>
            <a:off x="6300192" y="4119922"/>
            <a:ext cx="1338828" cy="369332"/>
          </a:xfrm>
          <a:prstGeom prst="rect">
            <a:avLst/>
          </a:prstGeom>
        </p:spPr>
        <p:txBody>
          <a:bodyPr wrap="none">
            <a:spAutoFit/>
          </a:bodyPr>
          <a:lstStyle/>
          <a:p>
            <a:r>
              <a:rPr lang="zh-CN" altLang="zh-CN" b="1" dirty="0">
                <a:solidFill>
                  <a:prstClr val="black"/>
                </a:solidFill>
                <a:latin typeface="Times New Roman" panose="02020603050405020304" pitchFamily="18" charset="0"/>
                <a:ea typeface="微软雅黑" panose="020B0503020204020204" pitchFamily="34" charset="-122"/>
              </a:rPr>
              <a:t>模糊传感器</a:t>
            </a:r>
            <a:endParaRPr lang="zh-CN" altLang="en-US" b="1" dirty="0">
              <a:solidFill>
                <a:prstClr val="black"/>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5496618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599890"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341632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1.2.2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智能传感器的结构</a:t>
            </a:r>
          </a:p>
        </p:txBody>
      </p:sp>
      <p:sp>
        <p:nvSpPr>
          <p:cNvPr id="21" name="AutoShape 40"/>
          <p:cNvSpPr>
            <a:spLocks noChangeAspect="1" noChangeArrowheads="1" noTextEdit="1"/>
          </p:cNvSpPr>
          <p:nvPr/>
        </p:nvSpPr>
        <p:spPr bwMode="auto">
          <a:xfrm>
            <a:off x="4263529" y="1124347"/>
            <a:ext cx="1783708" cy="113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6" name="矩形 35"/>
          <p:cNvSpPr/>
          <p:nvPr/>
        </p:nvSpPr>
        <p:spPr>
          <a:xfrm>
            <a:off x="228600" y="1023578"/>
            <a:ext cx="8686800" cy="396391"/>
          </a:xfrm>
          <a:prstGeom prst="rect">
            <a:avLst/>
          </a:prstGeom>
        </p:spPr>
        <p:txBody>
          <a:bodyPr wrap="square">
            <a:spAutoFit/>
          </a:bodyPr>
          <a:lstStyle/>
          <a:p>
            <a:pPr>
              <a:lnSpc>
                <a:spcPct val="120000"/>
              </a:lnSpc>
              <a:buClr>
                <a:schemeClr val="accent3">
                  <a:lumMod val="75000"/>
                </a:schemeClr>
              </a:buClr>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智能传感器主要由</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传感器</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微处理器（或微计算机）</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及</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相关电路</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组成；</a:t>
            </a:r>
          </a:p>
        </p:txBody>
      </p:sp>
      <p:sp>
        <p:nvSpPr>
          <p:cNvPr id="8" name="矩形 7"/>
          <p:cNvSpPr/>
          <p:nvPr/>
        </p:nvSpPr>
        <p:spPr>
          <a:xfrm>
            <a:off x="5161099" y="1520738"/>
            <a:ext cx="3764565" cy="3342453"/>
          </a:xfrm>
          <a:prstGeom prst="rect">
            <a:avLst/>
          </a:prstGeom>
        </p:spPr>
        <p:txBody>
          <a:bodyPr wrap="square">
            <a:spAutoFit/>
          </a:bodyPr>
          <a:lstStyle/>
          <a:p>
            <a:pPr marL="285750" indent="-285750">
              <a:lnSpc>
                <a:spcPct val="120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传感器：将</a:t>
            </a:r>
            <a:r>
              <a:rPr lang="zh-CN" altLang="en-US" sz="1600"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被测量</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转化成</a:t>
            </a:r>
            <a:r>
              <a:rPr lang="zh-CN" altLang="en-US" sz="1600"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电信号</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信号调理电路：接收传感器的电信号，进行</a:t>
            </a:r>
            <a:r>
              <a:rPr lang="zh-CN" altLang="en-US" sz="1600"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滤波</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1600"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放大和模／数转换</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等；</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微处理器：接收调理后的信号，进行</a:t>
            </a:r>
            <a:r>
              <a:rPr lang="zh-CN" altLang="en-US" sz="1600"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计算</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1600"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存储</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1600"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数据分析</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和</a:t>
            </a:r>
            <a:r>
              <a:rPr lang="zh-CN" altLang="en-US" sz="1600"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处理</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反馈回路：由微处理器控制，对传感器与信号调理电路进行调节，实现测量过程的</a:t>
            </a:r>
            <a:r>
              <a:rPr lang="zh-CN" altLang="en-US" sz="1600"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调节和控制</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输出接口：接收微处理器处理后的结果，经过接口电路处理后，</a:t>
            </a:r>
            <a:r>
              <a:rPr lang="zh-CN" altLang="en-US" sz="1600"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按定制的输出格式和界面输出数字化测量结果</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246324" y="1599642"/>
            <a:ext cx="4969802" cy="3042295"/>
          </a:xfrm>
          <a:prstGeom prst="rect">
            <a:avLst/>
          </a:prstGeom>
        </p:spPr>
      </p:pic>
    </p:spTree>
    <p:extLst>
      <p:ext uri="{BB962C8B-B14F-4D97-AF65-F5344CB8AC3E}">
        <p14:creationId xmlns:p14="http://schemas.microsoft.com/office/powerpoint/2010/main" val="1338875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48781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341632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1.2.3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智能传感器的作用</a:t>
            </a:r>
          </a:p>
        </p:txBody>
      </p:sp>
      <p:sp>
        <p:nvSpPr>
          <p:cNvPr id="21" name="AutoShape 40"/>
          <p:cNvSpPr>
            <a:spLocks noChangeAspect="1" noChangeArrowheads="1" noTextEdit="1"/>
          </p:cNvSpPr>
          <p:nvPr/>
        </p:nvSpPr>
        <p:spPr bwMode="auto">
          <a:xfrm>
            <a:off x="4263529" y="1124347"/>
            <a:ext cx="1783708" cy="113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6" name="矩形 35"/>
          <p:cNvSpPr/>
          <p:nvPr/>
        </p:nvSpPr>
        <p:spPr>
          <a:xfrm>
            <a:off x="228600" y="1124347"/>
            <a:ext cx="8686800" cy="3416320"/>
          </a:xfrm>
          <a:prstGeom prst="rect">
            <a:avLst/>
          </a:prstGeom>
        </p:spPr>
        <p:txBody>
          <a:bodyPr wrap="square">
            <a:spAutoFit/>
          </a:bodyPr>
          <a:lstStyle/>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提高测量精度；</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lvl="1">
              <a:lnSpc>
                <a:spcPct val="120000"/>
              </a:lnSpc>
              <a:buClr>
                <a:schemeClr val="accent3">
                  <a:lumMod val="75000"/>
                </a:schemeClr>
              </a:buClr>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求平均值削弱随机误差、系统误差补偿、温度补偿、非线性校正、自校准</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itchFamily="2" charset="2"/>
              <a:buChar char="Ø"/>
            </a:pPr>
            <a:r>
              <a:rPr lang="zh-CN" altLang="en-US" b="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增加功能；</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lvl="1">
              <a:lnSpc>
                <a:spcPct val="120000"/>
              </a:lnSpc>
              <a:buClr>
                <a:schemeClr val="accent3">
                  <a:lumMod val="75000"/>
                </a:schemeClr>
              </a:buClr>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记忆功能获取被测量的最大值和最小值智能、计算功能进行数据处理、软件的办法完成硬件功能等</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提高自动化程度；</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lvl="1">
              <a:lnSpc>
                <a:spcPct val="120000"/>
              </a:lnSpc>
              <a:buClr>
                <a:schemeClr val="accent3">
                  <a:lumMod val="75000"/>
                </a:schemeClr>
              </a:buClr>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误差自动补偿、检测程序自动化操作、越限自动报警、故障自动诊断、量程自动变换、自动巡回检测</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高信噪比与高分辨力。</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lvl="1">
              <a:lnSpc>
                <a:spcPct val="120000"/>
              </a:lnSpc>
              <a:buClr>
                <a:schemeClr val="accent3">
                  <a:lumMod val="75000"/>
                </a:schemeClr>
              </a:buClr>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去除输入数据中的噪声、消除交叉灵敏度、</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1554591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七角星 22"/>
          <p:cNvSpPr/>
          <p:nvPr/>
        </p:nvSpPr>
        <p:spPr>
          <a:xfrm>
            <a:off x="2504933" y="1657859"/>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 name="矩形 2"/>
          <p:cNvSpPr/>
          <p:nvPr/>
        </p:nvSpPr>
        <p:spPr>
          <a:xfrm>
            <a:off x="3662208" y="1715058"/>
            <a:ext cx="3954929"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1.3.1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智能传感器的主要功能</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矩形 12"/>
          <p:cNvSpPr/>
          <p:nvPr/>
        </p:nvSpPr>
        <p:spPr>
          <a:xfrm>
            <a:off x="2" y="411510"/>
            <a:ext cx="482402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472437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智能传感器的主要功能与特点</a:t>
            </a:r>
          </a:p>
        </p:txBody>
      </p:sp>
      <p:sp>
        <p:nvSpPr>
          <p:cNvPr id="8" name="七角星 7"/>
          <p:cNvSpPr/>
          <p:nvPr/>
        </p:nvSpPr>
        <p:spPr>
          <a:xfrm>
            <a:off x="2519772" y="3090615"/>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矩形 8"/>
          <p:cNvSpPr/>
          <p:nvPr/>
        </p:nvSpPr>
        <p:spPr>
          <a:xfrm>
            <a:off x="3671900" y="3147814"/>
            <a:ext cx="3416320"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1.3.2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智能传感器的特点</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787874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411585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4031873"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1.3.1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智能传感器的主要功能</a:t>
            </a:r>
          </a:p>
        </p:txBody>
      </p:sp>
      <p:sp>
        <p:nvSpPr>
          <p:cNvPr id="12" name="矩形 11"/>
          <p:cNvSpPr/>
          <p:nvPr/>
        </p:nvSpPr>
        <p:spPr>
          <a:xfrm>
            <a:off x="228600" y="944934"/>
            <a:ext cx="8686800" cy="4228850"/>
          </a:xfrm>
          <a:prstGeom prst="rect">
            <a:avLst/>
          </a:prstGeom>
        </p:spPr>
        <p:txBody>
          <a:bodyPr wrap="square">
            <a:spAutoFit/>
          </a:bodyPr>
          <a:lstStyle/>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在自我完善能力方面</a:t>
            </a:r>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p>
          <a:p>
            <a:pPr marL="742950" lvl="1" indent="-285750">
              <a:lnSpc>
                <a:spcPct val="120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具有改善静态性能，提高静态测量精度的自校正、自校零、自校准功能；</a:t>
            </a:r>
          </a:p>
          <a:p>
            <a:pPr marL="742950" lvl="1" indent="-285750">
              <a:lnSpc>
                <a:spcPct val="120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具有提高系统响应速度，改善动态特性的智能化频率自补偿功能；</a:t>
            </a:r>
          </a:p>
          <a:p>
            <a:pPr marL="742950" lvl="1" indent="-285750">
              <a:lnSpc>
                <a:spcPct val="120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具有抑制交叉敏感，提高系统稳定性的多信息融合功能。</a:t>
            </a: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在自我管理与自适应能力方面</a:t>
            </a:r>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p>
          <a:p>
            <a:pPr marL="742950" lvl="1" indent="-285750">
              <a:lnSpc>
                <a:spcPct val="120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具有自检验、自诊断、自寻故障、自恢复功能；</a:t>
            </a:r>
          </a:p>
          <a:p>
            <a:pPr marL="742950" lvl="1" indent="-285750">
              <a:lnSpc>
                <a:spcPct val="120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具有判断、决策、自动量程切换与控制功能。</a:t>
            </a: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在自我辨识与运算处理能力方面</a:t>
            </a:r>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p>
          <a:p>
            <a:pPr marL="742950" lvl="1" indent="-285750">
              <a:lnSpc>
                <a:spcPct val="120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具有从噪声中辨识微弱信号与消噪的功能；</a:t>
            </a:r>
          </a:p>
          <a:p>
            <a:pPr marL="742950" lvl="1" indent="-285750">
              <a:lnSpc>
                <a:spcPct val="120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具有多维空间的图像辨识与模式识别功能；</a:t>
            </a:r>
          </a:p>
          <a:p>
            <a:pPr marL="742950" lvl="1" indent="-285750">
              <a:lnSpc>
                <a:spcPct val="120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具有数据自动采集、存储、记忆与信息处理功能。</a:t>
            </a:r>
          </a:p>
          <a:p>
            <a:pPr marL="285750" indent="-285750">
              <a:lnSpc>
                <a:spcPct val="120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在交互信息能力方面，具有双向通信、标准化数字输出以及拟人类语言符号等多种输出功能。</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40770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52788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341632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1.3.2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智能传感器的特点</a:t>
            </a:r>
          </a:p>
        </p:txBody>
      </p:sp>
      <p:sp>
        <p:nvSpPr>
          <p:cNvPr id="12" name="矩形 11"/>
          <p:cNvSpPr/>
          <p:nvPr/>
        </p:nvSpPr>
        <p:spPr>
          <a:xfrm>
            <a:off x="228600" y="1094419"/>
            <a:ext cx="8686800" cy="3637919"/>
          </a:xfrm>
          <a:prstGeom prst="rect">
            <a:avLst/>
          </a:prstGeom>
        </p:spPr>
        <p:txBody>
          <a:bodyPr wrap="square">
            <a:spAutoFit/>
          </a:bodyPr>
          <a:lstStyle/>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精度高；</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lvl="1">
              <a:lnSpc>
                <a:spcPct val="120000"/>
              </a:lnSpc>
              <a:buClr>
                <a:schemeClr val="accent3">
                  <a:lumMod val="75000"/>
                </a:schemeClr>
              </a:buClr>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自动零点校准、系统标定、系统误差校正、统计处理</a:t>
            </a: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高可靠性与高稳定性；</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lvl="1">
              <a:lnSpc>
                <a:spcPct val="120000"/>
              </a:lnSpc>
              <a:buClr>
                <a:schemeClr val="accent3">
                  <a:lumMod val="75000"/>
                </a:schemeClr>
              </a:buClr>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漂移 、故障诊断</a:t>
            </a: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高倍噪比与高分辨力；</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lvl="1">
              <a:lnSpc>
                <a:spcPct val="120000"/>
              </a:lnSpc>
              <a:buClr>
                <a:schemeClr val="accent3">
                  <a:lumMod val="75000"/>
                </a:schemeClr>
              </a:buClr>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数字滤波和相关分析等处理、消除交叉灵敏度</a:t>
            </a:r>
          </a:p>
          <a:p>
            <a:pPr marL="285750" indent="-285750">
              <a:lnSpc>
                <a:spcPct val="120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强自适应性；</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lvl="1">
              <a:lnSpc>
                <a:spcPct val="120000"/>
              </a:lnSpc>
              <a:buClr>
                <a:schemeClr val="accent3">
                  <a:lumMod val="75000"/>
                </a:schemeClr>
              </a:buClr>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最优低功耗状态和优化传送效率</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较高的性能价格比。</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lvl="1">
              <a:lnSpc>
                <a:spcPct val="120000"/>
              </a:lnSpc>
              <a:buClr>
                <a:schemeClr val="accent3">
                  <a:lumMod val="75000"/>
                </a:schemeClr>
              </a:buClr>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微处理器</a:t>
            </a:r>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微计算机相结合，采用廉价的集成电路工艺和芯片以及强大的软件来实现</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4276888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七角星 22"/>
          <p:cNvSpPr/>
          <p:nvPr/>
        </p:nvSpPr>
        <p:spPr>
          <a:xfrm>
            <a:off x="1470509" y="1257550"/>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 name="矩形 2"/>
          <p:cNvSpPr/>
          <p:nvPr/>
        </p:nvSpPr>
        <p:spPr>
          <a:xfrm>
            <a:off x="2627784" y="1314749"/>
            <a:ext cx="2723823"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1.4.1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非集成化实现</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七角星 23"/>
          <p:cNvSpPr/>
          <p:nvPr/>
        </p:nvSpPr>
        <p:spPr>
          <a:xfrm>
            <a:off x="1475656" y="2427734"/>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8" name="矩形 27"/>
          <p:cNvSpPr/>
          <p:nvPr/>
        </p:nvSpPr>
        <p:spPr>
          <a:xfrm>
            <a:off x="2627784" y="2484933"/>
            <a:ext cx="2492990"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1.4.2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集成化实现</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矩形 12"/>
          <p:cNvSpPr/>
          <p:nvPr/>
        </p:nvSpPr>
        <p:spPr>
          <a:xfrm>
            <a:off x="2" y="411510"/>
            <a:ext cx="334786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3185487"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1.4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智能传感器的实现</a:t>
            </a:r>
          </a:p>
        </p:txBody>
      </p:sp>
      <p:sp>
        <p:nvSpPr>
          <p:cNvPr id="8" name="七角星 7"/>
          <p:cNvSpPr/>
          <p:nvPr/>
        </p:nvSpPr>
        <p:spPr>
          <a:xfrm>
            <a:off x="1475656" y="3543858"/>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3</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矩形 8"/>
          <p:cNvSpPr/>
          <p:nvPr/>
        </p:nvSpPr>
        <p:spPr>
          <a:xfrm>
            <a:off x="2627784" y="3601057"/>
            <a:ext cx="2185214"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1.4.3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 混合实现</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274764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339503"/>
            <a:ext cx="183569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 name="矩形 3"/>
          <p:cNvSpPr/>
          <p:nvPr/>
        </p:nvSpPr>
        <p:spPr>
          <a:xfrm>
            <a:off x="107504" y="381893"/>
            <a:ext cx="1672253" cy="461665"/>
          </a:xfrm>
          <a:prstGeom prst="rect">
            <a:avLst/>
          </a:prstGeom>
        </p:spPr>
        <p:txBody>
          <a:bodyPr wrap="none">
            <a:spAutoFit/>
          </a:bodyPr>
          <a:lstStyle/>
          <a:p>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第</a:t>
            </a:r>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1</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章 概述</a:t>
            </a:r>
            <a:endParaRPr lang="zh-CN"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endParaRPr>
          </a:p>
        </p:txBody>
      </p:sp>
      <p:sp>
        <p:nvSpPr>
          <p:cNvPr id="5"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2" name="圆柱形 21"/>
          <p:cNvSpPr/>
          <p:nvPr/>
        </p:nvSpPr>
        <p:spPr>
          <a:xfrm>
            <a:off x="1137799" y="1239602"/>
            <a:ext cx="828092" cy="504056"/>
          </a:xfrm>
          <a:prstGeom prst="can">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20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3" name="TextBox 22"/>
          <p:cNvSpPr txBox="1"/>
          <p:nvPr/>
        </p:nvSpPr>
        <p:spPr>
          <a:xfrm>
            <a:off x="2001891" y="3121539"/>
            <a:ext cx="648072" cy="400110"/>
          </a:xfrm>
          <a:prstGeom prst="rect">
            <a:avLst/>
          </a:prstGeom>
          <a:noFill/>
        </p:spPr>
        <p:txBody>
          <a:bodyPr wrap="square" rtlCol="0">
            <a:spAutoFit/>
          </a:bodyPr>
          <a:lstStyle/>
          <a:p>
            <a:pPr algn="ct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9.1</a:t>
            </a:r>
            <a:endParaRPr lang="zh-CN" altLang="en-US" sz="20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圆柱形 23"/>
          <p:cNvSpPr/>
          <p:nvPr/>
        </p:nvSpPr>
        <p:spPr>
          <a:xfrm>
            <a:off x="2064281" y="3166408"/>
            <a:ext cx="828092" cy="504056"/>
          </a:xfrm>
          <a:prstGeom prst="can">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20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2" name="TextBox 31"/>
          <p:cNvSpPr txBox="1"/>
          <p:nvPr/>
        </p:nvSpPr>
        <p:spPr>
          <a:xfrm>
            <a:off x="2197445" y="3270354"/>
            <a:ext cx="648072" cy="400110"/>
          </a:xfrm>
          <a:prstGeom prst="rect">
            <a:avLst/>
          </a:prstGeom>
          <a:noFill/>
        </p:spPr>
        <p:txBody>
          <a:bodyPr wrap="square" rtlCol="0">
            <a:spAutoFit/>
          </a:bodyPr>
          <a:lstStyle/>
          <a:p>
            <a:pPr algn="ct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1.3</a:t>
            </a:r>
            <a:endParaRPr lang="zh-CN" altLang="en-US" sz="20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3" name="TextBox 32"/>
          <p:cNvSpPr txBox="1"/>
          <p:nvPr/>
        </p:nvSpPr>
        <p:spPr>
          <a:xfrm>
            <a:off x="1245811" y="1343548"/>
            <a:ext cx="648072" cy="400110"/>
          </a:xfrm>
          <a:prstGeom prst="rect">
            <a:avLst/>
          </a:prstGeom>
          <a:noFill/>
        </p:spPr>
        <p:txBody>
          <a:bodyPr wrap="square" rtlCol="0">
            <a:spAutoFit/>
          </a:bodyPr>
          <a:lstStyle/>
          <a:p>
            <a:pPr algn="ct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1.1</a:t>
            </a:r>
            <a:endParaRPr lang="zh-CN" altLang="en-US" sz="20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5" name="圆柱形 34"/>
          <p:cNvSpPr/>
          <p:nvPr/>
        </p:nvSpPr>
        <p:spPr>
          <a:xfrm>
            <a:off x="2469947" y="1239602"/>
            <a:ext cx="1345969" cy="504056"/>
          </a:xfrm>
          <a:prstGeom prst="can">
            <a:avLst>
              <a:gd name="adj" fmla="val 13750"/>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r>
              <a:rPr lang="zh-CN" altLang="en-US"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传感器概述</a:t>
            </a:r>
          </a:p>
        </p:txBody>
      </p:sp>
      <p:sp>
        <p:nvSpPr>
          <p:cNvPr id="36" name="圆柱形 35"/>
          <p:cNvSpPr/>
          <p:nvPr/>
        </p:nvSpPr>
        <p:spPr>
          <a:xfrm>
            <a:off x="3385577" y="3166408"/>
            <a:ext cx="3202647" cy="504056"/>
          </a:xfrm>
          <a:prstGeom prst="can">
            <a:avLst>
              <a:gd name="adj" fmla="val 13750"/>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r>
              <a:rPr lang="zh-CN" altLang="en-US"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智能传感器的主要功能与特点</a:t>
            </a:r>
          </a:p>
        </p:txBody>
      </p:sp>
      <p:cxnSp>
        <p:nvCxnSpPr>
          <p:cNvPr id="41" name="直接连接符 40"/>
          <p:cNvCxnSpPr>
            <a:endCxn id="35" idx="2"/>
          </p:cNvCxnSpPr>
          <p:nvPr/>
        </p:nvCxnSpPr>
        <p:spPr>
          <a:xfrm>
            <a:off x="1994745" y="1491630"/>
            <a:ext cx="475202" cy="0"/>
          </a:xfrm>
          <a:prstGeom prst="line">
            <a:avLst/>
          </a:prstGeom>
          <a:ln w="28575">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24" idx="4"/>
            <a:endCxn id="36" idx="2"/>
          </p:cNvCxnSpPr>
          <p:nvPr/>
        </p:nvCxnSpPr>
        <p:spPr>
          <a:xfrm>
            <a:off x="2892373" y="3418436"/>
            <a:ext cx="493204" cy="0"/>
          </a:xfrm>
          <a:prstGeom prst="line">
            <a:avLst/>
          </a:prstGeom>
          <a:ln w="28575">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圆柱形 15"/>
          <p:cNvSpPr/>
          <p:nvPr/>
        </p:nvSpPr>
        <p:spPr>
          <a:xfrm>
            <a:off x="1727684" y="2188344"/>
            <a:ext cx="828092" cy="504056"/>
          </a:xfrm>
          <a:prstGeom prst="can">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20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TextBox 32"/>
          <p:cNvSpPr txBox="1"/>
          <p:nvPr/>
        </p:nvSpPr>
        <p:spPr>
          <a:xfrm>
            <a:off x="1835696" y="2292290"/>
            <a:ext cx="648072" cy="400110"/>
          </a:xfrm>
          <a:prstGeom prst="rect">
            <a:avLst/>
          </a:prstGeom>
          <a:noFill/>
        </p:spPr>
        <p:txBody>
          <a:bodyPr wrap="square" rtlCol="0">
            <a:spAutoFit/>
          </a:bodyPr>
          <a:lstStyle/>
          <a:p>
            <a:pPr algn="ct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1.2</a:t>
            </a:r>
            <a:endParaRPr lang="zh-CN" altLang="en-US" sz="20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8" name="圆柱形 17"/>
          <p:cNvSpPr/>
          <p:nvPr/>
        </p:nvSpPr>
        <p:spPr>
          <a:xfrm>
            <a:off x="3059832" y="2188344"/>
            <a:ext cx="1908212" cy="504056"/>
          </a:xfrm>
          <a:prstGeom prst="can">
            <a:avLst>
              <a:gd name="adj" fmla="val 13750"/>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r>
              <a:rPr lang="zh-CN" altLang="en-US"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智能传感器技术</a:t>
            </a:r>
          </a:p>
        </p:txBody>
      </p:sp>
      <p:cxnSp>
        <p:nvCxnSpPr>
          <p:cNvPr id="19" name="直接连接符 18"/>
          <p:cNvCxnSpPr>
            <a:endCxn id="18" idx="2"/>
          </p:cNvCxnSpPr>
          <p:nvPr/>
        </p:nvCxnSpPr>
        <p:spPr>
          <a:xfrm>
            <a:off x="2584630" y="2440372"/>
            <a:ext cx="475202" cy="0"/>
          </a:xfrm>
          <a:prstGeom prst="line">
            <a:avLst/>
          </a:prstGeom>
          <a:ln w="28575">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9" name="TextBox 22"/>
          <p:cNvSpPr txBox="1"/>
          <p:nvPr/>
        </p:nvSpPr>
        <p:spPr>
          <a:xfrm>
            <a:off x="2649573" y="4099603"/>
            <a:ext cx="648072" cy="400110"/>
          </a:xfrm>
          <a:prstGeom prst="rect">
            <a:avLst/>
          </a:prstGeom>
          <a:noFill/>
        </p:spPr>
        <p:txBody>
          <a:bodyPr wrap="square" rtlCol="0">
            <a:spAutoFit/>
          </a:bodyPr>
          <a:lstStyle/>
          <a:p>
            <a:pPr algn="ct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9.1</a:t>
            </a:r>
            <a:endParaRPr lang="zh-CN" altLang="en-US" sz="20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0" name="圆柱形 29"/>
          <p:cNvSpPr/>
          <p:nvPr/>
        </p:nvSpPr>
        <p:spPr>
          <a:xfrm>
            <a:off x="2711963" y="4144472"/>
            <a:ext cx="828092" cy="504056"/>
          </a:xfrm>
          <a:prstGeom prst="can">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20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1" name="TextBox 31"/>
          <p:cNvSpPr txBox="1"/>
          <p:nvPr/>
        </p:nvSpPr>
        <p:spPr>
          <a:xfrm>
            <a:off x="2845127" y="4248418"/>
            <a:ext cx="648072" cy="400110"/>
          </a:xfrm>
          <a:prstGeom prst="rect">
            <a:avLst/>
          </a:prstGeom>
          <a:noFill/>
        </p:spPr>
        <p:txBody>
          <a:bodyPr wrap="square" rtlCol="0">
            <a:spAutoFit/>
          </a:bodyPr>
          <a:lstStyle/>
          <a:p>
            <a:pPr algn="ct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1.4</a:t>
            </a:r>
            <a:endParaRPr lang="zh-CN" altLang="en-US" sz="20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4" name="圆柱形 33"/>
          <p:cNvSpPr/>
          <p:nvPr/>
        </p:nvSpPr>
        <p:spPr>
          <a:xfrm>
            <a:off x="4033259" y="4144472"/>
            <a:ext cx="2050909" cy="504056"/>
          </a:xfrm>
          <a:prstGeom prst="can">
            <a:avLst>
              <a:gd name="adj" fmla="val 13750"/>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r>
              <a:rPr lang="zh-CN" altLang="en-US"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智能传感器的实现</a:t>
            </a:r>
          </a:p>
        </p:txBody>
      </p:sp>
      <p:cxnSp>
        <p:nvCxnSpPr>
          <p:cNvPr id="37" name="直接连接符 36"/>
          <p:cNvCxnSpPr>
            <a:stCxn id="30" idx="4"/>
            <a:endCxn id="34" idx="2"/>
          </p:cNvCxnSpPr>
          <p:nvPr/>
        </p:nvCxnSpPr>
        <p:spPr>
          <a:xfrm>
            <a:off x="3540055" y="4396500"/>
            <a:ext cx="493204" cy="0"/>
          </a:xfrm>
          <a:prstGeom prst="line">
            <a:avLst/>
          </a:prstGeom>
          <a:ln w="28575">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967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949210"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877711"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1.4.1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非集成化实现</a:t>
            </a:r>
          </a:p>
        </p:txBody>
      </p:sp>
      <p:pic>
        <p:nvPicPr>
          <p:cNvPr id="2" name="图片 1"/>
          <p:cNvPicPr>
            <a:picLocks noChangeAspect="1"/>
          </p:cNvPicPr>
          <p:nvPr/>
        </p:nvPicPr>
        <p:blipFill>
          <a:blip r:embed="rId3"/>
          <a:stretch>
            <a:fillRect/>
          </a:stretch>
        </p:blipFill>
        <p:spPr>
          <a:xfrm>
            <a:off x="1200150" y="1095586"/>
            <a:ext cx="6743700" cy="2095500"/>
          </a:xfrm>
          <a:prstGeom prst="rect">
            <a:avLst/>
          </a:prstGeom>
        </p:spPr>
      </p:pic>
      <p:sp>
        <p:nvSpPr>
          <p:cNvPr id="8" name="Text Box 5"/>
          <p:cNvSpPr txBox="1">
            <a:spLocks noChangeArrowheads="1"/>
          </p:cNvSpPr>
          <p:nvPr/>
        </p:nvSpPr>
        <p:spPr bwMode="auto">
          <a:xfrm>
            <a:off x="228600" y="3507854"/>
            <a:ext cx="8686800"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938">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1" hangingPunct="1">
              <a:lnSpc>
                <a:spcPct val="100000"/>
              </a:lnSpc>
              <a:spcBef>
                <a:spcPct val="20000"/>
              </a:spcBef>
              <a:spcAft>
                <a:spcPct val="0"/>
              </a:spcAft>
              <a:buClr>
                <a:srgbClr val="996666"/>
              </a:buClr>
              <a:buSzPct val="70000"/>
              <a:buFont typeface="Wingdings" panose="05000000000000000000" pitchFamily="2" charset="2"/>
              <a:buNone/>
              <a:tabLst/>
              <a:defRPr/>
            </a:pPr>
            <a:r>
              <a:rPr kumimoji="1" lang="en-US" altLang="zh-CN" sz="2000" b="1" i="0" u="none" strike="noStrike" kern="1200" cap="none" spc="0" normalizeH="0" baseline="0" noProof="0" dirty="0">
                <a:ln>
                  <a:noFill/>
                </a:ln>
                <a:solidFill>
                  <a:srgbClr val="000000"/>
                </a:solidFill>
                <a:effectLst/>
                <a:uLnTx/>
                <a:uFillTx/>
                <a:latin typeface="华文中宋" panose="02010600040101010101" pitchFamily="2" charset="-122"/>
                <a:ea typeface="华文中宋" panose="02010600040101010101" pitchFamily="2" charset="-122"/>
                <a:cs typeface="+mn-cs"/>
              </a:rPr>
              <a:t>      </a:t>
            </a:r>
            <a:r>
              <a:rPr lang="zh-CN" altLang="en-US" sz="1800" b="1" dirty="0">
                <a:solidFill>
                  <a:prstClr val="black"/>
                </a:solidFill>
                <a:latin typeface="Times New Roman" panose="02020603050405020304" pitchFamily="18" charset="0"/>
                <a:ea typeface="微软雅黑" panose="020B0503020204020204" pitchFamily="34" charset="-122"/>
              </a:rPr>
              <a:t>将上述电路组合为一个整体，经开发配置可进行通讯、控制、自校正、自补偿、自诊断等功能的智能化软件。</a:t>
            </a:r>
          </a:p>
        </p:txBody>
      </p:sp>
    </p:spTree>
    <p:extLst>
      <p:ext uri="{BB962C8B-B14F-4D97-AF65-F5344CB8AC3E}">
        <p14:creationId xmlns:p14="http://schemas.microsoft.com/office/powerpoint/2010/main" val="2079102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949210"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56993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1.4.2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集成化实现</a:t>
            </a:r>
          </a:p>
        </p:txBody>
      </p:sp>
      <p:sp>
        <p:nvSpPr>
          <p:cNvPr id="7" name="矩形 6"/>
          <p:cNvSpPr/>
          <p:nvPr/>
        </p:nvSpPr>
        <p:spPr>
          <a:xfrm>
            <a:off x="228600" y="1124347"/>
            <a:ext cx="8686800" cy="2585323"/>
          </a:xfrm>
          <a:prstGeom prst="rect">
            <a:avLst/>
          </a:prstGeom>
        </p:spPr>
        <p:txBody>
          <a:bodyPr wrap="square">
            <a:spAutoFit/>
          </a:bodyPr>
          <a:lstStyle/>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采用微机械加工技术和大规模集成电路工艺，利用半导体硅作为敏感元件的制作材料，将信号的调理电路、微处理器单元等</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集成</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在</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一块芯片</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上实现传感器的方式；</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根据集成度的不同，其可以分为</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初级</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形式、</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中级</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形式和</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高级</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形式三种类型：</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5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初级形式：敏感单元＋（智能）信号调理电路；</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5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中级形式： 在初级形式基础上增加微处理器单元，智能化功能由软件实现；</a:t>
            </a:r>
          </a:p>
          <a:p>
            <a:pPr marL="742950" lvl="1" indent="-285750">
              <a:lnSpc>
                <a:spcPct val="15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高级形式：敏感单元多维、阵列化，信息处理软件功能更强大。</a:t>
            </a:r>
          </a:p>
        </p:txBody>
      </p:sp>
    </p:spTree>
    <p:extLst>
      <p:ext uri="{BB962C8B-B14F-4D97-AF65-F5344CB8AC3E}">
        <p14:creationId xmlns:p14="http://schemas.microsoft.com/office/powerpoint/2010/main" val="14425803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41175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262158"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1.4.3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混合实现</a:t>
            </a:r>
          </a:p>
        </p:txBody>
      </p:sp>
      <p:pic>
        <p:nvPicPr>
          <p:cNvPr id="4" name="图片 3"/>
          <p:cNvPicPr>
            <a:picLocks noChangeAspect="1"/>
          </p:cNvPicPr>
          <p:nvPr/>
        </p:nvPicPr>
        <p:blipFill>
          <a:blip r:embed="rId3"/>
          <a:stretch>
            <a:fillRect/>
          </a:stretch>
        </p:blipFill>
        <p:spPr>
          <a:xfrm>
            <a:off x="1440566" y="992479"/>
            <a:ext cx="6262867" cy="3399842"/>
          </a:xfrm>
          <a:prstGeom prst="rect">
            <a:avLst/>
          </a:prstGeom>
        </p:spPr>
      </p:pic>
      <p:sp>
        <p:nvSpPr>
          <p:cNvPr id="5" name="矩形 4"/>
          <p:cNvSpPr/>
          <p:nvPr/>
        </p:nvSpPr>
        <p:spPr>
          <a:xfrm>
            <a:off x="2177734" y="4368969"/>
            <a:ext cx="4788532" cy="507831"/>
          </a:xfrm>
          <a:prstGeom prst="rect">
            <a:avLst/>
          </a:prstGeom>
        </p:spPr>
        <p:txBody>
          <a:bodyPr wrap="square">
            <a:spAutoFit/>
          </a:bodyPr>
          <a:lstStyle/>
          <a:p>
            <a:pPr lvl="0" fontAlgn="base" latinLnBrk="1">
              <a:lnSpc>
                <a:spcPct val="150000"/>
              </a:lnSpc>
              <a:spcBef>
                <a:spcPct val="0"/>
              </a:spcBef>
              <a:spcAft>
                <a:spcPct val="0"/>
              </a:spcAft>
              <a:buClr>
                <a:srgbClr val="996666"/>
              </a:buClr>
              <a:buSzPct val="70000"/>
              <a:defRPr/>
            </a:pPr>
            <a:r>
              <a:rPr lang="zh-CN" altLang="en-US" b="1" dirty="0">
                <a:solidFill>
                  <a:prstClr val="black"/>
                </a:solidFill>
                <a:latin typeface="Times New Roman" panose="02020603050405020304" pitchFamily="18" charset="0"/>
                <a:ea typeface="微软雅黑" panose="020B0503020204020204" pitchFamily="34" charset="-122"/>
              </a:rPr>
              <a:t>将</a:t>
            </a:r>
            <a:r>
              <a:rPr lang="en-US" altLang="en-US" b="1" dirty="0" err="1">
                <a:solidFill>
                  <a:prstClr val="black"/>
                </a:solidFill>
                <a:latin typeface="Times New Roman" panose="02020603050405020304" pitchFamily="18" charset="0"/>
                <a:ea typeface="微软雅黑" panose="020B0503020204020204" pitchFamily="34" charset="-122"/>
              </a:rPr>
              <a:t>非集成实现</a:t>
            </a:r>
            <a:r>
              <a:rPr lang="zh-CN" altLang="en-US" b="1" dirty="0">
                <a:solidFill>
                  <a:prstClr val="black"/>
                </a:solidFill>
                <a:latin typeface="Times New Roman" panose="02020603050405020304" pitchFamily="18" charset="0"/>
                <a:ea typeface="微软雅黑" panose="020B0503020204020204" pitchFamily="34" charset="-122"/>
              </a:rPr>
              <a:t>和</a:t>
            </a:r>
            <a:r>
              <a:rPr lang="en-US" altLang="en-US" b="1" dirty="0" err="1">
                <a:solidFill>
                  <a:prstClr val="black"/>
                </a:solidFill>
                <a:latin typeface="Times New Roman" panose="02020603050405020304" pitchFamily="18" charset="0"/>
                <a:ea typeface="微软雅黑" panose="020B0503020204020204" pitchFamily="34" charset="-122"/>
              </a:rPr>
              <a:t>集成化实现</a:t>
            </a:r>
            <a:r>
              <a:rPr lang="zh-CN" altLang="en-US" b="1" dirty="0">
                <a:solidFill>
                  <a:prstClr val="black"/>
                </a:solidFill>
                <a:latin typeface="Times New Roman" panose="02020603050405020304" pitchFamily="18" charset="0"/>
                <a:ea typeface="微软雅黑" panose="020B0503020204020204" pitchFamily="34" charset="-122"/>
              </a:rPr>
              <a:t>两种方式结合起来</a:t>
            </a:r>
            <a:endParaRPr lang="en-US" altLang="zh-CN" b="1" dirty="0">
              <a:solidFill>
                <a:prstClr val="black"/>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949108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1779662"/>
            <a:ext cx="284380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矩形 6"/>
          <p:cNvSpPr/>
          <p:nvPr/>
        </p:nvSpPr>
        <p:spPr>
          <a:xfrm>
            <a:off x="2915816" y="123478"/>
            <a:ext cx="5148064" cy="1368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 name="矩形 4"/>
          <p:cNvSpPr/>
          <p:nvPr/>
        </p:nvSpPr>
        <p:spPr>
          <a:xfrm>
            <a:off x="2880320" y="1923678"/>
            <a:ext cx="5148064" cy="1015663"/>
          </a:xfrm>
          <a:prstGeom prst="rect">
            <a:avLst/>
          </a:prstGeom>
          <a:solidFill>
            <a:schemeClr val="bg1"/>
          </a:solidFill>
        </p:spPr>
        <p:txBody>
          <a:bodyPr wrap="square">
            <a:spAutoFit/>
          </a:bodyPr>
          <a:lstStyle/>
          <a:p>
            <a:pPr algn="ctr"/>
            <a:r>
              <a:rPr lang="en-US" altLang="zh-CN" sz="6000" b="1" dirty="0">
                <a:solidFill>
                  <a:schemeClr val="accent1">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T</a:t>
            </a:r>
            <a:r>
              <a:rPr lang="en-GB" altLang="zh-CN" sz="6000" b="1" dirty="0">
                <a:solidFill>
                  <a:schemeClr val="accent1">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he     End!</a:t>
            </a:r>
            <a:endParaRPr lang="zh-CN" altLang="zh-CN" sz="6000" b="1" dirty="0">
              <a:solidFill>
                <a:schemeClr val="accent1">
                  <a:lumMod val="75000"/>
                </a:scheme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矩形 9"/>
          <p:cNvSpPr/>
          <p:nvPr/>
        </p:nvSpPr>
        <p:spPr>
          <a:xfrm>
            <a:off x="7991872" y="1779662"/>
            <a:ext cx="115212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菱形 12"/>
          <p:cNvSpPr/>
          <p:nvPr/>
        </p:nvSpPr>
        <p:spPr>
          <a:xfrm>
            <a:off x="7812360" y="4155926"/>
            <a:ext cx="936104" cy="581892"/>
          </a:xfrm>
          <a:prstGeom prst="diamond">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菱形 13"/>
          <p:cNvSpPr/>
          <p:nvPr/>
        </p:nvSpPr>
        <p:spPr>
          <a:xfrm>
            <a:off x="7344308" y="4136372"/>
            <a:ext cx="936104" cy="58189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 name="新月形 5"/>
          <p:cNvSpPr/>
          <p:nvPr/>
        </p:nvSpPr>
        <p:spPr>
          <a:xfrm rot="5400000">
            <a:off x="3908409" y="1003093"/>
            <a:ext cx="576063" cy="2129201"/>
          </a:xfrm>
          <a:prstGeom prst="moon">
            <a:avLst>
              <a:gd name="adj" fmla="val 1436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新月形 11"/>
          <p:cNvSpPr/>
          <p:nvPr/>
        </p:nvSpPr>
        <p:spPr>
          <a:xfrm rot="16200000">
            <a:off x="6081017" y="1669836"/>
            <a:ext cx="613404" cy="2129201"/>
          </a:xfrm>
          <a:prstGeom prst="moon">
            <a:avLst>
              <a:gd name="adj" fmla="val 1436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十字箭头标注 14"/>
          <p:cNvSpPr/>
          <p:nvPr/>
        </p:nvSpPr>
        <p:spPr>
          <a:xfrm>
            <a:off x="395536" y="339502"/>
            <a:ext cx="1476164" cy="720080"/>
          </a:xfrm>
          <a:prstGeom prst="quadArrowCallou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200" b="1" dirty="0">
                <a:latin typeface="Times New Roman" panose="02020603050405020304" pitchFamily="18" charset="0"/>
                <a:ea typeface="微软雅黑" panose="020B0503020204020204" pitchFamily="34" charset="-122"/>
                <a:sym typeface="Times New Roman" panose="02020603050405020304" pitchFamily="18" charset="0"/>
              </a:rPr>
              <a:t>Sensor</a:t>
            </a:r>
            <a:endParaRPr lang="zh-CN" altLang="en-US" sz="12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247507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七角星 22"/>
          <p:cNvSpPr/>
          <p:nvPr/>
        </p:nvSpPr>
        <p:spPr>
          <a:xfrm>
            <a:off x="2514625" y="1347614"/>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 name="矩形 2"/>
          <p:cNvSpPr/>
          <p:nvPr/>
        </p:nvSpPr>
        <p:spPr>
          <a:xfrm>
            <a:off x="3671900" y="1404813"/>
            <a:ext cx="2885726"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1.1.1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传感器的定义</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七角星 23"/>
          <p:cNvSpPr/>
          <p:nvPr/>
        </p:nvSpPr>
        <p:spPr>
          <a:xfrm>
            <a:off x="2511644" y="2368950"/>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8" name="矩形 27"/>
          <p:cNvSpPr/>
          <p:nvPr/>
        </p:nvSpPr>
        <p:spPr>
          <a:xfrm>
            <a:off x="3663772" y="2426149"/>
            <a:ext cx="3724096"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1.1.2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传感器的组成与分类</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矩形 12"/>
          <p:cNvSpPr/>
          <p:nvPr/>
        </p:nvSpPr>
        <p:spPr>
          <a:xfrm>
            <a:off x="2" y="411510"/>
            <a:ext cx="2519770"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321469"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传感器概述</a:t>
            </a:r>
          </a:p>
        </p:txBody>
      </p:sp>
      <p:sp>
        <p:nvSpPr>
          <p:cNvPr id="8" name="七角星 7"/>
          <p:cNvSpPr/>
          <p:nvPr/>
        </p:nvSpPr>
        <p:spPr>
          <a:xfrm>
            <a:off x="2519772" y="3327834"/>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3</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矩形 8"/>
          <p:cNvSpPr/>
          <p:nvPr/>
        </p:nvSpPr>
        <p:spPr>
          <a:xfrm>
            <a:off x="3671900" y="3385033"/>
            <a:ext cx="4878259"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1.1.3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传感器技术的发展现状与趋势</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2221404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95722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885726"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1.1.1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传感器的定义</a:t>
            </a:r>
          </a:p>
        </p:txBody>
      </p:sp>
      <p:sp>
        <p:nvSpPr>
          <p:cNvPr id="2" name="矩形 1"/>
          <p:cNvSpPr/>
          <p:nvPr/>
        </p:nvSpPr>
        <p:spPr>
          <a:xfrm>
            <a:off x="228600" y="944934"/>
            <a:ext cx="8686800" cy="4052776"/>
          </a:xfrm>
          <a:prstGeom prst="rect">
            <a:avLst/>
          </a:prstGeom>
        </p:spPr>
        <p:txBody>
          <a:bodyPr wrap="square">
            <a:spAutoFit/>
          </a:bodyPr>
          <a:lstStyle/>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传感器是一种能够</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感受</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指定的</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被测量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，并按照</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一定的规律</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转换成</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可用输出信号</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的器件或装置；</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传感器的输出有三层含义：</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传感器对</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规定的被测量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有“反应”；</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传感器的输出与被测量之间建立了有规律的</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一一对应</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关系；</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传感器是一个器件或装置。</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传感器又称为</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检测器</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转换器</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等，这些都是在不同的技术领域中使用的术语；</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通常，传感器由</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敏感元件</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和</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转换元件</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组成：</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敏感元件是指传感器中能</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直接感受</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或</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响应</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被测量的部分；</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转换元件是指传感器中能将敏感元件的</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输出</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转换为适合处理与输出的</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电参量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或</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电信号</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的部分。</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传感器能够以多种不同的形式输出信号。</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51787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99593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3724096"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1.1.2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传感器的组成与分类</a:t>
            </a:r>
          </a:p>
        </p:txBody>
      </p:sp>
      <p:sp>
        <p:nvSpPr>
          <p:cNvPr id="3" name="矩形 2">
            <a:extLst>
              <a:ext uri="{FF2B5EF4-FFF2-40B4-BE49-F238E27FC236}">
                <a16:creationId xmlns:a16="http://schemas.microsoft.com/office/drawing/2014/main" id="{07D5B74D-CC3F-C98E-39F1-49242BBA4A45}"/>
              </a:ext>
            </a:extLst>
          </p:cNvPr>
          <p:cNvSpPr/>
          <p:nvPr/>
        </p:nvSpPr>
        <p:spPr>
          <a:xfrm>
            <a:off x="228600" y="1923678"/>
            <a:ext cx="8686800" cy="286796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传感器一般由</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敏感元件</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转换元件</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信号调理与转换电路</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和</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辅助电源</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组成；</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 name="矩形 4">
            <a:extLst>
              <a:ext uri="{FF2B5EF4-FFF2-40B4-BE49-F238E27FC236}">
                <a16:creationId xmlns:a16="http://schemas.microsoft.com/office/drawing/2014/main" id="{B56D9426-3B12-5D2E-1F32-550928A87038}"/>
              </a:ext>
            </a:extLst>
          </p:cNvPr>
          <p:cNvSpPr/>
          <p:nvPr/>
        </p:nvSpPr>
        <p:spPr>
          <a:xfrm>
            <a:off x="899592" y="1341809"/>
            <a:ext cx="183620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传感器的组成</a:t>
            </a:r>
          </a:p>
        </p:txBody>
      </p:sp>
      <p:sp>
        <p:nvSpPr>
          <p:cNvPr id="6" name="七角星 7">
            <a:extLst>
              <a:ext uri="{FF2B5EF4-FFF2-40B4-BE49-F238E27FC236}">
                <a16:creationId xmlns:a16="http://schemas.microsoft.com/office/drawing/2014/main" id="{349B20F5-71CA-CCFD-AD3E-D9DBA8D4C122}"/>
              </a:ext>
            </a:extLst>
          </p:cNvPr>
          <p:cNvSpPr/>
          <p:nvPr/>
        </p:nvSpPr>
        <p:spPr>
          <a:xfrm>
            <a:off x="395536" y="1095586"/>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7" name="图片 6">
            <a:extLst>
              <a:ext uri="{FF2B5EF4-FFF2-40B4-BE49-F238E27FC236}">
                <a16:creationId xmlns:a16="http://schemas.microsoft.com/office/drawing/2014/main" id="{F96615AC-E0CC-F8A0-DB92-FC3C4EDA6EED}"/>
              </a:ext>
            </a:extLst>
          </p:cNvPr>
          <p:cNvPicPr>
            <a:picLocks noChangeAspect="1"/>
          </p:cNvPicPr>
          <p:nvPr/>
        </p:nvPicPr>
        <p:blipFill>
          <a:blip r:embed="rId3"/>
          <a:stretch>
            <a:fillRect/>
          </a:stretch>
        </p:blipFill>
        <p:spPr>
          <a:xfrm>
            <a:off x="1209000" y="2391730"/>
            <a:ext cx="6725999" cy="2268252"/>
          </a:xfrm>
          <a:prstGeom prst="rect">
            <a:avLst/>
          </a:prstGeom>
        </p:spPr>
      </p:pic>
    </p:spTree>
    <p:extLst>
      <p:ext uri="{BB962C8B-B14F-4D97-AF65-F5344CB8AC3E}">
        <p14:creationId xmlns:p14="http://schemas.microsoft.com/office/powerpoint/2010/main" val="4099063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99593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3724096"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1.1.2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传感器的组成与分类</a:t>
            </a:r>
          </a:p>
        </p:txBody>
      </p:sp>
      <p:sp>
        <p:nvSpPr>
          <p:cNvPr id="3" name="矩形 2">
            <a:extLst>
              <a:ext uri="{FF2B5EF4-FFF2-40B4-BE49-F238E27FC236}">
                <a16:creationId xmlns:a16="http://schemas.microsoft.com/office/drawing/2014/main" id="{07D5B74D-CC3F-C98E-39F1-49242BBA4A45}"/>
              </a:ext>
            </a:extLst>
          </p:cNvPr>
          <p:cNvSpPr/>
          <p:nvPr/>
        </p:nvSpPr>
        <p:spPr>
          <a:xfrm>
            <a:off x="228600" y="1722285"/>
            <a:ext cx="8686800" cy="305558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敏感元件是指传感器中能</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直接感受或响应被测量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的部分；</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561600" lvl="1" indent="-285750">
              <a:lnSpc>
                <a:spcPct val="12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热敏电阻器、压敏电阻器、光敏电阻器、力敏元件、气敏元件和湿敏元件等；</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561600" lvl="1" indent="-285750">
              <a:lnSpc>
                <a:spcPct val="12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新型传感器，比如差动变压器式位移传感器，敏感元件和传感器完全融为一体。</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转换元件是指传感器中能将敏感元件感受或响应的</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被测量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转换成适于传输或测量的</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电信号</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的部分；</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直接感受被测量（一般为非电量），输出与被测量有确定关系的电量，如热电偶和热敏电阻；</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不直接感受被测量，而只感受与被测量有确定关系的其他非电量，差动变压器式压力传感器。（大部分）</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 name="矩形 4">
            <a:extLst>
              <a:ext uri="{FF2B5EF4-FFF2-40B4-BE49-F238E27FC236}">
                <a16:creationId xmlns:a16="http://schemas.microsoft.com/office/drawing/2014/main" id="{B56D9426-3B12-5D2E-1F32-550928A87038}"/>
              </a:ext>
            </a:extLst>
          </p:cNvPr>
          <p:cNvSpPr/>
          <p:nvPr/>
        </p:nvSpPr>
        <p:spPr>
          <a:xfrm>
            <a:off x="899592" y="1233797"/>
            <a:ext cx="183620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传感器的组成</a:t>
            </a:r>
          </a:p>
        </p:txBody>
      </p:sp>
      <p:sp>
        <p:nvSpPr>
          <p:cNvPr id="6" name="七角星 7">
            <a:extLst>
              <a:ext uri="{FF2B5EF4-FFF2-40B4-BE49-F238E27FC236}">
                <a16:creationId xmlns:a16="http://schemas.microsoft.com/office/drawing/2014/main" id="{349B20F5-71CA-CCFD-AD3E-D9DBA8D4C122}"/>
              </a:ext>
            </a:extLst>
          </p:cNvPr>
          <p:cNvSpPr/>
          <p:nvPr/>
        </p:nvSpPr>
        <p:spPr>
          <a:xfrm>
            <a:off x="395536" y="987574"/>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105736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99593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3724096"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1.1.2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传感器的组成与分类</a:t>
            </a:r>
          </a:p>
        </p:txBody>
      </p:sp>
      <p:sp>
        <p:nvSpPr>
          <p:cNvPr id="3" name="矩形 2">
            <a:extLst>
              <a:ext uri="{FF2B5EF4-FFF2-40B4-BE49-F238E27FC236}">
                <a16:creationId xmlns:a16="http://schemas.microsoft.com/office/drawing/2014/main" id="{07D5B74D-CC3F-C98E-39F1-49242BBA4A45}"/>
              </a:ext>
            </a:extLst>
          </p:cNvPr>
          <p:cNvSpPr/>
          <p:nvPr/>
        </p:nvSpPr>
        <p:spPr>
          <a:xfrm>
            <a:off x="228600" y="1845514"/>
            <a:ext cx="8686800" cy="205838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信号调理与转换电路的作用是把来自传感器的</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信号</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进行</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转换</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和</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放大</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，使其更适合于作进一步处理和传输；</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将各种</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电信号</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转换为</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电压、电流或频率</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等</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便于测量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电信号</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，并对其进行信号</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处理</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，比如滤波、调制和解调、衰减、运算和数字化处理；</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常见的有放大器、电桥、振荡器、电荷放大器和滤波器等。</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辅助电源提供</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工作能量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 name="矩形 4">
            <a:extLst>
              <a:ext uri="{FF2B5EF4-FFF2-40B4-BE49-F238E27FC236}">
                <a16:creationId xmlns:a16="http://schemas.microsoft.com/office/drawing/2014/main" id="{B56D9426-3B12-5D2E-1F32-550928A87038}"/>
              </a:ext>
            </a:extLst>
          </p:cNvPr>
          <p:cNvSpPr/>
          <p:nvPr/>
        </p:nvSpPr>
        <p:spPr>
          <a:xfrm>
            <a:off x="899592" y="1302318"/>
            <a:ext cx="183620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传感器的组成</a:t>
            </a:r>
          </a:p>
        </p:txBody>
      </p:sp>
      <p:sp>
        <p:nvSpPr>
          <p:cNvPr id="6" name="七角星 7">
            <a:extLst>
              <a:ext uri="{FF2B5EF4-FFF2-40B4-BE49-F238E27FC236}">
                <a16:creationId xmlns:a16="http://schemas.microsoft.com/office/drawing/2014/main" id="{349B20F5-71CA-CCFD-AD3E-D9DBA8D4C122}"/>
              </a:ext>
            </a:extLst>
          </p:cNvPr>
          <p:cNvSpPr/>
          <p:nvPr/>
        </p:nvSpPr>
        <p:spPr>
          <a:xfrm>
            <a:off x="395536" y="105609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70482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99593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3724096"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1.1.2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传感器的组成与分类</a:t>
            </a:r>
          </a:p>
        </p:txBody>
      </p:sp>
      <p:sp>
        <p:nvSpPr>
          <p:cNvPr id="3" name="矩形 2">
            <a:extLst>
              <a:ext uri="{FF2B5EF4-FFF2-40B4-BE49-F238E27FC236}">
                <a16:creationId xmlns:a16="http://schemas.microsoft.com/office/drawing/2014/main" id="{07D5B74D-CC3F-C98E-39F1-49242BBA4A45}"/>
              </a:ext>
            </a:extLst>
          </p:cNvPr>
          <p:cNvSpPr/>
          <p:nvPr/>
        </p:nvSpPr>
        <p:spPr>
          <a:xfrm>
            <a:off x="228600" y="1852293"/>
            <a:ext cx="8686800" cy="295170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按</a:t>
            </a:r>
            <a:r>
              <a:rPr lang="zh-CN" altLang="en-US" b="1" dirty="0">
                <a:latin typeface="Times New Roman" panose="02020603050405020304" pitchFamily="18" charset="0"/>
                <a:ea typeface="微软雅黑" panose="020B0503020204020204" pitchFamily="34" charset="-122"/>
                <a:sym typeface="Times New Roman" panose="02020603050405020304" pitchFamily="18" charset="0"/>
              </a:rPr>
              <a:t>工作原理（</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物理原理</a:t>
            </a:r>
            <a:r>
              <a:rPr lang="zh-CN" altLang="en-US" b="1" dirty="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分类：电阻应变</a:t>
            </a:r>
            <a:r>
              <a:rPr lang="zh-CN" altLang="en-US" b="1" dirty="0">
                <a:solidFill>
                  <a:schemeClr val="accent3">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传感器、电感</a:t>
            </a:r>
            <a:r>
              <a:rPr lang="zh-CN" altLang="en-US" b="1" dirty="0">
                <a:solidFill>
                  <a:schemeClr val="accent3">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传感器等；</a:t>
            </a: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被测量类型（</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用途</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）分类：温度传感器、湿度传感器、压力传感器等；</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按传感器的能源（是否需要外接电源）分类：</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50000"/>
              </a:lnSpc>
              <a:buClr>
                <a:schemeClr val="accent3">
                  <a:lumMod val="75000"/>
                </a:schemeClr>
              </a:buClr>
              <a:buFont typeface="Wingdings" panose="05000000000000000000" pitchFamily="2" charset="2"/>
              <a:buChar char="u"/>
            </a:pP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有源</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传感器：基于</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能量转换</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的传感器，在被测量作用于传感器时，将</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直接产生电</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信号，</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无需</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外接电源，如基于</a:t>
            </a:r>
            <a:r>
              <a:rPr lang="zh-CN" altLang="en-US" b="1" dirty="0">
                <a:solidFill>
                  <a:schemeClr val="accent3">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压电效应</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或</a:t>
            </a:r>
            <a:r>
              <a:rPr lang="zh-CN" altLang="en-US" b="1" dirty="0">
                <a:solidFill>
                  <a:schemeClr val="accent3">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热电效应</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制作的传感器；</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50000"/>
              </a:lnSpc>
              <a:buClr>
                <a:schemeClr val="accent3">
                  <a:lumMod val="75000"/>
                </a:schemeClr>
              </a:buClr>
              <a:buFont typeface="Wingdings" panose="05000000000000000000" pitchFamily="2" charset="2"/>
              <a:buChar char="u"/>
            </a:pP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无源</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传感器：能量控制型传感器。被测量作用于传感器时，只有</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电参量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的变化，而没有能量交换。要输出对应的</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电信号</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，需</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外接电源</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和信号调理电路。</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 name="矩形 4">
            <a:extLst>
              <a:ext uri="{FF2B5EF4-FFF2-40B4-BE49-F238E27FC236}">
                <a16:creationId xmlns:a16="http://schemas.microsoft.com/office/drawing/2014/main" id="{B56D9426-3B12-5D2E-1F32-550928A87038}"/>
              </a:ext>
            </a:extLst>
          </p:cNvPr>
          <p:cNvSpPr/>
          <p:nvPr/>
        </p:nvSpPr>
        <p:spPr>
          <a:xfrm>
            <a:off x="899592" y="1302318"/>
            <a:ext cx="183620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传感器的分类</a:t>
            </a:r>
          </a:p>
        </p:txBody>
      </p:sp>
      <p:sp>
        <p:nvSpPr>
          <p:cNvPr id="6" name="七角星 7">
            <a:extLst>
              <a:ext uri="{FF2B5EF4-FFF2-40B4-BE49-F238E27FC236}">
                <a16:creationId xmlns:a16="http://schemas.microsoft.com/office/drawing/2014/main" id="{349B20F5-71CA-CCFD-AD3E-D9DBA8D4C122}"/>
              </a:ext>
            </a:extLst>
          </p:cNvPr>
          <p:cNvSpPr/>
          <p:nvPr/>
        </p:nvSpPr>
        <p:spPr>
          <a:xfrm>
            <a:off x="395536" y="105609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2614680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95722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800767"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1.1.3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传感器的分类</a:t>
            </a:r>
          </a:p>
        </p:txBody>
      </p:sp>
      <p:sp>
        <p:nvSpPr>
          <p:cNvPr id="2" name="矩形 1"/>
          <p:cNvSpPr/>
          <p:nvPr/>
        </p:nvSpPr>
        <p:spPr>
          <a:xfrm>
            <a:off x="228600" y="984561"/>
            <a:ext cx="8686800" cy="3782702"/>
          </a:xfrm>
          <a:prstGeom prst="rect">
            <a:avLst/>
          </a:prstGeom>
        </p:spPr>
        <p:txBody>
          <a:bodyPr wrap="square">
            <a:spAutoFit/>
          </a:bodyPr>
          <a:lstStyle/>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按</a:t>
            </a:r>
            <a:r>
              <a:rPr lang="zh-CN" altLang="en-US" b="1" dirty="0">
                <a:latin typeface="Times New Roman" panose="02020603050405020304" pitchFamily="18" charset="0"/>
                <a:ea typeface="微软雅黑" panose="020B0503020204020204" pitchFamily="34" charset="-122"/>
                <a:sym typeface="Times New Roman" panose="02020603050405020304" pitchFamily="18" charset="0"/>
              </a:rPr>
              <a:t>工作原理（</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物理原理</a:t>
            </a:r>
            <a:r>
              <a:rPr lang="zh-CN" altLang="en-US" b="1" dirty="0">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分类：电阻应变</a:t>
            </a:r>
            <a:r>
              <a:rPr lang="zh-CN" altLang="en-US" b="1" dirty="0">
                <a:solidFill>
                  <a:schemeClr val="accent3">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传感器、电感</a:t>
            </a:r>
            <a:r>
              <a:rPr lang="zh-CN" altLang="en-US" b="1" dirty="0">
                <a:solidFill>
                  <a:schemeClr val="accent3">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传感器、电容</a:t>
            </a:r>
            <a:r>
              <a:rPr lang="zh-CN" altLang="en-US" b="1" dirty="0">
                <a:solidFill>
                  <a:schemeClr val="accent3">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传感器等；</a:t>
            </a: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被测量类型（</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用途</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）分类：温度传感器、湿度传感器、压力传感器等；</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按传感器的能源（是否需要外接电源）分类：</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50000"/>
              </a:lnSpc>
              <a:buClr>
                <a:schemeClr val="accent3">
                  <a:lumMod val="75000"/>
                </a:schemeClr>
              </a:buClr>
              <a:buFont typeface="Wingdings" panose="05000000000000000000" pitchFamily="2" charset="2"/>
              <a:buChar char="u"/>
            </a:pP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有源</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传感器：基于</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能量转换</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的传感器，在被测量作用于传感器时，将</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直接产生电</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信号，</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无需</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外接电源，如基于</a:t>
            </a:r>
            <a:r>
              <a:rPr lang="zh-CN" altLang="en-US" b="1" dirty="0">
                <a:solidFill>
                  <a:schemeClr val="accent3">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压电效应</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或</a:t>
            </a:r>
            <a:r>
              <a:rPr lang="zh-CN" altLang="en-US" b="1" dirty="0">
                <a:solidFill>
                  <a:schemeClr val="accent3">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热电效应</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制作的传感器；</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50000"/>
              </a:lnSpc>
              <a:buClr>
                <a:schemeClr val="accent3">
                  <a:lumMod val="75000"/>
                </a:schemeClr>
              </a:buClr>
              <a:buFont typeface="Wingdings" panose="05000000000000000000" pitchFamily="2" charset="2"/>
              <a:buChar char="u"/>
            </a:pP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无源</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传感器：能量控制型传感器。当被测量作用于传感器时，只会发生</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电参量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的变化，而不会有能量交换。为了输出对应的</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电信号</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，需要</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外接电源</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和相应的信号调理电路。</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0950729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arrow&quot;,&quot;Name&quot;:&quot;GuidesStyle_Narrow&quot;,&quot;Kind&quot;:&quot;System&quot;,&quot;OldGuidesSetting&quot;:{&quot;HeaderHeight&quot;:10.0,&quot;FooterHeight&quot;:5.0,&quot;SideMargin&quot;:2.5,&quot;TopMargin&quot;:0.0,&quot;BottomMargin&quot;:0.0,&quot;IntervalMargin&quot;:1.0}}"/>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defRPr sz="1600" b="1" dirty="0" smtClean="0"/>
        </a:defPPr>
      </a:lstStyle>
      <a:style>
        <a:lnRef idx="0">
          <a:schemeClr val="accent5"/>
        </a:lnRef>
        <a:fillRef idx="3">
          <a:schemeClr val="accent5"/>
        </a:fillRef>
        <a:effectRef idx="3">
          <a:schemeClr val="accent5"/>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0.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9307</TotalTime>
  <Words>1669</Words>
  <Application>Microsoft Office PowerPoint</Application>
  <PresentationFormat>全屏显示(16:9)</PresentationFormat>
  <Paragraphs>172</Paragraphs>
  <Slides>23</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等线</vt:lpstr>
      <vt:lpstr>华文中宋</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马锋</dc:creator>
  <cp:lastModifiedBy>守兵 刘</cp:lastModifiedBy>
  <cp:revision>901</cp:revision>
  <dcterms:created xsi:type="dcterms:W3CDTF">2019-08-08T08:45:05Z</dcterms:created>
  <dcterms:modified xsi:type="dcterms:W3CDTF">2025-09-30T14:22:02Z</dcterms:modified>
</cp:coreProperties>
</file>