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257" r:id="rId2"/>
    <p:sldId id="465" r:id="rId3"/>
    <p:sldId id="729" r:id="rId4"/>
    <p:sldId id="728" r:id="rId5"/>
    <p:sldId id="611" r:id="rId6"/>
    <p:sldId id="730" r:id="rId7"/>
    <p:sldId id="731" r:id="rId8"/>
    <p:sldId id="732" r:id="rId9"/>
    <p:sldId id="733" r:id="rId10"/>
    <p:sldId id="734" r:id="rId11"/>
    <p:sldId id="735" r:id="rId12"/>
    <p:sldId id="736" r:id="rId13"/>
    <p:sldId id="737" r:id="rId14"/>
    <p:sldId id="738" r:id="rId15"/>
    <p:sldId id="739" r:id="rId16"/>
    <p:sldId id="740" r:id="rId17"/>
    <p:sldId id="741" r:id="rId18"/>
    <p:sldId id="742" r:id="rId19"/>
    <p:sldId id="743" r:id="rId20"/>
    <p:sldId id="744" r:id="rId21"/>
    <p:sldId id="745" r:id="rId22"/>
    <p:sldId id="746" r:id="rId23"/>
    <p:sldId id="747" r:id="rId24"/>
    <p:sldId id="748" r:id="rId25"/>
    <p:sldId id="750" r:id="rId26"/>
    <p:sldId id="749" r:id="rId27"/>
    <p:sldId id="751" r:id="rId28"/>
    <p:sldId id="752" r:id="rId29"/>
    <p:sldId id="753" r:id="rId30"/>
    <p:sldId id="754" r:id="rId31"/>
    <p:sldId id="755" r:id="rId32"/>
    <p:sldId id="756" r:id="rId33"/>
    <p:sldId id="757" r:id="rId34"/>
    <p:sldId id="758" r:id="rId35"/>
    <p:sldId id="759" r:id="rId36"/>
    <p:sldId id="760" r:id="rId37"/>
    <p:sldId id="761" r:id="rId38"/>
    <p:sldId id="762" r:id="rId39"/>
    <p:sldId id="763" r:id="rId40"/>
    <p:sldId id="764" r:id="rId41"/>
    <p:sldId id="765" r:id="rId42"/>
    <p:sldId id="766" r:id="rId43"/>
    <p:sldId id="767" r:id="rId44"/>
    <p:sldId id="768" r:id="rId45"/>
    <p:sldId id="769" r:id="rId46"/>
    <p:sldId id="770" r:id="rId47"/>
    <p:sldId id="771" r:id="rId48"/>
    <p:sldId id="773" r:id="rId49"/>
    <p:sldId id="772" r:id="rId50"/>
    <p:sldId id="774" r:id="rId51"/>
    <p:sldId id="775" r:id="rId52"/>
    <p:sldId id="776" r:id="rId53"/>
    <p:sldId id="777" r:id="rId54"/>
    <p:sldId id="778" r:id="rId55"/>
    <p:sldId id="779" r:id="rId56"/>
    <p:sldId id="780" r:id="rId57"/>
    <p:sldId id="781" r:id="rId58"/>
    <p:sldId id="782" r:id="rId59"/>
    <p:sldId id="783" r:id="rId60"/>
    <p:sldId id="784" r:id="rId61"/>
    <p:sldId id="785" r:id="rId62"/>
    <p:sldId id="786" r:id="rId63"/>
    <p:sldId id="787" r:id="rId64"/>
    <p:sldId id="788" r:id="rId65"/>
    <p:sldId id="789" r:id="rId66"/>
    <p:sldId id="790" r:id="rId67"/>
    <p:sldId id="791" r:id="rId68"/>
    <p:sldId id="792" r:id="rId69"/>
    <p:sldId id="793" r:id="rId70"/>
    <p:sldId id="794" r:id="rId71"/>
    <p:sldId id="795" r:id="rId72"/>
    <p:sldId id="796" r:id="rId73"/>
    <p:sldId id="797" r:id="rId74"/>
    <p:sldId id="798" r:id="rId75"/>
    <p:sldId id="799" r:id="rId76"/>
    <p:sldId id="800" r:id="rId77"/>
    <p:sldId id="801" r:id="rId78"/>
    <p:sldId id="802" r:id="rId79"/>
    <p:sldId id="803" r:id="rId80"/>
    <p:sldId id="310" r:id="rId81"/>
  </p:sldIdLst>
  <p:sldSz cx="9144000" cy="5143500" type="screen16x9"/>
  <p:notesSz cx="6858000" cy="9144000"/>
  <p:custDataLst>
    <p:tags r:id="rId8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guide id="3" pos="144" userDrawn="1">
          <p15:clr>
            <a:srgbClr val="A4A3A4"/>
          </p15:clr>
        </p15:guide>
        <p15:guide id="4" pos="5616" userDrawn="1">
          <p15:clr>
            <a:srgbClr val="A4A3A4"/>
          </p15:clr>
        </p15:guide>
        <p15:guide id="5" orient="horz" pos="327" userDrawn="1">
          <p15:clr>
            <a:srgbClr val="A4A3A4"/>
          </p15:clr>
        </p15:guide>
        <p15:guide id="7" orient="horz" pos="3094" userDrawn="1">
          <p15:clr>
            <a:srgbClr val="A4A3A4"/>
          </p15:clr>
        </p15:guide>
        <p15:guide id="8" orient="horz" pos="29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DAB"/>
    <a:srgbClr val="FFFFFF"/>
    <a:srgbClr val="D38583"/>
    <a:srgbClr val="33CCCC"/>
    <a:srgbClr val="4AABC6"/>
    <a:srgbClr val="C86866"/>
    <a:srgbClr val="C15653"/>
    <a:srgbClr val="3EA6C2"/>
    <a:srgbClr val="33CCFF"/>
    <a:srgbClr val="44A9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856" autoAdjust="0"/>
  </p:normalViewPr>
  <p:slideViewPr>
    <p:cSldViewPr>
      <p:cViewPr varScale="1">
        <p:scale>
          <a:sx n="85" d="100"/>
          <a:sy n="85" d="100"/>
        </p:scale>
        <p:origin x="77" y="1368"/>
      </p:cViewPr>
      <p:guideLst>
        <p:guide orient="horz" pos="1688"/>
        <p:guide pos="2880"/>
        <p:guide pos="144"/>
        <p:guide pos="5616"/>
        <p:guide orient="horz" pos="327"/>
        <p:guide orient="horz" pos="3094"/>
        <p:guide orient="horz" pos="2958"/>
      </p:guideLst>
    </p:cSldViewPr>
  </p:slideViewPr>
  <p:notesTextViewPr>
    <p:cViewPr>
      <p:scale>
        <a:sx n="1" d="1"/>
        <a:sy n="1" d="1"/>
      </p:scale>
      <p:origin x="0" y="0"/>
    </p:cViewPr>
  </p:notesTextViewPr>
  <p:notesViewPr>
    <p:cSldViewPr showGuides="1">
      <p:cViewPr varScale="1">
        <p:scale>
          <a:sx n="53" d="100"/>
          <a:sy n="53" d="100"/>
        </p:scale>
        <p:origin x="2648" y="44"/>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DA1F2E-2FC6-4C8F-A86E-F4D2904B9E16}" type="datetimeFigureOut">
              <a:rPr lang="zh-CN" altLang="en-US" smtClean="0"/>
              <a:t>2025/10/1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ADC522-0915-43DB-9188-70B259DD1AFD}" type="slidenum">
              <a:rPr lang="zh-CN" altLang="en-US" smtClean="0"/>
              <a:t>‹#›</a:t>
            </a:fld>
            <a:endParaRPr lang="zh-CN" altLang="en-US"/>
          </a:p>
        </p:txBody>
      </p:sp>
    </p:spTree>
    <p:extLst>
      <p:ext uri="{BB962C8B-B14F-4D97-AF65-F5344CB8AC3E}">
        <p14:creationId xmlns:p14="http://schemas.microsoft.com/office/powerpoint/2010/main" val="3159432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9B75F8-F665-47F5-9F1B-1750F29F1993}" type="datetimeFigureOut">
              <a:rPr lang="zh-CN" altLang="en-US" smtClean="0"/>
              <a:pPr/>
              <a:t>2025/10/1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9018E-597F-42E6-A78B-4790A7F98695}" type="slidenum">
              <a:rPr lang="zh-CN" altLang="en-US" smtClean="0"/>
              <a:pPr/>
              <a:t>‹#›</a:t>
            </a:fld>
            <a:endParaRPr lang="zh-CN" altLang="en-US"/>
          </a:p>
        </p:txBody>
      </p:sp>
    </p:spTree>
    <p:extLst>
      <p:ext uri="{BB962C8B-B14F-4D97-AF65-F5344CB8AC3E}">
        <p14:creationId xmlns:p14="http://schemas.microsoft.com/office/powerpoint/2010/main" val="143815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a:t>
            </a:fld>
            <a:endParaRPr lang="zh-CN" altLang="en-US"/>
          </a:p>
        </p:txBody>
      </p:sp>
    </p:spTree>
    <p:extLst>
      <p:ext uri="{BB962C8B-B14F-4D97-AF65-F5344CB8AC3E}">
        <p14:creationId xmlns:p14="http://schemas.microsoft.com/office/powerpoint/2010/main" val="2552398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E0303ED4-6D35-4936-8F1D-2BFA02A5954C}" type="datetime1">
              <a:rPr lang="zh-CN" altLang="en-US" smtClean="0"/>
              <a:t>2025/10/1</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dirty="0"/>
          </a:p>
        </p:txBody>
      </p:sp>
    </p:spTree>
    <p:extLst>
      <p:ext uri="{BB962C8B-B14F-4D97-AF65-F5344CB8AC3E}">
        <p14:creationId xmlns:p14="http://schemas.microsoft.com/office/powerpoint/2010/main" val="39974939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5020022"/>
            <a:ext cx="9144000" cy="12347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2" name="矩形 11"/>
          <p:cNvSpPr/>
          <p:nvPr userDrawn="1"/>
        </p:nvSpPr>
        <p:spPr>
          <a:xfrm>
            <a:off x="9036496" y="1275606"/>
            <a:ext cx="107504" cy="259228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7502804"/>
      </p:ext>
    </p:extLst>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96" userDrawn="1">
          <p15:clr>
            <a:srgbClr val="F26B43"/>
          </p15:clr>
        </p15:guide>
        <p15:guide id="2" pos="2880" userDrawn="1">
          <p15:clr>
            <a:srgbClr val="F26B43"/>
          </p15:clr>
        </p15:guide>
        <p15:guide id="3" pos="144" userDrawn="1">
          <p15:clr>
            <a:srgbClr val="F26B43"/>
          </p15:clr>
        </p15:guide>
        <p15:guide id="4" pos="5616" userDrawn="1">
          <p15:clr>
            <a:srgbClr val="F26B43"/>
          </p15:clr>
        </p15:guide>
        <p15:guide id="5" orient="horz" pos="320" userDrawn="1">
          <p15:clr>
            <a:srgbClr val="F26B43"/>
          </p15:clr>
        </p15:guide>
        <p15:guide id="6" orient="horz" pos="352" userDrawn="1">
          <p15:clr>
            <a:srgbClr val="F26B43"/>
          </p15:clr>
        </p15:guide>
        <p15:guide id="7" orient="horz" pos="3072" userDrawn="1">
          <p15:clr>
            <a:srgbClr val="F26B43"/>
          </p15:clr>
        </p15:guide>
        <p15:guide id="8" orient="horz" pos="30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hemeOverride" Target="../theme/themeOverride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xml"/><Relationship Id="rId1" Type="http://schemas.openxmlformats.org/officeDocument/2006/relationships/themeOverride" Target="../theme/themeOverride11.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xml"/><Relationship Id="rId1" Type="http://schemas.openxmlformats.org/officeDocument/2006/relationships/themeOverride" Target="../theme/themeOverride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themeOverride" Target="../theme/themeOverride13.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hemeOverride" Target="../theme/themeOverride1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1.xml"/><Relationship Id="rId1" Type="http://schemas.openxmlformats.org/officeDocument/2006/relationships/themeOverride" Target="../theme/themeOverride19.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1.xml"/><Relationship Id="rId1" Type="http://schemas.openxmlformats.org/officeDocument/2006/relationships/themeOverride" Target="../theme/themeOverride20.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1.xml"/><Relationship Id="rId1" Type="http://schemas.openxmlformats.org/officeDocument/2006/relationships/themeOverride" Target="../theme/themeOverride21.xml"/><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1.xml"/><Relationship Id="rId1" Type="http://schemas.openxmlformats.org/officeDocument/2006/relationships/themeOverride" Target="../theme/themeOverride23.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slideLayout" Target="../slideLayouts/slideLayout1.xml"/><Relationship Id="rId1" Type="http://schemas.openxmlformats.org/officeDocument/2006/relationships/themeOverride" Target="../theme/themeOverride2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1.xml"/><Relationship Id="rId1" Type="http://schemas.openxmlformats.org/officeDocument/2006/relationships/themeOverride" Target="../theme/themeOverride25.xml"/><Relationship Id="rId5" Type="http://schemas.openxmlformats.org/officeDocument/2006/relationships/image" Target="../media/image57.png"/><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1.xml"/><Relationship Id="rId1" Type="http://schemas.openxmlformats.org/officeDocument/2006/relationships/themeOverride" Target="../theme/themeOverride2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1.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1.xml"/><Relationship Id="rId1" Type="http://schemas.openxmlformats.org/officeDocument/2006/relationships/themeOverride" Target="../theme/themeOverr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1.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1.xml"/><Relationship Id="rId1" Type="http://schemas.openxmlformats.org/officeDocument/2006/relationships/themeOverride" Target="../theme/themeOverride35.xml"/><Relationship Id="rId4" Type="http://schemas.openxmlformats.org/officeDocument/2006/relationships/image" Target="../media/image6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1.xml"/><Relationship Id="rId1" Type="http://schemas.openxmlformats.org/officeDocument/2006/relationships/themeOverride" Target="../theme/themeOverride38.xml"/><Relationship Id="rId5" Type="http://schemas.openxmlformats.org/officeDocument/2006/relationships/image" Target="../media/image69.png"/><Relationship Id="rId4" Type="http://schemas.openxmlformats.org/officeDocument/2006/relationships/image" Target="../media/image68.png"/></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1.xml"/><Relationship Id="rId1" Type="http://schemas.openxmlformats.org/officeDocument/2006/relationships/themeOverride" Target="../theme/themeOverride39.xml"/><Relationship Id="rId5" Type="http://schemas.openxmlformats.org/officeDocument/2006/relationships/image" Target="../media/image72.png"/><Relationship Id="rId4" Type="http://schemas.openxmlformats.org/officeDocument/2006/relationships/image" Target="../media/image6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1.xml"/><Relationship Id="rId1" Type="http://schemas.openxmlformats.org/officeDocument/2006/relationships/themeOverride" Target="../theme/themeOverride40.xml"/><Relationship Id="rId5" Type="http://schemas.openxmlformats.org/officeDocument/2006/relationships/image" Target="../media/image74.png"/><Relationship Id="rId4" Type="http://schemas.openxmlformats.org/officeDocument/2006/relationships/image" Target="../media/image68.jp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8.xml"/><Relationship Id="rId5" Type="http://schemas.openxmlformats.org/officeDocument/2006/relationships/image" Target="../media/image71.png"/><Relationship Id="rId4" Type="http://schemas.openxmlformats.org/officeDocument/2006/relationships/image" Target="../media/image7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1.xml"/><Relationship Id="rId1" Type="http://schemas.openxmlformats.org/officeDocument/2006/relationships/themeOverride" Target="../theme/themeOverride5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Layout" Target="../slideLayouts/slideLayout1.xml"/><Relationship Id="rId1" Type="http://schemas.openxmlformats.org/officeDocument/2006/relationships/themeOverride" Target="../theme/themeOverride52.xml"/><Relationship Id="rId4" Type="http://schemas.openxmlformats.org/officeDocument/2006/relationships/image" Target="../media/image78.png"/></Relationships>
</file>

<file path=ppt/slides/_rels/slide5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1.xml"/><Relationship Id="rId1" Type="http://schemas.openxmlformats.org/officeDocument/2006/relationships/themeOverride" Target="../theme/themeOverride53.xml"/><Relationship Id="rId4" Type="http://schemas.openxmlformats.org/officeDocument/2006/relationships/image" Target="../media/image80.png"/></Relationships>
</file>

<file path=ppt/slides/_rels/slide5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1.xml"/><Relationship Id="rId1" Type="http://schemas.openxmlformats.org/officeDocument/2006/relationships/themeOverride" Target="../theme/themeOverride54.xml"/><Relationship Id="rId4" Type="http://schemas.openxmlformats.org/officeDocument/2006/relationships/image" Target="../media/image8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slideLayout" Target="../slideLayouts/slideLayout1.xml"/><Relationship Id="rId1" Type="http://schemas.openxmlformats.org/officeDocument/2006/relationships/themeOverride" Target="../theme/themeOverride56.xml"/><Relationship Id="rId4" Type="http://schemas.openxmlformats.org/officeDocument/2006/relationships/image" Target="../media/image84.png"/></Relationships>
</file>

<file path=ppt/slides/_rels/slide5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slideLayout" Target="../slideLayouts/slideLayout1.xml"/><Relationship Id="rId1" Type="http://schemas.openxmlformats.org/officeDocument/2006/relationships/themeOverride" Target="../theme/themeOverride57.xml"/><Relationship Id="rId5" Type="http://schemas.openxmlformats.org/officeDocument/2006/relationships/image" Target="../media/image87.png"/><Relationship Id="rId4" Type="http://schemas.openxmlformats.org/officeDocument/2006/relationships/image" Target="../media/image86.png"/></Relationships>
</file>

<file path=ppt/slides/_rels/slide58.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slideLayout" Target="../slideLayouts/slideLayout1.xml"/><Relationship Id="rId1" Type="http://schemas.openxmlformats.org/officeDocument/2006/relationships/themeOverride" Target="../theme/themeOverride58.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5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slideLayout" Target="../slideLayouts/slideLayout1.xml"/><Relationship Id="rId1" Type="http://schemas.openxmlformats.org/officeDocument/2006/relationships/themeOverride" Target="../theme/themeOverride59.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Layout" Target="../slideLayouts/slideLayout1.xml"/><Relationship Id="rId1" Type="http://schemas.openxmlformats.org/officeDocument/2006/relationships/themeOverride" Target="../theme/themeOverride60.xml"/><Relationship Id="rId5" Type="http://schemas.openxmlformats.org/officeDocument/2006/relationships/image" Target="../media/image99.png"/><Relationship Id="rId4" Type="http://schemas.openxmlformats.org/officeDocument/2006/relationships/image" Target="../media/image98.png"/></Relationships>
</file>

<file path=ppt/slides/_rels/slide6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slideLayout" Target="../slideLayouts/slideLayout1.xml"/><Relationship Id="rId1" Type="http://schemas.openxmlformats.org/officeDocument/2006/relationships/themeOverride" Target="../theme/themeOverride61.xml"/><Relationship Id="rId4" Type="http://schemas.openxmlformats.org/officeDocument/2006/relationships/image" Target="../media/image101.png"/></Relationships>
</file>

<file path=ppt/slides/_rels/slide6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slideLayout" Target="../slideLayouts/slideLayout1.xml"/><Relationship Id="rId1" Type="http://schemas.openxmlformats.org/officeDocument/2006/relationships/themeOverride" Target="../theme/themeOverride62.xml"/></Relationships>
</file>

<file path=ppt/slides/_rels/slide63.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slideLayout" Target="../slideLayouts/slideLayout1.xml"/><Relationship Id="rId1" Type="http://schemas.openxmlformats.org/officeDocument/2006/relationships/themeOverride" Target="../theme/themeOverride63.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6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slideLayout" Target="../slideLayouts/slideLayout1.xml"/><Relationship Id="rId1" Type="http://schemas.openxmlformats.org/officeDocument/2006/relationships/themeOverride" Target="../theme/themeOverride64.xml"/><Relationship Id="rId5" Type="http://schemas.openxmlformats.org/officeDocument/2006/relationships/image" Target="../media/image83.jpeg"/><Relationship Id="rId4" Type="http://schemas.openxmlformats.org/officeDocument/2006/relationships/image" Target="../media/image82.jpg"/></Relationships>
</file>

<file path=ppt/slides/_rels/slide6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slideLayout" Target="../slideLayouts/slideLayout1.xml"/><Relationship Id="rId1" Type="http://schemas.openxmlformats.org/officeDocument/2006/relationships/themeOverride" Target="../theme/themeOverride65.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66.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slideLayout" Target="../slideLayouts/slideLayout1.xml"/><Relationship Id="rId1" Type="http://schemas.openxmlformats.org/officeDocument/2006/relationships/themeOverride" Target="../theme/themeOverride66.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67.xml.rels><?xml version="1.0" encoding="UTF-8" standalone="yes"?>
<Relationships xmlns="http://schemas.openxmlformats.org/package/2006/relationships"><Relationship Id="rId8" Type="http://schemas.openxmlformats.org/officeDocument/2006/relationships/image" Target="../media/image1090.png"/><Relationship Id="rId3" Type="http://schemas.openxmlformats.org/officeDocument/2006/relationships/image" Target="../media/image121.png"/><Relationship Id="rId7" Type="http://schemas.openxmlformats.org/officeDocument/2006/relationships/image" Target="../media/image84.jpg"/><Relationship Id="rId2" Type="http://schemas.openxmlformats.org/officeDocument/2006/relationships/slideLayout" Target="../slideLayouts/slideLayout1.xml"/><Relationship Id="rId1" Type="http://schemas.openxmlformats.org/officeDocument/2006/relationships/themeOverride" Target="../theme/themeOverride67.xml"/><Relationship Id="rId6" Type="http://schemas.openxmlformats.org/officeDocument/2006/relationships/image" Target="../media/image124.png"/><Relationship Id="rId5" Type="http://schemas.openxmlformats.org/officeDocument/2006/relationships/image" Target="../media/image109.png"/><Relationship Id="rId4" Type="http://schemas.openxmlformats.org/officeDocument/2006/relationships/image" Target="../media/image122.png"/></Relationships>
</file>

<file path=ppt/slides/_rels/slide68.xml.rels><?xml version="1.0" encoding="UTF-8" standalone="yes"?>
<Relationships xmlns="http://schemas.openxmlformats.org/package/2006/relationships"><Relationship Id="rId3" Type="http://schemas.openxmlformats.org/officeDocument/2006/relationships/image" Target="../media/image123.png"/><Relationship Id="rId7" Type="http://schemas.openxmlformats.org/officeDocument/2006/relationships/image" Target="../media/image128.png"/><Relationship Id="rId2" Type="http://schemas.openxmlformats.org/officeDocument/2006/relationships/slideLayout" Target="../slideLayouts/slideLayout1.xml"/><Relationship Id="rId1" Type="http://schemas.openxmlformats.org/officeDocument/2006/relationships/themeOverride" Target="../theme/themeOverride68.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6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slideLayout" Target="../slideLayouts/slideLayout1.xml"/><Relationship Id="rId1" Type="http://schemas.openxmlformats.org/officeDocument/2006/relationships/themeOverride" Target="../theme/themeOverride69.xml"/><Relationship Id="rId6" Type="http://schemas.openxmlformats.org/officeDocument/2006/relationships/image" Target="../media/image132.png"/><Relationship Id="rId5" Type="http://schemas.openxmlformats.org/officeDocument/2006/relationships/image" Target="../media/image85.jpg"/><Relationship Id="rId4" Type="http://schemas.openxmlformats.org/officeDocument/2006/relationships/image" Target="../media/image13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hemeOverride" Target="../theme/themeOverride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1.xml"/><Relationship Id="rId1" Type="http://schemas.openxmlformats.org/officeDocument/2006/relationships/themeOverride" Target="../theme/themeOverride70.xml"/><Relationship Id="rId4" Type="http://schemas.openxmlformats.org/officeDocument/2006/relationships/image" Target="../media/image134.png"/></Relationships>
</file>

<file path=ppt/slides/_rels/slide71.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slideLayout" Target="../slideLayouts/slideLayout1.xml"/><Relationship Id="rId1" Type="http://schemas.openxmlformats.org/officeDocument/2006/relationships/themeOverride" Target="../theme/themeOverride7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2.xml"/></Relationships>
</file>

<file path=ppt/slides/_rels/slide7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slideLayout" Target="../slideLayouts/slideLayout1.xml"/><Relationship Id="rId1" Type="http://schemas.openxmlformats.org/officeDocument/2006/relationships/themeOverride" Target="../theme/themeOverride73.xml"/><Relationship Id="rId4" Type="http://schemas.openxmlformats.org/officeDocument/2006/relationships/image" Target="../media/image133.png"/></Relationships>
</file>

<file path=ppt/slides/_rels/slide74.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7.png"/><Relationship Id="rId7" Type="http://schemas.openxmlformats.org/officeDocument/2006/relationships/image" Target="../media/image141.png"/><Relationship Id="rId2" Type="http://schemas.openxmlformats.org/officeDocument/2006/relationships/slideLayout" Target="../slideLayouts/slideLayout1.xml"/><Relationship Id="rId1" Type="http://schemas.openxmlformats.org/officeDocument/2006/relationships/themeOverride" Target="../theme/themeOverride74.xml"/><Relationship Id="rId6" Type="http://schemas.openxmlformats.org/officeDocument/2006/relationships/image" Target="../media/image140.png"/><Relationship Id="rId5" Type="http://schemas.openxmlformats.org/officeDocument/2006/relationships/image" Target="../media/image139.png"/><Relationship Id="rId4" Type="http://schemas.openxmlformats.org/officeDocument/2006/relationships/image" Target="../media/image138.png"/></Relationships>
</file>

<file path=ppt/slides/_rels/slide75.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slideLayout" Target="../slideLayouts/slideLayout1.xml"/><Relationship Id="rId1" Type="http://schemas.openxmlformats.org/officeDocument/2006/relationships/themeOverride" Target="../theme/themeOverride75.xml"/><Relationship Id="rId4" Type="http://schemas.openxmlformats.org/officeDocument/2006/relationships/image" Target="../media/image144.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6.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7.xml"/></Relationships>
</file>

<file path=ppt/slides/_rels/slide78.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slideLayout" Target="../slideLayouts/slideLayout1.xml"/><Relationship Id="rId1" Type="http://schemas.openxmlformats.org/officeDocument/2006/relationships/themeOverride" Target="../theme/themeOverride78.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hemeOverride" Target="../theme/themeOverride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矩形 3"/>
          <p:cNvSpPr/>
          <p:nvPr/>
        </p:nvSpPr>
        <p:spPr>
          <a:xfrm>
            <a:off x="1202167" y="2211710"/>
            <a:ext cx="1492716" cy="646331"/>
          </a:xfrm>
          <a:prstGeom prst="rect">
            <a:avLst/>
          </a:prstGeom>
        </p:spPr>
        <p:txBody>
          <a:bodyPr wrap="none">
            <a:spAutoFit/>
          </a:bodyPr>
          <a:lstStyle/>
          <a:p>
            <a:r>
              <a:rPr lang="zh-CN" altLang="en-US" sz="3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第</a:t>
            </a:r>
            <a:r>
              <a:rPr lang="en-US" altLang="zh-CN" sz="3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6</a:t>
            </a:r>
            <a:r>
              <a:rPr lang="zh-CN" altLang="en-US" sz="3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章 </a:t>
            </a:r>
            <a:endParaRPr lang="zh-CN" altLang="en-US" sz="3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2843808" y="1779662"/>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a:xfrm>
            <a:off x="2843808" y="1917987"/>
            <a:ext cx="5148064" cy="1200329"/>
          </a:xfrm>
          <a:prstGeom prst="rect">
            <a:avLst/>
          </a:prstGeom>
          <a:solidFill>
            <a:schemeClr val="bg1"/>
          </a:solidFill>
        </p:spPr>
        <p:txBody>
          <a:bodyPr wrap="square">
            <a:spAutoFit/>
          </a:bodyPr>
          <a:lstStyle/>
          <a:p>
            <a:pPr algn="ctr"/>
            <a:r>
              <a:rPr lang="zh-CN" altLang="en-US" sz="36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基本智能化功能与</a:t>
            </a:r>
            <a:r>
              <a:rPr lang="en-US" altLang="zh-CN" sz="36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python</a:t>
            </a:r>
            <a:r>
              <a:rPr lang="zh-CN" altLang="en-US" sz="36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实现</a:t>
            </a:r>
            <a:endParaRPr lang="zh-CN" altLang="zh-CN" sz="36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3275856" y="1784578"/>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十字箭头标注 10"/>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Times New Roman" panose="02020603050405020304" pitchFamily="18" charset="0"/>
                <a:ea typeface="微软雅黑" panose="020B0503020204020204" pitchFamily="34" charset="-122"/>
                <a:sym typeface="Times New Roman" panose="02020603050405020304" pitchFamily="18" charset="0"/>
              </a:rPr>
              <a:t>Sensor</a:t>
            </a:r>
            <a:endParaRPr lang="zh-CN" altLang="en-US" sz="12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矩形 17"/>
          <p:cNvSpPr/>
          <p:nvPr/>
        </p:nvSpPr>
        <p:spPr>
          <a:xfrm>
            <a:off x="5508104" y="3050071"/>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99927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7357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曲线拟合法</a:t>
            </a:r>
          </a:p>
        </p:txBody>
      </p:sp>
      <mc:AlternateContent xmlns:mc="http://schemas.openxmlformats.org/markup-compatibility/2006" xmlns:a14="http://schemas.microsoft.com/office/drawing/2010/main">
        <mc:Choice Requires="a14">
          <p:sp>
            <p:nvSpPr>
              <p:cNvPr id="2" name="矩形 1"/>
              <p:cNvSpPr/>
              <p:nvPr/>
            </p:nvSpPr>
            <p:spPr>
              <a:xfrm>
                <a:off x="240952" y="987574"/>
                <a:ext cx="8686800" cy="3208571"/>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曲线拟合法采用</a:t>
                </a:r>
                <a:r>
                  <a:rPr lang="en-US" altLang="zh-CN" b="1" dirty="0">
                    <a:solidFill>
                      <a:prstClr val="black"/>
                    </a:solidFill>
                    <a:latin typeface="Times New Roman" panose="02020603050405020304" pitchFamily="18" charset="0"/>
                    <a:ea typeface="微软雅黑" panose="020B0503020204020204" pitchFamily="34" charset="-122"/>
                  </a:rPr>
                  <a:t>n</a:t>
                </a:r>
                <a:r>
                  <a:rPr lang="zh-CN" altLang="en-US" b="1" dirty="0">
                    <a:solidFill>
                      <a:prstClr val="black"/>
                    </a:solidFill>
                    <a:latin typeface="Times New Roman" panose="02020603050405020304" pitchFamily="18" charset="0"/>
                    <a:ea typeface="微软雅黑" panose="020B0503020204020204" pitchFamily="34" charset="-122"/>
                  </a:rPr>
                  <a:t>次多项式来逼近反非线性曲线；</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多项式的系数是通过最小二乘法确定的，具体步骤如下：</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对传感器及其调理电路进行静态实验标定，得到校准曲线，标定点的数据如下：</a:t>
                </a:r>
                <a:endParaRPr lang="en-US" altLang="zh-CN" b="1" dirty="0">
                  <a:solidFill>
                    <a:prstClr val="black"/>
                  </a:solidFill>
                  <a:latin typeface="Times New Roman" panose="02020603050405020304" pitchFamily="18" charset="0"/>
                  <a:ea typeface="微软雅黑" panose="020B0503020204020204" pitchFamily="34" charset="-122"/>
                </a:endParaRPr>
              </a:p>
              <a:p>
                <a:pPr lvl="1">
                  <a:lnSpc>
                    <a:spcPct val="125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rPr>
                  <a:t>       输入：</a:t>
                </a:r>
                <a:endParaRPr lang="en-US" altLang="zh-CN" b="1" dirty="0">
                  <a:solidFill>
                    <a:prstClr val="black"/>
                  </a:solidFill>
                  <a:latin typeface="Times New Roman" panose="02020603050405020304" pitchFamily="18" charset="0"/>
                  <a:ea typeface="微软雅黑" panose="020B0503020204020204" pitchFamily="34" charset="-122"/>
                </a:endParaRPr>
              </a:p>
              <a:p>
                <a:pPr lvl="1">
                  <a:lnSpc>
                    <a:spcPct val="125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rPr>
                  <a:t>       输出：</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假设反非线性特性曲线的拟合方程为：</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lvl="1">
                  <a:lnSpc>
                    <a:spcPct val="125000"/>
                  </a:lnSpc>
                  <a:buClr>
                    <a:schemeClr val="accent3">
                      <a:lumMod val="75000"/>
                    </a:schemeClr>
                  </a:buClr>
                </a:pPr>
                <a:r>
                  <a:rPr lang="en-US" altLang="zh-CN" b="1" dirty="0"/>
                  <a:t>    </a:t>
                </a:r>
                <a14:m>
                  <m:oMath xmlns:m="http://schemas.openxmlformats.org/officeDocument/2006/math">
                    <m:r>
                      <a:rPr lang="en-US" altLang="zh-CN" b="1" i="1">
                        <a:latin typeface="Cambria Math" panose="02040503050406030204" pitchFamily="18" charset="0"/>
                      </a:rPr>
                      <m:t>𝒏</m:t>
                    </m:r>
                    <m:r>
                      <a:rPr lang="en-US" altLang="zh-CN" b="1" i="1">
                        <a:latin typeface="Cambria Math" panose="02040503050406030204" pitchFamily="18" charset="0"/>
                      </a:rPr>
                      <m:t>=</m:t>
                    </m:r>
                    <m:r>
                      <a:rPr lang="en-US" altLang="zh-CN" b="1" i="1">
                        <a:latin typeface="Cambria Math" panose="02040503050406030204" pitchFamily="18" charset="0"/>
                      </a:rPr>
                      <m:t>𝟑</m:t>
                    </m:r>
                  </m:oMath>
                </a14:m>
                <a:r>
                  <a:rPr lang="zh-CN" altLang="en-US" b="1" dirty="0">
                    <a:solidFill>
                      <a:prstClr val="black"/>
                    </a:solidFill>
                    <a:latin typeface="Times New Roman" panose="02020603050405020304" pitchFamily="18" charset="0"/>
                    <a:ea typeface="微软雅黑" panose="020B0503020204020204" pitchFamily="34" charset="-122"/>
                  </a:rPr>
                  <a:t>时，有：</a:t>
                </a:r>
              </a:p>
            </p:txBody>
          </p:sp>
        </mc:Choice>
        <mc:Fallback xmlns="">
          <p:sp>
            <p:nvSpPr>
              <p:cNvPr id="2" name="矩形 1"/>
              <p:cNvSpPr>
                <a:spLocks noRot="1" noChangeAspect="1" noMove="1" noResize="1" noEditPoints="1" noAdjustHandles="1" noChangeArrowheads="1" noChangeShapeType="1" noTextEdit="1"/>
              </p:cNvSpPr>
              <p:nvPr/>
            </p:nvSpPr>
            <p:spPr>
              <a:xfrm>
                <a:off x="240952" y="987574"/>
                <a:ext cx="8686800" cy="3208571"/>
              </a:xfrm>
              <a:prstGeom prst="rect">
                <a:avLst/>
              </a:prstGeom>
              <a:blipFill>
                <a:blip r:embed="rId3"/>
                <a:stretch>
                  <a:fillRect l="-491" b="-11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454211" y="2323068"/>
                <a:ext cx="2269917" cy="369332"/>
              </a:xfrm>
              <a:prstGeom prst="rect">
                <a:avLst/>
              </a:prstGeom>
            </p:spPr>
            <p:txBody>
              <a:bodyPr wrap="none">
                <a:spAutoFit/>
              </a:bodyPr>
              <a:lstStyle/>
              <a:p>
                <a14:m>
                  <m:oMath xmlns:m="http://schemas.openxmlformats.org/officeDocument/2006/math">
                    <m:sSub>
                      <m:sSubPr>
                        <m:ctrlPr>
                          <a:rPr lang="zh-CN"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cs typeface="Times New Roman" panose="02020603050405020304" pitchFamily="18" charset="0"/>
                          </a:rPr>
                          <m:t>𝒙</m:t>
                        </m:r>
                      </m:e>
                      <m:sub>
                        <m:r>
                          <a:rPr lang="en-US" altLang="zh-CN" b="1" i="1">
                            <a:latin typeface="Cambria Math" panose="02040503050406030204" pitchFamily="18" charset="0"/>
                            <a:cs typeface="Times New Roman" panose="02020603050405020304" pitchFamily="18" charset="0"/>
                          </a:rPr>
                          <m:t>𝟏</m:t>
                        </m:r>
                      </m:sub>
                    </m:sSub>
                  </m:oMath>
                </a14:m>
                <a:r>
                  <a:rPr lang="zh-CN" altLang="zh-CN"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b="1" i="1">
                            <a:effectLst/>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cs typeface="Times New Roman" panose="02020603050405020304" pitchFamily="18" charset="0"/>
                          </a:rPr>
                          <m:t>𝒙</m:t>
                        </m:r>
                      </m:e>
                      <m:sub>
                        <m:r>
                          <a:rPr lang="en-US" altLang="zh-CN" b="1" i="1">
                            <a:latin typeface="Cambria Math" panose="02040503050406030204" pitchFamily="18" charset="0"/>
                            <a:cs typeface="Times New Roman" panose="02020603050405020304" pitchFamily="18" charset="0"/>
                          </a:rPr>
                          <m:t>𝟐</m:t>
                        </m:r>
                      </m:sub>
                    </m:sSub>
                  </m:oMath>
                </a14:m>
                <a:r>
                  <a:rPr lang="zh-CN" altLang="zh-CN"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b="1" i="1">
                            <a:effectLst/>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cs typeface="Times New Roman" panose="02020603050405020304" pitchFamily="18" charset="0"/>
                          </a:rPr>
                          <m:t>𝒙</m:t>
                        </m:r>
                      </m:e>
                      <m:sub>
                        <m:r>
                          <a:rPr lang="en-US" altLang="zh-CN" b="1" i="1">
                            <a:latin typeface="Cambria Math" panose="02040503050406030204" pitchFamily="18" charset="0"/>
                            <a:cs typeface="Times New Roman" panose="02020603050405020304" pitchFamily="18" charset="0"/>
                          </a:rPr>
                          <m:t>𝟑</m:t>
                        </m:r>
                      </m:sub>
                    </m:sSub>
                  </m:oMath>
                </a14:m>
                <a:r>
                  <a:rPr lang="zh-CN" altLang="zh-CN" b="1" dirty="0">
                    <a:latin typeface="Times New Roman" panose="02020603050405020304" pitchFamily="18" charset="0"/>
                    <a:cs typeface="Times New Roman" panose="02020603050405020304" pitchFamily="18" charset="0"/>
                  </a:rPr>
                  <a:t>，</a:t>
                </a:r>
                <a14:m>
                  <m:oMath xmlns:m="http://schemas.openxmlformats.org/officeDocument/2006/math">
                    <m:r>
                      <m:rPr>
                        <m:nor/>
                      </m:rPr>
                      <a:rPr lang="en-US" altLang="zh-CN" b="1">
                        <a:latin typeface="Times New Roman" panose="02020603050405020304" pitchFamily="18" charset="0"/>
                      </a:rPr>
                      <m:t>...</m:t>
                    </m:r>
                  </m:oMath>
                </a14:m>
                <a:r>
                  <a:rPr lang="zh-CN" altLang="zh-CN"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b="1" i="1">
                            <a:effectLst/>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cs typeface="Times New Roman" panose="02020603050405020304" pitchFamily="18" charset="0"/>
                          </a:rPr>
                          <m:t>𝒙</m:t>
                        </m:r>
                      </m:e>
                      <m:sub>
                        <m:r>
                          <a:rPr lang="en-US" altLang="zh-CN" b="1" i="1">
                            <a:latin typeface="Cambria Math" panose="02040503050406030204" pitchFamily="18" charset="0"/>
                            <a:cs typeface="Times New Roman" panose="02020603050405020304" pitchFamily="18" charset="0"/>
                          </a:rPr>
                          <m:t>𝒏</m:t>
                        </m:r>
                      </m:sub>
                    </m:sSub>
                  </m:oMath>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3454211" y="2323068"/>
                <a:ext cx="2269917" cy="369332"/>
              </a:xfrm>
              <a:prstGeom prst="rect">
                <a:avLst/>
              </a:prstGeom>
              <a:blipFill>
                <a:blip r:embed="rId4"/>
                <a:stretch>
                  <a:fillRect t="-13115"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3446275" y="2742478"/>
                <a:ext cx="2334037" cy="369332"/>
              </a:xfrm>
              <a:prstGeom prst="rect">
                <a:avLst/>
              </a:prstGeom>
            </p:spPr>
            <p:txBody>
              <a:bodyPr wrap="none">
                <a:spAutoFit/>
              </a:bodyPr>
              <a:lstStyle/>
              <a:p>
                <a14:m>
                  <m:oMath xmlns:m="http://schemas.openxmlformats.org/officeDocument/2006/math">
                    <m:sSub>
                      <m:sSubPr>
                        <m:ctrlPr>
                          <a:rPr lang="zh-CN"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cs typeface="Times New Roman" panose="02020603050405020304" pitchFamily="18" charset="0"/>
                          </a:rPr>
                          <m:t>𝒖</m:t>
                        </m:r>
                      </m:e>
                      <m:sub>
                        <m:r>
                          <a:rPr lang="en-US" altLang="zh-CN" b="1" i="1">
                            <a:latin typeface="Cambria Math" panose="02040503050406030204" pitchFamily="18" charset="0"/>
                            <a:cs typeface="Times New Roman" panose="02020603050405020304" pitchFamily="18" charset="0"/>
                          </a:rPr>
                          <m:t>𝟏</m:t>
                        </m:r>
                      </m:sub>
                    </m:sSub>
                  </m:oMath>
                </a14:m>
                <a:r>
                  <a:rPr lang="zh-CN" altLang="zh-CN"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b="1" i="1">
                            <a:effectLst/>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cs typeface="Times New Roman" panose="02020603050405020304" pitchFamily="18" charset="0"/>
                          </a:rPr>
                          <m:t>𝒖</m:t>
                        </m:r>
                      </m:e>
                      <m:sub>
                        <m:r>
                          <a:rPr lang="en-US" altLang="zh-CN" b="1" i="1">
                            <a:latin typeface="Cambria Math" panose="02040503050406030204" pitchFamily="18" charset="0"/>
                            <a:cs typeface="Times New Roman" panose="02020603050405020304" pitchFamily="18" charset="0"/>
                          </a:rPr>
                          <m:t>𝟐</m:t>
                        </m:r>
                      </m:sub>
                    </m:sSub>
                  </m:oMath>
                </a14:m>
                <a:r>
                  <a:rPr lang="zh-CN" altLang="zh-CN"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b="1" i="1">
                            <a:effectLst/>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cs typeface="Times New Roman" panose="02020603050405020304" pitchFamily="18" charset="0"/>
                          </a:rPr>
                          <m:t>𝒖</m:t>
                        </m:r>
                      </m:e>
                      <m:sub>
                        <m:r>
                          <a:rPr lang="en-US" altLang="zh-CN" b="1" i="1">
                            <a:latin typeface="Cambria Math" panose="02040503050406030204" pitchFamily="18" charset="0"/>
                            <a:cs typeface="Times New Roman" panose="02020603050405020304" pitchFamily="18" charset="0"/>
                          </a:rPr>
                          <m:t>𝟑</m:t>
                        </m:r>
                      </m:sub>
                    </m:sSub>
                  </m:oMath>
                </a14:m>
                <a:r>
                  <a:rPr lang="zh-CN" altLang="zh-CN" b="1" dirty="0">
                    <a:latin typeface="Times New Roman" panose="02020603050405020304" pitchFamily="18" charset="0"/>
                    <a:cs typeface="Times New Roman" panose="02020603050405020304" pitchFamily="18" charset="0"/>
                  </a:rPr>
                  <a:t>，</a:t>
                </a:r>
                <a14:m>
                  <m:oMath xmlns:m="http://schemas.openxmlformats.org/officeDocument/2006/math">
                    <m:r>
                      <m:rPr>
                        <m:nor/>
                      </m:rPr>
                      <a:rPr lang="en-US" altLang="zh-CN" b="1">
                        <a:latin typeface="Times New Roman" panose="02020603050405020304" pitchFamily="18" charset="0"/>
                      </a:rPr>
                      <m:t>...</m:t>
                    </m:r>
                  </m:oMath>
                </a14:m>
                <a:r>
                  <a:rPr lang="zh-CN" altLang="zh-CN"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b="1" i="1">
                            <a:effectLst/>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cs typeface="Times New Roman" panose="02020603050405020304" pitchFamily="18" charset="0"/>
                          </a:rPr>
                          <m:t>𝒖</m:t>
                        </m:r>
                      </m:e>
                      <m:sub>
                        <m:r>
                          <a:rPr lang="en-US" altLang="zh-CN" b="1" i="1">
                            <a:latin typeface="Cambria Math" panose="02040503050406030204" pitchFamily="18" charset="0"/>
                            <a:cs typeface="Times New Roman" panose="02020603050405020304" pitchFamily="18" charset="0"/>
                          </a:rPr>
                          <m:t>𝒏</m:t>
                        </m:r>
                      </m:sub>
                    </m:sSub>
                  </m:oMath>
                </a14:m>
                <a:endParaRPr lang="zh-CN" altLang="en-US" b="1" dirty="0"/>
              </a:p>
            </p:txBody>
          </p:sp>
        </mc:Choice>
        <mc:Fallback xmlns="">
          <p:sp>
            <p:nvSpPr>
              <p:cNvPr id="4" name="矩形 3"/>
              <p:cNvSpPr>
                <a:spLocks noRot="1" noChangeAspect="1" noMove="1" noResize="1" noEditPoints="1" noAdjustHandles="1" noChangeArrowheads="1" noChangeShapeType="1" noTextEdit="1"/>
              </p:cNvSpPr>
              <p:nvPr/>
            </p:nvSpPr>
            <p:spPr>
              <a:xfrm>
                <a:off x="3446275" y="2742478"/>
                <a:ext cx="2334037" cy="369332"/>
              </a:xfrm>
              <a:prstGeom prst="rect">
                <a:avLst/>
              </a:prstGeom>
              <a:blipFill>
                <a:blip r:embed="rId5"/>
                <a:stretch>
                  <a:fillRect t="-15000" b="-2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051720" y="3458667"/>
                <a:ext cx="5040560" cy="3906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𝟎</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𝟐</m:t>
                          </m:r>
                        </m:sub>
                      </m:sSub>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up>
                          <m:r>
                            <a:rPr lang="zh-CN" altLang="en-US" b="1" i="0">
                              <a:latin typeface="Cambria Math" panose="02040503050406030204" pitchFamily="18" charset="0"/>
                            </a:rPr>
                            <m:t>𝟐</m:t>
                          </m:r>
                        </m:sup>
                      </m:sSubSup>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𝟑</m:t>
                          </m:r>
                        </m:sub>
                      </m:sSub>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up>
                          <m:r>
                            <a:rPr lang="zh-CN" altLang="en-US" b="1" i="0">
                              <a:latin typeface="Cambria Math" panose="02040503050406030204" pitchFamily="18" charset="0"/>
                            </a:rPr>
                            <m:t>𝟑</m:t>
                          </m:r>
                        </m:sup>
                      </m:sSubSup>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1">
                              <a:latin typeface="Cambria Math" panose="02040503050406030204" pitchFamily="18" charset="0"/>
                            </a:rPr>
                            <m:t>𝒏</m:t>
                          </m:r>
                        </m:sub>
                      </m:sSub>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up>
                          <m:r>
                            <a:rPr lang="zh-CN" altLang="en-US" b="1" i="1">
                              <a:latin typeface="Cambria Math" panose="02040503050406030204" pitchFamily="18" charset="0"/>
                            </a:rPr>
                            <m:t>𝒏</m:t>
                          </m:r>
                        </m:sup>
                      </m:sSubSup>
                    </m:oMath>
                  </m:oMathPara>
                </a14:m>
                <a:endParaRPr lang="zh-CN" altLang="en-US" b="1" dirty="0"/>
              </a:p>
            </p:txBody>
          </p:sp>
        </mc:Choice>
        <mc:Fallback xmlns="">
          <p:sp>
            <p:nvSpPr>
              <p:cNvPr id="6" name="矩形 5"/>
              <p:cNvSpPr>
                <a:spLocks noRot="1" noChangeAspect="1" noMove="1" noResize="1" noEditPoints="1" noAdjustHandles="1" noChangeArrowheads="1" noChangeShapeType="1" noTextEdit="1"/>
              </p:cNvSpPr>
              <p:nvPr/>
            </p:nvSpPr>
            <p:spPr>
              <a:xfrm>
                <a:off x="2051720" y="3458667"/>
                <a:ext cx="5040560" cy="390620"/>
              </a:xfrm>
              <a:prstGeom prst="rect">
                <a:avLst/>
              </a:prstGeom>
              <a:blipFill>
                <a:blip r:embed="rId6"/>
                <a:stretch>
                  <a:fillRect b="-14063"/>
                </a:stretch>
              </a:blipFill>
            </p:spPr>
            <p:txBody>
              <a:bodyPr/>
              <a:lstStyle/>
              <a:p>
                <a:r>
                  <a:rPr lang="zh-CN" altLang="en-US">
                    <a:noFill/>
                  </a:rPr>
                  <a:t> </a:t>
                </a:r>
              </a:p>
            </p:txBody>
          </p:sp>
        </mc:Fallback>
      </mc:AlternateContent>
      <p:sp>
        <p:nvSpPr>
          <p:cNvPr id="16" name="Rectangular Callout 7"/>
          <p:cNvSpPr/>
          <p:nvPr/>
        </p:nvSpPr>
        <p:spPr bwMode="auto">
          <a:xfrm>
            <a:off x="6984268" y="2694259"/>
            <a:ext cx="1332148" cy="658104"/>
          </a:xfrm>
          <a:prstGeom prst="wedgeRectCallout">
            <a:avLst>
              <a:gd name="adj1" fmla="val -50932"/>
              <a:gd name="adj2" fmla="val 81448"/>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最高阶次</a:t>
            </a:r>
            <a:br>
              <a:rPr lang="en-US" altLang="zh-CN" b="1" dirty="0">
                <a:solidFill>
                  <a:prstClr val="black"/>
                </a:solidFill>
                <a:latin typeface="Times New Roman" panose="02020603050405020304" pitchFamily="18" charset="0"/>
                <a:ea typeface="微软雅黑" panose="020B0503020204020204" pitchFamily="34" charset="-122"/>
              </a:rPr>
            </a:br>
            <a:r>
              <a:rPr lang="zh-CN" altLang="en-US" b="1" dirty="0">
                <a:solidFill>
                  <a:prstClr val="black"/>
                </a:solidFill>
                <a:latin typeface="Times New Roman" panose="02020603050405020304" pitchFamily="18" charset="0"/>
                <a:ea typeface="微软雅黑" panose="020B0503020204020204" pitchFamily="34" charset="-122"/>
              </a:rPr>
              <a:t>由精度确定</a:t>
            </a:r>
          </a:p>
        </p:txBody>
      </p:sp>
      <mc:AlternateContent xmlns:mc="http://schemas.openxmlformats.org/markup-compatibility/2006" xmlns:a14="http://schemas.microsoft.com/office/drawing/2010/main">
        <mc:Choice Requires="a14">
          <p:sp>
            <p:nvSpPr>
              <p:cNvPr id="7" name="矩形 6"/>
              <p:cNvSpPr/>
              <p:nvPr/>
            </p:nvSpPr>
            <p:spPr>
              <a:xfrm>
                <a:off x="2772469" y="4027894"/>
                <a:ext cx="3599062" cy="385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𝑢</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𝑢</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2</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𝑢</m:t>
                          </m:r>
                        </m:e>
                        <m:sub>
                          <m:r>
                            <a:rPr lang="zh-CN" altLang="en-US" i="1">
                              <a:latin typeface="Cambria Math" panose="02040503050406030204" pitchFamily="18" charset="0"/>
                            </a:rPr>
                            <m:t>𝑖</m:t>
                          </m:r>
                        </m:sub>
                        <m:sup>
                          <m:r>
                            <a:rPr lang="zh-CN" altLang="en-US" i="0">
                              <a:latin typeface="Cambria Math" panose="02040503050406030204" pitchFamily="18" charset="0"/>
                            </a:rPr>
                            <m:t>2</m:t>
                          </m:r>
                        </m:sup>
                      </m:sSub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3</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𝑢</m:t>
                          </m:r>
                        </m:e>
                        <m:sub>
                          <m:r>
                            <a:rPr lang="zh-CN" altLang="en-US" i="1">
                              <a:latin typeface="Cambria Math" panose="02040503050406030204" pitchFamily="18" charset="0"/>
                            </a:rPr>
                            <m:t>𝑖</m:t>
                          </m:r>
                        </m:sub>
                        <m:sup>
                          <m:r>
                            <a:rPr lang="zh-CN" altLang="en-US" i="0">
                              <a:latin typeface="Cambria Math" panose="02040503050406030204" pitchFamily="18" charset="0"/>
                            </a:rPr>
                            <m:t>3</m:t>
                          </m:r>
                        </m:sup>
                      </m:sSubSup>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772469" y="4027894"/>
                <a:ext cx="3599062" cy="385747"/>
              </a:xfrm>
              <a:prstGeom prst="rect">
                <a:avLst/>
              </a:prstGeom>
              <a:blipFill>
                <a:blip r:embed="rId7"/>
                <a:stretch>
                  <a:fillRect b="-12698"/>
                </a:stretch>
              </a:blipFill>
            </p:spPr>
            <p:txBody>
              <a:bodyPr/>
              <a:lstStyle/>
              <a:p>
                <a:r>
                  <a:rPr lang="zh-CN" altLang="en-US">
                    <a:noFill/>
                  </a:rPr>
                  <a:t> </a:t>
                </a:r>
              </a:p>
            </p:txBody>
          </p:sp>
        </mc:Fallback>
      </mc:AlternateContent>
      <p:sp>
        <p:nvSpPr>
          <p:cNvPr id="17" name="Rectangular Callout 7"/>
          <p:cNvSpPr/>
          <p:nvPr/>
        </p:nvSpPr>
        <p:spPr bwMode="auto">
          <a:xfrm>
            <a:off x="4103948" y="4626840"/>
            <a:ext cx="1332148" cy="291354"/>
          </a:xfrm>
          <a:prstGeom prst="wedgeRectCallout">
            <a:avLst>
              <a:gd name="adj1" fmla="val -60816"/>
              <a:gd name="adj2" fmla="val -124435"/>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待求解常数</a:t>
            </a:r>
          </a:p>
        </p:txBody>
      </p:sp>
      <p:sp>
        <p:nvSpPr>
          <p:cNvPr id="18" name="Rectangular Callout 7"/>
          <p:cNvSpPr/>
          <p:nvPr/>
        </p:nvSpPr>
        <p:spPr bwMode="auto">
          <a:xfrm>
            <a:off x="4103948" y="4623589"/>
            <a:ext cx="1332148" cy="291354"/>
          </a:xfrm>
          <a:prstGeom prst="wedgeRectCallout">
            <a:avLst>
              <a:gd name="adj1" fmla="val -24574"/>
              <a:gd name="adj2" fmla="val -121924"/>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待求解常数</a:t>
            </a:r>
          </a:p>
        </p:txBody>
      </p:sp>
      <p:sp>
        <p:nvSpPr>
          <p:cNvPr id="19" name="Rectangular Callout 7"/>
          <p:cNvSpPr/>
          <p:nvPr/>
        </p:nvSpPr>
        <p:spPr bwMode="auto">
          <a:xfrm>
            <a:off x="4103948" y="4623589"/>
            <a:ext cx="1332148" cy="291354"/>
          </a:xfrm>
          <a:prstGeom prst="wedgeRectCallout">
            <a:avLst>
              <a:gd name="adj1" fmla="val 82506"/>
              <a:gd name="adj2" fmla="val -134478"/>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待求解常数</a:t>
            </a:r>
          </a:p>
        </p:txBody>
      </p:sp>
      <p:sp>
        <p:nvSpPr>
          <p:cNvPr id="20" name="Rectangular Callout 7"/>
          <p:cNvSpPr/>
          <p:nvPr/>
        </p:nvSpPr>
        <p:spPr bwMode="auto">
          <a:xfrm>
            <a:off x="4103948" y="4623589"/>
            <a:ext cx="1332148" cy="291354"/>
          </a:xfrm>
          <a:prstGeom prst="wedgeRectCallout">
            <a:avLst>
              <a:gd name="adj1" fmla="val 28143"/>
              <a:gd name="adj2" fmla="val -121924"/>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待求解常数</a:t>
            </a:r>
          </a:p>
        </p:txBody>
      </p:sp>
    </p:spTree>
    <p:extLst>
      <p:ext uri="{BB962C8B-B14F-4D97-AF65-F5344CB8AC3E}">
        <p14:creationId xmlns:p14="http://schemas.microsoft.com/office/powerpoint/2010/main" val="195728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7357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曲线拟合法</a:t>
            </a:r>
          </a:p>
        </p:txBody>
      </p:sp>
      <mc:AlternateContent xmlns:mc="http://schemas.openxmlformats.org/markup-compatibility/2006" xmlns:a14="http://schemas.microsoft.com/office/drawing/2010/main">
        <mc:Choice Requires="a14">
          <p:sp>
            <p:nvSpPr>
              <p:cNvPr id="2" name="矩形 1"/>
              <p:cNvSpPr/>
              <p:nvPr/>
            </p:nvSpPr>
            <p:spPr>
              <a:xfrm>
                <a:off x="240952" y="987574"/>
                <a:ext cx="8686800" cy="3411511"/>
              </a:xfrm>
              <a:prstGeom prst="rect">
                <a:avLst/>
              </a:prstGeom>
            </p:spPr>
            <p:txBody>
              <a:bodyPr wrap="square">
                <a:spAutoFit/>
              </a:bodyPr>
              <a:lstStyle/>
              <a:p>
                <a:pPr marL="742950" lvl="1" indent="-285750">
                  <a:lnSpc>
                    <a:spcPct val="125000"/>
                  </a:lnSpc>
                  <a:buClr>
                    <a:schemeClr val="accent3">
                      <a:lumMod val="75000"/>
                    </a:schemeClr>
                  </a:buClr>
                  <a:buFont typeface="Wingdings" panose="05000000000000000000" pitchFamily="2" charset="2"/>
                  <a:buChar char="u"/>
                </a:pPr>
                <a:r>
                  <a:rPr lang="zh-CN" altLang="zh-CN" b="1" dirty="0">
                    <a:solidFill>
                      <a:prstClr val="black"/>
                    </a:solidFill>
                    <a:latin typeface="Times New Roman" panose="02020603050405020304" pitchFamily="18" charset="0"/>
                    <a:ea typeface="微软雅黑" panose="020B0503020204020204" pitchFamily="34" charset="-122"/>
                  </a:rPr>
                  <a:t>根据最小二乘法原则确定常数</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𝟐</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𝟑</m:t>
                        </m:r>
                      </m:sub>
                    </m:sSub>
                  </m:oMath>
                </a14:m>
                <a:r>
                  <a:rPr lang="zh-CN" altLang="en-US" b="1" dirty="0">
                    <a:solidFill>
                      <a:prstClr val="black"/>
                    </a:solidFill>
                    <a:latin typeface="Times New Roman" panose="02020603050405020304" pitchFamily="18" charset="0"/>
                    <a:ea typeface="微软雅黑" panose="020B0503020204020204" pitchFamily="34" charset="-122"/>
                  </a:rPr>
                  <a:t>，基本思想是由假设的拟合方程</a:t>
                </a:r>
                <a:r>
                  <a:rPr lang="zh-CN" altLang="zh-CN" b="1" dirty="0">
                    <a:solidFill>
                      <a:prstClr val="black"/>
                    </a:solidFill>
                    <a:latin typeface="Times New Roman" panose="02020603050405020304" pitchFamily="18" charset="0"/>
                    <a:ea typeface="微软雅黑" panose="020B0503020204020204" pitchFamily="34" charset="-122"/>
                  </a:rPr>
                  <a:t>确定的各个</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𝒊</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𝒖</m:t>
                        </m:r>
                      </m:e>
                      <m:sub>
                        <m:r>
                          <a:rPr lang="en-US" altLang="zh-CN" b="1" i="1">
                            <a:solidFill>
                              <a:prstClr val="black"/>
                            </a:solidFill>
                            <a:latin typeface="Cambria Math" panose="02040503050406030204" pitchFamily="18" charset="0"/>
                            <a:ea typeface="微软雅黑" panose="020B0503020204020204" pitchFamily="34" charset="-122"/>
                          </a:rPr>
                          <m:t>𝒊</m:t>
                        </m:r>
                      </m:sub>
                    </m:sSub>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的值，与各个点的标定值</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𝒊</m:t>
                        </m:r>
                      </m:sub>
                    </m:sSub>
                  </m:oMath>
                </a14:m>
                <a:r>
                  <a:rPr lang="zh-CN" altLang="zh-CN" b="1" dirty="0">
                    <a:solidFill>
                      <a:prstClr val="black"/>
                    </a:solidFill>
                    <a:latin typeface="Times New Roman" panose="02020603050405020304" pitchFamily="18" charset="0"/>
                    <a:ea typeface="微软雅黑" panose="020B0503020204020204" pitchFamily="34" charset="-122"/>
                  </a:rPr>
                  <a:t>的均方差最小，即：</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zh-CN" b="1" dirty="0">
                    <a:solidFill>
                      <a:prstClr val="black"/>
                    </a:solidFill>
                    <a:latin typeface="Times New Roman" panose="02020603050405020304" pitchFamily="18" charset="0"/>
                    <a:ea typeface="微软雅黑" panose="020B0503020204020204" pitchFamily="34" charset="-122"/>
                  </a:rPr>
                  <a:t>为了找到使函数</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𝑭</m:t>
                    </m:r>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𝟏</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𝟐</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𝟑</m:t>
                        </m:r>
                      </m:sub>
                    </m:sSub>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最小化的常数</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𝟐</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𝟑</m:t>
                        </m:r>
                      </m:sub>
                    </m:sSub>
                  </m:oMath>
                </a14:m>
                <a:r>
                  <a:rPr lang="zh-CN" altLang="zh-CN" b="1" dirty="0">
                    <a:solidFill>
                      <a:prstClr val="black"/>
                    </a:solidFill>
                    <a:latin typeface="Times New Roman" panose="02020603050405020304" pitchFamily="18" charset="0"/>
                    <a:ea typeface="微软雅黑" panose="020B0503020204020204" pitchFamily="34" charset="-122"/>
                  </a:rPr>
                  <a:t>，需要对函数求导并令其为零，即：</a:t>
                </a:r>
              </a:p>
              <a:p>
                <a:pPr>
                  <a:lnSpc>
                    <a:spcPct val="125000"/>
                  </a:lnSpc>
                  <a:buClr>
                    <a:schemeClr val="accent3">
                      <a:lumMod val="75000"/>
                    </a:schemeClr>
                  </a:buClr>
                </a:pPr>
                <a:r>
                  <a:rPr lang="en-US" altLang="zh-CN" dirty="0"/>
                  <a:t>    </a:t>
                </a:r>
                <a:r>
                  <a:rPr lang="zh-CN" altLang="zh-CN" b="1" dirty="0">
                    <a:solidFill>
                      <a:prstClr val="black"/>
                    </a:solidFill>
                    <a:latin typeface="Times New Roman" panose="02020603050405020304" pitchFamily="18" charset="0"/>
                    <a:ea typeface="微软雅黑" panose="020B0503020204020204" pitchFamily="34" charset="-122"/>
                  </a:rPr>
                  <a:t>令</a:t>
                </a:r>
                <a14:m>
                  <m:oMath xmlns:m="http://schemas.openxmlformats.org/officeDocument/2006/math">
                    <m:f>
                      <m:fPr>
                        <m:ctrlPr>
                          <a:rPr lang="zh-CN" altLang="zh-CN" b="1" i="1">
                            <a:solidFill>
                              <a:prstClr val="black"/>
                            </a:solidFill>
                            <a:latin typeface="Cambria Math" panose="02040503050406030204" pitchFamily="18" charset="0"/>
                            <a:ea typeface="微软雅黑" panose="020B0503020204020204" pitchFamily="34" charset="-122"/>
                          </a:rPr>
                        </m:ctrlPr>
                      </m:fPr>
                      <m:num>
                        <m:r>
                          <a:rPr lang="en-US" altLang="zh-CN" b="1" i="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𝑭</m:t>
                        </m:r>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𝟏</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𝟐</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𝟑</m:t>
                            </m:r>
                          </m:sub>
                        </m:sSub>
                        <m:r>
                          <a:rPr lang="en-US" altLang="zh-CN" b="1">
                            <a:solidFill>
                              <a:prstClr val="black"/>
                            </a:solidFill>
                            <a:latin typeface="Cambria Math" panose="02040503050406030204" pitchFamily="18" charset="0"/>
                            <a:ea typeface="微软雅黑" panose="020B0503020204020204" pitchFamily="34" charset="-122"/>
                          </a:rPr>
                          <m:t>)</m:t>
                        </m:r>
                      </m:num>
                      <m:den>
                        <m:r>
                          <a:rPr lang="en-US" altLang="zh-CN" b="1" i="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den>
                    </m:f>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𝟎</m:t>
                    </m:r>
                  </m:oMath>
                </a14:m>
                <a:r>
                  <a:rPr lang="zh-CN" altLang="zh-CN" b="1" dirty="0">
                    <a:solidFill>
                      <a:prstClr val="black"/>
                    </a:solidFill>
                    <a:latin typeface="Times New Roman" panose="02020603050405020304" pitchFamily="18" charset="0"/>
                    <a:ea typeface="微软雅黑" panose="020B0503020204020204" pitchFamily="34" charset="-122"/>
                  </a:rPr>
                  <a:t>，得：</a:t>
                </a: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240952" y="987574"/>
                <a:ext cx="8686800" cy="341151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031569" y="1743658"/>
                <a:ext cx="5525039" cy="10716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zh-CN" altLang="en-US" sz="1600" b="1" i="1" smtClean="0">
                              <a:solidFill>
                                <a:prstClr val="black"/>
                              </a:solidFill>
                              <a:latin typeface="Cambria Math" panose="02040503050406030204" pitchFamily="18" charset="0"/>
                              <a:ea typeface="微软雅黑" panose="020B0503020204020204" pitchFamily="34" charset="-122"/>
                            </a:rPr>
                          </m:ctrlPr>
                        </m:eqArrPr>
                        <m:e>
                          <m:sSup>
                            <m:sSupPr>
                              <m:ctrlPr>
                                <a:rPr lang="en-US" altLang="zh-CN" sz="1600" b="1" i="1">
                                  <a:solidFill>
                                    <a:prstClr val="black"/>
                                  </a:solidFill>
                                  <a:latin typeface="Cambria Math" panose="02040503050406030204" pitchFamily="18" charset="0"/>
                                  <a:ea typeface="微软雅黑" panose="020B0503020204020204" pitchFamily="34" charset="-122"/>
                                </a:rPr>
                              </m:ctrlPr>
                            </m:sSupPr>
                            <m:e>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nary>
                                    <m:naryPr>
                                      <m:chr m:val="∑"/>
                                      <m:ctrlPr>
                                        <a:rPr lang="zh-CN" altLang="en-US" sz="1600" b="1" i="1">
                                          <a:solidFill>
                                            <a:prstClr val="black"/>
                                          </a:solidFill>
                                          <a:latin typeface="Cambria Math" panose="02040503050406030204" pitchFamily="18" charset="0"/>
                                          <a:ea typeface="微软雅黑" panose="020B0503020204020204" pitchFamily="34" charset="-122"/>
                                        </a:rPr>
                                      </m:ctrlPr>
                                    </m:naryPr>
                                    <m:sub>
                                      <m:r>
                                        <a:rPr lang="zh-CN" altLang="en-US" sz="1600" b="1">
                                          <a:solidFill>
                                            <a:prstClr val="black"/>
                                          </a:solidFill>
                                          <a:latin typeface="Cambria Math" panose="02040503050406030204" pitchFamily="18" charset="0"/>
                                          <a:ea typeface="微软雅黑" panose="020B0503020204020204" pitchFamily="34" charset="-122"/>
                                        </a:rPr>
                                        <m:t>𝒊</m:t>
                                      </m:r>
                                      <m:r>
                                        <a:rPr lang="zh-CN" altLang="en-US" sz="1600" b="1">
                                          <a:solidFill>
                                            <a:prstClr val="black"/>
                                          </a:solidFill>
                                          <a:latin typeface="Cambria Math" panose="02040503050406030204" pitchFamily="18" charset="0"/>
                                          <a:ea typeface="微软雅黑" panose="020B0503020204020204" pitchFamily="34" charset="-122"/>
                                        </a:rPr>
                                        <m:t>=</m:t>
                                      </m:r>
                                      <m:r>
                                        <a:rPr lang="zh-CN" altLang="en-US" sz="1600" b="1">
                                          <a:solidFill>
                                            <a:prstClr val="black"/>
                                          </a:solidFill>
                                          <a:latin typeface="Cambria Math" panose="02040503050406030204" pitchFamily="18" charset="0"/>
                                          <a:ea typeface="微软雅黑" panose="020B0503020204020204" pitchFamily="34" charset="-122"/>
                                        </a:rPr>
                                        <m:t>𝟏</m:t>
                                      </m:r>
                                    </m:sub>
                                    <m:sup>
                                      <m:r>
                                        <a:rPr lang="zh-CN" altLang="en-US" sz="1600" b="1">
                                          <a:solidFill>
                                            <a:prstClr val="black"/>
                                          </a:solidFill>
                                          <a:latin typeface="Cambria Math" panose="02040503050406030204" pitchFamily="18" charset="0"/>
                                          <a:ea typeface="微软雅黑" panose="020B0503020204020204" pitchFamily="34" charset="-122"/>
                                        </a:rPr>
                                        <m:t>𝑵</m:t>
                                      </m:r>
                                    </m:sup>
                                    <m:e>
                                      <m:r>
                                        <a:rPr lang="en-US" altLang="zh-CN" sz="1600" b="1">
                                          <a:solidFill>
                                            <a:prstClr val="black"/>
                                          </a:solidFill>
                                          <a:latin typeface="Cambria Math" panose="02040503050406030204" pitchFamily="18" charset="0"/>
                                          <a:ea typeface="微软雅黑" panose="020B0503020204020204" pitchFamily="34" charset="-122"/>
                                        </a:rPr>
                                        <m:t>[</m:t>
                                      </m:r>
                                    </m:e>
                                  </m:nary>
                                  <m:r>
                                    <a:rPr lang="zh-CN" altLang="en-US" sz="1600" b="1">
                                      <a:solidFill>
                                        <a:prstClr val="black"/>
                                      </a:solidFill>
                                      <a:latin typeface="Cambria Math" panose="02040503050406030204" pitchFamily="18" charset="0"/>
                                      <a:ea typeface="微软雅黑" panose="020B0503020204020204" pitchFamily="34" charset="-122"/>
                                    </a:rPr>
                                    <m:t>𝒙</m:t>
                                  </m:r>
                                </m:e>
                                <m:sub>
                                  <m:r>
                                    <a:rPr lang="zh-CN" altLang="en-US" sz="1600" b="1">
                                      <a:solidFill>
                                        <a:prstClr val="black"/>
                                      </a:solidFill>
                                      <a:latin typeface="Cambria Math" panose="02040503050406030204" pitchFamily="18" charset="0"/>
                                      <a:ea typeface="微软雅黑" panose="020B0503020204020204" pitchFamily="34" charset="-122"/>
                                    </a:rPr>
                                    <m:t>𝒊</m:t>
                                  </m:r>
                                </m:sub>
                              </m:sSub>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a:solidFill>
                                        <a:prstClr val="black"/>
                                      </a:solidFill>
                                      <a:latin typeface="Cambria Math" panose="02040503050406030204" pitchFamily="18" charset="0"/>
                                      <a:ea typeface="微软雅黑" panose="020B0503020204020204" pitchFamily="34" charset="-122"/>
                                    </a:rPr>
                                    <m:t>𝒖</m:t>
                                  </m:r>
                                </m:e>
                                <m:sub>
                                  <m:r>
                                    <a:rPr lang="zh-CN" altLang="en-US" sz="1600" b="1">
                                      <a:solidFill>
                                        <a:prstClr val="black"/>
                                      </a:solidFill>
                                      <a:latin typeface="Cambria Math" panose="02040503050406030204" pitchFamily="18" charset="0"/>
                                      <a:ea typeface="微软雅黑" panose="020B0503020204020204" pitchFamily="34" charset="-122"/>
                                    </a:rPr>
                                    <m:t>𝒊</m:t>
                                  </m:r>
                                </m:sub>
                              </m:sSub>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a:solidFill>
                                        <a:prstClr val="black"/>
                                      </a:solidFill>
                                      <a:latin typeface="Cambria Math" panose="02040503050406030204" pitchFamily="18" charset="0"/>
                                      <a:ea typeface="微软雅黑" panose="020B0503020204020204" pitchFamily="34" charset="-122"/>
                                    </a:rPr>
                                    <m:t>𝒙</m:t>
                                  </m:r>
                                </m:e>
                                <m:sub>
                                  <m:r>
                                    <a:rPr lang="zh-CN" altLang="en-US" sz="1600" b="1">
                                      <a:solidFill>
                                        <a:prstClr val="black"/>
                                      </a:solidFill>
                                      <a:latin typeface="Cambria Math" panose="02040503050406030204" pitchFamily="18" charset="0"/>
                                      <a:ea typeface="微软雅黑" panose="020B0503020204020204" pitchFamily="34" charset="-122"/>
                                    </a:rPr>
                                    <m:t>𝒊</m:t>
                                  </m:r>
                                </m:sub>
                              </m:sSub>
                              <m:r>
                                <a:rPr lang="en-US" altLang="zh-CN" sz="1600" b="1">
                                  <a:solidFill>
                                    <a:prstClr val="black"/>
                                  </a:solidFill>
                                  <a:latin typeface="Cambria Math" panose="02040503050406030204" pitchFamily="18" charset="0"/>
                                  <a:ea typeface="微软雅黑" panose="020B0503020204020204" pitchFamily="34" charset="-122"/>
                                </a:rPr>
                                <m:t>]</m:t>
                              </m:r>
                            </m:e>
                            <m:sup>
                              <m:r>
                                <a:rPr lang="en-US" altLang="zh-CN" sz="1600" b="1">
                                  <a:solidFill>
                                    <a:prstClr val="black"/>
                                  </a:solidFill>
                                  <a:latin typeface="Cambria Math" panose="02040503050406030204" pitchFamily="18" charset="0"/>
                                  <a:ea typeface="微软雅黑" panose="020B0503020204020204" pitchFamily="34" charset="-122"/>
                                </a:rPr>
                                <m:t>𝟐</m:t>
                              </m:r>
                            </m:sup>
                          </m:sSup>
                          <m:r>
                            <a:rPr lang="zh-CN" altLang="en-US" sz="1600" b="1">
                              <a:solidFill>
                                <a:prstClr val="black"/>
                              </a:solidFill>
                              <a:latin typeface="Cambria Math" panose="02040503050406030204" pitchFamily="18" charset="0"/>
                              <a:ea typeface="微软雅黑" panose="020B0503020204020204" pitchFamily="34" charset="-122"/>
                            </a:rPr>
                            <m:t>= </m:t>
                          </m:r>
                          <m:sSup>
                            <m:sSupPr>
                              <m:ctrlPr>
                                <a:rPr lang="en-US" altLang="zh-CN" sz="1600" b="1" i="1">
                                  <a:solidFill>
                                    <a:prstClr val="black"/>
                                  </a:solidFill>
                                  <a:latin typeface="Cambria Math" panose="02040503050406030204" pitchFamily="18" charset="0"/>
                                  <a:ea typeface="微软雅黑" panose="020B0503020204020204" pitchFamily="34" charset="-122"/>
                                </a:rPr>
                              </m:ctrlPr>
                            </m:sSupPr>
                            <m:e>
                              <m:nary>
                                <m:naryPr>
                                  <m:chr m:val="∑"/>
                                  <m:limLoc m:val="undOvr"/>
                                  <m:grow m:val="on"/>
                                  <m:ctrlPr>
                                    <a:rPr lang="zh-CN" altLang="en-US" sz="1600" b="1" i="1">
                                      <a:solidFill>
                                        <a:prstClr val="black"/>
                                      </a:solidFill>
                                      <a:latin typeface="Cambria Math" panose="02040503050406030204" pitchFamily="18" charset="0"/>
                                      <a:ea typeface="微软雅黑" panose="020B0503020204020204" pitchFamily="34" charset="-122"/>
                                    </a:rPr>
                                  </m:ctrlPr>
                                </m:naryPr>
                                <m:sub>
                                  <m:r>
                                    <a:rPr lang="zh-CN" altLang="en-US" sz="1600" b="1">
                                      <a:solidFill>
                                        <a:prstClr val="black"/>
                                      </a:solidFill>
                                      <a:latin typeface="Cambria Math" panose="02040503050406030204" pitchFamily="18" charset="0"/>
                                      <a:ea typeface="微软雅黑" panose="020B0503020204020204" pitchFamily="34" charset="-122"/>
                                    </a:rPr>
                                    <m:t>𝒊</m:t>
                                  </m:r>
                                  <m:r>
                                    <a:rPr lang="zh-CN" altLang="en-US" sz="1600" b="1">
                                      <a:solidFill>
                                        <a:prstClr val="black"/>
                                      </a:solidFill>
                                      <a:latin typeface="Cambria Math" panose="02040503050406030204" pitchFamily="18" charset="0"/>
                                      <a:ea typeface="微软雅黑" panose="020B0503020204020204" pitchFamily="34" charset="-122"/>
                                    </a:rPr>
                                    <m:t>=</m:t>
                                  </m:r>
                                  <m:r>
                                    <a:rPr lang="zh-CN" altLang="en-US" sz="1600" b="1">
                                      <a:solidFill>
                                        <a:prstClr val="black"/>
                                      </a:solidFill>
                                      <a:latin typeface="Cambria Math" panose="02040503050406030204" pitchFamily="18" charset="0"/>
                                      <a:ea typeface="微软雅黑" panose="020B0503020204020204" pitchFamily="34" charset="-122"/>
                                    </a:rPr>
                                    <m:t>𝟏</m:t>
                                  </m:r>
                                </m:sub>
                                <m:sup>
                                  <m:r>
                                    <a:rPr lang="zh-CN" altLang="en-US" sz="1600" b="1">
                                      <a:solidFill>
                                        <a:prstClr val="black"/>
                                      </a:solidFill>
                                      <a:latin typeface="Cambria Math" panose="02040503050406030204" pitchFamily="18" charset="0"/>
                                      <a:ea typeface="微软雅黑" panose="020B0503020204020204" pitchFamily="34" charset="-122"/>
                                    </a:rPr>
                                    <m:t>𝑵</m:t>
                                  </m:r>
                                </m:sup>
                                <m:e>
                                  <m:d>
                                    <m:dPr>
                                      <m:begChr m:val="["/>
                                      <m:endChr m:val=""/>
                                      <m:ctrlPr>
                                        <a:rPr lang="zh-CN" altLang="en-US" sz="1600" b="1" i="1">
                                          <a:solidFill>
                                            <a:prstClr val="black"/>
                                          </a:solidFill>
                                          <a:latin typeface="Cambria Math" panose="02040503050406030204" pitchFamily="18" charset="0"/>
                                          <a:ea typeface="微软雅黑" panose="020B0503020204020204" pitchFamily="34" charset="-122"/>
                                        </a:rPr>
                                      </m:ctrlPr>
                                    </m:dPr>
                                    <m:e>
                                      <m:r>
                                        <a:rPr lang="zh-CN" altLang="en-US" sz="1600" b="1">
                                          <a:solidFill>
                                            <a:prstClr val="black"/>
                                          </a:solidFill>
                                          <a:latin typeface="Cambria Math" panose="02040503050406030204" pitchFamily="18" charset="0"/>
                                          <a:ea typeface="微软雅黑" panose="020B0503020204020204" pitchFamily="34" charset="-122"/>
                                        </a:rPr>
                                        <m:t>(</m:t>
                                      </m:r>
                                    </m:e>
                                  </m:d>
                                </m:e>
                              </m:nary>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a:solidFill>
                                        <a:prstClr val="black"/>
                                      </a:solidFill>
                                      <a:latin typeface="Cambria Math" panose="02040503050406030204" pitchFamily="18" charset="0"/>
                                      <a:ea typeface="微软雅黑" panose="020B0503020204020204" pitchFamily="34" charset="-122"/>
                                    </a:rPr>
                                    <m:t>𝒂</m:t>
                                  </m:r>
                                </m:e>
                                <m:sub>
                                  <m:r>
                                    <a:rPr lang="zh-CN" altLang="en-US" sz="1600" b="1">
                                      <a:solidFill>
                                        <a:prstClr val="black"/>
                                      </a:solidFill>
                                      <a:latin typeface="Cambria Math" panose="02040503050406030204" pitchFamily="18" charset="0"/>
                                      <a:ea typeface="微软雅黑" panose="020B0503020204020204" pitchFamily="34" charset="-122"/>
                                    </a:rPr>
                                    <m:t>𝟎</m:t>
                                  </m:r>
                                </m:sub>
                              </m:sSub>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a:solidFill>
                                        <a:prstClr val="black"/>
                                      </a:solidFill>
                                      <a:latin typeface="Cambria Math" panose="02040503050406030204" pitchFamily="18" charset="0"/>
                                      <a:ea typeface="微软雅黑" panose="020B0503020204020204" pitchFamily="34" charset="-122"/>
                                    </a:rPr>
                                    <m:t>𝒂</m:t>
                                  </m:r>
                                </m:e>
                                <m:sub>
                                  <m:r>
                                    <a:rPr lang="zh-CN" altLang="en-US" sz="1600" b="1">
                                      <a:solidFill>
                                        <a:prstClr val="black"/>
                                      </a:solidFill>
                                      <a:latin typeface="Cambria Math" panose="02040503050406030204" pitchFamily="18" charset="0"/>
                                      <a:ea typeface="微软雅黑" panose="020B0503020204020204" pitchFamily="34" charset="-122"/>
                                    </a:rPr>
                                    <m:t>𝟏</m:t>
                                  </m:r>
                                </m:sub>
                              </m:sSub>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a:solidFill>
                                        <a:prstClr val="black"/>
                                      </a:solidFill>
                                      <a:latin typeface="Cambria Math" panose="02040503050406030204" pitchFamily="18" charset="0"/>
                                      <a:ea typeface="微软雅黑" panose="020B0503020204020204" pitchFamily="34" charset="-122"/>
                                    </a:rPr>
                                    <m:t>𝒖</m:t>
                                  </m:r>
                                </m:e>
                                <m:sub>
                                  <m:r>
                                    <a:rPr lang="zh-CN" altLang="en-US" sz="1600" b="1">
                                      <a:solidFill>
                                        <a:prstClr val="black"/>
                                      </a:solidFill>
                                      <a:latin typeface="Cambria Math" panose="02040503050406030204" pitchFamily="18" charset="0"/>
                                      <a:ea typeface="微软雅黑" panose="020B0503020204020204" pitchFamily="34" charset="-122"/>
                                    </a:rPr>
                                    <m:t>𝒊</m:t>
                                  </m:r>
                                </m:sub>
                              </m:sSub>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a:solidFill>
                                        <a:prstClr val="black"/>
                                      </a:solidFill>
                                      <a:latin typeface="Cambria Math" panose="02040503050406030204" pitchFamily="18" charset="0"/>
                                      <a:ea typeface="微软雅黑" panose="020B0503020204020204" pitchFamily="34" charset="-122"/>
                                    </a:rPr>
                                    <m:t>𝒂</m:t>
                                  </m:r>
                                </m:e>
                                <m:sub>
                                  <m:r>
                                    <a:rPr lang="zh-CN" altLang="en-US" sz="1600" b="1">
                                      <a:solidFill>
                                        <a:prstClr val="black"/>
                                      </a:solidFill>
                                      <a:latin typeface="Cambria Math" panose="02040503050406030204" pitchFamily="18" charset="0"/>
                                      <a:ea typeface="微软雅黑" panose="020B0503020204020204" pitchFamily="34" charset="-122"/>
                                    </a:rPr>
                                    <m:t>𝟐</m:t>
                                  </m:r>
                                </m:sub>
                              </m:sSub>
                              <m:sSubSup>
                                <m:sSubSupPr>
                                  <m:ctrlPr>
                                    <a:rPr lang="zh-CN" altLang="en-US" sz="1600" b="1" i="1">
                                      <a:solidFill>
                                        <a:prstClr val="black"/>
                                      </a:solidFill>
                                      <a:latin typeface="Cambria Math" panose="02040503050406030204" pitchFamily="18" charset="0"/>
                                      <a:ea typeface="微软雅黑" panose="020B0503020204020204" pitchFamily="34" charset="-122"/>
                                    </a:rPr>
                                  </m:ctrlPr>
                                </m:sSubSupPr>
                                <m:e>
                                  <m:r>
                                    <a:rPr lang="zh-CN" altLang="en-US" sz="1600" b="1">
                                      <a:solidFill>
                                        <a:prstClr val="black"/>
                                      </a:solidFill>
                                      <a:latin typeface="Cambria Math" panose="02040503050406030204" pitchFamily="18" charset="0"/>
                                      <a:ea typeface="微软雅黑" panose="020B0503020204020204" pitchFamily="34" charset="-122"/>
                                    </a:rPr>
                                    <m:t>𝒖</m:t>
                                  </m:r>
                                </m:e>
                                <m:sub>
                                  <m:r>
                                    <a:rPr lang="zh-CN" altLang="en-US" sz="1600" b="1">
                                      <a:solidFill>
                                        <a:prstClr val="black"/>
                                      </a:solidFill>
                                      <a:latin typeface="Cambria Math" panose="02040503050406030204" pitchFamily="18" charset="0"/>
                                      <a:ea typeface="微软雅黑" panose="020B0503020204020204" pitchFamily="34" charset="-122"/>
                                    </a:rPr>
                                    <m:t>𝒊</m:t>
                                  </m:r>
                                </m:sub>
                                <m:sup>
                                  <m:r>
                                    <a:rPr lang="zh-CN" altLang="en-US" sz="1600" b="1">
                                      <a:solidFill>
                                        <a:prstClr val="black"/>
                                      </a:solidFill>
                                      <a:latin typeface="Cambria Math" panose="02040503050406030204" pitchFamily="18" charset="0"/>
                                      <a:ea typeface="微软雅黑" panose="020B0503020204020204" pitchFamily="34" charset="-122"/>
                                    </a:rPr>
                                    <m:t>𝟐</m:t>
                                  </m:r>
                                </m:sup>
                              </m:sSubSup>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a:solidFill>
                                        <a:prstClr val="black"/>
                                      </a:solidFill>
                                      <a:latin typeface="Cambria Math" panose="02040503050406030204" pitchFamily="18" charset="0"/>
                                      <a:ea typeface="微软雅黑" panose="020B0503020204020204" pitchFamily="34" charset="-122"/>
                                    </a:rPr>
                                    <m:t>𝒂</m:t>
                                  </m:r>
                                </m:e>
                                <m:sub>
                                  <m:r>
                                    <a:rPr lang="zh-CN" altLang="en-US" sz="1600" b="1">
                                      <a:solidFill>
                                        <a:prstClr val="black"/>
                                      </a:solidFill>
                                      <a:latin typeface="Cambria Math" panose="02040503050406030204" pitchFamily="18" charset="0"/>
                                      <a:ea typeface="微软雅黑" panose="020B0503020204020204" pitchFamily="34" charset="-122"/>
                                    </a:rPr>
                                    <m:t>𝟑</m:t>
                                  </m:r>
                                </m:sub>
                              </m:sSub>
                              <m:sSubSup>
                                <m:sSubSupPr>
                                  <m:ctrlPr>
                                    <a:rPr lang="zh-CN" altLang="en-US" sz="1600" b="1" i="1">
                                      <a:solidFill>
                                        <a:prstClr val="black"/>
                                      </a:solidFill>
                                      <a:latin typeface="Cambria Math" panose="02040503050406030204" pitchFamily="18" charset="0"/>
                                      <a:ea typeface="微软雅黑" panose="020B0503020204020204" pitchFamily="34" charset="-122"/>
                                    </a:rPr>
                                  </m:ctrlPr>
                                </m:sSubSupPr>
                                <m:e>
                                  <m:r>
                                    <a:rPr lang="zh-CN" altLang="en-US" sz="1600" b="1">
                                      <a:solidFill>
                                        <a:prstClr val="black"/>
                                      </a:solidFill>
                                      <a:latin typeface="Cambria Math" panose="02040503050406030204" pitchFamily="18" charset="0"/>
                                      <a:ea typeface="微软雅黑" panose="020B0503020204020204" pitchFamily="34" charset="-122"/>
                                    </a:rPr>
                                    <m:t>𝒖</m:t>
                                  </m:r>
                                </m:e>
                                <m:sub>
                                  <m:r>
                                    <a:rPr lang="zh-CN" altLang="en-US" sz="1600" b="1">
                                      <a:solidFill>
                                        <a:prstClr val="black"/>
                                      </a:solidFill>
                                      <a:latin typeface="Cambria Math" panose="02040503050406030204" pitchFamily="18" charset="0"/>
                                      <a:ea typeface="微软雅黑" panose="020B0503020204020204" pitchFamily="34" charset="-122"/>
                                    </a:rPr>
                                    <m:t>𝒊</m:t>
                                  </m:r>
                                </m:sub>
                                <m:sup>
                                  <m:r>
                                    <a:rPr lang="zh-CN" altLang="en-US" sz="1600" b="1">
                                      <a:solidFill>
                                        <a:prstClr val="black"/>
                                      </a:solidFill>
                                      <a:latin typeface="Cambria Math" panose="02040503050406030204" pitchFamily="18" charset="0"/>
                                      <a:ea typeface="微软雅黑" panose="020B0503020204020204" pitchFamily="34" charset="-122"/>
                                    </a:rPr>
                                    <m:t>𝟑</m:t>
                                  </m:r>
                                </m:sup>
                              </m:sSubSup>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a:solidFill>
                                        <a:prstClr val="black"/>
                                      </a:solidFill>
                                      <a:latin typeface="Cambria Math" panose="02040503050406030204" pitchFamily="18" charset="0"/>
                                      <a:ea typeface="微软雅黑" panose="020B0503020204020204" pitchFamily="34" charset="-122"/>
                                    </a:rPr>
                                    <m:t>𝒙</m:t>
                                  </m:r>
                                </m:e>
                                <m:sub>
                                  <m:r>
                                    <a:rPr lang="zh-CN" altLang="en-US" sz="1600" b="1">
                                      <a:solidFill>
                                        <a:prstClr val="black"/>
                                      </a:solidFill>
                                      <a:latin typeface="Cambria Math" panose="02040503050406030204" pitchFamily="18" charset="0"/>
                                      <a:ea typeface="微软雅黑" panose="020B0503020204020204" pitchFamily="34" charset="-122"/>
                                    </a:rPr>
                                    <m:t>𝒊</m:t>
                                  </m:r>
                                </m:sub>
                              </m:sSub>
                              <m:r>
                                <a:rPr lang="en-US" altLang="zh-CN" sz="1600" b="1">
                                  <a:solidFill>
                                    <a:prstClr val="black"/>
                                  </a:solidFill>
                                  <a:latin typeface="Cambria Math" panose="02040503050406030204" pitchFamily="18" charset="0"/>
                                  <a:ea typeface="微软雅黑" panose="020B0503020204020204" pitchFamily="34" charset="-122"/>
                                </a:rPr>
                                <m:t>]</m:t>
                              </m:r>
                            </m:e>
                            <m:sup>
                              <m:r>
                                <a:rPr lang="en-US" altLang="zh-CN" sz="1600" b="1">
                                  <a:solidFill>
                                    <a:prstClr val="black"/>
                                  </a:solidFill>
                                  <a:latin typeface="Cambria Math" panose="02040503050406030204" pitchFamily="18" charset="0"/>
                                  <a:ea typeface="微软雅黑" panose="020B0503020204020204" pitchFamily="34" charset="-122"/>
                                </a:rPr>
                                <m:t>𝟐</m:t>
                              </m:r>
                            </m:sup>
                          </m:sSup>
                        </m:e>
                        <m:e>
                          <m:d>
                            <m:dPr>
                              <m:begChr m:val=""/>
                              <m:ctrlPr>
                                <a:rPr lang="zh-CN" altLang="en-US" sz="1600" b="1" i="1">
                                  <a:solidFill>
                                    <a:prstClr val="black"/>
                                  </a:solidFill>
                                  <a:latin typeface="Cambria Math" panose="02040503050406030204" pitchFamily="18" charset="0"/>
                                  <a:ea typeface="微软雅黑" panose="020B0503020204020204" pitchFamily="34" charset="-122"/>
                                </a:rPr>
                              </m:ctrlPr>
                            </m:dPr>
                            <m:e>
                              <m:r>
                                <a:rPr lang="zh-CN" altLang="en-US" sz="1600" b="1">
                                  <a:solidFill>
                                    <a:prstClr val="black"/>
                                  </a:solidFill>
                                  <a:latin typeface="Cambria Math" panose="02040503050406030204" pitchFamily="18" charset="0"/>
                                  <a:ea typeface="微软雅黑" panose="020B0503020204020204" pitchFamily="34" charset="-122"/>
                                </a:rPr>
                                <m:t>    </m:t>
                              </m:r>
                              <m:r>
                                <a:rPr lang="en-US" altLang="zh-CN" sz="1600" b="1">
                                  <a:solidFill>
                                    <a:prstClr val="black"/>
                                  </a:solidFill>
                                  <a:latin typeface="Cambria Math" panose="02040503050406030204" pitchFamily="18" charset="0"/>
                                  <a:ea typeface="微软雅黑" panose="020B0503020204020204" pitchFamily="34" charset="-122"/>
                                </a:rPr>
                                <m:t>              </m:t>
                              </m:r>
                              <m:r>
                                <a:rPr lang="en-US" altLang="zh-CN" sz="1600" b="1" i="0" smtClean="0">
                                  <a:solidFill>
                                    <a:prstClr val="black"/>
                                  </a:solidFill>
                                  <a:latin typeface="Cambria Math" panose="02040503050406030204" pitchFamily="18" charset="0"/>
                                  <a:ea typeface="微软雅黑" panose="020B0503020204020204" pitchFamily="34" charset="-122"/>
                                </a:rPr>
                                <m:t> </m:t>
                              </m:r>
                              <m:r>
                                <a:rPr lang="zh-CN" altLang="en-US" sz="1600" b="1">
                                  <a:solidFill>
                                    <a:prstClr val="black"/>
                                  </a:solidFill>
                                  <a:latin typeface="Cambria Math" panose="02040503050406030204" pitchFamily="18" charset="0"/>
                                  <a:ea typeface="微软雅黑" panose="020B0503020204020204" pitchFamily="34" charset="-122"/>
                                </a:rPr>
                                <m:t>=</m:t>
                              </m:r>
                              <m:r>
                                <m:rPr>
                                  <m:nor/>
                                </m:rPr>
                                <a:rPr lang="zh-CN" altLang="en-US" sz="1600" b="1">
                                  <a:solidFill>
                                    <a:prstClr val="black"/>
                                  </a:solidFill>
                                  <a:latin typeface="Times New Roman" panose="02020603050405020304" pitchFamily="18" charset="0"/>
                                  <a:ea typeface="微软雅黑" panose="020B0503020204020204" pitchFamily="34" charset="-122"/>
                                </a:rPr>
                                <m:t>最小值</m:t>
                              </m:r>
                              <m:r>
                                <a:rPr lang="zh-CN" altLang="en-US" sz="1600" b="1">
                                  <a:solidFill>
                                    <a:prstClr val="black"/>
                                  </a:solidFill>
                                  <a:latin typeface="Cambria Math" panose="02040503050406030204" pitchFamily="18" charset="0"/>
                                  <a:ea typeface="微软雅黑" panose="020B0503020204020204" pitchFamily="34" charset="-122"/>
                                </a:rPr>
                                <m:t>=</m:t>
                              </m:r>
                              <m:r>
                                <a:rPr lang="zh-CN" altLang="en-US" sz="1600" b="1">
                                  <a:solidFill>
                                    <a:prstClr val="black"/>
                                  </a:solidFill>
                                  <a:latin typeface="Cambria Math" panose="02040503050406030204" pitchFamily="18" charset="0"/>
                                  <a:ea typeface="微软雅黑" panose="020B0503020204020204" pitchFamily="34" charset="-122"/>
                                </a:rPr>
                                <m:t>𝑭</m:t>
                              </m:r>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a:solidFill>
                                        <a:prstClr val="black"/>
                                      </a:solidFill>
                                      <a:latin typeface="Cambria Math" panose="02040503050406030204" pitchFamily="18" charset="0"/>
                                      <a:ea typeface="微软雅黑" panose="020B0503020204020204" pitchFamily="34" charset="-122"/>
                                    </a:rPr>
                                    <m:t>𝒂</m:t>
                                  </m:r>
                                </m:e>
                                <m:sub>
                                  <m:r>
                                    <a:rPr lang="zh-CN" altLang="en-US" sz="1600" b="1">
                                      <a:solidFill>
                                        <a:prstClr val="black"/>
                                      </a:solidFill>
                                      <a:latin typeface="Cambria Math" panose="02040503050406030204" pitchFamily="18" charset="0"/>
                                      <a:ea typeface="微软雅黑" panose="020B0503020204020204" pitchFamily="34" charset="-122"/>
                                    </a:rPr>
                                    <m:t>𝟎</m:t>
                                  </m:r>
                                </m:sub>
                              </m:sSub>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a:solidFill>
                                        <a:prstClr val="black"/>
                                      </a:solidFill>
                                      <a:latin typeface="Cambria Math" panose="02040503050406030204" pitchFamily="18" charset="0"/>
                                      <a:ea typeface="微软雅黑" panose="020B0503020204020204" pitchFamily="34" charset="-122"/>
                                    </a:rPr>
                                    <m:t>𝒂</m:t>
                                  </m:r>
                                </m:e>
                                <m:sub>
                                  <m:r>
                                    <a:rPr lang="zh-CN" altLang="en-US" sz="1600" b="1">
                                      <a:solidFill>
                                        <a:prstClr val="black"/>
                                      </a:solidFill>
                                      <a:latin typeface="Cambria Math" panose="02040503050406030204" pitchFamily="18" charset="0"/>
                                      <a:ea typeface="微软雅黑" panose="020B0503020204020204" pitchFamily="34" charset="-122"/>
                                    </a:rPr>
                                    <m:t>𝟏</m:t>
                                  </m:r>
                                </m:sub>
                              </m:sSub>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a:solidFill>
                                        <a:prstClr val="black"/>
                                      </a:solidFill>
                                      <a:latin typeface="Cambria Math" panose="02040503050406030204" pitchFamily="18" charset="0"/>
                                      <a:ea typeface="微软雅黑" panose="020B0503020204020204" pitchFamily="34" charset="-122"/>
                                    </a:rPr>
                                    <m:t>𝒂</m:t>
                                  </m:r>
                                </m:e>
                                <m:sub>
                                  <m:r>
                                    <a:rPr lang="zh-CN" altLang="en-US" sz="1600" b="1">
                                      <a:solidFill>
                                        <a:prstClr val="black"/>
                                      </a:solidFill>
                                      <a:latin typeface="Cambria Math" panose="02040503050406030204" pitchFamily="18" charset="0"/>
                                      <a:ea typeface="微软雅黑" panose="020B0503020204020204" pitchFamily="34" charset="-122"/>
                                    </a:rPr>
                                    <m:t>𝟐</m:t>
                                  </m:r>
                                </m:sub>
                              </m:sSub>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a:solidFill>
                                        <a:prstClr val="black"/>
                                      </a:solidFill>
                                      <a:latin typeface="Cambria Math" panose="02040503050406030204" pitchFamily="18" charset="0"/>
                                      <a:ea typeface="微软雅黑" panose="020B0503020204020204" pitchFamily="34" charset="-122"/>
                                    </a:rPr>
                                    <m:t>𝒂</m:t>
                                  </m:r>
                                </m:e>
                                <m:sub>
                                  <m:r>
                                    <a:rPr lang="zh-CN" altLang="en-US" sz="1600" b="1">
                                      <a:solidFill>
                                        <a:prstClr val="black"/>
                                      </a:solidFill>
                                      <a:latin typeface="Cambria Math" panose="02040503050406030204" pitchFamily="18" charset="0"/>
                                      <a:ea typeface="微软雅黑" panose="020B0503020204020204" pitchFamily="34" charset="-122"/>
                                    </a:rPr>
                                    <m:t>𝟑</m:t>
                                  </m:r>
                                </m:sub>
                              </m:sSub>
                            </m:e>
                          </m:d>
                        </m:e>
                      </m:eqArr>
                    </m:oMath>
                  </m:oMathPara>
                </a14:m>
                <a:endParaRPr lang="zh-CN" altLang="en-US" sz="1600"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2031569" y="1743658"/>
                <a:ext cx="5525039" cy="107164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141730" y="3944430"/>
                <a:ext cx="4860540" cy="8712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b="1" i="1">
                              <a:latin typeface="Cambria Math" panose="02040503050406030204" pitchFamily="18" charset="0"/>
                            </a:rPr>
                          </m:ctrlPr>
                        </m:naryPr>
                        <m:sub>
                          <m:r>
                            <a:rPr lang="zh-CN" altLang="en-US" b="1" i="1">
                              <a:latin typeface="Cambria Math" panose="02040503050406030204" pitchFamily="18" charset="0"/>
                            </a:rPr>
                            <m:t>𝒊</m:t>
                          </m:r>
                          <m:r>
                            <a:rPr lang="zh-CN" altLang="en-US" b="1" i="0">
                              <a:latin typeface="Cambria Math" panose="02040503050406030204" pitchFamily="18" charset="0"/>
                            </a:rPr>
                            <m:t>=</m:t>
                          </m:r>
                          <m:r>
                            <a:rPr lang="zh-CN" altLang="en-US" b="1" i="0">
                              <a:latin typeface="Cambria Math" panose="02040503050406030204" pitchFamily="18" charset="0"/>
                            </a:rPr>
                            <m:t>𝟏</m:t>
                          </m:r>
                        </m:sub>
                        <m:sup>
                          <m:r>
                            <a:rPr lang="zh-CN" altLang="en-US" b="1" i="1">
                              <a:latin typeface="Cambria Math" panose="02040503050406030204" pitchFamily="18" charset="0"/>
                            </a:rPr>
                            <m:t>𝑵</m:t>
                          </m:r>
                        </m:sup>
                        <m:e>
                          <m:d>
                            <m:dPr>
                              <m:begChr m:val="["/>
                              <m:endChr m:val=""/>
                              <m:ctrlPr>
                                <a:rPr lang="zh-CN" altLang="en-US" b="1" i="1">
                                  <a:latin typeface="Cambria Math" panose="02040503050406030204" pitchFamily="18" charset="0"/>
                                </a:rPr>
                              </m:ctrlPr>
                            </m:dPr>
                            <m:e>
                              <m:r>
                                <a:rPr lang="zh-CN" altLang="en-US" b="1">
                                  <a:latin typeface="Cambria Math" panose="02040503050406030204" pitchFamily="18" charset="0"/>
                                </a:rPr>
                                <m:t>(</m:t>
                              </m:r>
                            </m:e>
                          </m:d>
                        </m:e>
                      </m:nary>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𝟎</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𝟐</m:t>
                          </m:r>
                        </m:sub>
                      </m:sSub>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up>
                          <m:r>
                            <a:rPr lang="zh-CN" altLang="en-US" b="1" i="0">
                              <a:latin typeface="Cambria Math" panose="02040503050406030204" pitchFamily="18" charset="0"/>
                            </a:rPr>
                            <m:t>𝟐</m:t>
                          </m:r>
                        </m:sup>
                      </m:sSubSup>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𝟑</m:t>
                          </m:r>
                        </m:sub>
                      </m:sSub>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up>
                          <m:r>
                            <a:rPr lang="zh-CN" altLang="en-US" b="1" i="0">
                              <a:latin typeface="Cambria Math" panose="02040503050406030204" pitchFamily="18" charset="0"/>
                            </a:rPr>
                            <m:t>𝟑</m:t>
                          </m:r>
                        </m:sup>
                      </m:sSubSup>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0">
                          <a:latin typeface="Cambria Math" panose="02040503050406030204" pitchFamily="18" charset="0"/>
                        </a:rPr>
                        <m:t>𝟎</m:t>
                      </m:r>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2141730" y="3944430"/>
                <a:ext cx="4860540" cy="87126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3704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7357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曲线拟合法</a:t>
            </a:r>
          </a:p>
        </p:txBody>
      </p:sp>
      <mc:AlternateContent xmlns:mc="http://schemas.openxmlformats.org/markup-compatibility/2006" xmlns:a14="http://schemas.microsoft.com/office/drawing/2010/main">
        <mc:Choice Requires="a14">
          <p:sp>
            <p:nvSpPr>
              <p:cNvPr id="2" name="矩形 1"/>
              <p:cNvSpPr/>
              <p:nvPr/>
            </p:nvSpPr>
            <p:spPr>
              <a:xfrm>
                <a:off x="240952" y="987574"/>
                <a:ext cx="8686800" cy="3471143"/>
              </a:xfrm>
              <a:prstGeom prst="rect">
                <a:avLst/>
              </a:prstGeom>
            </p:spPr>
            <p:txBody>
              <a:bodyPr wrap="square">
                <a:spAutoFit/>
              </a:bodyPr>
              <a:lstStyle/>
              <a:p>
                <a:pPr>
                  <a:lnSpc>
                    <a:spcPct val="125000"/>
                  </a:lnSpc>
                  <a:buClr>
                    <a:schemeClr val="accent3">
                      <a:lumMod val="75000"/>
                    </a:schemeClr>
                  </a:buClr>
                </a:pPr>
                <a:r>
                  <a:rPr lang="en-US" altLang="zh-CN" dirty="0"/>
                  <a:t>      </a:t>
                </a:r>
                <a:r>
                  <a:rPr lang="zh-CN" altLang="zh-CN" b="1" dirty="0">
                    <a:solidFill>
                      <a:prstClr val="black"/>
                    </a:solidFill>
                    <a:latin typeface="Times New Roman" panose="02020603050405020304" pitchFamily="18" charset="0"/>
                    <a:ea typeface="微软雅黑" panose="020B0503020204020204" pitchFamily="34" charset="-122"/>
                  </a:rPr>
                  <a:t>令</a:t>
                </a:r>
                <a14:m>
                  <m:oMath xmlns:m="http://schemas.openxmlformats.org/officeDocument/2006/math">
                    <m:f>
                      <m:fPr>
                        <m:ctrlPr>
                          <a:rPr lang="zh-CN" altLang="zh-CN" b="1" i="1">
                            <a:solidFill>
                              <a:prstClr val="black"/>
                            </a:solidFill>
                            <a:latin typeface="Cambria Math" panose="02040503050406030204" pitchFamily="18" charset="0"/>
                            <a:ea typeface="微软雅黑" panose="020B0503020204020204" pitchFamily="34" charset="-122"/>
                          </a:rPr>
                        </m:ctrlPr>
                      </m:fPr>
                      <m:num>
                        <m:r>
                          <a:rPr lang="en-US" altLang="zh-CN" b="1" i="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𝑭</m:t>
                        </m:r>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𝟏</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𝟐</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𝟑</m:t>
                            </m:r>
                          </m:sub>
                        </m:sSub>
                        <m:r>
                          <a:rPr lang="en-US" altLang="zh-CN" b="1">
                            <a:solidFill>
                              <a:prstClr val="black"/>
                            </a:solidFill>
                            <a:latin typeface="Cambria Math" panose="02040503050406030204" pitchFamily="18" charset="0"/>
                            <a:ea typeface="微软雅黑" panose="020B0503020204020204" pitchFamily="34" charset="-122"/>
                          </a:rPr>
                          <m:t>)</m:t>
                        </m:r>
                      </m:num>
                      <m:den>
                        <m:r>
                          <a:rPr lang="en-US" altLang="zh-CN" b="1" i="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smtClean="0">
                                <a:solidFill>
                                  <a:prstClr val="black"/>
                                </a:solidFill>
                                <a:latin typeface="Cambria Math" panose="02040503050406030204" pitchFamily="18" charset="0"/>
                                <a:ea typeface="微软雅黑" panose="020B0503020204020204" pitchFamily="34" charset="-122"/>
                              </a:rPr>
                              <m:t>𝟏</m:t>
                            </m:r>
                          </m:sub>
                        </m:sSub>
                      </m:den>
                    </m:f>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𝟎</m:t>
                    </m:r>
                  </m:oMath>
                </a14:m>
                <a:r>
                  <a:rPr lang="zh-CN" altLang="zh-CN" b="1" dirty="0">
                    <a:solidFill>
                      <a:prstClr val="black"/>
                    </a:solidFill>
                    <a:latin typeface="Times New Roman" panose="02020603050405020304" pitchFamily="18" charset="0"/>
                    <a:ea typeface="微软雅黑" panose="020B0503020204020204" pitchFamily="34" charset="-122"/>
                  </a:rPr>
                  <a:t>，得：</a:t>
                </a: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buClr>
                    <a:schemeClr val="accent3">
                      <a:lumMod val="75000"/>
                    </a:schemeClr>
                  </a:buClr>
                </a:pPr>
                <a:r>
                  <a:rPr lang="en-US" altLang="zh-CN" dirty="0"/>
                  <a:t>     </a:t>
                </a:r>
                <a:r>
                  <a:rPr lang="zh-CN" altLang="zh-CN" b="1" dirty="0">
                    <a:solidFill>
                      <a:prstClr val="black"/>
                    </a:solidFill>
                    <a:latin typeface="Times New Roman" panose="02020603050405020304" pitchFamily="18" charset="0"/>
                    <a:ea typeface="微软雅黑" panose="020B0503020204020204" pitchFamily="34" charset="-122"/>
                  </a:rPr>
                  <a:t>令</a:t>
                </a:r>
                <a14:m>
                  <m:oMath xmlns:m="http://schemas.openxmlformats.org/officeDocument/2006/math">
                    <m:f>
                      <m:fPr>
                        <m:ctrlPr>
                          <a:rPr lang="zh-CN" altLang="zh-CN" b="1" i="1">
                            <a:solidFill>
                              <a:prstClr val="black"/>
                            </a:solidFill>
                            <a:latin typeface="Cambria Math" panose="02040503050406030204" pitchFamily="18" charset="0"/>
                            <a:ea typeface="微软雅黑" panose="020B0503020204020204" pitchFamily="34" charset="-122"/>
                          </a:rPr>
                        </m:ctrlPr>
                      </m:fPr>
                      <m:num>
                        <m:r>
                          <a:rPr lang="en-US" altLang="zh-CN" b="1" i="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𝑭</m:t>
                        </m:r>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𝟏</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𝟐</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𝟑</m:t>
                            </m:r>
                          </m:sub>
                        </m:sSub>
                        <m:r>
                          <a:rPr lang="en-US" altLang="zh-CN" b="1">
                            <a:solidFill>
                              <a:prstClr val="black"/>
                            </a:solidFill>
                            <a:latin typeface="Cambria Math" panose="02040503050406030204" pitchFamily="18" charset="0"/>
                            <a:ea typeface="微软雅黑" panose="020B0503020204020204" pitchFamily="34" charset="-122"/>
                          </a:rPr>
                          <m:t>)</m:t>
                        </m:r>
                      </m:num>
                      <m:den>
                        <m:r>
                          <a:rPr lang="en-US" altLang="zh-CN" b="1" i="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smtClean="0">
                                <a:solidFill>
                                  <a:prstClr val="black"/>
                                </a:solidFill>
                                <a:latin typeface="Cambria Math" panose="02040503050406030204" pitchFamily="18" charset="0"/>
                                <a:ea typeface="微软雅黑" panose="020B0503020204020204" pitchFamily="34" charset="-122"/>
                              </a:rPr>
                              <m:t>𝟐</m:t>
                            </m:r>
                          </m:sub>
                        </m:sSub>
                      </m:den>
                    </m:f>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𝟎</m:t>
                    </m:r>
                  </m:oMath>
                </a14:m>
                <a:r>
                  <a:rPr lang="zh-CN" altLang="zh-CN" b="1" dirty="0">
                    <a:solidFill>
                      <a:prstClr val="black"/>
                    </a:solidFill>
                    <a:latin typeface="Times New Roman" panose="02020603050405020304" pitchFamily="18" charset="0"/>
                    <a:ea typeface="微软雅黑" panose="020B0503020204020204" pitchFamily="34" charset="-122"/>
                  </a:rPr>
                  <a:t>，得：</a:t>
                </a: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buClr>
                    <a:schemeClr val="accent3">
                      <a:lumMod val="75000"/>
                    </a:schemeClr>
                  </a:buClr>
                </a:pPr>
                <a:r>
                  <a:rPr lang="en-US" altLang="zh-CN" dirty="0"/>
                  <a:t>    </a:t>
                </a:r>
                <a:r>
                  <a:rPr lang="zh-CN" altLang="zh-CN" b="1" dirty="0">
                    <a:solidFill>
                      <a:prstClr val="black"/>
                    </a:solidFill>
                    <a:latin typeface="Times New Roman" panose="02020603050405020304" pitchFamily="18" charset="0"/>
                    <a:ea typeface="微软雅黑" panose="020B0503020204020204" pitchFamily="34" charset="-122"/>
                  </a:rPr>
                  <a:t>令</a:t>
                </a:r>
                <a14:m>
                  <m:oMath xmlns:m="http://schemas.openxmlformats.org/officeDocument/2006/math">
                    <m:f>
                      <m:fPr>
                        <m:ctrlPr>
                          <a:rPr lang="zh-CN" altLang="zh-CN" b="1" i="1">
                            <a:solidFill>
                              <a:prstClr val="black"/>
                            </a:solidFill>
                            <a:latin typeface="Cambria Math" panose="02040503050406030204" pitchFamily="18" charset="0"/>
                            <a:ea typeface="微软雅黑" panose="020B0503020204020204" pitchFamily="34" charset="-122"/>
                          </a:rPr>
                        </m:ctrlPr>
                      </m:fPr>
                      <m:num>
                        <m:r>
                          <a:rPr lang="en-US" altLang="zh-CN" b="1" i="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𝑭</m:t>
                        </m:r>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𝟏</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𝟐</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𝟑</m:t>
                            </m:r>
                          </m:sub>
                        </m:sSub>
                        <m:r>
                          <a:rPr lang="en-US" altLang="zh-CN" b="1">
                            <a:solidFill>
                              <a:prstClr val="black"/>
                            </a:solidFill>
                            <a:latin typeface="Cambria Math" panose="02040503050406030204" pitchFamily="18" charset="0"/>
                            <a:ea typeface="微软雅黑" panose="020B0503020204020204" pitchFamily="34" charset="-122"/>
                          </a:rPr>
                          <m:t>)</m:t>
                        </m:r>
                      </m:num>
                      <m:den>
                        <m:r>
                          <a:rPr lang="en-US" altLang="zh-CN" b="1" i="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smtClean="0">
                                <a:solidFill>
                                  <a:prstClr val="black"/>
                                </a:solidFill>
                                <a:latin typeface="Cambria Math" panose="02040503050406030204" pitchFamily="18" charset="0"/>
                                <a:ea typeface="微软雅黑" panose="020B0503020204020204" pitchFamily="34" charset="-122"/>
                              </a:rPr>
                              <m:t>𝟑</m:t>
                            </m:r>
                          </m:sub>
                        </m:sSub>
                      </m:den>
                    </m:f>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𝟎</m:t>
                    </m:r>
                  </m:oMath>
                </a14:m>
                <a:r>
                  <a:rPr lang="zh-CN" altLang="zh-CN" b="1" dirty="0">
                    <a:solidFill>
                      <a:prstClr val="black"/>
                    </a:solidFill>
                    <a:latin typeface="Times New Roman" panose="02020603050405020304" pitchFamily="18" charset="0"/>
                    <a:ea typeface="微软雅黑" panose="020B0503020204020204" pitchFamily="34" charset="-122"/>
                  </a:rPr>
                  <a:t>，得：</a:t>
                </a: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240952" y="987574"/>
                <a:ext cx="8686800" cy="347114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141730" y="1539713"/>
                <a:ext cx="4860540" cy="8712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b="1" i="1">
                              <a:latin typeface="Cambria Math" panose="02040503050406030204" pitchFamily="18" charset="0"/>
                            </a:rPr>
                          </m:ctrlPr>
                        </m:naryPr>
                        <m:sub>
                          <m:r>
                            <a:rPr lang="zh-CN" altLang="en-US" b="1" i="1">
                              <a:latin typeface="Cambria Math" panose="02040503050406030204" pitchFamily="18" charset="0"/>
                            </a:rPr>
                            <m:t>𝒊</m:t>
                          </m:r>
                          <m:r>
                            <a:rPr lang="zh-CN" altLang="en-US" b="1" i="0">
                              <a:latin typeface="Cambria Math" panose="02040503050406030204" pitchFamily="18" charset="0"/>
                            </a:rPr>
                            <m:t>=</m:t>
                          </m:r>
                          <m:r>
                            <a:rPr lang="zh-CN" altLang="en-US" b="1" i="0">
                              <a:latin typeface="Cambria Math" panose="02040503050406030204" pitchFamily="18" charset="0"/>
                            </a:rPr>
                            <m:t>𝟏</m:t>
                          </m:r>
                        </m:sub>
                        <m:sup>
                          <m:r>
                            <a:rPr lang="zh-CN" altLang="en-US" b="1" i="1">
                              <a:latin typeface="Cambria Math" panose="02040503050406030204" pitchFamily="18" charset="0"/>
                            </a:rPr>
                            <m:t>𝑵</m:t>
                          </m:r>
                        </m:sup>
                        <m:e>
                          <m:d>
                            <m:dPr>
                              <m:begChr m:val="["/>
                              <m:endChr m:val=""/>
                              <m:ctrlPr>
                                <a:rPr lang="zh-CN" altLang="en-US" b="1" i="1">
                                  <a:latin typeface="Cambria Math" panose="02040503050406030204" pitchFamily="18" charset="0"/>
                                </a:rPr>
                              </m:ctrlPr>
                            </m:dPr>
                            <m:e>
                              <m:r>
                                <a:rPr lang="zh-CN" altLang="en-US" b="1">
                                  <a:latin typeface="Cambria Math" panose="02040503050406030204" pitchFamily="18" charset="0"/>
                                </a:rPr>
                                <m:t>(</m:t>
                              </m:r>
                            </m:e>
                          </m:d>
                        </m:e>
                      </m:nary>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𝟎</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𝟐</m:t>
                          </m:r>
                        </m:sub>
                      </m:sSub>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up>
                          <m:r>
                            <a:rPr lang="zh-CN" altLang="en-US" b="1" i="0">
                              <a:latin typeface="Cambria Math" panose="02040503050406030204" pitchFamily="18" charset="0"/>
                            </a:rPr>
                            <m:t>𝟐</m:t>
                          </m:r>
                        </m:sup>
                      </m:sSubSup>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𝟑</m:t>
                          </m:r>
                        </m:sub>
                      </m:sSub>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up>
                          <m:r>
                            <a:rPr lang="zh-CN" altLang="en-US" b="1" i="0">
                              <a:latin typeface="Cambria Math" panose="02040503050406030204" pitchFamily="18" charset="0"/>
                            </a:rPr>
                            <m:t>𝟑</m:t>
                          </m:r>
                        </m:sup>
                      </m:sSubSup>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𝒊</m:t>
                          </m:r>
                        </m:sub>
                      </m:sSub>
                      <m:r>
                        <a:rPr lang="zh-CN" altLang="en-US" b="1" i="0">
                          <a:latin typeface="Cambria Math" panose="02040503050406030204" pitchFamily="18" charset="0"/>
                        </a:rPr>
                        <m:t>=</m:t>
                      </m:r>
                      <m:r>
                        <a:rPr lang="zh-CN" altLang="en-US" b="1" i="0">
                          <a:latin typeface="Cambria Math" panose="02040503050406030204" pitchFamily="18" charset="0"/>
                        </a:rPr>
                        <m:t>𝟎</m:t>
                      </m:r>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2141730" y="1539713"/>
                <a:ext cx="4860540" cy="87126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087724" y="2748793"/>
                <a:ext cx="5010206" cy="8766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b="1" i="1">
                              <a:latin typeface="Cambria Math" panose="02040503050406030204" pitchFamily="18" charset="0"/>
                            </a:rPr>
                          </m:ctrlPr>
                        </m:naryPr>
                        <m:sub>
                          <m:r>
                            <a:rPr lang="zh-CN" altLang="en-US" b="1" i="1">
                              <a:latin typeface="Cambria Math" panose="02040503050406030204" pitchFamily="18" charset="0"/>
                            </a:rPr>
                            <m:t>𝒊</m:t>
                          </m:r>
                          <m:r>
                            <a:rPr lang="zh-CN" altLang="en-US" b="1" i="0">
                              <a:latin typeface="Cambria Math" panose="02040503050406030204" pitchFamily="18" charset="0"/>
                            </a:rPr>
                            <m:t>=</m:t>
                          </m:r>
                          <m:r>
                            <a:rPr lang="zh-CN" altLang="en-US" b="1" i="0">
                              <a:latin typeface="Cambria Math" panose="02040503050406030204" pitchFamily="18" charset="0"/>
                            </a:rPr>
                            <m:t>𝟏</m:t>
                          </m:r>
                        </m:sub>
                        <m:sup>
                          <m:r>
                            <a:rPr lang="zh-CN" altLang="en-US" b="1" i="1">
                              <a:latin typeface="Cambria Math" panose="02040503050406030204" pitchFamily="18" charset="0"/>
                            </a:rPr>
                            <m:t>𝑵</m:t>
                          </m:r>
                        </m:sup>
                        <m:e>
                          <m:d>
                            <m:dPr>
                              <m:begChr m:val="["/>
                              <m:endChr m:val=""/>
                              <m:ctrlPr>
                                <a:rPr lang="zh-CN" altLang="en-US" b="1" i="1">
                                  <a:latin typeface="Cambria Math" panose="02040503050406030204" pitchFamily="18" charset="0"/>
                                </a:rPr>
                              </m:ctrlPr>
                            </m:dPr>
                            <m:e>
                              <m:r>
                                <a:rPr lang="zh-CN" altLang="en-US" b="1">
                                  <a:latin typeface="Cambria Math" panose="02040503050406030204" pitchFamily="18" charset="0"/>
                                </a:rPr>
                                <m:t>(</m:t>
                              </m:r>
                            </m:e>
                          </m:d>
                        </m:e>
                      </m:nary>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𝟎</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𝟐</m:t>
                          </m:r>
                        </m:sub>
                      </m:sSub>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up>
                          <m:r>
                            <a:rPr lang="zh-CN" altLang="en-US" b="1" i="0">
                              <a:latin typeface="Cambria Math" panose="02040503050406030204" pitchFamily="18" charset="0"/>
                            </a:rPr>
                            <m:t>𝟐</m:t>
                          </m:r>
                        </m:sup>
                      </m:sSubSup>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𝟑</m:t>
                          </m:r>
                        </m:sub>
                      </m:sSub>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up>
                          <m:r>
                            <a:rPr lang="zh-CN" altLang="en-US" b="1" i="0">
                              <a:latin typeface="Cambria Math" panose="02040503050406030204" pitchFamily="18" charset="0"/>
                            </a:rPr>
                            <m:t>𝟑</m:t>
                          </m:r>
                        </m:sup>
                      </m:sSubSup>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𝒖</m:t>
                          </m:r>
                        </m:e>
                        <m:sub>
                          <m:r>
                            <a:rPr lang="en-US" altLang="zh-CN" b="1" i="1">
                              <a:latin typeface="Cambria Math" panose="02040503050406030204" pitchFamily="18" charset="0"/>
                            </a:rPr>
                            <m:t>𝒊</m:t>
                          </m:r>
                        </m:sub>
                        <m:sup>
                          <m:r>
                            <a:rPr lang="en-US" altLang="zh-CN" b="1" i="1">
                              <a:latin typeface="Cambria Math" panose="02040503050406030204" pitchFamily="18" charset="0"/>
                            </a:rPr>
                            <m:t>𝟐</m:t>
                          </m:r>
                        </m:sup>
                      </m:sSubSup>
                      <m:r>
                        <a:rPr lang="zh-CN" altLang="en-US" b="1" i="0">
                          <a:latin typeface="Cambria Math" panose="02040503050406030204" pitchFamily="18" charset="0"/>
                        </a:rPr>
                        <m:t>=</m:t>
                      </m:r>
                      <m:r>
                        <a:rPr lang="zh-CN" altLang="en-US" b="1" i="0">
                          <a:latin typeface="Cambria Math" panose="02040503050406030204" pitchFamily="18" charset="0"/>
                        </a:rPr>
                        <m:t>𝟎</m:t>
                      </m:r>
                    </m:oMath>
                  </m:oMathPara>
                </a14:m>
                <a:endParaRPr lang="zh-CN" altLang="en-US" b="1" dirty="0"/>
              </a:p>
            </p:txBody>
          </p:sp>
        </mc:Choice>
        <mc:Fallback xmlns="">
          <p:sp>
            <p:nvSpPr>
              <p:cNvPr id="7" name="矩形 6"/>
              <p:cNvSpPr>
                <a:spLocks noRot="1" noChangeAspect="1" noMove="1" noResize="1" noEditPoints="1" noAdjustHandles="1" noChangeArrowheads="1" noChangeShapeType="1" noTextEdit="1"/>
              </p:cNvSpPr>
              <p:nvPr/>
            </p:nvSpPr>
            <p:spPr>
              <a:xfrm>
                <a:off x="2087724" y="2748793"/>
                <a:ext cx="5010206" cy="87665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087724" y="3971801"/>
                <a:ext cx="4943848" cy="8766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b="1" i="1">
                              <a:latin typeface="Cambria Math" panose="02040503050406030204" pitchFamily="18" charset="0"/>
                            </a:rPr>
                          </m:ctrlPr>
                        </m:naryPr>
                        <m:sub>
                          <m:r>
                            <a:rPr lang="zh-CN" altLang="en-US" b="1" i="1">
                              <a:latin typeface="Cambria Math" panose="02040503050406030204" pitchFamily="18" charset="0"/>
                            </a:rPr>
                            <m:t>𝒊</m:t>
                          </m:r>
                          <m:r>
                            <a:rPr lang="zh-CN" altLang="en-US" b="1" i="0">
                              <a:latin typeface="Cambria Math" panose="02040503050406030204" pitchFamily="18" charset="0"/>
                            </a:rPr>
                            <m:t>=</m:t>
                          </m:r>
                          <m:r>
                            <a:rPr lang="zh-CN" altLang="en-US" b="1" i="0">
                              <a:latin typeface="Cambria Math" panose="02040503050406030204" pitchFamily="18" charset="0"/>
                            </a:rPr>
                            <m:t>𝟏</m:t>
                          </m:r>
                        </m:sub>
                        <m:sup>
                          <m:r>
                            <a:rPr lang="zh-CN" altLang="en-US" b="1" i="1">
                              <a:latin typeface="Cambria Math" panose="02040503050406030204" pitchFamily="18" charset="0"/>
                            </a:rPr>
                            <m:t>𝑵</m:t>
                          </m:r>
                        </m:sup>
                        <m:e>
                          <m:d>
                            <m:dPr>
                              <m:begChr m:val="["/>
                              <m:endChr m:val=""/>
                              <m:ctrlPr>
                                <a:rPr lang="zh-CN" altLang="en-US" b="1" i="1">
                                  <a:latin typeface="Cambria Math" panose="02040503050406030204" pitchFamily="18" charset="0"/>
                                </a:rPr>
                              </m:ctrlPr>
                            </m:dPr>
                            <m:e>
                              <m:r>
                                <a:rPr lang="zh-CN" altLang="en-US" b="1">
                                  <a:latin typeface="Cambria Math" panose="02040503050406030204" pitchFamily="18" charset="0"/>
                                </a:rPr>
                                <m:t>(</m:t>
                              </m:r>
                            </m:e>
                          </m:d>
                        </m:e>
                      </m:nary>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𝟎</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𝟐</m:t>
                          </m:r>
                        </m:sub>
                      </m:sSub>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up>
                          <m:r>
                            <a:rPr lang="zh-CN" altLang="en-US" b="1" i="0">
                              <a:latin typeface="Cambria Math" panose="02040503050406030204" pitchFamily="18" charset="0"/>
                            </a:rPr>
                            <m:t>𝟐</m:t>
                          </m:r>
                        </m:sup>
                      </m:sSubSup>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𝟑</m:t>
                          </m:r>
                        </m:sub>
                      </m:sSub>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up>
                          <m:r>
                            <a:rPr lang="zh-CN" altLang="en-US" b="1" i="0">
                              <a:latin typeface="Cambria Math" panose="02040503050406030204" pitchFamily="18" charset="0"/>
                            </a:rPr>
                            <m:t>𝟑</m:t>
                          </m:r>
                        </m:sup>
                      </m:sSubSup>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𝒖</m:t>
                          </m:r>
                        </m:e>
                        <m:sub>
                          <m:r>
                            <a:rPr lang="en-US" altLang="zh-CN" b="1" i="1">
                              <a:latin typeface="Cambria Math" panose="02040503050406030204" pitchFamily="18" charset="0"/>
                            </a:rPr>
                            <m:t>𝒊</m:t>
                          </m:r>
                        </m:sub>
                        <m:sup>
                          <m:r>
                            <a:rPr lang="en-US" altLang="zh-CN" b="1" i="1">
                              <a:latin typeface="Cambria Math" panose="02040503050406030204" pitchFamily="18" charset="0"/>
                            </a:rPr>
                            <m:t>𝟑</m:t>
                          </m:r>
                        </m:sup>
                      </m:sSubSup>
                      <m:r>
                        <a:rPr lang="zh-CN" altLang="en-US" b="1" i="0">
                          <a:latin typeface="Cambria Math" panose="02040503050406030204" pitchFamily="18" charset="0"/>
                        </a:rPr>
                        <m:t>=</m:t>
                      </m:r>
                      <m:r>
                        <a:rPr lang="zh-CN" altLang="en-US" b="1" i="0">
                          <a:latin typeface="Cambria Math" panose="02040503050406030204" pitchFamily="18" charset="0"/>
                        </a:rPr>
                        <m:t>𝟎</m:t>
                      </m:r>
                    </m:oMath>
                  </m:oMathPara>
                </a14:m>
                <a:endParaRPr lang="zh-CN" altLang="en-US" b="1" dirty="0"/>
              </a:p>
            </p:txBody>
          </p:sp>
        </mc:Choice>
        <mc:Fallback xmlns="">
          <p:sp>
            <p:nvSpPr>
              <p:cNvPr id="9" name="矩形 8"/>
              <p:cNvSpPr>
                <a:spLocks noRot="1" noChangeAspect="1" noMove="1" noResize="1" noEditPoints="1" noAdjustHandles="1" noChangeArrowheads="1" noChangeShapeType="1" noTextEdit="1"/>
              </p:cNvSpPr>
              <p:nvPr/>
            </p:nvSpPr>
            <p:spPr>
              <a:xfrm>
                <a:off x="2087724" y="3971801"/>
                <a:ext cx="4943848" cy="87665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467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7357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曲线拟合法</a:t>
            </a:r>
          </a:p>
        </p:txBody>
      </p:sp>
      <p:sp>
        <p:nvSpPr>
          <p:cNvPr id="2" name="矩形 1"/>
          <p:cNvSpPr/>
          <p:nvPr/>
        </p:nvSpPr>
        <p:spPr>
          <a:xfrm>
            <a:off x="240952" y="987574"/>
            <a:ext cx="8686800" cy="1823576"/>
          </a:xfrm>
          <a:prstGeom prst="rect">
            <a:avLst/>
          </a:prstGeom>
        </p:spPr>
        <p:txBody>
          <a:bodyPr wrap="square">
            <a:spAutoFit/>
          </a:bodyPr>
          <a:lstStyle/>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整理后可得矩阵方程：</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2930806" y="1394352"/>
                <a:ext cx="3297378" cy="11580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b="1" i="1">
                              <a:latin typeface="Cambria Math" panose="02040503050406030204" pitchFamily="18" charset="0"/>
                            </a:rPr>
                          </m:ctrlPr>
                        </m:dPr>
                        <m:e>
                          <m:m>
                            <m:mPr>
                              <m:mcs>
                                <m:mc>
                                  <m:mcPr>
                                    <m:count m:val="1"/>
                                    <m:mcJc m:val="center"/>
                                  </m:mcPr>
                                </m:mc>
                              </m:mcs>
                              <m:ctrlPr>
                                <a:rPr lang="zh-CN" altLang="en-US" b="1" i="1">
                                  <a:latin typeface="Cambria Math" panose="02040503050406030204" pitchFamily="18" charset="0"/>
                                </a:rPr>
                              </m:ctrlPr>
                            </m:mPr>
                            <m:m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𝟎</m:t>
                                    </m:r>
                                  </m:sub>
                                </m:sSub>
                                <m:r>
                                  <a:rPr lang="zh-CN" altLang="en-US" b="1" i="1">
                                    <a:latin typeface="Cambria Math" panose="02040503050406030204" pitchFamily="18" charset="0"/>
                                  </a:rPr>
                                  <m:t>𝑵</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r>
                                  <a:rPr lang="zh-CN" altLang="en-US" b="1" i="1">
                                    <a:latin typeface="Cambria Math" panose="02040503050406030204" pitchFamily="18" charset="0"/>
                                  </a:rPr>
                                  <m:t>𝑯</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𝟐</m:t>
                                    </m:r>
                                  </m:sub>
                                </m:sSub>
                                <m:r>
                                  <a:rPr lang="zh-CN" altLang="en-US" b="1" i="1">
                                    <a:latin typeface="Cambria Math" panose="02040503050406030204" pitchFamily="18" charset="0"/>
                                  </a:rPr>
                                  <m:t>𝑰</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𝟑</m:t>
                                    </m:r>
                                  </m:sub>
                                </m:sSub>
                                <m:r>
                                  <a:rPr lang="zh-CN" altLang="en-US" b="1" i="1">
                                    <a:latin typeface="Cambria Math" panose="02040503050406030204" pitchFamily="18" charset="0"/>
                                  </a:rPr>
                                  <m:t>𝑱</m:t>
                                </m:r>
                                <m:r>
                                  <a:rPr lang="zh-CN" altLang="en-US" b="1" i="0">
                                    <a:latin typeface="Cambria Math" panose="02040503050406030204" pitchFamily="18" charset="0"/>
                                  </a:rPr>
                                  <m:t>=</m:t>
                                </m:r>
                                <m:r>
                                  <a:rPr lang="zh-CN" altLang="en-US" b="1" i="1">
                                    <a:latin typeface="Cambria Math" panose="02040503050406030204" pitchFamily="18" charset="0"/>
                                  </a:rPr>
                                  <m:t>𝑫</m:t>
                                </m:r>
                              </m:e>
                            </m:mr>
                            <m:mr>
                              <m:e>
                                <m:m>
                                  <m:mPr>
                                    <m:mcs>
                                      <m:mc>
                                        <m:mcPr>
                                          <m:count m:val="1"/>
                                          <m:mcJc m:val="center"/>
                                        </m:mcPr>
                                      </m:mc>
                                    </m:mcs>
                                    <m:ctrlPr>
                                      <a:rPr lang="zh-CN" altLang="en-US" b="1" i="1">
                                        <a:latin typeface="Cambria Math" panose="02040503050406030204" pitchFamily="18" charset="0"/>
                                      </a:rPr>
                                    </m:ctrlPr>
                                  </m:mPr>
                                  <m:m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𝟎</m:t>
                                          </m:r>
                                        </m:sub>
                                      </m:sSub>
                                      <m:r>
                                        <a:rPr lang="zh-CN" altLang="en-US" b="1" i="1">
                                          <a:latin typeface="Cambria Math" panose="02040503050406030204" pitchFamily="18" charset="0"/>
                                        </a:rPr>
                                        <m:t>𝑯</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r>
                                        <a:rPr lang="zh-CN" altLang="en-US" b="1" i="1">
                                          <a:latin typeface="Cambria Math" panose="02040503050406030204" pitchFamily="18" charset="0"/>
                                        </a:rPr>
                                        <m:t>𝑰</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𝟐</m:t>
                                          </m:r>
                                        </m:sub>
                                      </m:sSub>
                                      <m:r>
                                        <a:rPr lang="zh-CN" altLang="en-US" b="1" i="1">
                                          <a:latin typeface="Cambria Math" panose="02040503050406030204" pitchFamily="18" charset="0"/>
                                        </a:rPr>
                                        <m:t>𝑱</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𝟑</m:t>
                                          </m:r>
                                        </m:sub>
                                      </m:sSub>
                                      <m:r>
                                        <a:rPr lang="zh-CN" altLang="en-US" b="1" i="1">
                                          <a:latin typeface="Cambria Math" panose="02040503050406030204" pitchFamily="18" charset="0"/>
                                        </a:rPr>
                                        <m:t>𝑲</m:t>
                                      </m:r>
                                      <m:r>
                                        <a:rPr lang="zh-CN" altLang="en-US" b="1" i="0">
                                          <a:latin typeface="Cambria Math" panose="02040503050406030204" pitchFamily="18" charset="0"/>
                                        </a:rPr>
                                        <m:t>=</m:t>
                                      </m:r>
                                      <m:r>
                                        <a:rPr lang="zh-CN" altLang="en-US" b="1" i="1">
                                          <a:latin typeface="Cambria Math" panose="02040503050406030204" pitchFamily="18" charset="0"/>
                                        </a:rPr>
                                        <m:t>𝑬</m:t>
                                      </m:r>
                                    </m:e>
                                  </m:mr>
                                  <m:mr>
                                    <m:e>
                                      <m:m>
                                        <m:mPr>
                                          <m:mcs>
                                            <m:mc>
                                              <m:mcPr>
                                                <m:count m:val="1"/>
                                                <m:mcJc m:val="center"/>
                                              </m:mcPr>
                                            </m:mc>
                                          </m:mcs>
                                          <m:ctrlPr>
                                            <a:rPr lang="zh-CN" altLang="en-US" b="1" i="1">
                                              <a:latin typeface="Cambria Math" panose="02040503050406030204" pitchFamily="18" charset="0"/>
                                            </a:rPr>
                                          </m:ctrlPr>
                                        </m:mPr>
                                        <m:m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𝟎</m:t>
                                                </m:r>
                                              </m:sub>
                                            </m:sSub>
                                            <m:r>
                                              <a:rPr lang="zh-CN" altLang="en-US" b="1" i="1">
                                                <a:latin typeface="Cambria Math" panose="02040503050406030204" pitchFamily="18" charset="0"/>
                                              </a:rPr>
                                              <m:t>𝑰</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r>
                                              <a:rPr lang="zh-CN" altLang="en-US" b="1" i="1">
                                                <a:latin typeface="Cambria Math" panose="02040503050406030204" pitchFamily="18" charset="0"/>
                                              </a:rPr>
                                              <m:t>𝑱</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𝟐</m:t>
                                                </m:r>
                                              </m:sub>
                                            </m:sSub>
                                            <m:r>
                                              <a:rPr lang="zh-CN" altLang="en-US" b="1" i="1">
                                                <a:latin typeface="Cambria Math" panose="02040503050406030204" pitchFamily="18" charset="0"/>
                                              </a:rPr>
                                              <m:t>𝑲</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𝟑</m:t>
                                                </m:r>
                                              </m:sub>
                                            </m:sSub>
                                            <m:r>
                                              <a:rPr lang="zh-CN" altLang="en-US" b="1" i="1">
                                                <a:latin typeface="Cambria Math" panose="02040503050406030204" pitchFamily="18" charset="0"/>
                                              </a:rPr>
                                              <m:t>𝑳</m:t>
                                            </m:r>
                                            <m:r>
                                              <a:rPr lang="zh-CN" altLang="en-US" b="1" i="0">
                                                <a:latin typeface="Cambria Math" panose="02040503050406030204" pitchFamily="18" charset="0"/>
                                              </a:rPr>
                                              <m:t>=</m:t>
                                            </m:r>
                                            <m:r>
                                              <a:rPr lang="zh-CN" altLang="en-US" b="1" i="1">
                                                <a:latin typeface="Cambria Math" panose="02040503050406030204" pitchFamily="18" charset="0"/>
                                              </a:rPr>
                                              <m:t>𝑭</m:t>
                                            </m:r>
                                          </m:e>
                                        </m:mr>
                                        <m:m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𝟎</m:t>
                                                </m:r>
                                              </m:sub>
                                            </m:sSub>
                                            <m:r>
                                              <a:rPr lang="zh-CN" altLang="en-US" b="1" i="1">
                                                <a:latin typeface="Cambria Math" panose="02040503050406030204" pitchFamily="18" charset="0"/>
                                              </a:rPr>
                                              <m:t>𝑱</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r>
                                              <a:rPr lang="zh-CN" altLang="en-US" b="1" i="1">
                                                <a:latin typeface="Cambria Math" panose="02040503050406030204" pitchFamily="18" charset="0"/>
                                              </a:rPr>
                                              <m:t>𝑲</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𝟐</m:t>
                                                </m:r>
                                              </m:sub>
                                            </m:sSub>
                                            <m:r>
                                              <a:rPr lang="zh-CN" altLang="en-US" b="1" i="1">
                                                <a:latin typeface="Cambria Math" panose="02040503050406030204" pitchFamily="18" charset="0"/>
                                              </a:rPr>
                                              <m:t>𝑳</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𝟑</m:t>
                                                </m:r>
                                              </m:sub>
                                            </m:sSub>
                                            <m:r>
                                              <a:rPr lang="zh-CN" altLang="en-US" b="1" i="1">
                                                <a:latin typeface="Cambria Math" panose="02040503050406030204" pitchFamily="18" charset="0"/>
                                              </a:rPr>
                                              <m:t>𝑴</m:t>
                                            </m:r>
                                            <m:r>
                                              <a:rPr lang="zh-CN" altLang="en-US" b="1" i="0">
                                                <a:latin typeface="Cambria Math" panose="02040503050406030204" pitchFamily="18" charset="0"/>
                                              </a:rPr>
                                              <m:t>=</m:t>
                                            </m:r>
                                            <m:r>
                                              <a:rPr lang="zh-CN" altLang="en-US" b="1" i="1">
                                                <a:latin typeface="Cambria Math" panose="02040503050406030204" pitchFamily="18" charset="0"/>
                                              </a:rPr>
                                              <m:t>𝑮</m:t>
                                            </m:r>
                                          </m:e>
                                        </m:mr>
                                      </m:m>
                                    </m:e>
                                  </m:mr>
                                </m:m>
                              </m:e>
                            </m:mr>
                          </m:m>
                        </m:e>
                      </m:d>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2930806" y="1394352"/>
                <a:ext cx="3297378" cy="1158009"/>
              </a:xfrm>
              <a:prstGeom prst="rect">
                <a:avLst/>
              </a:prstGeom>
              <a:blipFill>
                <a:blip r:embed="rId3"/>
                <a:stretch>
                  <a:fillRect/>
                </a:stretch>
              </a:blipFill>
            </p:spPr>
            <p:txBody>
              <a:bodyPr/>
              <a:lstStyle/>
              <a:p>
                <a:r>
                  <a:rPr lang="zh-CN" altLang="en-US">
                    <a:noFill/>
                  </a:rPr>
                  <a:t> </a:t>
                </a:r>
              </a:p>
            </p:txBody>
          </p:sp>
        </mc:Fallback>
      </mc:AlternateContent>
      <p:sp>
        <p:nvSpPr>
          <p:cNvPr id="9" name="Rectangular Callout 7"/>
          <p:cNvSpPr/>
          <p:nvPr/>
        </p:nvSpPr>
        <p:spPr bwMode="auto">
          <a:xfrm>
            <a:off x="3455876" y="532859"/>
            <a:ext cx="1332148" cy="658104"/>
          </a:xfrm>
          <a:prstGeom prst="wedgeRectCallout">
            <a:avLst>
              <a:gd name="adj1" fmla="val -50932"/>
              <a:gd name="adj2" fmla="val 81448"/>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静态实验标定点的个数</a:t>
            </a: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104023389"/>
                  </p:ext>
                </p:extLst>
              </p:nvPr>
            </p:nvGraphicFramePr>
            <p:xfrm>
              <a:off x="223452" y="2679700"/>
              <a:ext cx="8686796" cy="1938656"/>
            </p:xfrm>
            <a:graphic>
              <a:graphicData uri="http://schemas.openxmlformats.org/drawingml/2006/table">
                <a:tbl>
                  <a:tblPr firstRow="1" firstCol="1" bandRow="1">
                    <a:tableStyleId>{2D5ABB26-0587-4C30-8999-92F81FD0307C}</a:tableStyleId>
                  </a:tblPr>
                  <a:tblGrid>
                    <a:gridCol w="1737150">
                      <a:extLst>
                        <a:ext uri="{9D8B030D-6E8A-4147-A177-3AD203B41FA5}">
                          <a16:colId xmlns:a16="http://schemas.microsoft.com/office/drawing/2014/main" val="1923016328"/>
                        </a:ext>
                      </a:extLst>
                    </a:gridCol>
                    <a:gridCol w="1737150">
                      <a:extLst>
                        <a:ext uri="{9D8B030D-6E8A-4147-A177-3AD203B41FA5}">
                          <a16:colId xmlns:a16="http://schemas.microsoft.com/office/drawing/2014/main" val="3227236214"/>
                        </a:ext>
                      </a:extLst>
                    </a:gridCol>
                    <a:gridCol w="1737150">
                      <a:extLst>
                        <a:ext uri="{9D8B030D-6E8A-4147-A177-3AD203B41FA5}">
                          <a16:colId xmlns:a16="http://schemas.microsoft.com/office/drawing/2014/main" val="827752745"/>
                        </a:ext>
                      </a:extLst>
                    </a:gridCol>
                    <a:gridCol w="1737150">
                      <a:extLst>
                        <a:ext uri="{9D8B030D-6E8A-4147-A177-3AD203B41FA5}">
                          <a16:colId xmlns:a16="http://schemas.microsoft.com/office/drawing/2014/main" val="367328994"/>
                        </a:ext>
                      </a:extLst>
                    </a:gridCol>
                    <a:gridCol w="1738196">
                      <a:extLst>
                        <a:ext uri="{9D8B030D-6E8A-4147-A177-3AD203B41FA5}">
                          <a16:colId xmlns:a16="http://schemas.microsoft.com/office/drawing/2014/main" val="3536716517"/>
                        </a:ext>
                      </a:extLst>
                    </a:gridCol>
                  </a:tblGrid>
                  <a:tr h="794488">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𝐇</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𝐍</m:t>
                                    </m:r>
                                  </m:sup>
                                  <m:e>
                                    <m:sSub>
                                      <m:sSubPr>
                                        <m:ctrlPr>
                                          <a:rPr lang="zh-CN" sz="1800" b="1" i="1" kern="100">
                                            <a:effectLst/>
                                            <a:latin typeface="Cambria Math" panose="02040503050406030204" pitchFamily="18" charset="0"/>
                                          </a:rPr>
                                        </m:ctrlPr>
                                      </m:sSubPr>
                                      <m:e>
                                        <m:r>
                                          <a:rPr lang="en-US" sz="1800" b="1" i="1" kern="100">
                                            <a:effectLst/>
                                            <a:latin typeface="Cambria Math" panose="02040503050406030204" pitchFamily="18" charset="0"/>
                                          </a:rPr>
                                          <m:t>𝐮</m:t>
                                        </m:r>
                                      </m:e>
                                      <m:sub>
                                        <m:r>
                                          <a:rPr lang="en-US" sz="1800" b="1" i="1" kern="100">
                                            <a:effectLst/>
                                            <a:latin typeface="Cambria Math" panose="02040503050406030204" pitchFamily="18" charset="0"/>
                                          </a:rPr>
                                          <m:t>𝐢</m:t>
                                        </m:r>
                                      </m:sub>
                                    </m:sSub>
                                  </m:e>
                                </m:nary>
                              </m:oMath>
                            </m:oMathPara>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𝐈</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𝐍</m:t>
                                    </m:r>
                                  </m:sup>
                                  <m:e>
                                    <m:sSubSup>
                                      <m:sSubSupPr>
                                        <m:ctrlPr>
                                          <a:rPr lang="zh-CN" sz="1800" b="1" i="1" kern="100">
                                            <a:effectLst/>
                                            <a:latin typeface="Cambria Math" panose="02040503050406030204" pitchFamily="18" charset="0"/>
                                          </a:rPr>
                                        </m:ctrlPr>
                                      </m:sSubSupPr>
                                      <m:e>
                                        <m:r>
                                          <a:rPr lang="en-US" sz="1800" b="1" i="1" kern="100">
                                            <a:effectLst/>
                                            <a:latin typeface="Cambria Math" panose="02040503050406030204" pitchFamily="18" charset="0"/>
                                          </a:rPr>
                                          <m:t>𝐮</m:t>
                                        </m:r>
                                      </m:e>
                                      <m:sub>
                                        <m:r>
                                          <a:rPr lang="en-US" sz="1800" b="1" i="1" kern="100">
                                            <a:effectLst/>
                                            <a:latin typeface="Cambria Math" panose="02040503050406030204" pitchFamily="18" charset="0"/>
                                          </a:rPr>
                                          <m:t>𝐢</m:t>
                                        </m:r>
                                      </m:sub>
                                      <m:sup>
                                        <m:r>
                                          <a:rPr lang="en-US" sz="1800" b="1" i="1" kern="100">
                                            <a:effectLst/>
                                            <a:latin typeface="Cambria Math" panose="02040503050406030204" pitchFamily="18" charset="0"/>
                                          </a:rPr>
                                          <m:t>𝟐</m:t>
                                        </m:r>
                                      </m:sup>
                                    </m:sSubSup>
                                  </m:e>
                                </m:nary>
                              </m:oMath>
                            </m:oMathPara>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𝐉</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𝐍</m:t>
                                    </m:r>
                                  </m:sup>
                                  <m:e>
                                    <m:sSubSup>
                                      <m:sSubSupPr>
                                        <m:ctrlPr>
                                          <a:rPr lang="zh-CN" sz="1800" b="1" i="1" kern="100">
                                            <a:effectLst/>
                                            <a:latin typeface="Cambria Math" panose="02040503050406030204" pitchFamily="18" charset="0"/>
                                          </a:rPr>
                                        </m:ctrlPr>
                                      </m:sSubSupPr>
                                      <m:e>
                                        <m:r>
                                          <a:rPr lang="en-US" sz="1800" b="1" i="1" kern="100">
                                            <a:effectLst/>
                                            <a:latin typeface="Cambria Math" panose="02040503050406030204" pitchFamily="18" charset="0"/>
                                          </a:rPr>
                                          <m:t>𝐮</m:t>
                                        </m:r>
                                      </m:e>
                                      <m:sub>
                                        <m:r>
                                          <a:rPr lang="en-US" sz="1800" b="1" i="1" kern="100">
                                            <a:effectLst/>
                                            <a:latin typeface="Cambria Math" panose="02040503050406030204" pitchFamily="18" charset="0"/>
                                          </a:rPr>
                                          <m:t>𝐢</m:t>
                                        </m:r>
                                      </m:sub>
                                      <m:sup>
                                        <m:r>
                                          <a:rPr lang="en-US" sz="1800" b="1" i="1" kern="100">
                                            <a:effectLst/>
                                            <a:latin typeface="Cambria Math" panose="02040503050406030204" pitchFamily="18" charset="0"/>
                                          </a:rPr>
                                          <m:t>𝟑</m:t>
                                        </m:r>
                                      </m:sup>
                                    </m:sSubSup>
                                  </m:e>
                                </m:nary>
                              </m:oMath>
                            </m:oMathPara>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𝐊</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𝐍</m:t>
                                    </m:r>
                                  </m:sup>
                                  <m:e>
                                    <m:sSubSup>
                                      <m:sSubSupPr>
                                        <m:ctrlPr>
                                          <a:rPr lang="zh-CN" sz="1800" b="1" i="1" kern="100">
                                            <a:effectLst/>
                                            <a:latin typeface="Cambria Math" panose="02040503050406030204" pitchFamily="18" charset="0"/>
                                          </a:rPr>
                                        </m:ctrlPr>
                                      </m:sSubSupPr>
                                      <m:e>
                                        <m:r>
                                          <a:rPr lang="en-US" sz="1800" b="1" i="1" kern="100">
                                            <a:effectLst/>
                                            <a:latin typeface="Cambria Math" panose="02040503050406030204" pitchFamily="18" charset="0"/>
                                          </a:rPr>
                                          <m:t>𝐮</m:t>
                                        </m:r>
                                      </m:e>
                                      <m:sub>
                                        <m:r>
                                          <a:rPr lang="en-US" sz="1800" b="1" i="1" kern="100">
                                            <a:effectLst/>
                                            <a:latin typeface="Cambria Math" panose="02040503050406030204" pitchFamily="18" charset="0"/>
                                          </a:rPr>
                                          <m:t>𝐢</m:t>
                                        </m:r>
                                      </m:sub>
                                      <m:sup>
                                        <m:r>
                                          <a:rPr lang="en-US" sz="1800" b="1" i="1" kern="100">
                                            <a:effectLst/>
                                            <a:latin typeface="Cambria Math" panose="02040503050406030204" pitchFamily="18" charset="0"/>
                                          </a:rPr>
                                          <m:t>𝟒</m:t>
                                        </m:r>
                                      </m:sup>
                                    </m:sSubSup>
                                  </m:e>
                                </m:nary>
                              </m:oMath>
                            </m:oMathPara>
                          </a14:m>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𝐋</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𝐍</m:t>
                                    </m:r>
                                  </m:sup>
                                  <m:e>
                                    <m:sSubSup>
                                      <m:sSubSupPr>
                                        <m:ctrlPr>
                                          <a:rPr lang="zh-CN" sz="1800" b="1" i="1" kern="100">
                                            <a:effectLst/>
                                            <a:latin typeface="Cambria Math" panose="02040503050406030204" pitchFamily="18" charset="0"/>
                                          </a:rPr>
                                        </m:ctrlPr>
                                      </m:sSubSupPr>
                                      <m:e>
                                        <m:r>
                                          <a:rPr lang="en-US" sz="1800" b="1" i="1" kern="100">
                                            <a:effectLst/>
                                            <a:latin typeface="Cambria Math" panose="02040503050406030204" pitchFamily="18" charset="0"/>
                                          </a:rPr>
                                          <m:t>𝐮</m:t>
                                        </m:r>
                                      </m:e>
                                      <m:sub>
                                        <m:r>
                                          <a:rPr lang="en-US" sz="1800" b="1" i="1" kern="100">
                                            <a:effectLst/>
                                            <a:latin typeface="Cambria Math" panose="02040503050406030204" pitchFamily="18" charset="0"/>
                                          </a:rPr>
                                          <m:t>𝐢</m:t>
                                        </m:r>
                                      </m:sub>
                                      <m:sup>
                                        <m:r>
                                          <a:rPr lang="en-US" sz="1800" b="1" i="1" kern="100">
                                            <a:effectLst/>
                                            <a:latin typeface="Cambria Math" panose="02040503050406030204" pitchFamily="18" charset="0"/>
                                          </a:rPr>
                                          <m:t>𝟓</m:t>
                                        </m:r>
                                      </m:sup>
                                    </m:sSubSup>
                                  </m:e>
                                </m:nary>
                              </m:oMath>
                            </m:oMathPara>
                          </a14:m>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20056645"/>
                      </a:ext>
                    </a:extLst>
                  </a:tr>
                  <a:tr h="794488">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𝐌</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𝐍</m:t>
                                    </m:r>
                                  </m:sup>
                                  <m:e>
                                    <m:sSubSup>
                                      <m:sSubSupPr>
                                        <m:ctrlPr>
                                          <a:rPr lang="zh-CN" sz="1800" b="1" i="1" kern="100">
                                            <a:effectLst/>
                                            <a:latin typeface="Cambria Math" panose="02040503050406030204" pitchFamily="18" charset="0"/>
                                          </a:rPr>
                                        </m:ctrlPr>
                                      </m:sSubSupPr>
                                      <m:e>
                                        <m:r>
                                          <a:rPr lang="en-US" sz="1800" b="1" i="1" kern="100">
                                            <a:effectLst/>
                                            <a:latin typeface="Cambria Math" panose="02040503050406030204" pitchFamily="18" charset="0"/>
                                          </a:rPr>
                                          <m:t>𝐮</m:t>
                                        </m:r>
                                      </m:e>
                                      <m:sub>
                                        <m:r>
                                          <a:rPr lang="en-US" sz="1800" b="1" i="1" kern="100">
                                            <a:effectLst/>
                                            <a:latin typeface="Cambria Math" panose="02040503050406030204" pitchFamily="18" charset="0"/>
                                          </a:rPr>
                                          <m:t>𝐢</m:t>
                                        </m:r>
                                      </m:sub>
                                      <m:sup>
                                        <m:r>
                                          <a:rPr lang="en-US" sz="1800" b="1" i="1" kern="100">
                                            <a:effectLst/>
                                            <a:latin typeface="Cambria Math" panose="02040503050406030204" pitchFamily="18" charset="0"/>
                                          </a:rPr>
                                          <m:t>𝟔</m:t>
                                        </m:r>
                                      </m:sup>
                                    </m:sSubSup>
                                  </m:e>
                                </m:nary>
                              </m:oMath>
                            </m:oMathPara>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𝐃</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𝐍</m:t>
                                    </m:r>
                                  </m:sup>
                                  <m:e>
                                    <m:sSub>
                                      <m:sSubPr>
                                        <m:ctrlPr>
                                          <a:rPr lang="zh-CN" sz="1800" b="1" i="1" kern="100">
                                            <a:effectLst/>
                                            <a:latin typeface="Cambria Math" panose="02040503050406030204" pitchFamily="18" charset="0"/>
                                          </a:rPr>
                                        </m:ctrlPr>
                                      </m:sSubPr>
                                      <m:e>
                                        <m:r>
                                          <a:rPr lang="en-US" sz="1800" b="1" i="1" kern="100">
                                            <a:effectLst/>
                                            <a:latin typeface="Cambria Math" panose="02040503050406030204" pitchFamily="18" charset="0"/>
                                          </a:rPr>
                                          <m:t>𝐱</m:t>
                                        </m:r>
                                      </m:e>
                                      <m:sub>
                                        <m:r>
                                          <a:rPr lang="en-US" sz="1800" b="1" i="1" kern="100">
                                            <a:effectLst/>
                                            <a:latin typeface="Cambria Math" panose="02040503050406030204" pitchFamily="18" charset="0"/>
                                          </a:rPr>
                                          <m:t>𝐢</m:t>
                                        </m:r>
                                      </m:sub>
                                    </m:sSub>
                                  </m:e>
                                </m:nary>
                              </m:oMath>
                            </m:oMathPara>
                          </a14:m>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𝐄</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𝐍</m:t>
                                    </m:r>
                                  </m:sup>
                                  <m:e>
                                    <m:sSub>
                                      <m:sSubPr>
                                        <m:ctrlPr>
                                          <a:rPr lang="zh-CN" sz="1800" b="1" i="1" kern="100">
                                            <a:effectLst/>
                                            <a:latin typeface="Cambria Math" panose="02040503050406030204" pitchFamily="18" charset="0"/>
                                          </a:rPr>
                                        </m:ctrlPr>
                                      </m:sSubPr>
                                      <m:e>
                                        <m:r>
                                          <a:rPr lang="en-US" sz="1800" b="1" i="1" kern="100">
                                            <a:effectLst/>
                                            <a:latin typeface="Cambria Math" panose="02040503050406030204" pitchFamily="18" charset="0"/>
                                          </a:rPr>
                                          <m:t>𝐱</m:t>
                                        </m:r>
                                      </m:e>
                                      <m:sub>
                                        <m:r>
                                          <a:rPr lang="en-US" sz="1800" b="1" i="1" kern="100">
                                            <a:effectLst/>
                                            <a:latin typeface="Cambria Math" panose="02040503050406030204" pitchFamily="18" charset="0"/>
                                          </a:rPr>
                                          <m:t>𝐢</m:t>
                                        </m:r>
                                      </m:sub>
                                    </m:sSub>
                                  </m:e>
                                </m:nary>
                                <m:sSub>
                                  <m:sSubPr>
                                    <m:ctrlPr>
                                      <a:rPr lang="zh-CN" sz="1800" b="1" i="1" kern="100">
                                        <a:effectLst/>
                                        <a:latin typeface="Cambria Math" panose="02040503050406030204" pitchFamily="18" charset="0"/>
                                      </a:rPr>
                                    </m:ctrlPr>
                                  </m:sSubPr>
                                  <m:e>
                                    <m:r>
                                      <a:rPr lang="en-US" sz="1800" b="1" i="1" kern="100">
                                        <a:effectLst/>
                                        <a:latin typeface="Cambria Math" panose="02040503050406030204" pitchFamily="18" charset="0"/>
                                      </a:rPr>
                                      <m:t>𝐮</m:t>
                                    </m:r>
                                  </m:e>
                                  <m:sub>
                                    <m:r>
                                      <a:rPr lang="en-US" sz="1800" b="1" i="1" kern="100">
                                        <a:effectLst/>
                                        <a:latin typeface="Cambria Math" panose="02040503050406030204" pitchFamily="18" charset="0"/>
                                      </a:rPr>
                                      <m:t>𝐢</m:t>
                                    </m:r>
                                  </m:sub>
                                </m:sSub>
                              </m:oMath>
                            </m:oMathPara>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𝐅</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𝐍</m:t>
                                    </m:r>
                                  </m:sup>
                                  <m:e>
                                    <m:sSub>
                                      <m:sSubPr>
                                        <m:ctrlPr>
                                          <a:rPr lang="zh-CN" sz="1800" b="1" i="1" kern="100">
                                            <a:effectLst/>
                                            <a:latin typeface="Cambria Math" panose="02040503050406030204" pitchFamily="18" charset="0"/>
                                          </a:rPr>
                                        </m:ctrlPr>
                                      </m:sSubPr>
                                      <m:e>
                                        <m:r>
                                          <a:rPr lang="en-US" sz="1800" b="1" i="1" kern="100">
                                            <a:effectLst/>
                                            <a:latin typeface="Cambria Math" panose="02040503050406030204" pitchFamily="18" charset="0"/>
                                          </a:rPr>
                                          <m:t>𝐱</m:t>
                                        </m:r>
                                      </m:e>
                                      <m:sub>
                                        <m:r>
                                          <a:rPr lang="en-US" sz="1800" b="1" i="1" kern="100">
                                            <a:effectLst/>
                                            <a:latin typeface="Cambria Math" panose="02040503050406030204" pitchFamily="18" charset="0"/>
                                          </a:rPr>
                                          <m:t>𝐢</m:t>
                                        </m:r>
                                      </m:sub>
                                    </m:sSub>
                                  </m:e>
                                </m:nary>
                                <m:sSubSup>
                                  <m:sSubSupPr>
                                    <m:ctrlPr>
                                      <a:rPr lang="zh-CN" sz="1800" b="1" i="1" kern="100">
                                        <a:effectLst/>
                                        <a:latin typeface="Cambria Math" panose="02040503050406030204" pitchFamily="18" charset="0"/>
                                      </a:rPr>
                                    </m:ctrlPr>
                                  </m:sSubSupPr>
                                  <m:e>
                                    <m:r>
                                      <a:rPr lang="en-US" sz="1800" b="1" i="1" kern="100">
                                        <a:effectLst/>
                                        <a:latin typeface="Cambria Math" panose="02040503050406030204" pitchFamily="18" charset="0"/>
                                      </a:rPr>
                                      <m:t>𝐮</m:t>
                                    </m:r>
                                  </m:e>
                                  <m:sub>
                                    <m:r>
                                      <a:rPr lang="en-US" sz="1800" b="1" i="1" kern="100">
                                        <a:effectLst/>
                                        <a:latin typeface="Cambria Math" panose="02040503050406030204" pitchFamily="18" charset="0"/>
                                      </a:rPr>
                                      <m:t>𝐢</m:t>
                                    </m:r>
                                  </m:sub>
                                  <m:sup>
                                    <m:r>
                                      <a:rPr lang="en-US" sz="1800" b="1" i="1" kern="100">
                                        <a:effectLst/>
                                        <a:latin typeface="Cambria Math" panose="02040503050406030204" pitchFamily="18" charset="0"/>
                                      </a:rPr>
                                      <m:t>𝟐</m:t>
                                    </m:r>
                                  </m:sup>
                                </m:sSubSup>
                              </m:oMath>
                            </m:oMathPara>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𝐆</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𝐍</m:t>
                                    </m:r>
                                  </m:sup>
                                  <m:e>
                                    <m:sSub>
                                      <m:sSubPr>
                                        <m:ctrlPr>
                                          <a:rPr lang="zh-CN" sz="1800" b="1" i="1" kern="100">
                                            <a:effectLst/>
                                            <a:latin typeface="Cambria Math" panose="02040503050406030204" pitchFamily="18" charset="0"/>
                                          </a:rPr>
                                        </m:ctrlPr>
                                      </m:sSubPr>
                                      <m:e>
                                        <m:r>
                                          <a:rPr lang="en-US" sz="1800" b="1" i="1" kern="100">
                                            <a:effectLst/>
                                            <a:latin typeface="Cambria Math" panose="02040503050406030204" pitchFamily="18" charset="0"/>
                                          </a:rPr>
                                          <m:t>𝐱</m:t>
                                        </m:r>
                                      </m:e>
                                      <m:sub>
                                        <m:r>
                                          <a:rPr lang="en-US" sz="1800" b="1" i="1" kern="100">
                                            <a:effectLst/>
                                            <a:latin typeface="Cambria Math" panose="02040503050406030204" pitchFamily="18" charset="0"/>
                                          </a:rPr>
                                          <m:t>𝐢</m:t>
                                        </m:r>
                                      </m:sub>
                                    </m:sSub>
                                  </m:e>
                                </m:nary>
                                <m:sSubSup>
                                  <m:sSubSupPr>
                                    <m:ctrlPr>
                                      <a:rPr lang="zh-CN" sz="1800" b="1" i="1" kern="100">
                                        <a:effectLst/>
                                        <a:latin typeface="Cambria Math" panose="02040503050406030204" pitchFamily="18" charset="0"/>
                                      </a:rPr>
                                    </m:ctrlPr>
                                  </m:sSubSupPr>
                                  <m:e>
                                    <m:r>
                                      <a:rPr lang="en-US" sz="1800" b="1" i="1" kern="100">
                                        <a:effectLst/>
                                        <a:latin typeface="Cambria Math" panose="02040503050406030204" pitchFamily="18" charset="0"/>
                                      </a:rPr>
                                      <m:t>𝐮</m:t>
                                    </m:r>
                                  </m:e>
                                  <m:sub>
                                    <m:r>
                                      <a:rPr lang="en-US" sz="1800" b="1" i="1" kern="100">
                                        <a:effectLst/>
                                        <a:latin typeface="Cambria Math" panose="02040503050406030204" pitchFamily="18" charset="0"/>
                                      </a:rPr>
                                      <m:t>𝐢</m:t>
                                    </m:r>
                                  </m:sub>
                                  <m:sup>
                                    <m:r>
                                      <a:rPr lang="en-US" sz="1800" b="1" i="1" kern="100">
                                        <a:effectLst/>
                                        <a:latin typeface="Cambria Math" panose="02040503050406030204" pitchFamily="18" charset="0"/>
                                      </a:rPr>
                                      <m:t>𝟑</m:t>
                                    </m:r>
                                  </m:sup>
                                </m:sSubSup>
                              </m:oMath>
                            </m:oMathPara>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00171176"/>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104023389"/>
                  </p:ext>
                </p:extLst>
              </p:nvPr>
            </p:nvGraphicFramePr>
            <p:xfrm>
              <a:off x="223452" y="2679700"/>
              <a:ext cx="8686796" cy="1938656"/>
            </p:xfrm>
            <a:graphic>
              <a:graphicData uri="http://schemas.openxmlformats.org/drawingml/2006/table">
                <a:tbl>
                  <a:tblPr firstRow="1" firstCol="1" bandRow="1">
                    <a:tableStyleId>{2D5ABB26-0587-4C30-8999-92F81FD0307C}</a:tableStyleId>
                  </a:tblPr>
                  <a:tblGrid>
                    <a:gridCol w="1737150">
                      <a:extLst>
                        <a:ext uri="{9D8B030D-6E8A-4147-A177-3AD203B41FA5}">
                          <a16:colId xmlns:a16="http://schemas.microsoft.com/office/drawing/2014/main" val="1923016328"/>
                        </a:ext>
                      </a:extLst>
                    </a:gridCol>
                    <a:gridCol w="1737150">
                      <a:extLst>
                        <a:ext uri="{9D8B030D-6E8A-4147-A177-3AD203B41FA5}">
                          <a16:colId xmlns:a16="http://schemas.microsoft.com/office/drawing/2014/main" val="3227236214"/>
                        </a:ext>
                      </a:extLst>
                    </a:gridCol>
                    <a:gridCol w="1737150">
                      <a:extLst>
                        <a:ext uri="{9D8B030D-6E8A-4147-A177-3AD203B41FA5}">
                          <a16:colId xmlns:a16="http://schemas.microsoft.com/office/drawing/2014/main" val="827752745"/>
                        </a:ext>
                      </a:extLst>
                    </a:gridCol>
                    <a:gridCol w="1737150">
                      <a:extLst>
                        <a:ext uri="{9D8B030D-6E8A-4147-A177-3AD203B41FA5}">
                          <a16:colId xmlns:a16="http://schemas.microsoft.com/office/drawing/2014/main" val="367328994"/>
                        </a:ext>
                      </a:extLst>
                    </a:gridCol>
                    <a:gridCol w="1738196">
                      <a:extLst>
                        <a:ext uri="{9D8B030D-6E8A-4147-A177-3AD203B41FA5}">
                          <a16:colId xmlns:a16="http://schemas.microsoft.com/office/drawing/2014/main" val="3536716517"/>
                        </a:ext>
                      </a:extLst>
                    </a:gridCol>
                  </a:tblGrid>
                  <a:tr h="969328">
                    <a:tc>
                      <a:txBody>
                        <a:bodyPr/>
                        <a:lstStyle/>
                        <a:p>
                          <a:endParaRPr lang="zh-CN"/>
                        </a:p>
                      </a:txBody>
                      <a:tcPr marL="68580" marR="68580" marT="0" marB="0" anchor="ctr">
                        <a:blipFill>
                          <a:blip r:embed="rId4"/>
                          <a:stretch>
                            <a:fillRect r="-400351" b="-99375"/>
                          </a:stretch>
                        </a:blipFill>
                      </a:tcPr>
                    </a:tc>
                    <a:tc>
                      <a:txBody>
                        <a:bodyPr/>
                        <a:lstStyle/>
                        <a:p>
                          <a:endParaRPr lang="zh-CN"/>
                        </a:p>
                      </a:txBody>
                      <a:tcPr marL="68580" marR="68580" marT="0" marB="0" anchor="ctr">
                        <a:blipFill>
                          <a:blip r:embed="rId4"/>
                          <a:stretch>
                            <a:fillRect l="-100000" r="-300351" b="-99375"/>
                          </a:stretch>
                        </a:blipFill>
                      </a:tcPr>
                    </a:tc>
                    <a:tc>
                      <a:txBody>
                        <a:bodyPr/>
                        <a:lstStyle/>
                        <a:p>
                          <a:endParaRPr lang="zh-CN"/>
                        </a:p>
                      </a:txBody>
                      <a:tcPr marL="68580" marR="68580" marT="0" marB="0" anchor="ctr">
                        <a:blipFill>
                          <a:blip r:embed="rId4"/>
                          <a:stretch>
                            <a:fillRect l="-200000" r="-200351" b="-99375"/>
                          </a:stretch>
                        </a:blipFill>
                      </a:tcPr>
                    </a:tc>
                    <a:tc>
                      <a:txBody>
                        <a:bodyPr/>
                        <a:lstStyle/>
                        <a:p>
                          <a:endParaRPr lang="zh-CN"/>
                        </a:p>
                      </a:txBody>
                      <a:tcPr marL="68580" marR="68580" marT="0" marB="0" anchor="ctr">
                        <a:blipFill>
                          <a:blip r:embed="rId4"/>
                          <a:stretch>
                            <a:fillRect l="-298951" r="-99650" b="-99375"/>
                          </a:stretch>
                        </a:blipFill>
                      </a:tcPr>
                    </a:tc>
                    <a:tc>
                      <a:txBody>
                        <a:bodyPr/>
                        <a:lstStyle/>
                        <a:p>
                          <a:endParaRPr lang="zh-CN"/>
                        </a:p>
                      </a:txBody>
                      <a:tcPr marL="68580" marR="68580" marT="0" marB="0" anchor="ctr">
                        <a:blipFill>
                          <a:blip r:embed="rId4"/>
                          <a:stretch>
                            <a:fillRect l="-400351" b="-99375"/>
                          </a:stretch>
                        </a:blipFill>
                      </a:tcPr>
                    </a:tc>
                    <a:extLst>
                      <a:ext uri="{0D108BD9-81ED-4DB2-BD59-A6C34878D82A}">
                        <a16:rowId xmlns:a16="http://schemas.microsoft.com/office/drawing/2014/main" val="4120056645"/>
                      </a:ext>
                    </a:extLst>
                  </a:tr>
                  <a:tr h="969328">
                    <a:tc>
                      <a:txBody>
                        <a:bodyPr/>
                        <a:lstStyle/>
                        <a:p>
                          <a:endParaRPr lang="zh-CN"/>
                        </a:p>
                      </a:txBody>
                      <a:tcPr marL="68580" marR="68580" marT="0" marB="0" anchor="ctr">
                        <a:blipFill>
                          <a:blip r:embed="rId4"/>
                          <a:stretch>
                            <a:fillRect t="-100629" r="-400351"/>
                          </a:stretch>
                        </a:blipFill>
                      </a:tcPr>
                    </a:tc>
                    <a:tc>
                      <a:txBody>
                        <a:bodyPr/>
                        <a:lstStyle/>
                        <a:p>
                          <a:endParaRPr lang="zh-CN"/>
                        </a:p>
                      </a:txBody>
                      <a:tcPr marL="68580" marR="68580" marT="0" marB="0" anchor="ctr">
                        <a:blipFill>
                          <a:blip r:embed="rId4"/>
                          <a:stretch>
                            <a:fillRect l="-100000" t="-100629" r="-300351"/>
                          </a:stretch>
                        </a:blipFill>
                      </a:tcPr>
                    </a:tc>
                    <a:tc>
                      <a:txBody>
                        <a:bodyPr/>
                        <a:lstStyle/>
                        <a:p>
                          <a:endParaRPr lang="zh-CN"/>
                        </a:p>
                      </a:txBody>
                      <a:tcPr marL="68580" marR="68580" marT="0" marB="0" anchor="ctr">
                        <a:blipFill>
                          <a:blip r:embed="rId4"/>
                          <a:stretch>
                            <a:fillRect l="-200000" t="-100629" r="-200351"/>
                          </a:stretch>
                        </a:blipFill>
                      </a:tcPr>
                    </a:tc>
                    <a:tc>
                      <a:txBody>
                        <a:bodyPr/>
                        <a:lstStyle/>
                        <a:p>
                          <a:endParaRPr lang="zh-CN"/>
                        </a:p>
                      </a:txBody>
                      <a:tcPr marL="68580" marR="68580" marT="0" marB="0" anchor="ctr">
                        <a:blipFill>
                          <a:blip r:embed="rId4"/>
                          <a:stretch>
                            <a:fillRect l="-298951" t="-100629" r="-99650"/>
                          </a:stretch>
                        </a:blipFill>
                      </a:tcPr>
                    </a:tc>
                    <a:tc>
                      <a:txBody>
                        <a:bodyPr/>
                        <a:lstStyle/>
                        <a:p>
                          <a:endParaRPr lang="zh-CN"/>
                        </a:p>
                      </a:txBody>
                      <a:tcPr marL="68580" marR="68580" marT="0" marB="0" anchor="ctr">
                        <a:blipFill>
                          <a:blip r:embed="rId4"/>
                          <a:stretch>
                            <a:fillRect l="-400351" t="-100629"/>
                          </a:stretch>
                        </a:blipFill>
                      </a:tcPr>
                    </a:tc>
                    <a:extLst>
                      <a:ext uri="{0D108BD9-81ED-4DB2-BD59-A6C34878D82A}">
                        <a16:rowId xmlns:a16="http://schemas.microsoft.com/office/drawing/2014/main" val="1600171176"/>
                      </a:ext>
                    </a:extLst>
                  </a:tr>
                </a:tbl>
              </a:graphicData>
            </a:graphic>
          </p:graphicFrame>
        </mc:Fallback>
      </mc:AlternateContent>
    </p:spTree>
    <p:extLst>
      <p:ext uri="{BB962C8B-B14F-4D97-AF65-F5344CB8AC3E}">
        <p14:creationId xmlns:p14="http://schemas.microsoft.com/office/powerpoint/2010/main" val="285215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7357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曲线拟合法</a:t>
            </a:r>
          </a:p>
        </p:txBody>
      </p:sp>
      <mc:AlternateContent xmlns:mc="http://schemas.openxmlformats.org/markup-compatibility/2006" xmlns:a14="http://schemas.microsoft.com/office/drawing/2010/main">
        <mc:Choice Requires="a14">
          <p:sp>
            <p:nvSpPr>
              <p:cNvPr id="2" name="矩形 1"/>
              <p:cNvSpPr/>
              <p:nvPr/>
            </p:nvSpPr>
            <p:spPr>
              <a:xfrm>
                <a:off x="240952" y="987574"/>
                <a:ext cx="8686800" cy="3554819"/>
              </a:xfrm>
              <a:prstGeom prst="rect">
                <a:avLst/>
              </a:prstGeom>
            </p:spPr>
            <p:txBody>
              <a:bodyPr wrap="square">
                <a:spAutoFit/>
              </a:bodyPr>
              <a:lstStyle/>
              <a:p>
                <a:pPr marL="742950" lvl="1" indent="-285750">
                  <a:lnSpc>
                    <a:spcPct val="125000"/>
                  </a:lnSpc>
                  <a:buClr>
                    <a:schemeClr val="accent3">
                      <a:lumMod val="75000"/>
                    </a:schemeClr>
                  </a:buClr>
                  <a:buFont typeface="Wingdings" panose="05000000000000000000" pitchFamily="2" charset="2"/>
                  <a:buChar char="u"/>
                </a:pPr>
                <a:r>
                  <a:rPr lang="zh-CN" altLang="zh-CN" b="1" dirty="0">
                    <a:solidFill>
                      <a:prstClr val="black"/>
                    </a:solidFill>
                    <a:latin typeface="Times New Roman" panose="02020603050405020304" pitchFamily="18" charset="0"/>
                    <a:ea typeface="微软雅黑" panose="020B0503020204020204" pitchFamily="34" charset="-122"/>
                  </a:rPr>
                  <a:t>求解</a:t>
                </a:r>
                <a:r>
                  <a:rPr lang="zh-CN" altLang="en-US" b="1" dirty="0">
                    <a:solidFill>
                      <a:prstClr val="black"/>
                    </a:solidFill>
                    <a:latin typeface="Times New Roman" panose="02020603050405020304" pitchFamily="18" charset="0"/>
                    <a:ea typeface="微软雅黑" panose="020B0503020204020204" pitchFamily="34" charset="-122"/>
                  </a:rPr>
                  <a:t>矩阵方程</a:t>
                </a:r>
                <a:r>
                  <a:rPr lang="zh-CN" altLang="zh-CN" b="1" dirty="0">
                    <a:solidFill>
                      <a:prstClr val="black"/>
                    </a:solidFill>
                    <a:latin typeface="Times New Roman" panose="02020603050405020304" pitchFamily="18" charset="0"/>
                    <a:ea typeface="微软雅黑" panose="020B0503020204020204" pitchFamily="34" charset="-122"/>
                  </a:rPr>
                  <a:t>可得待定系数</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𝟐</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𝟑</m:t>
                        </m:r>
                      </m:sub>
                    </m:sSub>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zh-CN" b="1" dirty="0">
                    <a:solidFill>
                      <a:prstClr val="black"/>
                    </a:solidFill>
                    <a:latin typeface="Times New Roman" panose="02020603050405020304" pitchFamily="18" charset="0"/>
                    <a:ea typeface="微软雅黑" panose="020B0503020204020204" pitchFamily="34" charset="-122"/>
                  </a:rPr>
                  <a:t>存储常系数</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𝟐</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𝟑</m:t>
                        </m:r>
                      </m:sub>
                    </m:sSub>
                  </m:oMath>
                </a14:m>
                <a:r>
                  <a:rPr lang="zh-CN" altLang="zh-CN" b="1" dirty="0">
                    <a:solidFill>
                      <a:prstClr val="black"/>
                    </a:solidFill>
                    <a:latin typeface="Times New Roman" panose="02020603050405020304" pitchFamily="18" charset="0"/>
                    <a:ea typeface="微软雅黑" panose="020B0503020204020204" pitchFamily="34" charset="-122"/>
                  </a:rPr>
                  <a:t>，并据此求取输入被测量值</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𝒙</m:t>
                    </m:r>
                  </m:oMath>
                </a14:m>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240952" y="987574"/>
                <a:ext cx="8686800" cy="355481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51520" y="1419622"/>
                <a:ext cx="2105000" cy="19421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0</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d>
                            <m:dPr>
                              <m:begChr m:val="|"/>
                              <m:endChr m:val="|"/>
                              <m:ctrlPr>
                                <a:rPr lang="zh-CN" altLang="en-US" sz="1600" i="1">
                                  <a:latin typeface="Cambria Math" panose="02040503050406030204" pitchFamily="18" charset="0"/>
                                </a:rPr>
                              </m:ctrlPr>
                            </m:dPr>
                            <m:e>
                              <m:m>
                                <m:mPr>
                                  <m:mcs>
                                    <m:mc>
                                      <m:mcPr>
                                        <m:count m:val="3"/>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𝐷</m:t>
                                                </m:r>
                                              </m:e>
                                            </m:mr>
                                            <m:mr>
                                              <m:e>
                                                <m:r>
                                                  <a:rPr lang="zh-CN" altLang="en-US" sz="1600" i="1">
                                                    <a:latin typeface="Cambria Math" panose="02040503050406030204" pitchFamily="18" charset="0"/>
                                                  </a:rPr>
                                                  <m:t>𝐸</m:t>
                                                </m:r>
                                              </m:e>
                                            </m:mr>
                                          </m:m>
                                        </m:e>
                                      </m:mr>
                                      <m:mr>
                                        <m:e>
                                          <m:r>
                                            <a:rPr lang="zh-CN" altLang="en-US" sz="1600" i="1">
                                              <a:latin typeface="Cambria Math" panose="02040503050406030204" pitchFamily="18" charset="0"/>
                                            </a:rPr>
                                            <m:t>𝐹</m:t>
                                          </m:r>
                                        </m:e>
                                      </m:mr>
                                      <m:mr>
                                        <m:e>
                                          <m:r>
                                            <a:rPr lang="zh-CN" altLang="en-US" sz="1600" i="1">
                                              <a:latin typeface="Cambria Math" panose="02040503050406030204" pitchFamily="18" charset="0"/>
                                            </a:rPr>
                                            <m:t>𝐺</m:t>
                                          </m:r>
                                        </m:e>
                                      </m:mr>
                                    </m:m>
                                  </m:e>
                                  <m:e>
                                    <m:m>
                                      <m:mPr>
                                        <m:mcs>
                                          <m:mc>
                                            <m:mcPr>
                                              <m:count m:val="2"/>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𝐻</m:t>
                                                      </m:r>
                                                    </m:e>
                                                  </m:mr>
                                                  <m:mr>
                                                    <m:e>
                                                      <m:r>
                                                        <a:rPr lang="zh-CN" altLang="en-US" sz="1600" i="1">
                                                          <a:latin typeface="Cambria Math" panose="02040503050406030204" pitchFamily="18" charset="0"/>
                                                        </a:rPr>
                                                        <m:t>𝐼</m:t>
                                                      </m:r>
                                                    </m:e>
                                                  </m:mr>
                                                </m:m>
                                              </m:e>
                                            </m:m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mr>
                                            <m:mr>
                                              <m:e>
                                                <m:r>
                                                  <a:rPr lang="zh-CN" altLang="en-US" sz="1600" i="1">
                                                    <a:latin typeface="Cambria Math" panose="02040503050406030204" pitchFamily="18" charset="0"/>
                                                  </a:rPr>
                                                  <m:t>𝐾</m:t>
                                                </m:r>
                                              </m:e>
                                            </m:mr>
                                            <m:mr>
                                              <m:e>
                                                <m:r>
                                                  <a:rPr lang="zh-CN" altLang="en-US" sz="1600" i="1">
                                                    <a:latin typeface="Cambria Math" panose="02040503050406030204" pitchFamily="18" charset="0"/>
                                                  </a:rPr>
                                                  <m:t>𝐿</m:t>
                                                </m:r>
                                              </m:e>
                                            </m:mr>
                                          </m:m>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mr>
                                      <m:mr>
                                        <m:e>
                                          <m:r>
                                            <a:rPr lang="zh-CN" altLang="en-US" sz="1600" i="1">
                                              <a:latin typeface="Cambria Math" panose="02040503050406030204" pitchFamily="18" charset="0"/>
                                            </a:rPr>
                                            <m:t>𝐿</m:t>
                                          </m:r>
                                        </m:e>
                                      </m:mr>
                                      <m:mr>
                                        <m:e>
                                          <m:r>
                                            <a:rPr lang="zh-CN" altLang="en-US" sz="1600" i="1">
                                              <a:latin typeface="Cambria Math" panose="02040503050406030204" pitchFamily="18" charset="0"/>
                                            </a:rPr>
                                            <m:t>𝑀</m:t>
                                          </m:r>
                                        </m:e>
                                      </m:mr>
                                    </m:m>
                                  </m:e>
                                </m:mr>
                              </m:m>
                            </m:e>
                          </m:d>
                        </m:num>
                        <m:den>
                          <m:d>
                            <m:dPr>
                              <m:begChr m:val="|"/>
                              <m:endChr m:val="|"/>
                              <m:ctrlPr>
                                <a:rPr lang="zh-CN" altLang="en-US" sz="1600" i="1">
                                  <a:latin typeface="Cambria Math" panose="02040503050406030204" pitchFamily="18" charset="0"/>
                                </a:rPr>
                              </m:ctrlPr>
                            </m:dPr>
                            <m:e>
                              <m:m>
                                <m:mPr>
                                  <m:mcs>
                                    <m:mc>
                                      <m:mcPr>
                                        <m:count m:val="3"/>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𝑁</m:t>
                                                </m:r>
                                              </m:e>
                                            </m:mr>
                                            <m:mr>
                                              <m:e>
                                                <m:r>
                                                  <a:rPr lang="zh-CN" altLang="en-US" sz="1600" i="1">
                                                    <a:latin typeface="Cambria Math" panose="02040503050406030204" pitchFamily="18" charset="0"/>
                                                  </a:rPr>
                                                  <m:t>𝐻</m:t>
                                                </m:r>
                                              </m:e>
                                            </m:mr>
                                          </m:m>
                                        </m:e>
                                      </m:m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e>
                                    <m:m>
                                      <m:mPr>
                                        <m:mcs>
                                          <m:mc>
                                            <m:mcPr>
                                              <m:count m:val="2"/>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𝐻</m:t>
                                                      </m:r>
                                                    </m:e>
                                                  </m:mr>
                                                  <m:mr>
                                                    <m:e>
                                                      <m:r>
                                                        <a:rPr lang="zh-CN" altLang="en-US" sz="1600" i="1">
                                                          <a:latin typeface="Cambria Math" panose="02040503050406030204" pitchFamily="18" charset="0"/>
                                                        </a:rPr>
                                                        <m:t>𝐼</m:t>
                                                      </m:r>
                                                    </m:e>
                                                  </m:mr>
                                                </m:m>
                                              </m:e>
                                            </m:m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mr>
                                            <m:mr>
                                              <m:e>
                                                <m:r>
                                                  <a:rPr lang="zh-CN" altLang="en-US" sz="1600" i="1">
                                                    <a:latin typeface="Cambria Math" panose="02040503050406030204" pitchFamily="18" charset="0"/>
                                                  </a:rPr>
                                                  <m:t>𝐾</m:t>
                                                </m:r>
                                              </m:e>
                                            </m:mr>
                                            <m:mr>
                                              <m:e>
                                                <m:r>
                                                  <a:rPr lang="zh-CN" altLang="en-US" sz="1600" i="1">
                                                    <a:latin typeface="Cambria Math" panose="02040503050406030204" pitchFamily="18" charset="0"/>
                                                  </a:rPr>
                                                  <m:t>𝐿</m:t>
                                                </m:r>
                                              </m:e>
                                            </m:mr>
                                          </m:m>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mr>
                                      <m:mr>
                                        <m:e>
                                          <m:r>
                                            <a:rPr lang="zh-CN" altLang="en-US" sz="1600" i="1">
                                              <a:latin typeface="Cambria Math" panose="02040503050406030204" pitchFamily="18" charset="0"/>
                                            </a:rPr>
                                            <m:t>𝐿</m:t>
                                          </m:r>
                                        </m:e>
                                      </m:mr>
                                      <m:mr>
                                        <m:e>
                                          <m:r>
                                            <a:rPr lang="zh-CN" altLang="en-US" sz="1600" i="1">
                                              <a:latin typeface="Cambria Math" panose="02040503050406030204" pitchFamily="18" charset="0"/>
                                            </a:rPr>
                                            <m:t>𝑀</m:t>
                                          </m:r>
                                        </m:e>
                                      </m:mr>
                                    </m:m>
                                  </m:e>
                                </m:mr>
                              </m:m>
                            </m:e>
                          </m:d>
                        </m:den>
                      </m:f>
                    </m:oMath>
                  </m:oMathPara>
                </a14:m>
                <a:endParaRPr lang="zh-CN" altLang="en-US" sz="1600" dirty="0"/>
              </a:p>
            </p:txBody>
          </p:sp>
        </mc:Choice>
        <mc:Fallback xmlns="">
          <p:sp>
            <p:nvSpPr>
              <p:cNvPr id="6" name="矩形 5"/>
              <p:cNvSpPr>
                <a:spLocks noRot="1" noChangeAspect="1" noMove="1" noResize="1" noEditPoints="1" noAdjustHandles="1" noChangeArrowheads="1" noChangeShapeType="1" noTextEdit="1"/>
              </p:cNvSpPr>
              <p:nvPr/>
            </p:nvSpPr>
            <p:spPr>
              <a:xfrm>
                <a:off x="251520" y="1419622"/>
                <a:ext cx="2105000" cy="194213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553926" y="1419622"/>
                <a:ext cx="2100254" cy="19421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1</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d>
                            <m:dPr>
                              <m:begChr m:val="|"/>
                              <m:endChr m:val="|"/>
                              <m:ctrlPr>
                                <a:rPr lang="zh-CN" altLang="en-US" sz="1600" i="1">
                                  <a:latin typeface="Cambria Math" panose="02040503050406030204" pitchFamily="18" charset="0"/>
                                </a:rPr>
                              </m:ctrlPr>
                            </m:dPr>
                            <m:e>
                              <m:m>
                                <m:mPr>
                                  <m:mcs>
                                    <m:mc>
                                      <m:mcPr>
                                        <m:count m:val="3"/>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𝑁</m:t>
                                                </m:r>
                                              </m:e>
                                            </m:mr>
                                            <m:mr>
                                              <m:e>
                                                <m:r>
                                                  <a:rPr lang="zh-CN" altLang="en-US" sz="1600" i="1">
                                                    <a:latin typeface="Cambria Math" panose="02040503050406030204" pitchFamily="18" charset="0"/>
                                                  </a:rPr>
                                                  <m:t>𝐻</m:t>
                                                </m:r>
                                              </m:e>
                                            </m:mr>
                                          </m:m>
                                        </m:e>
                                      </m:m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e>
                                    <m:m>
                                      <m:mPr>
                                        <m:mcs>
                                          <m:mc>
                                            <m:mcPr>
                                              <m:count m:val="2"/>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𝐷</m:t>
                                                      </m:r>
                                                    </m:e>
                                                  </m:mr>
                                                  <m:mr>
                                                    <m:e>
                                                      <m:r>
                                                        <a:rPr lang="zh-CN" altLang="en-US" sz="1600" i="1">
                                                          <a:latin typeface="Cambria Math" panose="02040503050406030204" pitchFamily="18" charset="0"/>
                                                        </a:rPr>
                                                        <m:t>𝐸</m:t>
                                                      </m:r>
                                                    </m:e>
                                                  </m:mr>
                                                </m:m>
                                              </m:e>
                                            </m:mr>
                                            <m:mr>
                                              <m:e>
                                                <m:r>
                                                  <a:rPr lang="zh-CN" altLang="en-US" sz="1600" i="1">
                                                    <a:latin typeface="Cambria Math" panose="02040503050406030204" pitchFamily="18" charset="0"/>
                                                  </a:rPr>
                                                  <m:t>𝐹</m:t>
                                                </m:r>
                                              </m:e>
                                            </m:mr>
                                            <m:mr>
                                              <m:e>
                                                <m:r>
                                                  <a:rPr lang="zh-CN" altLang="en-US" sz="1600" i="1">
                                                    <a:latin typeface="Cambria Math" panose="02040503050406030204" pitchFamily="18" charset="0"/>
                                                  </a:rPr>
                                                  <m:t>𝐺</m:t>
                                                </m:r>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mr>
                                            <m:mr>
                                              <m:e>
                                                <m:r>
                                                  <a:rPr lang="zh-CN" altLang="en-US" sz="1600" i="1">
                                                    <a:latin typeface="Cambria Math" panose="02040503050406030204" pitchFamily="18" charset="0"/>
                                                  </a:rPr>
                                                  <m:t>𝐾</m:t>
                                                </m:r>
                                              </m:e>
                                            </m:mr>
                                            <m:mr>
                                              <m:e>
                                                <m:r>
                                                  <a:rPr lang="zh-CN" altLang="en-US" sz="1600" i="1">
                                                    <a:latin typeface="Cambria Math" panose="02040503050406030204" pitchFamily="18" charset="0"/>
                                                  </a:rPr>
                                                  <m:t>𝐿</m:t>
                                                </m:r>
                                              </m:e>
                                            </m:mr>
                                          </m:m>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mr>
                                      <m:mr>
                                        <m:e>
                                          <m:r>
                                            <a:rPr lang="zh-CN" altLang="en-US" sz="1600" i="1">
                                              <a:latin typeface="Cambria Math" panose="02040503050406030204" pitchFamily="18" charset="0"/>
                                            </a:rPr>
                                            <m:t>𝐿</m:t>
                                          </m:r>
                                        </m:e>
                                      </m:mr>
                                      <m:mr>
                                        <m:e>
                                          <m:r>
                                            <a:rPr lang="zh-CN" altLang="en-US" sz="1600" i="1">
                                              <a:latin typeface="Cambria Math" panose="02040503050406030204" pitchFamily="18" charset="0"/>
                                            </a:rPr>
                                            <m:t>𝑀</m:t>
                                          </m:r>
                                        </m:e>
                                      </m:mr>
                                    </m:m>
                                  </m:e>
                                </m:mr>
                              </m:m>
                            </m:e>
                          </m:d>
                        </m:num>
                        <m:den>
                          <m:d>
                            <m:dPr>
                              <m:begChr m:val="|"/>
                              <m:endChr m:val="|"/>
                              <m:ctrlPr>
                                <a:rPr lang="zh-CN" altLang="en-US" sz="1600" i="1">
                                  <a:latin typeface="Cambria Math" panose="02040503050406030204" pitchFamily="18" charset="0"/>
                                </a:rPr>
                              </m:ctrlPr>
                            </m:dPr>
                            <m:e>
                              <m:m>
                                <m:mPr>
                                  <m:mcs>
                                    <m:mc>
                                      <m:mcPr>
                                        <m:count m:val="3"/>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𝑁</m:t>
                                                </m:r>
                                              </m:e>
                                            </m:mr>
                                            <m:mr>
                                              <m:e>
                                                <m:r>
                                                  <a:rPr lang="zh-CN" altLang="en-US" sz="1600" i="1">
                                                    <a:latin typeface="Cambria Math" panose="02040503050406030204" pitchFamily="18" charset="0"/>
                                                  </a:rPr>
                                                  <m:t>𝐻</m:t>
                                                </m:r>
                                              </m:e>
                                            </m:mr>
                                          </m:m>
                                        </m:e>
                                      </m:m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e>
                                    <m:m>
                                      <m:mPr>
                                        <m:mcs>
                                          <m:mc>
                                            <m:mcPr>
                                              <m:count m:val="2"/>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𝐻</m:t>
                                                      </m:r>
                                                    </m:e>
                                                  </m:mr>
                                                  <m:mr>
                                                    <m:e>
                                                      <m:r>
                                                        <a:rPr lang="zh-CN" altLang="en-US" sz="1600" i="1">
                                                          <a:latin typeface="Cambria Math" panose="02040503050406030204" pitchFamily="18" charset="0"/>
                                                        </a:rPr>
                                                        <m:t>𝐼</m:t>
                                                      </m:r>
                                                    </m:e>
                                                  </m:mr>
                                                </m:m>
                                              </m:e>
                                            </m:m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mr>
                                            <m:mr>
                                              <m:e>
                                                <m:r>
                                                  <a:rPr lang="zh-CN" altLang="en-US" sz="1600" i="1">
                                                    <a:latin typeface="Cambria Math" panose="02040503050406030204" pitchFamily="18" charset="0"/>
                                                  </a:rPr>
                                                  <m:t>𝐾</m:t>
                                                </m:r>
                                              </m:e>
                                            </m:mr>
                                            <m:mr>
                                              <m:e>
                                                <m:r>
                                                  <a:rPr lang="zh-CN" altLang="en-US" sz="1600" i="1">
                                                    <a:latin typeface="Cambria Math" panose="02040503050406030204" pitchFamily="18" charset="0"/>
                                                  </a:rPr>
                                                  <m:t>𝐿</m:t>
                                                </m:r>
                                              </m:e>
                                            </m:mr>
                                          </m:m>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mr>
                                      <m:mr>
                                        <m:e>
                                          <m:r>
                                            <a:rPr lang="zh-CN" altLang="en-US" sz="1600" i="1">
                                              <a:latin typeface="Cambria Math" panose="02040503050406030204" pitchFamily="18" charset="0"/>
                                            </a:rPr>
                                            <m:t>𝐿</m:t>
                                          </m:r>
                                        </m:e>
                                      </m:mr>
                                      <m:mr>
                                        <m:e>
                                          <m:r>
                                            <a:rPr lang="zh-CN" altLang="en-US" sz="1600" i="1">
                                              <a:latin typeface="Cambria Math" panose="02040503050406030204" pitchFamily="18" charset="0"/>
                                            </a:rPr>
                                            <m:t>𝑀</m:t>
                                          </m:r>
                                        </m:e>
                                      </m:mr>
                                    </m:m>
                                  </m:e>
                                </m:mr>
                              </m:m>
                            </m:e>
                          </m:d>
                        </m:den>
                      </m:f>
                    </m:oMath>
                  </m:oMathPara>
                </a14:m>
                <a:endParaRPr lang="zh-CN" alt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2553926" y="1419622"/>
                <a:ext cx="2100254" cy="194213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784726" y="1419622"/>
                <a:ext cx="2105000" cy="19421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2</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d>
                            <m:dPr>
                              <m:begChr m:val="|"/>
                              <m:endChr m:val="|"/>
                              <m:ctrlPr>
                                <a:rPr lang="zh-CN" altLang="en-US" sz="1600" i="1">
                                  <a:latin typeface="Cambria Math" panose="02040503050406030204" pitchFamily="18" charset="0"/>
                                </a:rPr>
                              </m:ctrlPr>
                            </m:dPr>
                            <m:e>
                              <m:m>
                                <m:mPr>
                                  <m:mcs>
                                    <m:mc>
                                      <m:mcPr>
                                        <m:count m:val="3"/>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𝑁</m:t>
                                                </m:r>
                                              </m:e>
                                            </m:mr>
                                            <m:mr>
                                              <m:e>
                                                <m:r>
                                                  <a:rPr lang="zh-CN" altLang="en-US" sz="1600" i="1">
                                                    <a:latin typeface="Cambria Math" panose="02040503050406030204" pitchFamily="18" charset="0"/>
                                                  </a:rPr>
                                                  <m:t>𝐻</m:t>
                                                </m:r>
                                              </m:e>
                                            </m:mr>
                                          </m:m>
                                        </m:e>
                                      </m:m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e>
                                    <m:m>
                                      <m:mPr>
                                        <m:mcs>
                                          <m:mc>
                                            <m:mcPr>
                                              <m:count m:val="2"/>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𝐻</m:t>
                                                      </m:r>
                                                    </m:e>
                                                  </m:mr>
                                                  <m:mr>
                                                    <m:e>
                                                      <m:r>
                                                        <a:rPr lang="zh-CN" altLang="en-US" sz="1600" i="1">
                                                          <a:latin typeface="Cambria Math" panose="02040503050406030204" pitchFamily="18" charset="0"/>
                                                        </a:rPr>
                                                        <m:t>𝐼</m:t>
                                                      </m:r>
                                                    </m:e>
                                                  </m:mr>
                                                </m:m>
                                              </m:e>
                                            </m:m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𝐷</m:t>
                                                      </m:r>
                                                    </m:e>
                                                  </m:mr>
                                                  <m:mr>
                                                    <m:e>
                                                      <m:r>
                                                        <a:rPr lang="zh-CN" altLang="en-US" sz="1600" i="1">
                                                          <a:latin typeface="Cambria Math" panose="02040503050406030204" pitchFamily="18" charset="0"/>
                                                        </a:rPr>
                                                        <m:t>𝐸</m:t>
                                                      </m:r>
                                                    </m:e>
                                                  </m:mr>
                                                </m:m>
                                              </m:e>
                                            </m:mr>
                                            <m:mr>
                                              <m:e>
                                                <m:r>
                                                  <a:rPr lang="zh-CN" altLang="en-US" sz="1600" i="1">
                                                    <a:latin typeface="Cambria Math" panose="02040503050406030204" pitchFamily="18" charset="0"/>
                                                  </a:rPr>
                                                  <m:t>𝐹</m:t>
                                                </m:r>
                                              </m:e>
                                            </m:mr>
                                            <m:mr>
                                              <m:e>
                                                <m:r>
                                                  <a:rPr lang="zh-CN" altLang="en-US" sz="1600" i="1">
                                                    <a:latin typeface="Cambria Math" panose="02040503050406030204" pitchFamily="18" charset="0"/>
                                                  </a:rPr>
                                                  <m:t>𝐺</m:t>
                                                </m:r>
                                              </m:e>
                                            </m:mr>
                                          </m:m>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mr>
                                      <m:mr>
                                        <m:e>
                                          <m:r>
                                            <a:rPr lang="zh-CN" altLang="en-US" sz="1600" i="1">
                                              <a:latin typeface="Cambria Math" panose="02040503050406030204" pitchFamily="18" charset="0"/>
                                            </a:rPr>
                                            <m:t>𝐿</m:t>
                                          </m:r>
                                        </m:e>
                                      </m:mr>
                                      <m:mr>
                                        <m:e>
                                          <m:r>
                                            <a:rPr lang="zh-CN" altLang="en-US" sz="1600" i="1">
                                              <a:latin typeface="Cambria Math" panose="02040503050406030204" pitchFamily="18" charset="0"/>
                                            </a:rPr>
                                            <m:t>𝑀</m:t>
                                          </m:r>
                                        </m:e>
                                      </m:mr>
                                    </m:m>
                                  </m:e>
                                </m:mr>
                              </m:m>
                            </m:e>
                          </m:d>
                        </m:num>
                        <m:den>
                          <m:d>
                            <m:dPr>
                              <m:begChr m:val="|"/>
                              <m:endChr m:val="|"/>
                              <m:ctrlPr>
                                <a:rPr lang="zh-CN" altLang="en-US" sz="1600" i="1">
                                  <a:latin typeface="Cambria Math" panose="02040503050406030204" pitchFamily="18" charset="0"/>
                                </a:rPr>
                              </m:ctrlPr>
                            </m:dPr>
                            <m:e>
                              <m:m>
                                <m:mPr>
                                  <m:mcs>
                                    <m:mc>
                                      <m:mcPr>
                                        <m:count m:val="3"/>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𝑁</m:t>
                                                </m:r>
                                              </m:e>
                                            </m:mr>
                                            <m:mr>
                                              <m:e>
                                                <m:r>
                                                  <a:rPr lang="zh-CN" altLang="en-US" sz="1600" i="1">
                                                    <a:latin typeface="Cambria Math" panose="02040503050406030204" pitchFamily="18" charset="0"/>
                                                  </a:rPr>
                                                  <m:t>𝐻</m:t>
                                                </m:r>
                                              </m:e>
                                            </m:mr>
                                          </m:m>
                                        </m:e>
                                      </m:m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e>
                                    <m:m>
                                      <m:mPr>
                                        <m:mcs>
                                          <m:mc>
                                            <m:mcPr>
                                              <m:count m:val="2"/>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𝐻</m:t>
                                                      </m:r>
                                                    </m:e>
                                                  </m:mr>
                                                  <m:mr>
                                                    <m:e>
                                                      <m:r>
                                                        <a:rPr lang="zh-CN" altLang="en-US" sz="1600" i="1">
                                                          <a:latin typeface="Cambria Math" panose="02040503050406030204" pitchFamily="18" charset="0"/>
                                                        </a:rPr>
                                                        <m:t>𝐼</m:t>
                                                      </m:r>
                                                    </m:e>
                                                  </m:mr>
                                                </m:m>
                                              </m:e>
                                            </m:m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mr>
                                            <m:mr>
                                              <m:e>
                                                <m:r>
                                                  <a:rPr lang="zh-CN" altLang="en-US" sz="1600" i="1">
                                                    <a:latin typeface="Cambria Math" panose="02040503050406030204" pitchFamily="18" charset="0"/>
                                                  </a:rPr>
                                                  <m:t>𝐾</m:t>
                                                </m:r>
                                              </m:e>
                                            </m:mr>
                                            <m:mr>
                                              <m:e>
                                                <m:r>
                                                  <a:rPr lang="zh-CN" altLang="en-US" sz="1600" i="1">
                                                    <a:latin typeface="Cambria Math" panose="02040503050406030204" pitchFamily="18" charset="0"/>
                                                  </a:rPr>
                                                  <m:t>𝐿</m:t>
                                                </m:r>
                                              </m:e>
                                            </m:mr>
                                          </m:m>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mr>
                                      <m:mr>
                                        <m:e>
                                          <m:r>
                                            <a:rPr lang="zh-CN" altLang="en-US" sz="1600" i="1">
                                              <a:latin typeface="Cambria Math" panose="02040503050406030204" pitchFamily="18" charset="0"/>
                                            </a:rPr>
                                            <m:t>𝐿</m:t>
                                          </m:r>
                                        </m:e>
                                      </m:mr>
                                      <m:mr>
                                        <m:e>
                                          <m:r>
                                            <a:rPr lang="zh-CN" altLang="en-US" sz="1600" i="1">
                                              <a:latin typeface="Cambria Math" panose="02040503050406030204" pitchFamily="18" charset="0"/>
                                            </a:rPr>
                                            <m:t>𝑀</m:t>
                                          </m:r>
                                        </m:e>
                                      </m:mr>
                                    </m:m>
                                  </m:e>
                                </m:mr>
                              </m:m>
                            </m:e>
                          </m:d>
                        </m:den>
                      </m:f>
                    </m:oMath>
                  </m:oMathPara>
                </a14:m>
                <a:endParaRPr lang="zh-CN" altLang="en-US" sz="1600" dirty="0"/>
              </a:p>
            </p:txBody>
          </p:sp>
        </mc:Choice>
        <mc:Fallback xmlns="">
          <p:sp>
            <p:nvSpPr>
              <p:cNvPr id="8" name="矩形 7"/>
              <p:cNvSpPr>
                <a:spLocks noRot="1" noChangeAspect="1" noMove="1" noResize="1" noEditPoints="1" noAdjustHandles="1" noChangeArrowheads="1" noChangeShapeType="1" noTextEdit="1"/>
              </p:cNvSpPr>
              <p:nvPr/>
            </p:nvSpPr>
            <p:spPr>
              <a:xfrm>
                <a:off x="4784726" y="1419622"/>
                <a:ext cx="2105000" cy="194213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888025" y="1376204"/>
                <a:ext cx="2105000" cy="19421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𝑎</m:t>
                          </m:r>
                        </m:e>
                        <m:sub>
                          <m:r>
                            <a:rPr lang="zh-CN" altLang="en-US" sz="1600" i="0">
                              <a:latin typeface="Cambria Math" panose="02040503050406030204" pitchFamily="18" charset="0"/>
                            </a:rPr>
                            <m:t>3</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d>
                            <m:dPr>
                              <m:begChr m:val="|"/>
                              <m:endChr m:val="|"/>
                              <m:ctrlPr>
                                <a:rPr lang="zh-CN" altLang="en-US" sz="1600" i="1">
                                  <a:latin typeface="Cambria Math" panose="02040503050406030204" pitchFamily="18" charset="0"/>
                                </a:rPr>
                              </m:ctrlPr>
                            </m:dPr>
                            <m:e>
                              <m:m>
                                <m:mPr>
                                  <m:mcs>
                                    <m:mc>
                                      <m:mcPr>
                                        <m:count m:val="3"/>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𝑁</m:t>
                                                </m:r>
                                              </m:e>
                                            </m:mr>
                                            <m:mr>
                                              <m:e>
                                                <m:r>
                                                  <a:rPr lang="zh-CN" altLang="en-US" sz="1600" i="1">
                                                    <a:latin typeface="Cambria Math" panose="02040503050406030204" pitchFamily="18" charset="0"/>
                                                  </a:rPr>
                                                  <m:t>𝐻</m:t>
                                                </m:r>
                                              </m:e>
                                            </m:mr>
                                          </m:m>
                                        </m:e>
                                      </m:m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e>
                                    <m:m>
                                      <m:mPr>
                                        <m:mcs>
                                          <m:mc>
                                            <m:mcPr>
                                              <m:count m:val="2"/>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𝐻</m:t>
                                                      </m:r>
                                                    </m:e>
                                                  </m:mr>
                                                  <m:mr>
                                                    <m:e>
                                                      <m:r>
                                                        <a:rPr lang="zh-CN" altLang="en-US" sz="1600" i="1">
                                                          <a:latin typeface="Cambria Math" panose="02040503050406030204" pitchFamily="18" charset="0"/>
                                                        </a:rPr>
                                                        <m:t>𝐼</m:t>
                                                      </m:r>
                                                    </m:e>
                                                  </m:mr>
                                                </m:m>
                                              </m:e>
                                            </m:m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mr>
                                            <m:mr>
                                              <m:e>
                                                <m:r>
                                                  <a:rPr lang="zh-CN" altLang="en-US" sz="1600" i="1">
                                                    <a:latin typeface="Cambria Math" panose="02040503050406030204" pitchFamily="18" charset="0"/>
                                                  </a:rPr>
                                                  <m:t>𝐾</m:t>
                                                </m:r>
                                              </m:e>
                                            </m:mr>
                                            <m:mr>
                                              <m:e>
                                                <m:r>
                                                  <a:rPr lang="zh-CN" altLang="en-US" sz="1600" i="1">
                                                    <a:latin typeface="Cambria Math" panose="02040503050406030204" pitchFamily="18" charset="0"/>
                                                  </a:rPr>
                                                  <m:t>𝐿</m:t>
                                                </m:r>
                                              </m:e>
                                            </m:mr>
                                          </m:m>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𝐷</m:t>
                                                </m:r>
                                              </m:e>
                                            </m:mr>
                                            <m:mr>
                                              <m:e>
                                                <m:r>
                                                  <a:rPr lang="zh-CN" altLang="en-US" sz="1600" i="1">
                                                    <a:latin typeface="Cambria Math" panose="02040503050406030204" pitchFamily="18" charset="0"/>
                                                  </a:rPr>
                                                  <m:t>𝐸</m:t>
                                                </m:r>
                                              </m:e>
                                            </m:mr>
                                          </m:m>
                                        </m:e>
                                      </m:mr>
                                      <m:mr>
                                        <m:e>
                                          <m:r>
                                            <a:rPr lang="zh-CN" altLang="en-US" sz="1600" i="1">
                                              <a:latin typeface="Cambria Math" panose="02040503050406030204" pitchFamily="18" charset="0"/>
                                            </a:rPr>
                                            <m:t>𝐹</m:t>
                                          </m:r>
                                        </m:e>
                                      </m:mr>
                                      <m:mr>
                                        <m:e>
                                          <m:r>
                                            <a:rPr lang="zh-CN" altLang="en-US" sz="1600" i="1">
                                              <a:latin typeface="Cambria Math" panose="02040503050406030204" pitchFamily="18" charset="0"/>
                                            </a:rPr>
                                            <m:t>𝐺</m:t>
                                          </m:r>
                                        </m:e>
                                      </m:mr>
                                    </m:m>
                                  </m:e>
                                </m:mr>
                              </m:m>
                            </m:e>
                          </m:d>
                        </m:num>
                        <m:den>
                          <m:d>
                            <m:dPr>
                              <m:begChr m:val="|"/>
                              <m:endChr m:val="|"/>
                              <m:ctrlPr>
                                <a:rPr lang="zh-CN" altLang="en-US" sz="1600" i="1">
                                  <a:latin typeface="Cambria Math" panose="02040503050406030204" pitchFamily="18" charset="0"/>
                                </a:rPr>
                              </m:ctrlPr>
                            </m:dPr>
                            <m:e>
                              <m:m>
                                <m:mPr>
                                  <m:mcs>
                                    <m:mc>
                                      <m:mcPr>
                                        <m:count m:val="3"/>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𝑁</m:t>
                                                </m:r>
                                              </m:e>
                                            </m:mr>
                                            <m:mr>
                                              <m:e>
                                                <m:r>
                                                  <a:rPr lang="zh-CN" altLang="en-US" sz="1600" i="1">
                                                    <a:latin typeface="Cambria Math" panose="02040503050406030204" pitchFamily="18" charset="0"/>
                                                  </a:rPr>
                                                  <m:t>𝐻</m:t>
                                                </m:r>
                                              </m:e>
                                            </m:mr>
                                          </m:m>
                                        </m:e>
                                      </m:m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e>
                                    <m:m>
                                      <m:mPr>
                                        <m:mcs>
                                          <m:mc>
                                            <m:mcPr>
                                              <m:count m:val="2"/>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𝐻</m:t>
                                                      </m:r>
                                                    </m:e>
                                                  </m:mr>
                                                  <m:mr>
                                                    <m:e>
                                                      <m:r>
                                                        <a:rPr lang="zh-CN" altLang="en-US" sz="1600" i="1">
                                                          <a:latin typeface="Cambria Math" panose="02040503050406030204" pitchFamily="18" charset="0"/>
                                                        </a:rPr>
                                                        <m:t>𝐼</m:t>
                                                      </m:r>
                                                    </m:e>
                                                  </m:mr>
                                                </m:m>
                                              </m:e>
                                            </m:m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𝐼</m:t>
                                                      </m:r>
                                                    </m:e>
                                                  </m:mr>
                                                  <m:mr>
                                                    <m:e>
                                                      <m:r>
                                                        <a:rPr lang="zh-CN" altLang="en-US" sz="1600" i="1">
                                                          <a:latin typeface="Cambria Math" panose="02040503050406030204" pitchFamily="18" charset="0"/>
                                                        </a:rPr>
                                                        <m:t>𝐽</m:t>
                                                      </m:r>
                                                    </m:e>
                                                  </m:mr>
                                                </m:m>
                                              </m:e>
                                            </m:mr>
                                            <m:mr>
                                              <m:e>
                                                <m:r>
                                                  <a:rPr lang="zh-CN" altLang="en-US" sz="1600" i="1">
                                                    <a:latin typeface="Cambria Math" panose="02040503050406030204" pitchFamily="18" charset="0"/>
                                                  </a:rPr>
                                                  <m:t>𝐾</m:t>
                                                </m:r>
                                              </m:e>
                                            </m:mr>
                                            <m:mr>
                                              <m:e>
                                                <m:r>
                                                  <a:rPr lang="zh-CN" altLang="en-US" sz="1600" i="1">
                                                    <a:latin typeface="Cambria Math" panose="02040503050406030204" pitchFamily="18" charset="0"/>
                                                  </a:rPr>
                                                  <m:t>𝐿</m:t>
                                                </m:r>
                                              </m:e>
                                            </m:mr>
                                          </m:m>
                                        </m:e>
                                      </m:mr>
                                    </m:m>
                                  </m:e>
                                  <m:e>
                                    <m:m>
                                      <m:mPr>
                                        <m:mcs>
                                          <m:mc>
                                            <m:mcPr>
                                              <m:count m:val="1"/>
                                              <m:mcJc m:val="center"/>
                                            </m:mcPr>
                                          </m:mc>
                                        </m:mcs>
                                        <m:ctrlPr>
                                          <a:rPr lang="zh-CN" altLang="en-US" sz="1600" i="1">
                                            <a:latin typeface="Cambria Math" panose="02040503050406030204" pitchFamily="18" charset="0"/>
                                          </a:rPr>
                                        </m:ctrlPr>
                                      </m:mPr>
                                      <m:mr>
                                        <m:e>
                                          <m:m>
                                            <m:mPr>
                                              <m:mcs>
                                                <m:mc>
                                                  <m:mcPr>
                                                    <m:count m:val="1"/>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𝐽</m:t>
                                                </m:r>
                                              </m:e>
                                            </m:mr>
                                            <m:mr>
                                              <m:e>
                                                <m:r>
                                                  <a:rPr lang="zh-CN" altLang="en-US" sz="1600" i="1">
                                                    <a:latin typeface="Cambria Math" panose="02040503050406030204" pitchFamily="18" charset="0"/>
                                                  </a:rPr>
                                                  <m:t>𝐾</m:t>
                                                </m:r>
                                              </m:e>
                                            </m:mr>
                                          </m:m>
                                        </m:e>
                                      </m:mr>
                                      <m:mr>
                                        <m:e>
                                          <m:r>
                                            <a:rPr lang="zh-CN" altLang="en-US" sz="1600" i="1">
                                              <a:latin typeface="Cambria Math" panose="02040503050406030204" pitchFamily="18" charset="0"/>
                                            </a:rPr>
                                            <m:t>𝐿</m:t>
                                          </m:r>
                                        </m:e>
                                      </m:mr>
                                      <m:mr>
                                        <m:e>
                                          <m:r>
                                            <a:rPr lang="zh-CN" altLang="en-US" sz="1600" i="1">
                                              <a:latin typeface="Cambria Math" panose="02040503050406030204" pitchFamily="18" charset="0"/>
                                            </a:rPr>
                                            <m:t>𝑀</m:t>
                                          </m:r>
                                        </m:e>
                                      </m:mr>
                                    </m:m>
                                  </m:e>
                                </m:mr>
                              </m:m>
                            </m:e>
                          </m:d>
                        </m:den>
                      </m:f>
                    </m:oMath>
                  </m:oMathPara>
                </a14:m>
                <a:endParaRPr lang="zh-CN" altLang="en-US" sz="1600" dirty="0"/>
              </a:p>
            </p:txBody>
          </p:sp>
        </mc:Choice>
        <mc:Fallback xmlns="">
          <p:sp>
            <p:nvSpPr>
              <p:cNvPr id="10" name="矩形 9"/>
              <p:cNvSpPr>
                <a:spLocks noRot="1" noChangeAspect="1" noMove="1" noResize="1" noEditPoints="1" noAdjustHandles="1" noChangeArrowheads="1" noChangeShapeType="1" noTextEdit="1"/>
              </p:cNvSpPr>
              <p:nvPr/>
            </p:nvSpPr>
            <p:spPr>
              <a:xfrm>
                <a:off x="6888025" y="1376204"/>
                <a:ext cx="2105000" cy="194213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811133" y="3806017"/>
                <a:ext cx="3521733" cy="375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𝒙</m:t>
                      </m:r>
                      <m:r>
                        <a:rPr lang="zh-CN" altLang="en-US" b="1" i="0">
                          <a:latin typeface="Cambria Math" panose="02040503050406030204" pitchFamily="18" charset="0"/>
                        </a:rPr>
                        <m:t>(</m:t>
                      </m:r>
                      <m:r>
                        <a:rPr lang="zh-CN" altLang="en-US" b="1" i="1">
                          <a:latin typeface="Cambria Math" panose="02040503050406030204" pitchFamily="18" charset="0"/>
                        </a:rPr>
                        <m:t>𝒖</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𝟎</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r>
                        <a:rPr lang="zh-CN" altLang="en-US" b="1" i="1">
                          <a:latin typeface="Cambria Math" panose="02040503050406030204" pitchFamily="18" charset="0"/>
                        </a:rPr>
                        <m:t>𝒖</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𝟐</m:t>
                          </m:r>
                        </m:sub>
                      </m:sSub>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𝒖</m:t>
                          </m:r>
                        </m:e>
                        <m:sup>
                          <m:r>
                            <a:rPr lang="zh-CN" altLang="en-US" b="1" i="0">
                              <a:latin typeface="Cambria Math" panose="02040503050406030204" pitchFamily="18" charset="0"/>
                            </a:rPr>
                            <m:t>𝟐</m:t>
                          </m:r>
                        </m:sup>
                      </m:sSup>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𝟑</m:t>
                          </m:r>
                        </m:sub>
                      </m:sSub>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𝒖</m:t>
                          </m:r>
                        </m:e>
                        <m:sup>
                          <m:r>
                            <a:rPr lang="zh-CN" altLang="en-US" b="1" i="0">
                              <a:latin typeface="Cambria Math" panose="02040503050406030204" pitchFamily="18" charset="0"/>
                            </a:rPr>
                            <m:t>𝟑</m:t>
                          </m:r>
                        </m:sup>
                      </m:sSup>
                    </m:oMath>
                  </m:oMathPara>
                </a14:m>
                <a:endParaRPr lang="zh-CN" altLang="en-US" b="1" dirty="0"/>
              </a:p>
            </p:txBody>
          </p:sp>
        </mc:Choice>
        <mc:Fallback xmlns="">
          <p:sp>
            <p:nvSpPr>
              <p:cNvPr id="11" name="矩形 10"/>
              <p:cNvSpPr>
                <a:spLocks noRot="1" noChangeAspect="1" noMove="1" noResize="1" noEditPoints="1" noAdjustHandles="1" noChangeArrowheads="1" noChangeShapeType="1" noTextEdit="1"/>
              </p:cNvSpPr>
              <p:nvPr/>
            </p:nvSpPr>
            <p:spPr>
              <a:xfrm>
                <a:off x="2811133" y="3806017"/>
                <a:ext cx="3521733" cy="375552"/>
              </a:xfrm>
              <a:prstGeom prst="rect">
                <a:avLst/>
              </a:prstGeom>
              <a:blipFill>
                <a:blip r:embed="rId8"/>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976156" y="4240937"/>
                <a:ext cx="3081386" cy="646331"/>
              </a:xfrm>
              <a:prstGeom prst="rect">
                <a:avLst/>
              </a:prstGeom>
            </p:spPr>
            <p:txBody>
              <a:bodyPr wrap="square">
                <a:spAutoFit/>
              </a:bodyPr>
              <a:lstStyle/>
              <a:p>
                <a:r>
                  <a:rPr lang="zh-CN" altLang="zh-CN" b="1" dirty="0">
                    <a:solidFill>
                      <a:prstClr val="black"/>
                    </a:solidFill>
                    <a:latin typeface="Times New Roman" panose="02020603050405020304" pitchFamily="18" charset="0"/>
                    <a:ea typeface="微软雅黑" panose="020B0503020204020204" pitchFamily="34" charset="-122"/>
                  </a:rPr>
                  <a:t>将采样值代入式中即可求得对应于电压</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𝑢</m:t>
                    </m:r>
                  </m:oMath>
                </a14:m>
                <a:r>
                  <a:rPr lang="zh-CN" altLang="zh-CN" b="1" dirty="0">
                    <a:solidFill>
                      <a:prstClr val="black"/>
                    </a:solidFill>
                    <a:latin typeface="Times New Roman" panose="02020603050405020304" pitchFamily="18" charset="0"/>
                    <a:ea typeface="微软雅黑" panose="020B0503020204020204" pitchFamily="34" charset="-122"/>
                  </a:rPr>
                  <a:t>的输入被测值</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𝑥</m:t>
                    </m:r>
                  </m:oMath>
                </a14:m>
                <a:endParaRPr lang="zh-CN" altLang="en-US"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13" name="矩形 12"/>
              <p:cNvSpPr>
                <a:spLocks noRot="1" noChangeAspect="1" noMove="1" noResize="1" noEditPoints="1" noAdjustHandles="1" noChangeArrowheads="1" noChangeShapeType="1" noTextEdit="1"/>
              </p:cNvSpPr>
              <p:nvPr/>
            </p:nvSpPr>
            <p:spPr>
              <a:xfrm>
                <a:off x="5976156" y="4240937"/>
                <a:ext cx="3081386" cy="646331"/>
              </a:xfrm>
              <a:prstGeom prst="rect">
                <a:avLst/>
              </a:prstGeom>
              <a:blipFill>
                <a:blip r:embed="rId9"/>
                <a:stretch>
                  <a:fillRect l="-1581"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624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7357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曲线拟合法</a:t>
            </a:r>
          </a:p>
        </p:txBody>
      </p:sp>
      <p:sp>
        <p:nvSpPr>
          <p:cNvPr id="2" name="矩形 1"/>
          <p:cNvSpPr/>
          <p:nvPr/>
        </p:nvSpPr>
        <p:spPr>
          <a:xfrm>
            <a:off x="240952" y="987574"/>
            <a:ext cx="8686800" cy="3208571"/>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当标定数据较多时，手工计算相对繁杂，这时可以尝试采用</a:t>
            </a:r>
            <a:r>
              <a:rPr lang="en-US" altLang="zh-CN" b="1" dirty="0">
                <a:solidFill>
                  <a:prstClr val="black"/>
                </a:solidFill>
                <a:latin typeface="Times New Roman" panose="02020603050405020304" pitchFamily="18" charset="0"/>
                <a:ea typeface="微软雅黑" panose="020B0503020204020204" pitchFamily="34" charset="-122"/>
              </a:rPr>
              <a:t>Python</a:t>
            </a:r>
            <a:r>
              <a:rPr lang="zh-CN" altLang="en-US" b="1" dirty="0">
                <a:solidFill>
                  <a:prstClr val="black"/>
                </a:solidFill>
                <a:latin typeface="Times New Roman" panose="02020603050405020304" pitchFamily="18" charset="0"/>
                <a:ea typeface="微软雅黑" panose="020B0503020204020204" pitchFamily="34" charset="-122"/>
              </a:rPr>
              <a:t>编程实现曲线拟合；</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在</a:t>
            </a:r>
            <a:r>
              <a:rPr lang="en-US" altLang="zh-CN" b="1" dirty="0">
                <a:solidFill>
                  <a:prstClr val="black"/>
                </a:solidFill>
                <a:latin typeface="Times New Roman" panose="02020603050405020304" pitchFamily="18" charset="0"/>
                <a:ea typeface="微软雅黑" panose="020B0503020204020204" pitchFamily="34" charset="-122"/>
              </a:rPr>
              <a:t>Python</a:t>
            </a:r>
            <a:r>
              <a:rPr lang="zh-CN" altLang="en-US" b="1" dirty="0">
                <a:solidFill>
                  <a:prstClr val="black"/>
                </a:solidFill>
                <a:latin typeface="Times New Roman" panose="02020603050405020304" pitchFamily="18" charset="0"/>
                <a:ea typeface="微软雅黑" panose="020B0503020204020204" pitchFamily="34" charset="-122"/>
              </a:rPr>
              <a:t>中，通常使用</a:t>
            </a:r>
            <a:r>
              <a:rPr lang="en-US" altLang="zh-CN" b="1" dirty="0" err="1">
                <a:solidFill>
                  <a:prstClr val="black"/>
                </a:solidFill>
                <a:latin typeface="Times New Roman" panose="02020603050405020304" pitchFamily="18" charset="0"/>
                <a:ea typeface="微软雅黑" panose="020B0503020204020204" pitchFamily="34" charset="-122"/>
              </a:rPr>
              <a:t>numpy</a:t>
            </a:r>
            <a:r>
              <a:rPr lang="zh-CN" altLang="en-US" b="1" dirty="0">
                <a:solidFill>
                  <a:prstClr val="black"/>
                </a:solidFill>
                <a:latin typeface="Times New Roman" panose="02020603050405020304" pitchFamily="18" charset="0"/>
                <a:ea typeface="微软雅黑" panose="020B0503020204020204" pitchFamily="34" charset="-122"/>
              </a:rPr>
              <a:t>库来实现曲线拟合，其安装方法是：</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安装后，对应的引用代码为：</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安装引用后，即可利用相关函数实现拟合，具体步骤如下：</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利用</a:t>
            </a:r>
            <a:r>
              <a:rPr lang="en-US" altLang="zh-CN" b="1" dirty="0" err="1">
                <a:solidFill>
                  <a:prstClr val="black"/>
                </a:solidFill>
                <a:latin typeface="Times New Roman" panose="02020603050405020304" pitchFamily="18" charset="0"/>
                <a:ea typeface="微软雅黑" panose="020B0503020204020204" pitchFamily="34" charset="-122"/>
              </a:rPr>
              <a:t>polyfit</a:t>
            </a:r>
            <a:r>
              <a:rPr lang="en-US" altLang="zh-CN" b="1" dirty="0">
                <a:solidFill>
                  <a:prstClr val="black"/>
                </a:solidFill>
                <a:latin typeface="Times New Roman" panose="02020603050405020304" pitchFamily="18" charset="0"/>
                <a:ea typeface="微软雅黑" panose="020B0503020204020204" pitchFamily="34" charset="-122"/>
              </a:rPr>
              <a:t>()</a:t>
            </a:r>
            <a:r>
              <a:rPr lang="zh-CN" altLang="en-US" b="1" dirty="0">
                <a:solidFill>
                  <a:prstClr val="black"/>
                </a:solidFill>
                <a:latin typeface="Times New Roman" panose="02020603050405020304" pitchFamily="18" charset="0"/>
                <a:ea typeface="微软雅黑" panose="020B0503020204020204" pitchFamily="34" charset="-122"/>
              </a:rPr>
              <a:t>函数根据给定的数据点找到一个合适的多项式函数，以便尽可能地拟合数据点的分布，其函数原型为：</a:t>
            </a:r>
            <a:endParaRPr lang="en-US" altLang="zh-CN" b="1" dirty="0">
              <a:solidFill>
                <a:prstClr val="black"/>
              </a:solidFill>
              <a:latin typeface="Times New Roman" panose="02020603050405020304" pitchFamily="18" charset="0"/>
              <a:ea typeface="微软雅黑" panose="020B0503020204020204" pitchFamily="34" charset="-122"/>
            </a:endParaRPr>
          </a:p>
        </p:txBody>
      </p:sp>
      <p:sp>
        <p:nvSpPr>
          <p:cNvPr id="5" name="矩形 4"/>
          <p:cNvSpPr/>
          <p:nvPr/>
        </p:nvSpPr>
        <p:spPr>
          <a:xfrm>
            <a:off x="3614045" y="2105875"/>
            <a:ext cx="1915909" cy="438582"/>
          </a:xfrm>
          <a:prstGeom prst="rect">
            <a:avLst/>
          </a:prstGeom>
        </p:spPr>
        <p:txBody>
          <a:bodyPr wrap="none">
            <a:spAutoFit/>
          </a:bodyPr>
          <a:lstStyle/>
          <a:p>
            <a:pPr algn="ctr">
              <a:lnSpc>
                <a:spcPct val="125000"/>
              </a:lnSpc>
              <a:spcAft>
                <a:spcPts val="0"/>
              </a:spcAft>
            </a:pPr>
            <a:r>
              <a:rPr lang="en-US" altLang="zh-CN" b="1" kern="100" dirty="0">
                <a:latin typeface="Times New Roman" panose="02020603050405020304" pitchFamily="18" charset="0"/>
                <a:cs typeface="Times New Roman" panose="02020603050405020304" pitchFamily="18" charset="0"/>
              </a:rPr>
              <a:t>pip install </a:t>
            </a:r>
            <a:r>
              <a:rPr lang="en-US" altLang="zh-CN" b="1" kern="100" dirty="0" err="1">
                <a:latin typeface="Times New Roman" panose="02020603050405020304" pitchFamily="18" charset="0"/>
                <a:cs typeface="Times New Roman" panose="02020603050405020304" pitchFamily="18" charset="0"/>
              </a:rPr>
              <a:t>numpy</a:t>
            </a:r>
            <a:endParaRPr lang="zh-CN" altLang="zh-CN" b="1" kern="100" dirty="0">
              <a:latin typeface="Times New Roman" panose="02020603050405020304" pitchFamily="18" charset="0"/>
              <a:cs typeface="Times New Roman" panose="02020603050405020304" pitchFamily="18" charset="0"/>
            </a:endParaRPr>
          </a:p>
        </p:txBody>
      </p:sp>
      <p:sp>
        <p:nvSpPr>
          <p:cNvPr id="8" name="矩形 7"/>
          <p:cNvSpPr/>
          <p:nvPr/>
        </p:nvSpPr>
        <p:spPr>
          <a:xfrm>
            <a:off x="3488539" y="2737521"/>
            <a:ext cx="2191626" cy="369332"/>
          </a:xfrm>
          <a:prstGeom prst="rect">
            <a:avLst/>
          </a:prstGeom>
        </p:spPr>
        <p:txBody>
          <a:bodyPr wrap="none">
            <a:spAutoFit/>
          </a:bodyPr>
          <a:lstStyle/>
          <a:p>
            <a:r>
              <a:rPr lang="en-US" altLang="zh-CN" b="1" dirty="0">
                <a:latin typeface="Times New Roman" panose="02020603050405020304" pitchFamily="18" charset="0"/>
              </a:rPr>
              <a:t>import </a:t>
            </a:r>
            <a:r>
              <a:rPr lang="en-US" altLang="zh-CN" b="1" dirty="0" err="1">
                <a:latin typeface="Times New Roman" panose="02020603050405020304" pitchFamily="18" charset="0"/>
              </a:rPr>
              <a:t>numpy</a:t>
            </a:r>
            <a:r>
              <a:rPr lang="en-US" altLang="zh-CN" b="1" dirty="0">
                <a:latin typeface="Times New Roman" panose="02020603050405020304" pitchFamily="18" charset="0"/>
              </a:rPr>
              <a:t> as np</a:t>
            </a:r>
            <a:endParaRPr lang="zh-CN" altLang="en-US" b="1" dirty="0"/>
          </a:p>
        </p:txBody>
      </p:sp>
      <p:sp>
        <p:nvSpPr>
          <p:cNvPr id="21" name="Rectangular Callout 7"/>
          <p:cNvSpPr/>
          <p:nvPr/>
        </p:nvSpPr>
        <p:spPr bwMode="auto">
          <a:xfrm>
            <a:off x="1655187" y="4484741"/>
            <a:ext cx="980783" cy="436010"/>
          </a:xfrm>
          <a:prstGeom prst="wedgeRectCallout">
            <a:avLst>
              <a:gd name="adj1" fmla="val 73625"/>
              <a:gd name="adj2" fmla="val -79617"/>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b="1" dirty="0">
                <a:solidFill>
                  <a:prstClr val="black"/>
                </a:solidFill>
                <a:latin typeface="Times New Roman" panose="02020603050405020304" pitchFamily="18" charset="0"/>
                <a:ea typeface="微软雅黑" panose="020B0503020204020204" pitchFamily="34" charset="-122"/>
              </a:rPr>
              <a:t>采样点的横坐标数组</a:t>
            </a:r>
          </a:p>
        </p:txBody>
      </p:sp>
      <p:sp>
        <p:nvSpPr>
          <p:cNvPr id="9" name="矩形 8"/>
          <p:cNvSpPr/>
          <p:nvPr/>
        </p:nvSpPr>
        <p:spPr>
          <a:xfrm>
            <a:off x="971600" y="4038582"/>
            <a:ext cx="7182799" cy="438582"/>
          </a:xfrm>
          <a:prstGeom prst="rect">
            <a:avLst/>
          </a:prstGeom>
        </p:spPr>
        <p:txBody>
          <a:bodyPr wrap="square">
            <a:spAutoFit/>
          </a:bodyPr>
          <a:lstStyle/>
          <a:p>
            <a:pPr algn="ctr">
              <a:lnSpc>
                <a:spcPct val="125000"/>
              </a:lnSpc>
              <a:spcAft>
                <a:spcPts val="0"/>
              </a:spcAft>
            </a:pPr>
            <a:r>
              <a:rPr lang="en-US" altLang="zh-CN" b="1" kern="100" dirty="0">
                <a:latin typeface="Times New Roman" panose="02020603050405020304" pitchFamily="18" charset="0"/>
                <a:cs typeface="Times New Roman" panose="02020603050405020304" pitchFamily="18" charset="0"/>
              </a:rPr>
              <a:t>p=</a:t>
            </a:r>
            <a:r>
              <a:rPr lang="en-US" altLang="zh-CN" b="1" kern="100" dirty="0" err="1">
                <a:latin typeface="Times New Roman" panose="02020603050405020304" pitchFamily="18" charset="0"/>
                <a:cs typeface="Times New Roman" panose="02020603050405020304" pitchFamily="18" charset="0"/>
              </a:rPr>
              <a:t>numpy.polyfit</a:t>
            </a:r>
            <a:r>
              <a:rPr lang="en-US" altLang="zh-CN" b="1" kern="100" dirty="0">
                <a:latin typeface="Times New Roman" panose="02020603050405020304" pitchFamily="18" charset="0"/>
                <a:cs typeface="Times New Roman" panose="02020603050405020304" pitchFamily="18" charset="0"/>
              </a:rPr>
              <a:t>(x, y, </a:t>
            </a:r>
            <a:r>
              <a:rPr lang="en-US" altLang="zh-CN" b="1" kern="100" dirty="0" err="1">
                <a:latin typeface="Times New Roman" panose="02020603050405020304" pitchFamily="18" charset="0"/>
                <a:cs typeface="Times New Roman" panose="02020603050405020304" pitchFamily="18" charset="0"/>
              </a:rPr>
              <a:t>deg</a:t>
            </a:r>
            <a:r>
              <a:rPr lang="en-US" altLang="zh-CN" b="1" kern="100" dirty="0">
                <a:latin typeface="Times New Roman" panose="02020603050405020304" pitchFamily="18" charset="0"/>
                <a:cs typeface="Times New Roman" panose="02020603050405020304" pitchFamily="18" charset="0"/>
              </a:rPr>
              <a:t>, </a:t>
            </a:r>
            <a:r>
              <a:rPr lang="en-US" altLang="zh-CN" b="1" kern="100" dirty="0" err="1">
                <a:latin typeface="Times New Roman" panose="02020603050405020304" pitchFamily="18" charset="0"/>
                <a:cs typeface="Times New Roman" panose="02020603050405020304" pitchFamily="18" charset="0"/>
              </a:rPr>
              <a:t>rcond</a:t>
            </a:r>
            <a:r>
              <a:rPr lang="en-US" altLang="zh-CN" b="1" kern="100" dirty="0">
                <a:latin typeface="Times New Roman" panose="02020603050405020304" pitchFamily="18" charset="0"/>
                <a:cs typeface="Times New Roman" panose="02020603050405020304" pitchFamily="18" charset="0"/>
              </a:rPr>
              <a:t>=None, full=False, w=None, </a:t>
            </a:r>
            <a:r>
              <a:rPr lang="en-US" altLang="zh-CN" b="1" kern="100" dirty="0" err="1">
                <a:latin typeface="Times New Roman" panose="02020603050405020304" pitchFamily="18" charset="0"/>
                <a:cs typeface="Times New Roman" panose="02020603050405020304" pitchFamily="18" charset="0"/>
              </a:rPr>
              <a:t>cov</a:t>
            </a:r>
            <a:r>
              <a:rPr lang="en-US" altLang="zh-CN" b="1" kern="100" dirty="0">
                <a:latin typeface="Times New Roman" panose="02020603050405020304" pitchFamily="18" charset="0"/>
                <a:cs typeface="Times New Roman" panose="02020603050405020304" pitchFamily="18" charset="0"/>
              </a:rPr>
              <a:t>=False)</a:t>
            </a:r>
            <a:endParaRPr lang="zh-CN" altLang="zh-CN" b="1" kern="100" dirty="0">
              <a:latin typeface="Times New Roman" panose="02020603050405020304" pitchFamily="18" charset="0"/>
              <a:cs typeface="Times New Roman" panose="02020603050405020304" pitchFamily="18" charset="0"/>
            </a:endParaRPr>
          </a:p>
        </p:txBody>
      </p:sp>
      <p:sp>
        <p:nvSpPr>
          <p:cNvPr id="22" name="Rectangular Callout 7"/>
          <p:cNvSpPr/>
          <p:nvPr/>
        </p:nvSpPr>
        <p:spPr bwMode="auto">
          <a:xfrm>
            <a:off x="2708017" y="4484741"/>
            <a:ext cx="980783" cy="436010"/>
          </a:xfrm>
          <a:prstGeom prst="wedgeRectCallout">
            <a:avLst>
              <a:gd name="adj1" fmla="val -15131"/>
              <a:gd name="adj2" fmla="val -69550"/>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b="1" dirty="0">
                <a:solidFill>
                  <a:prstClr val="black"/>
                </a:solidFill>
                <a:latin typeface="Times New Roman" panose="02020603050405020304" pitchFamily="18" charset="0"/>
                <a:ea typeface="微软雅黑" panose="020B0503020204020204" pitchFamily="34" charset="-122"/>
              </a:rPr>
              <a:t>采样点的纵坐标数组</a:t>
            </a:r>
          </a:p>
        </p:txBody>
      </p:sp>
      <p:sp>
        <p:nvSpPr>
          <p:cNvPr id="23" name="Rectangular Callout 7"/>
          <p:cNvSpPr/>
          <p:nvPr/>
        </p:nvSpPr>
        <p:spPr bwMode="auto">
          <a:xfrm>
            <a:off x="3757572" y="4484741"/>
            <a:ext cx="670412" cy="436010"/>
          </a:xfrm>
          <a:prstGeom prst="wedgeRectCallout">
            <a:avLst>
              <a:gd name="adj1" fmla="val -72962"/>
              <a:gd name="adj2" fmla="val -77939"/>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b="1" dirty="0">
                <a:solidFill>
                  <a:prstClr val="black"/>
                </a:solidFill>
                <a:latin typeface="Times New Roman" panose="02020603050405020304" pitchFamily="18" charset="0"/>
                <a:ea typeface="微软雅黑" panose="020B0503020204020204" pitchFamily="34" charset="-122"/>
              </a:rPr>
              <a:t>多项式的阶数</a:t>
            </a:r>
          </a:p>
        </p:txBody>
      </p:sp>
      <p:sp>
        <p:nvSpPr>
          <p:cNvPr id="24" name="Rectangular Callout 7"/>
          <p:cNvSpPr/>
          <p:nvPr/>
        </p:nvSpPr>
        <p:spPr bwMode="auto">
          <a:xfrm>
            <a:off x="257693" y="4477164"/>
            <a:ext cx="827462" cy="436010"/>
          </a:xfrm>
          <a:prstGeom prst="wedgeRectCallout">
            <a:avLst>
              <a:gd name="adj1" fmla="val 46219"/>
              <a:gd name="adj2" fmla="val -89683"/>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b="1" dirty="0">
                <a:solidFill>
                  <a:prstClr val="black"/>
                </a:solidFill>
                <a:latin typeface="Times New Roman" panose="02020603050405020304" pitchFamily="18" charset="0"/>
                <a:ea typeface="微软雅黑" panose="020B0503020204020204" pitchFamily="34" charset="-122"/>
              </a:rPr>
              <a:t>多项式系数矩阵</a:t>
            </a:r>
          </a:p>
        </p:txBody>
      </p:sp>
    </p:spTree>
    <p:extLst>
      <p:ext uri="{BB962C8B-B14F-4D97-AF65-F5344CB8AC3E}">
        <p14:creationId xmlns:p14="http://schemas.microsoft.com/office/powerpoint/2010/main" val="1344249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7357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曲线拟合法</a:t>
            </a:r>
          </a:p>
        </p:txBody>
      </p:sp>
      <p:sp>
        <p:nvSpPr>
          <p:cNvPr id="2" name="矩形 1"/>
          <p:cNvSpPr/>
          <p:nvPr/>
        </p:nvSpPr>
        <p:spPr>
          <a:xfrm>
            <a:off x="240952" y="987574"/>
            <a:ext cx="8686800" cy="1477328"/>
          </a:xfrm>
          <a:prstGeom prst="rect">
            <a:avLst/>
          </a:prstGeom>
        </p:spPr>
        <p:txBody>
          <a:bodyPr wrap="square">
            <a:spAutoFit/>
          </a:bodyPr>
          <a:lstStyle/>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利用</a:t>
            </a:r>
            <a:r>
              <a:rPr lang="en-US" altLang="zh-CN" b="1" dirty="0" err="1">
                <a:solidFill>
                  <a:prstClr val="black"/>
                </a:solidFill>
                <a:latin typeface="Times New Roman" panose="02020603050405020304" pitchFamily="18" charset="0"/>
                <a:ea typeface="微软雅黑" panose="020B0503020204020204" pitchFamily="34" charset="-122"/>
              </a:rPr>
              <a:t>polyval</a:t>
            </a:r>
            <a:r>
              <a:rPr lang="en-US" altLang="zh-CN" b="1" dirty="0">
                <a:solidFill>
                  <a:prstClr val="black"/>
                </a:solidFill>
                <a:latin typeface="Times New Roman" panose="02020603050405020304" pitchFamily="18" charset="0"/>
                <a:ea typeface="微软雅黑" panose="020B0503020204020204" pitchFamily="34" charset="-122"/>
              </a:rPr>
              <a:t>()</a:t>
            </a:r>
            <a:r>
              <a:rPr lang="zh-CN" altLang="en-US" b="1" dirty="0">
                <a:solidFill>
                  <a:prstClr val="black"/>
                </a:solidFill>
                <a:latin typeface="Times New Roman" panose="02020603050405020304" pitchFamily="18" charset="0"/>
                <a:ea typeface="微软雅黑" panose="020B0503020204020204" pitchFamily="34" charset="-122"/>
              </a:rPr>
              <a:t>函数根据给定的多项式系数计算多项式在</a:t>
            </a:r>
            <a:r>
              <a:rPr lang="en-US" altLang="zh-CN" b="1" dirty="0">
                <a:solidFill>
                  <a:prstClr val="black"/>
                </a:solidFill>
                <a:latin typeface="Times New Roman" panose="02020603050405020304" pitchFamily="18" charset="0"/>
                <a:ea typeface="微软雅黑" panose="020B0503020204020204" pitchFamily="34" charset="-122"/>
              </a:rPr>
              <a:t>x</a:t>
            </a:r>
            <a:r>
              <a:rPr lang="zh-CN" altLang="en-US" b="1" dirty="0">
                <a:solidFill>
                  <a:prstClr val="black"/>
                </a:solidFill>
                <a:latin typeface="Times New Roman" panose="02020603050405020304" pitchFamily="18" charset="0"/>
                <a:ea typeface="微软雅黑" panose="020B0503020204020204" pitchFamily="34" charset="-122"/>
              </a:rPr>
              <a:t>中的点处的值，其函数原型为：</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实例代码如下：</a:t>
            </a:r>
            <a:endParaRPr lang="en-US" altLang="zh-CN" b="1" dirty="0">
              <a:solidFill>
                <a:prstClr val="black"/>
              </a:solidFill>
              <a:latin typeface="Times New Roman" panose="02020603050405020304" pitchFamily="18" charset="0"/>
              <a:ea typeface="微软雅黑" panose="020B0503020204020204" pitchFamily="34" charset="-122"/>
            </a:endParaRPr>
          </a:p>
        </p:txBody>
      </p:sp>
      <p:sp>
        <p:nvSpPr>
          <p:cNvPr id="3" name="矩形 2"/>
          <p:cNvSpPr/>
          <p:nvPr/>
        </p:nvSpPr>
        <p:spPr>
          <a:xfrm>
            <a:off x="3346311" y="1635646"/>
            <a:ext cx="2451377" cy="438582"/>
          </a:xfrm>
          <a:prstGeom prst="rect">
            <a:avLst/>
          </a:prstGeom>
        </p:spPr>
        <p:txBody>
          <a:bodyPr wrap="none">
            <a:spAutoFit/>
          </a:bodyPr>
          <a:lstStyle/>
          <a:p>
            <a:pPr algn="ctr">
              <a:lnSpc>
                <a:spcPct val="125000"/>
              </a:lnSpc>
              <a:spcAft>
                <a:spcPts val="0"/>
              </a:spcAft>
            </a:pPr>
            <a:r>
              <a:rPr lang="en-US" altLang="zh-CN" b="1" kern="100" dirty="0">
                <a:latin typeface="Times New Roman" panose="02020603050405020304" pitchFamily="18" charset="0"/>
                <a:cs typeface="Times New Roman" panose="02020603050405020304" pitchFamily="18" charset="0"/>
              </a:rPr>
              <a:t>y=</a:t>
            </a:r>
            <a:r>
              <a:rPr lang="en-US" altLang="zh-CN" b="1" kern="100" dirty="0" err="1">
                <a:latin typeface="Times New Roman" panose="02020603050405020304" pitchFamily="18" charset="0"/>
                <a:cs typeface="Times New Roman" panose="02020603050405020304" pitchFamily="18" charset="0"/>
              </a:rPr>
              <a:t>numpy.polyval</a:t>
            </a:r>
            <a:r>
              <a:rPr lang="en-US" altLang="zh-CN" b="1" kern="100" dirty="0">
                <a:latin typeface="Times New Roman" panose="02020603050405020304" pitchFamily="18" charset="0"/>
                <a:cs typeface="Times New Roman" panose="02020603050405020304" pitchFamily="18" charset="0"/>
              </a:rPr>
              <a:t>(p, x)</a:t>
            </a:r>
            <a:endParaRPr lang="zh-CN" altLang="zh-CN" b="1" kern="100" dirty="0">
              <a:latin typeface="Times New Roman" panose="02020603050405020304" pitchFamily="18" charset="0"/>
              <a:cs typeface="Times New Roman" panose="02020603050405020304" pitchFamily="18" charset="0"/>
            </a:endParaRPr>
          </a:p>
        </p:txBody>
      </p:sp>
      <p:sp>
        <p:nvSpPr>
          <p:cNvPr id="7" name="矩形 6"/>
          <p:cNvSpPr/>
          <p:nvPr/>
        </p:nvSpPr>
        <p:spPr>
          <a:xfrm>
            <a:off x="1436858" y="2536910"/>
            <a:ext cx="7464814" cy="2169825"/>
          </a:xfrm>
          <a:prstGeom prst="rect">
            <a:avLst/>
          </a:prstGeom>
        </p:spPr>
        <p:txBody>
          <a:bodyPr wrap="square">
            <a:spAutoFit/>
          </a:bodyPr>
          <a:lstStyle/>
          <a:p>
            <a:pPr indent="304800" algn="just">
              <a:lnSpc>
                <a:spcPct val="125000"/>
              </a:lnSpc>
              <a:spcAft>
                <a:spcPts val="0"/>
              </a:spcAft>
            </a:pPr>
            <a:r>
              <a:rPr lang="en-US" altLang="zh-CN" b="1" kern="100" dirty="0">
                <a:latin typeface="Times New Roman" panose="02020603050405020304" pitchFamily="18" charset="0"/>
                <a:cs typeface="Times New Roman" panose="02020603050405020304" pitchFamily="18" charset="0"/>
              </a:rPr>
              <a:t>import </a:t>
            </a:r>
            <a:r>
              <a:rPr lang="en-US" altLang="zh-CN" b="1" kern="100" dirty="0" err="1">
                <a:latin typeface="Times New Roman" panose="02020603050405020304" pitchFamily="18" charset="0"/>
                <a:cs typeface="Times New Roman" panose="02020603050405020304" pitchFamily="18" charset="0"/>
              </a:rPr>
              <a:t>numpy</a:t>
            </a:r>
            <a:r>
              <a:rPr lang="en-US" altLang="zh-CN" b="1" kern="100" dirty="0">
                <a:latin typeface="Times New Roman" panose="02020603050405020304" pitchFamily="18" charset="0"/>
                <a:cs typeface="Times New Roman" panose="02020603050405020304" pitchFamily="18" charset="0"/>
              </a:rPr>
              <a:t> as np </a:t>
            </a:r>
            <a:endParaRPr lang="zh-CN" altLang="zh-CN" kern="100" dirty="0">
              <a:latin typeface="Times New Roman" panose="02020603050405020304" pitchFamily="18" charset="0"/>
              <a:cs typeface="Times New Roman" panose="02020603050405020304" pitchFamily="18" charset="0"/>
            </a:endParaRPr>
          </a:p>
          <a:p>
            <a:pPr indent="304800" algn="just">
              <a:lnSpc>
                <a:spcPct val="125000"/>
              </a:lnSpc>
            </a:pPr>
            <a:r>
              <a:rPr lang="en-US" altLang="zh-CN" b="1" kern="100" dirty="0">
                <a:latin typeface="Times New Roman" panose="02020603050405020304" pitchFamily="18" charset="0"/>
                <a:cs typeface="Times New Roman" panose="02020603050405020304" pitchFamily="18" charset="0"/>
              </a:rPr>
              <a:t>x = </a:t>
            </a:r>
            <a:r>
              <a:rPr lang="en-US" altLang="zh-CN" b="1" kern="100" dirty="0" err="1">
                <a:latin typeface="Times New Roman" panose="02020603050405020304" pitchFamily="18" charset="0"/>
                <a:cs typeface="Times New Roman" panose="02020603050405020304" pitchFamily="18" charset="0"/>
              </a:rPr>
              <a:t>np.array</a:t>
            </a:r>
            <a:r>
              <a:rPr lang="en-US" altLang="zh-CN" b="1" kern="100" dirty="0">
                <a:latin typeface="Times New Roman" panose="02020603050405020304" pitchFamily="18" charset="0"/>
                <a:cs typeface="Times New Roman" panose="02020603050405020304" pitchFamily="18" charset="0"/>
              </a:rPr>
              <a:t>([0.0, 1.0, 2.0, 3.0, 4.0, 5.0])                    </a:t>
            </a:r>
            <a:r>
              <a:rPr lang="en-US" altLang="zh-CN"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定义输入样本数据</a:t>
            </a:r>
          </a:p>
          <a:p>
            <a:pPr indent="304800" algn="just">
              <a:lnSpc>
                <a:spcPct val="125000"/>
              </a:lnSpc>
              <a:spcAft>
                <a:spcPts val="0"/>
              </a:spcAft>
            </a:pPr>
            <a:r>
              <a:rPr lang="en-US" altLang="zh-CN" b="1" kern="100" dirty="0">
                <a:latin typeface="Times New Roman" panose="02020603050405020304" pitchFamily="18" charset="0"/>
                <a:cs typeface="Times New Roman" panose="02020603050405020304" pitchFamily="18" charset="0"/>
              </a:rPr>
              <a:t>y = </a:t>
            </a:r>
            <a:r>
              <a:rPr lang="en-US" altLang="zh-CN" b="1" kern="100" dirty="0" err="1">
                <a:latin typeface="Times New Roman" panose="02020603050405020304" pitchFamily="18" charset="0"/>
                <a:cs typeface="Times New Roman" panose="02020603050405020304" pitchFamily="18" charset="0"/>
              </a:rPr>
              <a:t>np.array</a:t>
            </a:r>
            <a:r>
              <a:rPr lang="en-US" altLang="zh-CN" b="1" kern="100" dirty="0">
                <a:latin typeface="Times New Roman" panose="02020603050405020304" pitchFamily="18" charset="0"/>
                <a:cs typeface="Times New Roman" panose="02020603050405020304" pitchFamily="18" charset="0"/>
              </a:rPr>
              <a:t>([0.0, 0.8, 0.9, 0.1, -0.8, -1.0])                 </a:t>
            </a:r>
            <a:r>
              <a:rPr lang="en-US" altLang="zh-CN" kern="100" dirty="0">
                <a:latin typeface="Times New Roman" panose="02020603050405020304" pitchFamily="18" charset="0"/>
                <a:cs typeface="Times New Roman" panose="02020603050405020304" pitchFamily="18" charset="0"/>
              </a:rPr>
              <a:t># </a:t>
            </a:r>
            <a:r>
              <a:rPr lang="zh-CN" altLang="en-US" kern="100" dirty="0">
                <a:latin typeface="Times New Roman" panose="02020603050405020304" pitchFamily="18" charset="0"/>
                <a:cs typeface="Times New Roman" panose="02020603050405020304" pitchFamily="18" charset="0"/>
              </a:rPr>
              <a:t>求取</a:t>
            </a:r>
            <a:r>
              <a:rPr lang="zh-CN" altLang="zh-CN" kern="100" dirty="0">
                <a:latin typeface="Times New Roman" panose="02020603050405020304" pitchFamily="18" charset="0"/>
                <a:cs typeface="Times New Roman" panose="02020603050405020304" pitchFamily="18" charset="0"/>
              </a:rPr>
              <a:t>多项式的系数</a:t>
            </a:r>
          </a:p>
          <a:p>
            <a:pPr indent="304800" algn="just">
              <a:lnSpc>
                <a:spcPct val="125000"/>
              </a:lnSpc>
              <a:spcAft>
                <a:spcPts val="0"/>
              </a:spcAft>
            </a:pPr>
            <a:r>
              <a:rPr lang="en-US" altLang="zh-CN" b="1" kern="100" dirty="0">
                <a:latin typeface="Times New Roman" panose="02020603050405020304" pitchFamily="18" charset="0"/>
                <a:cs typeface="Times New Roman" panose="02020603050405020304" pitchFamily="18" charset="0"/>
              </a:rPr>
              <a:t>coefficients = </a:t>
            </a:r>
            <a:r>
              <a:rPr lang="en-US" altLang="zh-CN" b="1" kern="100" dirty="0" err="1">
                <a:latin typeface="Times New Roman" panose="02020603050405020304" pitchFamily="18" charset="0"/>
                <a:cs typeface="Times New Roman" panose="02020603050405020304" pitchFamily="18" charset="0"/>
              </a:rPr>
              <a:t>np.polyfit</a:t>
            </a:r>
            <a:r>
              <a:rPr lang="en-US" altLang="zh-CN" b="1" kern="100" dirty="0">
                <a:latin typeface="Times New Roman" panose="02020603050405020304" pitchFamily="18" charset="0"/>
                <a:cs typeface="Times New Roman" panose="02020603050405020304" pitchFamily="18" charset="0"/>
              </a:rPr>
              <a:t>(x, y, 3)  </a:t>
            </a:r>
            <a:endParaRPr lang="zh-CN" altLang="zh-CN" kern="100" dirty="0">
              <a:latin typeface="Times New Roman" panose="02020603050405020304" pitchFamily="18" charset="0"/>
              <a:cs typeface="Times New Roman" panose="02020603050405020304" pitchFamily="18" charset="0"/>
            </a:endParaRPr>
          </a:p>
          <a:p>
            <a:pPr indent="304800" algn="just">
              <a:lnSpc>
                <a:spcPct val="125000"/>
              </a:lnSpc>
            </a:pPr>
            <a:r>
              <a:rPr lang="en-US" altLang="zh-CN" b="1" kern="100" dirty="0" err="1">
                <a:latin typeface="Times New Roman" panose="02020603050405020304" pitchFamily="18" charset="0"/>
                <a:cs typeface="Times New Roman" panose="02020603050405020304" pitchFamily="18" charset="0"/>
              </a:rPr>
              <a:t>polynomial_equation</a:t>
            </a:r>
            <a:r>
              <a:rPr lang="en-US" altLang="zh-CN" b="1" kern="100" dirty="0">
                <a:latin typeface="Times New Roman" panose="02020603050405020304" pitchFamily="18" charset="0"/>
                <a:cs typeface="Times New Roman" panose="02020603050405020304" pitchFamily="18" charset="0"/>
              </a:rPr>
              <a:t> = np.poly1d(coefficients)       </a:t>
            </a:r>
            <a:r>
              <a:rPr lang="en-US" altLang="zh-CN"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生成多项式方程</a:t>
            </a:r>
          </a:p>
          <a:p>
            <a:pPr indent="304800" algn="just">
              <a:lnSpc>
                <a:spcPct val="125000"/>
              </a:lnSpc>
            </a:pPr>
            <a:r>
              <a:rPr lang="en-US" altLang="zh-CN" b="1" dirty="0">
                <a:latin typeface="Times New Roman" panose="02020603050405020304" pitchFamily="18" charset="0"/>
              </a:rPr>
              <a:t>y1= </a:t>
            </a:r>
            <a:r>
              <a:rPr lang="en-US" altLang="zh-CN" b="1" dirty="0" err="1">
                <a:latin typeface="Times New Roman" panose="02020603050405020304" pitchFamily="18" charset="0"/>
              </a:rPr>
              <a:t>np.polyval</a:t>
            </a:r>
            <a:r>
              <a:rPr lang="en-US" altLang="zh-CN" b="1" dirty="0">
                <a:latin typeface="Times New Roman" panose="02020603050405020304" pitchFamily="18" charset="0"/>
              </a:rPr>
              <a:t>(coefficients, 3.5)</a:t>
            </a:r>
            <a:r>
              <a:rPr lang="en-US" altLang="zh-CN" kern="100" dirty="0">
                <a:latin typeface="Times New Roman" panose="02020603050405020304" pitchFamily="18" charset="0"/>
                <a:cs typeface="Times New Roman" panose="02020603050405020304" pitchFamily="18" charset="0"/>
              </a:rPr>
              <a:t>                                # </a:t>
            </a:r>
            <a:r>
              <a:rPr lang="zh-CN" altLang="zh-CN" kern="100" dirty="0">
                <a:latin typeface="Times New Roman" panose="02020603050405020304" pitchFamily="18" charset="0"/>
                <a:cs typeface="Times New Roman" panose="02020603050405020304" pitchFamily="18" charset="0"/>
              </a:rPr>
              <a:t>预测</a:t>
            </a:r>
            <a:endParaRPr lang="zh-CN" altLang="en-US" dirty="0"/>
          </a:p>
        </p:txBody>
      </p:sp>
    </p:spTree>
    <p:extLst>
      <p:ext uri="{BB962C8B-B14F-4D97-AF65-F5344CB8AC3E}">
        <p14:creationId xmlns:p14="http://schemas.microsoft.com/office/powerpoint/2010/main" val="365792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370790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349326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自校零与自校准技术</a:t>
            </a:r>
          </a:p>
        </p:txBody>
      </p:sp>
      <p:sp>
        <p:nvSpPr>
          <p:cNvPr id="3" name="矩形 2"/>
          <p:cNvSpPr/>
          <p:nvPr/>
        </p:nvSpPr>
        <p:spPr>
          <a:xfrm>
            <a:off x="225619" y="987574"/>
            <a:ext cx="8686800" cy="3901068"/>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srgbClr val="FF0000"/>
                </a:solidFill>
                <a:latin typeface="Times New Roman" panose="02020603050405020304" pitchFamily="18" charset="0"/>
                <a:ea typeface="微软雅黑" panose="020B0503020204020204" pitchFamily="34" charset="-122"/>
              </a:rPr>
              <a:t>★</a:t>
            </a:r>
            <a:r>
              <a:rPr lang="zh-CN" altLang="zh-CN" b="1" dirty="0">
                <a:solidFill>
                  <a:prstClr val="black"/>
                </a:solidFill>
                <a:latin typeface="Times New Roman" panose="02020603050405020304" pitchFamily="18" charset="0"/>
                <a:ea typeface="微软雅黑" panose="020B0503020204020204" pitchFamily="34" charset="-122"/>
              </a:rPr>
              <a:t>自校零与自校准功能的核心思想是</a:t>
            </a:r>
            <a:r>
              <a:rPr lang="en-US" altLang="zh-CN" b="1" dirty="0">
                <a:solidFill>
                  <a:prstClr val="black"/>
                </a:solidFill>
                <a:latin typeface="Times New Roman" panose="02020603050405020304" pitchFamily="18" charset="0"/>
                <a:ea typeface="微软雅黑" panose="020B0503020204020204" pitchFamily="34" charset="-122"/>
              </a:rPr>
              <a:t>:</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传感器输入输出特性可能因温度、电源电压波动或老化而漂移，偏离初始标定曲线；</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通过现场实时标定实验，测量漂移后的输入输出特性；</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根据新的输入输出特性进行刻度转换，消除漂移引入的测量误差；</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输出的测量值更接近实际真实值。</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智能传感器系统具有</a:t>
            </a:r>
            <a:r>
              <a:rPr lang="zh-CN" altLang="en-US" b="1" dirty="0">
                <a:solidFill>
                  <a:srgbClr val="FF0000"/>
                </a:solidFill>
                <a:latin typeface="Times New Roman" panose="02020603050405020304" pitchFamily="18" charset="0"/>
                <a:ea typeface="微软雅黑" panose="020B0503020204020204" pitchFamily="34" charset="-122"/>
              </a:rPr>
              <a:t>自校零</a:t>
            </a:r>
            <a:r>
              <a:rPr lang="zh-CN" altLang="en-US" b="1" dirty="0">
                <a:solidFill>
                  <a:prstClr val="black"/>
                </a:solidFill>
                <a:latin typeface="Times New Roman" panose="02020603050405020304" pitchFamily="18" charset="0"/>
                <a:ea typeface="微软雅黑" panose="020B0503020204020204" pitchFamily="34" charset="-122"/>
              </a:rPr>
              <a:t>与</a:t>
            </a:r>
            <a:r>
              <a:rPr lang="zh-CN" altLang="en-US" b="1" dirty="0">
                <a:solidFill>
                  <a:srgbClr val="FF0000"/>
                </a:solidFill>
                <a:latin typeface="Times New Roman" panose="02020603050405020304" pitchFamily="18" charset="0"/>
                <a:ea typeface="微软雅黑" panose="020B0503020204020204" pitchFamily="34" charset="-122"/>
              </a:rPr>
              <a:t>自校准</a:t>
            </a:r>
            <a:r>
              <a:rPr lang="zh-CN" altLang="en-US" b="1" dirty="0">
                <a:solidFill>
                  <a:prstClr val="black"/>
                </a:solidFill>
                <a:latin typeface="Times New Roman" panose="02020603050405020304" pitchFamily="18" charset="0"/>
                <a:ea typeface="微软雅黑" panose="020B0503020204020204" pitchFamily="34" charset="-122"/>
              </a:rPr>
              <a:t>功能，不仅可以</a:t>
            </a:r>
            <a:r>
              <a:rPr lang="zh-CN" altLang="en-US" b="1" dirty="0">
                <a:solidFill>
                  <a:srgbClr val="FF0000"/>
                </a:solidFill>
                <a:latin typeface="Times New Roman" panose="02020603050405020304" pitchFamily="18" charset="0"/>
                <a:ea typeface="微软雅黑" panose="020B0503020204020204" pitchFamily="34" charset="-122"/>
              </a:rPr>
              <a:t>消除零点漂移</a:t>
            </a:r>
            <a:r>
              <a:rPr lang="zh-CN" altLang="en-US" b="1" dirty="0">
                <a:solidFill>
                  <a:prstClr val="black"/>
                </a:solidFill>
                <a:latin typeface="Times New Roman" panose="02020603050405020304" pitchFamily="18" charset="0"/>
                <a:ea typeface="微软雅黑" panose="020B0503020204020204" pitchFamily="34" charset="-122"/>
              </a:rPr>
              <a:t>、</a:t>
            </a:r>
            <a:r>
              <a:rPr lang="zh-CN" altLang="en-US" b="1" dirty="0">
                <a:solidFill>
                  <a:srgbClr val="FF0000"/>
                </a:solidFill>
                <a:latin typeface="Times New Roman" panose="02020603050405020304" pitchFamily="18" charset="0"/>
                <a:ea typeface="微软雅黑" panose="020B0503020204020204" pitchFamily="34" charset="-122"/>
              </a:rPr>
              <a:t>灵敏度漂移</a:t>
            </a:r>
            <a:r>
              <a:rPr lang="zh-CN" altLang="en-US" b="1" dirty="0">
                <a:solidFill>
                  <a:prstClr val="black"/>
                </a:solidFill>
                <a:latin typeface="Times New Roman" panose="02020603050405020304" pitchFamily="18" charset="0"/>
                <a:ea typeface="微软雅黑" panose="020B0503020204020204" pitchFamily="34" charset="-122"/>
              </a:rPr>
              <a:t>，而且同时进行</a:t>
            </a:r>
            <a:r>
              <a:rPr lang="zh-CN" altLang="en-US" b="1" dirty="0">
                <a:solidFill>
                  <a:srgbClr val="FF0000"/>
                </a:solidFill>
                <a:latin typeface="Times New Roman" panose="02020603050405020304" pitchFamily="18" charset="0"/>
                <a:ea typeface="微软雅黑" panose="020B0503020204020204" pitchFamily="34" charset="-122"/>
              </a:rPr>
              <a:t>非线自校正</a:t>
            </a:r>
            <a:r>
              <a:rPr lang="zh-CN" altLang="en-US" b="1" dirty="0">
                <a:solidFill>
                  <a:prstClr val="black"/>
                </a:solidFill>
                <a:latin typeface="Times New Roman" panose="02020603050405020304" pitchFamily="18" charset="0"/>
                <a:ea typeface="微软雅黑" panose="020B0503020204020204" pitchFamily="34" charset="-122"/>
              </a:rPr>
              <a:t>的刻度转换，因此系统</a:t>
            </a:r>
            <a:r>
              <a:rPr lang="zh-CN" altLang="en-US" b="1" dirty="0">
                <a:solidFill>
                  <a:srgbClr val="FF0000"/>
                </a:solidFill>
                <a:latin typeface="Times New Roman" panose="02020603050405020304" pitchFamily="18" charset="0"/>
                <a:ea typeface="微软雅黑" panose="020B0503020204020204" pitchFamily="34" charset="-122"/>
              </a:rPr>
              <a:t>稳定性</a:t>
            </a:r>
            <a:r>
              <a:rPr lang="zh-CN" altLang="en-US" b="1" dirty="0">
                <a:solidFill>
                  <a:prstClr val="black"/>
                </a:solidFill>
                <a:latin typeface="Times New Roman" panose="02020603050405020304" pitchFamily="18" charset="0"/>
                <a:ea typeface="微软雅黑" panose="020B0503020204020204" pitchFamily="34" charset="-122"/>
              </a:rPr>
              <a:t>与综合</a:t>
            </a:r>
            <a:r>
              <a:rPr lang="zh-CN" altLang="en-US" b="1" dirty="0">
                <a:solidFill>
                  <a:srgbClr val="FF0000"/>
                </a:solidFill>
                <a:latin typeface="Times New Roman" panose="02020603050405020304" pitchFamily="18" charset="0"/>
                <a:ea typeface="微软雅黑" panose="020B0503020204020204" pitchFamily="34" charset="-122"/>
              </a:rPr>
              <a:t>测量精度</a:t>
            </a:r>
            <a:r>
              <a:rPr lang="zh-CN" altLang="en-US" b="1" dirty="0">
                <a:solidFill>
                  <a:prstClr val="black"/>
                </a:solidFill>
                <a:latin typeface="Times New Roman" panose="02020603050405020304" pitchFamily="18" charset="0"/>
                <a:ea typeface="微软雅黑" panose="020B0503020204020204" pitchFamily="34" charset="-122"/>
              </a:rPr>
              <a:t>均大大</a:t>
            </a:r>
            <a:r>
              <a:rPr lang="zh-CN" altLang="en-US" b="1" dirty="0">
                <a:solidFill>
                  <a:srgbClr val="FF0000"/>
                </a:solidFill>
                <a:latin typeface="Times New Roman" panose="02020603050405020304" pitchFamily="18" charset="0"/>
                <a:ea typeface="微软雅黑" panose="020B0503020204020204" pitchFamily="34" charset="-122"/>
              </a:rPr>
              <a:t>提高</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智能化技术通过依赖</a:t>
            </a:r>
            <a:r>
              <a:rPr lang="zh-CN" altLang="en-US" b="1" dirty="0">
                <a:solidFill>
                  <a:srgbClr val="FF0000"/>
                </a:solidFill>
                <a:latin typeface="Times New Roman" panose="02020603050405020304" pitchFamily="18" charset="0"/>
                <a:ea typeface="微软雅黑" panose="020B0503020204020204" pitchFamily="34" charset="-122"/>
              </a:rPr>
              <a:t>高精度基准</a:t>
            </a:r>
            <a:r>
              <a:rPr lang="zh-CN" altLang="en-US" b="1" dirty="0">
                <a:solidFill>
                  <a:prstClr val="black"/>
                </a:solidFill>
                <a:latin typeface="Times New Roman" panose="02020603050405020304" pitchFamily="18" charset="0"/>
                <a:ea typeface="微软雅黑" panose="020B0503020204020204" pitchFamily="34" charset="-122"/>
              </a:rPr>
              <a:t>，而非测量系统本身，即使系统精度较低，也能实现高精度测量，从而节省精力并提高测量结果的精度。</a:t>
            </a:r>
          </a:p>
        </p:txBody>
      </p:sp>
    </p:spTree>
    <p:extLst>
      <p:ext uri="{BB962C8B-B14F-4D97-AF65-F5344CB8AC3E}">
        <p14:creationId xmlns:p14="http://schemas.microsoft.com/office/powerpoint/2010/main" val="297854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481194" y="1779662"/>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635896" y="1836862"/>
            <a:ext cx="218521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6.2.1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两基准法</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2481194" y="296779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3635896" y="3024994"/>
            <a:ext cx="218521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6.2.2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多基准法</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2" y="411510"/>
            <a:ext cx="370790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71500" y="434685"/>
            <a:ext cx="349326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自校零与自校准技术</a:t>
            </a:r>
          </a:p>
        </p:txBody>
      </p:sp>
    </p:spTree>
    <p:extLst>
      <p:ext uri="{BB962C8B-B14F-4D97-AF65-F5344CB8AC3E}">
        <p14:creationId xmlns:p14="http://schemas.microsoft.com/office/powerpoint/2010/main" val="2360083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4837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6.2.1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两基准法</a:t>
            </a:r>
          </a:p>
        </p:txBody>
      </p:sp>
      <mc:AlternateContent xmlns:mc="http://schemas.openxmlformats.org/markup-compatibility/2006" xmlns:a14="http://schemas.microsoft.com/office/drawing/2010/main">
        <mc:Choice Requires="a14">
          <p:sp>
            <p:nvSpPr>
              <p:cNvPr id="3" name="矩形 2"/>
              <p:cNvSpPr/>
              <p:nvPr/>
            </p:nvSpPr>
            <p:spPr>
              <a:xfrm>
                <a:off x="225619" y="951570"/>
                <a:ext cx="8686800" cy="3748719"/>
              </a:xfrm>
              <a:prstGeom prst="rect">
                <a:avLst/>
              </a:prstGeom>
            </p:spPr>
            <p:txBody>
              <a:bodyPr wrap="square">
                <a:spAutoFit/>
              </a:bodyPr>
              <a:lstStyle/>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两基准法也被称为三步测量法，适用于测量系统的正模型可用</a:t>
                </a:r>
                <a:r>
                  <a:rPr lang="zh-CN" altLang="en-US" b="1" dirty="0">
                    <a:solidFill>
                      <a:srgbClr val="FF0000"/>
                    </a:solidFill>
                    <a:latin typeface="Times New Roman" panose="02020603050405020304" pitchFamily="18" charset="0"/>
                    <a:ea typeface="微软雅黑" panose="020B0503020204020204" pitchFamily="34" charset="-122"/>
                  </a:rPr>
                  <a:t>线性</a:t>
                </a:r>
                <a:r>
                  <a:rPr lang="zh-CN" altLang="en-US" b="1" dirty="0">
                    <a:solidFill>
                      <a:prstClr val="black"/>
                    </a:solidFill>
                    <a:latin typeface="Times New Roman" panose="02020603050405020304" pitchFamily="18" charset="0"/>
                    <a:ea typeface="微软雅黑" panose="020B0503020204020204" pitchFamily="34" charset="-122"/>
                  </a:rPr>
                  <a:t>方程表示的系统；</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假设有一传感器系统，其经标定实验得到的静态输入</a:t>
                </a:r>
                <a:r>
                  <a:rPr lang="en-US"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latin typeface="Cambria Math" panose="02040503050406030204" pitchFamily="18" charset="0"/>
                      </a:rPr>
                      <m:t>𝒙</m:t>
                    </m:r>
                  </m:oMath>
                </a14:m>
                <a:r>
                  <a:rPr lang="en-US" altLang="zh-CN" b="1" dirty="0">
                    <a:solidFill>
                      <a:prstClr val="black"/>
                    </a:solidFill>
                    <a:latin typeface="Times New Roman" panose="02020603050405020304" pitchFamily="18" charset="0"/>
                    <a:ea typeface="微软雅黑" panose="020B0503020204020204" pitchFamily="34" charset="-122"/>
                  </a:rPr>
                  <a:t>)-</a:t>
                </a:r>
                <a:r>
                  <a:rPr lang="zh-CN" altLang="en-US" b="1" dirty="0">
                    <a:solidFill>
                      <a:prstClr val="black"/>
                    </a:solidFill>
                    <a:latin typeface="Times New Roman" panose="02020603050405020304" pitchFamily="18" charset="0"/>
                    <a:ea typeface="微软雅黑" panose="020B0503020204020204" pitchFamily="34" charset="-122"/>
                  </a:rPr>
                  <a:t>输出</a:t>
                </a:r>
                <a:r>
                  <a:rPr lang="en-US"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latin typeface="Cambria Math" panose="02040503050406030204" pitchFamily="18" charset="0"/>
                      </a:rPr>
                      <m:t>𝒚</m:t>
                    </m:r>
                  </m:oMath>
                </a14:m>
                <a:r>
                  <a:rPr lang="en-US" altLang="zh-CN" b="1" dirty="0">
                    <a:solidFill>
                      <a:prstClr val="black"/>
                    </a:solidFill>
                    <a:latin typeface="Times New Roman" panose="02020603050405020304" pitchFamily="18" charset="0"/>
                    <a:ea typeface="微软雅黑" panose="020B0503020204020204" pitchFamily="34" charset="-122"/>
                  </a:rPr>
                  <a:t>)</a:t>
                </a:r>
                <a:r>
                  <a:rPr lang="zh-CN" altLang="en-US" b="1" dirty="0">
                    <a:solidFill>
                      <a:prstClr val="black"/>
                    </a:solidFill>
                    <a:latin typeface="Times New Roman" panose="02020603050405020304" pitchFamily="18" charset="0"/>
                    <a:ea typeface="微软雅黑" panose="020B0503020204020204" pitchFamily="34" charset="-122"/>
                  </a:rPr>
                  <a:t>特性为如下线性方程：</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对于一个理想的传感器系统，</a:t>
                </a:r>
                <a:r>
                  <a:rPr lang="zh-CN" altLang="en-US" b="1" dirty="0"/>
                  <a:t> </a:t>
                </a: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a:latin typeface="Cambria Math" panose="02040503050406030204" pitchFamily="18" charset="0"/>
                          </a:rPr>
                          <m:t>𝟎</m:t>
                        </m:r>
                      </m:sub>
                    </m:sSub>
                  </m:oMath>
                </a14:m>
                <a:r>
                  <a:rPr lang="zh-CN" altLang="en-US" b="1" dirty="0">
                    <a:solidFill>
                      <a:prstClr val="black"/>
                    </a:solidFill>
                    <a:latin typeface="Times New Roman" panose="02020603050405020304" pitchFamily="18" charset="0"/>
                    <a:ea typeface="微软雅黑" panose="020B0503020204020204" pitchFamily="34" charset="-122"/>
                  </a:rPr>
                  <a:t>与</a:t>
                </a: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a:latin typeface="Cambria Math" panose="02040503050406030204" pitchFamily="18" charset="0"/>
                          </a:rPr>
                          <m:t>𝟏</m:t>
                        </m:r>
                      </m:sub>
                    </m:sSub>
                  </m:oMath>
                </a14:m>
                <a:r>
                  <a:rPr lang="zh-CN" altLang="en-US" b="1" dirty="0">
                    <a:solidFill>
                      <a:prstClr val="black"/>
                    </a:solidFill>
                    <a:latin typeface="Times New Roman" panose="02020603050405020304" pitchFamily="18" charset="0"/>
                    <a:ea typeface="微软雅黑" panose="020B0503020204020204" pitchFamily="34" charset="-122"/>
                  </a:rPr>
                  <a:t>应为保持恒定不变的常量；</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但对于一个实际上的传感器系统，由于各种内在和外来因素的影响，</a:t>
                </a: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a:latin typeface="Cambria Math" panose="02040503050406030204" pitchFamily="18" charset="0"/>
                          </a:rPr>
                          <m:t>𝟎</m:t>
                        </m:r>
                      </m:sub>
                    </m:sSub>
                  </m:oMath>
                </a14:m>
                <a:r>
                  <a:rPr lang="zh-CN" altLang="en-US" b="1" dirty="0">
                    <a:solidFill>
                      <a:prstClr val="black"/>
                    </a:solidFill>
                    <a:latin typeface="Times New Roman" panose="02020603050405020304" pitchFamily="18" charset="0"/>
                    <a:ea typeface="微软雅黑" panose="020B0503020204020204" pitchFamily="34" charset="-122"/>
                  </a:rPr>
                  <a:t>与</a:t>
                </a: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a:latin typeface="Cambria Math" panose="02040503050406030204" pitchFamily="18" charset="0"/>
                          </a:rPr>
                          <m:t>𝟏</m:t>
                        </m:r>
                      </m:sub>
                    </m:sSub>
                  </m:oMath>
                </a14:m>
                <a:r>
                  <a:rPr lang="zh-CN" altLang="en-US" b="1" dirty="0">
                    <a:solidFill>
                      <a:prstClr val="black"/>
                    </a:solidFill>
                    <a:latin typeface="Times New Roman" panose="02020603050405020304" pitchFamily="18" charset="0"/>
                    <a:ea typeface="微软雅黑" panose="020B0503020204020204" pitchFamily="34" charset="-122"/>
                  </a:rPr>
                  <a:t>不可能保持恒定不变；</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设</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𝟏</m:t>
                        </m:r>
                      </m:sub>
                    </m:sSub>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𝐒</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𝚫</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en-US" b="1" dirty="0">
                    <a:solidFill>
                      <a:prstClr val="black"/>
                    </a:solidFill>
                    <a:latin typeface="Times New Roman" panose="02020603050405020304" pitchFamily="18" charset="0"/>
                    <a:ea typeface="微软雅黑" panose="020B0503020204020204" pitchFamily="34" charset="-122"/>
                  </a:rPr>
                  <a:t>，</a:t>
                </a:r>
                <a:r>
                  <a:rPr lang="zh-CN" altLang="zh-CN" b="1" dirty="0">
                    <a:solidFill>
                      <a:prstClr val="black"/>
                    </a:solidFill>
                    <a:latin typeface="Times New Roman" panose="02020603050405020304" pitchFamily="18" charset="0"/>
                    <a:ea typeface="微软雅黑" panose="020B0503020204020204" pitchFamily="34" charset="-122"/>
                  </a:rPr>
                  <a:t>其中</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𝐒</m:t>
                    </m:r>
                  </m:oMath>
                </a14:m>
                <a:r>
                  <a:rPr lang="zh-CN" altLang="zh-CN" b="1" dirty="0">
                    <a:solidFill>
                      <a:prstClr val="black"/>
                    </a:solidFill>
                    <a:latin typeface="Times New Roman" panose="02020603050405020304" pitchFamily="18" charset="0"/>
                    <a:ea typeface="微软雅黑" panose="020B0503020204020204" pitchFamily="34" charset="-122"/>
                  </a:rPr>
                  <a:t>为增益的恒定部分，</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𝚫</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为变化量；</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又设</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𝑷</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𝚫</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𝑃</m:t>
                    </m:r>
                  </m:oMath>
                </a14:m>
                <a:r>
                  <a:rPr lang="zh-CN" altLang="zh-CN" b="1" dirty="0">
                    <a:solidFill>
                      <a:prstClr val="black"/>
                    </a:solidFill>
                    <a:latin typeface="Times New Roman" panose="02020603050405020304" pitchFamily="18" charset="0"/>
                    <a:ea typeface="微软雅黑" panose="020B0503020204020204" pitchFamily="34" charset="-122"/>
                  </a:rPr>
                  <a:t>为零位值的恒定部分，</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𝚫</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oMath>
                </a14:m>
                <a:r>
                  <a:rPr lang="zh-CN" altLang="zh-CN" b="1" dirty="0">
                    <a:solidFill>
                      <a:prstClr val="black"/>
                    </a:solidFill>
                    <a:latin typeface="Times New Roman" panose="02020603050405020304" pitchFamily="18" charset="0"/>
                    <a:ea typeface="微软雅黑" panose="020B0503020204020204" pitchFamily="34" charset="-122"/>
                  </a:rPr>
                  <a:t>为变化量，则：</a:t>
                </a:r>
              </a:p>
              <a:p>
                <a:pPr marL="285750" indent="-285750">
                  <a:lnSpc>
                    <a:spcPct val="110000"/>
                  </a:lnSpc>
                  <a:buClr>
                    <a:schemeClr val="accent3">
                      <a:lumMod val="75000"/>
                    </a:schemeClr>
                  </a:buClr>
                  <a:buFont typeface="Wingdings"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225619" y="951570"/>
                <a:ext cx="8686800" cy="3748719"/>
              </a:xfrm>
              <a:prstGeom prst="rect">
                <a:avLst/>
              </a:prstGeom>
              <a:blipFill>
                <a:blip r:embed="rId3"/>
                <a:stretch>
                  <a:fillRect l="-421" t="-650" r="-561"/>
                </a:stretch>
              </a:blipFill>
            </p:spPr>
            <p:txBody>
              <a:bodyPr/>
              <a:lstStyle/>
              <a:p>
                <a:r>
                  <a:rPr lang="zh-CN" altLang="en-US">
                    <a:noFill/>
                  </a:rPr>
                  <a:t> </a:t>
                </a:r>
              </a:p>
            </p:txBody>
          </p:sp>
        </mc:Fallback>
      </mc:AlternateContent>
      <p:sp>
        <p:nvSpPr>
          <p:cNvPr id="6" name="Rectangular Callout 7"/>
          <p:cNvSpPr/>
          <p:nvPr/>
        </p:nvSpPr>
        <p:spPr bwMode="auto">
          <a:xfrm>
            <a:off x="3311860" y="2015600"/>
            <a:ext cx="893928" cy="348836"/>
          </a:xfrm>
          <a:prstGeom prst="wedgeRectCallout">
            <a:avLst>
              <a:gd name="adj1" fmla="val 74860"/>
              <a:gd name="adj2" fmla="val 84371"/>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零位值</a:t>
            </a:r>
          </a:p>
        </p:txBody>
      </p:sp>
      <mc:AlternateContent xmlns:mc="http://schemas.openxmlformats.org/markup-compatibility/2006" xmlns:a14="http://schemas.microsoft.com/office/drawing/2010/main">
        <mc:Choice Requires="a14">
          <p:sp>
            <p:nvSpPr>
              <p:cNvPr id="2" name="矩形 1"/>
              <p:cNvSpPr/>
              <p:nvPr/>
            </p:nvSpPr>
            <p:spPr>
              <a:xfrm>
                <a:off x="3796660" y="2382438"/>
                <a:ext cx="15919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𝒚</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𝟎</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r>
                        <a:rPr lang="zh-CN" altLang="en-US" b="1" i="1">
                          <a:latin typeface="Cambria Math" panose="02040503050406030204" pitchFamily="18" charset="0"/>
                        </a:rPr>
                        <m:t>𝒙</m:t>
                      </m:r>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3796660" y="2382438"/>
                <a:ext cx="1591974" cy="369332"/>
              </a:xfrm>
              <a:prstGeom prst="rect">
                <a:avLst/>
              </a:prstGeom>
              <a:blipFill>
                <a:blip r:embed="rId4"/>
                <a:stretch>
                  <a:fillRect b="-6667"/>
                </a:stretch>
              </a:blipFill>
            </p:spPr>
            <p:txBody>
              <a:bodyPr/>
              <a:lstStyle/>
              <a:p>
                <a:r>
                  <a:rPr lang="zh-CN" altLang="en-US">
                    <a:noFill/>
                  </a:rPr>
                  <a:t> </a:t>
                </a:r>
              </a:p>
            </p:txBody>
          </p:sp>
        </mc:Fallback>
      </mc:AlternateContent>
      <p:sp>
        <p:nvSpPr>
          <p:cNvPr id="7" name="Rectangular Callout 7"/>
          <p:cNvSpPr/>
          <p:nvPr/>
        </p:nvSpPr>
        <p:spPr bwMode="auto">
          <a:xfrm>
            <a:off x="5246331" y="1993631"/>
            <a:ext cx="893928" cy="348836"/>
          </a:xfrm>
          <a:prstGeom prst="wedgeRectCallout">
            <a:avLst>
              <a:gd name="adj1" fmla="val -80620"/>
              <a:gd name="adj2" fmla="val 80177"/>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灵敏度</a:t>
            </a:r>
          </a:p>
        </p:txBody>
      </p:sp>
      <p:sp>
        <p:nvSpPr>
          <p:cNvPr id="9" name="Rectangular Callout 7"/>
          <p:cNvSpPr/>
          <p:nvPr/>
        </p:nvSpPr>
        <p:spPr bwMode="auto">
          <a:xfrm>
            <a:off x="2087724" y="4336741"/>
            <a:ext cx="1099068" cy="348836"/>
          </a:xfrm>
          <a:prstGeom prst="wedgeRectCallout">
            <a:avLst>
              <a:gd name="adj1" fmla="val 136759"/>
              <a:gd name="adj2" fmla="val 40333"/>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零位漂移</a:t>
            </a:r>
          </a:p>
        </p:txBody>
      </p:sp>
      <p:sp>
        <p:nvSpPr>
          <p:cNvPr id="10" name="Rectangular Callout 7"/>
          <p:cNvSpPr/>
          <p:nvPr/>
        </p:nvSpPr>
        <p:spPr bwMode="auto">
          <a:xfrm>
            <a:off x="6588224" y="4336741"/>
            <a:ext cx="1351096" cy="348836"/>
          </a:xfrm>
          <a:prstGeom prst="wedgeRectCallout">
            <a:avLst>
              <a:gd name="adj1" fmla="val -119336"/>
              <a:gd name="adj2" fmla="val 50818"/>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灵敏度漂移</a:t>
            </a:r>
          </a:p>
        </p:txBody>
      </p:sp>
      <mc:AlternateContent xmlns:mc="http://schemas.openxmlformats.org/markup-compatibility/2006" xmlns:a14="http://schemas.microsoft.com/office/drawing/2010/main">
        <mc:Choice Requires="a14">
          <p:sp>
            <p:nvSpPr>
              <p:cNvPr id="4" name="矩形 3"/>
              <p:cNvSpPr/>
              <p:nvPr/>
            </p:nvSpPr>
            <p:spPr>
              <a:xfrm>
                <a:off x="3023828" y="4511159"/>
                <a:ext cx="31164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𝒚</m:t>
                      </m:r>
                      <m:r>
                        <a:rPr lang="zh-CN" altLang="en-US" b="1" i="0">
                          <a:latin typeface="Cambria Math" panose="02040503050406030204" pitchFamily="18" charset="0"/>
                        </a:rPr>
                        <m:t>=(</m:t>
                      </m:r>
                      <m:r>
                        <a:rPr lang="zh-CN" altLang="en-US" b="1" i="1">
                          <a:latin typeface="Cambria Math" panose="02040503050406030204" pitchFamily="18" charset="0"/>
                        </a:rPr>
                        <m:t>𝑷</m:t>
                      </m:r>
                      <m:r>
                        <a:rPr lang="zh-CN" altLang="en-US" b="1" i="0">
                          <a:latin typeface="Cambria Math" panose="02040503050406030204" pitchFamily="18" charset="0"/>
                        </a:rPr>
                        <m:t>+</m:t>
                      </m:r>
                      <m:r>
                        <a:rPr lang="zh-CN" altLang="en-US" b="1" i="0">
                          <a:latin typeface="Cambria Math" panose="02040503050406030204" pitchFamily="18" charset="0"/>
                        </a:rPr>
                        <m:t>𝚫</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𝟎</m:t>
                          </m:r>
                        </m:sub>
                      </m:sSub>
                      <m:r>
                        <a:rPr lang="zh-CN" altLang="en-US" b="1" i="0">
                          <a:latin typeface="Cambria Math" panose="02040503050406030204" pitchFamily="18" charset="0"/>
                        </a:rPr>
                        <m:t>)+(</m:t>
                      </m:r>
                      <m:r>
                        <a:rPr lang="zh-CN" altLang="en-US" b="1" i="1">
                          <a:latin typeface="Cambria Math" panose="02040503050406030204" pitchFamily="18" charset="0"/>
                        </a:rPr>
                        <m:t>𝑺</m:t>
                      </m:r>
                      <m:r>
                        <a:rPr lang="zh-CN" altLang="en-US" b="1" i="0">
                          <a:latin typeface="Cambria Math" panose="02040503050406030204" pitchFamily="18" charset="0"/>
                        </a:rPr>
                        <m:t>+</m:t>
                      </m:r>
                      <m:r>
                        <a:rPr lang="zh-CN" altLang="en-US" b="1" i="0">
                          <a:latin typeface="Cambria Math" panose="02040503050406030204" pitchFamily="18" charset="0"/>
                        </a:rPr>
                        <m:t>𝚫</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r>
                        <a:rPr lang="zh-CN" altLang="en-US" b="1" i="0">
                          <a:latin typeface="Cambria Math" panose="02040503050406030204" pitchFamily="18" charset="0"/>
                        </a:rPr>
                        <m:t>)</m:t>
                      </m:r>
                      <m:r>
                        <a:rPr lang="zh-CN" altLang="en-US" b="1" i="1">
                          <a:latin typeface="Cambria Math" panose="02040503050406030204" pitchFamily="18" charset="0"/>
                        </a:rPr>
                        <m:t>𝒙</m:t>
                      </m:r>
                    </m:oMath>
                  </m:oMathPara>
                </a14:m>
                <a:endParaRPr lang="zh-CN" altLang="en-US" b="1" dirty="0"/>
              </a:p>
            </p:txBody>
          </p:sp>
        </mc:Choice>
        <mc:Fallback xmlns="">
          <p:sp>
            <p:nvSpPr>
              <p:cNvPr id="4" name="矩形 3"/>
              <p:cNvSpPr>
                <a:spLocks noRot="1" noChangeAspect="1" noMove="1" noResize="1" noEditPoints="1" noAdjustHandles="1" noChangeArrowheads="1" noChangeShapeType="1" noTextEdit="1"/>
              </p:cNvSpPr>
              <p:nvPr/>
            </p:nvSpPr>
            <p:spPr>
              <a:xfrm>
                <a:off x="3023828" y="4511159"/>
                <a:ext cx="3116431" cy="369332"/>
              </a:xfrm>
              <a:prstGeom prst="rect">
                <a:avLst/>
              </a:prstGeom>
              <a:blipFill>
                <a:blip r:embed="rId5"/>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168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339503"/>
            <a:ext cx="525607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矩形 3"/>
          <p:cNvSpPr/>
          <p:nvPr/>
        </p:nvSpPr>
        <p:spPr>
          <a:xfrm>
            <a:off x="107503" y="381893"/>
            <a:ext cx="5055242" cy="461665"/>
          </a:xfrm>
          <a:prstGeom prst="rect">
            <a:avLst/>
          </a:prstGeom>
        </p:spPr>
        <p:txBody>
          <a:bodyPr wrap="square">
            <a:spAutoFit/>
          </a:bodyPr>
          <a:lstStyle/>
          <a:p>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第</a:t>
            </a:r>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6</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章 基本智能化功能与</a:t>
            </a:r>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python</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实现</a:t>
            </a: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2" name="组合 1"/>
          <p:cNvGrpSpPr/>
          <p:nvPr/>
        </p:nvGrpSpPr>
        <p:grpSpPr>
          <a:xfrm>
            <a:off x="1727684" y="987574"/>
            <a:ext cx="5652628" cy="3872666"/>
            <a:chOff x="1327812" y="853766"/>
            <a:chExt cx="5652628" cy="4268397"/>
          </a:xfrm>
        </p:grpSpPr>
        <p:sp>
          <p:nvSpPr>
            <p:cNvPr id="22" name="圆柱形 21"/>
            <p:cNvSpPr/>
            <p:nvPr/>
          </p:nvSpPr>
          <p:spPr>
            <a:xfrm>
              <a:off x="1327812" y="969136"/>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TextBox 22"/>
            <p:cNvSpPr txBox="1"/>
            <p:nvPr/>
          </p:nvSpPr>
          <p:spPr>
            <a:xfrm>
              <a:off x="2254773" y="2337595"/>
              <a:ext cx="648072" cy="407072"/>
            </a:xfrm>
            <a:prstGeom prst="rect">
              <a:avLst/>
            </a:prstGeom>
            <a:noFill/>
          </p:spPr>
          <p:txBody>
            <a:bodyPr wrap="square" rtlCol="0">
              <a:spAutoFit/>
            </a:bodyPr>
            <a:lstStyle/>
            <a:p>
              <a:pPr algn="ctr"/>
              <a:r>
                <a:rPr lang="en-US" altLang="zh-CN" b="1" dirty="0">
                  <a:latin typeface="Times New Roman" panose="02020603050405020304" pitchFamily="18" charset="0"/>
                  <a:ea typeface="微软雅黑" panose="020B0503020204020204" pitchFamily="34" charset="-122"/>
                  <a:sym typeface="Times New Roman" panose="02020603050405020304" pitchFamily="18" charset="0"/>
                </a:rPr>
                <a:t>9.1</a:t>
              </a: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圆柱形 23"/>
            <p:cNvSpPr/>
            <p:nvPr/>
          </p:nvSpPr>
          <p:spPr>
            <a:xfrm>
              <a:off x="2264770" y="2101579"/>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 name="TextBox 31"/>
            <p:cNvSpPr txBox="1"/>
            <p:nvPr/>
          </p:nvSpPr>
          <p:spPr>
            <a:xfrm>
              <a:off x="2397934" y="2205525"/>
              <a:ext cx="648072" cy="407072"/>
            </a:xfrm>
            <a:prstGeom prst="rect">
              <a:avLst/>
            </a:prstGeom>
            <a:noFill/>
          </p:spPr>
          <p:txBody>
            <a:bodyPr wrap="square" rtlCol="0">
              <a:spAutoFit/>
            </a:bodyPr>
            <a:lstStyle/>
            <a:p>
              <a:pPr algn="ctr"/>
              <a:r>
                <a:rPr lang="en-US" altLang="zh-CN" b="1" dirty="0">
                  <a:latin typeface="Times New Roman" panose="02020603050405020304" pitchFamily="18" charset="0"/>
                  <a:ea typeface="微软雅黑" panose="020B0503020204020204" pitchFamily="34" charset="-122"/>
                  <a:sym typeface="Times New Roman" panose="02020603050405020304" pitchFamily="18" charset="0"/>
                </a:rPr>
                <a:t>6.3</a:t>
              </a: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TextBox 32"/>
            <p:cNvSpPr txBox="1"/>
            <p:nvPr/>
          </p:nvSpPr>
          <p:spPr>
            <a:xfrm>
              <a:off x="1435824" y="1041940"/>
              <a:ext cx="648072" cy="407072"/>
            </a:xfrm>
            <a:prstGeom prst="rect">
              <a:avLst/>
            </a:prstGeom>
            <a:noFill/>
          </p:spPr>
          <p:txBody>
            <a:bodyPr wrap="square" rtlCol="0">
              <a:spAutoFit/>
            </a:bodyPr>
            <a:lstStyle/>
            <a:p>
              <a:pPr algn="ctr"/>
              <a:r>
                <a:rPr lang="en-US" altLang="zh-CN" b="1" dirty="0">
                  <a:latin typeface="Times New Roman" panose="02020603050405020304" pitchFamily="18" charset="0"/>
                  <a:ea typeface="微软雅黑" panose="020B0503020204020204" pitchFamily="34" charset="-122"/>
                  <a:sym typeface="Times New Roman" panose="02020603050405020304" pitchFamily="18" charset="0"/>
                </a:rPr>
                <a:t>6.1</a:t>
              </a: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5" name="圆柱形 34"/>
            <p:cNvSpPr/>
            <p:nvPr/>
          </p:nvSpPr>
          <p:spPr>
            <a:xfrm>
              <a:off x="2659960" y="853766"/>
              <a:ext cx="1609328"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非线性自校正</a:t>
              </a:r>
            </a:p>
          </p:txBody>
        </p:sp>
        <p:sp>
          <p:nvSpPr>
            <p:cNvPr id="36" name="圆柱形 35"/>
            <p:cNvSpPr/>
            <p:nvPr/>
          </p:nvSpPr>
          <p:spPr>
            <a:xfrm>
              <a:off x="3586066" y="2101579"/>
              <a:ext cx="1670011"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噪声抑制技术</a:t>
              </a:r>
            </a:p>
          </p:txBody>
        </p:sp>
        <p:cxnSp>
          <p:nvCxnSpPr>
            <p:cNvPr id="41" name="直接连接符 40"/>
            <p:cNvCxnSpPr>
              <a:endCxn id="35" idx="2"/>
            </p:cNvCxnSpPr>
            <p:nvPr/>
          </p:nvCxnSpPr>
          <p:spPr>
            <a:xfrm>
              <a:off x="2184758" y="1105794"/>
              <a:ext cx="475202"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4" idx="4"/>
              <a:endCxn id="36" idx="2"/>
            </p:cNvCxnSpPr>
            <p:nvPr/>
          </p:nvCxnSpPr>
          <p:spPr>
            <a:xfrm>
              <a:off x="3092862" y="2353607"/>
              <a:ext cx="493204"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圆柱形 15"/>
            <p:cNvSpPr/>
            <p:nvPr/>
          </p:nvSpPr>
          <p:spPr>
            <a:xfrm>
              <a:off x="1821016" y="1514338"/>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TextBox 32"/>
            <p:cNvSpPr txBox="1"/>
            <p:nvPr/>
          </p:nvSpPr>
          <p:spPr>
            <a:xfrm>
              <a:off x="1929028" y="1592642"/>
              <a:ext cx="648072" cy="407072"/>
            </a:xfrm>
            <a:prstGeom prst="rect">
              <a:avLst/>
            </a:prstGeom>
            <a:noFill/>
          </p:spPr>
          <p:txBody>
            <a:bodyPr wrap="square" rtlCol="0">
              <a:spAutoFit/>
            </a:bodyPr>
            <a:lstStyle/>
            <a:p>
              <a:pPr algn="ctr"/>
              <a:r>
                <a:rPr lang="en-US" altLang="zh-CN" b="1" dirty="0">
                  <a:latin typeface="Times New Roman" panose="02020603050405020304" pitchFamily="18" charset="0"/>
                  <a:ea typeface="微软雅黑" panose="020B0503020204020204" pitchFamily="34" charset="-122"/>
                  <a:sym typeface="Times New Roman" panose="02020603050405020304" pitchFamily="18" charset="0"/>
                </a:rPr>
                <a:t>6.2</a:t>
              </a: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圆柱形 17"/>
            <p:cNvSpPr/>
            <p:nvPr/>
          </p:nvSpPr>
          <p:spPr>
            <a:xfrm>
              <a:off x="3153163" y="1488695"/>
              <a:ext cx="2279105"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自校零与自校准技术</a:t>
              </a:r>
            </a:p>
          </p:txBody>
        </p:sp>
        <p:cxnSp>
          <p:nvCxnSpPr>
            <p:cNvPr id="19" name="直接连接符 18"/>
            <p:cNvCxnSpPr>
              <a:endCxn id="18" idx="2"/>
            </p:cNvCxnSpPr>
            <p:nvPr/>
          </p:nvCxnSpPr>
          <p:spPr>
            <a:xfrm>
              <a:off x="2677962" y="1740723"/>
              <a:ext cx="475201"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圆柱形 19"/>
            <p:cNvSpPr/>
            <p:nvPr/>
          </p:nvSpPr>
          <p:spPr>
            <a:xfrm>
              <a:off x="2698244" y="2786698"/>
              <a:ext cx="828092" cy="458231"/>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TextBox 22"/>
            <p:cNvSpPr txBox="1"/>
            <p:nvPr/>
          </p:nvSpPr>
          <p:spPr>
            <a:xfrm>
              <a:off x="3569357" y="4093209"/>
              <a:ext cx="648072" cy="407072"/>
            </a:xfrm>
            <a:prstGeom prst="rect">
              <a:avLst/>
            </a:prstGeom>
            <a:noFill/>
          </p:spPr>
          <p:txBody>
            <a:bodyPr wrap="square" rtlCol="0">
              <a:spAutoFit/>
            </a:bodyPr>
            <a:lstStyle/>
            <a:p>
              <a:pPr algn="ctr"/>
              <a:r>
                <a:rPr lang="en-US" altLang="zh-CN" b="1" dirty="0">
                  <a:latin typeface="Times New Roman" panose="02020603050405020304" pitchFamily="18" charset="0"/>
                  <a:ea typeface="微软雅黑" panose="020B0503020204020204" pitchFamily="34" charset="-122"/>
                  <a:sym typeface="Times New Roman" panose="02020603050405020304" pitchFamily="18" charset="0"/>
                </a:rPr>
                <a:t>9.1</a:t>
              </a: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圆柱形 24"/>
            <p:cNvSpPr/>
            <p:nvPr/>
          </p:nvSpPr>
          <p:spPr>
            <a:xfrm>
              <a:off x="3631747" y="3939464"/>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TextBox 31"/>
            <p:cNvSpPr txBox="1"/>
            <p:nvPr/>
          </p:nvSpPr>
          <p:spPr>
            <a:xfrm>
              <a:off x="3764911" y="4043410"/>
              <a:ext cx="648072" cy="407072"/>
            </a:xfrm>
            <a:prstGeom prst="rect">
              <a:avLst/>
            </a:prstGeom>
            <a:noFill/>
          </p:spPr>
          <p:txBody>
            <a:bodyPr wrap="square" rtlCol="0">
              <a:spAutoFit/>
            </a:bodyPr>
            <a:lstStyle/>
            <a:p>
              <a:pPr algn="ctr"/>
              <a:r>
                <a:rPr lang="en-US" altLang="zh-CN" b="1" dirty="0">
                  <a:latin typeface="Times New Roman" panose="02020603050405020304" pitchFamily="18" charset="0"/>
                  <a:ea typeface="微软雅黑" panose="020B0503020204020204" pitchFamily="34" charset="-122"/>
                  <a:sym typeface="Times New Roman" panose="02020603050405020304" pitchFamily="18" charset="0"/>
                </a:rPr>
                <a:t>6.6</a:t>
              </a: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TextBox 32"/>
            <p:cNvSpPr txBox="1"/>
            <p:nvPr/>
          </p:nvSpPr>
          <p:spPr>
            <a:xfrm>
              <a:off x="2806256" y="2839592"/>
              <a:ext cx="648072" cy="407072"/>
            </a:xfrm>
            <a:prstGeom prst="rect">
              <a:avLst/>
            </a:prstGeom>
            <a:noFill/>
          </p:spPr>
          <p:txBody>
            <a:bodyPr wrap="square" rtlCol="0">
              <a:spAutoFit/>
            </a:bodyPr>
            <a:lstStyle/>
            <a:p>
              <a:pPr algn="ctr"/>
              <a:r>
                <a:rPr lang="en-US" altLang="zh-CN" b="1" dirty="0">
                  <a:latin typeface="Times New Roman" panose="02020603050405020304" pitchFamily="18" charset="0"/>
                  <a:ea typeface="微软雅黑" panose="020B0503020204020204" pitchFamily="34" charset="-122"/>
                  <a:sym typeface="Times New Roman" panose="02020603050405020304" pitchFamily="18" charset="0"/>
                </a:rPr>
                <a:t>6.4</a:t>
              </a: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圆柱形 27"/>
            <p:cNvSpPr/>
            <p:nvPr/>
          </p:nvSpPr>
          <p:spPr>
            <a:xfrm>
              <a:off x="4030392" y="2750694"/>
              <a:ext cx="2049948" cy="458231"/>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多传感器数据融合</a:t>
              </a:r>
            </a:p>
          </p:txBody>
        </p:sp>
        <p:sp>
          <p:nvSpPr>
            <p:cNvPr id="29" name="圆柱形 28"/>
            <p:cNvSpPr/>
            <p:nvPr/>
          </p:nvSpPr>
          <p:spPr>
            <a:xfrm>
              <a:off x="4953043" y="3939464"/>
              <a:ext cx="2027397"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增益的自适应功能</a:t>
              </a:r>
            </a:p>
          </p:txBody>
        </p:sp>
        <p:cxnSp>
          <p:nvCxnSpPr>
            <p:cNvPr id="30" name="直接连接符 29"/>
            <p:cNvCxnSpPr>
              <a:endCxn id="28" idx="2"/>
            </p:cNvCxnSpPr>
            <p:nvPr/>
          </p:nvCxnSpPr>
          <p:spPr>
            <a:xfrm>
              <a:off x="3555190" y="2956898"/>
              <a:ext cx="475202" cy="22911"/>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4"/>
              <a:endCxn id="29" idx="2"/>
            </p:cNvCxnSpPr>
            <p:nvPr/>
          </p:nvCxnSpPr>
          <p:spPr>
            <a:xfrm>
              <a:off x="4459839" y="4191492"/>
              <a:ext cx="493204"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圆柱形 33"/>
            <p:cNvSpPr/>
            <p:nvPr/>
          </p:nvSpPr>
          <p:spPr>
            <a:xfrm>
              <a:off x="3239852" y="3317462"/>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7" name="TextBox 32"/>
            <p:cNvSpPr txBox="1"/>
            <p:nvPr/>
          </p:nvSpPr>
          <p:spPr>
            <a:xfrm>
              <a:off x="3347864" y="3421408"/>
              <a:ext cx="648072" cy="407072"/>
            </a:xfrm>
            <a:prstGeom prst="rect">
              <a:avLst/>
            </a:prstGeom>
            <a:noFill/>
          </p:spPr>
          <p:txBody>
            <a:bodyPr wrap="square" rtlCol="0">
              <a:spAutoFit/>
            </a:bodyPr>
            <a:lstStyle/>
            <a:p>
              <a:pPr algn="ctr"/>
              <a:r>
                <a:rPr lang="en-US" altLang="zh-CN" b="1" dirty="0">
                  <a:latin typeface="Times New Roman" panose="02020603050405020304" pitchFamily="18" charset="0"/>
                  <a:ea typeface="微软雅黑" panose="020B0503020204020204" pitchFamily="34" charset="-122"/>
                  <a:sym typeface="Times New Roman" panose="02020603050405020304" pitchFamily="18" charset="0"/>
                </a:rPr>
                <a:t>6.5</a:t>
              </a: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8" name="圆柱形 37"/>
            <p:cNvSpPr/>
            <p:nvPr/>
          </p:nvSpPr>
          <p:spPr>
            <a:xfrm>
              <a:off x="4572000" y="3317462"/>
              <a:ext cx="1868380"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频率自补偿技术</a:t>
              </a:r>
            </a:p>
          </p:txBody>
        </p:sp>
        <p:cxnSp>
          <p:nvCxnSpPr>
            <p:cNvPr id="39" name="直接连接符 38"/>
            <p:cNvCxnSpPr>
              <a:endCxn id="38" idx="2"/>
            </p:cNvCxnSpPr>
            <p:nvPr/>
          </p:nvCxnSpPr>
          <p:spPr>
            <a:xfrm>
              <a:off x="4096798" y="3569490"/>
              <a:ext cx="475202"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TextBox 22"/>
            <p:cNvSpPr txBox="1"/>
            <p:nvPr/>
          </p:nvSpPr>
          <p:spPr>
            <a:xfrm>
              <a:off x="3872391" y="4715091"/>
              <a:ext cx="648072" cy="407072"/>
            </a:xfrm>
            <a:prstGeom prst="rect">
              <a:avLst/>
            </a:prstGeom>
            <a:noFill/>
          </p:spPr>
          <p:txBody>
            <a:bodyPr wrap="square" rtlCol="0">
              <a:spAutoFit/>
            </a:bodyPr>
            <a:lstStyle/>
            <a:p>
              <a:pPr algn="ctr"/>
              <a:r>
                <a:rPr lang="en-US" altLang="zh-CN" b="1" dirty="0">
                  <a:latin typeface="Times New Roman" panose="02020603050405020304" pitchFamily="18" charset="0"/>
                  <a:ea typeface="微软雅黑" panose="020B0503020204020204" pitchFamily="34" charset="-122"/>
                  <a:sym typeface="Times New Roman" panose="02020603050405020304" pitchFamily="18" charset="0"/>
                </a:rPr>
                <a:t>9.1</a:t>
              </a: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2" name="圆柱形 41"/>
            <p:cNvSpPr/>
            <p:nvPr/>
          </p:nvSpPr>
          <p:spPr>
            <a:xfrm>
              <a:off x="3934781" y="4561347"/>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4" name="TextBox 31"/>
            <p:cNvSpPr txBox="1"/>
            <p:nvPr/>
          </p:nvSpPr>
          <p:spPr>
            <a:xfrm>
              <a:off x="4067945" y="4665293"/>
              <a:ext cx="648072" cy="407072"/>
            </a:xfrm>
            <a:prstGeom prst="rect">
              <a:avLst/>
            </a:prstGeom>
            <a:noFill/>
          </p:spPr>
          <p:txBody>
            <a:bodyPr wrap="square" rtlCol="0">
              <a:spAutoFit/>
            </a:bodyPr>
            <a:lstStyle/>
            <a:p>
              <a:pPr algn="ctr"/>
              <a:r>
                <a:rPr lang="en-US" altLang="zh-CN" b="1" dirty="0">
                  <a:latin typeface="Times New Roman" panose="02020603050405020304" pitchFamily="18" charset="0"/>
                  <a:ea typeface="微软雅黑" panose="020B0503020204020204" pitchFamily="34" charset="-122"/>
                  <a:sym typeface="Times New Roman" panose="02020603050405020304" pitchFamily="18" charset="0"/>
                </a:rPr>
                <a:t>6.7</a:t>
              </a:r>
              <a:endParaRPr lang="zh-CN" altLang="en-US"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5" name="圆柱形 44"/>
            <p:cNvSpPr/>
            <p:nvPr/>
          </p:nvSpPr>
          <p:spPr>
            <a:xfrm>
              <a:off x="5256077" y="4561347"/>
              <a:ext cx="1148299"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自诊断</a:t>
              </a:r>
            </a:p>
          </p:txBody>
        </p:sp>
        <p:cxnSp>
          <p:nvCxnSpPr>
            <p:cNvPr id="46" name="直接连接符 45"/>
            <p:cNvCxnSpPr>
              <a:stCxn id="42" idx="4"/>
              <a:endCxn id="45" idx="2"/>
            </p:cNvCxnSpPr>
            <p:nvPr/>
          </p:nvCxnSpPr>
          <p:spPr>
            <a:xfrm>
              <a:off x="4762873" y="4813375"/>
              <a:ext cx="493204"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496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4837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6.2.1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两基准法</a:t>
            </a:r>
          </a:p>
        </p:txBody>
      </p:sp>
      <mc:AlternateContent xmlns:mc="http://schemas.openxmlformats.org/markup-compatibility/2006" xmlns:a14="http://schemas.microsoft.com/office/drawing/2010/main">
        <mc:Choice Requires="a14">
          <p:sp>
            <p:nvSpPr>
              <p:cNvPr id="3" name="矩形 2"/>
              <p:cNvSpPr/>
              <p:nvPr/>
            </p:nvSpPr>
            <p:spPr>
              <a:xfrm>
                <a:off x="225619" y="951570"/>
                <a:ext cx="8686800" cy="1920526"/>
              </a:xfrm>
              <a:prstGeom prst="rect">
                <a:avLst/>
              </a:prstGeom>
            </p:spPr>
            <p:txBody>
              <a:bodyPr wrap="square">
                <a:spAutoFit/>
              </a:bodyPr>
              <a:lstStyle/>
              <a:p>
                <a:pPr marL="285750" indent="-285750">
                  <a:lnSpc>
                    <a:spcPct val="110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零位漂移会引入零位误差</a:t>
                </a:r>
                <a14:m>
                  <m:oMath xmlns:m="http://schemas.openxmlformats.org/officeDocument/2006/math">
                    <m:r>
                      <a:rPr lang="zh-CN" altLang="en-US" b="1">
                        <a:latin typeface="Cambria Math" panose="02040503050406030204" pitchFamily="18" charset="0"/>
                      </a:rPr>
                      <m:t>𝚫</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a:latin typeface="Cambria Math" panose="02040503050406030204" pitchFamily="18" charset="0"/>
                          </a:rPr>
                          <m:t>𝟎</m:t>
                        </m:r>
                      </m:sub>
                    </m:sSub>
                    <m:r>
                      <a:rPr lang="zh-CN" altLang="en-US" b="1" i="1">
                        <a:latin typeface="Cambria Math" panose="02040503050406030204" pitchFamily="18" charset="0"/>
                      </a:rPr>
                      <m:t> </m:t>
                    </m:r>
                  </m:oMath>
                </a14:m>
                <a:r>
                  <a:rPr lang="zh-CN" altLang="zh-CN" b="1" dirty="0">
                    <a:solidFill>
                      <a:prstClr val="black"/>
                    </a:solidFill>
                    <a:latin typeface="Times New Roman" panose="02020603050405020304" pitchFamily="18" charset="0"/>
                    <a:ea typeface="微软雅黑" panose="020B0503020204020204" pitchFamily="34" charset="-122"/>
                  </a:rPr>
                  <a:t>，灵敏度漂移会引入测量误差</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𝚫</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𝟏</m:t>
                        </m:r>
                      </m:sub>
                    </m:sSub>
                    <m:r>
                      <a:rPr lang="en-US" altLang="zh-CN" b="1" i="1">
                        <a:solidFill>
                          <a:prstClr val="black"/>
                        </a:solidFill>
                        <a:latin typeface="Cambria Math" panose="02040503050406030204" pitchFamily="18" charset="0"/>
                        <a:ea typeface="微软雅黑" panose="020B0503020204020204" pitchFamily="34" charset="-122"/>
                      </a:rPr>
                      <m:t>𝒙</m:t>
                    </m:r>
                  </m:oMath>
                </a14:m>
                <a:r>
                  <a:rPr lang="zh-CN" altLang="en-US" b="1" dirty="0">
                    <a:solidFill>
                      <a:prstClr val="black"/>
                    </a:solidFill>
                    <a:latin typeface="Times New Roman" panose="02020603050405020304" pitchFamily="18" charset="0"/>
                    <a:ea typeface="微软雅黑" panose="020B0503020204020204" pitchFamily="34" charset="-122"/>
                  </a:rPr>
                  <a:t> ；</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传统的传感器技术一直追求精心设计与制作、严格挑选高质量的材料及元器件，以期望将</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𝚫</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smtClean="0">
                            <a:solidFill>
                              <a:prstClr val="black"/>
                            </a:solidFill>
                            <a:latin typeface="Cambria Math" panose="02040503050406030204" pitchFamily="18" charset="0"/>
                            <a:ea typeface="微软雅黑" panose="020B0503020204020204" pitchFamily="34" charset="-122"/>
                          </a:rPr>
                          <m:t>𝟏</m:t>
                        </m:r>
                      </m:sub>
                    </m:sSub>
                  </m:oMath>
                </a14:m>
                <a:r>
                  <a:rPr lang="zh-CN" altLang="en-US" b="1" dirty="0">
                    <a:solidFill>
                      <a:prstClr val="black"/>
                    </a:solidFill>
                    <a:latin typeface="Times New Roman" panose="02020603050405020304" pitchFamily="18" charset="0"/>
                    <a:ea typeface="微软雅黑" panose="020B0503020204020204" pitchFamily="34" charset="-122"/>
                  </a:rPr>
                  <a:t>及</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𝚫</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𝒂</m:t>
                        </m:r>
                      </m:e>
                      <m:sub>
                        <m:r>
                          <a:rPr lang="en-US" altLang="zh-CN" b="1" i="1">
                            <a:solidFill>
                              <a:prstClr val="black"/>
                            </a:solidFill>
                            <a:latin typeface="Cambria Math" panose="02040503050406030204" pitchFamily="18" charset="0"/>
                            <a:ea typeface="微软雅黑" panose="020B0503020204020204" pitchFamily="34" charset="-122"/>
                          </a:rPr>
                          <m:t>𝟎</m:t>
                        </m:r>
                      </m:sub>
                    </m:sSub>
                  </m:oMath>
                </a14:m>
                <a:r>
                  <a:rPr lang="zh-CN" altLang="en-US" b="1" dirty="0">
                    <a:solidFill>
                      <a:prstClr val="black"/>
                    </a:solidFill>
                    <a:latin typeface="Times New Roman" panose="02020603050405020304" pitchFamily="18" charset="0"/>
                    <a:ea typeface="微软雅黑" panose="020B0503020204020204" pitchFamily="34" charset="-122"/>
                  </a:rPr>
                  <a:t>控制在某一限度内，但这需要以高成本作为代价；</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智能传感器系统是传感器与微处理器赋以智能的结合，通过两个基准对系统进行实时标定以实现自动校正由零位漂移或灵敏度漂移引入的误差；</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225619" y="951570"/>
                <a:ext cx="8686800" cy="1920526"/>
              </a:xfrm>
              <a:prstGeom prst="rect">
                <a:avLst/>
              </a:prstGeom>
              <a:blipFill>
                <a:blip r:embed="rId3"/>
                <a:stretch>
                  <a:fillRect l="-421" t="-1270"/>
                </a:stretch>
              </a:blipFill>
            </p:spPr>
            <p:txBody>
              <a:bodyPr/>
              <a:lstStyle/>
              <a:p>
                <a:r>
                  <a:rPr lang="zh-CN" altLang="en-US">
                    <a:noFill/>
                  </a:rPr>
                  <a:t> </a:t>
                </a:r>
              </a:p>
            </p:txBody>
          </p:sp>
        </mc:Fallback>
      </mc:AlternateContent>
      <p:pic>
        <p:nvPicPr>
          <p:cNvPr id="11" name="图片 10" descr="C:\Users\qq251\Desktop\Quicker_20230806_202245.jpg"/>
          <p:cNvPicPr/>
          <p:nvPr/>
        </p:nvPicPr>
        <p:blipFill>
          <a:blip r:embed="rId4">
            <a:extLst>
              <a:ext uri="{28A0092B-C50C-407E-A947-70E740481C1C}">
                <a14:useLocalDpi xmlns:a14="http://schemas.microsoft.com/office/drawing/2010/main" val="0"/>
              </a:ext>
            </a:extLst>
          </a:blip>
          <a:srcRect/>
          <a:stretch>
            <a:fillRect/>
          </a:stretch>
        </p:blipFill>
        <p:spPr bwMode="auto">
          <a:xfrm>
            <a:off x="2029217" y="2524231"/>
            <a:ext cx="5085565" cy="2171594"/>
          </a:xfrm>
          <a:prstGeom prst="rect">
            <a:avLst/>
          </a:prstGeom>
          <a:noFill/>
          <a:ln>
            <a:noFill/>
          </a:ln>
        </p:spPr>
      </p:pic>
      <p:sp>
        <p:nvSpPr>
          <p:cNvPr id="5" name="矩形 4"/>
          <p:cNvSpPr/>
          <p:nvPr/>
        </p:nvSpPr>
        <p:spPr>
          <a:xfrm>
            <a:off x="2591554" y="4659982"/>
            <a:ext cx="3954929" cy="307777"/>
          </a:xfrm>
          <a:prstGeom prst="rect">
            <a:avLst/>
          </a:prstGeom>
        </p:spPr>
        <p:txBody>
          <a:bodyPr wrap="none">
            <a:spAutoFit/>
          </a:bodyPr>
          <a:lstStyle/>
          <a:p>
            <a:r>
              <a:rPr lang="zh-CN" altLang="en-US" sz="1400" b="1" dirty="0">
                <a:solidFill>
                  <a:prstClr val="black"/>
                </a:solidFill>
                <a:latin typeface="Times New Roman" panose="02020603050405020304" pitchFamily="18" charset="0"/>
                <a:ea typeface="微软雅黑" panose="020B0503020204020204" pitchFamily="34" charset="-122"/>
              </a:rPr>
              <a:t>智能压力传感器系统实现自校准功能的原理框图</a:t>
            </a:r>
          </a:p>
        </p:txBody>
      </p:sp>
    </p:spTree>
    <p:extLst>
      <p:ext uri="{BB962C8B-B14F-4D97-AF65-F5344CB8AC3E}">
        <p14:creationId xmlns:p14="http://schemas.microsoft.com/office/powerpoint/2010/main" val="3247930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4837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6.2.1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两基准法</a:t>
            </a:r>
          </a:p>
        </p:txBody>
      </p:sp>
      <mc:AlternateContent xmlns:mc="http://schemas.openxmlformats.org/markup-compatibility/2006" xmlns:a14="http://schemas.microsoft.com/office/drawing/2010/main">
        <mc:Choice Requires="a14">
          <p:sp>
            <p:nvSpPr>
              <p:cNvPr id="3" name="矩形 2"/>
              <p:cNvSpPr/>
              <p:nvPr/>
            </p:nvSpPr>
            <p:spPr>
              <a:xfrm>
                <a:off x="228600" y="987574"/>
                <a:ext cx="8686800" cy="3522375"/>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自校准步骤如下：</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校零：输入信号为零点标准值，输出值为</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𝟎</m:t>
                        </m:r>
                      </m:sub>
                    </m:sSub>
                  </m:oMath>
                </a14:m>
                <a:r>
                  <a:rPr lang="zh-CN" altLang="en-US" b="1" dirty="0">
                    <a:solidFill>
                      <a:prstClr val="black"/>
                    </a:solidFill>
                    <a:latin typeface="Times New Roman" panose="02020603050405020304" pitchFamily="18" charset="0"/>
                    <a:ea typeface="微软雅黑" panose="020B0503020204020204" pitchFamily="34" charset="-122"/>
                  </a:rPr>
                  <a:t>；</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标定：输入信号为标准值</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𝑹</m:t>
                        </m:r>
                      </m:sub>
                    </m:sSub>
                    <m:r>
                      <a:rPr lang="en-US" altLang="zh-CN" i="1">
                        <a:latin typeface="Cambria Math" panose="02040503050406030204" pitchFamily="18" charset="0"/>
                      </a:rPr>
                      <m:t> </m:t>
                    </m:r>
                  </m:oMath>
                </a14:m>
                <a:r>
                  <a:rPr lang="zh-CN" altLang="en-US" b="1" dirty="0">
                    <a:solidFill>
                      <a:prstClr val="black"/>
                    </a:solidFill>
                    <a:latin typeface="Times New Roman" panose="02020603050405020304" pitchFamily="18" charset="0"/>
                    <a:ea typeface="微软雅黑" panose="020B0503020204020204" pitchFamily="34" charset="-122"/>
                  </a:rPr>
                  <a:t>，输出值为</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𝑹</m:t>
                        </m:r>
                      </m:sub>
                    </m:sSub>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测量。输入信号为传感器的输入</a:t>
                </a:r>
                <a14:m>
                  <m:oMath xmlns:m="http://schemas.openxmlformats.org/officeDocument/2006/math">
                    <m:r>
                      <a:rPr lang="en-US" altLang="zh-CN" b="1" i="1">
                        <a:latin typeface="Cambria Math" panose="02040503050406030204" pitchFamily="18" charset="0"/>
                      </a:rPr>
                      <m:t>𝒙</m:t>
                    </m:r>
                  </m:oMath>
                </a14:m>
                <a:r>
                  <a:rPr lang="zh-CN" altLang="en-US" b="1" dirty="0">
                    <a:solidFill>
                      <a:prstClr val="black"/>
                    </a:solidFill>
                    <a:latin typeface="Times New Roman" panose="02020603050405020304" pitchFamily="18" charset="0"/>
                    <a:ea typeface="微软雅黑" panose="020B0503020204020204" pitchFamily="34" charset="-122"/>
                  </a:rPr>
                  <a:t>，输出值为</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𝒙</m:t>
                        </m:r>
                      </m:sub>
                    </m:sSub>
                    <m:r>
                      <a:rPr lang="en-US" altLang="zh-CN" i="1">
                        <a:latin typeface="Cambria Math" panose="02040503050406030204" pitchFamily="18" charset="0"/>
                      </a:rPr>
                      <m:t> </m:t>
                    </m:r>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于是，可根据下式得到被校环节的增益</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𝒂</m:t>
                        </m:r>
                      </m:e>
                      <m:sub>
                        <m:r>
                          <a:rPr lang="en-US" altLang="zh-CN" b="1" i="1">
                            <a:latin typeface="Cambria Math" panose="02040503050406030204" pitchFamily="18" charset="0"/>
                          </a:rPr>
                          <m:t>𝟏</m:t>
                        </m:r>
                      </m:sub>
                    </m:sSub>
                  </m:oMath>
                </a14:m>
                <a:r>
                  <a:rPr lang="zh-CN" altLang="en-US" b="1" dirty="0">
                    <a:solidFill>
                      <a:prstClr val="black"/>
                    </a:solidFill>
                    <a:latin typeface="Times New Roman" panose="02020603050405020304" pitchFamily="18" charset="0"/>
                    <a:ea typeface="微软雅黑" panose="020B0503020204020204" pitchFamily="34" charset="-122"/>
                  </a:rPr>
                  <a:t>：</a:t>
                </a: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被测信号为：</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228600" y="987574"/>
                <a:ext cx="8686800" cy="3522375"/>
              </a:xfrm>
              <a:prstGeom prst="rect">
                <a:avLst/>
              </a:prstGeom>
              <a:blipFill>
                <a:blip r:embed="rId3"/>
                <a:stretch>
                  <a:fillRect l="-4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227048" y="2823778"/>
                <a:ext cx="2689904" cy="6160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smtClean="0">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𝒂</m:t>
                          </m:r>
                        </m:e>
                        <m:sub>
                          <m:r>
                            <a:rPr lang="zh-CN" altLang="en-US" b="1" i="0">
                              <a:solidFill>
                                <a:srgbClr val="FF0000"/>
                              </a:solidFill>
                              <a:latin typeface="Cambria Math" panose="02040503050406030204" pitchFamily="18" charset="0"/>
                            </a:rPr>
                            <m:t>𝟏</m:t>
                          </m:r>
                        </m:sub>
                      </m:sSub>
                      <m:r>
                        <a:rPr lang="zh-CN" altLang="en-US" b="1" i="0">
                          <a:latin typeface="Cambria Math" panose="02040503050406030204" pitchFamily="18" charset="0"/>
                        </a:rPr>
                        <m:t>=</m:t>
                      </m:r>
                      <m:r>
                        <a:rPr lang="zh-CN" altLang="en-US" b="1" i="1">
                          <a:latin typeface="Cambria Math" panose="02040503050406030204" pitchFamily="18" charset="0"/>
                        </a:rPr>
                        <m:t>𝑺</m:t>
                      </m:r>
                      <m:r>
                        <a:rPr lang="zh-CN" altLang="en-US" b="1" i="0">
                          <a:latin typeface="Cambria Math" panose="02040503050406030204" pitchFamily="18" charset="0"/>
                        </a:rPr>
                        <m:t>+</m:t>
                      </m:r>
                      <m:r>
                        <a:rPr lang="zh-CN" altLang="en-US" b="1" i="0">
                          <a:latin typeface="Cambria Math" panose="02040503050406030204" pitchFamily="18" charset="0"/>
                        </a:rPr>
                        <m:t>𝚫</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r>
                        <a:rPr lang="zh-CN" altLang="en-US" b="1" i="0">
                          <a:latin typeface="Cambria Math" panose="02040503050406030204" pitchFamily="18" charset="0"/>
                        </a:rPr>
                        <m:t>=</m:t>
                      </m:r>
                      <m:f>
                        <m:fPr>
                          <m:ctrlPr>
                            <a:rPr lang="zh-CN" altLang="en-US" b="1" i="1" smtClean="0">
                              <a:solidFill>
                                <a:srgbClr val="FF0000"/>
                              </a:solidFill>
                              <a:latin typeface="Cambria Math" panose="02040503050406030204" pitchFamily="18" charset="0"/>
                            </a:rPr>
                          </m:ctrlPr>
                        </m:fPr>
                        <m:num>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𝒚</m:t>
                              </m:r>
                            </m:e>
                            <m:sub>
                              <m:r>
                                <a:rPr lang="zh-CN" altLang="en-US" b="1" i="0">
                                  <a:solidFill>
                                    <a:srgbClr val="FF0000"/>
                                  </a:solidFill>
                                  <a:latin typeface="Cambria Math" panose="02040503050406030204" pitchFamily="18" charset="0"/>
                                </a:rPr>
                                <m:t>𝐑</m:t>
                              </m:r>
                            </m:sub>
                          </m:sSub>
                          <m:r>
                            <a:rPr lang="zh-CN" altLang="en-US" b="1" i="0">
                              <a:solidFill>
                                <a:srgbClr val="FF0000"/>
                              </a:solidFill>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𝒚</m:t>
                              </m:r>
                            </m:e>
                            <m:sub>
                              <m:r>
                                <a:rPr lang="zh-CN" altLang="en-US" b="1" i="0">
                                  <a:solidFill>
                                    <a:srgbClr val="FF0000"/>
                                  </a:solidFill>
                                  <a:latin typeface="Cambria Math" panose="02040503050406030204" pitchFamily="18" charset="0"/>
                                </a:rPr>
                                <m:t>𝟎</m:t>
                              </m:r>
                            </m:sub>
                          </m:sSub>
                        </m:num>
                        <m:den>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𝒙</m:t>
                              </m:r>
                            </m:e>
                            <m:sub>
                              <m:r>
                                <a:rPr lang="zh-CN" altLang="en-US" b="1" i="0">
                                  <a:solidFill>
                                    <a:srgbClr val="FF0000"/>
                                  </a:solidFill>
                                  <a:latin typeface="Cambria Math" panose="02040503050406030204" pitchFamily="18" charset="0"/>
                                </a:rPr>
                                <m:t>𝐑</m:t>
                              </m:r>
                            </m:sub>
                          </m:sSub>
                        </m:den>
                      </m:f>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3227048" y="2823778"/>
                <a:ext cx="2689904" cy="61600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094031" y="3974907"/>
                <a:ext cx="2955937" cy="618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smtClean="0">
                          <a:solidFill>
                            <a:srgbClr val="FF0000"/>
                          </a:solidFill>
                          <a:latin typeface="Cambria Math" panose="02040503050406030204" pitchFamily="18" charset="0"/>
                        </a:rPr>
                        <m:t>𝒙</m:t>
                      </m:r>
                      <m:r>
                        <a:rPr lang="zh-CN" altLang="en-US" b="1" i="0">
                          <a:solidFill>
                            <a:srgbClr val="FF0000"/>
                          </a:solidFill>
                          <a:latin typeface="Cambria Math" panose="02040503050406030204" pitchFamily="18" charset="0"/>
                        </a:rPr>
                        <m:t>=</m:t>
                      </m:r>
                      <m:f>
                        <m:fPr>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𝒚</m:t>
                              </m:r>
                            </m:e>
                            <m:sub>
                              <m:r>
                                <a:rPr lang="zh-CN" altLang="en-US" b="1" i="1">
                                  <a:latin typeface="Cambria Math" panose="02040503050406030204" pitchFamily="18" charset="0"/>
                                </a:rPr>
                                <m:t>𝒙</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𝒚</m:t>
                              </m:r>
                            </m:e>
                            <m:sub>
                              <m:r>
                                <a:rPr lang="zh-CN" altLang="en-US" b="1" i="0">
                                  <a:latin typeface="Cambria Math" panose="02040503050406030204" pitchFamily="18" charset="0"/>
                                </a:rPr>
                                <m:t>𝟎</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𝒂</m:t>
                              </m:r>
                            </m:e>
                            <m:sub>
                              <m:r>
                                <a:rPr lang="zh-CN" altLang="en-US" b="1" i="0">
                                  <a:latin typeface="Cambria Math" panose="02040503050406030204" pitchFamily="18" charset="0"/>
                                </a:rPr>
                                <m:t>𝟏</m:t>
                              </m:r>
                            </m:sub>
                          </m:sSub>
                        </m:den>
                      </m:f>
                      <m:r>
                        <a:rPr lang="zh-CN" altLang="en-US" b="1" i="0">
                          <a:latin typeface="Cambria Math" panose="02040503050406030204" pitchFamily="18" charset="0"/>
                        </a:rPr>
                        <m:t>=</m:t>
                      </m:r>
                      <m:f>
                        <m:fPr>
                          <m:ctrlPr>
                            <a:rPr lang="zh-CN" altLang="en-US" b="1" i="1" smtClean="0">
                              <a:solidFill>
                                <a:srgbClr val="FF0000"/>
                              </a:solidFill>
                              <a:latin typeface="Cambria Math" panose="02040503050406030204" pitchFamily="18" charset="0"/>
                            </a:rPr>
                          </m:ctrlPr>
                        </m:fPr>
                        <m:num>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𝒚</m:t>
                              </m:r>
                            </m:e>
                            <m:sub>
                              <m:r>
                                <a:rPr lang="zh-CN" altLang="en-US" b="1" i="1">
                                  <a:solidFill>
                                    <a:srgbClr val="FF0000"/>
                                  </a:solidFill>
                                  <a:latin typeface="Cambria Math" panose="02040503050406030204" pitchFamily="18" charset="0"/>
                                </a:rPr>
                                <m:t>𝒙</m:t>
                              </m:r>
                            </m:sub>
                          </m:sSub>
                          <m:r>
                            <a:rPr lang="zh-CN" altLang="en-US" b="1" i="0">
                              <a:solidFill>
                                <a:srgbClr val="FF0000"/>
                              </a:solidFill>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𝒚</m:t>
                              </m:r>
                            </m:e>
                            <m:sub>
                              <m:r>
                                <a:rPr lang="zh-CN" altLang="en-US" b="1" i="0">
                                  <a:solidFill>
                                    <a:srgbClr val="FF0000"/>
                                  </a:solidFill>
                                  <a:latin typeface="Cambria Math" panose="02040503050406030204" pitchFamily="18" charset="0"/>
                                </a:rPr>
                                <m:t>𝟎</m:t>
                              </m:r>
                            </m:sub>
                          </m:sSub>
                        </m:num>
                        <m:den>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𝒚</m:t>
                              </m:r>
                            </m:e>
                            <m:sub>
                              <m:r>
                                <a:rPr lang="zh-CN" altLang="en-US" b="1" i="0">
                                  <a:solidFill>
                                    <a:srgbClr val="FF0000"/>
                                  </a:solidFill>
                                  <a:latin typeface="Cambria Math" panose="02040503050406030204" pitchFamily="18" charset="0"/>
                                </a:rPr>
                                <m:t>𝐑</m:t>
                              </m:r>
                            </m:sub>
                          </m:sSub>
                          <m:r>
                            <a:rPr lang="zh-CN" altLang="en-US" b="1" i="0">
                              <a:solidFill>
                                <a:srgbClr val="FF0000"/>
                              </a:solidFill>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𝒚</m:t>
                              </m:r>
                            </m:e>
                            <m:sub>
                              <m:r>
                                <a:rPr lang="zh-CN" altLang="en-US" b="1" i="0">
                                  <a:solidFill>
                                    <a:srgbClr val="FF0000"/>
                                  </a:solidFill>
                                  <a:latin typeface="Cambria Math" panose="02040503050406030204" pitchFamily="18" charset="0"/>
                                </a:rPr>
                                <m:t>𝟎</m:t>
                              </m:r>
                            </m:sub>
                          </m:sSub>
                        </m:den>
                      </m:f>
                      <m:r>
                        <a:rPr lang="zh-CN" altLang="en-US" b="1" i="0">
                          <a:solidFill>
                            <a:srgbClr val="FF0000"/>
                          </a:solidFill>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𝒙</m:t>
                          </m:r>
                        </m:e>
                        <m:sub>
                          <m:r>
                            <a:rPr lang="zh-CN" altLang="en-US" b="1" i="0">
                              <a:solidFill>
                                <a:srgbClr val="FF0000"/>
                              </a:solidFill>
                              <a:latin typeface="Cambria Math" panose="02040503050406030204" pitchFamily="18" charset="0"/>
                            </a:rPr>
                            <m:t>𝐑</m:t>
                          </m:r>
                        </m:sub>
                      </m:sSub>
                    </m:oMath>
                  </m:oMathPara>
                </a14:m>
                <a:endParaRPr lang="zh-CN" altLang="en-US" b="1" dirty="0"/>
              </a:p>
            </p:txBody>
          </p:sp>
        </mc:Choice>
        <mc:Fallback xmlns="">
          <p:sp>
            <p:nvSpPr>
              <p:cNvPr id="5" name="矩形 4"/>
              <p:cNvSpPr>
                <a:spLocks noRot="1" noChangeAspect="1" noMove="1" noResize="1" noEditPoints="1" noAdjustHandles="1" noChangeArrowheads="1" noChangeShapeType="1" noTextEdit="1"/>
              </p:cNvSpPr>
              <p:nvPr/>
            </p:nvSpPr>
            <p:spPr>
              <a:xfrm>
                <a:off x="3094031" y="3974907"/>
                <a:ext cx="2955937" cy="618118"/>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9005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4837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6.2.1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两基准法</a:t>
            </a:r>
          </a:p>
        </p:txBody>
      </p:sp>
      <p:sp>
        <p:nvSpPr>
          <p:cNvPr id="3" name="矩形 2"/>
          <p:cNvSpPr/>
          <p:nvPr/>
        </p:nvSpPr>
        <p:spPr>
          <a:xfrm>
            <a:off x="228600" y="987574"/>
            <a:ext cx="8686800" cy="2169825"/>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传感器系统的</a:t>
            </a:r>
            <a:r>
              <a:rPr lang="zh-CN" altLang="en-US" b="1" dirty="0">
                <a:solidFill>
                  <a:srgbClr val="FF0000"/>
                </a:solidFill>
                <a:latin typeface="Times New Roman" panose="02020603050405020304" pitchFamily="18" charset="0"/>
                <a:ea typeface="微软雅黑" panose="020B0503020204020204" pitchFamily="34" charset="-122"/>
              </a:rPr>
              <a:t>精度主要取决于标准发生器的精度</a:t>
            </a:r>
            <a:r>
              <a:rPr lang="zh-CN" altLang="en-US" b="1" dirty="0">
                <a:solidFill>
                  <a:prstClr val="black"/>
                </a:solidFill>
                <a:latin typeface="Times New Roman" panose="02020603050405020304" pitchFamily="18" charset="0"/>
                <a:ea typeface="微软雅黑" panose="020B0503020204020204" pitchFamily="34" charset="-122"/>
              </a:rPr>
              <a:t>，只要各环节在</a:t>
            </a:r>
            <a:r>
              <a:rPr lang="zh-CN" altLang="en-US" b="1" dirty="0">
                <a:solidFill>
                  <a:srgbClr val="FF0000"/>
                </a:solidFill>
                <a:latin typeface="Times New Roman" panose="02020603050405020304" pitchFamily="18" charset="0"/>
                <a:ea typeface="微软雅黑" panose="020B0503020204020204" pitchFamily="34" charset="-122"/>
              </a:rPr>
              <a:t>三步测量时间内保持稳定</a:t>
            </a:r>
            <a:r>
              <a:rPr lang="zh-CN" altLang="en-US" b="1" dirty="0">
                <a:solidFill>
                  <a:prstClr val="black"/>
                </a:solidFill>
                <a:latin typeface="Times New Roman" panose="02020603050405020304" pitchFamily="18" charset="0"/>
                <a:ea typeface="微软雅黑" panose="020B0503020204020204" pitchFamily="34" charset="-122"/>
              </a:rPr>
              <a:t>，就能实现高精度测量；</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实时在线自校准可在低</a:t>
            </a:r>
            <a:r>
              <a:rPr lang="zh-CN" altLang="en-US" b="1" dirty="0">
                <a:solidFill>
                  <a:srgbClr val="FF0000"/>
                </a:solidFill>
                <a:latin typeface="Times New Roman" panose="02020603050405020304" pitchFamily="18" charset="0"/>
                <a:ea typeface="微软雅黑" panose="020B0503020204020204" pitchFamily="34" charset="-122"/>
              </a:rPr>
              <a:t>精度元件下实现高精度测量</a:t>
            </a:r>
            <a:r>
              <a:rPr lang="zh-CN" altLang="en-US" b="1" dirty="0">
                <a:solidFill>
                  <a:prstClr val="black"/>
                </a:solidFill>
                <a:latin typeface="Times New Roman" panose="02020603050405020304" pitchFamily="18" charset="0"/>
                <a:ea typeface="微软雅黑" panose="020B0503020204020204" pitchFamily="34" charset="-122"/>
              </a:rPr>
              <a:t>，三步测量时间间隔前后的漂移不会引入测量误差；</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自校准功能要求系统输入输出特性呈</a:t>
            </a:r>
            <a:r>
              <a:rPr lang="zh-CN" altLang="en-US" b="1" dirty="0">
                <a:solidFill>
                  <a:srgbClr val="FF0000"/>
                </a:solidFill>
                <a:latin typeface="Times New Roman" panose="02020603050405020304" pitchFamily="18" charset="0"/>
                <a:ea typeface="微软雅黑" panose="020B0503020204020204" pitchFamily="34" charset="-122"/>
              </a:rPr>
              <a:t>线性</a:t>
            </a:r>
            <a:r>
              <a:rPr lang="zh-CN" altLang="en-US" b="1" dirty="0">
                <a:solidFill>
                  <a:prstClr val="black"/>
                </a:solidFill>
                <a:latin typeface="Times New Roman" panose="02020603050405020304" pitchFamily="18" charset="0"/>
                <a:ea typeface="微软雅黑" panose="020B0503020204020204" pitchFamily="34" charset="-122"/>
              </a:rPr>
              <a:t>，仅需两个标准值（包括零点）即可标定系统增益</a:t>
            </a:r>
            <a:r>
              <a:rPr lang="en-US" altLang="zh-CN" b="1" dirty="0">
                <a:solidFill>
                  <a:prstClr val="black"/>
                </a:solidFill>
                <a:latin typeface="Times New Roman" panose="02020603050405020304" pitchFamily="18" charset="0"/>
                <a:ea typeface="微软雅黑" panose="020B0503020204020204" pitchFamily="34" charset="-122"/>
              </a:rPr>
              <a:t>/</a:t>
            </a:r>
            <a:r>
              <a:rPr lang="zh-CN" altLang="en-US" b="1" dirty="0">
                <a:solidFill>
                  <a:prstClr val="black"/>
                </a:solidFill>
                <a:latin typeface="Times New Roman" panose="02020603050405020304" pitchFamily="18" charset="0"/>
                <a:ea typeface="微软雅黑" panose="020B0503020204020204" pitchFamily="34" charset="-122"/>
              </a:rPr>
              <a:t>灵敏度，但非线性系统可能无法达到理想精度。</a:t>
            </a:r>
          </a:p>
        </p:txBody>
      </p:sp>
    </p:spTree>
    <p:extLst>
      <p:ext uri="{BB962C8B-B14F-4D97-AF65-F5344CB8AC3E}">
        <p14:creationId xmlns:p14="http://schemas.microsoft.com/office/powerpoint/2010/main" val="3811105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4837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6.2.2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多基准法</a:t>
            </a:r>
          </a:p>
        </p:txBody>
      </p:sp>
      <mc:AlternateContent xmlns:mc="http://schemas.openxmlformats.org/markup-compatibility/2006" xmlns:a14="http://schemas.microsoft.com/office/drawing/2010/main">
        <mc:Choice Requires="a14">
          <p:sp>
            <p:nvSpPr>
              <p:cNvPr id="3" name="矩形 2"/>
              <p:cNvSpPr/>
              <p:nvPr/>
            </p:nvSpPr>
            <p:spPr>
              <a:xfrm>
                <a:off x="228600" y="951570"/>
                <a:ext cx="8686800" cy="3416320"/>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零点或灵敏度漂移会导致误差，仅依据标定时的特性进行读数可能不准确；</a:t>
                </a: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实时在线标定实验可确定当前输出</a:t>
                </a:r>
                <a:r>
                  <a:rPr lang="en-US" altLang="zh-CN" b="1" dirty="0">
                    <a:solidFill>
                      <a:prstClr val="black"/>
                    </a:solidFill>
                    <a:latin typeface="Times New Roman" panose="02020603050405020304" pitchFamily="18" charset="0"/>
                    <a:ea typeface="微软雅黑" panose="020B0503020204020204" pitchFamily="34" charset="-122"/>
                  </a:rPr>
                  <a:t>/</a:t>
                </a:r>
                <a:r>
                  <a:rPr lang="zh-CN" altLang="en-US" b="1" dirty="0">
                    <a:solidFill>
                      <a:prstClr val="black"/>
                    </a:solidFill>
                    <a:latin typeface="Times New Roman" panose="02020603050405020304" pitchFamily="18" charset="0"/>
                    <a:ea typeface="微软雅黑" panose="020B0503020204020204" pitchFamily="34" charset="-122"/>
                  </a:rPr>
                  <a:t>输入特性及其反非线性特性拟合方程式，消除干扰，实现自校准；</a:t>
                </a: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为反映</a:t>
                </a:r>
                <a:r>
                  <a:rPr lang="zh-CN" altLang="en-US" b="1" dirty="0">
                    <a:solidFill>
                      <a:srgbClr val="FF0000"/>
                    </a:solidFill>
                    <a:latin typeface="Times New Roman" panose="02020603050405020304" pitchFamily="18" charset="0"/>
                    <a:ea typeface="微软雅黑" panose="020B0503020204020204" pitchFamily="34" charset="-122"/>
                  </a:rPr>
                  <a:t>非线性</a:t>
                </a:r>
                <a:r>
                  <a:rPr lang="zh-CN" altLang="en-US" b="1" dirty="0">
                    <a:solidFill>
                      <a:prstClr val="black"/>
                    </a:solidFill>
                    <a:latin typeface="Times New Roman" panose="02020603050405020304" pitchFamily="18" charset="0"/>
                    <a:ea typeface="微软雅黑" panose="020B0503020204020204" pitchFamily="34" charset="-122"/>
                  </a:rPr>
                  <a:t>特性，标定点</a:t>
                </a:r>
                <a:r>
                  <a:rPr lang="zh-CN" altLang="en-US" b="1" dirty="0">
                    <a:solidFill>
                      <a:srgbClr val="FF0000"/>
                    </a:solidFill>
                    <a:latin typeface="Times New Roman" panose="02020603050405020304" pitchFamily="18" charset="0"/>
                    <a:ea typeface="微软雅黑" panose="020B0503020204020204" pitchFamily="34" charset="-122"/>
                  </a:rPr>
                  <a:t>至少需要三个</a:t>
                </a:r>
                <a:r>
                  <a:rPr lang="zh-CN" altLang="en-US" b="1" dirty="0">
                    <a:solidFill>
                      <a:prstClr val="black"/>
                    </a:solidFill>
                    <a:latin typeface="Times New Roman" panose="02020603050405020304" pitchFamily="18" charset="0"/>
                    <a:ea typeface="微软雅黑" panose="020B0503020204020204" pitchFamily="34" charset="-122"/>
                  </a:rPr>
                  <a:t>，但数量</a:t>
                </a:r>
                <a:r>
                  <a:rPr lang="zh-CN" altLang="en-US" b="1" dirty="0">
                    <a:solidFill>
                      <a:srgbClr val="FF0000"/>
                    </a:solidFill>
                    <a:latin typeface="Times New Roman" panose="02020603050405020304" pitchFamily="18" charset="0"/>
                    <a:ea typeface="微软雅黑" panose="020B0503020204020204" pitchFamily="34" charset="-122"/>
                  </a:rPr>
                  <a:t>不宜过多</a:t>
                </a:r>
                <a:r>
                  <a:rPr lang="zh-CN" altLang="en-US" b="1" dirty="0">
                    <a:solidFill>
                      <a:prstClr val="black"/>
                    </a:solidFill>
                    <a:latin typeface="Times New Roman" panose="02020603050405020304" pitchFamily="18" charset="0"/>
                    <a:ea typeface="微软雅黑" panose="020B0503020204020204" pitchFamily="34" charset="-122"/>
                  </a:rPr>
                  <a:t>以缩短标定时间；</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实现实时在线自校准功能的步骤如下：</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r>
                  <a:rPr lang="zh-CN" altLang="zh-CN" b="1" dirty="0">
                    <a:solidFill>
                      <a:prstClr val="black"/>
                    </a:solidFill>
                    <a:latin typeface="Times New Roman" panose="02020603050405020304" pitchFamily="18" charset="0"/>
                    <a:ea typeface="微软雅黑" panose="020B0503020204020204" pitchFamily="34" charset="-122"/>
                  </a:rPr>
                  <a:t>在测量前，对传感器系统进行现场、在线的实时三点标定，即依次输入三个标定值</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𝒓</m:t>
                        </m:r>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𝒓</m:t>
                        </m:r>
                        <m:r>
                          <a:rPr lang="en-US" altLang="zh-CN" b="1" i="1">
                            <a:solidFill>
                              <a:prstClr val="black"/>
                            </a:solidFill>
                            <a:latin typeface="Cambria Math" panose="02040503050406030204" pitchFamily="18" charset="0"/>
                            <a:ea typeface="微软雅黑" panose="020B0503020204020204" pitchFamily="34" charset="-122"/>
                          </a:rPr>
                          <m:t>𝟐</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𝒓</m:t>
                        </m:r>
                        <m:r>
                          <a:rPr lang="en-US" altLang="zh-CN" b="1" i="1">
                            <a:solidFill>
                              <a:prstClr val="black"/>
                            </a:solidFill>
                            <a:latin typeface="Cambria Math" panose="02040503050406030204" pitchFamily="18" charset="0"/>
                            <a:ea typeface="微软雅黑" panose="020B0503020204020204" pitchFamily="34" charset="-122"/>
                          </a:rPr>
                          <m:t>𝟑</m:t>
                        </m:r>
                      </m:sub>
                    </m:sSub>
                  </m:oMath>
                </a14:m>
                <a:r>
                  <a:rPr lang="zh-CN" altLang="zh-CN" b="1" dirty="0">
                    <a:solidFill>
                      <a:prstClr val="black"/>
                    </a:solidFill>
                    <a:latin typeface="Times New Roman" panose="02020603050405020304" pitchFamily="18" charset="0"/>
                    <a:ea typeface="微软雅黑" panose="020B0503020204020204" pitchFamily="34" charset="-122"/>
                  </a:rPr>
                  <a:t>，测得相应输出值</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𝒚</m:t>
                        </m:r>
                      </m:e>
                      <m:sub>
                        <m:r>
                          <a:rPr lang="en-US" altLang="zh-CN" b="1" i="1">
                            <a:solidFill>
                              <a:prstClr val="black"/>
                            </a:solidFill>
                            <a:latin typeface="Cambria Math" panose="02040503050406030204" pitchFamily="18" charset="0"/>
                            <a:ea typeface="微软雅黑" panose="020B0503020204020204" pitchFamily="34" charset="-122"/>
                          </a:rPr>
                          <m:t>𝒓</m:t>
                        </m:r>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𝒚</m:t>
                        </m:r>
                      </m:e>
                      <m:sub>
                        <m:r>
                          <a:rPr lang="en-US" altLang="zh-CN" b="1" i="1">
                            <a:solidFill>
                              <a:prstClr val="black"/>
                            </a:solidFill>
                            <a:latin typeface="Cambria Math" panose="02040503050406030204" pitchFamily="18" charset="0"/>
                            <a:ea typeface="微软雅黑" panose="020B0503020204020204" pitchFamily="34" charset="-122"/>
                          </a:rPr>
                          <m:t>𝒓</m:t>
                        </m:r>
                        <m:r>
                          <a:rPr lang="en-US" altLang="zh-CN" b="1" i="1">
                            <a:solidFill>
                              <a:prstClr val="black"/>
                            </a:solidFill>
                            <a:latin typeface="Cambria Math" panose="02040503050406030204" pitchFamily="18" charset="0"/>
                            <a:ea typeface="微软雅黑" panose="020B0503020204020204" pitchFamily="34" charset="-122"/>
                          </a:rPr>
                          <m:t>𝟐</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𝒚</m:t>
                        </m:r>
                      </m:e>
                      <m:sub>
                        <m:r>
                          <a:rPr lang="en-US" altLang="zh-CN" b="1" i="1">
                            <a:solidFill>
                              <a:prstClr val="black"/>
                            </a:solidFill>
                            <a:latin typeface="Cambria Math" panose="02040503050406030204" pitchFamily="18" charset="0"/>
                            <a:ea typeface="微软雅黑" panose="020B0503020204020204" pitchFamily="34" charset="-122"/>
                          </a:rPr>
                          <m:t>𝒓</m:t>
                        </m:r>
                        <m:r>
                          <a:rPr lang="en-US" altLang="zh-CN" b="1" i="1">
                            <a:solidFill>
                              <a:prstClr val="black"/>
                            </a:solidFill>
                            <a:latin typeface="Cambria Math" panose="02040503050406030204" pitchFamily="18" charset="0"/>
                            <a:ea typeface="微软雅黑" panose="020B0503020204020204" pitchFamily="34" charset="-122"/>
                          </a:rPr>
                          <m:t>𝟑</m:t>
                        </m:r>
                      </m:sub>
                    </m:sSub>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列出反非线性特性拟合曲线方程：</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r>
                  <a:rPr lang="zh-CN" altLang="zh-CN" b="1" dirty="0">
                    <a:solidFill>
                      <a:prstClr val="black"/>
                    </a:solidFill>
                    <a:latin typeface="Times New Roman" panose="02020603050405020304" pitchFamily="18" charset="0"/>
                    <a:ea typeface="微软雅黑" panose="020B0503020204020204" pitchFamily="34" charset="-122"/>
                  </a:rPr>
                  <a:t>使用标准值来求解反非线性特性曲线拟合方程的系数</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𝟎</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𝟐</m:t>
                        </m:r>
                      </m:sub>
                    </m:sSub>
                  </m:oMath>
                </a14:m>
                <a:r>
                  <a:rPr lang="zh-CN" altLang="en-US" b="1" dirty="0">
                    <a:solidFill>
                      <a:prstClr val="black"/>
                    </a:solidFill>
                    <a:latin typeface="Times New Roman" panose="02020603050405020304" pitchFamily="18" charset="0"/>
                    <a:ea typeface="微软雅黑" panose="020B0503020204020204" pitchFamily="34" charset="-122"/>
                  </a:rPr>
                  <a:t>，即采用最小二乘法原则，使其方差和最小，则有：</a:t>
                </a:r>
              </a:p>
            </p:txBody>
          </p:sp>
        </mc:Choice>
        <mc:Fallback xmlns="">
          <p:sp>
            <p:nvSpPr>
              <p:cNvPr id="3" name="矩形 2"/>
              <p:cNvSpPr>
                <a:spLocks noRot="1" noChangeAspect="1" noMove="1" noResize="1" noEditPoints="1" noAdjustHandles="1" noChangeArrowheads="1" noChangeShapeType="1" noTextEdit="1"/>
              </p:cNvSpPr>
              <p:nvPr/>
            </p:nvSpPr>
            <p:spPr>
              <a:xfrm>
                <a:off x="228600" y="951570"/>
                <a:ext cx="8686800" cy="3416320"/>
              </a:xfrm>
              <a:prstGeom prst="rect">
                <a:avLst/>
              </a:prstGeom>
              <a:blipFill>
                <a:blip r:embed="rId3"/>
                <a:stretch>
                  <a:fillRect l="-491" b="-10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1475656" y="4220894"/>
                <a:ext cx="6228692" cy="7906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sz="1600" b="1" i="1">
                              <a:solidFill>
                                <a:prstClr val="black"/>
                              </a:solidFill>
                              <a:latin typeface="Cambria Math" panose="02040503050406030204" pitchFamily="18" charset="0"/>
                              <a:ea typeface="微软雅黑" panose="020B0503020204020204" pitchFamily="34" charset="-122"/>
                            </a:rPr>
                          </m:ctrlPr>
                        </m:naryPr>
                        <m:sub>
                          <m:r>
                            <a:rPr lang="zh-CN" altLang="en-US" sz="1600" b="1" i="1">
                              <a:solidFill>
                                <a:prstClr val="black"/>
                              </a:solidFill>
                              <a:latin typeface="Cambria Math" panose="02040503050406030204" pitchFamily="18" charset="0"/>
                              <a:ea typeface="微软雅黑" panose="020B0503020204020204" pitchFamily="34" charset="-122"/>
                            </a:rPr>
                            <m:t>𝒊</m:t>
                          </m:r>
                          <m:r>
                            <a:rPr lang="zh-CN" altLang="en-US" sz="1600" b="1">
                              <a:solidFill>
                                <a:prstClr val="black"/>
                              </a:solidFill>
                              <a:latin typeface="Cambria Math" panose="02040503050406030204" pitchFamily="18" charset="0"/>
                              <a:ea typeface="微软雅黑" panose="020B0503020204020204" pitchFamily="34" charset="-122"/>
                            </a:rPr>
                            <m:t>=</m:t>
                          </m:r>
                          <m:r>
                            <a:rPr lang="zh-CN" altLang="en-US" sz="1600" b="1" i="1">
                              <a:solidFill>
                                <a:prstClr val="black"/>
                              </a:solidFill>
                              <a:latin typeface="Cambria Math" panose="02040503050406030204" pitchFamily="18" charset="0"/>
                              <a:ea typeface="微软雅黑" panose="020B0503020204020204" pitchFamily="34" charset="-122"/>
                            </a:rPr>
                            <m:t>𝟏</m:t>
                          </m:r>
                        </m:sub>
                        <m:sup>
                          <m:r>
                            <a:rPr lang="zh-CN" altLang="en-US" sz="1600" b="1" i="1">
                              <a:solidFill>
                                <a:prstClr val="black"/>
                              </a:solidFill>
                              <a:latin typeface="Cambria Math" panose="02040503050406030204" pitchFamily="18" charset="0"/>
                              <a:ea typeface="微软雅黑" panose="020B0503020204020204" pitchFamily="34" charset="-122"/>
                            </a:rPr>
                            <m:t>𝟑</m:t>
                          </m:r>
                        </m:sup>
                        <m:e>
                          <m:d>
                            <m:dPr>
                              <m:begChr m:val="["/>
                              <m:endChr m:val=""/>
                              <m:ctrlPr>
                                <a:rPr lang="zh-CN" altLang="en-US" sz="1600" b="1" i="1">
                                  <a:solidFill>
                                    <a:prstClr val="black"/>
                                  </a:solidFill>
                                  <a:latin typeface="Cambria Math" panose="02040503050406030204" pitchFamily="18" charset="0"/>
                                  <a:ea typeface="微软雅黑" panose="020B0503020204020204" pitchFamily="34" charset="-122"/>
                                </a:rPr>
                              </m:ctrlPr>
                            </m:dPr>
                            <m:e>
                              <m:r>
                                <a:rPr lang="zh-CN" altLang="en-US" sz="1600" b="1">
                                  <a:solidFill>
                                    <a:prstClr val="black"/>
                                  </a:solidFill>
                                  <a:latin typeface="Cambria Math" panose="02040503050406030204" pitchFamily="18" charset="0"/>
                                  <a:ea typeface="微软雅黑" panose="020B0503020204020204" pitchFamily="34" charset="-122"/>
                                </a:rPr>
                                <m:t>(</m:t>
                              </m:r>
                            </m:e>
                          </m:d>
                        </m:e>
                      </m:nary>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i="1">
                              <a:solidFill>
                                <a:prstClr val="black"/>
                              </a:solidFill>
                              <a:latin typeface="Cambria Math" panose="02040503050406030204" pitchFamily="18" charset="0"/>
                              <a:ea typeface="微软雅黑" panose="020B0503020204020204" pitchFamily="34" charset="-122"/>
                            </a:rPr>
                            <m:t>𝑪</m:t>
                          </m:r>
                        </m:e>
                        <m:sub>
                          <m:r>
                            <a:rPr lang="zh-CN" altLang="en-US" sz="1600" b="1" i="1">
                              <a:solidFill>
                                <a:prstClr val="black"/>
                              </a:solidFill>
                              <a:latin typeface="Cambria Math" panose="02040503050406030204" pitchFamily="18" charset="0"/>
                              <a:ea typeface="微软雅黑" panose="020B0503020204020204" pitchFamily="34" charset="-122"/>
                            </a:rPr>
                            <m:t>𝟎</m:t>
                          </m:r>
                        </m:sub>
                      </m:sSub>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i="1">
                              <a:solidFill>
                                <a:prstClr val="black"/>
                              </a:solidFill>
                              <a:latin typeface="Cambria Math" panose="02040503050406030204" pitchFamily="18" charset="0"/>
                              <a:ea typeface="微软雅黑" panose="020B0503020204020204" pitchFamily="34" charset="-122"/>
                            </a:rPr>
                            <m:t>𝑪</m:t>
                          </m:r>
                        </m:e>
                        <m:sub>
                          <m:r>
                            <a:rPr lang="zh-CN" altLang="en-US" sz="1600" b="1" i="1">
                              <a:solidFill>
                                <a:prstClr val="black"/>
                              </a:solidFill>
                              <a:latin typeface="Cambria Math" panose="02040503050406030204" pitchFamily="18" charset="0"/>
                              <a:ea typeface="微软雅黑" panose="020B0503020204020204" pitchFamily="34" charset="-122"/>
                            </a:rPr>
                            <m:t>𝟏</m:t>
                          </m:r>
                        </m:sub>
                      </m:sSub>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i="1">
                              <a:solidFill>
                                <a:prstClr val="black"/>
                              </a:solidFill>
                              <a:latin typeface="Cambria Math" panose="02040503050406030204" pitchFamily="18" charset="0"/>
                              <a:ea typeface="微软雅黑" panose="020B0503020204020204" pitchFamily="34" charset="-122"/>
                            </a:rPr>
                            <m:t>𝒚</m:t>
                          </m:r>
                        </m:e>
                        <m:sub>
                          <m:r>
                            <a:rPr lang="zh-CN" altLang="en-US" sz="1600" b="1" i="1">
                              <a:solidFill>
                                <a:prstClr val="black"/>
                              </a:solidFill>
                              <a:latin typeface="Cambria Math" panose="02040503050406030204" pitchFamily="18" charset="0"/>
                              <a:ea typeface="微软雅黑" panose="020B0503020204020204" pitchFamily="34" charset="-122"/>
                            </a:rPr>
                            <m:t>𝑹𝒊</m:t>
                          </m:r>
                        </m:sub>
                      </m:sSub>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i="1">
                              <a:solidFill>
                                <a:prstClr val="black"/>
                              </a:solidFill>
                              <a:latin typeface="Cambria Math" panose="02040503050406030204" pitchFamily="18" charset="0"/>
                              <a:ea typeface="微软雅黑" panose="020B0503020204020204" pitchFamily="34" charset="-122"/>
                            </a:rPr>
                            <m:t>𝑪</m:t>
                          </m:r>
                        </m:e>
                        <m:sub>
                          <m:r>
                            <a:rPr lang="zh-CN" altLang="en-US" sz="1600" b="1" i="1">
                              <a:solidFill>
                                <a:prstClr val="black"/>
                              </a:solidFill>
                              <a:latin typeface="Cambria Math" panose="02040503050406030204" pitchFamily="18" charset="0"/>
                              <a:ea typeface="微软雅黑" panose="020B0503020204020204" pitchFamily="34" charset="-122"/>
                            </a:rPr>
                            <m:t>𝟐</m:t>
                          </m:r>
                        </m:sub>
                      </m:sSub>
                      <m:sSubSup>
                        <m:sSubSupPr>
                          <m:ctrlPr>
                            <a:rPr lang="zh-CN" altLang="en-US" sz="1600" b="1" i="1">
                              <a:solidFill>
                                <a:prstClr val="black"/>
                              </a:solidFill>
                              <a:latin typeface="Cambria Math" panose="02040503050406030204" pitchFamily="18" charset="0"/>
                              <a:ea typeface="微软雅黑" panose="020B0503020204020204" pitchFamily="34" charset="-122"/>
                            </a:rPr>
                          </m:ctrlPr>
                        </m:sSubSupPr>
                        <m:e>
                          <m:r>
                            <a:rPr lang="zh-CN" altLang="en-US" sz="1600" b="1" i="1">
                              <a:solidFill>
                                <a:prstClr val="black"/>
                              </a:solidFill>
                              <a:latin typeface="Cambria Math" panose="02040503050406030204" pitchFamily="18" charset="0"/>
                              <a:ea typeface="微软雅黑" panose="020B0503020204020204" pitchFamily="34" charset="-122"/>
                            </a:rPr>
                            <m:t>𝒚</m:t>
                          </m:r>
                        </m:e>
                        <m:sub>
                          <m:r>
                            <a:rPr lang="zh-CN" altLang="en-US" sz="1600" b="1" i="1">
                              <a:solidFill>
                                <a:prstClr val="black"/>
                              </a:solidFill>
                              <a:latin typeface="Cambria Math" panose="02040503050406030204" pitchFamily="18" charset="0"/>
                              <a:ea typeface="微软雅黑" panose="020B0503020204020204" pitchFamily="34" charset="-122"/>
                            </a:rPr>
                            <m:t>𝑹𝒊</m:t>
                          </m:r>
                        </m:sub>
                        <m:sup>
                          <m:r>
                            <a:rPr lang="zh-CN" altLang="en-US" sz="1600" b="1" i="1">
                              <a:solidFill>
                                <a:prstClr val="black"/>
                              </a:solidFill>
                              <a:latin typeface="Cambria Math" panose="02040503050406030204" pitchFamily="18" charset="0"/>
                              <a:ea typeface="微软雅黑" panose="020B0503020204020204" pitchFamily="34" charset="-122"/>
                            </a:rPr>
                            <m:t>𝟐</m:t>
                          </m:r>
                        </m:sup>
                      </m:sSubSup>
                      <m:r>
                        <a:rPr lang="zh-CN" altLang="en-US" sz="1600" b="1">
                          <a:solidFill>
                            <a:prstClr val="black"/>
                          </a:solidFill>
                          <a:latin typeface="Cambria Math" panose="02040503050406030204" pitchFamily="18" charset="0"/>
                          <a:ea typeface="微软雅黑" panose="020B0503020204020204" pitchFamily="34" charset="-122"/>
                        </a:rPr>
                        <m:t>) </m:t>
                      </m:r>
                      <m:sSup>
                        <m:sSupPr>
                          <m:ctrlPr>
                            <a:rPr lang="zh-CN" altLang="en-US" sz="1600" b="1" i="1">
                              <a:solidFill>
                                <a:prstClr val="black"/>
                              </a:solidFill>
                              <a:latin typeface="Cambria Math" panose="02040503050406030204" pitchFamily="18" charset="0"/>
                              <a:ea typeface="微软雅黑" panose="020B0503020204020204" pitchFamily="34" charset="-122"/>
                            </a:rPr>
                          </m:ctrlPr>
                        </m:sSupPr>
                        <m:e>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i="1">
                                  <a:solidFill>
                                    <a:prstClr val="black"/>
                                  </a:solidFill>
                                  <a:latin typeface="Cambria Math" panose="02040503050406030204" pitchFamily="18" charset="0"/>
                                  <a:ea typeface="微软雅黑" panose="020B0503020204020204" pitchFamily="34" charset="-122"/>
                                </a:rPr>
                                <m:t>𝒙</m:t>
                              </m:r>
                            </m:e>
                            <m:sub>
                              <m:r>
                                <a:rPr lang="zh-CN" altLang="en-US" sz="1600" b="1" i="1">
                                  <a:solidFill>
                                    <a:prstClr val="black"/>
                                  </a:solidFill>
                                  <a:latin typeface="Cambria Math" panose="02040503050406030204" pitchFamily="18" charset="0"/>
                                  <a:ea typeface="微软雅黑" panose="020B0503020204020204" pitchFamily="34" charset="-122"/>
                                </a:rPr>
                                <m:t>𝑹𝒊</m:t>
                              </m:r>
                            </m:sub>
                          </m:sSub>
                          <m:r>
                            <a:rPr lang="en-US" altLang="zh-CN" sz="1600" b="1">
                              <a:solidFill>
                                <a:prstClr val="black"/>
                              </a:solidFill>
                              <a:latin typeface="Cambria Math" panose="02040503050406030204" pitchFamily="18" charset="0"/>
                              <a:ea typeface="微软雅黑" panose="020B0503020204020204" pitchFamily="34" charset="-122"/>
                            </a:rPr>
                            <m:t>]</m:t>
                          </m:r>
                        </m:e>
                        <m:sup>
                          <m:r>
                            <a:rPr lang="zh-CN" altLang="en-US" sz="1600" b="1" i="1">
                              <a:solidFill>
                                <a:prstClr val="black"/>
                              </a:solidFill>
                              <a:latin typeface="Cambria Math" panose="02040503050406030204" pitchFamily="18" charset="0"/>
                              <a:ea typeface="微软雅黑" panose="020B0503020204020204" pitchFamily="34" charset="-122"/>
                            </a:rPr>
                            <m:t>𝟐</m:t>
                          </m:r>
                        </m:sup>
                      </m:sSup>
                      <m:r>
                        <a:rPr lang="zh-CN" altLang="en-US" sz="1600" b="1">
                          <a:solidFill>
                            <a:prstClr val="black"/>
                          </a:solidFill>
                          <a:latin typeface="Cambria Math" panose="02040503050406030204" pitchFamily="18" charset="0"/>
                          <a:ea typeface="微软雅黑" panose="020B0503020204020204" pitchFamily="34" charset="-122"/>
                        </a:rPr>
                        <m:t>=</m:t>
                      </m:r>
                      <m:r>
                        <a:rPr lang="zh-CN" altLang="en-US" sz="1600" b="1" i="1">
                          <a:solidFill>
                            <a:prstClr val="black"/>
                          </a:solidFill>
                          <a:latin typeface="Cambria Math" panose="02040503050406030204" pitchFamily="18" charset="0"/>
                          <a:ea typeface="微软雅黑" panose="020B0503020204020204" pitchFamily="34" charset="-122"/>
                        </a:rPr>
                        <m:t>𝑭</m:t>
                      </m:r>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i="1">
                              <a:solidFill>
                                <a:prstClr val="black"/>
                              </a:solidFill>
                              <a:latin typeface="Cambria Math" panose="02040503050406030204" pitchFamily="18" charset="0"/>
                              <a:ea typeface="微软雅黑" panose="020B0503020204020204" pitchFamily="34" charset="-122"/>
                            </a:rPr>
                            <m:t>𝑪</m:t>
                          </m:r>
                        </m:e>
                        <m:sub>
                          <m:r>
                            <a:rPr lang="zh-CN" altLang="en-US" sz="1600" b="1" i="1">
                              <a:solidFill>
                                <a:prstClr val="black"/>
                              </a:solidFill>
                              <a:latin typeface="Cambria Math" panose="02040503050406030204" pitchFamily="18" charset="0"/>
                              <a:ea typeface="微软雅黑" panose="020B0503020204020204" pitchFamily="34" charset="-122"/>
                            </a:rPr>
                            <m:t>𝟎</m:t>
                          </m:r>
                        </m:sub>
                      </m:sSub>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i="1">
                              <a:solidFill>
                                <a:prstClr val="black"/>
                              </a:solidFill>
                              <a:latin typeface="Cambria Math" panose="02040503050406030204" pitchFamily="18" charset="0"/>
                              <a:ea typeface="微软雅黑" panose="020B0503020204020204" pitchFamily="34" charset="-122"/>
                            </a:rPr>
                            <m:t>𝑪</m:t>
                          </m:r>
                        </m:e>
                        <m:sub>
                          <m:r>
                            <a:rPr lang="zh-CN" altLang="en-US" sz="1600" b="1" i="1">
                              <a:solidFill>
                                <a:prstClr val="black"/>
                              </a:solidFill>
                              <a:latin typeface="Cambria Math" panose="02040503050406030204" pitchFamily="18" charset="0"/>
                              <a:ea typeface="微软雅黑" panose="020B0503020204020204" pitchFamily="34" charset="-122"/>
                            </a:rPr>
                            <m:t>𝟏</m:t>
                          </m:r>
                        </m:sub>
                      </m:sSub>
                      <m:r>
                        <a:rPr lang="zh-CN" altLang="en-US" sz="1600" b="1">
                          <a:solidFill>
                            <a:prstClr val="black"/>
                          </a:solidFill>
                          <a:latin typeface="Cambria Math" panose="02040503050406030204" pitchFamily="18" charset="0"/>
                          <a:ea typeface="微软雅黑" panose="020B0503020204020204" pitchFamily="34" charset="-122"/>
                        </a:rPr>
                        <m:t>,</m:t>
                      </m:r>
                      <m:sSub>
                        <m:sSubPr>
                          <m:ctrlPr>
                            <a:rPr lang="zh-CN" altLang="en-US" sz="1600" b="1" i="1">
                              <a:solidFill>
                                <a:prstClr val="black"/>
                              </a:solidFill>
                              <a:latin typeface="Cambria Math" panose="02040503050406030204" pitchFamily="18" charset="0"/>
                              <a:ea typeface="微软雅黑" panose="020B0503020204020204" pitchFamily="34" charset="-122"/>
                            </a:rPr>
                          </m:ctrlPr>
                        </m:sSubPr>
                        <m:e>
                          <m:r>
                            <a:rPr lang="zh-CN" altLang="en-US" sz="1600" b="1" i="1">
                              <a:solidFill>
                                <a:prstClr val="black"/>
                              </a:solidFill>
                              <a:latin typeface="Cambria Math" panose="02040503050406030204" pitchFamily="18" charset="0"/>
                              <a:ea typeface="微软雅黑" panose="020B0503020204020204" pitchFamily="34" charset="-122"/>
                            </a:rPr>
                            <m:t>𝑪</m:t>
                          </m:r>
                        </m:e>
                        <m:sub>
                          <m:r>
                            <a:rPr lang="zh-CN" altLang="en-US" sz="1600" b="1" i="1">
                              <a:solidFill>
                                <a:prstClr val="black"/>
                              </a:solidFill>
                              <a:latin typeface="Cambria Math" panose="02040503050406030204" pitchFamily="18" charset="0"/>
                              <a:ea typeface="微软雅黑" panose="020B0503020204020204" pitchFamily="34" charset="-122"/>
                            </a:rPr>
                            <m:t>𝟐</m:t>
                          </m:r>
                        </m:sub>
                      </m:sSub>
                      <m:r>
                        <a:rPr lang="zh-CN" altLang="en-US" sz="1600" b="1">
                          <a:solidFill>
                            <a:prstClr val="black"/>
                          </a:solidFill>
                          <a:latin typeface="Cambria Math" panose="02040503050406030204" pitchFamily="18" charset="0"/>
                          <a:ea typeface="微软雅黑" panose="020B0503020204020204" pitchFamily="34" charset="-122"/>
                        </a:rPr>
                        <m:t>)=</m:t>
                      </m:r>
                      <m:r>
                        <m:rPr>
                          <m:nor/>
                        </m:rPr>
                        <a:rPr lang="zh-CN" altLang="en-US" sz="1600" b="1">
                          <a:solidFill>
                            <a:prstClr val="black"/>
                          </a:solidFill>
                          <a:latin typeface="Times New Roman" panose="02020603050405020304" pitchFamily="18" charset="0"/>
                          <a:ea typeface="微软雅黑" panose="020B0503020204020204" pitchFamily="34" charset="-122"/>
                        </a:rPr>
                        <m:t>最小</m:t>
                      </m:r>
                    </m:oMath>
                  </m:oMathPara>
                </a14:m>
                <a:endParaRPr lang="zh-CN" altLang="en-US" sz="1600"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475656" y="4220894"/>
                <a:ext cx="6228692" cy="79066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517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4837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6.2.2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多基准法</a:t>
            </a:r>
          </a:p>
        </p:txBody>
      </p:sp>
      <p:sp>
        <p:nvSpPr>
          <p:cNvPr id="3" name="矩形 2"/>
          <p:cNvSpPr/>
          <p:nvPr/>
        </p:nvSpPr>
        <p:spPr>
          <a:xfrm>
            <a:off x="228600" y="951570"/>
            <a:ext cx="8686800" cy="396391"/>
          </a:xfrm>
          <a:prstGeom prst="rect">
            <a:avLst/>
          </a:prstGeom>
        </p:spPr>
        <p:txBody>
          <a:bodyPr wrap="square">
            <a:spAutoFit/>
          </a:bodyPr>
          <a:lstStyle/>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为了求得函数的极值（最小值），需要令其偏导数为零，即：</a:t>
            </a:r>
          </a:p>
        </p:txBody>
      </p:sp>
      <mc:AlternateContent xmlns:mc="http://schemas.openxmlformats.org/markup-compatibility/2006" xmlns:a14="http://schemas.microsoft.com/office/drawing/2010/main">
        <mc:Choice Requires="a14">
          <p:sp>
            <p:nvSpPr>
              <p:cNvPr id="5" name="矩形 4"/>
              <p:cNvSpPr/>
              <p:nvPr/>
            </p:nvSpPr>
            <p:spPr>
              <a:xfrm>
                <a:off x="755576" y="1347961"/>
                <a:ext cx="2865015" cy="575607"/>
              </a:xfrm>
              <a:prstGeom prst="rect">
                <a:avLst/>
              </a:prstGeom>
            </p:spPr>
            <p:txBody>
              <a:bodyPr wrap="none">
                <a:spAutoFit/>
              </a:bodyPr>
              <a:lstStyle/>
              <a:p>
                <a:pPr indent="304800" algn="just">
                  <a:lnSpc>
                    <a:spcPct val="110000"/>
                  </a:lnSpc>
                  <a:spcAft>
                    <a:spcPts val="0"/>
                  </a:spcAft>
                </a:pPr>
                <a:r>
                  <a:rPr lang="zh-CN" altLang="zh-CN" b="1" dirty="0">
                    <a:solidFill>
                      <a:prstClr val="black"/>
                    </a:solidFill>
                    <a:latin typeface="Times New Roman" panose="02020603050405020304" pitchFamily="18" charset="0"/>
                    <a:ea typeface="微软雅黑" panose="020B0503020204020204" pitchFamily="34" charset="-122"/>
                  </a:rPr>
                  <a:t>令</a:t>
                </a:r>
                <a14:m>
                  <m:oMath xmlns:m="http://schemas.openxmlformats.org/officeDocument/2006/math">
                    <m:f>
                      <m:fPr>
                        <m:ctrlPr>
                          <a:rPr lang="zh-CN" altLang="zh-CN" b="1" i="1">
                            <a:solidFill>
                              <a:prstClr val="black"/>
                            </a:solidFill>
                            <a:latin typeface="Cambria Math" panose="02040503050406030204" pitchFamily="18" charset="0"/>
                            <a:ea typeface="微软雅黑" panose="020B0503020204020204" pitchFamily="34" charset="-122"/>
                          </a:rPr>
                        </m:ctrlPr>
                      </m:fPr>
                      <m:num>
                        <m:r>
                          <a:rPr lang="en-US" altLang="zh-CN" b="1" i="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𝑭</m:t>
                        </m:r>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𝟎</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𝟏</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𝟐</m:t>
                            </m:r>
                          </m:sub>
                        </m:sSub>
                        <m:r>
                          <a:rPr lang="en-US" altLang="zh-CN" b="1">
                            <a:solidFill>
                              <a:prstClr val="black"/>
                            </a:solidFill>
                            <a:latin typeface="Cambria Math" panose="02040503050406030204" pitchFamily="18" charset="0"/>
                            <a:ea typeface="微软雅黑" panose="020B0503020204020204" pitchFamily="34" charset="-122"/>
                          </a:rPr>
                          <m:t>)</m:t>
                        </m:r>
                      </m:num>
                      <m:den>
                        <m:r>
                          <a:rPr lang="en-US" altLang="zh-CN" b="1" i="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𝟎</m:t>
                            </m:r>
                          </m:sub>
                        </m:sSub>
                      </m:den>
                    </m:f>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𝟎</m:t>
                    </m:r>
                  </m:oMath>
                </a14:m>
                <a:r>
                  <a:rPr lang="zh-CN" altLang="zh-CN" b="1" dirty="0">
                    <a:solidFill>
                      <a:prstClr val="black"/>
                    </a:solidFill>
                    <a:latin typeface="Times New Roman" panose="02020603050405020304" pitchFamily="18" charset="0"/>
                    <a:ea typeface="微软雅黑" panose="020B0503020204020204" pitchFamily="34" charset="-122"/>
                  </a:rPr>
                  <a:t>，得：</a:t>
                </a:r>
              </a:p>
            </p:txBody>
          </p:sp>
        </mc:Choice>
        <mc:Fallback xmlns="">
          <p:sp>
            <p:nvSpPr>
              <p:cNvPr id="5" name="矩形 4"/>
              <p:cNvSpPr>
                <a:spLocks noRot="1" noChangeAspect="1" noMove="1" noResize="1" noEditPoints="1" noAdjustHandles="1" noChangeArrowheads="1" noChangeShapeType="1" noTextEdit="1"/>
              </p:cNvSpPr>
              <p:nvPr/>
            </p:nvSpPr>
            <p:spPr>
              <a:xfrm>
                <a:off x="755576" y="1347961"/>
                <a:ext cx="2865015" cy="575607"/>
              </a:xfrm>
              <a:prstGeom prst="rect">
                <a:avLst/>
              </a:prstGeom>
              <a:blipFill>
                <a:blip r:embed="rId3"/>
                <a:stretch>
                  <a:fillRect r="-10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633520" y="1809751"/>
                <a:ext cx="3876959" cy="790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sz="1600" b="1" i="1">
                              <a:latin typeface="Cambria Math" panose="02040503050406030204" pitchFamily="18" charset="0"/>
                            </a:rPr>
                          </m:ctrlPr>
                        </m:naryPr>
                        <m:sub>
                          <m:r>
                            <a:rPr lang="zh-CN" altLang="en-US" sz="1600" b="1" i="1">
                              <a:latin typeface="Cambria Math" panose="02040503050406030204" pitchFamily="18" charset="0"/>
                            </a:rPr>
                            <m:t>𝒊</m:t>
                          </m:r>
                          <m:r>
                            <a:rPr lang="zh-CN" altLang="en-US" sz="1600" b="1" i="0">
                              <a:latin typeface="Cambria Math" panose="02040503050406030204" pitchFamily="18" charset="0"/>
                            </a:rPr>
                            <m:t>=</m:t>
                          </m:r>
                          <m:r>
                            <a:rPr lang="zh-CN" altLang="en-US" sz="1600" b="1" i="0">
                              <a:latin typeface="Cambria Math" panose="02040503050406030204" pitchFamily="18" charset="0"/>
                            </a:rPr>
                            <m:t>𝟏</m:t>
                          </m:r>
                        </m:sub>
                        <m:sup>
                          <m:r>
                            <a:rPr lang="zh-CN" altLang="en-US" sz="1600" b="1" i="0">
                              <a:latin typeface="Cambria Math" panose="02040503050406030204" pitchFamily="18" charset="0"/>
                            </a:rPr>
                            <m:t>𝟑</m:t>
                          </m:r>
                        </m:sup>
                        <m:e>
                          <m:d>
                            <m:dPr>
                              <m:begChr m:val="["/>
                              <m:endChr m:val=""/>
                              <m:ctrlPr>
                                <a:rPr lang="zh-CN" altLang="en-US" sz="1600" b="1" i="1">
                                  <a:latin typeface="Cambria Math" panose="02040503050406030204" pitchFamily="18" charset="0"/>
                                </a:rPr>
                              </m:ctrlPr>
                            </m:dPr>
                            <m:e>
                              <m:r>
                                <a:rPr lang="zh-CN" altLang="en-US" sz="1600" b="1">
                                  <a:latin typeface="Cambria Math" panose="02040503050406030204" pitchFamily="18" charset="0"/>
                                </a:rPr>
                                <m:t>(</m:t>
                              </m:r>
                            </m:e>
                          </m:d>
                        </m:e>
                      </m:nary>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𝑪</m:t>
                          </m:r>
                        </m:e>
                        <m:sub>
                          <m:r>
                            <a:rPr lang="zh-CN" altLang="en-US" sz="1600" b="1" i="0">
                              <a:latin typeface="Cambria Math" panose="02040503050406030204" pitchFamily="18" charset="0"/>
                            </a:rPr>
                            <m:t>𝟎</m:t>
                          </m:r>
                        </m:sub>
                      </m:sSub>
                      <m:r>
                        <a:rPr lang="zh-CN" altLang="en-US" sz="1600" b="1" i="0">
                          <a:latin typeface="Cambria Math" panose="02040503050406030204" pitchFamily="18" charset="0"/>
                        </a:rPr>
                        <m:t>+</m:t>
                      </m:r>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𝑪</m:t>
                          </m:r>
                        </m:e>
                        <m:sub>
                          <m:r>
                            <a:rPr lang="zh-CN" altLang="en-US" sz="1600" b="1" i="0">
                              <a:latin typeface="Cambria Math" panose="02040503050406030204" pitchFamily="18" charset="0"/>
                            </a:rPr>
                            <m:t>𝟏</m:t>
                          </m:r>
                        </m:sub>
                      </m:sSub>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𝒚</m:t>
                          </m:r>
                        </m:e>
                        <m:sub>
                          <m:r>
                            <a:rPr lang="zh-CN" altLang="en-US" sz="1600" b="1" i="1">
                              <a:latin typeface="Cambria Math" panose="02040503050406030204" pitchFamily="18" charset="0"/>
                            </a:rPr>
                            <m:t>𝑹𝒊</m:t>
                          </m:r>
                        </m:sub>
                      </m:sSub>
                      <m:r>
                        <a:rPr lang="zh-CN" altLang="en-US" sz="1600" b="1" i="0">
                          <a:latin typeface="Cambria Math" panose="02040503050406030204" pitchFamily="18" charset="0"/>
                        </a:rPr>
                        <m:t>+</m:t>
                      </m:r>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𝑪</m:t>
                          </m:r>
                        </m:e>
                        <m:sub>
                          <m:r>
                            <a:rPr lang="zh-CN" altLang="en-US" sz="1600" b="1" i="1">
                              <a:latin typeface="Cambria Math" panose="02040503050406030204" pitchFamily="18" charset="0"/>
                            </a:rPr>
                            <m:t>𝒛</m:t>
                          </m:r>
                        </m:sub>
                      </m:sSub>
                      <m:sSubSup>
                        <m:sSubSupPr>
                          <m:ctrlPr>
                            <a:rPr lang="zh-CN" altLang="en-US" sz="1600" b="1" i="1">
                              <a:latin typeface="Cambria Math" panose="02040503050406030204" pitchFamily="18" charset="0"/>
                            </a:rPr>
                          </m:ctrlPr>
                        </m:sSubSupPr>
                        <m:e>
                          <m:r>
                            <a:rPr lang="zh-CN" altLang="en-US" sz="1600" b="1" i="1">
                              <a:latin typeface="Cambria Math" panose="02040503050406030204" pitchFamily="18" charset="0"/>
                            </a:rPr>
                            <m:t>𝒚</m:t>
                          </m:r>
                        </m:e>
                        <m:sub>
                          <m:r>
                            <a:rPr lang="zh-CN" altLang="en-US" sz="1600" b="1" i="1">
                              <a:latin typeface="Cambria Math" panose="02040503050406030204" pitchFamily="18" charset="0"/>
                            </a:rPr>
                            <m:t>𝑹𝒊</m:t>
                          </m:r>
                        </m:sub>
                        <m:sup>
                          <m:r>
                            <a:rPr lang="zh-CN" altLang="en-US" sz="1600" b="1" i="0">
                              <a:latin typeface="Cambria Math" panose="02040503050406030204" pitchFamily="18" charset="0"/>
                            </a:rPr>
                            <m:t>𝟐</m:t>
                          </m:r>
                        </m:sup>
                      </m:sSubSup>
                      <m:r>
                        <a:rPr lang="zh-CN" altLang="en-US" sz="1600" b="1" i="0">
                          <a:latin typeface="Cambria Math" panose="02040503050406030204" pitchFamily="18" charset="0"/>
                        </a:rPr>
                        <m:t>)−</m:t>
                      </m:r>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𝒙</m:t>
                          </m:r>
                        </m:e>
                        <m:sub>
                          <m:r>
                            <a:rPr lang="zh-CN" altLang="en-US" sz="1600" b="1" i="1">
                              <a:latin typeface="Cambria Math" panose="02040503050406030204" pitchFamily="18" charset="0"/>
                            </a:rPr>
                            <m:t>𝑹𝒊</m:t>
                          </m:r>
                        </m:sub>
                      </m:sSub>
                      <m:r>
                        <a:rPr lang="zh-CN" altLang="en-US" sz="1600" b="1" i="0">
                          <a:latin typeface="Cambria Math" panose="02040503050406030204" pitchFamily="18" charset="0"/>
                        </a:rPr>
                        <m:t>]×</m:t>
                      </m:r>
                      <m:r>
                        <a:rPr lang="zh-CN" altLang="en-US" sz="1600" b="1" i="0">
                          <a:latin typeface="Cambria Math" panose="02040503050406030204" pitchFamily="18" charset="0"/>
                        </a:rPr>
                        <m:t>𝟏</m:t>
                      </m:r>
                      <m:r>
                        <a:rPr lang="zh-CN" altLang="en-US" sz="1600" b="1" i="0">
                          <a:latin typeface="Cambria Math" panose="02040503050406030204" pitchFamily="18" charset="0"/>
                        </a:rPr>
                        <m:t>=</m:t>
                      </m:r>
                      <m:r>
                        <a:rPr lang="zh-CN" altLang="en-US" sz="1600" b="1" i="0">
                          <a:latin typeface="Cambria Math" panose="02040503050406030204" pitchFamily="18" charset="0"/>
                        </a:rPr>
                        <m:t>𝟎</m:t>
                      </m:r>
                    </m:oMath>
                  </m:oMathPara>
                </a14:m>
                <a:endParaRPr lang="zh-CN" altLang="en-US" sz="1600" b="1" dirty="0"/>
              </a:p>
            </p:txBody>
          </p:sp>
        </mc:Choice>
        <mc:Fallback xmlns="">
          <p:sp>
            <p:nvSpPr>
              <p:cNvPr id="6" name="矩形 5"/>
              <p:cNvSpPr>
                <a:spLocks noRot="1" noChangeAspect="1" noMove="1" noResize="1" noEditPoints="1" noAdjustHandles="1" noChangeArrowheads="1" noChangeShapeType="1" noTextEdit="1"/>
              </p:cNvSpPr>
              <p:nvPr/>
            </p:nvSpPr>
            <p:spPr>
              <a:xfrm>
                <a:off x="2633520" y="1809751"/>
                <a:ext cx="3876959" cy="79066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40285" y="2607754"/>
                <a:ext cx="2865015" cy="574516"/>
              </a:xfrm>
              <a:prstGeom prst="rect">
                <a:avLst/>
              </a:prstGeom>
            </p:spPr>
            <p:txBody>
              <a:bodyPr wrap="none">
                <a:spAutoFit/>
              </a:bodyPr>
              <a:lstStyle/>
              <a:p>
                <a:pPr indent="304800" algn="just">
                  <a:lnSpc>
                    <a:spcPct val="110000"/>
                  </a:lnSpc>
                  <a:spcAft>
                    <a:spcPts val="0"/>
                  </a:spcAft>
                </a:pPr>
                <a:r>
                  <a:rPr lang="zh-CN" altLang="zh-CN" b="1" dirty="0">
                    <a:solidFill>
                      <a:prstClr val="black"/>
                    </a:solidFill>
                    <a:latin typeface="Times New Roman" panose="02020603050405020304" pitchFamily="18" charset="0"/>
                    <a:ea typeface="微软雅黑" panose="020B0503020204020204" pitchFamily="34" charset="-122"/>
                  </a:rPr>
                  <a:t>令</a:t>
                </a:r>
                <a14:m>
                  <m:oMath xmlns:m="http://schemas.openxmlformats.org/officeDocument/2006/math">
                    <m:f>
                      <m:fPr>
                        <m:ctrlPr>
                          <a:rPr lang="zh-CN" altLang="zh-CN" b="1" i="1">
                            <a:solidFill>
                              <a:prstClr val="black"/>
                            </a:solidFill>
                            <a:latin typeface="Cambria Math" panose="02040503050406030204" pitchFamily="18" charset="0"/>
                            <a:ea typeface="微软雅黑" panose="020B0503020204020204" pitchFamily="34" charset="-122"/>
                          </a:rPr>
                        </m:ctrlPr>
                      </m:fPr>
                      <m:num>
                        <m:r>
                          <a:rPr lang="en-US" altLang="zh-CN" b="1" i="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𝑭</m:t>
                        </m:r>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𝟎</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𝟏</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𝟐</m:t>
                            </m:r>
                          </m:sub>
                        </m:sSub>
                        <m:r>
                          <a:rPr lang="en-US" altLang="zh-CN" b="1">
                            <a:solidFill>
                              <a:prstClr val="black"/>
                            </a:solidFill>
                            <a:latin typeface="Cambria Math" panose="02040503050406030204" pitchFamily="18" charset="0"/>
                            <a:ea typeface="微软雅黑" panose="020B0503020204020204" pitchFamily="34" charset="-122"/>
                          </a:rPr>
                          <m:t>)</m:t>
                        </m:r>
                      </m:num>
                      <m:den>
                        <m:r>
                          <a:rPr lang="en-US" altLang="zh-CN" b="1" i="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smtClean="0">
                                <a:solidFill>
                                  <a:prstClr val="black"/>
                                </a:solidFill>
                                <a:latin typeface="Cambria Math" panose="02040503050406030204" pitchFamily="18" charset="0"/>
                                <a:ea typeface="微软雅黑" panose="020B0503020204020204" pitchFamily="34" charset="-122"/>
                              </a:rPr>
                              <m:t>𝟏</m:t>
                            </m:r>
                          </m:sub>
                        </m:sSub>
                      </m:den>
                    </m:f>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𝟎</m:t>
                    </m:r>
                  </m:oMath>
                </a14:m>
                <a:r>
                  <a:rPr lang="zh-CN" altLang="zh-CN" b="1" dirty="0">
                    <a:solidFill>
                      <a:prstClr val="black"/>
                    </a:solidFill>
                    <a:latin typeface="Times New Roman" panose="02020603050405020304" pitchFamily="18" charset="0"/>
                    <a:ea typeface="微软雅黑" panose="020B0503020204020204" pitchFamily="34" charset="-122"/>
                  </a:rPr>
                  <a:t>，得：</a:t>
                </a:r>
              </a:p>
            </p:txBody>
          </p:sp>
        </mc:Choice>
        <mc:Fallback xmlns="">
          <p:sp>
            <p:nvSpPr>
              <p:cNvPr id="9" name="矩形 8"/>
              <p:cNvSpPr>
                <a:spLocks noRot="1" noChangeAspect="1" noMove="1" noResize="1" noEditPoints="1" noAdjustHandles="1" noChangeArrowheads="1" noChangeShapeType="1" noTextEdit="1"/>
              </p:cNvSpPr>
              <p:nvPr/>
            </p:nvSpPr>
            <p:spPr>
              <a:xfrm>
                <a:off x="740285" y="2607754"/>
                <a:ext cx="2865015" cy="574516"/>
              </a:xfrm>
              <a:prstGeom prst="rect">
                <a:avLst/>
              </a:prstGeom>
              <a:blipFill>
                <a:blip r:embed="rId5"/>
                <a:stretch>
                  <a:fillRect r="-12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560167" y="3069622"/>
                <a:ext cx="4064061" cy="790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sz="1600" b="1" i="1">
                              <a:latin typeface="Cambria Math" panose="02040503050406030204" pitchFamily="18" charset="0"/>
                            </a:rPr>
                          </m:ctrlPr>
                        </m:naryPr>
                        <m:sub>
                          <m:r>
                            <a:rPr lang="zh-CN" altLang="en-US" sz="1600" b="1" i="1">
                              <a:latin typeface="Cambria Math" panose="02040503050406030204" pitchFamily="18" charset="0"/>
                            </a:rPr>
                            <m:t>𝒊</m:t>
                          </m:r>
                          <m:r>
                            <a:rPr lang="zh-CN" altLang="en-US" sz="1600" b="1" i="0">
                              <a:latin typeface="Cambria Math" panose="02040503050406030204" pitchFamily="18" charset="0"/>
                            </a:rPr>
                            <m:t>=</m:t>
                          </m:r>
                          <m:r>
                            <a:rPr lang="zh-CN" altLang="en-US" sz="1600" b="1" i="0">
                              <a:latin typeface="Cambria Math" panose="02040503050406030204" pitchFamily="18" charset="0"/>
                            </a:rPr>
                            <m:t>𝟏</m:t>
                          </m:r>
                        </m:sub>
                        <m:sup>
                          <m:r>
                            <a:rPr lang="zh-CN" altLang="en-US" sz="1600" b="1" i="0">
                              <a:latin typeface="Cambria Math" panose="02040503050406030204" pitchFamily="18" charset="0"/>
                            </a:rPr>
                            <m:t>𝟑</m:t>
                          </m:r>
                        </m:sup>
                        <m:e>
                          <m:d>
                            <m:dPr>
                              <m:begChr m:val="["/>
                              <m:endChr m:val=""/>
                              <m:ctrlPr>
                                <a:rPr lang="zh-CN" altLang="en-US" sz="1600" b="1" i="1">
                                  <a:latin typeface="Cambria Math" panose="02040503050406030204" pitchFamily="18" charset="0"/>
                                </a:rPr>
                              </m:ctrlPr>
                            </m:dPr>
                            <m:e>
                              <m:r>
                                <a:rPr lang="zh-CN" altLang="en-US" sz="1600" b="1">
                                  <a:latin typeface="Cambria Math" panose="02040503050406030204" pitchFamily="18" charset="0"/>
                                </a:rPr>
                                <m:t>(</m:t>
                              </m:r>
                            </m:e>
                          </m:d>
                        </m:e>
                      </m:nary>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𝑪</m:t>
                          </m:r>
                        </m:e>
                        <m:sub>
                          <m:r>
                            <a:rPr lang="zh-CN" altLang="en-US" sz="1600" b="1" i="0">
                              <a:latin typeface="Cambria Math" panose="02040503050406030204" pitchFamily="18" charset="0"/>
                            </a:rPr>
                            <m:t>𝟎</m:t>
                          </m:r>
                        </m:sub>
                      </m:sSub>
                      <m:r>
                        <a:rPr lang="zh-CN" altLang="en-US" sz="1600" b="1" i="0">
                          <a:latin typeface="Cambria Math" panose="02040503050406030204" pitchFamily="18" charset="0"/>
                        </a:rPr>
                        <m:t>+</m:t>
                      </m:r>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𝑪</m:t>
                          </m:r>
                        </m:e>
                        <m:sub>
                          <m:r>
                            <a:rPr lang="zh-CN" altLang="en-US" sz="1600" b="1" i="0">
                              <a:latin typeface="Cambria Math" panose="02040503050406030204" pitchFamily="18" charset="0"/>
                            </a:rPr>
                            <m:t>𝟏</m:t>
                          </m:r>
                        </m:sub>
                      </m:sSub>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𝒚</m:t>
                          </m:r>
                        </m:e>
                        <m:sub>
                          <m:r>
                            <a:rPr lang="zh-CN" altLang="en-US" sz="1600" b="1" i="1">
                              <a:latin typeface="Cambria Math" panose="02040503050406030204" pitchFamily="18" charset="0"/>
                            </a:rPr>
                            <m:t>𝑹𝒊</m:t>
                          </m:r>
                        </m:sub>
                      </m:sSub>
                      <m:r>
                        <a:rPr lang="zh-CN" altLang="en-US" sz="1600" b="1" i="0">
                          <a:latin typeface="Cambria Math" panose="02040503050406030204" pitchFamily="18" charset="0"/>
                        </a:rPr>
                        <m:t>+</m:t>
                      </m:r>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𝑪</m:t>
                          </m:r>
                        </m:e>
                        <m:sub>
                          <m:r>
                            <a:rPr lang="zh-CN" altLang="en-US" sz="1600" b="1" i="1">
                              <a:latin typeface="Cambria Math" panose="02040503050406030204" pitchFamily="18" charset="0"/>
                            </a:rPr>
                            <m:t>𝒛</m:t>
                          </m:r>
                        </m:sub>
                      </m:sSub>
                      <m:sSubSup>
                        <m:sSubSupPr>
                          <m:ctrlPr>
                            <a:rPr lang="zh-CN" altLang="en-US" sz="1600" b="1" i="1">
                              <a:latin typeface="Cambria Math" panose="02040503050406030204" pitchFamily="18" charset="0"/>
                            </a:rPr>
                          </m:ctrlPr>
                        </m:sSubSupPr>
                        <m:e>
                          <m:r>
                            <a:rPr lang="zh-CN" altLang="en-US" sz="1600" b="1" i="1">
                              <a:latin typeface="Cambria Math" panose="02040503050406030204" pitchFamily="18" charset="0"/>
                            </a:rPr>
                            <m:t>𝒚</m:t>
                          </m:r>
                        </m:e>
                        <m:sub>
                          <m:r>
                            <a:rPr lang="zh-CN" altLang="en-US" sz="1600" b="1" i="1">
                              <a:latin typeface="Cambria Math" panose="02040503050406030204" pitchFamily="18" charset="0"/>
                            </a:rPr>
                            <m:t>𝑹𝒊</m:t>
                          </m:r>
                        </m:sub>
                        <m:sup>
                          <m:r>
                            <a:rPr lang="zh-CN" altLang="en-US" sz="1600" b="1" i="0">
                              <a:latin typeface="Cambria Math" panose="02040503050406030204" pitchFamily="18" charset="0"/>
                            </a:rPr>
                            <m:t>𝟐</m:t>
                          </m:r>
                        </m:sup>
                      </m:sSubSup>
                      <m:r>
                        <a:rPr lang="zh-CN" altLang="en-US" sz="1600" b="1" i="0">
                          <a:latin typeface="Cambria Math" panose="02040503050406030204" pitchFamily="18" charset="0"/>
                        </a:rPr>
                        <m:t>)−</m:t>
                      </m:r>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𝒙</m:t>
                          </m:r>
                        </m:e>
                        <m:sub>
                          <m:r>
                            <a:rPr lang="zh-CN" altLang="en-US" sz="1600" b="1" i="1">
                              <a:latin typeface="Cambria Math" panose="02040503050406030204" pitchFamily="18" charset="0"/>
                            </a:rPr>
                            <m:t>𝑹𝒊</m:t>
                          </m:r>
                        </m:sub>
                      </m:sSub>
                      <m:r>
                        <a:rPr lang="zh-CN" altLang="en-US" sz="1600" b="1" i="0">
                          <a:latin typeface="Cambria Math" panose="02040503050406030204" pitchFamily="18" charset="0"/>
                        </a:rPr>
                        <m:t>]×</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𝑹𝒊</m:t>
                          </m:r>
                        </m:sub>
                      </m:sSub>
                      <m:r>
                        <a:rPr lang="zh-CN" altLang="en-US" sz="1600" b="1" i="0">
                          <a:latin typeface="Cambria Math" panose="02040503050406030204" pitchFamily="18" charset="0"/>
                        </a:rPr>
                        <m:t>=</m:t>
                      </m:r>
                      <m:r>
                        <a:rPr lang="zh-CN" altLang="en-US" sz="1600" b="1" i="0">
                          <a:latin typeface="Cambria Math" panose="02040503050406030204" pitchFamily="18" charset="0"/>
                        </a:rPr>
                        <m:t>𝟎</m:t>
                      </m:r>
                    </m:oMath>
                  </m:oMathPara>
                </a14:m>
                <a:endParaRPr lang="zh-CN" altLang="en-US" sz="1600" b="1" dirty="0"/>
              </a:p>
            </p:txBody>
          </p:sp>
        </mc:Choice>
        <mc:Fallback xmlns="">
          <p:sp>
            <p:nvSpPr>
              <p:cNvPr id="10" name="矩形 9"/>
              <p:cNvSpPr>
                <a:spLocks noRot="1" noChangeAspect="1" noMove="1" noResize="1" noEditPoints="1" noAdjustHandles="1" noChangeArrowheads="1" noChangeShapeType="1" noTextEdit="1"/>
              </p:cNvSpPr>
              <p:nvPr/>
            </p:nvSpPr>
            <p:spPr>
              <a:xfrm>
                <a:off x="2560167" y="3069622"/>
                <a:ext cx="4064061" cy="79066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33808" y="3761430"/>
                <a:ext cx="2865015" cy="574516"/>
              </a:xfrm>
              <a:prstGeom prst="rect">
                <a:avLst/>
              </a:prstGeom>
            </p:spPr>
            <p:txBody>
              <a:bodyPr wrap="none">
                <a:spAutoFit/>
              </a:bodyPr>
              <a:lstStyle/>
              <a:p>
                <a:pPr indent="304800" algn="just">
                  <a:lnSpc>
                    <a:spcPct val="110000"/>
                  </a:lnSpc>
                  <a:spcAft>
                    <a:spcPts val="0"/>
                  </a:spcAft>
                </a:pPr>
                <a:r>
                  <a:rPr lang="zh-CN" altLang="zh-CN" b="1" dirty="0">
                    <a:solidFill>
                      <a:prstClr val="black"/>
                    </a:solidFill>
                    <a:latin typeface="Times New Roman" panose="02020603050405020304" pitchFamily="18" charset="0"/>
                    <a:ea typeface="微软雅黑" panose="020B0503020204020204" pitchFamily="34" charset="-122"/>
                  </a:rPr>
                  <a:t>令</a:t>
                </a:r>
                <a14:m>
                  <m:oMath xmlns:m="http://schemas.openxmlformats.org/officeDocument/2006/math">
                    <m:f>
                      <m:fPr>
                        <m:ctrlPr>
                          <a:rPr lang="zh-CN" altLang="zh-CN" b="1" i="1">
                            <a:solidFill>
                              <a:prstClr val="black"/>
                            </a:solidFill>
                            <a:latin typeface="Cambria Math" panose="02040503050406030204" pitchFamily="18" charset="0"/>
                            <a:ea typeface="微软雅黑" panose="020B0503020204020204" pitchFamily="34" charset="-122"/>
                          </a:rPr>
                        </m:ctrlPr>
                      </m:fPr>
                      <m:num>
                        <m:r>
                          <a:rPr lang="en-US" altLang="zh-CN" b="1" i="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𝑭</m:t>
                        </m:r>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𝟎</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𝟏</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𝟐</m:t>
                            </m:r>
                          </m:sub>
                        </m:sSub>
                        <m:r>
                          <a:rPr lang="en-US" altLang="zh-CN" b="1">
                            <a:solidFill>
                              <a:prstClr val="black"/>
                            </a:solidFill>
                            <a:latin typeface="Cambria Math" panose="02040503050406030204" pitchFamily="18" charset="0"/>
                            <a:ea typeface="微软雅黑" panose="020B0503020204020204" pitchFamily="34" charset="-122"/>
                          </a:rPr>
                          <m:t>)</m:t>
                        </m:r>
                      </m:num>
                      <m:den>
                        <m:r>
                          <a:rPr lang="en-US" altLang="zh-CN" b="1" i="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smtClean="0">
                                <a:solidFill>
                                  <a:prstClr val="black"/>
                                </a:solidFill>
                                <a:latin typeface="Cambria Math" panose="02040503050406030204" pitchFamily="18" charset="0"/>
                                <a:ea typeface="微软雅黑" panose="020B0503020204020204" pitchFamily="34" charset="-122"/>
                              </a:rPr>
                              <m:t>𝟐</m:t>
                            </m:r>
                          </m:sub>
                        </m:sSub>
                      </m:den>
                    </m:f>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𝟎</m:t>
                    </m:r>
                  </m:oMath>
                </a14:m>
                <a:r>
                  <a:rPr lang="zh-CN" altLang="zh-CN" b="1" dirty="0">
                    <a:solidFill>
                      <a:prstClr val="black"/>
                    </a:solidFill>
                    <a:latin typeface="Times New Roman" panose="02020603050405020304" pitchFamily="18" charset="0"/>
                    <a:ea typeface="微软雅黑" panose="020B0503020204020204" pitchFamily="34" charset="-122"/>
                  </a:rPr>
                  <a:t>，得：</a:t>
                </a:r>
              </a:p>
            </p:txBody>
          </p:sp>
        </mc:Choice>
        <mc:Fallback xmlns="">
          <p:sp>
            <p:nvSpPr>
              <p:cNvPr id="11" name="矩形 10"/>
              <p:cNvSpPr>
                <a:spLocks noRot="1" noChangeAspect="1" noMove="1" noResize="1" noEditPoints="1" noAdjustHandles="1" noChangeArrowheads="1" noChangeShapeType="1" noTextEdit="1"/>
              </p:cNvSpPr>
              <p:nvPr/>
            </p:nvSpPr>
            <p:spPr>
              <a:xfrm>
                <a:off x="733808" y="3761430"/>
                <a:ext cx="2865015" cy="574516"/>
              </a:xfrm>
              <a:prstGeom prst="rect">
                <a:avLst/>
              </a:prstGeom>
              <a:blipFill>
                <a:blip r:embed="rId7"/>
                <a:stretch>
                  <a:fillRect r="-1277" b="-10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2555776" y="4208910"/>
                <a:ext cx="4057842" cy="790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sz="1600" b="1" i="1">
                              <a:latin typeface="Cambria Math" panose="02040503050406030204" pitchFamily="18" charset="0"/>
                            </a:rPr>
                          </m:ctrlPr>
                        </m:naryPr>
                        <m:sub>
                          <m:r>
                            <a:rPr lang="zh-CN" altLang="en-US" sz="1600" b="1" i="1">
                              <a:latin typeface="Cambria Math" panose="02040503050406030204" pitchFamily="18" charset="0"/>
                            </a:rPr>
                            <m:t>𝒊</m:t>
                          </m:r>
                          <m:r>
                            <a:rPr lang="zh-CN" altLang="en-US" sz="1600" b="1" i="0">
                              <a:latin typeface="Cambria Math" panose="02040503050406030204" pitchFamily="18" charset="0"/>
                            </a:rPr>
                            <m:t>=</m:t>
                          </m:r>
                          <m:r>
                            <a:rPr lang="zh-CN" altLang="en-US" sz="1600" b="1" i="0">
                              <a:latin typeface="Cambria Math" panose="02040503050406030204" pitchFamily="18" charset="0"/>
                            </a:rPr>
                            <m:t>𝟏</m:t>
                          </m:r>
                        </m:sub>
                        <m:sup>
                          <m:r>
                            <a:rPr lang="zh-CN" altLang="en-US" sz="1600" b="1" i="0">
                              <a:latin typeface="Cambria Math" panose="02040503050406030204" pitchFamily="18" charset="0"/>
                            </a:rPr>
                            <m:t>𝟑</m:t>
                          </m:r>
                        </m:sup>
                        <m:e>
                          <m:d>
                            <m:dPr>
                              <m:begChr m:val="["/>
                              <m:endChr m:val=""/>
                              <m:ctrlPr>
                                <a:rPr lang="zh-CN" altLang="en-US" sz="1600" b="1" i="1">
                                  <a:latin typeface="Cambria Math" panose="02040503050406030204" pitchFamily="18" charset="0"/>
                                </a:rPr>
                              </m:ctrlPr>
                            </m:dPr>
                            <m:e>
                              <m:r>
                                <a:rPr lang="zh-CN" altLang="en-US" sz="1600" b="1">
                                  <a:latin typeface="Cambria Math" panose="02040503050406030204" pitchFamily="18" charset="0"/>
                                </a:rPr>
                                <m:t>(</m:t>
                              </m:r>
                            </m:e>
                          </m:d>
                        </m:e>
                      </m:nary>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𝑪</m:t>
                          </m:r>
                        </m:e>
                        <m:sub>
                          <m:r>
                            <a:rPr lang="zh-CN" altLang="en-US" sz="1600" b="1" i="0">
                              <a:latin typeface="Cambria Math" panose="02040503050406030204" pitchFamily="18" charset="0"/>
                            </a:rPr>
                            <m:t>𝟎</m:t>
                          </m:r>
                        </m:sub>
                      </m:sSub>
                      <m:r>
                        <a:rPr lang="zh-CN" altLang="en-US" sz="1600" b="1" i="0">
                          <a:latin typeface="Cambria Math" panose="02040503050406030204" pitchFamily="18" charset="0"/>
                        </a:rPr>
                        <m:t>+</m:t>
                      </m:r>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𝑪</m:t>
                          </m:r>
                        </m:e>
                        <m:sub>
                          <m:r>
                            <a:rPr lang="zh-CN" altLang="en-US" sz="1600" b="1" i="0">
                              <a:latin typeface="Cambria Math" panose="02040503050406030204" pitchFamily="18" charset="0"/>
                            </a:rPr>
                            <m:t>𝟏</m:t>
                          </m:r>
                        </m:sub>
                      </m:sSub>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𝒚</m:t>
                          </m:r>
                        </m:e>
                        <m:sub>
                          <m:r>
                            <a:rPr lang="zh-CN" altLang="en-US" sz="1600" b="1" i="1">
                              <a:latin typeface="Cambria Math" panose="02040503050406030204" pitchFamily="18" charset="0"/>
                            </a:rPr>
                            <m:t>𝑹𝒊</m:t>
                          </m:r>
                        </m:sub>
                      </m:sSub>
                      <m:r>
                        <a:rPr lang="zh-CN" altLang="en-US" sz="1600" b="1" i="0">
                          <a:latin typeface="Cambria Math" panose="02040503050406030204" pitchFamily="18" charset="0"/>
                        </a:rPr>
                        <m:t>+</m:t>
                      </m:r>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𝑪</m:t>
                          </m:r>
                        </m:e>
                        <m:sub>
                          <m:r>
                            <a:rPr lang="zh-CN" altLang="en-US" sz="1600" b="1" i="1">
                              <a:latin typeface="Cambria Math" panose="02040503050406030204" pitchFamily="18" charset="0"/>
                            </a:rPr>
                            <m:t>𝒛</m:t>
                          </m:r>
                        </m:sub>
                      </m:sSub>
                      <m:sSubSup>
                        <m:sSubSupPr>
                          <m:ctrlPr>
                            <a:rPr lang="zh-CN" altLang="en-US" sz="1600" b="1" i="1">
                              <a:latin typeface="Cambria Math" panose="02040503050406030204" pitchFamily="18" charset="0"/>
                            </a:rPr>
                          </m:ctrlPr>
                        </m:sSubSupPr>
                        <m:e>
                          <m:r>
                            <a:rPr lang="zh-CN" altLang="en-US" sz="1600" b="1" i="1">
                              <a:latin typeface="Cambria Math" panose="02040503050406030204" pitchFamily="18" charset="0"/>
                            </a:rPr>
                            <m:t>𝒚</m:t>
                          </m:r>
                        </m:e>
                        <m:sub>
                          <m:r>
                            <a:rPr lang="zh-CN" altLang="en-US" sz="1600" b="1" i="1">
                              <a:latin typeface="Cambria Math" panose="02040503050406030204" pitchFamily="18" charset="0"/>
                            </a:rPr>
                            <m:t>𝑹𝒊</m:t>
                          </m:r>
                        </m:sub>
                        <m:sup>
                          <m:r>
                            <a:rPr lang="zh-CN" altLang="en-US" sz="1600" b="1" i="0">
                              <a:latin typeface="Cambria Math" panose="02040503050406030204" pitchFamily="18" charset="0"/>
                            </a:rPr>
                            <m:t>𝟐</m:t>
                          </m:r>
                        </m:sup>
                      </m:sSubSup>
                      <m:r>
                        <a:rPr lang="zh-CN" altLang="en-US" sz="1600" b="1" i="0">
                          <a:latin typeface="Cambria Math" panose="02040503050406030204" pitchFamily="18" charset="0"/>
                        </a:rPr>
                        <m:t>)−</m:t>
                      </m:r>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𝒙</m:t>
                          </m:r>
                        </m:e>
                        <m:sub>
                          <m:r>
                            <a:rPr lang="zh-CN" altLang="en-US" sz="1600" b="1" i="1">
                              <a:latin typeface="Cambria Math" panose="02040503050406030204" pitchFamily="18" charset="0"/>
                            </a:rPr>
                            <m:t>𝑹𝒊</m:t>
                          </m:r>
                        </m:sub>
                      </m:sSub>
                      <m:r>
                        <a:rPr lang="zh-CN" altLang="en-US" sz="1600" b="1" i="0">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𝒚</m:t>
                          </m:r>
                        </m:e>
                        <m:sub>
                          <m:r>
                            <a:rPr lang="en-US" altLang="zh-CN" b="1" i="1">
                              <a:latin typeface="Cambria Math" panose="02040503050406030204" pitchFamily="18" charset="0"/>
                            </a:rPr>
                            <m:t>𝑹𝒊</m:t>
                          </m:r>
                        </m:sub>
                        <m:sup>
                          <m:r>
                            <a:rPr lang="en-US" altLang="zh-CN" b="1" i="1">
                              <a:latin typeface="Cambria Math" panose="02040503050406030204" pitchFamily="18" charset="0"/>
                            </a:rPr>
                            <m:t>𝟐</m:t>
                          </m:r>
                        </m:sup>
                      </m:sSubSup>
                      <m:r>
                        <a:rPr lang="zh-CN" altLang="en-US" sz="1600" b="1" i="0">
                          <a:latin typeface="Cambria Math" panose="02040503050406030204" pitchFamily="18" charset="0"/>
                        </a:rPr>
                        <m:t>=</m:t>
                      </m:r>
                      <m:r>
                        <a:rPr lang="zh-CN" altLang="en-US" sz="1600" b="1" i="0">
                          <a:latin typeface="Cambria Math" panose="02040503050406030204" pitchFamily="18" charset="0"/>
                        </a:rPr>
                        <m:t>𝟎</m:t>
                      </m:r>
                    </m:oMath>
                  </m:oMathPara>
                </a14:m>
                <a:endParaRPr lang="zh-CN" altLang="en-US" sz="1600" b="1" dirty="0"/>
              </a:p>
            </p:txBody>
          </p:sp>
        </mc:Choice>
        <mc:Fallback xmlns="">
          <p:sp>
            <p:nvSpPr>
              <p:cNvPr id="13" name="矩形 12"/>
              <p:cNvSpPr>
                <a:spLocks noRot="1" noChangeAspect="1" noMove="1" noResize="1" noEditPoints="1" noAdjustHandles="1" noChangeArrowheads="1" noChangeShapeType="1" noTextEdit="1"/>
              </p:cNvSpPr>
              <p:nvPr/>
            </p:nvSpPr>
            <p:spPr>
              <a:xfrm>
                <a:off x="2555776" y="4208910"/>
                <a:ext cx="4057842" cy="790666"/>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8454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4837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6.2.2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多基准法</a:t>
            </a:r>
          </a:p>
        </p:txBody>
      </p:sp>
      <p:sp>
        <p:nvSpPr>
          <p:cNvPr id="3" name="矩形 2"/>
          <p:cNvSpPr/>
          <p:nvPr/>
        </p:nvSpPr>
        <p:spPr>
          <a:xfrm>
            <a:off x="228600" y="951570"/>
            <a:ext cx="8686800" cy="3083921"/>
          </a:xfrm>
          <a:prstGeom prst="rect">
            <a:avLst/>
          </a:prstGeom>
        </p:spPr>
        <p:txBody>
          <a:bodyPr wrap="square">
            <a:spAutoFit/>
          </a:bodyPr>
          <a:lstStyle/>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整理后得到矩阵方程：</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lvl="1">
              <a:lnSpc>
                <a:spcPct val="120000"/>
              </a:lnSpc>
              <a:buClr>
                <a:schemeClr val="accent3">
                  <a:lumMod val="75000"/>
                </a:schemeClr>
              </a:buClr>
            </a:pPr>
            <a:endParaRPr lang="zh-CN" altLang="en-US" b="1" dirty="0">
              <a:solidFill>
                <a:prstClr val="black"/>
              </a:solidFill>
              <a:latin typeface="Times New Roman" panose="02020603050405020304" pitchFamily="18" charset="0"/>
              <a:ea typeface="微软雅黑" panose="020B0503020204020204" pitchFamily="34" charset="-122"/>
            </a:endParaRPr>
          </a:p>
        </p:txBody>
      </p:sp>
      <p:sp>
        <p:nvSpPr>
          <p:cNvPr id="14" name="Rectangular Callout 7"/>
          <p:cNvSpPr/>
          <p:nvPr/>
        </p:nvSpPr>
        <p:spPr bwMode="auto">
          <a:xfrm>
            <a:off x="3743908" y="905534"/>
            <a:ext cx="1332148" cy="658104"/>
          </a:xfrm>
          <a:prstGeom prst="wedgeRectCallout">
            <a:avLst>
              <a:gd name="adj1" fmla="val -50932"/>
              <a:gd name="adj2" fmla="val 81448"/>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静态实验标定点的个数</a:t>
            </a:r>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558722923"/>
                  </p:ext>
                </p:extLst>
              </p:nvPr>
            </p:nvGraphicFramePr>
            <p:xfrm>
              <a:off x="1403647" y="2607261"/>
              <a:ext cx="6336704" cy="1116617"/>
            </p:xfrm>
            <a:graphic>
              <a:graphicData uri="http://schemas.openxmlformats.org/drawingml/2006/table">
                <a:tbl>
                  <a:tblPr firstRow="1" firstCol="1" bandRow="1">
                    <a:tableStyleId>{2D5ABB26-0587-4C30-8999-92F81FD0307C}</a:tableStyleId>
                  </a:tblPr>
                  <a:tblGrid>
                    <a:gridCol w="1584176">
                      <a:extLst>
                        <a:ext uri="{9D8B030D-6E8A-4147-A177-3AD203B41FA5}">
                          <a16:colId xmlns:a16="http://schemas.microsoft.com/office/drawing/2014/main" val="925391389"/>
                        </a:ext>
                      </a:extLst>
                    </a:gridCol>
                    <a:gridCol w="1584176">
                      <a:extLst>
                        <a:ext uri="{9D8B030D-6E8A-4147-A177-3AD203B41FA5}">
                          <a16:colId xmlns:a16="http://schemas.microsoft.com/office/drawing/2014/main" val="2225254476"/>
                        </a:ext>
                      </a:extLst>
                    </a:gridCol>
                    <a:gridCol w="1584176">
                      <a:extLst>
                        <a:ext uri="{9D8B030D-6E8A-4147-A177-3AD203B41FA5}">
                          <a16:colId xmlns:a16="http://schemas.microsoft.com/office/drawing/2014/main" val="1151919557"/>
                        </a:ext>
                      </a:extLst>
                    </a:gridCol>
                    <a:gridCol w="1584176">
                      <a:extLst>
                        <a:ext uri="{9D8B030D-6E8A-4147-A177-3AD203B41FA5}">
                          <a16:colId xmlns:a16="http://schemas.microsoft.com/office/drawing/2014/main" val="1674844338"/>
                        </a:ext>
                      </a:extLst>
                    </a:gridCol>
                  </a:tblGrid>
                  <a:tr h="1116617">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𝐏</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𝟑</m:t>
                                    </m:r>
                                  </m:sup>
                                  <m:e>
                                    <m:sSub>
                                      <m:sSubPr>
                                        <m:ctrlPr>
                                          <a:rPr lang="zh-CN" sz="1800" b="1" i="1" kern="100">
                                            <a:effectLst/>
                                            <a:latin typeface="Cambria Math" panose="02040503050406030204" pitchFamily="18" charset="0"/>
                                          </a:rPr>
                                        </m:ctrlPr>
                                      </m:sSubPr>
                                      <m:e>
                                        <m:r>
                                          <a:rPr lang="en-US" sz="1800" b="1" i="1" kern="100">
                                            <a:effectLst/>
                                            <a:latin typeface="Cambria Math" panose="02040503050406030204" pitchFamily="18" charset="0"/>
                                          </a:rPr>
                                          <m:t>𝐲</m:t>
                                        </m:r>
                                      </m:e>
                                      <m:sub>
                                        <m:r>
                                          <a:rPr lang="en-US" sz="1800" b="1" i="1" kern="100">
                                            <a:effectLst/>
                                            <a:latin typeface="Cambria Math" panose="02040503050406030204" pitchFamily="18" charset="0"/>
                                          </a:rPr>
                                          <m:t>𝐑𝐢</m:t>
                                        </m:r>
                                      </m:sub>
                                    </m:sSub>
                                  </m:e>
                                </m:nary>
                              </m:oMath>
                            </m:oMathPara>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𝐐</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𝟑</m:t>
                                    </m:r>
                                  </m:sup>
                                  <m:e>
                                    <m:sSubSup>
                                      <m:sSubSupPr>
                                        <m:ctrlPr>
                                          <a:rPr lang="zh-CN" sz="1800" b="1" i="1" kern="100">
                                            <a:effectLst/>
                                            <a:latin typeface="Cambria Math" panose="02040503050406030204" pitchFamily="18" charset="0"/>
                                          </a:rPr>
                                        </m:ctrlPr>
                                      </m:sSubSupPr>
                                      <m:e>
                                        <m:r>
                                          <a:rPr lang="en-US" sz="1800" b="1" i="1" kern="100">
                                            <a:effectLst/>
                                            <a:latin typeface="Cambria Math" panose="02040503050406030204" pitchFamily="18" charset="0"/>
                                          </a:rPr>
                                          <m:t>𝐲</m:t>
                                        </m:r>
                                      </m:e>
                                      <m:sub>
                                        <m:r>
                                          <a:rPr lang="en-US" sz="1800" b="1" i="1" kern="100">
                                            <a:effectLst/>
                                            <a:latin typeface="Cambria Math" panose="02040503050406030204" pitchFamily="18" charset="0"/>
                                          </a:rPr>
                                          <m:t>𝐑𝐢</m:t>
                                        </m:r>
                                      </m:sub>
                                      <m:sup>
                                        <m:r>
                                          <a:rPr lang="en-US" sz="1800" b="1" i="1" kern="100">
                                            <a:effectLst/>
                                            <a:latin typeface="Cambria Math" panose="02040503050406030204" pitchFamily="18" charset="0"/>
                                          </a:rPr>
                                          <m:t>𝟐</m:t>
                                        </m:r>
                                      </m:sup>
                                    </m:sSubSup>
                                  </m:e>
                                </m:nary>
                              </m:oMath>
                            </m:oMathPara>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𝐑</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𝟑</m:t>
                                    </m:r>
                                  </m:sup>
                                  <m:e>
                                    <m:sSubSup>
                                      <m:sSubSupPr>
                                        <m:ctrlPr>
                                          <a:rPr lang="zh-CN" sz="1800" b="1" i="1" kern="100">
                                            <a:effectLst/>
                                            <a:latin typeface="Cambria Math" panose="02040503050406030204" pitchFamily="18" charset="0"/>
                                          </a:rPr>
                                        </m:ctrlPr>
                                      </m:sSubSupPr>
                                      <m:e>
                                        <m:r>
                                          <a:rPr lang="en-US" sz="1800" b="1" i="1" kern="100">
                                            <a:effectLst/>
                                            <a:latin typeface="Cambria Math" panose="02040503050406030204" pitchFamily="18" charset="0"/>
                                          </a:rPr>
                                          <m:t>𝐲</m:t>
                                        </m:r>
                                      </m:e>
                                      <m:sub>
                                        <m:r>
                                          <a:rPr lang="en-US" sz="1800" b="1" i="1" kern="100">
                                            <a:effectLst/>
                                            <a:latin typeface="Cambria Math" panose="02040503050406030204" pitchFamily="18" charset="0"/>
                                          </a:rPr>
                                          <m:t>𝐑𝐢</m:t>
                                        </m:r>
                                      </m:sub>
                                      <m:sup>
                                        <m:r>
                                          <a:rPr lang="en-US" sz="1800" b="1" i="1" kern="100">
                                            <a:effectLst/>
                                            <a:latin typeface="Cambria Math" panose="02040503050406030204" pitchFamily="18" charset="0"/>
                                          </a:rPr>
                                          <m:t>𝟑</m:t>
                                        </m:r>
                                      </m:sup>
                                    </m:sSubSup>
                                  </m:e>
                                </m:nary>
                              </m:oMath>
                            </m:oMathPara>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𝐒</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𝟑</m:t>
                                    </m:r>
                                  </m:sup>
                                  <m:e>
                                    <m:sSubSup>
                                      <m:sSubSupPr>
                                        <m:ctrlPr>
                                          <a:rPr lang="zh-CN" sz="1800" b="1" i="1" kern="100">
                                            <a:effectLst/>
                                            <a:latin typeface="Cambria Math" panose="02040503050406030204" pitchFamily="18" charset="0"/>
                                          </a:rPr>
                                        </m:ctrlPr>
                                      </m:sSubSupPr>
                                      <m:e>
                                        <m:r>
                                          <a:rPr lang="en-US" sz="1800" b="1" i="1" kern="100">
                                            <a:effectLst/>
                                            <a:latin typeface="Cambria Math" panose="02040503050406030204" pitchFamily="18" charset="0"/>
                                          </a:rPr>
                                          <m:t>𝐲</m:t>
                                        </m:r>
                                      </m:e>
                                      <m:sub>
                                        <m:r>
                                          <a:rPr lang="en-US" sz="1800" b="1" i="1" kern="100">
                                            <a:effectLst/>
                                            <a:latin typeface="Cambria Math" panose="02040503050406030204" pitchFamily="18" charset="0"/>
                                          </a:rPr>
                                          <m:t>𝐑𝐢</m:t>
                                        </m:r>
                                      </m:sub>
                                      <m:sup>
                                        <m:r>
                                          <a:rPr lang="en-US" sz="1800" b="1" i="1" kern="100">
                                            <a:effectLst/>
                                            <a:latin typeface="Cambria Math" panose="02040503050406030204" pitchFamily="18" charset="0"/>
                                          </a:rPr>
                                          <m:t>𝟒</m:t>
                                        </m:r>
                                      </m:sup>
                                    </m:sSubSup>
                                  </m:e>
                                </m:nary>
                              </m:oMath>
                            </m:oMathPara>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02013083"/>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558722923"/>
                  </p:ext>
                </p:extLst>
              </p:nvPr>
            </p:nvGraphicFramePr>
            <p:xfrm>
              <a:off x="1403647" y="2607261"/>
              <a:ext cx="6336704" cy="1116617"/>
            </p:xfrm>
            <a:graphic>
              <a:graphicData uri="http://schemas.openxmlformats.org/drawingml/2006/table">
                <a:tbl>
                  <a:tblPr firstRow="1" firstCol="1" bandRow="1">
                    <a:tableStyleId>{2D5ABB26-0587-4C30-8999-92F81FD0307C}</a:tableStyleId>
                  </a:tblPr>
                  <a:tblGrid>
                    <a:gridCol w="1584176">
                      <a:extLst>
                        <a:ext uri="{9D8B030D-6E8A-4147-A177-3AD203B41FA5}">
                          <a16:colId xmlns:a16="http://schemas.microsoft.com/office/drawing/2014/main" val="925391389"/>
                        </a:ext>
                      </a:extLst>
                    </a:gridCol>
                    <a:gridCol w="1584176">
                      <a:extLst>
                        <a:ext uri="{9D8B030D-6E8A-4147-A177-3AD203B41FA5}">
                          <a16:colId xmlns:a16="http://schemas.microsoft.com/office/drawing/2014/main" val="2225254476"/>
                        </a:ext>
                      </a:extLst>
                    </a:gridCol>
                    <a:gridCol w="1584176">
                      <a:extLst>
                        <a:ext uri="{9D8B030D-6E8A-4147-A177-3AD203B41FA5}">
                          <a16:colId xmlns:a16="http://schemas.microsoft.com/office/drawing/2014/main" val="1151919557"/>
                        </a:ext>
                      </a:extLst>
                    </a:gridCol>
                    <a:gridCol w="1584176">
                      <a:extLst>
                        <a:ext uri="{9D8B030D-6E8A-4147-A177-3AD203B41FA5}">
                          <a16:colId xmlns:a16="http://schemas.microsoft.com/office/drawing/2014/main" val="1674844338"/>
                        </a:ext>
                      </a:extLst>
                    </a:gridCol>
                  </a:tblGrid>
                  <a:tr h="1116617">
                    <a:tc>
                      <a:txBody>
                        <a:bodyPr/>
                        <a:lstStyle/>
                        <a:p>
                          <a:endParaRPr lang="zh-CN"/>
                        </a:p>
                      </a:txBody>
                      <a:tcPr marL="68580" marR="68580" marT="0" marB="0">
                        <a:blipFill>
                          <a:blip r:embed="rId3"/>
                          <a:stretch>
                            <a:fillRect r="-300000"/>
                          </a:stretch>
                        </a:blipFill>
                      </a:tcPr>
                    </a:tc>
                    <a:tc>
                      <a:txBody>
                        <a:bodyPr/>
                        <a:lstStyle/>
                        <a:p>
                          <a:endParaRPr lang="zh-CN"/>
                        </a:p>
                      </a:txBody>
                      <a:tcPr marL="68580" marR="68580" marT="0" marB="0">
                        <a:blipFill>
                          <a:blip r:embed="rId3"/>
                          <a:stretch>
                            <a:fillRect l="-100000" r="-200000"/>
                          </a:stretch>
                        </a:blipFill>
                      </a:tcPr>
                    </a:tc>
                    <a:tc>
                      <a:txBody>
                        <a:bodyPr/>
                        <a:lstStyle/>
                        <a:p>
                          <a:endParaRPr lang="zh-CN"/>
                        </a:p>
                      </a:txBody>
                      <a:tcPr marL="68580" marR="68580" marT="0" marB="0">
                        <a:blipFill>
                          <a:blip r:embed="rId3"/>
                          <a:stretch>
                            <a:fillRect l="-200000" r="-100000"/>
                          </a:stretch>
                        </a:blipFill>
                      </a:tcPr>
                    </a:tc>
                    <a:tc>
                      <a:txBody>
                        <a:bodyPr/>
                        <a:lstStyle/>
                        <a:p>
                          <a:endParaRPr lang="zh-CN"/>
                        </a:p>
                      </a:txBody>
                      <a:tcPr marL="68580" marR="68580" marT="0" marB="0">
                        <a:blipFill>
                          <a:blip r:embed="rId3"/>
                          <a:stretch>
                            <a:fillRect l="-300000"/>
                          </a:stretch>
                        </a:blipFill>
                      </a:tcPr>
                    </a:tc>
                    <a:extLst>
                      <a:ext uri="{0D108BD9-81ED-4DB2-BD59-A6C34878D82A}">
                        <a16:rowId xmlns:a16="http://schemas.microsoft.com/office/drawing/2014/main" val="310201308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594058880"/>
                  </p:ext>
                </p:extLst>
              </p:nvPr>
            </p:nvGraphicFramePr>
            <p:xfrm>
              <a:off x="1776650" y="3617281"/>
              <a:ext cx="5590697" cy="1114709"/>
            </p:xfrm>
            <a:graphic>
              <a:graphicData uri="http://schemas.openxmlformats.org/drawingml/2006/table">
                <a:tbl>
                  <a:tblPr firstRow="1" firstCol="1" bandRow="1">
                    <a:tableStyleId>{2D5ABB26-0587-4C30-8999-92F81FD0307C}</a:tableStyleId>
                  </a:tblPr>
                  <a:tblGrid>
                    <a:gridCol w="1713077">
                      <a:extLst>
                        <a:ext uri="{9D8B030D-6E8A-4147-A177-3AD203B41FA5}">
                          <a16:colId xmlns:a16="http://schemas.microsoft.com/office/drawing/2014/main" val="3602137634"/>
                        </a:ext>
                      </a:extLst>
                    </a:gridCol>
                    <a:gridCol w="2013605">
                      <a:extLst>
                        <a:ext uri="{9D8B030D-6E8A-4147-A177-3AD203B41FA5}">
                          <a16:colId xmlns:a16="http://schemas.microsoft.com/office/drawing/2014/main" val="1080174970"/>
                        </a:ext>
                      </a:extLst>
                    </a:gridCol>
                    <a:gridCol w="1864015">
                      <a:extLst>
                        <a:ext uri="{9D8B030D-6E8A-4147-A177-3AD203B41FA5}">
                          <a16:colId xmlns:a16="http://schemas.microsoft.com/office/drawing/2014/main" val="2433852963"/>
                        </a:ext>
                      </a:extLst>
                    </a:gridCol>
                  </a:tblGrid>
                  <a:tr h="1114709">
                    <a:tc>
                      <a:txBody>
                        <a:bodyPr/>
                        <a:lstStyle/>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effectLst/>
                                    <a:latin typeface="Cambria Math" panose="02040503050406030204" pitchFamily="18" charset="0"/>
                                  </a:rPr>
                                  <m:t>𝐃</m:t>
                                </m:r>
                                <m:r>
                                  <a:rPr lang="en-US" sz="1800" b="1" kern="100">
                                    <a:effectLst/>
                                    <a:latin typeface="Cambria Math" panose="02040503050406030204" pitchFamily="18" charset="0"/>
                                  </a:rPr>
                                  <m:t>=</m:t>
                                </m:r>
                                <m:nary>
                                  <m:naryPr>
                                    <m:chr m:val="∑"/>
                                    <m:limLoc m:val="undOvr"/>
                                    <m:grow m:val="on"/>
                                    <m:ctrlPr>
                                      <a:rPr lang="zh-CN" sz="1800" b="1" i="1" kern="100">
                                        <a:effectLst/>
                                        <a:latin typeface="Cambria Math" panose="02040503050406030204" pitchFamily="18" charset="0"/>
                                      </a:rPr>
                                    </m:ctrlPr>
                                  </m:naryPr>
                                  <m:sub>
                                    <m:r>
                                      <a:rPr lang="en-US" sz="1800" b="1" i="1" kern="100">
                                        <a:effectLst/>
                                        <a:latin typeface="Cambria Math" panose="02040503050406030204" pitchFamily="18" charset="0"/>
                                      </a:rPr>
                                      <m:t>𝐢</m:t>
                                    </m:r>
                                    <m:r>
                                      <a:rPr lang="en-US" sz="1800" b="1" kern="100">
                                        <a:effectLst/>
                                        <a:latin typeface="Cambria Math" panose="02040503050406030204" pitchFamily="18" charset="0"/>
                                      </a:rPr>
                                      <m:t>=</m:t>
                                    </m:r>
                                    <m:r>
                                      <a:rPr lang="en-US" sz="1800" b="1" i="1" kern="100">
                                        <a:effectLst/>
                                        <a:latin typeface="Cambria Math" panose="02040503050406030204" pitchFamily="18" charset="0"/>
                                      </a:rPr>
                                      <m:t>𝟏</m:t>
                                    </m:r>
                                  </m:sub>
                                  <m:sup>
                                    <m:r>
                                      <a:rPr lang="en-US" sz="1800" b="1" i="1" kern="100">
                                        <a:effectLst/>
                                        <a:latin typeface="Cambria Math" panose="02040503050406030204" pitchFamily="18" charset="0"/>
                                      </a:rPr>
                                      <m:t>𝟑</m:t>
                                    </m:r>
                                  </m:sup>
                                  <m:e>
                                    <m:sSub>
                                      <m:sSubPr>
                                        <m:ctrlPr>
                                          <a:rPr lang="zh-CN" sz="1800" b="1" i="1" kern="100">
                                            <a:effectLst/>
                                            <a:latin typeface="Cambria Math" panose="02040503050406030204" pitchFamily="18" charset="0"/>
                                          </a:rPr>
                                        </m:ctrlPr>
                                      </m:sSubPr>
                                      <m:e>
                                        <m:r>
                                          <a:rPr lang="en-US" sz="1800" b="1" i="1" kern="100">
                                            <a:effectLst/>
                                            <a:latin typeface="Cambria Math" panose="02040503050406030204" pitchFamily="18" charset="0"/>
                                          </a:rPr>
                                          <m:t>𝐱</m:t>
                                        </m:r>
                                      </m:e>
                                      <m:sub>
                                        <m:r>
                                          <a:rPr lang="en-US" sz="1800" b="1" i="1" kern="100">
                                            <a:effectLst/>
                                            <a:latin typeface="Cambria Math" panose="02040503050406030204" pitchFamily="18" charset="0"/>
                                          </a:rPr>
                                          <m:t>𝐑𝐢</m:t>
                                        </m:r>
                                      </m:sub>
                                    </m:sSub>
                                  </m:e>
                                </m:nary>
                              </m:oMath>
                            </m:oMathPara>
                          </a14:m>
                          <a:endParaRPr lang="zh-CN" sz="1800" b="1" i="1" kern="100" dirty="0">
                            <a:solidFill>
                              <a:schemeClr val="tx1"/>
                            </a:solidFill>
                            <a:effectLst/>
                            <a:latin typeface="+mn-lt"/>
                            <a:ea typeface="+mn-ea"/>
                            <a:cs typeface="+mn-cs"/>
                          </a:endParaRPr>
                        </a:p>
                      </a:txBody>
                      <a:tcPr marL="68580" marR="68580" marT="0" marB="0"/>
                    </a:tc>
                    <a:tc>
                      <a:txBody>
                        <a:bodyPr/>
                        <a:lstStyle/>
                        <a:p>
                          <a:pPr indent="304800" algn="ctr">
                            <a:lnSpc>
                              <a:spcPct val="125000"/>
                            </a:lnSpc>
                            <a:spcAft>
                              <a:spcPts val="0"/>
                            </a:spcAft>
                          </a:pPr>
                          <a14:m>
                            <m:oMathPara xmlns:m="http://schemas.openxmlformats.org/officeDocument/2006/math">
                              <m:oMathParaPr>
                                <m:jc m:val="left"/>
                              </m:oMathParaPr>
                              <m:oMath xmlns:m="http://schemas.openxmlformats.org/officeDocument/2006/math">
                                <m:r>
                                  <a:rPr lang="en-US" sz="1800" b="1" i="1" kern="100">
                                    <a:solidFill>
                                      <a:schemeClr val="tx1"/>
                                    </a:solidFill>
                                    <a:effectLst/>
                                    <a:latin typeface="Cambria Math" panose="02040503050406030204" pitchFamily="18" charset="0"/>
                                    <a:ea typeface="+mn-ea"/>
                                    <a:cs typeface="+mn-cs"/>
                                  </a:rPr>
                                  <m:t>𝐄</m:t>
                                </m:r>
                                <m:r>
                                  <a:rPr lang="en-US" sz="1800" b="1" i="1" kern="100">
                                    <a:solidFill>
                                      <a:schemeClr val="tx1"/>
                                    </a:solidFill>
                                    <a:effectLst/>
                                    <a:latin typeface="Cambria Math" panose="02040503050406030204" pitchFamily="18" charset="0"/>
                                    <a:ea typeface="+mn-ea"/>
                                    <a:cs typeface="+mn-cs"/>
                                  </a:rPr>
                                  <m:t>=</m:t>
                                </m:r>
                                <m:nary>
                                  <m:naryPr>
                                    <m:chr m:val="∑"/>
                                    <m:limLoc m:val="undOvr"/>
                                    <m:grow m:val="on"/>
                                    <m:ctrlPr>
                                      <a:rPr lang="zh-CN" sz="1800" b="1" i="1" kern="100">
                                        <a:solidFill>
                                          <a:schemeClr val="tx1"/>
                                        </a:solidFill>
                                        <a:effectLst/>
                                        <a:latin typeface="Cambria Math" panose="02040503050406030204" pitchFamily="18" charset="0"/>
                                        <a:ea typeface="+mn-ea"/>
                                        <a:cs typeface="+mn-cs"/>
                                      </a:rPr>
                                    </m:ctrlPr>
                                  </m:naryPr>
                                  <m:sub>
                                    <m:r>
                                      <a:rPr lang="en-US" sz="1800" b="1" i="1" kern="100">
                                        <a:solidFill>
                                          <a:schemeClr val="tx1"/>
                                        </a:solidFill>
                                        <a:effectLst/>
                                        <a:latin typeface="Cambria Math" panose="02040503050406030204" pitchFamily="18" charset="0"/>
                                        <a:ea typeface="+mn-ea"/>
                                        <a:cs typeface="+mn-cs"/>
                                      </a:rPr>
                                      <m:t>𝐢</m:t>
                                    </m:r>
                                    <m:r>
                                      <a:rPr lang="en-US" sz="1800" b="1" i="1" kern="100">
                                        <a:solidFill>
                                          <a:schemeClr val="tx1"/>
                                        </a:solidFill>
                                        <a:effectLst/>
                                        <a:latin typeface="Cambria Math" panose="02040503050406030204" pitchFamily="18" charset="0"/>
                                        <a:ea typeface="+mn-ea"/>
                                        <a:cs typeface="+mn-cs"/>
                                      </a:rPr>
                                      <m:t>=</m:t>
                                    </m:r>
                                    <m:r>
                                      <a:rPr lang="en-US" sz="1800" b="1" i="1" kern="100">
                                        <a:solidFill>
                                          <a:schemeClr val="tx1"/>
                                        </a:solidFill>
                                        <a:effectLst/>
                                        <a:latin typeface="Cambria Math" panose="02040503050406030204" pitchFamily="18" charset="0"/>
                                        <a:ea typeface="+mn-ea"/>
                                        <a:cs typeface="+mn-cs"/>
                                      </a:rPr>
                                      <m:t>𝟏</m:t>
                                    </m:r>
                                  </m:sub>
                                  <m:sup>
                                    <m:r>
                                      <a:rPr lang="en-US" sz="1800" b="1" i="1" kern="100">
                                        <a:solidFill>
                                          <a:schemeClr val="tx1"/>
                                        </a:solidFill>
                                        <a:effectLst/>
                                        <a:latin typeface="Cambria Math" panose="02040503050406030204" pitchFamily="18" charset="0"/>
                                        <a:ea typeface="+mn-ea"/>
                                        <a:cs typeface="+mn-cs"/>
                                      </a:rPr>
                                      <m:t>𝟑</m:t>
                                    </m:r>
                                  </m:sup>
                                  <m:e>
                                    <m:sSub>
                                      <m:sSubPr>
                                        <m:ctrlPr>
                                          <a:rPr lang="zh-CN" sz="1800" b="1" i="1" kern="100">
                                            <a:solidFill>
                                              <a:schemeClr val="tx1"/>
                                            </a:solidFill>
                                            <a:effectLst/>
                                            <a:latin typeface="Cambria Math" panose="02040503050406030204" pitchFamily="18" charset="0"/>
                                            <a:ea typeface="+mn-ea"/>
                                            <a:cs typeface="+mn-cs"/>
                                          </a:rPr>
                                        </m:ctrlPr>
                                      </m:sSubPr>
                                      <m:e>
                                        <m:sSub>
                                          <m:sSubPr>
                                            <m:ctrlPr>
                                              <a:rPr lang="zh-CN" sz="1800" b="1" i="1" kern="100">
                                                <a:solidFill>
                                                  <a:schemeClr val="tx1"/>
                                                </a:solidFill>
                                                <a:effectLst/>
                                                <a:latin typeface="Cambria Math" panose="02040503050406030204" pitchFamily="18" charset="0"/>
                                                <a:ea typeface="+mn-ea"/>
                                                <a:cs typeface="+mn-cs"/>
                                              </a:rPr>
                                            </m:ctrlPr>
                                          </m:sSubPr>
                                          <m:e>
                                            <m:r>
                                              <a:rPr lang="en-US" sz="1800" b="1" i="1" kern="100">
                                                <a:solidFill>
                                                  <a:schemeClr val="tx1"/>
                                                </a:solidFill>
                                                <a:effectLst/>
                                                <a:latin typeface="Cambria Math" panose="02040503050406030204" pitchFamily="18" charset="0"/>
                                                <a:ea typeface="+mn-ea"/>
                                                <a:cs typeface="+mn-cs"/>
                                              </a:rPr>
                                              <m:t>𝐱</m:t>
                                            </m:r>
                                          </m:e>
                                          <m:sub>
                                            <m:r>
                                              <a:rPr lang="en-US" sz="1800" b="1" i="1" kern="100">
                                                <a:solidFill>
                                                  <a:schemeClr val="tx1"/>
                                                </a:solidFill>
                                                <a:effectLst/>
                                                <a:latin typeface="Cambria Math" panose="02040503050406030204" pitchFamily="18" charset="0"/>
                                                <a:ea typeface="+mn-ea"/>
                                                <a:cs typeface="+mn-cs"/>
                                              </a:rPr>
                                              <m:t>𝐑𝐢</m:t>
                                            </m:r>
                                          </m:sub>
                                        </m:sSub>
                                        <m:r>
                                          <a:rPr lang="en-US" sz="1800" b="1" i="1" kern="100">
                                            <a:solidFill>
                                              <a:schemeClr val="tx1"/>
                                            </a:solidFill>
                                            <a:effectLst/>
                                            <a:latin typeface="Cambria Math" panose="02040503050406030204" pitchFamily="18" charset="0"/>
                                            <a:ea typeface="+mn-ea"/>
                                            <a:cs typeface="+mn-cs"/>
                                          </a:rPr>
                                          <m:t>𝐲</m:t>
                                        </m:r>
                                      </m:e>
                                      <m:sub>
                                        <m:r>
                                          <a:rPr lang="en-US" sz="1800" b="1" i="1" kern="100">
                                            <a:solidFill>
                                              <a:schemeClr val="tx1"/>
                                            </a:solidFill>
                                            <a:effectLst/>
                                            <a:latin typeface="Cambria Math" panose="02040503050406030204" pitchFamily="18" charset="0"/>
                                            <a:ea typeface="+mn-ea"/>
                                            <a:cs typeface="+mn-cs"/>
                                          </a:rPr>
                                          <m:t>𝐑𝐢</m:t>
                                        </m:r>
                                      </m:sub>
                                    </m:sSub>
                                  </m:e>
                                </m:nary>
                              </m:oMath>
                            </m:oMathPara>
                          </a14:m>
                          <a:endParaRPr lang="zh-CN" sz="1800" b="1" i="1" kern="100" dirty="0">
                            <a:solidFill>
                              <a:schemeClr val="tx1"/>
                            </a:solidFill>
                            <a:effectLst/>
                            <a:latin typeface="+mn-lt"/>
                            <a:ea typeface="+mn-ea"/>
                            <a:cs typeface="+mn-cs"/>
                          </a:endParaRPr>
                        </a:p>
                      </a:txBody>
                      <a:tcPr marL="68580" marR="68580" marT="0" marB="0"/>
                    </a:tc>
                    <a:tc>
                      <a:txBody>
                        <a:bodyPr/>
                        <a:lstStyle/>
                        <a:p>
                          <a:pPr marL="0" indent="304800" algn="ctr" defTabSz="914400" rtl="0" eaLnBrk="1" latinLnBrk="0" hangingPunct="1">
                            <a:lnSpc>
                              <a:spcPct val="125000"/>
                            </a:lnSpc>
                            <a:spcAft>
                              <a:spcPts val="0"/>
                            </a:spcAft>
                          </a:pPr>
                          <a14:m>
                            <m:oMathPara xmlns:m="http://schemas.openxmlformats.org/officeDocument/2006/math">
                              <m:oMathParaPr>
                                <m:jc m:val="centerGroup"/>
                              </m:oMathParaPr>
                              <m:oMath xmlns:m="http://schemas.openxmlformats.org/officeDocument/2006/math">
                                <m:r>
                                  <a:rPr lang="en-US" sz="1800" b="1" i="1" kern="100">
                                    <a:solidFill>
                                      <a:schemeClr val="tx1"/>
                                    </a:solidFill>
                                    <a:effectLst/>
                                    <a:latin typeface="Cambria Math" panose="02040503050406030204" pitchFamily="18" charset="0"/>
                                    <a:ea typeface="+mn-ea"/>
                                    <a:cs typeface="+mn-cs"/>
                                  </a:rPr>
                                  <m:t>𝐅</m:t>
                                </m:r>
                                <m:r>
                                  <a:rPr lang="en-US" sz="1800" b="1" i="1" kern="100">
                                    <a:solidFill>
                                      <a:schemeClr val="tx1"/>
                                    </a:solidFill>
                                    <a:effectLst/>
                                    <a:latin typeface="Cambria Math" panose="02040503050406030204" pitchFamily="18" charset="0"/>
                                    <a:ea typeface="+mn-ea"/>
                                    <a:cs typeface="+mn-cs"/>
                                  </a:rPr>
                                  <m:t>=</m:t>
                                </m:r>
                                <m:nary>
                                  <m:naryPr>
                                    <m:chr m:val="∑"/>
                                    <m:limLoc m:val="undOvr"/>
                                    <m:grow m:val="on"/>
                                    <m:ctrlPr>
                                      <a:rPr lang="zh-CN" sz="1800" b="1" i="1" kern="100">
                                        <a:solidFill>
                                          <a:schemeClr val="tx1"/>
                                        </a:solidFill>
                                        <a:effectLst/>
                                        <a:latin typeface="Cambria Math" panose="02040503050406030204" pitchFamily="18" charset="0"/>
                                        <a:ea typeface="+mn-ea"/>
                                        <a:cs typeface="+mn-cs"/>
                                      </a:rPr>
                                    </m:ctrlPr>
                                  </m:naryPr>
                                  <m:sub>
                                    <m:r>
                                      <a:rPr lang="en-US" sz="1800" b="1" i="1" kern="100">
                                        <a:solidFill>
                                          <a:schemeClr val="tx1"/>
                                        </a:solidFill>
                                        <a:effectLst/>
                                        <a:latin typeface="Cambria Math" panose="02040503050406030204" pitchFamily="18" charset="0"/>
                                        <a:ea typeface="+mn-ea"/>
                                        <a:cs typeface="+mn-cs"/>
                                      </a:rPr>
                                      <m:t>𝐢</m:t>
                                    </m:r>
                                    <m:r>
                                      <a:rPr lang="en-US" sz="1800" b="1" i="1" kern="100">
                                        <a:solidFill>
                                          <a:schemeClr val="tx1"/>
                                        </a:solidFill>
                                        <a:effectLst/>
                                        <a:latin typeface="Cambria Math" panose="02040503050406030204" pitchFamily="18" charset="0"/>
                                        <a:ea typeface="+mn-ea"/>
                                        <a:cs typeface="+mn-cs"/>
                                      </a:rPr>
                                      <m:t>=</m:t>
                                    </m:r>
                                    <m:r>
                                      <a:rPr lang="en-US" sz="1800" b="1" i="1" kern="100">
                                        <a:solidFill>
                                          <a:schemeClr val="tx1"/>
                                        </a:solidFill>
                                        <a:effectLst/>
                                        <a:latin typeface="Cambria Math" panose="02040503050406030204" pitchFamily="18" charset="0"/>
                                        <a:ea typeface="+mn-ea"/>
                                        <a:cs typeface="+mn-cs"/>
                                      </a:rPr>
                                      <m:t>𝟏</m:t>
                                    </m:r>
                                  </m:sub>
                                  <m:sup>
                                    <m:r>
                                      <a:rPr lang="en-US" sz="1800" b="1" i="1" kern="100">
                                        <a:solidFill>
                                          <a:schemeClr val="tx1"/>
                                        </a:solidFill>
                                        <a:effectLst/>
                                        <a:latin typeface="Cambria Math" panose="02040503050406030204" pitchFamily="18" charset="0"/>
                                        <a:ea typeface="+mn-ea"/>
                                        <a:cs typeface="+mn-cs"/>
                                      </a:rPr>
                                      <m:t>𝟑</m:t>
                                    </m:r>
                                  </m:sup>
                                  <m:e>
                                    <m:sSub>
                                      <m:sSubPr>
                                        <m:ctrlPr>
                                          <a:rPr lang="zh-CN" sz="1800" b="1" i="1" kern="100">
                                            <a:solidFill>
                                              <a:schemeClr val="tx1"/>
                                            </a:solidFill>
                                            <a:effectLst/>
                                            <a:latin typeface="Cambria Math" panose="02040503050406030204" pitchFamily="18" charset="0"/>
                                            <a:ea typeface="+mn-ea"/>
                                            <a:cs typeface="+mn-cs"/>
                                          </a:rPr>
                                        </m:ctrlPr>
                                      </m:sSubPr>
                                      <m:e>
                                        <m:r>
                                          <a:rPr lang="en-US" sz="1800" b="1" i="1" kern="100">
                                            <a:solidFill>
                                              <a:schemeClr val="tx1"/>
                                            </a:solidFill>
                                            <a:effectLst/>
                                            <a:latin typeface="Cambria Math" panose="02040503050406030204" pitchFamily="18" charset="0"/>
                                            <a:ea typeface="+mn-ea"/>
                                            <a:cs typeface="+mn-cs"/>
                                          </a:rPr>
                                          <m:t>𝐱</m:t>
                                        </m:r>
                                      </m:e>
                                      <m:sub>
                                        <m:r>
                                          <a:rPr lang="en-US" sz="1800" b="1" i="1" kern="100">
                                            <a:solidFill>
                                              <a:schemeClr val="tx1"/>
                                            </a:solidFill>
                                            <a:effectLst/>
                                            <a:latin typeface="Cambria Math" panose="02040503050406030204" pitchFamily="18" charset="0"/>
                                            <a:ea typeface="+mn-ea"/>
                                            <a:cs typeface="+mn-cs"/>
                                          </a:rPr>
                                          <m:t>𝐑𝐢</m:t>
                                        </m:r>
                                      </m:sub>
                                    </m:sSub>
                                  </m:e>
                                </m:nary>
                                <m:sSubSup>
                                  <m:sSubSupPr>
                                    <m:ctrlPr>
                                      <a:rPr lang="zh-CN" sz="1800" b="1" i="1" kern="100">
                                        <a:solidFill>
                                          <a:schemeClr val="tx1"/>
                                        </a:solidFill>
                                        <a:effectLst/>
                                        <a:latin typeface="Cambria Math" panose="02040503050406030204" pitchFamily="18" charset="0"/>
                                        <a:ea typeface="+mn-ea"/>
                                        <a:cs typeface="+mn-cs"/>
                                      </a:rPr>
                                    </m:ctrlPr>
                                  </m:sSubSupPr>
                                  <m:e>
                                    <m:r>
                                      <a:rPr lang="en-US" sz="1800" b="1" i="1" kern="100">
                                        <a:solidFill>
                                          <a:schemeClr val="tx1"/>
                                        </a:solidFill>
                                        <a:effectLst/>
                                        <a:latin typeface="Cambria Math" panose="02040503050406030204" pitchFamily="18" charset="0"/>
                                        <a:ea typeface="+mn-ea"/>
                                        <a:cs typeface="+mn-cs"/>
                                      </a:rPr>
                                      <m:t>𝐲</m:t>
                                    </m:r>
                                  </m:e>
                                  <m:sub>
                                    <m:r>
                                      <a:rPr lang="en-US" sz="1800" b="1" i="1" kern="100">
                                        <a:solidFill>
                                          <a:schemeClr val="tx1"/>
                                        </a:solidFill>
                                        <a:effectLst/>
                                        <a:latin typeface="Cambria Math" panose="02040503050406030204" pitchFamily="18" charset="0"/>
                                        <a:ea typeface="+mn-ea"/>
                                        <a:cs typeface="+mn-cs"/>
                                      </a:rPr>
                                      <m:t>𝐑𝐢</m:t>
                                    </m:r>
                                  </m:sub>
                                  <m:sup>
                                    <m:r>
                                      <a:rPr lang="en-US" sz="1800" b="1" i="1" kern="100">
                                        <a:solidFill>
                                          <a:schemeClr val="tx1"/>
                                        </a:solidFill>
                                        <a:effectLst/>
                                        <a:latin typeface="Cambria Math" panose="02040503050406030204" pitchFamily="18" charset="0"/>
                                        <a:ea typeface="+mn-ea"/>
                                        <a:cs typeface="+mn-cs"/>
                                      </a:rPr>
                                      <m:t>𝟐</m:t>
                                    </m:r>
                                  </m:sup>
                                </m:sSubSup>
                              </m:oMath>
                            </m:oMathPara>
                          </a14:m>
                          <a:endParaRPr lang="zh-CN" sz="1800" b="1" i="1" kern="1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969625022"/>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594058880"/>
                  </p:ext>
                </p:extLst>
              </p:nvPr>
            </p:nvGraphicFramePr>
            <p:xfrm>
              <a:off x="1776650" y="3617281"/>
              <a:ext cx="5590697" cy="1114709"/>
            </p:xfrm>
            <a:graphic>
              <a:graphicData uri="http://schemas.openxmlformats.org/drawingml/2006/table">
                <a:tbl>
                  <a:tblPr firstRow="1" firstCol="1" bandRow="1">
                    <a:tableStyleId>{2D5ABB26-0587-4C30-8999-92F81FD0307C}</a:tableStyleId>
                  </a:tblPr>
                  <a:tblGrid>
                    <a:gridCol w="1713077">
                      <a:extLst>
                        <a:ext uri="{9D8B030D-6E8A-4147-A177-3AD203B41FA5}">
                          <a16:colId xmlns:a16="http://schemas.microsoft.com/office/drawing/2014/main" val="3602137634"/>
                        </a:ext>
                      </a:extLst>
                    </a:gridCol>
                    <a:gridCol w="2013605">
                      <a:extLst>
                        <a:ext uri="{9D8B030D-6E8A-4147-A177-3AD203B41FA5}">
                          <a16:colId xmlns:a16="http://schemas.microsoft.com/office/drawing/2014/main" val="1080174970"/>
                        </a:ext>
                      </a:extLst>
                    </a:gridCol>
                    <a:gridCol w="1864015">
                      <a:extLst>
                        <a:ext uri="{9D8B030D-6E8A-4147-A177-3AD203B41FA5}">
                          <a16:colId xmlns:a16="http://schemas.microsoft.com/office/drawing/2014/main" val="2433852963"/>
                        </a:ext>
                      </a:extLst>
                    </a:gridCol>
                  </a:tblGrid>
                  <a:tr h="1114709">
                    <a:tc>
                      <a:txBody>
                        <a:bodyPr/>
                        <a:lstStyle/>
                        <a:p>
                          <a:endParaRPr lang="zh-CN"/>
                        </a:p>
                      </a:txBody>
                      <a:tcPr marL="68580" marR="68580" marT="0" marB="0">
                        <a:blipFill>
                          <a:blip r:embed="rId4"/>
                          <a:stretch>
                            <a:fillRect r="-226690"/>
                          </a:stretch>
                        </a:blipFill>
                      </a:tcPr>
                    </a:tc>
                    <a:tc>
                      <a:txBody>
                        <a:bodyPr/>
                        <a:lstStyle/>
                        <a:p>
                          <a:endParaRPr lang="zh-CN"/>
                        </a:p>
                      </a:txBody>
                      <a:tcPr marL="68580" marR="68580" marT="0" marB="0">
                        <a:blipFill>
                          <a:blip r:embed="rId4"/>
                          <a:stretch>
                            <a:fillRect l="-84894" r="-92447"/>
                          </a:stretch>
                        </a:blipFill>
                      </a:tcPr>
                    </a:tc>
                    <a:tc>
                      <a:txBody>
                        <a:bodyPr/>
                        <a:lstStyle/>
                        <a:p>
                          <a:endParaRPr lang="zh-CN"/>
                        </a:p>
                      </a:txBody>
                      <a:tcPr marL="68580" marR="68580" marT="0" marB="0">
                        <a:blipFill>
                          <a:blip r:embed="rId4"/>
                          <a:stretch>
                            <a:fillRect l="-200000"/>
                          </a:stretch>
                        </a:blipFill>
                      </a:tcPr>
                    </a:tc>
                    <a:extLst>
                      <a:ext uri="{0D108BD9-81ED-4DB2-BD59-A6C34878D82A}">
                        <a16:rowId xmlns:a16="http://schemas.microsoft.com/office/drawing/2014/main" val="969625022"/>
                      </a:ext>
                    </a:extLst>
                  </a:tr>
                </a:tbl>
              </a:graphicData>
            </a:graphic>
          </p:graphicFrame>
        </mc:Fallback>
      </mc:AlternateContent>
      <mc:AlternateContent xmlns:mc="http://schemas.openxmlformats.org/markup-compatibility/2006" xmlns:a14="http://schemas.microsoft.com/office/drawing/2010/main">
        <mc:Choice Requires="a14">
          <p:sp>
            <p:nvSpPr>
              <p:cNvPr id="2" name="矩形 1"/>
              <p:cNvSpPr/>
              <p:nvPr/>
            </p:nvSpPr>
            <p:spPr>
              <a:xfrm>
                <a:off x="3228907" y="1703148"/>
                <a:ext cx="2686185" cy="976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b="1" i="1">
                              <a:latin typeface="Cambria Math" panose="02040503050406030204" pitchFamily="18" charset="0"/>
                            </a:rPr>
                          </m:ctrlPr>
                        </m:dPr>
                        <m:e>
                          <m:m>
                            <m:mPr>
                              <m:mcs>
                                <m:mc>
                                  <m:mcPr>
                                    <m:count m:val="1"/>
                                    <m:mcJc m:val="center"/>
                                  </m:mcPr>
                                </m:mc>
                              </m:mcs>
                              <m:ctrlPr>
                                <a:rPr lang="zh-CN" altLang="en-US" b="1" i="1">
                                  <a:latin typeface="Cambria Math" panose="02040503050406030204" pitchFamily="18" charset="0"/>
                                </a:rPr>
                              </m:ctrlPr>
                            </m:mPr>
                            <m:m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m:rPr>
                                        <m:nor/>
                                      </m:rPr>
                                      <a:rPr lang="zh-CN" altLang="en-US" b="1" i="1">
                                        <a:latin typeface="Cambria Math" panose="02040503050406030204" pitchFamily="18" charset="0"/>
                                      </a:rPr>
                                      <m:t>о</m:t>
                                    </m:r>
                                  </m:sub>
                                </m:sSub>
                                <m:r>
                                  <a:rPr lang="zh-CN" altLang="en-US" b="1" i="1">
                                    <a:latin typeface="Cambria Math" panose="02040503050406030204" pitchFamily="18" charset="0"/>
                                  </a:rPr>
                                  <m:t>𝑵</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𝟏</m:t>
                                    </m:r>
                                  </m:sub>
                                </m:sSub>
                                <m:r>
                                  <a:rPr lang="zh-CN" altLang="en-US" b="1" i="1">
                                    <a:latin typeface="Cambria Math" panose="02040503050406030204" pitchFamily="18" charset="0"/>
                                  </a:rPr>
                                  <m:t>𝑷</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𝟐</m:t>
                                    </m:r>
                                  </m:sub>
                                </m:sSub>
                                <m:r>
                                  <a:rPr lang="zh-CN" altLang="en-US" b="1" i="1">
                                    <a:latin typeface="Cambria Math" panose="02040503050406030204" pitchFamily="18" charset="0"/>
                                  </a:rPr>
                                  <m:t>𝑸</m:t>
                                </m:r>
                                <m:r>
                                  <a:rPr lang="zh-CN" altLang="en-US" b="1" i="0">
                                    <a:latin typeface="Cambria Math" panose="02040503050406030204" pitchFamily="18" charset="0"/>
                                  </a:rPr>
                                  <m:t>=</m:t>
                                </m:r>
                                <m:r>
                                  <a:rPr lang="zh-CN" altLang="en-US" b="1" i="1">
                                    <a:latin typeface="Cambria Math" panose="02040503050406030204" pitchFamily="18" charset="0"/>
                                  </a:rPr>
                                  <m:t>𝑫</m:t>
                                </m:r>
                              </m:e>
                            </m:mr>
                            <m:m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𝟎</m:t>
                                    </m:r>
                                  </m:sub>
                                </m:sSub>
                                <m:r>
                                  <a:rPr lang="zh-CN" altLang="en-US" b="1" i="1">
                                    <a:latin typeface="Cambria Math" panose="02040503050406030204" pitchFamily="18" charset="0"/>
                                  </a:rPr>
                                  <m:t>𝑷</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𝟏</m:t>
                                    </m:r>
                                  </m:sub>
                                </m:sSub>
                                <m:r>
                                  <a:rPr lang="zh-CN" altLang="en-US" b="1" i="1">
                                    <a:latin typeface="Cambria Math" panose="02040503050406030204" pitchFamily="18" charset="0"/>
                                  </a:rPr>
                                  <m:t>𝑸</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𝟐</m:t>
                                    </m:r>
                                  </m:sub>
                                </m:sSub>
                                <m:r>
                                  <a:rPr lang="zh-CN" altLang="en-US" b="1" i="1">
                                    <a:latin typeface="Cambria Math" panose="02040503050406030204" pitchFamily="18" charset="0"/>
                                  </a:rPr>
                                  <m:t>𝑹</m:t>
                                </m:r>
                                <m:r>
                                  <a:rPr lang="zh-CN" altLang="en-US" b="1" i="0">
                                    <a:latin typeface="Cambria Math" panose="02040503050406030204" pitchFamily="18" charset="0"/>
                                  </a:rPr>
                                  <m:t>=</m:t>
                                </m:r>
                                <m:r>
                                  <a:rPr lang="zh-CN" altLang="en-US" b="1" i="1">
                                    <a:latin typeface="Cambria Math" panose="02040503050406030204" pitchFamily="18" charset="0"/>
                                  </a:rPr>
                                  <m:t>𝑬</m:t>
                                </m:r>
                              </m:e>
                            </m:mr>
                            <m:m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𝟎</m:t>
                                    </m:r>
                                  </m:sub>
                                </m:sSub>
                                <m:r>
                                  <a:rPr lang="zh-CN" altLang="en-US" b="1" i="1">
                                    <a:latin typeface="Cambria Math" panose="02040503050406030204" pitchFamily="18" charset="0"/>
                                  </a:rPr>
                                  <m:t>𝑸</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𝟏</m:t>
                                    </m:r>
                                  </m:sub>
                                </m:sSub>
                                <m:r>
                                  <a:rPr lang="zh-CN" altLang="en-US" b="1" i="1">
                                    <a:latin typeface="Cambria Math" panose="02040503050406030204" pitchFamily="18" charset="0"/>
                                  </a:rPr>
                                  <m:t>𝑹</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𝟐</m:t>
                                    </m:r>
                                  </m:sub>
                                </m:sSub>
                                <m:r>
                                  <a:rPr lang="zh-CN" altLang="en-US" b="1" i="1">
                                    <a:latin typeface="Cambria Math" panose="02040503050406030204" pitchFamily="18" charset="0"/>
                                  </a:rPr>
                                  <m:t>𝑺</m:t>
                                </m:r>
                                <m:r>
                                  <a:rPr lang="zh-CN" altLang="en-US" b="1" i="0">
                                    <a:latin typeface="Cambria Math" panose="02040503050406030204" pitchFamily="18" charset="0"/>
                                  </a:rPr>
                                  <m:t>=</m:t>
                                </m:r>
                                <m:r>
                                  <a:rPr lang="zh-CN" altLang="en-US" b="1" i="1">
                                    <a:latin typeface="Cambria Math" panose="02040503050406030204" pitchFamily="18" charset="0"/>
                                  </a:rPr>
                                  <m:t>𝑭</m:t>
                                </m:r>
                              </m:e>
                            </m:mr>
                          </m:m>
                        </m:e>
                      </m:d>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3228907" y="1703148"/>
                <a:ext cx="2686185" cy="97661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7151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4837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6.2.2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多基准法</a:t>
            </a:r>
          </a:p>
        </p:txBody>
      </p:sp>
      <mc:AlternateContent xmlns:mc="http://schemas.openxmlformats.org/markup-compatibility/2006" xmlns:a14="http://schemas.microsoft.com/office/drawing/2010/main">
        <mc:Choice Requires="a14">
          <p:sp>
            <p:nvSpPr>
              <p:cNvPr id="3" name="矩形 2"/>
              <p:cNvSpPr/>
              <p:nvPr/>
            </p:nvSpPr>
            <p:spPr>
              <a:xfrm>
                <a:off x="228600" y="1007147"/>
                <a:ext cx="8686800" cy="3748719"/>
              </a:xfrm>
              <a:prstGeom prst="rect">
                <a:avLst/>
              </a:prstGeom>
            </p:spPr>
            <p:txBody>
              <a:bodyPr wrap="square">
                <a:spAutoFit/>
              </a:bodyPr>
              <a:lstStyle/>
              <a:p>
                <a:pPr marL="742950" lvl="1" indent="-285750">
                  <a:lnSpc>
                    <a:spcPct val="120000"/>
                  </a:lnSpc>
                  <a:buClr>
                    <a:schemeClr val="accent3">
                      <a:lumMod val="75000"/>
                    </a:schemeClr>
                  </a:buClr>
                  <a:buFont typeface="Wingdings" panose="05000000000000000000" pitchFamily="2" charset="2"/>
                  <a:buChar char="u"/>
                </a:pPr>
                <a:r>
                  <a:rPr lang="zh-CN" altLang="zh-CN" b="1" dirty="0">
                    <a:solidFill>
                      <a:prstClr val="black"/>
                    </a:solidFill>
                    <a:latin typeface="Times New Roman" panose="02020603050405020304" pitchFamily="18" charset="0"/>
                    <a:ea typeface="微软雅黑" panose="020B0503020204020204" pitchFamily="34" charset="-122"/>
                  </a:rPr>
                  <a:t>由标定值计算出</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𝑷</m:t>
                    </m:r>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𝑸</m:t>
                    </m:r>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𝑹</m:t>
                    </m:r>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𝑺</m:t>
                    </m:r>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𝑫</m:t>
                    </m:r>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𝑬</m:t>
                    </m:r>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𝑭</m:t>
                    </m:r>
                  </m:oMath>
                </a14:m>
                <a:r>
                  <a:rPr lang="zh-CN" altLang="zh-CN" b="1" dirty="0">
                    <a:solidFill>
                      <a:prstClr val="black"/>
                    </a:solidFill>
                    <a:latin typeface="Times New Roman" panose="02020603050405020304" pitchFamily="18" charset="0"/>
                    <a:ea typeface="微软雅黑" panose="020B0503020204020204" pitchFamily="34" charset="-122"/>
                  </a:rPr>
                  <a:t>后，解矩阵方程可得待定常系数</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𝟎</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𝟐</m:t>
                        </m:r>
                      </m:sub>
                    </m:sSub>
                  </m:oMath>
                </a14:m>
                <a:r>
                  <a:rPr lang="zh-CN" altLang="zh-CN" b="1" dirty="0">
                    <a:solidFill>
                      <a:prstClr val="black"/>
                    </a:solidFill>
                    <a:latin typeface="Times New Roman" panose="02020603050405020304" pitchFamily="18" charset="0"/>
                    <a:ea typeface="微软雅黑" panose="020B0503020204020204" pitchFamily="34" charset="-122"/>
                  </a:rPr>
                  <a:t>的表达式：</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0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确定</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𝟎</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𝑪</m:t>
                        </m:r>
                      </m:e>
                      <m:sub>
                        <m:r>
                          <a:rPr lang="en-US" altLang="zh-CN" b="1" i="1">
                            <a:solidFill>
                              <a:prstClr val="black"/>
                            </a:solidFill>
                            <a:latin typeface="Cambria Math" panose="02040503050406030204" pitchFamily="18" charset="0"/>
                            <a:ea typeface="微软雅黑" panose="020B0503020204020204" pitchFamily="34" charset="-122"/>
                          </a:rPr>
                          <m:t>𝟐</m:t>
                        </m:r>
                      </m:sub>
                    </m:sSub>
                  </m:oMath>
                </a14:m>
                <a:r>
                  <a:rPr lang="zh-CN" altLang="en-US" b="1" dirty="0">
                    <a:solidFill>
                      <a:prstClr val="black"/>
                    </a:solidFill>
                    <a:latin typeface="Times New Roman" panose="02020603050405020304" pitchFamily="18" charset="0"/>
                    <a:ea typeface="微软雅黑" panose="020B0503020204020204" pitchFamily="34" charset="-122"/>
                  </a:rPr>
                  <a:t>数值后，可得反非线性特性拟合方程式，用于计算输出值</a:t>
                </a:r>
                <a:r>
                  <a:rPr lang="en-US" altLang="zh-CN" b="1" dirty="0">
                    <a:solidFill>
                      <a:prstClr val="black"/>
                    </a:solidFill>
                    <a:latin typeface="Times New Roman" panose="02020603050405020304" pitchFamily="18" charset="0"/>
                    <a:ea typeface="微软雅黑" panose="020B0503020204020204" pitchFamily="34" charset="-122"/>
                  </a:rPr>
                  <a:t>x(y)</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传感器系统在实时标定与测量期间保持输出</a:t>
                </a:r>
                <a:r>
                  <a:rPr lang="en-US" altLang="zh-CN" b="1" dirty="0">
                    <a:solidFill>
                      <a:prstClr val="black"/>
                    </a:solidFill>
                    <a:latin typeface="Times New Roman" panose="02020603050405020304" pitchFamily="18" charset="0"/>
                    <a:ea typeface="微软雅黑" panose="020B0503020204020204" pitchFamily="34" charset="-122"/>
                  </a:rPr>
                  <a:t>/</a:t>
                </a:r>
                <a:r>
                  <a:rPr lang="zh-CN" altLang="en-US" b="1" dirty="0">
                    <a:solidFill>
                      <a:prstClr val="black"/>
                    </a:solidFill>
                    <a:latin typeface="Times New Roman" panose="02020603050405020304" pitchFamily="18" charset="0"/>
                    <a:ea typeface="微软雅黑" panose="020B0503020204020204" pitchFamily="34" charset="-122"/>
                  </a:rPr>
                  <a:t>输入特性不变，测量精度取决于实时标定的精度，其他时间特性的漂移不会引入测量误差。</a:t>
                </a:r>
              </a:p>
            </p:txBody>
          </p:sp>
        </mc:Choice>
        <mc:Fallback xmlns="">
          <p:sp>
            <p:nvSpPr>
              <p:cNvPr id="3" name="矩形 2"/>
              <p:cNvSpPr>
                <a:spLocks noRot="1" noChangeAspect="1" noMove="1" noResize="1" noEditPoints="1" noAdjustHandles="1" noChangeArrowheads="1" noChangeShapeType="1" noTextEdit="1"/>
              </p:cNvSpPr>
              <p:nvPr/>
            </p:nvSpPr>
            <p:spPr>
              <a:xfrm>
                <a:off x="228600" y="1007147"/>
                <a:ext cx="8686800" cy="3748719"/>
              </a:xfrm>
              <a:prstGeom prst="rect">
                <a:avLst/>
              </a:prstGeom>
              <a:blipFill>
                <a:blip r:embed="rId3"/>
                <a:stretch>
                  <a:fillRect l="-491" r="-351" b="-9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958606" y="1805358"/>
                <a:ext cx="1923860" cy="17486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𝟎</m:t>
                          </m:r>
                        </m:sub>
                      </m:sSub>
                      <m:r>
                        <a:rPr lang="zh-CN" altLang="en-US" b="1" i="0">
                          <a:latin typeface="Cambria Math" panose="02040503050406030204" pitchFamily="18" charset="0"/>
                        </a:rPr>
                        <m:t>=</m:t>
                      </m:r>
                      <m:f>
                        <m:fPr>
                          <m:ctrlPr>
                            <a:rPr lang="zh-CN" altLang="en-US" b="1" i="1">
                              <a:latin typeface="Cambria Math" panose="02040503050406030204" pitchFamily="18" charset="0"/>
                            </a:rPr>
                          </m:ctrlPr>
                        </m:fPr>
                        <m:num>
                          <m:d>
                            <m:dPr>
                              <m:begChr m:val="|"/>
                              <m:endChr m:val="|"/>
                              <m:ctrlPr>
                                <a:rPr lang="zh-CN" altLang="en-US" b="1" i="1">
                                  <a:latin typeface="Cambria Math" panose="02040503050406030204" pitchFamily="18" charset="0"/>
                                </a:rPr>
                              </m:ctrlPr>
                            </m:dPr>
                            <m:e>
                              <m:m>
                                <m:mPr>
                                  <m:mcs>
                                    <m:mc>
                                      <m:mcPr>
                                        <m:count m:val="3"/>
                                        <m:mcJc m:val="center"/>
                                      </m:mcPr>
                                    </m:mc>
                                  </m:mcs>
                                  <m:ctrlPr>
                                    <a:rPr lang="zh-CN" altLang="en-US" b="1" i="1">
                                      <a:latin typeface="Cambria Math" panose="02040503050406030204" pitchFamily="18" charset="0"/>
                                    </a:rPr>
                                  </m:ctrlPr>
                                </m:mPr>
                                <m:mr>
                                  <m:e>
                                    <m:r>
                                      <a:rPr lang="zh-CN" altLang="en-US" b="1" i="1">
                                        <a:latin typeface="Cambria Math" panose="02040503050406030204" pitchFamily="18" charset="0"/>
                                      </a:rPr>
                                      <m:t>𝑫</m:t>
                                    </m:r>
                                  </m:e>
                                  <m:e>
                                    <m:r>
                                      <a:rPr lang="zh-CN" altLang="en-US" b="1" i="1">
                                        <a:latin typeface="Cambria Math" panose="02040503050406030204" pitchFamily="18" charset="0"/>
                                      </a:rPr>
                                      <m:t>𝑷</m:t>
                                    </m:r>
                                  </m:e>
                                  <m:e>
                                    <m:r>
                                      <a:rPr lang="zh-CN" altLang="en-US" b="1" i="1">
                                        <a:latin typeface="Cambria Math" panose="02040503050406030204" pitchFamily="18" charset="0"/>
                                      </a:rPr>
                                      <m:t>𝑸</m:t>
                                    </m:r>
                                  </m:e>
                                </m:mr>
                                <m:mr>
                                  <m:e>
                                    <m:r>
                                      <a:rPr lang="zh-CN" altLang="en-US" b="1" i="1">
                                        <a:latin typeface="Cambria Math" panose="02040503050406030204" pitchFamily="18" charset="0"/>
                                      </a:rPr>
                                      <m:t>𝑬</m:t>
                                    </m:r>
                                  </m:e>
                                  <m:e>
                                    <m:r>
                                      <a:rPr lang="zh-CN" altLang="en-US" b="1" i="1">
                                        <a:latin typeface="Cambria Math" panose="02040503050406030204" pitchFamily="18" charset="0"/>
                                      </a:rPr>
                                      <m:t>𝑸</m:t>
                                    </m:r>
                                  </m:e>
                                  <m:e>
                                    <m:r>
                                      <a:rPr lang="zh-CN" altLang="en-US" b="1" i="1">
                                        <a:latin typeface="Cambria Math" panose="02040503050406030204" pitchFamily="18" charset="0"/>
                                      </a:rPr>
                                      <m:t>𝑹</m:t>
                                    </m:r>
                                  </m:e>
                                </m:mr>
                                <m:mr>
                                  <m:e>
                                    <m:r>
                                      <a:rPr lang="zh-CN" altLang="en-US" b="1" i="1">
                                        <a:latin typeface="Cambria Math" panose="02040503050406030204" pitchFamily="18" charset="0"/>
                                      </a:rPr>
                                      <m:t>𝑬</m:t>
                                    </m:r>
                                  </m:e>
                                  <m:e>
                                    <m:r>
                                      <a:rPr lang="zh-CN" altLang="en-US" b="1" i="1">
                                        <a:latin typeface="Cambria Math" panose="02040503050406030204" pitchFamily="18" charset="0"/>
                                      </a:rPr>
                                      <m:t>𝑹</m:t>
                                    </m:r>
                                  </m:e>
                                  <m:e>
                                    <m:r>
                                      <a:rPr lang="zh-CN" altLang="en-US" b="1" i="1">
                                        <a:latin typeface="Cambria Math" panose="02040503050406030204" pitchFamily="18" charset="0"/>
                                      </a:rPr>
                                      <m:t>𝑺</m:t>
                                    </m:r>
                                  </m:e>
                                </m:mr>
                              </m:m>
                            </m:e>
                          </m:d>
                        </m:num>
                        <m:den>
                          <m:d>
                            <m:dPr>
                              <m:begChr m:val="|"/>
                              <m:endChr m:val="|"/>
                              <m:ctrlPr>
                                <a:rPr lang="zh-CN" altLang="en-US" b="1" i="1">
                                  <a:latin typeface="Cambria Math" panose="02040503050406030204" pitchFamily="18" charset="0"/>
                                </a:rPr>
                              </m:ctrlPr>
                            </m:dPr>
                            <m:e>
                              <m:m>
                                <m:mPr>
                                  <m:mcs>
                                    <m:mc>
                                      <m:mcPr>
                                        <m:count m:val="3"/>
                                        <m:mcJc m:val="center"/>
                                      </m:mcPr>
                                    </m:mc>
                                  </m:mcs>
                                  <m:ctrlPr>
                                    <a:rPr lang="zh-CN" altLang="en-US" b="1" i="1">
                                      <a:latin typeface="Cambria Math" panose="02040503050406030204" pitchFamily="18" charset="0"/>
                                    </a:rPr>
                                  </m:ctrlPr>
                                </m:mPr>
                                <m:mr>
                                  <m:e>
                                    <m:r>
                                      <a:rPr lang="zh-CN" altLang="en-US" b="1" i="1">
                                        <a:latin typeface="Cambria Math" panose="02040503050406030204" pitchFamily="18" charset="0"/>
                                      </a:rPr>
                                      <m:t>𝑵</m:t>
                                    </m:r>
                                  </m:e>
                                  <m:e>
                                    <m:r>
                                      <a:rPr lang="zh-CN" altLang="en-US" b="1" i="1">
                                        <a:latin typeface="Cambria Math" panose="02040503050406030204" pitchFamily="18" charset="0"/>
                                      </a:rPr>
                                      <m:t>𝑷</m:t>
                                    </m:r>
                                  </m:e>
                                  <m:e>
                                    <m:r>
                                      <a:rPr lang="zh-CN" altLang="en-US" b="1" i="1">
                                        <a:latin typeface="Cambria Math" panose="02040503050406030204" pitchFamily="18" charset="0"/>
                                      </a:rPr>
                                      <m:t>𝑸</m:t>
                                    </m:r>
                                  </m:e>
                                </m:mr>
                                <m:mr>
                                  <m:e>
                                    <m:r>
                                      <a:rPr lang="zh-CN" altLang="en-US" b="1" i="1">
                                        <a:latin typeface="Cambria Math" panose="02040503050406030204" pitchFamily="18" charset="0"/>
                                      </a:rPr>
                                      <m:t>𝑷</m:t>
                                    </m:r>
                                  </m:e>
                                  <m:e>
                                    <m:r>
                                      <a:rPr lang="zh-CN" altLang="en-US" b="1" i="1">
                                        <a:latin typeface="Cambria Math" panose="02040503050406030204" pitchFamily="18" charset="0"/>
                                      </a:rPr>
                                      <m:t>𝑸</m:t>
                                    </m:r>
                                  </m:e>
                                  <m:e>
                                    <m:r>
                                      <a:rPr lang="zh-CN" altLang="en-US" b="1" i="1">
                                        <a:latin typeface="Cambria Math" panose="02040503050406030204" pitchFamily="18" charset="0"/>
                                      </a:rPr>
                                      <m:t>𝑹</m:t>
                                    </m:r>
                                  </m:e>
                                </m:mr>
                                <m:mr>
                                  <m:e>
                                    <m:r>
                                      <a:rPr lang="zh-CN" altLang="en-US" b="1" i="1">
                                        <a:latin typeface="Cambria Math" panose="02040503050406030204" pitchFamily="18" charset="0"/>
                                      </a:rPr>
                                      <m:t>𝑸</m:t>
                                    </m:r>
                                  </m:e>
                                  <m:e>
                                    <m:r>
                                      <a:rPr lang="zh-CN" altLang="en-US" b="1" i="1">
                                        <a:latin typeface="Cambria Math" panose="02040503050406030204" pitchFamily="18" charset="0"/>
                                      </a:rPr>
                                      <m:t>𝑹</m:t>
                                    </m:r>
                                  </m:e>
                                  <m:e>
                                    <m:r>
                                      <a:rPr lang="zh-CN" altLang="en-US" b="1" i="1">
                                        <a:latin typeface="Cambria Math" panose="02040503050406030204" pitchFamily="18" charset="0"/>
                                      </a:rPr>
                                      <m:t>𝑺</m:t>
                                    </m:r>
                                  </m:e>
                                </m:mr>
                              </m:m>
                            </m:e>
                          </m:d>
                        </m:den>
                      </m:f>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958606" y="1805358"/>
                <a:ext cx="1923860" cy="174868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607665" y="1661152"/>
                <a:ext cx="1928669" cy="1892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𝟏</m:t>
                          </m:r>
                        </m:sub>
                      </m:sSub>
                      <m:r>
                        <a:rPr lang="zh-CN" altLang="en-US" b="1" i="0">
                          <a:latin typeface="Cambria Math" panose="02040503050406030204" pitchFamily="18" charset="0"/>
                        </a:rPr>
                        <m:t>=</m:t>
                      </m:r>
                      <m:f>
                        <m:fPr>
                          <m:ctrlPr>
                            <a:rPr lang="zh-CN" altLang="en-US" b="1" i="1">
                              <a:latin typeface="Cambria Math" panose="02040503050406030204" pitchFamily="18" charset="0"/>
                            </a:rPr>
                          </m:ctrlPr>
                        </m:fPr>
                        <m:num>
                          <m:d>
                            <m:dPr>
                              <m:begChr m:val="|"/>
                              <m:endChr m:val="|"/>
                              <m:ctrlPr>
                                <a:rPr lang="zh-CN" altLang="en-US" b="1" i="1">
                                  <a:latin typeface="Cambria Math" panose="02040503050406030204" pitchFamily="18" charset="0"/>
                                </a:rPr>
                              </m:ctrlPr>
                            </m:dPr>
                            <m:e>
                              <m:m>
                                <m:mPr>
                                  <m:mcs>
                                    <m:mc>
                                      <m:mcPr>
                                        <m:count m:val="3"/>
                                        <m:mcJc m:val="center"/>
                                      </m:mcPr>
                                    </m:mc>
                                  </m:mcs>
                                  <m:ctrlPr>
                                    <a:rPr lang="zh-CN" altLang="en-US" b="1" i="1">
                                      <a:latin typeface="Cambria Math" panose="02040503050406030204" pitchFamily="18" charset="0"/>
                                    </a:rPr>
                                  </m:ctrlPr>
                                </m:mPr>
                                <m:mr>
                                  <m:e>
                                    <m:r>
                                      <a:rPr lang="zh-CN" altLang="en-US" b="1" i="1">
                                        <a:latin typeface="Cambria Math" panose="02040503050406030204" pitchFamily="18" charset="0"/>
                                      </a:rPr>
                                      <m:t>𝑵</m:t>
                                    </m:r>
                                  </m:e>
                                  <m:e>
                                    <m:r>
                                      <a:rPr lang="zh-CN" altLang="en-US" b="1" i="1">
                                        <a:latin typeface="Cambria Math" panose="02040503050406030204" pitchFamily="18" charset="0"/>
                                      </a:rPr>
                                      <m:t>𝑫</m:t>
                                    </m:r>
                                  </m:e>
                                  <m:e>
                                    <m:r>
                                      <a:rPr lang="zh-CN" altLang="en-US" b="1" i="1">
                                        <a:latin typeface="Cambria Math" panose="02040503050406030204" pitchFamily="18" charset="0"/>
                                      </a:rPr>
                                      <m:t>𝑸</m:t>
                                    </m:r>
                                  </m:e>
                                </m:mr>
                                <m:mr>
                                  <m:e>
                                    <m:r>
                                      <a:rPr lang="zh-CN" altLang="en-US" b="1" i="1">
                                        <a:latin typeface="Cambria Math" panose="02040503050406030204" pitchFamily="18" charset="0"/>
                                      </a:rPr>
                                      <m:t>𝑷</m:t>
                                    </m:r>
                                  </m:e>
                                  <m:e>
                                    <m:r>
                                      <a:rPr lang="zh-CN" altLang="en-US" b="1" i="1">
                                        <a:latin typeface="Cambria Math" panose="02040503050406030204" pitchFamily="18" charset="0"/>
                                      </a:rPr>
                                      <m:t>𝑬</m:t>
                                    </m:r>
                                  </m:e>
                                  <m:e>
                                    <m:r>
                                      <a:rPr lang="zh-CN" altLang="en-US" b="1" i="1">
                                        <a:latin typeface="Cambria Math" panose="02040503050406030204" pitchFamily="18" charset="0"/>
                                      </a:rPr>
                                      <m:t>𝑹</m:t>
                                    </m:r>
                                  </m:e>
                                </m:mr>
                                <m:mr>
                                  <m:e>
                                    <m:r>
                                      <a:rPr lang="zh-CN" altLang="en-US" b="1" i="1">
                                        <a:latin typeface="Cambria Math" panose="02040503050406030204" pitchFamily="18" charset="0"/>
                                      </a:rPr>
                                      <m:t>𝑸</m:t>
                                    </m:r>
                                  </m:e>
                                  <m:e>
                                    <m:r>
                                      <a:rPr lang="zh-CN" altLang="en-US" b="1" i="1">
                                        <a:latin typeface="Cambria Math" panose="02040503050406030204" pitchFamily="18" charset="0"/>
                                      </a:rPr>
                                      <m:t>𝑭</m:t>
                                    </m:r>
                                  </m:e>
                                  <m:e>
                                    <m:r>
                                      <a:rPr lang="zh-CN" altLang="en-US" b="1" i="1">
                                        <a:latin typeface="Cambria Math" panose="02040503050406030204" pitchFamily="18" charset="0"/>
                                      </a:rPr>
                                      <m:t>𝑺</m:t>
                                    </m:r>
                                  </m:e>
                                </m:mr>
                              </m:m>
                            </m:e>
                          </m:d>
                        </m:num>
                        <m:den>
                          <m:d>
                            <m:dPr>
                              <m:begChr m:val="|"/>
                              <m:endChr m:val="|"/>
                              <m:ctrlPr>
                                <a:rPr lang="zh-CN" altLang="en-US" b="1" i="1">
                                  <a:latin typeface="Cambria Math" panose="02040503050406030204" pitchFamily="18" charset="0"/>
                                </a:rPr>
                              </m:ctrlPr>
                            </m:dPr>
                            <m:e>
                              <m:m>
                                <m:mPr>
                                  <m:mcs>
                                    <m:mc>
                                      <m:mcPr>
                                        <m:count m:val="3"/>
                                        <m:mcJc m:val="center"/>
                                      </m:mcPr>
                                    </m:mc>
                                  </m:mcs>
                                  <m:ctrlPr>
                                    <a:rPr lang="zh-CN" altLang="en-US" b="1" i="1">
                                      <a:latin typeface="Cambria Math" panose="02040503050406030204" pitchFamily="18" charset="0"/>
                                    </a:rPr>
                                  </m:ctrlPr>
                                </m:mPr>
                                <m:mr>
                                  <m:e>
                                    <m:r>
                                      <a:rPr lang="zh-CN" altLang="en-US" b="1" i="1">
                                        <a:latin typeface="Cambria Math" panose="02040503050406030204" pitchFamily="18" charset="0"/>
                                      </a:rPr>
                                      <m:t>𝑵</m:t>
                                    </m:r>
                                  </m:e>
                                  <m:e>
                                    <m:r>
                                      <a:rPr lang="zh-CN" altLang="en-US" b="1" i="1">
                                        <a:latin typeface="Cambria Math" panose="02040503050406030204" pitchFamily="18" charset="0"/>
                                      </a:rPr>
                                      <m:t>𝑷</m:t>
                                    </m:r>
                                  </m:e>
                                  <m:e>
                                    <m:r>
                                      <a:rPr lang="zh-CN" altLang="en-US" b="1" i="1">
                                        <a:latin typeface="Cambria Math" panose="02040503050406030204" pitchFamily="18" charset="0"/>
                                      </a:rPr>
                                      <m:t>𝑸</m:t>
                                    </m:r>
                                  </m:e>
                                </m:mr>
                                <m:mr>
                                  <m:e>
                                    <m:r>
                                      <a:rPr lang="zh-CN" altLang="en-US" b="1" i="1">
                                        <a:latin typeface="Cambria Math" panose="02040503050406030204" pitchFamily="18" charset="0"/>
                                      </a:rPr>
                                      <m:t>𝑷</m:t>
                                    </m:r>
                                  </m:e>
                                  <m:e>
                                    <m:r>
                                      <a:rPr lang="zh-CN" altLang="en-US" b="1" i="1">
                                        <a:latin typeface="Cambria Math" panose="02040503050406030204" pitchFamily="18" charset="0"/>
                                      </a:rPr>
                                      <m:t>𝑸</m:t>
                                    </m:r>
                                  </m:e>
                                  <m:e>
                                    <m:r>
                                      <a:rPr lang="zh-CN" altLang="en-US" b="1" i="1">
                                        <a:latin typeface="Cambria Math" panose="02040503050406030204" pitchFamily="18" charset="0"/>
                                      </a:rPr>
                                      <m:t>𝑹</m:t>
                                    </m:r>
                                  </m:e>
                                </m:mr>
                                <m:mr>
                                  <m:e>
                                    <m:r>
                                      <a:rPr lang="zh-CN" altLang="en-US" b="1" i="1">
                                        <a:latin typeface="Cambria Math" panose="02040503050406030204" pitchFamily="18" charset="0"/>
                                      </a:rPr>
                                      <m:t>𝑸</m:t>
                                    </m:r>
                                  </m:e>
                                  <m:e>
                                    <m:r>
                                      <a:rPr lang="zh-CN" altLang="en-US" b="1" i="1">
                                        <a:latin typeface="Cambria Math" panose="02040503050406030204" pitchFamily="18" charset="0"/>
                                      </a:rPr>
                                      <m:t>𝑹</m:t>
                                    </m:r>
                                  </m:e>
                                  <m:e>
                                    <m:r>
                                      <a:rPr lang="zh-CN" altLang="en-US" b="1" i="1">
                                        <a:latin typeface="Cambria Math" panose="02040503050406030204" pitchFamily="18" charset="0"/>
                                      </a:rPr>
                                      <m:t>𝑺</m:t>
                                    </m:r>
                                  </m:e>
                                </m:mr>
                              </m:m>
                            </m:e>
                          </m:d>
                        </m:den>
                      </m:f>
                    </m:oMath>
                  </m:oMathPara>
                </a14:m>
                <a:endParaRPr lang="zh-CN" altLang="en-US" b="1" dirty="0"/>
              </a:p>
            </p:txBody>
          </p:sp>
        </mc:Choice>
        <mc:Fallback xmlns="">
          <p:sp>
            <p:nvSpPr>
              <p:cNvPr id="16" name="矩形 15"/>
              <p:cNvSpPr>
                <a:spLocks noRot="1" noChangeAspect="1" noMove="1" noResize="1" noEditPoints="1" noAdjustHandles="1" noChangeArrowheads="1" noChangeShapeType="1" noTextEdit="1"/>
              </p:cNvSpPr>
              <p:nvPr/>
            </p:nvSpPr>
            <p:spPr>
              <a:xfrm>
                <a:off x="3607665" y="1661152"/>
                <a:ext cx="1928669" cy="189289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6261532" y="1661152"/>
                <a:ext cx="1928669" cy="1892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𝟐</m:t>
                          </m:r>
                        </m:sub>
                      </m:sSub>
                      <m:r>
                        <a:rPr lang="zh-CN" altLang="en-US" b="1" i="0">
                          <a:latin typeface="Cambria Math" panose="02040503050406030204" pitchFamily="18" charset="0"/>
                        </a:rPr>
                        <m:t>=</m:t>
                      </m:r>
                      <m:f>
                        <m:fPr>
                          <m:ctrlPr>
                            <a:rPr lang="zh-CN" altLang="en-US" b="1" i="1">
                              <a:latin typeface="Cambria Math" panose="02040503050406030204" pitchFamily="18" charset="0"/>
                            </a:rPr>
                          </m:ctrlPr>
                        </m:fPr>
                        <m:num>
                          <m:d>
                            <m:dPr>
                              <m:begChr m:val="|"/>
                              <m:endChr m:val="|"/>
                              <m:ctrlPr>
                                <a:rPr lang="zh-CN" altLang="en-US" b="1" i="1">
                                  <a:latin typeface="Cambria Math" panose="02040503050406030204" pitchFamily="18" charset="0"/>
                                </a:rPr>
                              </m:ctrlPr>
                            </m:dPr>
                            <m:e>
                              <m:m>
                                <m:mPr>
                                  <m:mcs>
                                    <m:mc>
                                      <m:mcPr>
                                        <m:count m:val="3"/>
                                        <m:mcJc m:val="center"/>
                                      </m:mcPr>
                                    </m:mc>
                                  </m:mcs>
                                  <m:ctrlPr>
                                    <a:rPr lang="zh-CN" altLang="en-US" b="1" i="1">
                                      <a:latin typeface="Cambria Math" panose="02040503050406030204" pitchFamily="18" charset="0"/>
                                    </a:rPr>
                                  </m:ctrlPr>
                                </m:mPr>
                                <m:mr>
                                  <m:e>
                                    <m:r>
                                      <a:rPr lang="zh-CN" altLang="en-US" b="1" i="1">
                                        <a:latin typeface="Cambria Math" panose="02040503050406030204" pitchFamily="18" charset="0"/>
                                      </a:rPr>
                                      <m:t>𝑵</m:t>
                                    </m:r>
                                  </m:e>
                                  <m:e>
                                    <m:r>
                                      <a:rPr lang="zh-CN" altLang="en-US" b="1" i="1">
                                        <a:latin typeface="Cambria Math" panose="02040503050406030204" pitchFamily="18" charset="0"/>
                                      </a:rPr>
                                      <m:t>𝑷</m:t>
                                    </m:r>
                                  </m:e>
                                  <m:e>
                                    <m:r>
                                      <a:rPr lang="zh-CN" altLang="en-US" b="1" i="1">
                                        <a:latin typeface="Cambria Math" panose="02040503050406030204" pitchFamily="18" charset="0"/>
                                      </a:rPr>
                                      <m:t>𝑫</m:t>
                                    </m:r>
                                  </m:e>
                                </m:mr>
                                <m:mr>
                                  <m:e>
                                    <m:r>
                                      <a:rPr lang="zh-CN" altLang="en-US" b="1" i="1">
                                        <a:latin typeface="Cambria Math" panose="02040503050406030204" pitchFamily="18" charset="0"/>
                                      </a:rPr>
                                      <m:t>𝑷</m:t>
                                    </m:r>
                                  </m:e>
                                  <m:e>
                                    <m:r>
                                      <a:rPr lang="zh-CN" altLang="en-US" b="1" i="1">
                                        <a:latin typeface="Cambria Math" panose="02040503050406030204" pitchFamily="18" charset="0"/>
                                      </a:rPr>
                                      <m:t>𝑸</m:t>
                                    </m:r>
                                  </m:e>
                                  <m:e>
                                    <m:r>
                                      <a:rPr lang="zh-CN" altLang="en-US" b="1" i="1">
                                        <a:latin typeface="Cambria Math" panose="02040503050406030204" pitchFamily="18" charset="0"/>
                                      </a:rPr>
                                      <m:t>𝑬</m:t>
                                    </m:r>
                                  </m:e>
                                </m:mr>
                                <m:mr>
                                  <m:e>
                                    <m:r>
                                      <a:rPr lang="zh-CN" altLang="en-US" b="1" i="1">
                                        <a:latin typeface="Cambria Math" panose="02040503050406030204" pitchFamily="18" charset="0"/>
                                      </a:rPr>
                                      <m:t>𝑸</m:t>
                                    </m:r>
                                  </m:e>
                                  <m:e>
                                    <m:r>
                                      <a:rPr lang="zh-CN" altLang="en-US" b="1" i="1">
                                        <a:latin typeface="Cambria Math" panose="02040503050406030204" pitchFamily="18" charset="0"/>
                                      </a:rPr>
                                      <m:t>𝑹</m:t>
                                    </m:r>
                                  </m:e>
                                  <m:e>
                                    <m:r>
                                      <a:rPr lang="zh-CN" altLang="en-US" b="1" i="1">
                                        <a:latin typeface="Cambria Math" panose="02040503050406030204" pitchFamily="18" charset="0"/>
                                      </a:rPr>
                                      <m:t>𝑭</m:t>
                                    </m:r>
                                  </m:e>
                                </m:mr>
                              </m:m>
                            </m:e>
                          </m:d>
                        </m:num>
                        <m:den>
                          <m:d>
                            <m:dPr>
                              <m:begChr m:val="|"/>
                              <m:endChr m:val="|"/>
                              <m:ctrlPr>
                                <a:rPr lang="zh-CN" altLang="en-US" b="1" i="1">
                                  <a:latin typeface="Cambria Math" panose="02040503050406030204" pitchFamily="18" charset="0"/>
                                </a:rPr>
                              </m:ctrlPr>
                            </m:dPr>
                            <m:e>
                              <m:m>
                                <m:mPr>
                                  <m:mcs>
                                    <m:mc>
                                      <m:mcPr>
                                        <m:count m:val="3"/>
                                        <m:mcJc m:val="center"/>
                                      </m:mcPr>
                                    </m:mc>
                                  </m:mcs>
                                  <m:ctrlPr>
                                    <a:rPr lang="zh-CN" altLang="en-US" b="1" i="1">
                                      <a:latin typeface="Cambria Math" panose="02040503050406030204" pitchFamily="18" charset="0"/>
                                    </a:rPr>
                                  </m:ctrlPr>
                                </m:mPr>
                                <m:mr>
                                  <m:e>
                                    <m:r>
                                      <a:rPr lang="zh-CN" altLang="en-US" b="1" i="1">
                                        <a:latin typeface="Cambria Math" panose="02040503050406030204" pitchFamily="18" charset="0"/>
                                      </a:rPr>
                                      <m:t>𝑵</m:t>
                                    </m:r>
                                  </m:e>
                                  <m:e>
                                    <m:r>
                                      <a:rPr lang="zh-CN" altLang="en-US" b="1" i="1">
                                        <a:latin typeface="Cambria Math" panose="02040503050406030204" pitchFamily="18" charset="0"/>
                                      </a:rPr>
                                      <m:t>𝑷</m:t>
                                    </m:r>
                                  </m:e>
                                  <m:e>
                                    <m:r>
                                      <a:rPr lang="zh-CN" altLang="en-US" b="1" i="1">
                                        <a:latin typeface="Cambria Math" panose="02040503050406030204" pitchFamily="18" charset="0"/>
                                      </a:rPr>
                                      <m:t>𝑸</m:t>
                                    </m:r>
                                  </m:e>
                                </m:mr>
                                <m:mr>
                                  <m:e>
                                    <m:r>
                                      <a:rPr lang="zh-CN" altLang="en-US" b="1" i="1">
                                        <a:latin typeface="Cambria Math" panose="02040503050406030204" pitchFamily="18" charset="0"/>
                                      </a:rPr>
                                      <m:t>𝑷</m:t>
                                    </m:r>
                                  </m:e>
                                  <m:e>
                                    <m:r>
                                      <a:rPr lang="zh-CN" altLang="en-US" b="1" i="1">
                                        <a:latin typeface="Cambria Math" panose="02040503050406030204" pitchFamily="18" charset="0"/>
                                      </a:rPr>
                                      <m:t>𝑸</m:t>
                                    </m:r>
                                  </m:e>
                                  <m:e>
                                    <m:r>
                                      <a:rPr lang="zh-CN" altLang="en-US" b="1" i="1">
                                        <a:latin typeface="Cambria Math" panose="02040503050406030204" pitchFamily="18" charset="0"/>
                                      </a:rPr>
                                      <m:t>𝑹</m:t>
                                    </m:r>
                                  </m:e>
                                </m:mr>
                                <m:mr>
                                  <m:e>
                                    <m:r>
                                      <a:rPr lang="zh-CN" altLang="en-US" b="1" i="1">
                                        <a:latin typeface="Cambria Math" panose="02040503050406030204" pitchFamily="18" charset="0"/>
                                      </a:rPr>
                                      <m:t>𝑸</m:t>
                                    </m:r>
                                  </m:e>
                                  <m:e>
                                    <m:r>
                                      <a:rPr lang="zh-CN" altLang="en-US" b="1" i="1">
                                        <a:latin typeface="Cambria Math" panose="02040503050406030204" pitchFamily="18" charset="0"/>
                                      </a:rPr>
                                      <m:t>𝑹</m:t>
                                    </m:r>
                                  </m:e>
                                  <m:e>
                                    <m:r>
                                      <a:rPr lang="zh-CN" altLang="en-US" b="1" i="1">
                                        <a:latin typeface="Cambria Math" panose="02040503050406030204" pitchFamily="18" charset="0"/>
                                      </a:rPr>
                                      <m:t>𝑺</m:t>
                                    </m:r>
                                  </m:e>
                                </m:mr>
                              </m:m>
                            </m:e>
                          </m:d>
                        </m:den>
                      </m:f>
                    </m:oMath>
                  </m:oMathPara>
                </a14:m>
                <a:endParaRPr lang="zh-CN" altLang="en-US" b="1" dirty="0"/>
              </a:p>
            </p:txBody>
          </p:sp>
        </mc:Choice>
        <mc:Fallback xmlns="">
          <p:sp>
            <p:nvSpPr>
              <p:cNvPr id="17" name="矩形 16"/>
              <p:cNvSpPr>
                <a:spLocks noRot="1" noChangeAspect="1" noMove="1" noResize="1" noEditPoints="1" noAdjustHandles="1" noChangeArrowheads="1" noChangeShapeType="1" noTextEdit="1"/>
              </p:cNvSpPr>
              <p:nvPr/>
            </p:nvSpPr>
            <p:spPr>
              <a:xfrm>
                <a:off x="6261532" y="1661152"/>
                <a:ext cx="1928669" cy="189289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2605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27717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56993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噪声抑制技术</a:t>
            </a:r>
          </a:p>
        </p:txBody>
      </p:sp>
      <p:sp>
        <p:nvSpPr>
          <p:cNvPr id="3" name="矩形 2"/>
          <p:cNvSpPr/>
          <p:nvPr/>
        </p:nvSpPr>
        <p:spPr>
          <a:xfrm>
            <a:off x="225619" y="987574"/>
            <a:ext cx="8686800" cy="2169825"/>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传感器获取的测量信号中常常会混入各种噪声和干扰信号；</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智能传感器系统不仅具有获取信息的功能，还具有信息处理的功能，这使得它能够从噪声中自动准确地提取出表征被检测对象特征的定量有用信息；</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如果信号和噪声的</a:t>
            </a:r>
            <a:r>
              <a:rPr lang="zh-CN" altLang="en-US" b="1" dirty="0">
                <a:solidFill>
                  <a:srgbClr val="FF0000"/>
                </a:solidFill>
                <a:latin typeface="Times New Roman" panose="02020603050405020304" pitchFamily="18" charset="0"/>
                <a:ea typeface="微软雅黑" panose="020B0503020204020204" pitchFamily="34" charset="-122"/>
              </a:rPr>
              <a:t>频谱不重合</a:t>
            </a:r>
            <a:r>
              <a:rPr lang="zh-CN" altLang="en-US" b="1" dirty="0">
                <a:solidFill>
                  <a:prstClr val="black"/>
                </a:solidFill>
                <a:latin typeface="Times New Roman" panose="02020603050405020304" pitchFamily="18" charset="0"/>
                <a:ea typeface="微软雅黑" panose="020B0503020204020204" pitchFamily="34" charset="-122"/>
              </a:rPr>
              <a:t>，那么可以使用</a:t>
            </a:r>
            <a:r>
              <a:rPr lang="zh-CN" altLang="en-US" b="1" dirty="0">
                <a:solidFill>
                  <a:srgbClr val="FF0000"/>
                </a:solidFill>
                <a:latin typeface="Times New Roman" panose="02020603050405020304" pitchFamily="18" charset="0"/>
                <a:ea typeface="微软雅黑" panose="020B0503020204020204" pitchFamily="34" charset="-122"/>
              </a:rPr>
              <a:t>滤波器</a:t>
            </a:r>
            <a:r>
              <a:rPr lang="zh-CN" altLang="en-US" b="1" dirty="0">
                <a:solidFill>
                  <a:prstClr val="black"/>
                </a:solidFill>
                <a:latin typeface="Times New Roman" panose="02020603050405020304" pitchFamily="18" charset="0"/>
                <a:ea typeface="微软雅黑" panose="020B0503020204020204" pitchFamily="34" charset="-122"/>
              </a:rPr>
              <a:t>来</a:t>
            </a:r>
            <a:r>
              <a:rPr lang="zh-CN" altLang="en-US" b="1" dirty="0">
                <a:solidFill>
                  <a:srgbClr val="FF0000"/>
                </a:solidFill>
                <a:latin typeface="Times New Roman" panose="02020603050405020304" pitchFamily="18" charset="0"/>
                <a:ea typeface="微软雅黑" panose="020B0503020204020204" pitchFamily="34" charset="-122"/>
              </a:rPr>
              <a:t>消除噪声</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如果信号和噪声的频带重叠，或者噪声的幅值比信号大，就需要采用其他的噪声抑制方法来消除噪声。</a:t>
            </a:r>
          </a:p>
        </p:txBody>
      </p:sp>
    </p:spTree>
    <p:extLst>
      <p:ext uri="{BB962C8B-B14F-4D97-AF65-F5344CB8AC3E}">
        <p14:creationId xmlns:p14="http://schemas.microsoft.com/office/powerpoint/2010/main" val="231481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783329" y="130400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882258" y="1383618"/>
            <a:ext cx="249299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6.3.1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干扰与噪声</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2783329" y="224132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3882258" y="2320942"/>
            <a:ext cx="2800767"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6.3.2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传感器的噪声</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2" y="411510"/>
            <a:ext cx="27717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256993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噪声抑制技术</a:t>
            </a:r>
          </a:p>
        </p:txBody>
      </p:sp>
      <p:sp>
        <p:nvSpPr>
          <p:cNvPr id="12" name="七角星 11"/>
          <p:cNvSpPr/>
          <p:nvPr/>
        </p:nvSpPr>
        <p:spPr>
          <a:xfrm>
            <a:off x="2783329" y="3110587"/>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3882258" y="3190205"/>
            <a:ext cx="3108543"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6.3.3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噪声的耦合方式</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七角星 13"/>
          <p:cNvSpPr/>
          <p:nvPr/>
        </p:nvSpPr>
        <p:spPr>
          <a:xfrm>
            <a:off x="2783329" y="4052452"/>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4</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3882258" y="4132070"/>
            <a:ext cx="341632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6.3.4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传感器低噪化方法</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333285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27717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256993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干扰与噪声</a:t>
            </a:r>
          </a:p>
        </p:txBody>
      </p:sp>
      <p:sp>
        <p:nvSpPr>
          <p:cNvPr id="16" name="矩形 15"/>
          <p:cNvSpPr/>
          <p:nvPr/>
        </p:nvSpPr>
        <p:spPr>
          <a:xfrm>
            <a:off x="246211" y="1980731"/>
            <a:ext cx="8686800" cy="113107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噪声是独立存在的，与有用信号无关，而干扰是噪声与有用信号共同作用的结果；</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噪声是干扰的原因，干扰是噪声的结果，是量变到质变的过程；</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干扰在满足一定条件时可以消除，而噪声一般只能抑制，难以完全消除。</a:t>
            </a:r>
          </a:p>
        </p:txBody>
      </p:sp>
      <p:sp>
        <p:nvSpPr>
          <p:cNvPr id="17" name="矩形 16"/>
          <p:cNvSpPr/>
          <p:nvPr/>
        </p:nvSpPr>
        <p:spPr>
          <a:xfrm>
            <a:off x="899592" y="1374326"/>
            <a:ext cx="237626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干扰与噪声的区别</a:t>
            </a:r>
          </a:p>
        </p:txBody>
      </p:sp>
      <p:sp>
        <p:nvSpPr>
          <p:cNvPr id="18" name="七角星 17"/>
          <p:cNvSpPr/>
          <p:nvPr/>
        </p:nvSpPr>
        <p:spPr>
          <a:xfrm>
            <a:off x="395536" y="112810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78284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7357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56993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非线性自校正</a:t>
            </a:r>
          </a:p>
        </p:txBody>
      </p:sp>
      <p:sp>
        <p:nvSpPr>
          <p:cNvPr id="4" name="矩形 3"/>
          <p:cNvSpPr/>
          <p:nvPr/>
        </p:nvSpPr>
        <p:spPr>
          <a:xfrm>
            <a:off x="245673" y="1095586"/>
            <a:ext cx="8686800" cy="3000821"/>
          </a:xfrm>
          <a:prstGeom prst="rect">
            <a:avLst/>
          </a:prstGeom>
        </p:spPr>
        <p:txBody>
          <a:bodyPr wrap="square">
            <a:spAutoFit/>
          </a:bodyPr>
          <a:lstStyle/>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非线性是描述传感器输入</a:t>
            </a:r>
            <a:r>
              <a:rPr lang="en-US" altLang="zh-CN" b="1" dirty="0">
                <a:solidFill>
                  <a:prstClr val="black"/>
                </a:solidFill>
                <a:latin typeface="Times New Roman" panose="02020603050405020304" pitchFamily="18" charset="0"/>
                <a:ea typeface="微软雅黑" panose="020B0503020204020204" pitchFamily="34" charset="-122"/>
              </a:rPr>
              <a:t>-</a:t>
            </a:r>
            <a:r>
              <a:rPr lang="zh-CN" altLang="en-US" b="1" dirty="0">
                <a:solidFill>
                  <a:prstClr val="black"/>
                </a:solidFill>
                <a:latin typeface="Times New Roman" panose="02020603050405020304" pitchFamily="18" charset="0"/>
                <a:ea typeface="微软雅黑" panose="020B0503020204020204" pitchFamily="34" charset="-122"/>
              </a:rPr>
              <a:t>输出特性曲线与所选定的拟合直线之间</a:t>
            </a:r>
            <a:r>
              <a:rPr lang="zh-CN" altLang="en-US" b="1" dirty="0">
                <a:solidFill>
                  <a:srgbClr val="FF0000"/>
                </a:solidFill>
                <a:latin typeface="Times New Roman" panose="02020603050405020304" pitchFamily="18" charset="0"/>
                <a:ea typeface="微软雅黑" panose="020B0503020204020204" pitchFamily="34" charset="-122"/>
              </a:rPr>
              <a:t>吻合</a:t>
            </a:r>
            <a:r>
              <a:rPr lang="zh-CN" altLang="en-US" b="1" dirty="0">
                <a:solidFill>
                  <a:prstClr val="black"/>
                </a:solidFill>
                <a:latin typeface="Times New Roman" panose="02020603050405020304" pitchFamily="18" charset="0"/>
                <a:ea typeface="微软雅黑" panose="020B0503020204020204" pitchFamily="34" charset="-122"/>
              </a:rPr>
              <a:t>程度的性能指标；</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目前，大多数电子传感器都是采用半导体工艺制造的；</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在理想情况下，信号处理单元期望传感器的输入输出特性能够呈现线性关系；</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实际上，很多传感器的输入输出特性都是非线性的，这与理想情况有所偏离；</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智能传感器能够通过软件技术等方法来校正非线性输入</a:t>
            </a:r>
            <a:r>
              <a:rPr lang="en-US" altLang="zh-CN" b="1" dirty="0">
                <a:solidFill>
                  <a:prstClr val="black"/>
                </a:solidFill>
                <a:latin typeface="Times New Roman" panose="02020603050405020304" pitchFamily="18" charset="0"/>
                <a:ea typeface="微软雅黑" panose="020B0503020204020204" pitchFamily="34" charset="-122"/>
              </a:rPr>
              <a:t>-</a:t>
            </a:r>
            <a:r>
              <a:rPr lang="zh-CN" altLang="en-US" b="1" dirty="0">
                <a:solidFill>
                  <a:prstClr val="black"/>
                </a:solidFill>
                <a:latin typeface="Times New Roman" panose="02020603050405020304" pitchFamily="18" charset="0"/>
                <a:ea typeface="微软雅黑" panose="020B0503020204020204" pitchFamily="34" charset="-122"/>
              </a:rPr>
              <a:t>输出关系导致的误差，进而提高测量精度；</a:t>
            </a:r>
          </a:p>
        </p:txBody>
      </p:sp>
    </p:spTree>
    <p:extLst>
      <p:ext uri="{BB962C8B-B14F-4D97-AF65-F5344CB8AC3E}">
        <p14:creationId xmlns:p14="http://schemas.microsoft.com/office/powerpoint/2010/main" val="4030151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27717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256993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干扰与噪声</a:t>
            </a:r>
          </a:p>
        </p:txBody>
      </p:sp>
      <p:sp>
        <p:nvSpPr>
          <p:cNvPr id="16" name="矩形 15"/>
          <p:cNvSpPr/>
          <p:nvPr/>
        </p:nvSpPr>
        <p:spPr>
          <a:xfrm>
            <a:off x="246211" y="1743658"/>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噪声形成干扰必须具备三个条件，主要包括</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噪声源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、对噪声敏感的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接收电路</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和噪声源到接收电路之间的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耦合通道</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干扰源：产生干扰信号的设备，如变压器、继电器、微波设备、电机、无线电话和高压电线等产生的空间电磁信号等；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传播途径：干扰信号的传播路径；</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接收载体：受影响的设备的某个环节，该环节能够吸收干扰信号，并将其转化为能对系统造成影响的电器参数。</a:t>
            </a:r>
          </a:p>
        </p:txBody>
      </p:sp>
      <p:sp>
        <p:nvSpPr>
          <p:cNvPr id="17" name="矩形 16"/>
          <p:cNvSpPr/>
          <p:nvPr/>
        </p:nvSpPr>
        <p:spPr>
          <a:xfrm>
            <a:off x="899592" y="1305805"/>
            <a:ext cx="270030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形成干扰的三个因素</a:t>
            </a:r>
          </a:p>
        </p:txBody>
      </p:sp>
      <p:sp>
        <p:nvSpPr>
          <p:cNvPr id="18" name="七角星 17"/>
          <p:cNvSpPr/>
          <p:nvPr/>
        </p:nvSpPr>
        <p:spPr>
          <a:xfrm>
            <a:off x="395536" y="1059582"/>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3086100" y="2517970"/>
            <a:ext cx="2971800" cy="476250"/>
          </a:xfrm>
          <a:prstGeom prst="rect">
            <a:avLst/>
          </a:prstGeom>
        </p:spPr>
      </p:pic>
    </p:spTree>
    <p:extLst>
      <p:ext uri="{BB962C8B-B14F-4D97-AF65-F5344CB8AC3E}">
        <p14:creationId xmlns:p14="http://schemas.microsoft.com/office/powerpoint/2010/main" val="2704560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298782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280076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传感器的噪声</a:t>
            </a:r>
          </a:p>
        </p:txBody>
      </p:sp>
      <p:sp>
        <p:nvSpPr>
          <p:cNvPr id="8" name="矩形 7"/>
          <p:cNvSpPr/>
          <p:nvPr/>
        </p:nvSpPr>
        <p:spPr>
          <a:xfrm>
            <a:off x="225619" y="1102844"/>
            <a:ext cx="8686800" cy="784830"/>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传感器噪声是所有不需要的信号，包括不希望出现的动态分量；</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噪声通常是不规则和随机的，但也有规则的形式，如电压纹波和放大器自激振荡。</a:t>
            </a:r>
          </a:p>
        </p:txBody>
      </p:sp>
      <p:sp>
        <p:nvSpPr>
          <p:cNvPr id="9" name="矩形 8"/>
          <p:cNvSpPr/>
          <p:nvPr/>
        </p:nvSpPr>
        <p:spPr>
          <a:xfrm>
            <a:off x="225619" y="2930626"/>
            <a:ext cx="8686800"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电子设备的噪声干扰通常由电气放电现象引起，产生从低频到高频的电磁波；</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这些电磁波对通信设备、计算机设备等电子设备有影响；</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主要表现形式包括电晕放电噪声、放电管噪声（如日光灯、霓虹灯）和火花放电噪声等。</a:t>
            </a:r>
          </a:p>
        </p:txBody>
      </p:sp>
      <p:sp>
        <p:nvSpPr>
          <p:cNvPr id="12" name="矩形 11"/>
          <p:cNvSpPr/>
          <p:nvPr/>
        </p:nvSpPr>
        <p:spPr>
          <a:xfrm>
            <a:off x="879000" y="2324221"/>
            <a:ext cx="135274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放电噪声</a:t>
            </a:r>
          </a:p>
        </p:txBody>
      </p:sp>
      <p:sp>
        <p:nvSpPr>
          <p:cNvPr id="13" name="七角星 12"/>
          <p:cNvSpPr/>
          <p:nvPr/>
        </p:nvSpPr>
        <p:spPr>
          <a:xfrm>
            <a:off x="374944" y="207799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980601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298782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280076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传感器的噪声</a:t>
            </a:r>
          </a:p>
        </p:txBody>
      </p:sp>
      <p:sp>
        <p:nvSpPr>
          <p:cNvPr id="9" name="矩形 8"/>
          <p:cNvSpPr/>
          <p:nvPr/>
        </p:nvSpPr>
        <p:spPr>
          <a:xfrm>
            <a:off x="225619" y="1887674"/>
            <a:ext cx="8686800" cy="251607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电气噪声干扰主要包括</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工频</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电子开关</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和脉冲发生器的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感应干扰</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等几种；</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800100" lvl="1" indent="-34290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工频干扰：大功率输电线是典型的工频噪声源，低电平信号线与输电线平行会受到干扰，波形失真和高次谐波增多会加剧干扰；</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800100" lvl="1" indent="-34290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射频干扰：高频感应加热、焊接设备及广播机、雷达等通过辐射或电源线对电子测量仪器产生干扰；</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800100" lvl="1" indent="-34290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电子开关干扰：电子开关通断速度快，导致电压电流急剧变化，形成冲击脉冲和阻尼振荡，成为高频干扰源。</a:t>
            </a:r>
          </a:p>
        </p:txBody>
      </p:sp>
      <p:sp>
        <p:nvSpPr>
          <p:cNvPr id="12" name="矩形 11"/>
          <p:cNvSpPr/>
          <p:nvPr/>
        </p:nvSpPr>
        <p:spPr>
          <a:xfrm>
            <a:off x="879000" y="1341809"/>
            <a:ext cx="153276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电气干扰源</a:t>
            </a:r>
          </a:p>
        </p:txBody>
      </p:sp>
      <p:sp>
        <p:nvSpPr>
          <p:cNvPr id="13" name="七角星 12"/>
          <p:cNvSpPr/>
          <p:nvPr/>
        </p:nvSpPr>
        <p:spPr>
          <a:xfrm>
            <a:off x="374944" y="1095586"/>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760113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298782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280076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传感器的噪声</a:t>
            </a:r>
          </a:p>
        </p:txBody>
      </p:sp>
      <p:sp>
        <p:nvSpPr>
          <p:cNvPr id="9" name="矩形 8"/>
          <p:cNvSpPr/>
          <p:nvPr/>
        </p:nvSpPr>
        <p:spPr>
          <a:xfrm>
            <a:off x="225619" y="1743658"/>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检测装置内部元件因其物理性质引起的无规则波动形成的固有噪声主要可以分为：</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热噪声</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散粒噪声</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接触噪声</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）热噪声</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热噪声，亦称电阻噪声，是由电阻中电子的热运动形成的；</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由于电子的热运动是无规则的，因此在电阻两端形成的噪声电压也是无规则的，并且包含了复杂的频率成分；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电阻两端的热噪声的电压有效值可表示为：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p:cNvSpPr/>
          <p:nvPr/>
        </p:nvSpPr>
        <p:spPr>
          <a:xfrm>
            <a:off x="879000" y="1266314"/>
            <a:ext cx="153276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固有噪声源</a:t>
            </a:r>
          </a:p>
        </p:txBody>
      </p:sp>
      <p:sp>
        <p:nvSpPr>
          <p:cNvPr id="13" name="七角星 12"/>
          <p:cNvSpPr/>
          <p:nvPr/>
        </p:nvSpPr>
        <p:spPr>
          <a:xfrm>
            <a:off x="374944"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Rectangular Callout 7"/>
          <p:cNvSpPr/>
          <p:nvPr/>
        </p:nvSpPr>
        <p:spPr bwMode="auto">
          <a:xfrm>
            <a:off x="4572000" y="4149594"/>
            <a:ext cx="900100" cy="298064"/>
          </a:xfrm>
          <a:prstGeom prst="wedgeRectCallout">
            <a:avLst>
              <a:gd name="adj1" fmla="val -6233"/>
              <a:gd name="adj2" fmla="val 96173"/>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电阻值</a:t>
            </a:r>
          </a:p>
        </p:txBody>
      </p:sp>
      <p:sp>
        <p:nvSpPr>
          <p:cNvPr id="15" name="Rectangular Callout 7"/>
          <p:cNvSpPr/>
          <p:nvPr/>
        </p:nvSpPr>
        <p:spPr bwMode="auto">
          <a:xfrm>
            <a:off x="5472100" y="4512499"/>
            <a:ext cx="648072" cy="298064"/>
          </a:xfrm>
          <a:prstGeom prst="wedgeRectCallout">
            <a:avLst>
              <a:gd name="adj1" fmla="val -75087"/>
              <a:gd name="adj2" fmla="val 17637"/>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带宽</a:t>
            </a:r>
          </a:p>
        </p:txBody>
      </p:sp>
      <p:sp>
        <p:nvSpPr>
          <p:cNvPr id="16" name="Rectangular Callout 7"/>
          <p:cNvSpPr/>
          <p:nvPr/>
        </p:nvSpPr>
        <p:spPr bwMode="auto">
          <a:xfrm>
            <a:off x="3311860" y="4149594"/>
            <a:ext cx="1116124" cy="298064"/>
          </a:xfrm>
          <a:prstGeom prst="wedgeRectCallout">
            <a:avLst>
              <a:gd name="adj1" fmla="val 82247"/>
              <a:gd name="adj2" fmla="val 113353"/>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降低温度</a:t>
            </a:r>
          </a:p>
        </p:txBody>
      </p:sp>
      <mc:AlternateContent xmlns:mc="http://schemas.openxmlformats.org/markup-compatibility/2006" xmlns:a14="http://schemas.microsoft.com/office/drawing/2010/main">
        <mc:Choice Requires="a14">
          <p:sp>
            <p:nvSpPr>
              <p:cNvPr id="3" name="矩形 2"/>
              <p:cNvSpPr/>
              <p:nvPr/>
            </p:nvSpPr>
            <p:spPr>
              <a:xfrm>
                <a:off x="3694901" y="4447658"/>
                <a:ext cx="1754198" cy="4277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𝑈</m:t>
                          </m:r>
                        </m:e>
                        <m:sub>
                          <m:r>
                            <a:rPr lang="zh-CN" altLang="en-US" i="1">
                              <a:latin typeface="Cambria Math" panose="02040503050406030204" pitchFamily="18" charset="0"/>
                            </a:rPr>
                            <m:t>𝑡</m:t>
                          </m:r>
                        </m:sub>
                      </m:sSub>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4</m:t>
                          </m:r>
                          <m:r>
                            <a:rPr lang="zh-CN" altLang="en-US" i="1">
                              <a:latin typeface="Cambria Math" panose="02040503050406030204" pitchFamily="18" charset="0"/>
                            </a:rPr>
                            <m:t>𝑘𝑇𝑅</m:t>
                          </m:r>
                          <m:r>
                            <m:rPr>
                              <m:sty m:val="p"/>
                            </m:rPr>
                            <a:rPr lang="zh-CN" altLang="en-US" i="0">
                              <a:latin typeface="Cambria Math" panose="02040503050406030204" pitchFamily="18" charset="0"/>
                            </a:rPr>
                            <m:t>Δ</m:t>
                          </m:r>
                          <m:r>
                            <a:rPr lang="zh-CN" altLang="en-US" i="1">
                              <a:latin typeface="Cambria Math" panose="02040503050406030204" pitchFamily="18" charset="0"/>
                            </a:rPr>
                            <m:t>𝑓</m:t>
                          </m:r>
                        </m:e>
                      </m:ra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3694901" y="4447658"/>
                <a:ext cx="1754198" cy="427746"/>
              </a:xfrm>
              <a:prstGeom prst="rect">
                <a:avLst/>
              </a:prstGeom>
              <a:blipFill>
                <a:blip r:embed="rId3"/>
                <a:stretch>
                  <a:fillRect b="-8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9551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298782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280076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传感器的噪声</a:t>
            </a:r>
          </a:p>
        </p:txBody>
      </p:sp>
      <p:sp>
        <p:nvSpPr>
          <p:cNvPr id="9" name="矩形 8"/>
          <p:cNvSpPr/>
          <p:nvPr/>
        </p:nvSpPr>
        <p:spPr>
          <a:xfrm>
            <a:off x="225619" y="1743658"/>
            <a:ext cx="8686800" cy="295927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）接触噪声</a:t>
            </a: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接触噪声是由于两种材料之间接触不完全，导致电导率的起伏而产生的；</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这种噪声主要发生在两个导体连接的地方，如继电器的接点、电位器的滑动接点等；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接触噪声正比于直流电流的大小，其功率密度正比于频率的倒数，大小服从正态分布；</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每平方根带宽的噪声电流可近似地表示为：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p:cNvSpPr/>
          <p:nvPr/>
        </p:nvSpPr>
        <p:spPr>
          <a:xfrm>
            <a:off x="879000" y="1269801"/>
            <a:ext cx="153276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固有噪声源</a:t>
            </a:r>
          </a:p>
        </p:txBody>
      </p:sp>
      <p:sp>
        <p:nvSpPr>
          <p:cNvPr id="13" name="七角星 12"/>
          <p:cNvSpPr/>
          <p:nvPr/>
        </p:nvSpPr>
        <p:spPr>
          <a:xfrm>
            <a:off x="374944"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3922592" y="3968749"/>
                <a:ext cx="1292853" cy="7350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𝑓</m:t>
                              </m:r>
                            </m:sub>
                          </m:sSub>
                        </m:num>
                        <m:den>
                          <m:rad>
                            <m:radPr>
                              <m:degHide m:val="on"/>
                              <m:ctrlPr>
                                <a:rPr lang="zh-CN" altLang="en-US" i="1">
                                  <a:latin typeface="Cambria Math" panose="02040503050406030204" pitchFamily="18" charset="0"/>
                                </a:rPr>
                              </m:ctrlPr>
                            </m:radPr>
                            <m:deg/>
                            <m:e>
                              <m:r>
                                <a:rPr lang="zh-CN" altLang="en-US" i="1">
                                  <a:latin typeface="Cambria Math" panose="02040503050406030204" pitchFamily="18" charset="0"/>
                                </a:rPr>
                                <m:t>𝐵</m:t>
                              </m:r>
                            </m:e>
                          </m:rad>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𝐾</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m:rPr>
                                  <m:sty m:val="p"/>
                                </m:rPr>
                                <a:rPr lang="zh-CN" altLang="en-US" i="0">
                                  <a:latin typeface="Cambria Math" panose="02040503050406030204" pitchFamily="18" charset="0"/>
                                </a:rPr>
                                <m:t>dc</m:t>
                              </m:r>
                            </m:sub>
                          </m:sSub>
                        </m:num>
                        <m:den>
                          <m:rad>
                            <m:radPr>
                              <m:degHide m:val="on"/>
                              <m:ctrlPr>
                                <a:rPr lang="zh-CN" altLang="en-US" i="1">
                                  <a:latin typeface="Cambria Math" panose="02040503050406030204" pitchFamily="18" charset="0"/>
                                </a:rPr>
                              </m:ctrlPr>
                            </m:radPr>
                            <m:deg/>
                            <m:e>
                              <m:r>
                                <a:rPr lang="zh-CN" altLang="en-US" i="1">
                                  <a:latin typeface="Cambria Math" panose="02040503050406030204" pitchFamily="18" charset="0"/>
                                </a:rPr>
                                <m:t>𝑓</m:t>
                              </m:r>
                            </m:e>
                          </m:rad>
                        </m:den>
                      </m:f>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3922592" y="3968749"/>
                <a:ext cx="1292853" cy="735073"/>
              </a:xfrm>
              <a:prstGeom prst="rect">
                <a:avLst/>
              </a:prstGeom>
              <a:blipFill>
                <a:blip r:embed="rId3"/>
                <a:stretch>
                  <a:fillRect/>
                </a:stretch>
              </a:blipFill>
            </p:spPr>
            <p:txBody>
              <a:bodyPr/>
              <a:lstStyle/>
              <a:p>
                <a:r>
                  <a:rPr lang="zh-CN" altLang="en-US">
                    <a:noFill/>
                  </a:rPr>
                  <a:t> </a:t>
                </a:r>
              </a:p>
            </p:txBody>
          </p:sp>
        </mc:Fallback>
      </mc:AlternateContent>
      <p:sp>
        <p:nvSpPr>
          <p:cNvPr id="5" name="矩形 4"/>
          <p:cNvSpPr/>
          <p:nvPr/>
        </p:nvSpPr>
        <p:spPr>
          <a:xfrm>
            <a:off x="6678784" y="4172339"/>
            <a:ext cx="2232248" cy="523220"/>
          </a:xfrm>
          <a:prstGeom prst="rect">
            <a:avLst/>
          </a:prstGeom>
        </p:spPr>
        <p:txBody>
          <a:bodyPr wrap="square">
            <a:spAutoFit/>
          </a:bodyPr>
          <a:lstStyle/>
          <a:p>
            <a:r>
              <a:rPr lang="zh-CN" altLang="zh-CN" sz="1400" b="1" dirty="0">
                <a:solidFill>
                  <a:prstClr val="black"/>
                </a:solidFill>
                <a:latin typeface="Times New Roman" panose="02020603050405020304" pitchFamily="18" charset="0"/>
                <a:ea typeface="微软雅黑" panose="020B0503020204020204" pitchFamily="34" charset="-122"/>
              </a:rPr>
              <a:t>接触噪声通常是</a:t>
            </a:r>
            <a:r>
              <a:rPr lang="zh-CN" altLang="zh-CN" sz="1400" b="1" dirty="0">
                <a:solidFill>
                  <a:srgbClr val="FF0000"/>
                </a:solidFill>
                <a:latin typeface="Times New Roman" panose="02020603050405020304" pitchFamily="18" charset="0"/>
                <a:ea typeface="微软雅黑" panose="020B0503020204020204" pitchFamily="34" charset="-122"/>
              </a:rPr>
              <a:t>低频</a:t>
            </a:r>
            <a:r>
              <a:rPr lang="zh-CN" altLang="zh-CN" sz="1400" b="1" dirty="0">
                <a:solidFill>
                  <a:prstClr val="black"/>
                </a:solidFill>
                <a:latin typeface="Times New Roman" panose="02020603050405020304" pitchFamily="18" charset="0"/>
                <a:ea typeface="微软雅黑" panose="020B0503020204020204" pitchFamily="34" charset="-122"/>
              </a:rPr>
              <a:t>电路中最重要的噪声源之一</a:t>
            </a:r>
            <a:endParaRPr lang="zh-CN" altLang="en-US" sz="1400" b="1" dirty="0">
              <a:solidFill>
                <a:prstClr val="black"/>
              </a:solidFill>
              <a:latin typeface="Times New Roman" panose="02020603050405020304" pitchFamily="18" charset="0"/>
              <a:ea typeface="微软雅黑" panose="020B0503020204020204" pitchFamily="34" charset="-122"/>
            </a:endParaRPr>
          </a:p>
        </p:txBody>
      </p:sp>
      <p:sp>
        <p:nvSpPr>
          <p:cNvPr id="19" name="Rectangular Callout 7"/>
          <p:cNvSpPr/>
          <p:nvPr/>
        </p:nvSpPr>
        <p:spPr bwMode="auto">
          <a:xfrm>
            <a:off x="6046275" y="3601620"/>
            <a:ext cx="881273" cy="585010"/>
          </a:xfrm>
          <a:prstGeom prst="wedgeRectCallout">
            <a:avLst>
              <a:gd name="adj1" fmla="val -157585"/>
              <a:gd name="adj2" fmla="val 56541"/>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平均直流电流</a:t>
            </a:r>
          </a:p>
        </p:txBody>
      </p:sp>
      <p:sp>
        <p:nvSpPr>
          <p:cNvPr id="20" name="Rectangular Callout 7"/>
          <p:cNvSpPr/>
          <p:nvPr/>
        </p:nvSpPr>
        <p:spPr bwMode="auto">
          <a:xfrm>
            <a:off x="3203848" y="4335946"/>
            <a:ext cx="648072" cy="298064"/>
          </a:xfrm>
          <a:prstGeom prst="wedgeRectCallout">
            <a:avLst>
              <a:gd name="adj1" fmla="val 104386"/>
              <a:gd name="adj2" fmla="val 10274"/>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带宽</a:t>
            </a:r>
          </a:p>
        </p:txBody>
      </p:sp>
      <p:sp>
        <p:nvSpPr>
          <p:cNvPr id="21" name="Rectangular Callout 7"/>
          <p:cNvSpPr/>
          <p:nvPr/>
        </p:nvSpPr>
        <p:spPr bwMode="auto">
          <a:xfrm>
            <a:off x="5192656" y="4360925"/>
            <a:ext cx="648072" cy="298064"/>
          </a:xfrm>
          <a:prstGeom prst="wedgeRectCallout">
            <a:avLst>
              <a:gd name="adj1" fmla="val -85246"/>
              <a:gd name="adj2" fmla="val 7820"/>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频率</a:t>
            </a:r>
          </a:p>
        </p:txBody>
      </p:sp>
      <p:sp>
        <p:nvSpPr>
          <p:cNvPr id="22" name="Rectangular Callout 7"/>
          <p:cNvSpPr/>
          <p:nvPr/>
        </p:nvSpPr>
        <p:spPr bwMode="auto">
          <a:xfrm>
            <a:off x="5004048" y="3601620"/>
            <a:ext cx="882923" cy="298064"/>
          </a:xfrm>
          <a:prstGeom prst="wedgeRectCallout">
            <a:avLst>
              <a:gd name="adj1" fmla="val -77789"/>
              <a:gd name="adj2" fmla="val 88810"/>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常系数</a:t>
            </a:r>
          </a:p>
        </p:txBody>
      </p:sp>
    </p:spTree>
    <p:extLst>
      <p:ext uri="{BB962C8B-B14F-4D97-AF65-F5344CB8AC3E}">
        <p14:creationId xmlns:p14="http://schemas.microsoft.com/office/powerpoint/2010/main" val="308289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298782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280076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传感器的噪声</a:t>
            </a:r>
          </a:p>
        </p:txBody>
      </p:sp>
      <p:sp>
        <p:nvSpPr>
          <p:cNvPr id="9" name="矩形 8"/>
          <p:cNvSpPr/>
          <p:nvPr/>
        </p:nvSpPr>
        <p:spPr>
          <a:xfrm>
            <a:off x="225618" y="1809462"/>
            <a:ext cx="8686800" cy="27792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4</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）噪声电压的叠加</a:t>
            </a: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如果噪声电压（或噪声电流）的产生是彼此独立的，即不相关的，那么其总噪声电压可以表示为：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如果是两个相关的噪声电压，那么可以表示为：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p:cNvSpPr/>
          <p:nvPr/>
        </p:nvSpPr>
        <p:spPr>
          <a:xfrm>
            <a:off x="879000" y="1269801"/>
            <a:ext cx="153276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固有噪声源</a:t>
            </a:r>
          </a:p>
        </p:txBody>
      </p:sp>
      <p:sp>
        <p:nvSpPr>
          <p:cNvPr id="13" name="七角星 12"/>
          <p:cNvSpPr/>
          <p:nvPr/>
        </p:nvSpPr>
        <p:spPr>
          <a:xfrm>
            <a:off x="374944"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3258724" y="2815837"/>
                <a:ext cx="2646815"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𝑼</m:t>
                      </m:r>
                      <m:r>
                        <a:rPr lang="zh-CN" altLang="en-US" b="1" i="0">
                          <a:latin typeface="Cambria Math" panose="02040503050406030204" pitchFamily="18" charset="0"/>
                        </a:rPr>
                        <m:t>=</m:t>
                      </m:r>
                      <m:rad>
                        <m:radPr>
                          <m:degHide m:val="on"/>
                          <m:ctrlPr>
                            <a:rPr lang="zh-CN" altLang="en-US" b="1" i="1">
                              <a:latin typeface="Cambria Math" panose="02040503050406030204" pitchFamily="18" charset="0"/>
                            </a:rPr>
                          </m:ctrlPr>
                        </m:radPr>
                        <m:deg/>
                        <m:e>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𝑼</m:t>
                              </m:r>
                            </m:e>
                            <m:sub>
                              <m:r>
                                <a:rPr lang="zh-CN" altLang="en-US" b="1" i="0">
                                  <a:latin typeface="Cambria Math" panose="02040503050406030204" pitchFamily="18" charset="0"/>
                                </a:rPr>
                                <m:t>𝟏</m:t>
                              </m:r>
                            </m:sub>
                            <m:sup>
                              <m:r>
                                <a:rPr lang="zh-CN" altLang="en-US" b="1" i="0">
                                  <a:latin typeface="Cambria Math" panose="02040503050406030204" pitchFamily="18" charset="0"/>
                                </a:rPr>
                                <m:t>𝟐</m:t>
                              </m:r>
                            </m:sup>
                          </m:sSubSup>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𝑼</m:t>
                              </m:r>
                            </m:e>
                            <m:sub>
                              <m:r>
                                <a:rPr lang="zh-CN" altLang="en-US" b="1" i="0">
                                  <a:latin typeface="Cambria Math" panose="02040503050406030204" pitchFamily="18" charset="0"/>
                                </a:rPr>
                                <m:t>𝟐</m:t>
                              </m:r>
                            </m:sub>
                            <m:sup>
                              <m:r>
                                <a:rPr lang="zh-CN" altLang="en-US" b="1" i="0">
                                  <a:latin typeface="Cambria Math" panose="02040503050406030204" pitchFamily="18" charset="0"/>
                                </a:rPr>
                                <m:t>𝟐</m:t>
                              </m:r>
                            </m:sup>
                          </m:sSubSup>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𝑼</m:t>
                              </m:r>
                            </m:e>
                            <m:sub>
                              <m:r>
                                <a:rPr lang="zh-CN" altLang="en-US" b="1" i="1">
                                  <a:latin typeface="Cambria Math" panose="02040503050406030204" pitchFamily="18" charset="0"/>
                                </a:rPr>
                                <m:t>𝒏</m:t>
                              </m:r>
                            </m:sub>
                            <m:sup>
                              <m:r>
                                <a:rPr lang="zh-CN" altLang="en-US" b="1" i="0">
                                  <a:latin typeface="Cambria Math" panose="02040503050406030204" pitchFamily="18" charset="0"/>
                                </a:rPr>
                                <m:t>𝟐</m:t>
                              </m:r>
                            </m:sup>
                          </m:sSubSup>
                        </m:e>
                      </m:rad>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3258724" y="2815837"/>
                <a:ext cx="2646815" cy="656013"/>
              </a:xfrm>
              <a:prstGeom prst="rect">
                <a:avLst/>
              </a:prstGeom>
              <a:blipFill>
                <a:blip r:embed="rId3"/>
                <a:stretch>
                  <a:fillRect/>
                </a:stretch>
              </a:blipFill>
            </p:spPr>
            <p:txBody>
              <a:bodyPr/>
              <a:lstStyle/>
              <a:p>
                <a:r>
                  <a:rPr lang="zh-CN" altLang="en-US">
                    <a:noFill/>
                  </a:rPr>
                  <a:t> </a:t>
                </a:r>
              </a:p>
            </p:txBody>
          </p:sp>
        </mc:Fallback>
      </mc:AlternateContent>
      <p:sp>
        <p:nvSpPr>
          <p:cNvPr id="14" name="Rectangular Callout 7"/>
          <p:cNvSpPr/>
          <p:nvPr/>
        </p:nvSpPr>
        <p:spPr bwMode="auto">
          <a:xfrm>
            <a:off x="6084168" y="4191930"/>
            <a:ext cx="1116124" cy="298064"/>
          </a:xfrm>
          <a:prstGeom prst="wedgeRectCallout">
            <a:avLst>
              <a:gd name="adj1" fmla="val -123552"/>
              <a:gd name="adj2" fmla="val 10275"/>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相关系数</a:t>
            </a:r>
          </a:p>
        </p:txBody>
      </p:sp>
      <mc:AlternateContent xmlns:mc="http://schemas.openxmlformats.org/markup-compatibility/2006" xmlns:a14="http://schemas.microsoft.com/office/drawing/2010/main">
        <mc:Choice Requires="a14">
          <p:sp>
            <p:nvSpPr>
              <p:cNvPr id="3" name="矩形 2"/>
              <p:cNvSpPr/>
              <p:nvPr/>
            </p:nvSpPr>
            <p:spPr>
              <a:xfrm>
                <a:off x="3169789" y="3932671"/>
                <a:ext cx="2824684"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𝑼</m:t>
                      </m:r>
                      <m:r>
                        <a:rPr lang="zh-CN" altLang="en-US" b="1" i="0">
                          <a:latin typeface="Cambria Math" panose="02040503050406030204" pitchFamily="18" charset="0"/>
                        </a:rPr>
                        <m:t>=</m:t>
                      </m:r>
                      <m:rad>
                        <m:radPr>
                          <m:degHide m:val="on"/>
                          <m:ctrlPr>
                            <a:rPr lang="zh-CN" altLang="en-US" b="1" i="1">
                              <a:latin typeface="Cambria Math" panose="02040503050406030204" pitchFamily="18" charset="0"/>
                            </a:rPr>
                          </m:ctrlPr>
                        </m:radPr>
                        <m:deg/>
                        <m:e>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𝑼</m:t>
                              </m:r>
                            </m:e>
                            <m:sub>
                              <m:r>
                                <a:rPr lang="zh-CN" altLang="en-US" b="1" i="0">
                                  <a:latin typeface="Cambria Math" panose="02040503050406030204" pitchFamily="18" charset="0"/>
                                </a:rPr>
                                <m:t>𝟏</m:t>
                              </m:r>
                            </m:sub>
                            <m:sup>
                              <m:r>
                                <a:rPr lang="zh-CN" altLang="en-US" b="1" i="0">
                                  <a:latin typeface="Cambria Math" panose="02040503050406030204" pitchFamily="18" charset="0"/>
                                </a:rPr>
                                <m:t>𝟐</m:t>
                              </m:r>
                            </m:sup>
                          </m:sSubSup>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𝑼</m:t>
                              </m:r>
                            </m:e>
                            <m:sub>
                              <m:r>
                                <a:rPr lang="zh-CN" altLang="en-US" b="1" i="0">
                                  <a:latin typeface="Cambria Math" panose="02040503050406030204" pitchFamily="18" charset="0"/>
                                </a:rPr>
                                <m:t>𝟐</m:t>
                              </m:r>
                            </m:sub>
                            <m:sup>
                              <m:r>
                                <a:rPr lang="zh-CN" altLang="en-US" b="1" i="0">
                                  <a:latin typeface="Cambria Math" panose="02040503050406030204" pitchFamily="18" charset="0"/>
                                </a:rPr>
                                <m:t>𝟐</m:t>
                              </m:r>
                            </m:sup>
                          </m:sSubSup>
                          <m:r>
                            <a:rPr lang="zh-CN" altLang="en-US" b="1" i="0">
                              <a:latin typeface="Cambria Math" panose="02040503050406030204" pitchFamily="18" charset="0"/>
                            </a:rPr>
                            <m:t>+</m:t>
                          </m:r>
                          <m:r>
                            <a:rPr lang="zh-CN" altLang="en-US" b="1" i="0">
                              <a:latin typeface="Cambria Math" panose="02040503050406030204" pitchFamily="18" charset="0"/>
                            </a:rPr>
                            <m:t>𝟐</m:t>
                          </m:r>
                          <m:r>
                            <a:rPr lang="zh-CN" altLang="en-US" b="1" i="1">
                              <a:latin typeface="Cambria Math" panose="02040503050406030204" pitchFamily="18" charset="0"/>
                            </a:rPr>
                            <m:t>𝜸</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0">
                                  <a:latin typeface="Cambria Math" panose="02040503050406030204" pitchFamily="18" charset="0"/>
                                </a:rPr>
                                <m:t>𝟏</m:t>
                              </m:r>
                            </m:sub>
                          </m:sSub>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0">
                                  <a:latin typeface="Cambria Math" panose="02040503050406030204" pitchFamily="18" charset="0"/>
                                </a:rPr>
                                <m:t>𝟐</m:t>
                              </m:r>
                            </m:sub>
                          </m:sSub>
                        </m:e>
                      </m:rad>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3169789" y="3932671"/>
                <a:ext cx="2824684" cy="65601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3084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33118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310854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噪声的耦合方式</a:t>
            </a:r>
          </a:p>
        </p:txBody>
      </p:sp>
      <p:sp>
        <p:nvSpPr>
          <p:cNvPr id="15" name="矩形 14"/>
          <p:cNvSpPr/>
          <p:nvPr/>
        </p:nvSpPr>
        <p:spPr>
          <a:xfrm>
            <a:off x="228600" y="1167594"/>
            <a:ext cx="8686800" cy="2862322"/>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干扰源通过一定的耦合形式对设备形成干扰通道，研究干扰的耦合途径以切断干扰通道，被认为是解决干扰问题的最有效途径；</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噪声的耦合方式主要有以下几种：</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共阻抗耦合</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静电耦合</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电磁耦合</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漏电流耦合</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传导耦合</a:t>
            </a:r>
          </a:p>
        </p:txBody>
      </p:sp>
    </p:spTree>
    <p:extLst>
      <p:ext uri="{BB962C8B-B14F-4D97-AF65-F5344CB8AC3E}">
        <p14:creationId xmlns:p14="http://schemas.microsoft.com/office/powerpoint/2010/main" val="2167763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33118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310854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噪声的耦合方式</a:t>
            </a:r>
          </a:p>
        </p:txBody>
      </p:sp>
      <p:sp>
        <p:nvSpPr>
          <p:cNvPr id="5" name="矩形 4"/>
          <p:cNvSpPr/>
          <p:nvPr/>
        </p:nvSpPr>
        <p:spPr>
          <a:xfrm>
            <a:off x="222251" y="1815666"/>
            <a:ext cx="8686800" cy="311790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共阻抗耦合发生在多个电路共享一个阻抗时，一个电路的电流在共享阻抗上形成的压降会干扰其他连接到共享阻抗的电路；</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共阻抗耦合主要产生在以下几种情况中：</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电源内阻共阻抗耦合</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公共地线的耦合</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信号输出电路的相互干扰</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模拟系统与数字系统共地耦合干扰</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消除或减小电阻耦合的方法：</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采用单点供电和单点接地；</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在必须采用公共电源线和公共地线时，尽量缩短公共线的长度，并加粗线径。</a:t>
            </a:r>
          </a:p>
        </p:txBody>
      </p:sp>
      <p:sp>
        <p:nvSpPr>
          <p:cNvPr id="6" name="矩形 5"/>
          <p:cNvSpPr/>
          <p:nvPr/>
        </p:nvSpPr>
        <p:spPr>
          <a:xfrm>
            <a:off x="875632" y="1305805"/>
            <a:ext cx="182416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共阻抗耦合</a:t>
            </a:r>
          </a:p>
        </p:txBody>
      </p:sp>
      <p:sp>
        <p:nvSpPr>
          <p:cNvPr id="7" name="七角星 6"/>
          <p:cNvSpPr/>
          <p:nvPr/>
        </p:nvSpPr>
        <p:spPr>
          <a:xfrm>
            <a:off x="371576" y="1059582"/>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897132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33118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310854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噪声的耦合方式</a:t>
            </a:r>
          </a:p>
        </p:txBody>
      </p:sp>
      <p:sp>
        <p:nvSpPr>
          <p:cNvPr id="5" name="矩形 4"/>
          <p:cNvSpPr/>
          <p:nvPr/>
        </p:nvSpPr>
        <p:spPr>
          <a:xfrm>
            <a:off x="222251" y="1815666"/>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静电耦合是由于两个电路之间存在着寄生电容，使一个电路的电荷影响到另一个电路的现象；</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 name="矩形 5"/>
          <p:cNvSpPr/>
          <p:nvPr/>
        </p:nvSpPr>
        <p:spPr>
          <a:xfrm>
            <a:off x="875632" y="1305805"/>
            <a:ext cx="160813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静电耦合</a:t>
            </a:r>
          </a:p>
        </p:txBody>
      </p:sp>
      <p:sp>
        <p:nvSpPr>
          <p:cNvPr id="7" name="七角星 6"/>
          <p:cNvSpPr/>
          <p:nvPr/>
        </p:nvSpPr>
        <p:spPr>
          <a:xfrm>
            <a:off x="371576" y="1059582"/>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6424997" y="2535746"/>
            <a:ext cx="2281336" cy="1946184"/>
          </a:xfrm>
          <a:prstGeom prst="rect">
            <a:avLst/>
          </a:prstGeom>
          <a:noFill/>
        </p:spPr>
      </p:pic>
      <mc:AlternateContent xmlns:mc="http://schemas.openxmlformats.org/markup-compatibility/2006" xmlns:a14="http://schemas.microsoft.com/office/drawing/2010/main">
        <mc:Choice Requires="a14">
          <p:sp>
            <p:nvSpPr>
              <p:cNvPr id="9" name="矩形 8"/>
              <p:cNvSpPr/>
              <p:nvPr/>
            </p:nvSpPr>
            <p:spPr>
              <a:xfrm>
                <a:off x="228599" y="2535746"/>
                <a:ext cx="5963581" cy="2169825"/>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根据电路理论，</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𝒛</m:t>
                        </m:r>
                      </m:e>
                      <m:sub>
                        <m:r>
                          <a:rPr lang="en-US" altLang="zh-CN" b="1" i="1">
                            <a:latin typeface="Cambria Math" panose="02040503050406030204" pitchFamily="18" charset="0"/>
                          </a:rPr>
                          <m:t>𝒊</m:t>
                        </m:r>
                      </m:sub>
                    </m:sSub>
                  </m:oMath>
                </a14:m>
                <a:r>
                  <a:rPr lang="zh-CN" altLang="en-US" b="1" dirty="0">
                    <a:solidFill>
                      <a:prstClr val="black"/>
                    </a:solidFill>
                    <a:latin typeface="Times New Roman" panose="02020603050405020304" pitchFamily="18" charset="0"/>
                    <a:ea typeface="微软雅黑" panose="020B0503020204020204" pitchFamily="34" charset="-122"/>
                  </a:rPr>
                  <a:t>上的干扰电压可表为：</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降低任何一个或多个参数都有助于减小静电耦合的影响；</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在实际应用中，调整</a:t>
                </a:r>
                <a:r>
                  <a:rPr lang="zh-CN" altLang="en-US" b="1" dirty="0">
                    <a:solidFill>
                      <a:schemeClr val="accent5"/>
                    </a:solidFill>
                    <a:latin typeface="Times New Roman" panose="02020603050405020304" pitchFamily="18" charset="0"/>
                    <a:ea typeface="微软雅黑" panose="020B0503020204020204" pitchFamily="34" charset="-122"/>
                  </a:rPr>
                  <a:t>电场强度</a:t>
                </a: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𝑬</m:t>
                        </m:r>
                      </m:e>
                      <m:sub>
                        <m:r>
                          <a:rPr lang="zh-CN" altLang="en-US" b="1" i="1">
                            <a:latin typeface="Cambria Math" panose="02040503050406030204" pitchFamily="18" charset="0"/>
                          </a:rPr>
                          <m:t>𝒏</m:t>
                        </m:r>
                      </m:sub>
                    </m:sSub>
                  </m:oMath>
                </a14:m>
                <a:r>
                  <a:rPr lang="zh-CN" altLang="en-US" b="1" dirty="0">
                    <a:solidFill>
                      <a:prstClr val="black"/>
                    </a:solidFill>
                    <a:latin typeface="Times New Roman" panose="02020603050405020304" pitchFamily="18" charset="0"/>
                    <a:ea typeface="微软雅黑" panose="020B0503020204020204" pitchFamily="34" charset="-122"/>
                  </a:rPr>
                  <a:t>是最为直接且有效的方式，而优化电路设计以减少</a:t>
                </a:r>
                <a:r>
                  <a:rPr lang="zh-CN" altLang="en-US" b="1" dirty="0">
                    <a:solidFill>
                      <a:schemeClr val="accent5"/>
                    </a:solidFill>
                    <a:latin typeface="Times New Roman" panose="02020603050405020304" pitchFamily="18" charset="0"/>
                    <a:ea typeface="微软雅黑" panose="020B0503020204020204" pitchFamily="34" charset="-122"/>
                  </a:rPr>
                  <a:t>寄生电容</a:t>
                </a: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1">
                            <a:latin typeface="Cambria Math" panose="02040503050406030204" pitchFamily="18" charset="0"/>
                          </a:rPr>
                          <m:t>𝒎</m:t>
                        </m:r>
                      </m:sub>
                    </m:sSub>
                  </m:oMath>
                </a14:m>
                <a:r>
                  <a:rPr lang="zh-CN" altLang="en-US" b="1" dirty="0">
                    <a:solidFill>
                      <a:prstClr val="black"/>
                    </a:solidFill>
                    <a:latin typeface="Times New Roman" panose="02020603050405020304" pitchFamily="18" charset="0"/>
                    <a:ea typeface="微软雅黑" panose="020B0503020204020204" pitchFamily="34" charset="-122"/>
                  </a:rPr>
                  <a:t>、</a:t>
                </a:r>
                <a:r>
                  <a:rPr lang="zh-CN" altLang="en-US" b="1" dirty="0">
                    <a:solidFill>
                      <a:schemeClr val="accent5"/>
                    </a:solidFill>
                    <a:latin typeface="Times New Roman" panose="02020603050405020304" pitchFamily="18" charset="0"/>
                    <a:ea typeface="微软雅黑" panose="020B0503020204020204" pitchFamily="34" charset="-122"/>
                  </a:rPr>
                  <a:t>阻抗</a:t>
                </a: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𝒁</m:t>
                        </m:r>
                      </m:e>
                      <m:sub>
                        <m:r>
                          <a:rPr lang="zh-CN" altLang="en-US" b="1" i="1">
                            <a:latin typeface="Cambria Math" panose="02040503050406030204" pitchFamily="18" charset="0"/>
                          </a:rPr>
                          <m:t>𝒊</m:t>
                        </m:r>
                      </m:sub>
                    </m:sSub>
                  </m:oMath>
                </a14:m>
                <a:r>
                  <a:rPr lang="zh-CN" altLang="en-US" b="1" dirty="0">
                    <a:solidFill>
                      <a:prstClr val="black"/>
                    </a:solidFill>
                    <a:latin typeface="Times New Roman" panose="02020603050405020304" pitchFamily="18" charset="0"/>
                    <a:ea typeface="微软雅黑" panose="020B0503020204020204" pitchFamily="34" charset="-122"/>
                  </a:rPr>
                  <a:t>和</a:t>
                </a:r>
                <a:r>
                  <a:rPr lang="zh-CN" altLang="en-US" b="1" dirty="0">
                    <a:solidFill>
                      <a:schemeClr val="accent5"/>
                    </a:solidFill>
                    <a:latin typeface="Times New Roman" panose="02020603050405020304" pitchFamily="18" charset="0"/>
                    <a:ea typeface="微软雅黑" panose="020B0503020204020204" pitchFamily="34" charset="-122"/>
                  </a:rPr>
                  <a:t>频率</a:t>
                </a:r>
                <a14:m>
                  <m:oMath xmlns:m="http://schemas.openxmlformats.org/officeDocument/2006/math">
                    <m:r>
                      <a:rPr lang="zh-CN" altLang="en-US" b="1" i="1">
                        <a:latin typeface="Cambria Math" panose="02040503050406030204" pitchFamily="18" charset="0"/>
                      </a:rPr>
                      <m:t>𝝎</m:t>
                    </m:r>
                  </m:oMath>
                </a14:m>
                <a:r>
                  <a:rPr lang="zh-CN" altLang="en-US" b="1" dirty="0">
                    <a:solidFill>
                      <a:prstClr val="black"/>
                    </a:solidFill>
                    <a:latin typeface="Times New Roman" panose="02020603050405020304" pitchFamily="18" charset="0"/>
                    <a:ea typeface="微软雅黑" panose="020B0503020204020204" pitchFamily="34" charset="-122"/>
                  </a:rPr>
                  <a:t>也是十分有效的方法。</a:t>
                </a:r>
                <a:endParaRPr lang="en-US" altLang="zh-CN"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228599" y="2535746"/>
                <a:ext cx="5963581" cy="2169825"/>
              </a:xfrm>
              <a:prstGeom prst="rect">
                <a:avLst/>
              </a:prstGeom>
              <a:blipFill>
                <a:blip r:embed="rId4"/>
                <a:stretch>
                  <a:fillRect l="-613" r="-4494" b="-19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1439652" y="2969682"/>
                <a:ext cx="18803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1">
                              <a:latin typeface="Cambria Math" panose="02040503050406030204" pitchFamily="18" charset="0"/>
                            </a:rPr>
                            <m:t>𝒏</m:t>
                          </m:r>
                        </m:sub>
                      </m:sSub>
                      <m:r>
                        <a:rPr lang="zh-CN" altLang="en-US" b="1" i="0">
                          <a:latin typeface="Cambria Math" panose="02040503050406030204" pitchFamily="18" charset="0"/>
                        </a:rPr>
                        <m:t>=</m:t>
                      </m:r>
                      <m:r>
                        <a:rPr lang="zh-CN" altLang="en-US" b="1" i="0">
                          <a:latin typeface="Cambria Math" panose="02040503050406030204" pitchFamily="18" charset="0"/>
                        </a:rPr>
                        <m:t>𝐣</m:t>
                      </m:r>
                      <m:r>
                        <a:rPr lang="zh-CN" altLang="en-US" b="1" i="1">
                          <a:latin typeface="Cambria Math" panose="02040503050406030204" pitchFamily="18" charset="0"/>
                        </a:rPr>
                        <m:t>𝝎</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1">
                              <a:latin typeface="Cambria Math" panose="02040503050406030204" pitchFamily="18" charset="0"/>
                            </a:rPr>
                            <m:t>𝒎</m:t>
                          </m:r>
                        </m:sub>
                      </m:sSub>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𝒁</m:t>
                          </m:r>
                        </m:e>
                        <m:sub>
                          <m:r>
                            <a:rPr lang="zh-CN" altLang="en-US" b="1" i="1">
                              <a:latin typeface="Cambria Math" panose="02040503050406030204" pitchFamily="18" charset="0"/>
                            </a:rPr>
                            <m:t>𝒊</m:t>
                          </m:r>
                        </m:sub>
                      </m:sSub>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𝑬</m:t>
                          </m:r>
                        </m:e>
                        <m:sub>
                          <m:r>
                            <a:rPr lang="zh-CN" altLang="en-US" b="1" i="1">
                              <a:latin typeface="Cambria Math" panose="02040503050406030204" pitchFamily="18" charset="0"/>
                            </a:rPr>
                            <m:t>𝒏</m:t>
                          </m:r>
                        </m:sub>
                      </m:sSub>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1439652" y="2969682"/>
                <a:ext cx="1880387" cy="369332"/>
              </a:xfrm>
              <a:prstGeom prst="rect">
                <a:avLst/>
              </a:prstGeom>
              <a:blipFill>
                <a:blip r:embed="rId5"/>
                <a:stretch>
                  <a:fillRect b="-11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5814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33118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310854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噪声的耦合方式</a:t>
            </a:r>
          </a:p>
        </p:txBody>
      </p:sp>
      <p:sp>
        <p:nvSpPr>
          <p:cNvPr id="5" name="矩形 4"/>
          <p:cNvSpPr/>
          <p:nvPr/>
        </p:nvSpPr>
        <p:spPr>
          <a:xfrm>
            <a:off x="222251" y="1743658"/>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电磁耦合，也被称为互感耦合，是由于两个电路之间存在有互感，使得一个电路的电流变化能够通过磁交链影响到另一个电路的现象；</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 name="矩形 5"/>
          <p:cNvSpPr/>
          <p:nvPr/>
        </p:nvSpPr>
        <p:spPr>
          <a:xfrm>
            <a:off x="875632" y="1266314"/>
            <a:ext cx="160813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电磁耦合</a:t>
            </a:r>
          </a:p>
        </p:txBody>
      </p:sp>
      <p:sp>
        <p:nvSpPr>
          <p:cNvPr id="7" name="七角星 6"/>
          <p:cNvSpPr/>
          <p:nvPr/>
        </p:nvSpPr>
        <p:spPr>
          <a:xfrm>
            <a:off x="37157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矩形 8"/>
              <p:cNvSpPr/>
              <p:nvPr/>
            </p:nvSpPr>
            <p:spPr>
              <a:xfrm>
                <a:off x="228600" y="2436249"/>
                <a:ext cx="5963581" cy="2516073"/>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根据交流电路理论，可</a:t>
                </a:r>
                <a:r>
                  <a:rPr lang="zh-CN" altLang="en-US" b="1" dirty="0">
                    <a:solidFill>
                      <a:prstClr val="black"/>
                    </a:solidFill>
                    <a:latin typeface="Times New Roman" panose="02020603050405020304" pitchFamily="18" charset="0"/>
                    <a:ea typeface="微软雅黑" panose="020B0503020204020204" pitchFamily="34" charset="-122"/>
                  </a:rPr>
                  <a:t>噪声电压</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𝒏</m:t>
                        </m:r>
                      </m:sub>
                    </m:sSub>
                  </m:oMath>
                </a14:m>
                <a:r>
                  <a:rPr lang="zh-CN" altLang="en-US" b="1" dirty="0">
                    <a:solidFill>
                      <a:prstClr val="black"/>
                    </a:solidFill>
                    <a:latin typeface="Times New Roman" panose="02020603050405020304" pitchFamily="18" charset="0"/>
                    <a:ea typeface="微软雅黑" panose="020B0503020204020204" pitchFamily="34" charset="-122"/>
                  </a:rPr>
                  <a:t>的</a:t>
                </a:r>
                <a:r>
                  <a:rPr lang="zh-CN" altLang="zh-CN" b="1" dirty="0">
                    <a:solidFill>
                      <a:prstClr val="black"/>
                    </a:solidFill>
                    <a:latin typeface="Times New Roman" panose="02020603050405020304" pitchFamily="18" charset="0"/>
                    <a:ea typeface="微软雅黑" panose="020B0503020204020204" pitchFamily="34" charset="-122"/>
                  </a:rPr>
                  <a:t>表达式为</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降低任何一个或多个参数都有助于减小电磁耦合的影响；</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在实际应用中，频率的调整以及对电路进行优化设计来减小互感系数</a:t>
                </a:r>
                <a14:m>
                  <m:oMath xmlns:m="http://schemas.openxmlformats.org/officeDocument/2006/math">
                    <m:r>
                      <a:rPr lang="zh-CN" altLang="en-US" b="1" i="1">
                        <a:latin typeface="Cambria Math" panose="02040503050406030204" pitchFamily="18" charset="0"/>
                      </a:rPr>
                      <m:t>𝑴</m:t>
                    </m:r>
                  </m:oMath>
                </a14:m>
                <a:r>
                  <a:rPr lang="zh-CN" altLang="en-US" b="1" dirty="0">
                    <a:solidFill>
                      <a:prstClr val="black"/>
                    </a:solidFill>
                    <a:latin typeface="Times New Roman" panose="02020603050405020304" pitchFamily="18" charset="0"/>
                    <a:ea typeface="微软雅黑" panose="020B0503020204020204" pitchFamily="34" charset="-122"/>
                  </a:rPr>
                  <a:t>和噪声电流</a:t>
                </a: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𝑰</m:t>
                        </m:r>
                      </m:e>
                      <m:sub>
                        <m:r>
                          <a:rPr lang="zh-CN" altLang="en-US" b="1">
                            <a:latin typeface="Cambria Math" panose="02040503050406030204" pitchFamily="18" charset="0"/>
                          </a:rPr>
                          <m:t>𝐧</m:t>
                        </m:r>
                      </m:sub>
                    </m:sSub>
                    <m:r>
                      <a:rPr lang="zh-CN" altLang="en-US" b="1" i="1">
                        <a:latin typeface="Cambria Math" panose="02040503050406030204" pitchFamily="18" charset="0"/>
                      </a:rPr>
                      <m:t> </m:t>
                    </m:r>
                  </m:oMath>
                </a14:m>
                <a:r>
                  <a:rPr lang="zh-CN" altLang="en-US" b="1" dirty="0">
                    <a:solidFill>
                      <a:prstClr val="black"/>
                    </a:solidFill>
                    <a:latin typeface="Times New Roman" panose="02020603050405020304" pitchFamily="18" charset="0"/>
                    <a:ea typeface="微软雅黑" panose="020B0503020204020204" pitchFamily="34" charset="-122"/>
                  </a:rPr>
                  <a:t>，将是非常有效的策略。</a:t>
                </a:r>
                <a:endParaRPr lang="en-US" altLang="zh-CN"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228600" y="2436249"/>
                <a:ext cx="5963581" cy="2516073"/>
              </a:xfrm>
              <a:prstGeom prst="rect">
                <a:avLst/>
              </a:prstGeom>
              <a:blipFill>
                <a:blip r:embed="rId3"/>
                <a:stretch>
                  <a:fillRect l="-716" r="-4601" b="-1942"/>
                </a:stretch>
              </a:blipFill>
            </p:spPr>
            <p:txBody>
              <a:bodyPr/>
              <a:lstStyle/>
              <a:p>
                <a:r>
                  <a:rPr lang="zh-CN" altLang="en-US">
                    <a:noFill/>
                  </a:rPr>
                  <a:t> </a:t>
                </a:r>
              </a:p>
            </p:txBody>
          </p:sp>
        </mc:Fallback>
      </mc:AlternateContent>
      <p:pic>
        <p:nvPicPr>
          <p:cNvPr id="12" name="NORMAL"/>
          <p:cNvPicPr/>
          <p:nvPr/>
        </p:nvPicPr>
        <p:blipFill>
          <a:blip r:embed="rId4" cstate="print"/>
          <a:stretch>
            <a:fillRect/>
          </a:stretch>
        </p:blipFill>
        <p:spPr>
          <a:xfrm>
            <a:off x="6516216" y="2514921"/>
            <a:ext cx="2160239" cy="2052228"/>
          </a:xfrm>
          <a:prstGeom prst="rect">
            <a:avLst/>
          </a:prstGeom>
        </p:spPr>
      </p:pic>
      <p:sp>
        <p:nvSpPr>
          <p:cNvPr id="13" name="Rectangular Callout 7"/>
          <p:cNvSpPr/>
          <p:nvPr/>
        </p:nvSpPr>
        <p:spPr bwMode="auto">
          <a:xfrm>
            <a:off x="1792410" y="3274410"/>
            <a:ext cx="1332148" cy="533250"/>
          </a:xfrm>
          <a:prstGeom prst="wedgeRectCallout">
            <a:avLst>
              <a:gd name="adj1" fmla="val 64249"/>
              <a:gd name="adj2" fmla="val -63803"/>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噪声源电流的角频率</a:t>
            </a:r>
          </a:p>
        </p:txBody>
      </p:sp>
      <mc:AlternateContent xmlns:mc="http://schemas.openxmlformats.org/markup-compatibility/2006" xmlns:a14="http://schemas.microsoft.com/office/drawing/2010/main">
        <mc:Choice Requires="a14">
          <p:sp>
            <p:nvSpPr>
              <p:cNvPr id="3" name="矩形 2"/>
              <p:cNvSpPr/>
              <p:nvPr/>
            </p:nvSpPr>
            <p:spPr>
              <a:xfrm>
                <a:off x="2458484" y="2905078"/>
                <a:ext cx="15038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0">
                              <a:latin typeface="Cambria Math" panose="02040503050406030204" pitchFamily="18" charset="0"/>
                            </a:rPr>
                            <m:t>𝐧</m:t>
                          </m:r>
                        </m:sub>
                      </m:sSub>
                      <m:r>
                        <a:rPr lang="zh-CN" altLang="en-US" b="1" i="0">
                          <a:latin typeface="Cambria Math" panose="02040503050406030204" pitchFamily="18" charset="0"/>
                        </a:rPr>
                        <m:t>=</m:t>
                      </m:r>
                      <m:r>
                        <a:rPr lang="zh-CN" altLang="en-US" b="1" i="0">
                          <a:latin typeface="Cambria Math" panose="02040503050406030204" pitchFamily="18" charset="0"/>
                        </a:rPr>
                        <m:t>𝐣</m:t>
                      </m:r>
                      <m:r>
                        <a:rPr lang="zh-CN" altLang="en-US" b="1" i="1">
                          <a:latin typeface="Cambria Math" panose="02040503050406030204" pitchFamily="18" charset="0"/>
                        </a:rPr>
                        <m:t>𝝎</m:t>
                      </m:r>
                      <m:r>
                        <a:rPr lang="zh-CN" altLang="en-US" b="1" i="1">
                          <a:latin typeface="Cambria Math" panose="02040503050406030204" pitchFamily="18" charset="0"/>
                        </a:rPr>
                        <m:t>𝑴</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𝑰</m:t>
                          </m:r>
                        </m:e>
                        <m:sub>
                          <m:r>
                            <a:rPr lang="zh-CN" altLang="en-US" b="1" i="0">
                              <a:latin typeface="Cambria Math" panose="02040503050406030204" pitchFamily="18" charset="0"/>
                            </a:rPr>
                            <m:t>𝐧</m:t>
                          </m:r>
                        </m:sub>
                      </m:sSub>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2458484" y="2905078"/>
                <a:ext cx="1503810" cy="369332"/>
              </a:xfrm>
              <a:prstGeom prst="rect">
                <a:avLst/>
              </a:prstGeom>
              <a:blipFill>
                <a:blip r:embed="rId5"/>
                <a:stretch>
                  <a:fillRect b="-13333"/>
                </a:stretch>
              </a:blipFill>
            </p:spPr>
            <p:txBody>
              <a:bodyPr/>
              <a:lstStyle/>
              <a:p>
                <a:r>
                  <a:rPr lang="zh-CN" altLang="en-US">
                    <a:noFill/>
                  </a:rPr>
                  <a:t> </a:t>
                </a:r>
              </a:p>
            </p:txBody>
          </p:sp>
        </mc:Fallback>
      </mc:AlternateContent>
      <p:sp>
        <p:nvSpPr>
          <p:cNvPr id="14" name="Rectangular Callout 7"/>
          <p:cNvSpPr/>
          <p:nvPr/>
        </p:nvSpPr>
        <p:spPr bwMode="auto">
          <a:xfrm>
            <a:off x="3188623" y="3413025"/>
            <a:ext cx="1102396" cy="297031"/>
          </a:xfrm>
          <a:prstGeom prst="wedgeRectCallout">
            <a:avLst>
              <a:gd name="adj1" fmla="val -23556"/>
              <a:gd name="adj2" fmla="val -114430"/>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互感系数</a:t>
            </a:r>
          </a:p>
        </p:txBody>
      </p:sp>
      <p:sp>
        <p:nvSpPr>
          <p:cNvPr id="15" name="Rectangular Callout 7"/>
          <p:cNvSpPr/>
          <p:nvPr/>
        </p:nvSpPr>
        <p:spPr bwMode="auto">
          <a:xfrm>
            <a:off x="4107171" y="3025984"/>
            <a:ext cx="1102396" cy="297031"/>
          </a:xfrm>
          <a:prstGeom prst="wedgeRectCallout">
            <a:avLst>
              <a:gd name="adj1" fmla="val -81287"/>
              <a:gd name="adj2" fmla="val -35621"/>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噪声电流</a:t>
            </a:r>
          </a:p>
        </p:txBody>
      </p:sp>
    </p:spTree>
    <p:extLst>
      <p:ext uri="{BB962C8B-B14F-4D97-AF65-F5344CB8AC3E}">
        <p14:creationId xmlns:p14="http://schemas.microsoft.com/office/powerpoint/2010/main" val="2434726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7357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56993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非线性自校正</a:t>
            </a:r>
          </a:p>
        </p:txBody>
      </p:sp>
      <p:graphicFrame>
        <p:nvGraphicFramePr>
          <p:cNvPr id="7" name="表格 6"/>
          <p:cNvGraphicFramePr>
            <a:graphicFrameLocks noGrp="1"/>
          </p:cNvGraphicFramePr>
          <p:nvPr>
            <p:extLst>
              <p:ext uri="{D42A27DB-BD31-4B8C-83A1-F6EECF244321}">
                <p14:modId xmlns:p14="http://schemas.microsoft.com/office/powerpoint/2010/main" val="2650922317"/>
              </p:ext>
            </p:extLst>
          </p:nvPr>
        </p:nvGraphicFramePr>
        <p:xfrm>
          <a:off x="228600" y="1007483"/>
          <a:ext cx="8686800" cy="2499360"/>
        </p:xfrm>
        <a:graphic>
          <a:graphicData uri="http://schemas.openxmlformats.org/drawingml/2006/table">
            <a:tbl>
              <a:tblPr firstRow="1" bandRow="1">
                <a:tableStyleId>{2D5ABB26-0587-4C30-8999-92F81FD0307C}</a:tableStyleId>
              </a:tblPr>
              <a:tblGrid>
                <a:gridCol w="2895600">
                  <a:extLst>
                    <a:ext uri="{9D8B030D-6E8A-4147-A177-3AD203B41FA5}">
                      <a16:colId xmlns:a16="http://schemas.microsoft.com/office/drawing/2014/main" val="3497417777"/>
                    </a:ext>
                  </a:extLst>
                </a:gridCol>
                <a:gridCol w="2895600">
                  <a:extLst>
                    <a:ext uri="{9D8B030D-6E8A-4147-A177-3AD203B41FA5}">
                      <a16:colId xmlns:a16="http://schemas.microsoft.com/office/drawing/2014/main" val="1356481994"/>
                    </a:ext>
                  </a:extLst>
                </a:gridCol>
                <a:gridCol w="2895600">
                  <a:extLst>
                    <a:ext uri="{9D8B030D-6E8A-4147-A177-3AD203B41FA5}">
                      <a16:colId xmlns:a16="http://schemas.microsoft.com/office/drawing/2014/main" val="2430946429"/>
                    </a:ext>
                  </a:extLst>
                </a:gridCol>
              </a:tblGrid>
              <a:tr h="2482896">
                <a:tc>
                  <a: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algn="ctr" defTabSz="914400" rtl="0" eaLnBrk="1" latinLnBrk="0" hangingPunct="1">
                        <a:spcBef>
                          <a:spcPct val="0"/>
                        </a:spcBef>
                      </a:pPr>
                      <a:r>
                        <a:rPr lang="zh-CN" altLang="en-US" sz="1400" b="1" kern="1200" dirty="0">
                          <a:solidFill>
                            <a:prstClr val="black"/>
                          </a:solidFill>
                          <a:latin typeface="Times New Roman" panose="02020603050405020304" pitchFamily="18" charset="0"/>
                          <a:ea typeface="微软雅黑" panose="020B0503020204020204" pitchFamily="34" charset="-122"/>
                          <a:cs typeface="+mn-cs"/>
                        </a:rPr>
                        <a:t>前端传感器的输入</a:t>
                      </a:r>
                      <a:r>
                        <a:rPr lang="en-US" altLang="zh-CN" sz="1400" b="1" kern="1200" dirty="0">
                          <a:solidFill>
                            <a:prstClr val="black"/>
                          </a:solidFill>
                          <a:latin typeface="Times New Roman" panose="02020603050405020304" pitchFamily="18" charset="0"/>
                          <a:ea typeface="微软雅黑" panose="020B0503020204020204" pitchFamily="34" charset="-122"/>
                          <a:cs typeface="+mn-cs"/>
                        </a:rPr>
                        <a:t>-</a:t>
                      </a:r>
                      <a:r>
                        <a:rPr lang="zh-CN" altLang="en-US" sz="1400" b="1" kern="1200" dirty="0">
                          <a:solidFill>
                            <a:prstClr val="black"/>
                          </a:solidFill>
                          <a:latin typeface="Times New Roman" panose="02020603050405020304" pitchFamily="18" charset="0"/>
                          <a:ea typeface="微软雅黑" panose="020B0503020204020204" pitchFamily="34" charset="-122"/>
                          <a:cs typeface="+mn-cs"/>
                        </a:rPr>
                        <a:t>输出特性</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zh-CN" altLang="en-US" sz="1400" b="1" kern="1200" dirty="0">
                          <a:solidFill>
                            <a:prstClr val="black"/>
                          </a:solidFill>
                          <a:latin typeface="Times New Roman" panose="02020603050405020304" pitchFamily="18" charset="0"/>
                          <a:ea typeface="微软雅黑" panose="020B0503020204020204" pitchFamily="34" charset="-122"/>
                          <a:cs typeface="+mn-cs"/>
                        </a:rPr>
                        <a:t>反非线性特性</a:t>
                      </a:r>
                      <a:endParaRPr lang="en-US" altLang="zh-CN" sz="1400" b="1" kern="1200" dirty="0">
                        <a:solidFill>
                          <a:prstClr val="black"/>
                        </a:solidFill>
                        <a:latin typeface="Times New Roman" panose="02020603050405020304" pitchFamily="18" charset="0"/>
                        <a:ea typeface="微软雅黑" panose="020B0503020204020204" pitchFamily="34"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algn="ctr" defTabSz="914400" rtl="0" eaLnBrk="1" latinLnBrk="0" hangingPunct="1"/>
                      <a:r>
                        <a:rPr lang="zh-CN" altLang="en-US" sz="1400" b="1" kern="1200" dirty="0">
                          <a:solidFill>
                            <a:prstClr val="black"/>
                          </a:solidFill>
                          <a:latin typeface="Times New Roman" panose="02020603050405020304" pitchFamily="18" charset="0"/>
                          <a:ea typeface="微软雅黑" panose="020B0503020204020204" pitchFamily="34" charset="-122"/>
                          <a:cs typeface="+mn-cs"/>
                        </a:rPr>
                        <a:t>理想的直线关系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8799864"/>
                  </a:ext>
                </a:extLst>
              </a:tr>
            </a:tbl>
          </a:graphicData>
        </a:graphic>
      </p:graphicFrame>
      <p:pic>
        <p:nvPicPr>
          <p:cNvPr id="8" name="图片 7"/>
          <p:cNvPicPr>
            <a:picLocks noChangeAspect="1"/>
          </p:cNvPicPr>
          <p:nvPr/>
        </p:nvPicPr>
        <p:blipFill>
          <a:blip r:embed="rId3"/>
          <a:stretch>
            <a:fillRect/>
          </a:stretch>
        </p:blipFill>
        <p:spPr>
          <a:xfrm>
            <a:off x="431540" y="987574"/>
            <a:ext cx="2484276" cy="2202657"/>
          </a:xfrm>
          <a:prstGeom prst="rect">
            <a:avLst/>
          </a:prstGeom>
        </p:spPr>
      </p:pic>
      <p:pic>
        <p:nvPicPr>
          <p:cNvPr id="9" name="图片 8"/>
          <p:cNvPicPr/>
          <p:nvPr/>
        </p:nvPicPr>
        <p:blipFill>
          <a:blip r:embed="rId4"/>
          <a:stretch>
            <a:fillRect/>
          </a:stretch>
        </p:blipFill>
        <p:spPr>
          <a:xfrm>
            <a:off x="3311860" y="1023578"/>
            <a:ext cx="2520280" cy="2202657"/>
          </a:xfrm>
          <a:prstGeom prst="rect">
            <a:avLst/>
          </a:prstGeom>
        </p:spPr>
      </p:pic>
      <p:pic>
        <p:nvPicPr>
          <p:cNvPr id="10" name="图片 9"/>
          <p:cNvPicPr/>
          <p:nvPr/>
        </p:nvPicPr>
        <p:blipFill>
          <a:blip r:embed="rId5"/>
          <a:stretch>
            <a:fillRect/>
          </a:stretch>
        </p:blipFill>
        <p:spPr>
          <a:xfrm>
            <a:off x="6156176" y="987574"/>
            <a:ext cx="2526823" cy="2202657"/>
          </a:xfrm>
          <a:prstGeom prst="rect">
            <a:avLst/>
          </a:prstGeom>
        </p:spPr>
      </p:pic>
      <p:pic>
        <p:nvPicPr>
          <p:cNvPr id="5" name="图片 4"/>
          <p:cNvPicPr>
            <a:picLocks noChangeAspect="1"/>
          </p:cNvPicPr>
          <p:nvPr/>
        </p:nvPicPr>
        <p:blipFill>
          <a:blip r:embed="rId6"/>
          <a:stretch>
            <a:fillRect/>
          </a:stretch>
        </p:blipFill>
        <p:spPr>
          <a:xfrm>
            <a:off x="1762125" y="3571875"/>
            <a:ext cx="5619750" cy="1304925"/>
          </a:xfrm>
          <a:prstGeom prst="rect">
            <a:avLst/>
          </a:prstGeom>
        </p:spPr>
      </p:pic>
    </p:spTree>
    <p:extLst>
      <p:ext uri="{BB962C8B-B14F-4D97-AF65-F5344CB8AC3E}">
        <p14:creationId xmlns:p14="http://schemas.microsoft.com/office/powerpoint/2010/main" val="4282147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33118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310854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噪声的耦合方式</a:t>
            </a:r>
          </a:p>
        </p:txBody>
      </p:sp>
      <p:sp>
        <p:nvSpPr>
          <p:cNvPr id="5" name="矩形 4"/>
          <p:cNvSpPr/>
          <p:nvPr/>
        </p:nvSpPr>
        <p:spPr>
          <a:xfrm>
            <a:off x="222251" y="1743658"/>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当绝缘性能不佳时，流经绝缘电阻</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R</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的漏电流会引起噪声干扰，这种现象被称为漏电流耦合；</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 name="矩形 5"/>
          <p:cNvSpPr/>
          <p:nvPr/>
        </p:nvSpPr>
        <p:spPr>
          <a:xfrm>
            <a:off x="875632" y="1266314"/>
            <a:ext cx="160813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漏电流耦合</a:t>
            </a:r>
          </a:p>
        </p:txBody>
      </p:sp>
      <p:sp>
        <p:nvSpPr>
          <p:cNvPr id="7" name="七角星 6"/>
          <p:cNvSpPr/>
          <p:nvPr/>
        </p:nvSpPr>
        <p:spPr>
          <a:xfrm>
            <a:off x="37157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4</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矩形 8"/>
              <p:cNvSpPr/>
              <p:nvPr/>
            </p:nvSpPr>
            <p:spPr>
              <a:xfrm>
                <a:off x="228600" y="2436249"/>
                <a:ext cx="5963581" cy="2560701"/>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根据电路理论可得</a:t>
                </a: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a:latin typeface="Cambria Math" panose="02040503050406030204" pitchFamily="18" charset="0"/>
                          </a:rPr>
                          <m:t>𝐧</m:t>
                        </m:r>
                      </m:sub>
                    </m:sSub>
                  </m:oMath>
                </a14:m>
                <a:r>
                  <a:rPr lang="zh-CN" altLang="en-US" b="1" dirty="0">
                    <a:solidFill>
                      <a:prstClr val="black"/>
                    </a:solidFill>
                    <a:latin typeface="Times New Roman" panose="02020603050405020304" pitchFamily="18" charset="0"/>
                    <a:ea typeface="微软雅黑" panose="020B0503020204020204" pitchFamily="34" charset="-122"/>
                  </a:rPr>
                  <a:t>的表达式为：</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漏电流耦合经常发生在：</a:t>
                </a:r>
                <a:endParaRPr lang="en-US" altLang="zh-CN" b="1" dirty="0">
                  <a:solidFill>
                    <a:prstClr val="black"/>
                  </a:solidFill>
                  <a:latin typeface="Times New Roman" panose="02020603050405020304" pitchFamily="18" charset="0"/>
                  <a:ea typeface="微软雅黑" panose="020B0503020204020204" pitchFamily="34" charset="-122"/>
                </a:endParaRPr>
              </a:p>
              <a:p>
                <a:pPr marL="800100" lvl="1" indent="-342900">
                  <a:lnSpc>
                    <a:spcPct val="11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rPr>
                  <a:t>用仪表测量较高的直流电压时</a:t>
                </a:r>
                <a:endParaRPr lang="en-US" altLang="zh-CN" sz="1600" b="1" dirty="0">
                  <a:solidFill>
                    <a:prstClr val="black"/>
                  </a:solidFill>
                  <a:latin typeface="Times New Roman" panose="02020603050405020304" pitchFamily="18" charset="0"/>
                  <a:ea typeface="微软雅黑" panose="020B0503020204020204" pitchFamily="34" charset="-122"/>
                </a:endParaRPr>
              </a:p>
              <a:p>
                <a:pPr marL="800100" lvl="1" indent="-342900">
                  <a:lnSpc>
                    <a:spcPct val="11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rPr>
                  <a:t>检测装置附近有较高的直流电压源时</a:t>
                </a:r>
                <a:endParaRPr lang="en-US" altLang="zh-CN" sz="1600" b="1" dirty="0">
                  <a:solidFill>
                    <a:prstClr val="black"/>
                  </a:solidFill>
                  <a:latin typeface="Times New Roman" panose="02020603050405020304" pitchFamily="18" charset="0"/>
                  <a:ea typeface="微软雅黑" panose="020B0503020204020204" pitchFamily="34" charset="-122"/>
                </a:endParaRPr>
              </a:p>
              <a:p>
                <a:pPr marL="800100" lvl="1" indent="-342900">
                  <a:lnSpc>
                    <a:spcPct val="11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rPr>
                  <a:t>高输入阻抗的直流放大器中  （必须严密注意与输入端有关的电路的绝缘水平）</a:t>
                </a:r>
                <a:endParaRPr lang="en-US" altLang="zh-CN" sz="1600"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228600" y="2436249"/>
                <a:ext cx="5963581" cy="2560701"/>
              </a:xfrm>
              <a:prstGeom prst="rect">
                <a:avLst/>
              </a:prstGeom>
              <a:blipFill>
                <a:blip r:embed="rId3"/>
                <a:stretch>
                  <a:fillRect l="-716" r="-102" b="-1429"/>
                </a:stretch>
              </a:blipFill>
            </p:spPr>
            <p:txBody>
              <a:bodyPr/>
              <a:lstStyle/>
              <a:p>
                <a:r>
                  <a:rPr lang="zh-CN" altLang="en-US">
                    <a:noFill/>
                  </a:rPr>
                  <a:t> </a:t>
                </a:r>
              </a:p>
            </p:txBody>
          </p:sp>
        </mc:Fallback>
      </mc:AlternateContent>
      <p:pic>
        <p:nvPicPr>
          <p:cNvPr id="12" name="NORMAL"/>
          <p:cNvPicPr/>
          <p:nvPr/>
        </p:nvPicPr>
        <p:blipFill>
          <a:blip r:embed="rId4" cstate="print"/>
          <a:stretch>
            <a:fillRect/>
          </a:stretch>
        </p:blipFill>
        <p:spPr>
          <a:xfrm>
            <a:off x="6516216" y="2514921"/>
            <a:ext cx="2160239" cy="2052228"/>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1471951" y="2849864"/>
                <a:ext cx="1723357" cy="656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0">
                              <a:latin typeface="Cambria Math" panose="02040503050406030204" pitchFamily="18" charset="0"/>
                            </a:rPr>
                            <m:t>𝐧</m:t>
                          </m:r>
                        </m:sub>
                      </m:sSub>
                      <m:r>
                        <a:rPr lang="zh-CN" altLang="en-US" b="1" i="0">
                          <a:latin typeface="Cambria Math" panose="02040503050406030204" pitchFamily="18" charset="0"/>
                        </a:rPr>
                        <m:t>=</m:t>
                      </m:r>
                      <m:f>
                        <m:fPr>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𝒁</m:t>
                              </m:r>
                            </m:e>
                            <m:sub>
                              <m:r>
                                <a:rPr lang="zh-CN" altLang="en-US" b="1" i="0">
                                  <a:latin typeface="Cambria Math" panose="02040503050406030204" pitchFamily="18" charset="0"/>
                                </a:rPr>
                                <m:t>𝐢</m:t>
                              </m:r>
                            </m:sub>
                          </m:sSub>
                        </m:num>
                        <m:den>
                          <m:r>
                            <a:rPr lang="zh-CN" altLang="en-US" b="1" i="1">
                              <a:latin typeface="Cambria Math" panose="02040503050406030204" pitchFamily="18" charset="0"/>
                            </a:rPr>
                            <m:t>𝑹</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𝒁</m:t>
                              </m:r>
                            </m:e>
                            <m:sub>
                              <m:r>
                                <a:rPr lang="zh-CN" altLang="en-US" b="1" i="0">
                                  <a:latin typeface="Cambria Math" panose="02040503050406030204" pitchFamily="18" charset="0"/>
                                </a:rPr>
                                <m:t>𝐢</m:t>
                              </m:r>
                            </m:sub>
                          </m:sSub>
                        </m:den>
                      </m:f>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𝑬</m:t>
                          </m:r>
                        </m:e>
                        <m:sub>
                          <m:r>
                            <a:rPr lang="zh-CN" altLang="en-US" b="1" i="0">
                              <a:latin typeface="Cambria Math" panose="02040503050406030204" pitchFamily="18" charset="0"/>
                            </a:rPr>
                            <m:t>𝐢</m:t>
                          </m:r>
                        </m:sub>
                      </m:sSub>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1471951" y="2849864"/>
                <a:ext cx="1723357" cy="65620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02405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33118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310854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噪声的耦合方式</a:t>
            </a:r>
          </a:p>
        </p:txBody>
      </p:sp>
      <p:sp>
        <p:nvSpPr>
          <p:cNvPr id="5" name="矩形 4"/>
          <p:cNvSpPr/>
          <p:nvPr/>
        </p:nvSpPr>
        <p:spPr>
          <a:xfrm>
            <a:off x="222251" y="2016735"/>
            <a:ext cx="8686800" cy="113107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传导耦合通过导线检测到噪声，并将其传输到接收电路，形成干扰；</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电源线在噪声环境中感应到交变电磁场，形成感应电势。</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感应电势通过电源线传输到电子装置，造成干扰，且不易被发现。</a:t>
            </a:r>
          </a:p>
        </p:txBody>
      </p:sp>
      <p:sp>
        <p:nvSpPr>
          <p:cNvPr id="6" name="矩形 5"/>
          <p:cNvSpPr/>
          <p:nvPr/>
        </p:nvSpPr>
        <p:spPr>
          <a:xfrm>
            <a:off x="875632" y="1377813"/>
            <a:ext cx="160813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传导耦合</a:t>
            </a:r>
          </a:p>
        </p:txBody>
      </p:sp>
      <p:sp>
        <p:nvSpPr>
          <p:cNvPr id="7" name="七角星 6"/>
          <p:cNvSpPr/>
          <p:nvPr/>
        </p:nvSpPr>
        <p:spPr>
          <a:xfrm>
            <a:off x="371576" y="1131590"/>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5</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140908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35278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341632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传感器低噪化方法</a:t>
            </a:r>
          </a:p>
        </p:txBody>
      </p:sp>
      <p:sp>
        <p:nvSpPr>
          <p:cNvPr id="2" name="矩形 1"/>
          <p:cNvSpPr/>
          <p:nvPr/>
        </p:nvSpPr>
        <p:spPr>
          <a:xfrm>
            <a:off x="228600" y="1088114"/>
            <a:ext cx="8686800" cy="3208571"/>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抑制噪声干扰需要准确分析其来源、性质、传播途径、耦合方式及传感器电路中的干扰形成和接收电路；</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抑制干扰的基本方法需要考虑形成干扰的“</a:t>
            </a:r>
            <a:r>
              <a:rPr lang="zh-CN" altLang="en-US" b="1" dirty="0">
                <a:solidFill>
                  <a:srgbClr val="FF0000"/>
                </a:solidFill>
                <a:latin typeface="Times New Roman" panose="02020603050405020304" pitchFamily="18" charset="0"/>
                <a:ea typeface="微软雅黑" panose="020B0503020204020204" pitchFamily="34" charset="-122"/>
              </a:rPr>
              <a:t>三</a:t>
            </a:r>
            <a:r>
              <a:rPr lang="zh-CN" altLang="en-US" b="1" dirty="0">
                <a:solidFill>
                  <a:prstClr val="black"/>
                </a:solidFill>
                <a:latin typeface="Times New Roman" panose="02020603050405020304" pitchFamily="18" charset="0"/>
                <a:ea typeface="微软雅黑" panose="020B0503020204020204" pitchFamily="34" charset="-122"/>
              </a:rPr>
              <a:t>要素”，在</a:t>
            </a:r>
            <a:r>
              <a:rPr lang="zh-CN" altLang="en-US" b="1" dirty="0">
                <a:solidFill>
                  <a:srgbClr val="FF0000"/>
                </a:solidFill>
                <a:latin typeface="Times New Roman" panose="02020603050405020304" pitchFamily="18" charset="0"/>
                <a:ea typeface="微软雅黑" panose="020B0503020204020204" pitchFamily="34" charset="-122"/>
              </a:rPr>
              <a:t>噪声源</a:t>
            </a:r>
            <a:r>
              <a:rPr lang="zh-CN" altLang="en-US" b="1" dirty="0">
                <a:solidFill>
                  <a:prstClr val="black"/>
                </a:solidFill>
                <a:latin typeface="Times New Roman" panose="02020603050405020304" pitchFamily="18" charset="0"/>
                <a:ea typeface="微软雅黑" panose="020B0503020204020204" pitchFamily="34" charset="-122"/>
              </a:rPr>
              <a:t>、</a:t>
            </a:r>
            <a:r>
              <a:rPr lang="zh-CN" altLang="en-US" b="1" dirty="0">
                <a:solidFill>
                  <a:srgbClr val="FF0000"/>
                </a:solidFill>
                <a:latin typeface="Times New Roman" panose="02020603050405020304" pitchFamily="18" charset="0"/>
                <a:ea typeface="微软雅黑" panose="020B0503020204020204" pitchFamily="34" charset="-122"/>
              </a:rPr>
              <a:t>耦合通道</a:t>
            </a:r>
            <a:r>
              <a:rPr lang="zh-CN" altLang="en-US" b="1" dirty="0">
                <a:solidFill>
                  <a:prstClr val="black"/>
                </a:solidFill>
                <a:latin typeface="Times New Roman" panose="02020603050405020304" pitchFamily="18" charset="0"/>
                <a:ea typeface="微软雅黑" panose="020B0503020204020204" pitchFamily="34" charset="-122"/>
              </a:rPr>
              <a:t>和</a:t>
            </a:r>
            <a:r>
              <a:rPr lang="zh-CN" altLang="en-US" b="1" dirty="0">
                <a:solidFill>
                  <a:srgbClr val="FF0000"/>
                </a:solidFill>
                <a:latin typeface="Times New Roman" panose="02020603050405020304" pitchFamily="18" charset="0"/>
                <a:ea typeface="微软雅黑" panose="020B0503020204020204" pitchFamily="34" charset="-122"/>
              </a:rPr>
              <a:t>干扰接收电路</a:t>
            </a:r>
            <a:r>
              <a:rPr lang="zh-CN" altLang="en-US" b="1" dirty="0">
                <a:solidFill>
                  <a:prstClr val="black"/>
                </a:solidFill>
                <a:latin typeface="Times New Roman" panose="02020603050405020304" pitchFamily="18" charset="0"/>
                <a:ea typeface="微软雅黑" panose="020B0503020204020204" pitchFamily="34" charset="-122"/>
              </a:rPr>
              <a:t>方面采取措施；</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srgbClr val="FF0000"/>
                </a:solidFill>
                <a:latin typeface="Times New Roman" panose="02020603050405020304" pitchFamily="18" charset="0"/>
                <a:ea typeface="微软雅黑" panose="020B0503020204020204" pitchFamily="34" charset="-122"/>
              </a:rPr>
              <a:t>具体措施如下：</a:t>
            </a:r>
            <a:endParaRPr lang="en-US" altLang="zh-CN" b="1" dirty="0">
              <a:solidFill>
                <a:srgbClr val="FF0000"/>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消除或抑制噪声源</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破坏干扰的耦合通道</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消除接收电路对于干扰的敏感性</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采用软件抑制干扰</a:t>
            </a:r>
          </a:p>
        </p:txBody>
      </p:sp>
    </p:spTree>
    <p:extLst>
      <p:ext uri="{BB962C8B-B14F-4D97-AF65-F5344CB8AC3E}">
        <p14:creationId xmlns:p14="http://schemas.microsoft.com/office/powerpoint/2010/main" val="4066814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35278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341632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传感器低噪化方法</a:t>
            </a:r>
          </a:p>
        </p:txBody>
      </p:sp>
      <p:sp>
        <p:nvSpPr>
          <p:cNvPr id="5" name="矩形 4"/>
          <p:cNvSpPr/>
          <p:nvPr/>
        </p:nvSpPr>
        <p:spPr>
          <a:xfrm>
            <a:off x="222251" y="1815666"/>
            <a:ext cx="8686800" cy="182357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消除或抑制噪声源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是最</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积极主动</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的措施，因为它能从</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根本上减少干扰</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只有设计者管理权限范围内的部分噪声源可以消除或抑制，大多数独立存在的噪声源无法消除或抑制，如自然噪声源和工厂设备噪声；</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某些信号对传感器系统是噪声，但对其他设备是有用信号，因此不能抑制；</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消除或抑制噪声源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的方法有一定</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限度</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6" name="矩形 5"/>
          <p:cNvSpPr/>
          <p:nvPr/>
        </p:nvSpPr>
        <p:spPr>
          <a:xfrm>
            <a:off x="875632" y="1305805"/>
            <a:ext cx="23642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消除或抑制噪声源</a:t>
            </a:r>
          </a:p>
        </p:txBody>
      </p:sp>
      <p:sp>
        <p:nvSpPr>
          <p:cNvPr id="7" name="七角星 6"/>
          <p:cNvSpPr/>
          <p:nvPr/>
        </p:nvSpPr>
        <p:spPr>
          <a:xfrm>
            <a:off x="371576" y="1059582"/>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326294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35278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341632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传感器低噪化方法</a:t>
            </a:r>
          </a:p>
        </p:txBody>
      </p:sp>
      <p:sp>
        <p:nvSpPr>
          <p:cNvPr id="5" name="矩形 4"/>
          <p:cNvSpPr/>
          <p:nvPr/>
        </p:nvSpPr>
        <p:spPr>
          <a:xfrm>
            <a:off x="222251" y="1815666"/>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干扰的耦合通道，按传递方式可分为两大类：</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以“路”的形式；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以“场”的形式。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对这两种不同传递形式的干扰，可以采用不同的对策来抑制噪声干扰，具体如下：</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对于以“路”的形式侵入的干扰，采用阻截或低阻通路的方法，如提高绝缘电阻、隔离技术、滤波、屏蔽、接地、整形和限幅等；</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对于以“场”的形式侵入的干扰，采用屏蔽措施，并结合“路”的抑制干扰措施，使干扰难以侵入电路。</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 name="矩形 5"/>
          <p:cNvSpPr/>
          <p:nvPr/>
        </p:nvSpPr>
        <p:spPr>
          <a:xfrm>
            <a:off x="875632" y="1305805"/>
            <a:ext cx="265225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破坏干扰的耦合通道</a:t>
            </a:r>
          </a:p>
        </p:txBody>
      </p:sp>
      <p:sp>
        <p:nvSpPr>
          <p:cNvPr id="7" name="七角星 6"/>
          <p:cNvSpPr/>
          <p:nvPr/>
        </p:nvSpPr>
        <p:spPr>
          <a:xfrm>
            <a:off x="371576" y="1059582"/>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09384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35278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341632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6.3.4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传感器低噪化方法</a:t>
            </a:r>
          </a:p>
        </p:txBody>
      </p:sp>
      <p:sp>
        <p:nvSpPr>
          <p:cNvPr id="5" name="矩形 4"/>
          <p:cNvSpPr/>
          <p:nvPr/>
        </p:nvSpPr>
        <p:spPr>
          <a:xfrm>
            <a:off x="222251" y="1832515"/>
            <a:ext cx="8686800" cy="10992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高输入阻抗电路、模拟电路和布局松散的电子装置更易接收干扰；</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为削弱电路对干扰的敏感性，可采用滤波、选频、双绞线、对称电路和负反馈等措施。</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 name="矩形 5"/>
          <p:cNvSpPr/>
          <p:nvPr/>
        </p:nvSpPr>
        <p:spPr>
          <a:xfrm>
            <a:off x="875632" y="1322654"/>
            <a:ext cx="369636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消除接收电路对于干扰的敏感性</a:t>
            </a:r>
          </a:p>
        </p:txBody>
      </p:sp>
      <p:sp>
        <p:nvSpPr>
          <p:cNvPr id="7" name="七角星 6"/>
          <p:cNvSpPr/>
          <p:nvPr/>
        </p:nvSpPr>
        <p:spPr>
          <a:xfrm>
            <a:off x="371576" y="107643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220897" y="3795886"/>
            <a:ext cx="8686800" cy="113107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对于已进入电路的干扰，硬件抑制措施可能效果不佳；</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在智能传感器系统中，可通过编程进行信号处理和分析判断，以抑制干扰，如采用小波消噪技术抑制干扰。</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874278" y="3305439"/>
            <a:ext cx="229356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采用软件抑制干扰</a:t>
            </a:r>
          </a:p>
        </p:txBody>
      </p:sp>
      <p:sp>
        <p:nvSpPr>
          <p:cNvPr id="12" name="七角星 11"/>
          <p:cNvSpPr/>
          <p:nvPr/>
        </p:nvSpPr>
        <p:spPr>
          <a:xfrm>
            <a:off x="370222" y="3059216"/>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4</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608658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33838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318548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多传感器数据融合</a:t>
            </a:r>
          </a:p>
        </p:txBody>
      </p:sp>
      <p:sp>
        <p:nvSpPr>
          <p:cNvPr id="3" name="矩形 2"/>
          <p:cNvSpPr/>
          <p:nvPr/>
        </p:nvSpPr>
        <p:spPr>
          <a:xfrm>
            <a:off x="225619" y="987574"/>
            <a:ext cx="8686800" cy="3208571"/>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当今，多传感器智能化技术迅速发展，已成为改善传感器系统性能的最有效的手段；</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多传感器智能化技术包括两大方面：</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将多个传感器与计算机（或微处理器）组建智能化多传感器系统，其深刻内涵是提高某点位置处（单点）某一个参量（单参量）的测量准确度，而不是一般意义的多点多参量测量系统；</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将多个传感器获得多个信息的数据进行融合处理，实现某种改善传感器性能的智能化功能，在抑制交叉敏感改善传感器稳定性的同时，系统的线性度也可以得到改善；</a:t>
            </a:r>
            <a:endParaRPr lang="en-US" altLang="zh-CN"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9480729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375756" y="1455626"/>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474685" y="1535244"/>
            <a:ext cx="2800767"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6.4.1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单传感器系统</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2375756" y="239295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3474685" y="2472568"/>
            <a:ext cx="526297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6.4.2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交叉敏感与传感器系统的稳定性</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七角星 11"/>
          <p:cNvSpPr/>
          <p:nvPr/>
        </p:nvSpPr>
        <p:spPr>
          <a:xfrm>
            <a:off x="2375756" y="3262213"/>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3474685" y="3341831"/>
            <a:ext cx="526297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6.4.3</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  改善传感器系统性能的基本方法</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p:nvPr/>
        </p:nvSpPr>
        <p:spPr>
          <a:xfrm>
            <a:off x="2" y="411510"/>
            <a:ext cx="33838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p:cNvSpPr/>
          <p:nvPr/>
        </p:nvSpPr>
        <p:spPr>
          <a:xfrm>
            <a:off x="71500" y="434685"/>
            <a:ext cx="318548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多传感器数据融合</a:t>
            </a:r>
          </a:p>
        </p:txBody>
      </p:sp>
    </p:spTree>
    <p:extLst>
      <p:ext uri="{BB962C8B-B14F-4D97-AF65-F5344CB8AC3E}">
        <p14:creationId xmlns:p14="http://schemas.microsoft.com/office/powerpoint/2010/main" val="1941828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 y="411510"/>
            <a:ext cx="302382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6.4.1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单传感器系统</a:t>
            </a:r>
          </a:p>
        </p:txBody>
      </p:sp>
      <p:sp>
        <p:nvSpPr>
          <p:cNvPr id="11" name="矩形 10"/>
          <p:cNvSpPr/>
          <p:nvPr/>
        </p:nvSpPr>
        <p:spPr>
          <a:xfrm>
            <a:off x="225618" y="987574"/>
            <a:ext cx="8774873" cy="406778"/>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通常的测量系统由</a:t>
            </a:r>
            <a:r>
              <a:rPr lang="zh-CN" altLang="en-US" b="1" dirty="0">
                <a:solidFill>
                  <a:srgbClr val="FF0000"/>
                </a:solidFill>
                <a:latin typeface="Times New Roman" panose="02020603050405020304" pitchFamily="18" charset="0"/>
                <a:ea typeface="微软雅黑" panose="020B0503020204020204" pitchFamily="34" charset="-122"/>
              </a:rPr>
              <a:t>单</a:t>
            </a:r>
            <a:r>
              <a:rPr lang="zh-CN" altLang="en-US" b="1" dirty="0">
                <a:solidFill>
                  <a:prstClr val="black"/>
                </a:solidFill>
                <a:latin typeface="Times New Roman" panose="02020603050405020304" pitchFamily="18" charset="0"/>
                <a:ea typeface="微软雅黑" panose="020B0503020204020204" pitchFamily="34" charset="-122"/>
              </a:rPr>
              <a:t>传感器系统组成，其基本组成部分包括</a:t>
            </a:r>
            <a:r>
              <a:rPr lang="zh-CN" altLang="en-US" b="1" dirty="0">
                <a:solidFill>
                  <a:srgbClr val="FF0000"/>
                </a:solidFill>
                <a:latin typeface="Times New Roman" panose="02020603050405020304" pitchFamily="18" charset="0"/>
                <a:ea typeface="微软雅黑" panose="020B0503020204020204" pitchFamily="34" charset="-122"/>
              </a:rPr>
              <a:t>传感器</a:t>
            </a:r>
            <a:r>
              <a:rPr lang="zh-CN" altLang="en-US" b="1" dirty="0">
                <a:solidFill>
                  <a:prstClr val="black"/>
                </a:solidFill>
                <a:latin typeface="Times New Roman" panose="02020603050405020304" pitchFamily="18" charset="0"/>
                <a:ea typeface="微软雅黑" panose="020B0503020204020204" pitchFamily="34" charset="-122"/>
              </a:rPr>
              <a:t>和</a:t>
            </a:r>
            <a:r>
              <a:rPr lang="zh-CN" altLang="en-US" b="1" dirty="0">
                <a:solidFill>
                  <a:srgbClr val="FF0000"/>
                </a:solidFill>
                <a:latin typeface="Times New Roman" panose="02020603050405020304" pitchFamily="18" charset="0"/>
                <a:ea typeface="微软雅黑" panose="020B0503020204020204" pitchFamily="34" charset="-122"/>
              </a:rPr>
              <a:t>数据处理单元</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矩形 13"/>
              <p:cNvSpPr/>
              <p:nvPr/>
            </p:nvSpPr>
            <p:spPr>
              <a:xfrm>
                <a:off x="228600" y="2535746"/>
                <a:ext cx="8686800" cy="242444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在单传感器系统中，传感器部分和数据处理部分的输入输出关系均可通过数学模型进行描述；</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传感器部分：包含传感器及其调理电路，使用正模型描述输入输出关系（</a:t>
                </a:r>
                <a14:m>
                  <m:oMath xmlns:m="http://schemas.openxmlformats.org/officeDocument/2006/math">
                    <m:r>
                      <a:rPr lang="en-US" altLang="zh-CN" sz="1600" b="1" i="1">
                        <a:latin typeface="Cambria Math" panose="02040503050406030204" pitchFamily="18" charset="0"/>
                      </a:rPr>
                      <m:t>𝒚</m:t>
                    </m:r>
                    <m:r>
                      <a:rPr lang="en-US" altLang="zh-CN" sz="1600" b="1" i="1">
                        <a:latin typeface="Cambria Math" panose="02040503050406030204" pitchFamily="18" charset="0"/>
                      </a:rPr>
                      <m:t>=</m:t>
                    </m:r>
                    <m:r>
                      <a:rPr lang="en-US" altLang="zh-CN" sz="1600" b="1" i="1">
                        <a:latin typeface="Cambria Math" panose="02040503050406030204" pitchFamily="18" charset="0"/>
                      </a:rPr>
                      <m:t>𝒇</m:t>
                    </m:r>
                    <m:r>
                      <a:rPr lang="en-US" altLang="zh-CN" sz="1600" b="1" i="1">
                        <a:latin typeface="Cambria Math" panose="02040503050406030204" pitchFamily="18" charset="0"/>
                      </a:rPr>
                      <m:t>(</m:t>
                    </m:r>
                    <m:r>
                      <a:rPr lang="en-US" altLang="zh-CN" sz="1600" b="1" i="1">
                        <a:latin typeface="Cambria Math" panose="02040503050406030204" pitchFamily="18" charset="0"/>
                      </a:rPr>
                      <m:t>𝒙</m:t>
                    </m:r>
                    <m:r>
                      <a:rPr lang="en-US" altLang="zh-CN" sz="1600" b="1" i="1">
                        <a:latin typeface="Cambria Math" panose="02040503050406030204" pitchFamily="18" charset="0"/>
                      </a:rPr>
                      <m:t>)</m:t>
                    </m:r>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），将物理量</a:t>
                </a:r>
                <a14:m>
                  <m:oMath xmlns:m="http://schemas.openxmlformats.org/officeDocument/2006/math">
                    <m:r>
                      <a:rPr lang="en-US" altLang="zh-CN" sz="1600" b="1" i="1">
                        <a:latin typeface="Cambria Math" panose="02040503050406030204" pitchFamily="18" charset="0"/>
                      </a:rPr>
                      <m:t>𝒙</m:t>
                    </m:r>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转换为有用输出量</a:t>
                </a:r>
                <a14:m>
                  <m:oMath xmlns:m="http://schemas.openxmlformats.org/officeDocument/2006/math">
                    <m:r>
                      <a:rPr lang="en-US" altLang="zh-CN" sz="1600" b="1" i="1">
                        <a:latin typeface="Cambria Math" panose="02040503050406030204" pitchFamily="18" charset="0"/>
                      </a:rPr>
                      <m:t>𝒚</m:t>
                    </m:r>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，通常为一元多项式；</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数据处理单元部分：负责信息处理、分析和显示，将传感器输出量</a:t>
                </a:r>
                <a14:m>
                  <m:oMath xmlns:m="http://schemas.openxmlformats.org/officeDocument/2006/math">
                    <m:r>
                      <a:rPr lang="en-US" altLang="zh-CN" sz="1600" b="1" i="1">
                        <a:latin typeface="Cambria Math" panose="02040503050406030204" pitchFamily="18" charset="0"/>
                      </a:rPr>
                      <m:t>𝒚</m:t>
                    </m:r>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转换为被测量</a:t>
                </a:r>
                <a14:m>
                  <m:oMath xmlns:m="http://schemas.openxmlformats.org/officeDocument/2006/math">
                    <m:r>
                      <a:rPr lang="en-US" altLang="zh-CN" sz="1600" b="1" i="1">
                        <a:latin typeface="Cambria Math" panose="02040503050406030204" pitchFamily="18" charset="0"/>
                      </a:rPr>
                      <m:t>𝒙</m:t>
                    </m:r>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，并进行显示，使用逆模型描述输入输出关系（</a:t>
                </a:r>
                <a14:m>
                  <m:oMath xmlns:m="http://schemas.openxmlformats.org/officeDocument/2006/math">
                    <m:r>
                      <a:rPr lang="en-US" altLang="zh-CN" sz="1600" b="1" i="1">
                        <a:latin typeface="Cambria Math" panose="02040503050406030204" pitchFamily="18" charset="0"/>
                      </a:rPr>
                      <m:t>𝒙</m:t>
                    </m:r>
                    <m:r>
                      <a:rPr lang="en-US" altLang="zh-CN" sz="1600" b="1" i="1">
                        <a:latin typeface="Cambria Math" panose="02040503050406030204" pitchFamily="18" charset="0"/>
                      </a:rPr>
                      <m:t>=</m:t>
                    </m:r>
                    <m:sSup>
                      <m:sSupPr>
                        <m:ctrlPr>
                          <a:rPr lang="zh-CN" altLang="zh-CN" sz="1600" b="1" i="1">
                            <a:latin typeface="Cambria Math" panose="02040503050406030204" pitchFamily="18" charset="0"/>
                          </a:rPr>
                        </m:ctrlPr>
                      </m:sSupPr>
                      <m:e>
                        <m:r>
                          <a:rPr lang="en-US" altLang="zh-CN" sz="1600" b="1" i="1">
                            <a:latin typeface="Cambria Math" panose="02040503050406030204" pitchFamily="18" charset="0"/>
                          </a:rPr>
                          <m:t>𝒇</m:t>
                        </m:r>
                      </m:e>
                      <m:sup>
                        <m:r>
                          <a:rPr lang="en-US" altLang="zh-CN" sz="1600" b="1" i="1">
                            <a:latin typeface="Cambria Math" panose="02040503050406030204" pitchFamily="18" charset="0"/>
                          </a:rPr>
                          <m:t>−</m:t>
                        </m:r>
                        <m:r>
                          <a:rPr lang="en-US" altLang="zh-CN" sz="1600" b="1" i="1">
                            <a:latin typeface="Cambria Math" panose="02040503050406030204" pitchFamily="18" charset="0"/>
                          </a:rPr>
                          <m:t>𝟏</m:t>
                        </m:r>
                      </m:sup>
                    </m:sSup>
                    <m:d>
                      <m:dPr>
                        <m:ctrlPr>
                          <a:rPr lang="zh-CN" altLang="zh-CN" sz="1600" b="1" i="1">
                            <a:latin typeface="Cambria Math" panose="02040503050406030204" pitchFamily="18" charset="0"/>
                          </a:rPr>
                        </m:ctrlPr>
                      </m:dPr>
                      <m:e>
                        <m:r>
                          <a:rPr lang="en-US" altLang="zh-CN" sz="1600" b="1" i="1">
                            <a:latin typeface="Cambria Math" panose="02040503050406030204" pitchFamily="18" charset="0"/>
                          </a:rPr>
                          <m:t>𝒚</m:t>
                        </m:r>
                      </m:e>
                    </m:d>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），通常为一元多项式；</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刻度转换：数据处理单元通过计算机或微处理器软件实现刻度转换，尽可能减小显示值</a:t>
                </a:r>
                <a14:m>
                  <m:oMath xmlns:m="http://schemas.openxmlformats.org/officeDocument/2006/math">
                    <m:sSup>
                      <m:sSupPr>
                        <m:ctrlPr>
                          <a:rPr lang="zh-CN" altLang="zh-CN" sz="1600" b="1" i="1">
                            <a:latin typeface="Cambria Math" panose="02040503050406030204" pitchFamily="18" charset="0"/>
                          </a:rPr>
                        </m:ctrlPr>
                      </m:sSupPr>
                      <m:e>
                        <m:r>
                          <a:rPr lang="en-US" altLang="zh-CN" sz="1600" b="1" i="1">
                            <a:latin typeface="Cambria Math" panose="02040503050406030204" pitchFamily="18" charset="0"/>
                          </a:rPr>
                          <m:t>𝒙</m:t>
                        </m:r>
                      </m:e>
                      <m:sup>
                        <m:r>
                          <a:rPr lang="en-US" altLang="zh-CN" sz="1600" b="1" i="1">
                            <a:latin typeface="Cambria Math" panose="02040503050406030204" pitchFamily="18" charset="0"/>
                          </a:rPr>
                          <m:t>′</m:t>
                        </m:r>
                      </m:sup>
                    </m:sSup>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与真值</a:t>
                </a:r>
                <a14:m>
                  <m:oMath xmlns:m="http://schemas.openxmlformats.org/officeDocument/2006/math">
                    <m:r>
                      <a:rPr lang="en-US" altLang="zh-CN" sz="1600" b="1" i="1">
                        <a:latin typeface="Cambria Math" panose="02040503050406030204" pitchFamily="18" charset="0"/>
                      </a:rPr>
                      <m:t>𝒙</m:t>
                    </m:r>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之间的偏差。</a:t>
                </a:r>
              </a:p>
            </p:txBody>
          </p:sp>
        </mc:Choice>
        <mc:Fallback xmlns="">
          <p:sp>
            <p:nvSpPr>
              <p:cNvPr id="14" name="矩形 13"/>
              <p:cNvSpPr>
                <a:spLocks noRot="1" noChangeAspect="1" noMove="1" noResize="1" noEditPoints="1" noAdjustHandles="1" noChangeArrowheads="1" noChangeShapeType="1" noTextEdit="1"/>
              </p:cNvSpPr>
              <p:nvPr/>
            </p:nvSpPr>
            <p:spPr>
              <a:xfrm>
                <a:off x="228600" y="2535746"/>
                <a:ext cx="8686800" cy="2424446"/>
              </a:xfrm>
              <a:prstGeom prst="rect">
                <a:avLst/>
              </a:prstGeom>
              <a:blipFill>
                <a:blip r:embed="rId4"/>
                <a:stretch>
                  <a:fillRect l="-350" t="-746"/>
                </a:stretch>
              </a:blipFill>
            </p:spPr>
            <p:txBody>
              <a:bodyPr/>
              <a:lstStyle/>
              <a:p>
                <a:r>
                  <a:rPr lang="zh-CN" altLang="en-US">
                    <a:noFill/>
                  </a:rPr>
                  <a:t> </a:t>
                </a:r>
              </a:p>
            </p:txBody>
          </p:sp>
        </mc:Fallback>
      </mc:AlternateContent>
      <p:sp>
        <p:nvSpPr>
          <p:cNvPr id="15" name="矩形 14"/>
          <p:cNvSpPr/>
          <p:nvPr/>
        </p:nvSpPr>
        <p:spPr>
          <a:xfrm>
            <a:off x="881980" y="2097893"/>
            <a:ext cx="3798031"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单传感器系统的正模型与逆模型</a:t>
            </a:r>
            <a:endPar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七角星 17"/>
          <p:cNvSpPr/>
          <p:nvPr/>
        </p:nvSpPr>
        <p:spPr>
          <a:xfrm>
            <a:off x="377925" y="1851670"/>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3" name="图片 2" descr="图片包含 图示&#10;&#10;描述已自动生成">
            <a:extLst>
              <a:ext uri="{FF2B5EF4-FFF2-40B4-BE49-F238E27FC236}">
                <a16:creationId xmlns:a16="http://schemas.microsoft.com/office/drawing/2014/main" id="{E2B2A690-1E35-9CF6-BAC4-A2E58D5A91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2830" y="1419622"/>
            <a:ext cx="3592377" cy="524087"/>
          </a:xfrm>
          <a:prstGeom prst="rect">
            <a:avLst/>
          </a:prstGeom>
        </p:spPr>
      </p:pic>
    </p:spTree>
    <p:extLst>
      <p:ext uri="{BB962C8B-B14F-4D97-AF65-F5344CB8AC3E}">
        <p14:creationId xmlns:p14="http://schemas.microsoft.com/office/powerpoint/2010/main" val="24132019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 y="411510"/>
            <a:ext cx="302382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6.4.1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单传感器系统</a:t>
            </a:r>
          </a:p>
        </p:txBody>
      </p:sp>
      <p:sp>
        <p:nvSpPr>
          <p:cNvPr id="14" name="矩形 13"/>
          <p:cNvSpPr/>
          <p:nvPr/>
        </p:nvSpPr>
        <p:spPr>
          <a:xfrm>
            <a:off x="228600" y="1815666"/>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单传感器系统不仅可用于单点单参量测量系统，还可以组建多点多参量测量系统。</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）单点单参量测量系统</a:t>
            </a:r>
            <a:endPar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选用标称的目标参量与被测参量</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x</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同名</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的传感器，例如使用压力传感器来测量压力一个参量；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测量仅在传感器</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所在位置</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单点</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）进行；</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常见的压力测量系统、位移测量系统、液位测量系统等一般都属于单传感器系统。</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）多点多参量测量系统</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多点多参量测量系统是由</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多个单传感器测量系统</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组成的；</a:t>
            </a:r>
          </a:p>
        </p:txBody>
      </p:sp>
      <p:sp>
        <p:nvSpPr>
          <p:cNvPr id="15" name="矩形 14"/>
          <p:cNvSpPr/>
          <p:nvPr/>
        </p:nvSpPr>
        <p:spPr>
          <a:xfrm>
            <a:off x="881981" y="1266314"/>
            <a:ext cx="242988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单传感器系统的应用</a:t>
            </a:r>
          </a:p>
        </p:txBody>
      </p:sp>
      <p:sp>
        <p:nvSpPr>
          <p:cNvPr id="18" name="七角星 17"/>
          <p:cNvSpPr/>
          <p:nvPr/>
        </p:nvSpPr>
        <p:spPr>
          <a:xfrm>
            <a:off x="377925"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31556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481194" y="1779662"/>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635896" y="1836862"/>
            <a:ext cx="1877437"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6.1.1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查表法</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2481194" y="296779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3635896" y="3024994"/>
            <a:ext cx="249299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6.1.2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曲线拟合法</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p:cNvSpPr/>
          <p:nvPr/>
        </p:nvSpPr>
        <p:spPr>
          <a:xfrm>
            <a:off x="2" y="411510"/>
            <a:ext cx="27357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256993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非线性自校正</a:t>
            </a:r>
          </a:p>
        </p:txBody>
      </p:sp>
    </p:spTree>
    <p:extLst>
      <p:ext uri="{BB962C8B-B14F-4D97-AF65-F5344CB8AC3E}">
        <p14:creationId xmlns:p14="http://schemas.microsoft.com/office/powerpoint/2010/main" val="25889713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 y="411510"/>
            <a:ext cx="302382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6.4.1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单传感器系统</a:t>
            </a:r>
          </a:p>
        </p:txBody>
      </p:sp>
      <p:sp>
        <p:nvSpPr>
          <p:cNvPr id="14" name="矩形 13"/>
          <p:cNvSpPr/>
          <p:nvPr/>
        </p:nvSpPr>
        <p:spPr>
          <a:xfrm>
            <a:off x="228600" y="1833503"/>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881981" y="1266314"/>
            <a:ext cx="246588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单传感器系统的应用</a:t>
            </a:r>
          </a:p>
        </p:txBody>
      </p:sp>
      <p:sp>
        <p:nvSpPr>
          <p:cNvPr id="18" name="七角星 17"/>
          <p:cNvSpPr/>
          <p:nvPr/>
        </p:nvSpPr>
        <p:spPr>
          <a:xfrm>
            <a:off x="377925"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287524" y="2115595"/>
            <a:ext cx="5589478" cy="2298138"/>
          </a:xfrm>
          <a:prstGeom prst="rect">
            <a:avLst/>
          </a:prstGeom>
        </p:spPr>
      </p:pic>
      <p:sp>
        <p:nvSpPr>
          <p:cNvPr id="8" name="矩形 7"/>
          <p:cNvSpPr/>
          <p:nvPr/>
        </p:nvSpPr>
        <p:spPr>
          <a:xfrm>
            <a:off x="5740563" y="2405967"/>
            <a:ext cx="3228767" cy="1717393"/>
          </a:xfrm>
          <a:prstGeom prst="rect">
            <a:avLst/>
          </a:prstGeom>
        </p:spPr>
        <p:txBody>
          <a:bodyPr wrap="square">
            <a:spAutoFit/>
          </a:bodyPr>
          <a:lstStyle/>
          <a:p>
            <a:pPr marL="285750" indent="-285750">
              <a:lnSpc>
                <a:spcPct val="11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rPr>
              <a:t>由多个</a:t>
            </a:r>
            <a:r>
              <a:rPr lang="zh-CN" altLang="en-US" sz="1600" b="1" dirty="0">
                <a:solidFill>
                  <a:srgbClr val="FF0000"/>
                </a:solidFill>
                <a:latin typeface="Times New Roman" panose="02020603050405020304" pitchFamily="18" charset="0"/>
                <a:ea typeface="微软雅黑" panose="020B0503020204020204" pitchFamily="34" charset="-122"/>
              </a:rPr>
              <a:t>单</a:t>
            </a:r>
            <a:r>
              <a:rPr lang="zh-CN" altLang="en-US" sz="1600" b="1" dirty="0">
                <a:solidFill>
                  <a:prstClr val="black"/>
                </a:solidFill>
                <a:latin typeface="Times New Roman" panose="02020603050405020304" pitchFamily="18" charset="0"/>
                <a:ea typeface="微软雅黑" panose="020B0503020204020204" pitchFamily="34" charset="-122"/>
              </a:rPr>
              <a:t>传感器测量系统组成，每个传感器完成</a:t>
            </a:r>
            <a:r>
              <a:rPr lang="zh-CN" altLang="en-US" sz="1600" b="1" dirty="0">
                <a:solidFill>
                  <a:srgbClr val="FF0000"/>
                </a:solidFill>
                <a:latin typeface="Times New Roman" panose="02020603050405020304" pitchFamily="18" charset="0"/>
                <a:ea typeface="微软雅黑" panose="020B0503020204020204" pitchFamily="34" charset="-122"/>
              </a:rPr>
              <a:t>单</a:t>
            </a:r>
            <a:r>
              <a:rPr lang="zh-CN" altLang="en-US" sz="1600" b="1" dirty="0">
                <a:solidFill>
                  <a:prstClr val="black"/>
                </a:solidFill>
                <a:latin typeface="Times New Roman" panose="02020603050405020304" pitchFamily="18" charset="0"/>
                <a:ea typeface="微软雅黑" panose="020B0503020204020204" pitchFamily="34" charset="-122"/>
              </a:rPr>
              <a:t>点</a:t>
            </a:r>
            <a:r>
              <a:rPr lang="zh-CN" altLang="en-US" sz="1600" b="1" dirty="0">
                <a:solidFill>
                  <a:srgbClr val="FF0000"/>
                </a:solidFill>
                <a:latin typeface="Times New Roman" panose="02020603050405020304" pitchFamily="18" charset="0"/>
                <a:ea typeface="微软雅黑" panose="020B0503020204020204" pitchFamily="34" charset="-122"/>
              </a:rPr>
              <a:t>单</a:t>
            </a:r>
            <a:r>
              <a:rPr lang="zh-CN" altLang="en-US" sz="1600" b="1" dirty="0">
                <a:solidFill>
                  <a:prstClr val="black"/>
                </a:solidFill>
                <a:latin typeface="Times New Roman" panose="02020603050405020304" pitchFamily="18" charset="0"/>
                <a:ea typeface="微软雅黑" panose="020B0503020204020204" pitchFamily="34" charset="-122"/>
              </a:rPr>
              <a:t>参数测量；</a:t>
            </a:r>
            <a:endParaRPr lang="en-US" altLang="zh-CN" sz="1600"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rPr>
              <a:t>各传感器输出的信号通过多路模拟开关输入微处理器，进行</a:t>
            </a:r>
            <a:r>
              <a:rPr lang="zh-CN" altLang="en-US" sz="1600" b="1" dirty="0">
                <a:solidFill>
                  <a:srgbClr val="FF0000"/>
                </a:solidFill>
                <a:latin typeface="Times New Roman" panose="02020603050405020304" pitchFamily="18" charset="0"/>
                <a:ea typeface="微软雅黑" panose="020B0503020204020204" pitchFamily="34" charset="-122"/>
              </a:rPr>
              <a:t>独立</a:t>
            </a:r>
            <a:r>
              <a:rPr lang="zh-CN" altLang="en-US" sz="1600" b="1" dirty="0">
                <a:solidFill>
                  <a:prstClr val="black"/>
                </a:solidFill>
                <a:latin typeface="Times New Roman" panose="02020603050405020304" pitchFamily="18" charset="0"/>
                <a:ea typeface="微软雅黑" panose="020B0503020204020204" pitchFamily="34" charset="-122"/>
              </a:rPr>
              <a:t>的数据处理和刻度转换；</a:t>
            </a:r>
            <a:endParaRPr lang="en-US" altLang="zh-CN" sz="1600"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470515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 y="411510"/>
            <a:ext cx="5364087"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p:cNvSpPr/>
          <p:nvPr/>
        </p:nvSpPr>
        <p:spPr>
          <a:xfrm>
            <a:off x="71500" y="434685"/>
            <a:ext cx="5262979"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6.4.2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交叉敏感与传感器系统的稳定性</a:t>
            </a:r>
          </a:p>
        </p:txBody>
      </p:sp>
      <p:sp>
        <p:nvSpPr>
          <p:cNvPr id="14" name="矩形 13"/>
          <p:cNvSpPr/>
          <p:nvPr/>
        </p:nvSpPr>
        <p:spPr>
          <a:xfrm>
            <a:off x="228600" y="2152330"/>
            <a:ext cx="8686800" cy="182357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无论是传统工艺制作的经典传感器，还是半导体工艺制作的现代传感器，都存在交叉敏感；</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交叉敏感是</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单</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传感器系统不稳定的主要因素，表现为</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目标参数不变</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时，</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非目标参数变化</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导致</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传感器输出值变化</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大多数传感器不仅对温度有交叉敏感性，而且还有其他交叉敏感量。</a:t>
            </a:r>
          </a:p>
        </p:txBody>
      </p:sp>
      <p:sp>
        <p:nvSpPr>
          <p:cNvPr id="15" name="矩形 14"/>
          <p:cNvSpPr/>
          <p:nvPr/>
        </p:nvSpPr>
        <p:spPr>
          <a:xfrm>
            <a:off x="881981" y="1426445"/>
            <a:ext cx="1853815"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交叉敏感现象</a:t>
            </a:r>
          </a:p>
        </p:txBody>
      </p:sp>
      <p:sp>
        <p:nvSpPr>
          <p:cNvPr id="18" name="七角星 17"/>
          <p:cNvSpPr/>
          <p:nvPr/>
        </p:nvSpPr>
        <p:spPr>
          <a:xfrm>
            <a:off x="377925" y="1180222"/>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7722921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 y="411510"/>
            <a:ext cx="5364087"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p:cNvSpPr/>
          <p:nvPr/>
        </p:nvSpPr>
        <p:spPr>
          <a:xfrm>
            <a:off x="71500" y="434685"/>
            <a:ext cx="5262979"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6.4.2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交叉敏感与传感器系统的稳定性</a:t>
            </a:r>
          </a:p>
        </p:txBody>
      </p:sp>
      <p:sp>
        <p:nvSpPr>
          <p:cNvPr id="14" name="矩形 13"/>
          <p:cNvSpPr/>
          <p:nvPr/>
        </p:nvSpPr>
        <p:spPr>
          <a:xfrm>
            <a:off x="228600" y="1698069"/>
            <a:ext cx="8686800" cy="325781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10000"/>
              </a:lnSpc>
              <a:buClr>
                <a:schemeClr val="accent3">
                  <a:lumMod val="75000"/>
                </a:schemeClr>
              </a:buClr>
              <a:buFont typeface="Wingdings" pitchFamily="2" charset="2"/>
              <a:buChar char="Ø"/>
            </a:pPr>
            <a:r>
              <a:rPr lang="zh-CN" altLang="en-US"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交叉敏感现象表明，用一元多项式方程描述单传感器系统的正模型和逆模型是不完备的；</a:t>
            </a:r>
            <a:endParaRPr lang="en-US" altLang="zh-CN"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对于具有交叉敏感的传感器，正模型和逆模型应至少使用二元多项式来表征，以减少误差；</a:t>
            </a:r>
            <a:endParaRPr lang="en-US" altLang="zh-CN"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传感器系统在不同温度条件下的特性会漂移，使用不完备模型会导致测量值与实际值之间存在较大偏差；</a:t>
            </a:r>
            <a:endParaRPr lang="en-US" altLang="zh-CN"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endParaRPr lang="en-US" altLang="zh-CN"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endParaRPr lang="en-US" altLang="zh-CN"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endParaRPr lang="en-US" altLang="zh-CN"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endParaRPr lang="en-US" altLang="zh-CN"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endParaRPr lang="en-US" altLang="zh-CN"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endParaRPr lang="zh-CN" altLang="en-US"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881981" y="1269801"/>
            <a:ext cx="2645903"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交叉敏感带来的问题</a:t>
            </a:r>
          </a:p>
        </p:txBody>
      </p:sp>
      <p:sp>
        <p:nvSpPr>
          <p:cNvPr id="18" name="七角星 17"/>
          <p:cNvSpPr/>
          <p:nvPr/>
        </p:nvSpPr>
        <p:spPr>
          <a:xfrm>
            <a:off x="377925"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7" name="图片 6"/>
          <p:cNvPicPr/>
          <p:nvPr/>
        </p:nvPicPr>
        <p:blipFill>
          <a:blip r:embed="rId3"/>
          <a:stretch>
            <a:fillRect/>
          </a:stretch>
        </p:blipFill>
        <p:spPr>
          <a:xfrm>
            <a:off x="1439652" y="3182423"/>
            <a:ext cx="2239140" cy="1711616"/>
          </a:xfrm>
          <a:prstGeom prst="rect">
            <a:avLst/>
          </a:prstGeom>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163664"/>
            <a:ext cx="2340260" cy="1662336"/>
          </a:xfrm>
          <a:prstGeom prst="rect">
            <a:avLst/>
          </a:prstGeom>
          <a:noFill/>
        </p:spPr>
      </p:pic>
    </p:spTree>
    <p:extLst>
      <p:ext uri="{BB962C8B-B14F-4D97-AF65-F5344CB8AC3E}">
        <p14:creationId xmlns:p14="http://schemas.microsoft.com/office/powerpoint/2010/main" val="1350313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 y="411510"/>
            <a:ext cx="727229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p:cNvSpPr/>
          <p:nvPr/>
        </p:nvSpPr>
        <p:spPr>
          <a:xfrm>
            <a:off x="71500" y="434685"/>
            <a:ext cx="7109639"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6.4.3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多传感器技术改善传感器系统性能的基本方法</a:t>
            </a:r>
          </a:p>
        </p:txBody>
      </p:sp>
      <p:sp>
        <p:nvSpPr>
          <p:cNvPr id="2" name="矩形 1"/>
          <p:cNvSpPr/>
          <p:nvPr/>
        </p:nvSpPr>
        <p:spPr>
          <a:xfrm>
            <a:off x="239258" y="1023578"/>
            <a:ext cx="8686800" cy="438582"/>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多传感器技术改善传感器系统性能的基本方法有</a:t>
            </a:r>
            <a:r>
              <a:rPr lang="zh-CN" altLang="zh-CN" b="1" dirty="0">
                <a:solidFill>
                  <a:srgbClr val="FF0000"/>
                </a:solidFill>
                <a:latin typeface="Times New Roman" panose="02020603050405020304" pitchFamily="18" charset="0"/>
                <a:ea typeface="微软雅黑" panose="020B0503020204020204" pitchFamily="34" charset="-122"/>
              </a:rPr>
              <a:t>模型</a:t>
            </a:r>
            <a:r>
              <a:rPr lang="zh-CN" altLang="zh-CN" b="1" dirty="0">
                <a:solidFill>
                  <a:prstClr val="black"/>
                </a:solidFill>
                <a:latin typeface="Times New Roman" panose="02020603050405020304" pitchFamily="18" charset="0"/>
                <a:ea typeface="微软雅黑" panose="020B0503020204020204" pitchFamily="34" charset="-122"/>
              </a:rPr>
              <a:t>法和</a:t>
            </a:r>
            <a:r>
              <a:rPr lang="zh-CN" altLang="zh-CN" b="1" dirty="0">
                <a:solidFill>
                  <a:srgbClr val="FF0000"/>
                </a:solidFill>
                <a:latin typeface="Times New Roman" panose="02020603050405020304" pitchFamily="18" charset="0"/>
                <a:ea typeface="微软雅黑" panose="020B0503020204020204" pitchFamily="34" charset="-122"/>
              </a:rPr>
              <a:t>冗余</a:t>
            </a:r>
            <a:r>
              <a:rPr lang="zh-CN" altLang="zh-CN" b="1" dirty="0">
                <a:solidFill>
                  <a:prstClr val="black"/>
                </a:solidFill>
                <a:latin typeface="Times New Roman" panose="02020603050405020304" pitchFamily="18" charset="0"/>
                <a:ea typeface="微软雅黑" panose="020B0503020204020204" pitchFamily="34" charset="-122"/>
              </a:rPr>
              <a:t>法两种。</a:t>
            </a:r>
          </a:p>
        </p:txBody>
      </p:sp>
      <mc:AlternateContent xmlns:mc="http://schemas.openxmlformats.org/markup-compatibility/2006" xmlns:a14="http://schemas.microsoft.com/office/drawing/2010/main">
        <mc:Choice Requires="a14">
          <p:sp>
            <p:nvSpPr>
              <p:cNvPr id="13" name="矩形 12"/>
              <p:cNvSpPr/>
              <p:nvPr/>
            </p:nvSpPr>
            <p:spPr>
              <a:xfrm>
                <a:off x="239258" y="2247714"/>
                <a:ext cx="8686800" cy="252992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1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为消除干扰量</a:t>
                </a:r>
                <a14:m>
                  <m:oMath xmlns:m="http://schemas.openxmlformats.org/officeDocument/2006/math">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𝒙</m:t>
                        </m:r>
                      </m:e>
                      <m:sub>
                        <m:r>
                          <a:rPr lang="en-US" altLang="zh-CN" sz="1600" b="1" i="1">
                            <a:latin typeface="Cambria Math" panose="02040503050406030204" pitchFamily="18" charset="0"/>
                          </a:rPr>
                          <m:t>𝟐</m:t>
                        </m:r>
                      </m:sub>
                    </m:sSub>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的影响，需要监测该干扰参量</a:t>
                </a:r>
                <a14:m>
                  <m:oMath xmlns:m="http://schemas.openxmlformats.org/officeDocument/2006/math">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𝒙</m:t>
                        </m:r>
                      </m:e>
                      <m:sub>
                        <m:r>
                          <a:rPr lang="en-US" altLang="zh-CN" sz="1600" b="1" i="1">
                            <a:latin typeface="Cambria Math" panose="02040503050406030204" pitchFamily="18" charset="0"/>
                          </a:rPr>
                          <m:t>𝟐</m:t>
                        </m:r>
                      </m:sub>
                    </m:sSub>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，并建立一个测量</a:t>
                </a:r>
                <a14:m>
                  <m:oMath xmlns:m="http://schemas.openxmlformats.org/officeDocument/2006/math">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𝒙</m:t>
                        </m:r>
                      </m:e>
                      <m:sub>
                        <m:r>
                          <a:rPr lang="en-US" altLang="zh-CN" sz="1600" b="1" i="1" smtClean="0">
                            <a:latin typeface="Cambria Math" panose="02040503050406030204" pitchFamily="18" charset="0"/>
                          </a:rPr>
                          <m:t>𝟏</m:t>
                        </m:r>
                      </m:sub>
                    </m:sSub>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与</a:t>
                </a:r>
                <a14:m>
                  <m:oMath xmlns:m="http://schemas.openxmlformats.org/officeDocument/2006/math">
                    <m:sSub>
                      <m:sSubPr>
                        <m:ctrlPr>
                          <a:rPr lang="zh-CN" altLang="zh-CN" sz="1600" b="1" i="1">
                            <a:latin typeface="Cambria Math" panose="02040503050406030204" pitchFamily="18" charset="0"/>
                          </a:rPr>
                        </m:ctrlPr>
                      </m:sSubPr>
                      <m:e>
                        <m:r>
                          <a:rPr lang="en-US" altLang="zh-CN" sz="1600" b="1" i="1">
                            <a:latin typeface="Cambria Math" panose="02040503050406030204" pitchFamily="18" charset="0"/>
                          </a:rPr>
                          <m:t>𝒙</m:t>
                        </m:r>
                      </m:e>
                      <m:sub>
                        <m:r>
                          <a:rPr lang="en-US" altLang="zh-CN" sz="1600" b="1" i="1">
                            <a:latin typeface="Cambria Math" panose="02040503050406030204" pitchFamily="18" charset="0"/>
                          </a:rPr>
                          <m:t>𝟐</m:t>
                        </m:r>
                      </m:sub>
                    </m:sSub>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的多传感器系统；</a:t>
                </a:r>
              </a:p>
              <a:p>
                <a:pPr marL="285750" indent="-285750">
                  <a:lnSpc>
                    <a:spcPct val="11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类似地，若要消除</a:t>
                </a:r>
                <a14:m>
                  <m:oMath xmlns:m="http://schemas.openxmlformats.org/officeDocument/2006/math">
                    <m:r>
                      <a:rPr lang="en-US" altLang="zh-CN" sz="1600" b="1" i="1">
                        <a:latin typeface="Cambria Math" panose="02040503050406030204" pitchFamily="18" charset="0"/>
                      </a:rPr>
                      <m:t>𝒏</m:t>
                    </m:r>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个干扰量的影响，需要建立一个测量</a:t>
                </a:r>
                <a14:m>
                  <m:oMath xmlns:m="http://schemas.openxmlformats.org/officeDocument/2006/math">
                    <m:r>
                      <a:rPr lang="en-US" altLang="zh-CN" sz="1600" b="1" i="1">
                        <a:latin typeface="Cambria Math" panose="02040503050406030204" pitchFamily="18" charset="0"/>
                      </a:rPr>
                      <m:t>𝒏</m:t>
                    </m:r>
                    <m:r>
                      <a:rPr lang="en-US" altLang="zh-CN" sz="1600" b="1" i="1">
                        <a:latin typeface="Cambria Math" panose="02040503050406030204" pitchFamily="18" charset="0"/>
                      </a:rPr>
                      <m:t>+</m:t>
                    </m:r>
                    <m:r>
                      <a:rPr lang="en-US" altLang="zh-CN" sz="1600" b="1" i="1">
                        <a:latin typeface="Cambria Math" panose="02040503050406030204" pitchFamily="18" charset="0"/>
                      </a:rPr>
                      <m:t>𝟏</m:t>
                    </m:r>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个参量的多传感器系统。</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239258" y="2247714"/>
                <a:ext cx="8686800" cy="2529923"/>
              </a:xfrm>
              <a:prstGeom prst="rect">
                <a:avLst/>
              </a:prstGeom>
              <a:blipFill>
                <a:blip r:embed="rId3"/>
                <a:stretch>
                  <a:fillRect l="-140"/>
                </a:stretch>
              </a:blipFill>
            </p:spPr>
            <p:txBody>
              <a:bodyPr/>
              <a:lstStyle/>
              <a:p>
                <a:r>
                  <a:rPr lang="zh-CN" altLang="en-US">
                    <a:noFill/>
                  </a:rPr>
                  <a:t> </a:t>
                </a:r>
              </a:p>
            </p:txBody>
          </p:sp>
        </mc:Fallback>
      </mc:AlternateContent>
      <p:sp>
        <p:nvSpPr>
          <p:cNvPr id="19" name="矩形 18"/>
          <p:cNvSpPr/>
          <p:nvPr/>
        </p:nvSpPr>
        <p:spPr>
          <a:xfrm>
            <a:off x="881981" y="1737853"/>
            <a:ext cx="1133735"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模型法</a:t>
            </a:r>
          </a:p>
        </p:txBody>
      </p:sp>
      <p:sp>
        <p:nvSpPr>
          <p:cNvPr id="20" name="七角星 19"/>
          <p:cNvSpPr/>
          <p:nvPr/>
        </p:nvSpPr>
        <p:spPr>
          <a:xfrm>
            <a:off x="377925" y="1491630"/>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4" name="图片 3"/>
          <p:cNvPicPr>
            <a:picLocks noChangeAspect="1"/>
          </p:cNvPicPr>
          <p:nvPr/>
        </p:nvPicPr>
        <p:blipFill>
          <a:blip r:embed="rId4"/>
          <a:stretch>
            <a:fillRect/>
          </a:stretch>
        </p:blipFill>
        <p:spPr>
          <a:xfrm>
            <a:off x="327214" y="2853248"/>
            <a:ext cx="4860540" cy="1870102"/>
          </a:xfrm>
          <a:prstGeom prst="rect">
            <a:avLst/>
          </a:prstGeom>
        </p:spPr>
      </p:pic>
      <p:sp>
        <p:nvSpPr>
          <p:cNvPr id="5" name="矩形 4"/>
          <p:cNvSpPr/>
          <p:nvPr/>
        </p:nvSpPr>
        <p:spPr>
          <a:xfrm>
            <a:off x="5191912" y="2929602"/>
            <a:ext cx="3732794" cy="1717393"/>
          </a:xfrm>
          <a:prstGeom prst="rect">
            <a:avLst/>
          </a:prstGeom>
        </p:spPr>
        <p:txBody>
          <a:bodyPr wrap="square">
            <a:spAutoFit/>
          </a:bodyPr>
          <a:lstStyle/>
          <a:p>
            <a:pPr marL="285750" indent="-285750">
              <a:lnSpc>
                <a:spcPct val="11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rPr>
              <a:t>模型法不仅</a:t>
            </a:r>
            <a:r>
              <a:rPr lang="zh-CN" altLang="en-US" sz="1600" b="1" dirty="0">
                <a:solidFill>
                  <a:srgbClr val="FF0000"/>
                </a:solidFill>
                <a:latin typeface="Times New Roman" panose="02020603050405020304" pitchFamily="18" charset="0"/>
                <a:ea typeface="微软雅黑" panose="020B0503020204020204" pitchFamily="34" charset="-122"/>
              </a:rPr>
              <a:t>消除</a:t>
            </a:r>
            <a:r>
              <a:rPr lang="zh-CN" altLang="en-US" sz="1600" b="1" dirty="0">
                <a:solidFill>
                  <a:prstClr val="black"/>
                </a:solidFill>
                <a:latin typeface="Times New Roman" panose="02020603050405020304" pitchFamily="18" charset="0"/>
                <a:ea typeface="微软雅黑" panose="020B0503020204020204" pitchFamily="34" charset="-122"/>
              </a:rPr>
              <a:t>了</a:t>
            </a:r>
            <a:r>
              <a:rPr lang="zh-CN" altLang="en-US" sz="1600" b="1" dirty="0">
                <a:solidFill>
                  <a:srgbClr val="FF0000"/>
                </a:solidFill>
                <a:latin typeface="Times New Roman" panose="02020603050405020304" pitchFamily="18" charset="0"/>
                <a:ea typeface="微软雅黑" panose="020B0503020204020204" pitchFamily="34" charset="-122"/>
              </a:rPr>
              <a:t>交叉敏感性</a:t>
            </a:r>
            <a:r>
              <a:rPr lang="zh-CN" altLang="en-US" sz="1600" b="1" dirty="0">
                <a:solidFill>
                  <a:prstClr val="black"/>
                </a:solidFill>
                <a:latin typeface="Times New Roman" panose="02020603050405020304" pitchFamily="18" charset="0"/>
                <a:ea typeface="微软雅黑" panose="020B0503020204020204" pitchFamily="34" charset="-122"/>
              </a:rPr>
              <a:t>以</a:t>
            </a:r>
            <a:r>
              <a:rPr lang="zh-CN" altLang="en-US" sz="1600" b="1" dirty="0">
                <a:solidFill>
                  <a:srgbClr val="FF0000"/>
                </a:solidFill>
                <a:latin typeface="Times New Roman" panose="02020603050405020304" pitchFamily="18" charset="0"/>
                <a:ea typeface="微软雅黑" panose="020B0503020204020204" pitchFamily="34" charset="-122"/>
              </a:rPr>
              <a:t>提高</a:t>
            </a:r>
            <a:r>
              <a:rPr lang="zh-CN" altLang="en-US" sz="1600" b="1" dirty="0">
                <a:solidFill>
                  <a:prstClr val="black"/>
                </a:solidFill>
                <a:latin typeface="Times New Roman" panose="02020603050405020304" pitchFamily="18" charset="0"/>
                <a:ea typeface="微软雅黑" panose="020B0503020204020204" pitchFamily="34" charset="-122"/>
              </a:rPr>
              <a:t>传感器系统的</a:t>
            </a:r>
            <a:r>
              <a:rPr lang="zh-CN" altLang="en-US" sz="1600" b="1" dirty="0">
                <a:solidFill>
                  <a:srgbClr val="FF0000"/>
                </a:solidFill>
                <a:latin typeface="Times New Roman" panose="02020603050405020304" pitchFamily="18" charset="0"/>
                <a:ea typeface="微软雅黑" panose="020B0503020204020204" pitchFamily="34" charset="-122"/>
              </a:rPr>
              <a:t>稳定性</a:t>
            </a:r>
            <a:r>
              <a:rPr lang="zh-CN" altLang="en-US" sz="1600" b="1" dirty="0">
                <a:solidFill>
                  <a:prstClr val="black"/>
                </a:solidFill>
                <a:latin typeface="Times New Roman" panose="02020603050405020304" pitchFamily="18" charset="0"/>
                <a:ea typeface="微软雅黑" panose="020B0503020204020204" pitchFamily="34" charset="-122"/>
              </a:rPr>
              <a:t>，而且进行了</a:t>
            </a:r>
            <a:r>
              <a:rPr lang="zh-CN" altLang="en-US" sz="1600" b="1" dirty="0">
                <a:solidFill>
                  <a:srgbClr val="FF0000"/>
                </a:solidFill>
                <a:latin typeface="Times New Roman" panose="02020603050405020304" pitchFamily="18" charset="0"/>
                <a:ea typeface="微软雅黑" panose="020B0503020204020204" pitchFamily="34" charset="-122"/>
              </a:rPr>
              <a:t>非线性校正</a:t>
            </a:r>
            <a:r>
              <a:rPr lang="zh-CN" altLang="en-US" sz="1600" b="1" dirty="0">
                <a:solidFill>
                  <a:prstClr val="black"/>
                </a:solidFill>
                <a:latin typeface="Times New Roman" panose="02020603050405020304" pitchFamily="18" charset="0"/>
                <a:ea typeface="微软雅黑" panose="020B0503020204020204" pitchFamily="34" charset="-122"/>
              </a:rPr>
              <a:t>，从而改善了系统的</a:t>
            </a:r>
            <a:r>
              <a:rPr lang="zh-CN" altLang="en-US" sz="1600" b="1" dirty="0">
                <a:solidFill>
                  <a:srgbClr val="FF0000"/>
                </a:solidFill>
                <a:latin typeface="Times New Roman" panose="02020603050405020304" pitchFamily="18" charset="0"/>
                <a:ea typeface="微软雅黑" panose="020B0503020204020204" pitchFamily="34" charset="-122"/>
              </a:rPr>
              <a:t>线性度</a:t>
            </a:r>
            <a:r>
              <a:rPr lang="zh-CN" altLang="en-US" sz="1600" b="1" dirty="0">
                <a:solidFill>
                  <a:prstClr val="black"/>
                </a:solidFill>
                <a:latin typeface="Times New Roman" panose="02020603050405020304" pitchFamily="18" charset="0"/>
                <a:ea typeface="微软雅黑" panose="020B0503020204020204" pitchFamily="34" charset="-122"/>
              </a:rPr>
              <a:t>；</a:t>
            </a:r>
            <a:endParaRPr lang="en-US" altLang="zh-CN" sz="1600"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rPr>
              <a:t>建立逆模型的方法有很多，常用的方法主要有：</a:t>
            </a:r>
            <a:r>
              <a:rPr lang="zh-CN" altLang="en-US" sz="1600" b="1" dirty="0">
                <a:solidFill>
                  <a:srgbClr val="FF0000"/>
                </a:solidFill>
                <a:latin typeface="Times New Roman" panose="02020603050405020304" pitchFamily="18" charset="0"/>
                <a:ea typeface="微软雅黑" panose="020B0503020204020204" pitchFamily="34" charset="-122"/>
              </a:rPr>
              <a:t>多元回归</a:t>
            </a:r>
            <a:r>
              <a:rPr lang="zh-CN" altLang="en-US" sz="1600" b="1" dirty="0">
                <a:solidFill>
                  <a:prstClr val="black"/>
                </a:solidFill>
                <a:latin typeface="Times New Roman" panose="02020603050405020304" pitchFamily="18" charset="0"/>
                <a:ea typeface="微软雅黑" panose="020B0503020204020204" pitchFamily="34" charset="-122"/>
              </a:rPr>
              <a:t>分析法和机器学习算法（如</a:t>
            </a:r>
            <a:r>
              <a:rPr lang="zh-CN" altLang="en-US" sz="1600" b="1" dirty="0">
                <a:solidFill>
                  <a:srgbClr val="FF0000"/>
                </a:solidFill>
                <a:latin typeface="Times New Roman" panose="02020603050405020304" pitchFamily="18" charset="0"/>
                <a:ea typeface="微软雅黑" panose="020B0503020204020204" pitchFamily="34" charset="-122"/>
              </a:rPr>
              <a:t>神经网络</a:t>
            </a:r>
            <a:r>
              <a:rPr lang="zh-CN" altLang="en-US" sz="1600" b="1" dirty="0">
                <a:solidFill>
                  <a:prstClr val="black"/>
                </a:solidFill>
                <a:latin typeface="Times New Roman" panose="02020603050405020304" pitchFamily="18" charset="0"/>
                <a:ea typeface="微软雅黑" panose="020B0503020204020204" pitchFamily="34" charset="-122"/>
              </a:rPr>
              <a:t>和</a:t>
            </a:r>
            <a:r>
              <a:rPr lang="zh-CN" altLang="en-US" sz="1600" b="1" dirty="0">
                <a:solidFill>
                  <a:srgbClr val="FF0000"/>
                </a:solidFill>
                <a:latin typeface="Times New Roman" panose="02020603050405020304" pitchFamily="18" charset="0"/>
                <a:ea typeface="微软雅黑" panose="020B0503020204020204" pitchFamily="34" charset="-122"/>
              </a:rPr>
              <a:t>支持向量机</a:t>
            </a:r>
            <a:r>
              <a:rPr lang="zh-CN" altLang="en-US" sz="1600" b="1" dirty="0">
                <a:solidFill>
                  <a:prstClr val="black"/>
                </a:solidFill>
                <a:latin typeface="Times New Roman" panose="02020603050405020304" pitchFamily="18" charset="0"/>
                <a:ea typeface="微软雅黑" panose="020B0503020204020204" pitchFamily="34" charset="-122"/>
              </a:rPr>
              <a:t>）。</a:t>
            </a:r>
          </a:p>
        </p:txBody>
      </p:sp>
    </p:spTree>
    <p:extLst>
      <p:ext uri="{BB962C8B-B14F-4D97-AF65-F5344CB8AC3E}">
        <p14:creationId xmlns:p14="http://schemas.microsoft.com/office/powerpoint/2010/main" val="296126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 y="411510"/>
            <a:ext cx="727229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p:cNvSpPr/>
          <p:nvPr/>
        </p:nvSpPr>
        <p:spPr>
          <a:xfrm>
            <a:off x="71500" y="434685"/>
            <a:ext cx="7109639"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6.4.3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多传感器技术改善传感器系统性能的基本方法</a:t>
            </a:r>
          </a:p>
        </p:txBody>
      </p:sp>
      <p:sp>
        <p:nvSpPr>
          <p:cNvPr id="13" name="矩形 12"/>
          <p:cNvSpPr/>
          <p:nvPr/>
        </p:nvSpPr>
        <p:spPr>
          <a:xfrm>
            <a:off x="239258" y="1707654"/>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矩形 18"/>
          <p:cNvSpPr/>
          <p:nvPr/>
        </p:nvSpPr>
        <p:spPr>
          <a:xfrm>
            <a:off x="881981" y="1269801"/>
            <a:ext cx="1133735"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冗余法</a:t>
            </a:r>
          </a:p>
        </p:txBody>
      </p:sp>
      <p:sp>
        <p:nvSpPr>
          <p:cNvPr id="20" name="七角星 19"/>
          <p:cNvSpPr/>
          <p:nvPr/>
        </p:nvSpPr>
        <p:spPr>
          <a:xfrm>
            <a:off x="377925"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4968044" y="1743658"/>
            <a:ext cx="3888432" cy="3098688"/>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332186" y="1747145"/>
                <a:ext cx="4527846" cy="3208571"/>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冗余法可以</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消除干扰量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影响，</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改善</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稳定性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其基本思路是：</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使用至少</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三</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个与</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主测参数 </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𝟏</m:t>
                        </m:r>
                      </m:sub>
                    </m:sSub>
                  </m:oMath>
                </a14:m>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相同类型的传感器来建立一个多传感器系统；</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测量主测参数 </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𝟏</m:t>
                        </m:r>
                      </m:sub>
                    </m:sSub>
                  </m:oMath>
                </a14:m>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，而不是监测主测参数传感器的干扰量或探究干扰量对主测参数传感器的影响规律。</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332186" y="1747145"/>
                <a:ext cx="4527846" cy="3208571"/>
              </a:xfrm>
              <a:prstGeom prst="rect">
                <a:avLst/>
              </a:prstGeom>
              <a:blipFill>
                <a:blip r:embed="rId4"/>
                <a:stretch>
                  <a:fillRect l="-808" b="-11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31322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783329" y="134761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882258" y="1427232"/>
            <a:ext cx="4031873"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6.5.1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传感器系统的动态误差</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2783329" y="2386563"/>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3882258" y="2466181"/>
            <a:ext cx="249299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6.5.2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数字滤波法</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2" y="411510"/>
            <a:ext cx="305983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频率自补偿技术</a:t>
            </a:r>
          </a:p>
        </p:txBody>
      </p:sp>
      <p:sp>
        <p:nvSpPr>
          <p:cNvPr id="12" name="七角星 11"/>
          <p:cNvSpPr/>
          <p:nvPr/>
        </p:nvSpPr>
        <p:spPr>
          <a:xfrm>
            <a:off x="2783329" y="347185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3882258" y="3551468"/>
            <a:ext cx="249299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6.5.3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频域校正法</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9176200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435597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410881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传感器系统的动态误差</a:t>
            </a:r>
          </a:p>
        </p:txBody>
      </p:sp>
      <mc:AlternateContent xmlns:mc="http://schemas.openxmlformats.org/markup-compatibility/2006" xmlns:a14="http://schemas.microsoft.com/office/drawing/2010/main">
        <mc:Choice Requires="a14">
          <p:sp>
            <p:nvSpPr>
              <p:cNvPr id="4" name="矩形 3"/>
              <p:cNvSpPr/>
              <p:nvPr/>
            </p:nvSpPr>
            <p:spPr>
              <a:xfrm>
                <a:off x="241684" y="1121835"/>
                <a:ext cx="8686800" cy="1444883"/>
              </a:xfrm>
              <a:prstGeom prst="rect">
                <a:avLst/>
              </a:prstGeom>
            </p:spPr>
            <p:txBody>
              <a:bodyPr wrap="square">
                <a:spAutoFit/>
              </a:bodyPr>
              <a:lstStyle/>
              <a:p>
                <a:pPr marL="285750" indent="-285750">
                  <a:lnSpc>
                    <a:spcPct val="125000"/>
                  </a:lnSpc>
                  <a:spcAft>
                    <a:spcPts val="0"/>
                  </a:spcAft>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假设一个传感器系统的频率特性为</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𝑾</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𝒋</m:t>
                    </m:r>
                    <m:r>
                      <a:rPr lang="en-US" altLang="zh-CN" b="1" i="1">
                        <a:solidFill>
                          <a:prstClr val="black"/>
                        </a:solidFill>
                        <a:latin typeface="Cambria Math" panose="02040503050406030204" pitchFamily="18" charset="0"/>
                        <a:ea typeface="微软雅黑" panose="020B0503020204020204" pitchFamily="34" charset="-122"/>
                      </a:rPr>
                      <m:t>𝝎</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，其理想频率特性为</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𝑾</m:t>
                        </m:r>
                      </m:e>
                      <m:sub>
                        <m:r>
                          <a:rPr lang="en-US" altLang="zh-CN" b="1" i="1">
                            <a:solidFill>
                              <a:prstClr val="black"/>
                            </a:solidFill>
                            <a:latin typeface="Cambria Math" panose="02040503050406030204" pitchFamily="18" charset="0"/>
                            <a:ea typeface="微软雅黑" panose="020B0503020204020204" pitchFamily="34" charset="-122"/>
                          </a:rPr>
                          <m:t>𝑵</m:t>
                        </m:r>
                      </m:sub>
                    </m:sSub>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𝒋</m:t>
                    </m:r>
                    <m:r>
                      <a:rPr lang="en-US" altLang="zh-CN" b="1" i="1">
                        <a:solidFill>
                          <a:prstClr val="black"/>
                        </a:solidFill>
                        <a:latin typeface="Cambria Math" panose="02040503050406030204" pitchFamily="18" charset="0"/>
                        <a:ea typeface="微软雅黑" panose="020B0503020204020204" pitchFamily="34" charset="-122"/>
                      </a:rPr>
                      <m:t>𝝎</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，两者之间存在误差</a:t>
                </a:r>
                <a:r>
                  <a:rPr lang="zh-CN" altLang="en-US" b="1" dirty="0">
                    <a:solidFill>
                      <a:prstClr val="black"/>
                    </a:solidFill>
                    <a:latin typeface="Times New Roman" panose="02020603050405020304" pitchFamily="18" charset="0"/>
                    <a:ea typeface="微软雅黑" panose="020B0503020204020204" pitchFamily="34" charset="-122"/>
                  </a:rPr>
                  <a:t>，</a:t>
                </a:r>
                <a:r>
                  <a:rPr lang="zh-CN" altLang="zh-CN" b="1" dirty="0">
                    <a:solidFill>
                      <a:prstClr val="black"/>
                    </a:solidFill>
                    <a:latin typeface="Times New Roman" panose="02020603050405020304" pitchFamily="18" charset="0"/>
                    <a:ea typeface="微软雅黑" panose="020B0503020204020204" pitchFamily="34" charset="-122"/>
                  </a:rPr>
                  <a:t>则动态幅值误差可以表示为：</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spcAft>
                    <a:spcPts val="0"/>
                  </a:spcAft>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spcAft>
                    <a:spcPts val="0"/>
                  </a:spcAft>
                  <a:buClr>
                    <a:schemeClr val="accent3">
                      <a:lumMod val="75000"/>
                    </a:schemeClr>
                  </a:buClr>
                  <a:buFont typeface="Wingdings" pitchFamily="2" charset="2"/>
                  <a:buChar char="Ø"/>
                </a:pPr>
                <a:endParaRPr lang="zh-CN" altLang="zh-CN"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241684" y="1121835"/>
                <a:ext cx="8686800" cy="1444883"/>
              </a:xfrm>
              <a:prstGeom prst="rect">
                <a:avLst/>
              </a:prstGeom>
              <a:blipFill>
                <a:blip r:embed="rId3"/>
                <a:stretch>
                  <a:fillRect l="-4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690457" y="2031690"/>
                <a:ext cx="3789755"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𝜸</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m:t>
                          </m:r>
                          <m:r>
                            <a:rPr lang="zh-CN" altLang="en-US" b="1" i="1">
                              <a:latin typeface="Cambria Math" panose="02040503050406030204" pitchFamily="18" charset="0"/>
                            </a:rPr>
                            <m:t>𝑾</m:t>
                          </m:r>
                          <m:r>
                            <a:rPr lang="zh-CN" altLang="en-US" b="1" i="0">
                              <a:latin typeface="Cambria Math" panose="02040503050406030204" pitchFamily="18" charset="0"/>
                            </a:rPr>
                            <m:t>(</m:t>
                          </m:r>
                          <m:r>
                            <a:rPr lang="zh-CN" altLang="en-US" b="1" i="1">
                              <a:latin typeface="Cambria Math" panose="02040503050406030204" pitchFamily="18" charset="0"/>
                            </a:rPr>
                            <m:t>𝒋</m:t>
                          </m:r>
                          <m:r>
                            <a:rPr lang="zh-CN" altLang="en-US" b="1" i="1">
                              <a:latin typeface="Cambria Math" panose="02040503050406030204" pitchFamily="18" charset="0"/>
                            </a:rPr>
                            <m:t>𝝎</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𝑾</m:t>
                              </m:r>
                            </m:e>
                            <m:sub>
                              <m:r>
                                <a:rPr lang="zh-CN" altLang="en-US" b="1" i="1">
                                  <a:latin typeface="Cambria Math" panose="02040503050406030204" pitchFamily="18" charset="0"/>
                                </a:rPr>
                                <m:t>𝑵</m:t>
                              </m:r>
                            </m:sub>
                          </m:sSub>
                          <m:r>
                            <a:rPr lang="zh-CN" altLang="en-US" b="1" i="0">
                              <a:latin typeface="Cambria Math" panose="02040503050406030204" pitchFamily="18" charset="0"/>
                            </a:rPr>
                            <m:t>(</m:t>
                          </m:r>
                          <m:r>
                            <a:rPr lang="zh-CN" altLang="en-US" b="1" i="1">
                              <a:latin typeface="Cambria Math" panose="02040503050406030204" pitchFamily="18" charset="0"/>
                            </a:rPr>
                            <m:t>𝒋</m:t>
                          </m:r>
                          <m:r>
                            <a:rPr lang="zh-CN" altLang="en-US" b="1" i="1">
                              <a:latin typeface="Cambria Math" panose="02040503050406030204" pitchFamily="18" charset="0"/>
                            </a:rPr>
                            <m:t>𝝎</m:t>
                          </m:r>
                          <m:r>
                            <a:rPr lang="zh-CN" altLang="en-US" b="1" i="0">
                              <a:latin typeface="Cambria Math" panose="02040503050406030204" pitchFamily="18" charset="0"/>
                            </a:rPr>
                            <m:t>)∣</m:t>
                          </m:r>
                        </m:num>
                        <m:den>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𝑾</m:t>
                              </m:r>
                            </m:e>
                            <m:sub>
                              <m:r>
                                <a:rPr lang="zh-CN" altLang="en-US" b="1" i="1">
                                  <a:latin typeface="Cambria Math" panose="02040503050406030204" pitchFamily="18" charset="0"/>
                                </a:rPr>
                                <m:t>𝑵</m:t>
                              </m:r>
                            </m:sub>
                          </m:sSub>
                          <m:r>
                            <a:rPr lang="zh-CN" altLang="en-US" b="1" i="0">
                              <a:latin typeface="Cambria Math" panose="02040503050406030204" pitchFamily="18" charset="0"/>
                            </a:rPr>
                            <m:t>(</m:t>
                          </m:r>
                          <m:r>
                            <a:rPr lang="zh-CN" altLang="en-US" b="1" i="1">
                              <a:latin typeface="Cambria Math" panose="02040503050406030204" pitchFamily="18" charset="0"/>
                            </a:rPr>
                            <m:t>𝒋</m:t>
                          </m:r>
                          <m:r>
                            <a:rPr lang="zh-CN" altLang="en-US" b="1" i="1">
                              <a:latin typeface="Cambria Math" panose="02040503050406030204" pitchFamily="18" charset="0"/>
                            </a:rPr>
                            <m:t>𝝎</m:t>
                          </m:r>
                          <m:r>
                            <a:rPr lang="zh-CN" altLang="en-US" b="1" i="0">
                              <a:latin typeface="Cambria Math" panose="02040503050406030204" pitchFamily="18" charset="0"/>
                            </a:rPr>
                            <m:t>)∣</m:t>
                          </m:r>
                        </m:den>
                      </m:f>
                      <m:r>
                        <a:rPr lang="zh-CN" altLang="en-US" b="1" i="0">
                          <a:latin typeface="Cambria Math" panose="02040503050406030204" pitchFamily="18" charset="0"/>
                        </a:rPr>
                        <m:t>×</m:t>
                      </m:r>
                      <m:r>
                        <a:rPr lang="zh-CN" altLang="en-US" b="1" i="0">
                          <a:latin typeface="Cambria Math" panose="02040503050406030204" pitchFamily="18" charset="0"/>
                        </a:rPr>
                        <m:t>𝟏𝟎𝟎</m:t>
                      </m:r>
                      <m:r>
                        <a:rPr lang="zh-CN" altLang="en-US" b="1" i="0">
                          <a:latin typeface="Cambria Math" panose="02040503050406030204" pitchFamily="18" charset="0"/>
                        </a:rPr>
                        <m:t>%</m:t>
                      </m:r>
                    </m:oMath>
                  </m:oMathPara>
                </a14:m>
                <a:endParaRPr lang="zh-CN" altLang="en-US" b="1" dirty="0"/>
              </a:p>
            </p:txBody>
          </p:sp>
        </mc:Choice>
        <mc:Fallback xmlns="">
          <p:sp>
            <p:nvSpPr>
              <p:cNvPr id="5" name="矩形 4"/>
              <p:cNvSpPr>
                <a:spLocks noRot="1" noChangeAspect="1" noMove="1" noResize="1" noEditPoints="1" noAdjustHandles="1" noChangeArrowheads="1" noChangeShapeType="1" noTextEdit="1"/>
              </p:cNvSpPr>
              <p:nvPr/>
            </p:nvSpPr>
            <p:spPr>
              <a:xfrm>
                <a:off x="2690457" y="2031690"/>
                <a:ext cx="3789755" cy="66909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87479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435597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410881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传感器系统的动态误差</a:t>
            </a:r>
          </a:p>
        </p:txBody>
      </p:sp>
      <p:sp>
        <p:nvSpPr>
          <p:cNvPr id="14" name="矩形 13"/>
          <p:cNvSpPr/>
          <p:nvPr/>
        </p:nvSpPr>
        <p:spPr>
          <a:xfrm>
            <a:off x="228600" y="1743658"/>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一阶系统的工作频段满足：</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其中：</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对于一阶系统，其频率特性为：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881981" y="1285474"/>
            <a:ext cx="2501887"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一阶系统的动态误差</a:t>
            </a:r>
          </a:p>
        </p:txBody>
      </p:sp>
      <p:sp>
        <p:nvSpPr>
          <p:cNvPr id="16" name="七角星 15"/>
          <p:cNvSpPr/>
          <p:nvPr/>
        </p:nvSpPr>
        <p:spPr>
          <a:xfrm>
            <a:off x="377925" y="103925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3604891" y="4180975"/>
                <a:ext cx="1975221" cy="659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𝑯</m:t>
                      </m:r>
                      <m:r>
                        <a:rPr lang="zh-CN" altLang="en-US" b="1" i="0">
                          <a:latin typeface="Cambria Math" panose="02040503050406030204" pitchFamily="18" charset="0"/>
                        </a:rPr>
                        <m:t>(</m:t>
                      </m:r>
                      <m:r>
                        <a:rPr lang="zh-CN" altLang="en-US" b="1" i="1">
                          <a:latin typeface="Cambria Math" panose="02040503050406030204" pitchFamily="18" charset="0"/>
                        </a:rPr>
                        <m:t>𝒋</m:t>
                      </m:r>
                      <m:r>
                        <a:rPr lang="zh-CN" altLang="en-US" b="1" i="1">
                          <a:latin typeface="Cambria Math" panose="02040503050406030204" pitchFamily="18" charset="0"/>
                        </a:rPr>
                        <m:t>𝝎</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𝑲</m:t>
                          </m:r>
                        </m:num>
                        <m:den>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0">
                              <a:latin typeface="Cambria Math" panose="02040503050406030204" pitchFamily="18" charset="0"/>
                            </a:rPr>
                            <m:t>𝐣</m:t>
                          </m:r>
                          <m:r>
                            <a:rPr lang="zh-CN" altLang="en-US" b="1" i="1">
                              <a:latin typeface="Cambria Math" panose="02040503050406030204" pitchFamily="18" charset="0"/>
                            </a:rPr>
                            <m:t>𝝎𝝉</m:t>
                          </m:r>
                        </m:den>
                      </m:f>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3604891" y="4180975"/>
                <a:ext cx="1975221" cy="659027"/>
              </a:xfrm>
              <a:prstGeom prst="rect">
                <a:avLst/>
              </a:prstGeom>
              <a:blipFill>
                <a:blip r:embed="rId3"/>
                <a:stretch>
                  <a:fillRect/>
                </a:stretch>
              </a:blipFill>
            </p:spPr>
            <p:txBody>
              <a:bodyPr/>
              <a:lstStyle/>
              <a:p>
                <a:r>
                  <a:rPr lang="zh-CN" altLang="en-US">
                    <a:noFill/>
                  </a:rPr>
                  <a:t> </a:t>
                </a:r>
              </a:p>
            </p:txBody>
          </p:sp>
        </mc:Fallback>
      </mc:AlternateContent>
      <p:sp>
        <p:nvSpPr>
          <p:cNvPr id="19" name="Rectangular Callout 7"/>
          <p:cNvSpPr/>
          <p:nvPr/>
        </p:nvSpPr>
        <p:spPr bwMode="auto">
          <a:xfrm>
            <a:off x="5580112" y="3800465"/>
            <a:ext cx="879610" cy="611922"/>
          </a:xfrm>
          <a:prstGeom prst="wedgeRectCallout">
            <a:avLst>
              <a:gd name="adj1" fmla="val -99618"/>
              <a:gd name="adj2" fmla="val 38497"/>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直流放大倍数</a:t>
            </a:r>
          </a:p>
        </p:txBody>
      </p:sp>
      <mc:AlternateContent xmlns:mc="http://schemas.openxmlformats.org/markup-compatibility/2006" xmlns:a14="http://schemas.microsoft.com/office/drawing/2010/main">
        <mc:Choice Requires="a14">
          <p:sp>
            <p:nvSpPr>
              <p:cNvPr id="29" name="矩形 28"/>
              <p:cNvSpPr/>
              <p:nvPr/>
            </p:nvSpPr>
            <p:spPr>
              <a:xfrm>
                <a:off x="4067944" y="2333005"/>
                <a:ext cx="10037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𝝎</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𝝎</m:t>
                          </m:r>
                        </m:e>
                        <m:sub>
                          <m:r>
                            <a:rPr lang="zh-CN" altLang="en-US" b="1" i="1">
                              <a:latin typeface="Cambria Math" panose="02040503050406030204" pitchFamily="18" charset="0"/>
                            </a:rPr>
                            <m:t>𝝉</m:t>
                          </m:r>
                        </m:sub>
                      </m:sSub>
                    </m:oMath>
                  </m:oMathPara>
                </a14:m>
                <a:endParaRPr lang="zh-CN" altLang="en-US" b="1" dirty="0"/>
              </a:p>
            </p:txBody>
          </p:sp>
        </mc:Choice>
        <mc:Fallback xmlns="">
          <p:sp>
            <p:nvSpPr>
              <p:cNvPr id="29" name="矩形 28"/>
              <p:cNvSpPr>
                <a:spLocks noRot="1" noChangeAspect="1" noMove="1" noResize="1" noEditPoints="1" noAdjustHandles="1" noChangeArrowheads="1" noChangeShapeType="1" noTextEdit="1"/>
              </p:cNvSpPr>
              <p:nvPr/>
            </p:nvSpPr>
            <p:spPr>
              <a:xfrm>
                <a:off x="4067944" y="2333005"/>
                <a:ext cx="1003736" cy="369332"/>
              </a:xfrm>
              <a:prstGeom prst="rect">
                <a:avLst/>
              </a:prstGeom>
              <a:blipFill>
                <a:blip r:embed="rId4"/>
                <a:stretch>
                  <a:fillRect b="-5000"/>
                </a:stretch>
              </a:blipFill>
            </p:spPr>
            <p:txBody>
              <a:bodyPr/>
              <a:lstStyle/>
              <a:p>
                <a:r>
                  <a:rPr lang="zh-CN" altLang="en-US">
                    <a:noFill/>
                  </a:rPr>
                  <a:t> </a:t>
                </a:r>
              </a:p>
            </p:txBody>
          </p:sp>
        </mc:Fallback>
      </mc:AlternateContent>
      <p:sp>
        <p:nvSpPr>
          <p:cNvPr id="30" name="Rectangular Callout 7"/>
          <p:cNvSpPr/>
          <p:nvPr/>
        </p:nvSpPr>
        <p:spPr bwMode="auto">
          <a:xfrm>
            <a:off x="2832670" y="2211710"/>
            <a:ext cx="1102396" cy="611922"/>
          </a:xfrm>
          <a:prstGeom prst="wedgeRectCallout">
            <a:avLst>
              <a:gd name="adj1" fmla="val 68680"/>
              <a:gd name="adj2" fmla="val 1438"/>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被测信号的角频率</a:t>
            </a:r>
          </a:p>
        </p:txBody>
      </p:sp>
      <p:sp>
        <p:nvSpPr>
          <p:cNvPr id="31" name="Rectangular Callout 7"/>
          <p:cNvSpPr/>
          <p:nvPr/>
        </p:nvSpPr>
        <p:spPr bwMode="auto">
          <a:xfrm>
            <a:off x="5204558" y="2211710"/>
            <a:ext cx="1102396" cy="611922"/>
          </a:xfrm>
          <a:prstGeom prst="wedgeRectCallout">
            <a:avLst>
              <a:gd name="adj1" fmla="val -68016"/>
              <a:gd name="adj2" fmla="val 8611"/>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系统转折角频率</a:t>
            </a:r>
          </a:p>
        </p:txBody>
      </p:sp>
      <mc:AlternateContent xmlns:mc="http://schemas.openxmlformats.org/markup-compatibility/2006" xmlns:a14="http://schemas.microsoft.com/office/drawing/2010/main">
        <mc:Choice Requires="a14">
          <p:sp>
            <p:nvSpPr>
              <p:cNvPr id="32" name="矩形 31"/>
              <p:cNvSpPr/>
              <p:nvPr/>
            </p:nvSpPr>
            <p:spPr>
              <a:xfrm>
                <a:off x="4103948" y="3039802"/>
                <a:ext cx="957249"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𝝎</m:t>
                          </m:r>
                        </m:e>
                        <m:sub>
                          <m:r>
                            <a:rPr lang="zh-CN" altLang="en-US" b="1" i="1">
                              <a:latin typeface="Cambria Math" panose="02040503050406030204" pitchFamily="18" charset="0"/>
                            </a:rPr>
                            <m:t>𝝉</m:t>
                          </m:r>
                        </m:sub>
                      </m:sSub>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1">
                              <a:latin typeface="Cambria Math" panose="02040503050406030204" pitchFamily="18" charset="0"/>
                            </a:rPr>
                            <m:t>𝝉</m:t>
                          </m:r>
                        </m:den>
                      </m:f>
                    </m:oMath>
                  </m:oMathPara>
                </a14:m>
                <a:endParaRPr lang="zh-CN" altLang="en-US" b="1" dirty="0"/>
              </a:p>
            </p:txBody>
          </p:sp>
        </mc:Choice>
        <mc:Fallback xmlns="">
          <p:sp>
            <p:nvSpPr>
              <p:cNvPr id="32" name="矩形 31"/>
              <p:cNvSpPr>
                <a:spLocks noRot="1" noChangeAspect="1" noMove="1" noResize="1" noEditPoints="1" noAdjustHandles="1" noChangeArrowheads="1" noChangeShapeType="1" noTextEdit="1"/>
              </p:cNvSpPr>
              <p:nvPr/>
            </p:nvSpPr>
            <p:spPr>
              <a:xfrm>
                <a:off x="4103948" y="3039802"/>
                <a:ext cx="957249" cy="612732"/>
              </a:xfrm>
              <a:prstGeom prst="rect">
                <a:avLst/>
              </a:prstGeom>
              <a:blipFill>
                <a:blip r:embed="rId5"/>
                <a:stretch>
                  <a:fillRect/>
                </a:stretch>
              </a:blipFill>
            </p:spPr>
            <p:txBody>
              <a:bodyPr/>
              <a:lstStyle/>
              <a:p>
                <a:r>
                  <a:rPr lang="zh-CN" altLang="en-US">
                    <a:noFill/>
                  </a:rPr>
                  <a:t> </a:t>
                </a:r>
              </a:p>
            </p:txBody>
          </p:sp>
        </mc:Fallback>
      </mc:AlternateContent>
      <p:sp>
        <p:nvSpPr>
          <p:cNvPr id="33" name="Rectangular Callout 7"/>
          <p:cNvSpPr/>
          <p:nvPr/>
        </p:nvSpPr>
        <p:spPr bwMode="auto">
          <a:xfrm>
            <a:off x="5209312" y="3082049"/>
            <a:ext cx="877180" cy="611922"/>
          </a:xfrm>
          <a:prstGeom prst="wedgeRectCallout">
            <a:avLst>
              <a:gd name="adj1" fmla="val -78857"/>
              <a:gd name="adj2" fmla="val 22956"/>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系统时间常数</a:t>
            </a:r>
          </a:p>
        </p:txBody>
      </p:sp>
    </p:spTree>
    <p:extLst>
      <p:ext uri="{BB962C8B-B14F-4D97-AF65-F5344CB8AC3E}">
        <p14:creationId xmlns:p14="http://schemas.microsoft.com/office/powerpoint/2010/main" val="248356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435597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410881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传感器系统的动态误差</a:t>
            </a:r>
          </a:p>
        </p:txBody>
      </p:sp>
      <mc:AlternateContent xmlns:mc="http://schemas.openxmlformats.org/markup-compatibility/2006" xmlns:a14="http://schemas.microsoft.com/office/drawing/2010/main">
        <mc:Choice Requires="a14">
          <p:sp>
            <p:nvSpPr>
              <p:cNvPr id="14" name="矩形 13"/>
              <p:cNvSpPr/>
              <p:nvPr/>
            </p:nvSpPr>
            <p:spPr>
              <a:xfrm>
                <a:off x="228600" y="1743658"/>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令</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𝑲</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oMath>
                </a14:m>
                <a:r>
                  <a:rPr lang="zh-CN" altLang="zh-CN" b="1" dirty="0">
                    <a:solidFill>
                      <a:prstClr val="black"/>
                    </a:solidFill>
                    <a:latin typeface="Times New Roman" panose="02020603050405020304" pitchFamily="18" charset="0"/>
                    <a:ea typeface="微软雅黑" panose="020B0503020204020204" pitchFamily="34" charset="-122"/>
                  </a:rPr>
                  <a:t>，则</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𝐻</m:t>
                    </m:r>
                    <m:r>
                      <a:rPr lang="en-US" altLang="zh-CN" b="1">
                        <a:solidFill>
                          <a:prstClr val="black"/>
                        </a:solidFill>
                        <a:latin typeface="Cambria Math" panose="02040503050406030204" pitchFamily="18" charset="0"/>
                        <a:ea typeface="微软雅黑" panose="020B0503020204020204" pitchFamily="34" charset="-122"/>
                      </a:rPr>
                      <m:t>(</m:t>
                    </m:r>
                    <m:r>
                      <a:rPr lang="en-US" altLang="zh-CN" b="1">
                        <a:solidFill>
                          <a:prstClr val="black"/>
                        </a:solidFill>
                        <a:latin typeface="Cambria Math" panose="02040503050406030204" pitchFamily="18" charset="0"/>
                        <a:ea typeface="微软雅黑" panose="020B0503020204020204" pitchFamily="34" charset="-122"/>
                      </a:rPr>
                      <m:t>𝜔</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的幅频特性为：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一阶系统理想的频率特性的模为：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一阶系统动态幅值误差表达式为：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228600" y="1743658"/>
                <a:ext cx="8686800" cy="3208571"/>
              </a:xfrm>
              <a:prstGeom prst="rect">
                <a:avLst/>
              </a:prstGeom>
              <a:blipFill>
                <a:blip r:embed="rId3"/>
                <a:stretch>
                  <a:fillRect l="-350"/>
                </a:stretch>
              </a:blipFill>
            </p:spPr>
            <p:txBody>
              <a:bodyPr/>
              <a:lstStyle/>
              <a:p>
                <a:r>
                  <a:rPr lang="zh-CN" altLang="en-US">
                    <a:noFill/>
                  </a:rPr>
                  <a:t> </a:t>
                </a:r>
              </a:p>
            </p:txBody>
          </p:sp>
        </mc:Fallback>
      </mc:AlternateContent>
      <p:sp>
        <p:nvSpPr>
          <p:cNvPr id="15" name="矩形 14"/>
          <p:cNvSpPr/>
          <p:nvPr/>
        </p:nvSpPr>
        <p:spPr>
          <a:xfrm>
            <a:off x="881981" y="1285474"/>
            <a:ext cx="2501887"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一阶系统的动态误差</a:t>
            </a:r>
          </a:p>
        </p:txBody>
      </p:sp>
      <p:sp>
        <p:nvSpPr>
          <p:cNvPr id="16" name="七角星 15"/>
          <p:cNvSpPr/>
          <p:nvPr/>
        </p:nvSpPr>
        <p:spPr>
          <a:xfrm>
            <a:off x="377925" y="103925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3445907" y="4096954"/>
                <a:ext cx="2281266" cy="729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𝜸</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ad>
                            <m:radPr>
                              <m:degHide m:val="on"/>
                              <m:ctrlPr>
                                <a:rPr lang="zh-CN" altLang="en-US" b="1" i="1">
                                  <a:latin typeface="Cambria Math" panose="02040503050406030204" pitchFamily="18" charset="0"/>
                                </a:rPr>
                              </m:ctrlPr>
                            </m:radPr>
                            <m:deg/>
                            <m:e>
                              <m:r>
                                <a:rPr lang="zh-CN" altLang="en-US" b="1" i="0">
                                  <a:latin typeface="Cambria Math" panose="02040503050406030204" pitchFamily="18" charset="0"/>
                                </a:rPr>
                                <m:t>𝟏</m:t>
                              </m:r>
                              <m:r>
                                <a:rPr lang="zh-CN" altLang="en-US" b="1" i="0">
                                  <a:latin typeface="Cambria Math" panose="02040503050406030204" pitchFamily="18" charset="0"/>
                                </a:rPr>
                                <m:t>+(</m:t>
                              </m:r>
                              <m:sSup>
                                <m:sSupPr>
                                  <m:ctrlPr>
                                    <a:rPr lang="en-US" altLang="zh-CN" b="1" i="1" smtClean="0">
                                      <a:latin typeface="Cambria Math" panose="02040503050406030204" pitchFamily="18" charset="0"/>
                                    </a:rPr>
                                  </m:ctrlPr>
                                </m:sSupPr>
                                <m:e>
                                  <m:r>
                                    <a:rPr lang="zh-CN" altLang="en-US" b="1" i="1">
                                      <a:latin typeface="Cambria Math" panose="02040503050406030204" pitchFamily="18" charset="0"/>
                                    </a:rPr>
                                    <m:t>𝝎𝝉</m:t>
                                  </m:r>
                                  <m:r>
                                    <a:rPr lang="en-US" altLang="zh-CN" b="1" i="1" smtClean="0">
                                      <a:latin typeface="Cambria Math" panose="02040503050406030204" pitchFamily="18" charset="0"/>
                                    </a:rPr>
                                    <m:t>)</m:t>
                                  </m:r>
                                </m:e>
                                <m:sup>
                                  <m:r>
                                    <a:rPr lang="en-US" altLang="zh-CN" b="1" i="1" smtClean="0">
                                      <a:latin typeface="Cambria Math" panose="02040503050406030204" pitchFamily="18" charset="0"/>
                                    </a:rPr>
                                    <m:t>𝟐</m:t>
                                  </m:r>
                                </m:sup>
                              </m:sSup>
                            </m:e>
                          </m:rad>
                        </m:den>
                      </m:f>
                      <m:r>
                        <a:rPr lang="zh-CN" altLang="en-US" b="1" i="0">
                          <a:latin typeface="Cambria Math" panose="02040503050406030204" pitchFamily="18" charset="0"/>
                        </a:rPr>
                        <m:t>−</m:t>
                      </m:r>
                      <m:r>
                        <a:rPr lang="zh-CN" altLang="en-US" b="1" i="0">
                          <a:latin typeface="Cambria Math" panose="02040503050406030204" pitchFamily="18" charset="0"/>
                        </a:rPr>
                        <m:t>𝟏</m:t>
                      </m:r>
                    </m:oMath>
                  </m:oMathPara>
                </a14:m>
                <a:endParaRPr lang="zh-CN" altLang="en-US" b="1" dirty="0"/>
              </a:p>
            </p:txBody>
          </p:sp>
        </mc:Choice>
        <mc:Fallback xmlns="">
          <p:sp>
            <p:nvSpPr>
              <p:cNvPr id="4" name="矩形 3"/>
              <p:cNvSpPr>
                <a:spLocks noRot="1" noChangeAspect="1" noMove="1" noResize="1" noEditPoints="1" noAdjustHandles="1" noChangeArrowheads="1" noChangeShapeType="1" noTextEdit="1"/>
              </p:cNvSpPr>
              <p:nvPr/>
            </p:nvSpPr>
            <p:spPr>
              <a:xfrm>
                <a:off x="3445907" y="4096954"/>
                <a:ext cx="2281266" cy="72904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ular Callout 7"/>
              <p:cNvSpPr/>
              <p:nvPr/>
            </p:nvSpPr>
            <p:spPr bwMode="auto">
              <a:xfrm>
                <a:off x="6340303" y="2650039"/>
                <a:ext cx="2050372" cy="850789"/>
              </a:xfrm>
              <a:prstGeom prst="wedgeRectCallout">
                <a:avLst>
                  <a:gd name="adj1" fmla="val -98191"/>
                  <a:gd name="adj2" fmla="val 41936"/>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14:m>
                  <m:oMath xmlns:m="http://schemas.openxmlformats.org/officeDocument/2006/math">
                    <m:r>
                      <a:rPr lang="en-US" altLang="zh-CN" b="1" i="1" smtClean="0">
                        <a:solidFill>
                          <a:schemeClr val="tx1"/>
                        </a:solidFill>
                        <a:latin typeface="Cambria Math" panose="02040503050406030204" pitchFamily="18" charset="0"/>
                      </a:rPr>
                      <m:t>𝝎</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𝟎</m:t>
                    </m:r>
                  </m:oMath>
                </a14:m>
                <a:r>
                  <a:rPr lang="zh-CN" altLang="en-US" b="1" dirty="0">
                    <a:solidFill>
                      <a:prstClr val="black"/>
                    </a:solidFill>
                    <a:latin typeface="Times New Roman" panose="02020603050405020304" pitchFamily="18" charset="0"/>
                    <a:ea typeface="微软雅黑" panose="020B0503020204020204" pitchFamily="34" charset="-122"/>
                  </a:rPr>
                  <a:t>时一阶测量系统的直流放大倍数，为一常量</a:t>
                </a:r>
              </a:p>
            </p:txBody>
          </p:sp>
        </mc:Choice>
        <mc:Fallback xmlns="">
          <p:sp>
            <p:nvSpPr>
              <p:cNvPr id="17" name="Rectangular Callout 7"/>
              <p:cNvSpPr>
                <a:spLocks noRot="1" noChangeAspect="1" noMove="1" noResize="1" noEditPoints="1" noAdjustHandles="1" noChangeArrowheads="1" noChangeShapeType="1" noTextEdit="1"/>
              </p:cNvSpPr>
              <p:nvPr/>
            </p:nvSpPr>
            <p:spPr bwMode="auto">
              <a:xfrm>
                <a:off x="6340303" y="2650039"/>
                <a:ext cx="2050372" cy="850789"/>
              </a:xfrm>
              <a:prstGeom prst="wedgeRectCallout">
                <a:avLst>
                  <a:gd name="adj1" fmla="val -98191"/>
                  <a:gd name="adj2" fmla="val 41936"/>
                </a:avLst>
              </a:prstGeom>
              <a:blipFill>
                <a:blip r:embed="rId5"/>
                <a:stretch>
                  <a:fillRect/>
                </a:stretch>
              </a:blipFill>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3328422" y="2183580"/>
                <a:ext cx="2487156" cy="729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smtClean="0">
                          <a:latin typeface="Cambria Math" panose="02040503050406030204" pitchFamily="18" charset="0"/>
                        </a:rPr>
                        <m:t>∣</m:t>
                      </m:r>
                      <m:r>
                        <a:rPr lang="zh-CN" altLang="en-US" b="1" i="1">
                          <a:latin typeface="Cambria Math" panose="02040503050406030204" pitchFamily="18" charset="0"/>
                        </a:rPr>
                        <m:t>𝑯</m:t>
                      </m:r>
                      <m:r>
                        <a:rPr lang="zh-CN" altLang="en-US" b="1" i="0">
                          <a:latin typeface="Cambria Math" panose="02040503050406030204" pitchFamily="18" charset="0"/>
                        </a:rPr>
                        <m:t>(</m:t>
                      </m:r>
                      <m:r>
                        <a:rPr lang="zh-CN" altLang="en-US" b="1" i="1">
                          <a:latin typeface="Cambria Math" panose="02040503050406030204" pitchFamily="18" charset="0"/>
                        </a:rPr>
                        <m:t>𝝎</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ad>
                            <m:radPr>
                              <m:degHide m:val="on"/>
                              <m:ctrlPr>
                                <a:rPr lang="zh-CN" altLang="en-US" b="1" i="1">
                                  <a:latin typeface="Cambria Math" panose="02040503050406030204" pitchFamily="18" charset="0"/>
                                </a:rPr>
                              </m:ctrlPr>
                            </m:radPr>
                            <m:deg/>
                            <m:e>
                              <m:r>
                                <a:rPr lang="zh-CN" altLang="en-US" b="1" i="0">
                                  <a:latin typeface="Cambria Math" panose="02040503050406030204" pitchFamily="18" charset="0"/>
                                </a:rPr>
                                <m:t>𝟏</m:t>
                              </m:r>
                              <m:r>
                                <a:rPr lang="zh-CN" altLang="en-US" b="1" i="0">
                                  <a:latin typeface="Cambria Math" panose="02040503050406030204" pitchFamily="18" charset="0"/>
                                </a:rPr>
                                <m:t>+(</m:t>
                              </m:r>
                              <m:sSup>
                                <m:sSupPr>
                                  <m:ctrlPr>
                                    <a:rPr lang="en-US" altLang="zh-CN" b="1" i="1" smtClean="0">
                                      <a:latin typeface="Cambria Math" panose="02040503050406030204" pitchFamily="18" charset="0"/>
                                    </a:rPr>
                                  </m:ctrlPr>
                                </m:sSupPr>
                                <m:e>
                                  <m:r>
                                    <a:rPr lang="zh-CN" altLang="en-US" b="1" i="1">
                                      <a:latin typeface="Cambria Math" panose="02040503050406030204" pitchFamily="18" charset="0"/>
                                    </a:rPr>
                                    <m:t>𝝎𝝉</m:t>
                                  </m:r>
                                  <m:r>
                                    <a:rPr lang="en-US" altLang="zh-CN" b="1">
                                      <a:solidFill>
                                        <a:prstClr val="black"/>
                                      </a:solidFill>
                                      <a:latin typeface="Cambria Math" panose="02040503050406030204" pitchFamily="18" charset="0"/>
                                      <a:ea typeface="微软雅黑" panose="020B0503020204020204" pitchFamily="34" charset="-122"/>
                                    </a:rPr>
                                    <m:t>)</m:t>
                                  </m:r>
                                </m:e>
                                <m:sup>
                                  <m:r>
                                    <a:rPr lang="en-US" altLang="zh-CN" b="1" i="1" smtClean="0">
                                      <a:latin typeface="Cambria Math" panose="02040503050406030204" pitchFamily="18" charset="0"/>
                                    </a:rPr>
                                    <m:t>𝟐</m:t>
                                  </m:r>
                                </m:sup>
                              </m:sSup>
                            </m:e>
                          </m:rad>
                        </m:den>
                      </m:f>
                    </m:oMath>
                  </m:oMathPara>
                </a14:m>
                <a:endParaRPr lang="zh-CN" altLang="en-US" b="1" dirty="0"/>
              </a:p>
            </p:txBody>
          </p:sp>
        </mc:Choice>
        <mc:Fallback xmlns="">
          <p:sp>
            <p:nvSpPr>
              <p:cNvPr id="18" name="矩形 17"/>
              <p:cNvSpPr>
                <a:spLocks noRot="1" noChangeAspect="1" noMove="1" noResize="1" noEditPoints="1" noAdjustHandles="1" noChangeArrowheads="1" noChangeShapeType="1" noTextEdit="1"/>
              </p:cNvSpPr>
              <p:nvPr/>
            </p:nvSpPr>
            <p:spPr>
              <a:xfrm>
                <a:off x="3328422" y="2183580"/>
                <a:ext cx="2487156" cy="72904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419872" y="3303588"/>
                <a:ext cx="22989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𝑾</m:t>
                          </m:r>
                        </m:e>
                        <m:sub>
                          <m:r>
                            <a:rPr lang="zh-CN" altLang="en-US" b="1" i="0">
                              <a:latin typeface="Cambria Math" panose="02040503050406030204" pitchFamily="18" charset="0"/>
                            </a:rPr>
                            <m:t>𝐍</m:t>
                          </m:r>
                        </m:sub>
                      </m:sSub>
                      <m:r>
                        <a:rPr lang="zh-CN" altLang="en-US" b="1" i="0">
                          <a:latin typeface="Cambria Math" panose="02040503050406030204" pitchFamily="18" charset="0"/>
                        </a:rPr>
                        <m:t>(</m:t>
                      </m:r>
                      <m:r>
                        <a:rPr lang="zh-CN" altLang="en-US" b="1" i="0">
                          <a:latin typeface="Cambria Math" panose="02040503050406030204" pitchFamily="18" charset="0"/>
                        </a:rPr>
                        <m:t>𝐣</m:t>
                      </m:r>
                      <m:r>
                        <a:rPr lang="zh-CN" altLang="en-US" b="1" i="1">
                          <a:latin typeface="Cambria Math" panose="02040503050406030204" pitchFamily="18" charset="0"/>
                        </a:rPr>
                        <m:t>𝝎</m:t>
                      </m:r>
                      <m:r>
                        <a:rPr lang="zh-CN" altLang="en-US" b="1" i="0">
                          <a:latin typeface="Cambria Math" panose="02040503050406030204" pitchFamily="18" charset="0"/>
                        </a:rPr>
                        <m:t>)∣=∣</m:t>
                      </m:r>
                      <m:r>
                        <a:rPr lang="zh-CN" altLang="en-US" b="1" i="1">
                          <a:latin typeface="Cambria Math" panose="02040503050406030204" pitchFamily="18" charset="0"/>
                        </a:rPr>
                        <m:t>𝑾</m:t>
                      </m:r>
                      <m:r>
                        <a:rPr lang="zh-CN" altLang="en-US" b="1" i="0">
                          <a:latin typeface="Cambria Math" panose="02040503050406030204" pitchFamily="18" charset="0"/>
                        </a:rPr>
                        <m:t>(</m:t>
                      </m:r>
                      <m:r>
                        <a:rPr lang="zh-CN" altLang="en-US" b="1" i="0">
                          <a:latin typeface="Cambria Math" panose="02040503050406030204" pitchFamily="18" charset="0"/>
                        </a:rPr>
                        <m:t>𝟎</m:t>
                      </m:r>
                      <m:r>
                        <a:rPr lang="zh-CN" altLang="en-US" b="1" i="0">
                          <a:latin typeface="Cambria Math" panose="02040503050406030204" pitchFamily="18" charset="0"/>
                        </a:rPr>
                        <m:t>)∣</m:t>
                      </m:r>
                    </m:oMath>
                  </m:oMathPara>
                </a14:m>
                <a:endParaRPr lang="zh-CN" altLang="en-US" b="1" dirty="0"/>
              </a:p>
            </p:txBody>
          </p:sp>
        </mc:Choice>
        <mc:Fallback xmlns="">
          <p:sp>
            <p:nvSpPr>
              <p:cNvPr id="13" name="矩形 12"/>
              <p:cNvSpPr>
                <a:spLocks noRot="1" noChangeAspect="1" noMove="1" noResize="1" noEditPoints="1" noAdjustHandles="1" noChangeArrowheads="1" noChangeShapeType="1" noTextEdit="1"/>
              </p:cNvSpPr>
              <p:nvPr/>
            </p:nvSpPr>
            <p:spPr>
              <a:xfrm>
                <a:off x="3419872" y="3303588"/>
                <a:ext cx="2298963" cy="369332"/>
              </a:xfrm>
              <a:prstGeom prst="rect">
                <a:avLst/>
              </a:prstGeom>
              <a:blipFill>
                <a:blip r:embed="rId7"/>
                <a:stretch>
                  <a:fillRect b="-11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70076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435597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410881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传感器系统的动态误差</a:t>
            </a:r>
          </a:p>
        </p:txBody>
      </p:sp>
      <mc:AlternateContent xmlns:mc="http://schemas.openxmlformats.org/markup-compatibility/2006" xmlns:a14="http://schemas.microsoft.com/office/drawing/2010/main">
        <mc:Choice Requires="a14">
          <p:sp>
            <p:nvSpPr>
              <p:cNvPr id="14" name="矩形 13"/>
              <p:cNvSpPr/>
              <p:nvPr/>
            </p:nvSpPr>
            <p:spPr>
              <a:xfrm>
                <a:off x="228600" y="1743658"/>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二阶系统的工作频段满足：</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对于二阶系统，其频率特性为：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令</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𝑲</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oMath>
                </a14:m>
                <a:r>
                  <a:rPr lang="zh-CN" altLang="zh-CN" b="1" dirty="0">
                    <a:solidFill>
                      <a:prstClr val="black"/>
                    </a:solidFill>
                    <a:latin typeface="Times New Roman" panose="02020603050405020304" pitchFamily="18" charset="0"/>
                    <a:ea typeface="微软雅黑" panose="020B0503020204020204" pitchFamily="34" charset="-122"/>
                  </a:rPr>
                  <a:t>，则</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𝑯</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𝝎</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的幅频特性为：</a:t>
                </a: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228600" y="1743658"/>
                <a:ext cx="8686800" cy="3208571"/>
              </a:xfrm>
              <a:prstGeom prst="rect">
                <a:avLst/>
              </a:prstGeom>
              <a:blipFill>
                <a:blip r:embed="rId3"/>
                <a:stretch>
                  <a:fillRect l="-350"/>
                </a:stretch>
              </a:blipFill>
            </p:spPr>
            <p:txBody>
              <a:bodyPr/>
              <a:lstStyle/>
              <a:p>
                <a:r>
                  <a:rPr lang="zh-CN" altLang="en-US">
                    <a:noFill/>
                  </a:rPr>
                  <a:t> </a:t>
                </a:r>
              </a:p>
            </p:txBody>
          </p:sp>
        </mc:Fallback>
      </mc:AlternateContent>
      <p:sp>
        <p:nvSpPr>
          <p:cNvPr id="15" name="矩形 14"/>
          <p:cNvSpPr/>
          <p:nvPr/>
        </p:nvSpPr>
        <p:spPr>
          <a:xfrm>
            <a:off x="881981" y="1285474"/>
            <a:ext cx="2501887"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二阶系统的动态误差</a:t>
            </a:r>
          </a:p>
        </p:txBody>
      </p:sp>
      <p:sp>
        <p:nvSpPr>
          <p:cNvPr id="16" name="七角星 15"/>
          <p:cNvSpPr/>
          <p:nvPr/>
        </p:nvSpPr>
        <p:spPr>
          <a:xfrm>
            <a:off x="377925" y="103925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4031940" y="2175706"/>
                <a:ext cx="10534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𝝎</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𝝎</m:t>
                          </m:r>
                        </m:e>
                        <m:sub>
                          <m:r>
                            <a:rPr lang="zh-CN" altLang="en-US" b="1" i="0">
                              <a:latin typeface="Cambria Math" panose="02040503050406030204" pitchFamily="18" charset="0"/>
                            </a:rPr>
                            <m:t>𝐧</m:t>
                          </m:r>
                        </m:sub>
                      </m:sSub>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4031940" y="2175706"/>
                <a:ext cx="1053430" cy="369332"/>
              </a:xfrm>
              <a:prstGeom prst="rect">
                <a:avLst/>
              </a:prstGeom>
              <a:blipFill>
                <a:blip r:embed="rId4"/>
                <a:stretch>
                  <a:fillRect/>
                </a:stretch>
              </a:blipFill>
            </p:spPr>
            <p:txBody>
              <a:bodyPr/>
              <a:lstStyle/>
              <a:p>
                <a:r>
                  <a:rPr lang="zh-CN" altLang="en-US">
                    <a:noFill/>
                  </a:rPr>
                  <a:t> </a:t>
                </a:r>
              </a:p>
            </p:txBody>
          </p:sp>
        </mc:Fallback>
      </mc:AlternateContent>
      <p:sp>
        <p:nvSpPr>
          <p:cNvPr id="12" name="Rectangular Callout 7"/>
          <p:cNvSpPr/>
          <p:nvPr/>
        </p:nvSpPr>
        <p:spPr bwMode="auto">
          <a:xfrm>
            <a:off x="5184068" y="1815666"/>
            <a:ext cx="1347662" cy="611922"/>
          </a:xfrm>
          <a:prstGeom prst="wedgeRectCallout">
            <a:avLst>
              <a:gd name="adj1" fmla="val -71816"/>
              <a:gd name="adj2" fmla="val 37302"/>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无阻尼固有振荡角频率</a:t>
            </a:r>
          </a:p>
        </p:txBody>
      </p:sp>
      <p:sp>
        <p:nvSpPr>
          <p:cNvPr id="19" name="Rectangular Callout 7"/>
          <p:cNvSpPr/>
          <p:nvPr/>
        </p:nvSpPr>
        <p:spPr bwMode="auto">
          <a:xfrm>
            <a:off x="5436096" y="2607754"/>
            <a:ext cx="1579054" cy="409181"/>
          </a:xfrm>
          <a:prstGeom prst="wedgeRectCallout">
            <a:avLst>
              <a:gd name="adj1" fmla="val -71816"/>
              <a:gd name="adj2" fmla="val 37302"/>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直流放大倍数</a:t>
            </a:r>
          </a:p>
        </p:txBody>
      </p:sp>
      <p:sp>
        <p:nvSpPr>
          <p:cNvPr id="20" name="Rectangular Callout 7"/>
          <p:cNvSpPr/>
          <p:nvPr/>
        </p:nvSpPr>
        <p:spPr bwMode="auto">
          <a:xfrm>
            <a:off x="6120172" y="3291830"/>
            <a:ext cx="897539" cy="409181"/>
          </a:xfrm>
          <a:prstGeom prst="wedgeRectCallout">
            <a:avLst>
              <a:gd name="adj1" fmla="val -104417"/>
              <a:gd name="adj2" fmla="val -16331"/>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阻尼比</a:t>
            </a:r>
          </a:p>
        </p:txBody>
      </p:sp>
      <mc:AlternateContent xmlns:mc="http://schemas.openxmlformats.org/markup-compatibility/2006" xmlns:a14="http://schemas.microsoft.com/office/drawing/2010/main">
        <mc:Choice Requires="a14">
          <p:sp>
            <p:nvSpPr>
              <p:cNvPr id="3" name="矩形 2"/>
              <p:cNvSpPr/>
              <p:nvPr/>
            </p:nvSpPr>
            <p:spPr>
              <a:xfrm>
                <a:off x="3059832" y="2814046"/>
                <a:ext cx="3013389" cy="8509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b="1" i="1" smtClean="0">
                          <a:latin typeface="Cambria Math" panose="02040503050406030204" pitchFamily="18" charset="0"/>
                        </a:rPr>
                        <m:t>𝑯</m:t>
                      </m:r>
                      <m:r>
                        <a:rPr lang="zh-CN" altLang="en-US" sz="1600" b="1" i="0">
                          <a:latin typeface="Cambria Math" panose="02040503050406030204" pitchFamily="18" charset="0"/>
                        </a:rPr>
                        <m:t>(</m:t>
                      </m:r>
                      <m:r>
                        <a:rPr lang="zh-CN" altLang="en-US" sz="1600" b="1" i="1">
                          <a:latin typeface="Cambria Math" panose="02040503050406030204" pitchFamily="18" charset="0"/>
                        </a:rPr>
                        <m:t>𝒋</m:t>
                      </m:r>
                      <m:r>
                        <a:rPr lang="zh-CN" altLang="en-US" sz="1600" b="1" i="1">
                          <a:latin typeface="Cambria Math" panose="02040503050406030204" pitchFamily="18" charset="0"/>
                        </a:rPr>
                        <m:t>𝝎</m:t>
                      </m:r>
                      <m:r>
                        <a:rPr lang="zh-CN" altLang="en-US" sz="1600" b="1" i="0">
                          <a:latin typeface="Cambria Math" panose="02040503050406030204" pitchFamily="18" charset="0"/>
                        </a:rPr>
                        <m:t>)=</m:t>
                      </m:r>
                      <m:f>
                        <m:fPr>
                          <m:ctrlPr>
                            <a:rPr lang="zh-CN" altLang="en-US" sz="1600" b="1" i="1">
                              <a:latin typeface="Cambria Math" panose="02040503050406030204" pitchFamily="18" charset="0"/>
                            </a:rPr>
                          </m:ctrlPr>
                        </m:fPr>
                        <m:num>
                          <m:r>
                            <a:rPr lang="zh-CN" altLang="en-US" sz="1600" b="1" i="1">
                              <a:latin typeface="Cambria Math" panose="02040503050406030204" pitchFamily="18" charset="0"/>
                            </a:rPr>
                            <m:t>𝑲</m:t>
                          </m:r>
                        </m:num>
                        <m:den>
                          <m:r>
                            <a:rPr lang="en-US" altLang="zh-CN" sz="1600" b="1" i="1" smtClean="0">
                              <a:latin typeface="Cambria Math" panose="02040503050406030204" pitchFamily="18" charset="0"/>
                            </a:rPr>
                            <m:t>[</m:t>
                          </m:r>
                          <m:r>
                            <a:rPr lang="zh-CN" altLang="en-US" sz="1600" b="1" i="1">
                              <a:latin typeface="Cambria Math" panose="02040503050406030204" pitchFamily="18" charset="0"/>
                            </a:rPr>
                            <m:t>𝟏</m:t>
                          </m:r>
                          <m:r>
                            <a:rPr lang="zh-CN" altLang="en-US" sz="1600" b="1">
                              <a:latin typeface="Cambria Math" panose="02040503050406030204" pitchFamily="18" charset="0"/>
                            </a:rPr>
                            <m:t>−</m:t>
                          </m:r>
                          <m:sSup>
                            <m:sSupPr>
                              <m:ctrlPr>
                                <a:rPr lang="zh-CN" altLang="en-US" sz="1600" b="1" i="1">
                                  <a:latin typeface="Cambria Math" panose="02040503050406030204" pitchFamily="18" charset="0"/>
                                </a:rPr>
                              </m:ctrlPr>
                            </m:sSupPr>
                            <m:e>
                              <m:d>
                                <m:dPr>
                                  <m:ctrlPr>
                                    <a:rPr lang="zh-CN" altLang="en-US" sz="1600" b="1" i="1">
                                      <a:latin typeface="Cambria Math" panose="02040503050406030204" pitchFamily="18" charset="0"/>
                                    </a:rPr>
                                  </m:ctrlPr>
                                </m:dPr>
                                <m:e>
                                  <m:f>
                                    <m:fPr>
                                      <m:ctrlPr>
                                        <a:rPr lang="zh-CN" altLang="en-US" sz="1600" b="1" i="1">
                                          <a:latin typeface="Cambria Math" panose="02040503050406030204" pitchFamily="18" charset="0"/>
                                        </a:rPr>
                                      </m:ctrlPr>
                                    </m:fPr>
                                    <m:num>
                                      <m:r>
                                        <a:rPr lang="zh-CN" altLang="en-US" sz="1600" b="1" i="1">
                                          <a:latin typeface="Cambria Math" panose="02040503050406030204" pitchFamily="18" charset="0"/>
                                        </a:rPr>
                                        <m:t>𝝎</m:t>
                                      </m:r>
                                    </m:num>
                                    <m:den>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𝝎</m:t>
                                          </m:r>
                                        </m:e>
                                        <m:sub>
                                          <m:r>
                                            <a:rPr lang="zh-CN" altLang="en-US" sz="1600" b="1" i="1">
                                              <a:latin typeface="Cambria Math" panose="02040503050406030204" pitchFamily="18" charset="0"/>
                                            </a:rPr>
                                            <m:t>𝒏</m:t>
                                          </m:r>
                                        </m:sub>
                                      </m:sSub>
                                    </m:den>
                                  </m:f>
                                </m:e>
                              </m:d>
                            </m:e>
                            <m:sup>
                              <m:r>
                                <a:rPr lang="zh-CN" altLang="en-US" sz="1600" b="1" i="1">
                                  <a:latin typeface="Cambria Math" panose="02040503050406030204" pitchFamily="18" charset="0"/>
                                </a:rPr>
                                <m:t>𝟐</m:t>
                              </m:r>
                            </m:sup>
                          </m:sSup>
                          <m:r>
                            <a:rPr lang="zh-CN" altLang="en-US" sz="1600" b="1">
                              <a:latin typeface="Cambria Math" panose="02040503050406030204" pitchFamily="18" charset="0"/>
                            </a:rPr>
                            <m:t>]+</m:t>
                          </m:r>
                          <m:r>
                            <a:rPr lang="zh-CN" altLang="en-US" sz="1600" b="1" i="1">
                              <a:latin typeface="Cambria Math" panose="02040503050406030204" pitchFamily="18" charset="0"/>
                            </a:rPr>
                            <m:t>𝒋</m:t>
                          </m:r>
                          <m:r>
                            <a:rPr lang="zh-CN" altLang="en-US" sz="1600" b="1" i="1">
                              <a:latin typeface="Cambria Math" panose="02040503050406030204" pitchFamily="18" charset="0"/>
                            </a:rPr>
                            <m:t>𝟐</m:t>
                          </m:r>
                          <m:r>
                            <a:rPr lang="zh-CN" altLang="en-US" sz="1600" b="1" i="1">
                              <a:latin typeface="Cambria Math" panose="02040503050406030204" pitchFamily="18" charset="0"/>
                            </a:rPr>
                            <m:t>𝝃</m:t>
                          </m:r>
                          <m:f>
                            <m:fPr>
                              <m:ctrlPr>
                                <a:rPr lang="zh-CN" altLang="en-US" sz="1600" b="1" i="1">
                                  <a:latin typeface="Cambria Math" panose="02040503050406030204" pitchFamily="18" charset="0"/>
                                </a:rPr>
                              </m:ctrlPr>
                            </m:fPr>
                            <m:num>
                              <m:r>
                                <a:rPr lang="zh-CN" altLang="en-US" sz="1600" b="1" i="1">
                                  <a:latin typeface="Cambria Math" panose="02040503050406030204" pitchFamily="18" charset="0"/>
                                </a:rPr>
                                <m:t>𝝎</m:t>
                              </m:r>
                            </m:num>
                            <m:den>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𝝎</m:t>
                                  </m:r>
                                </m:e>
                                <m:sub>
                                  <m:r>
                                    <a:rPr lang="zh-CN" altLang="en-US" sz="1600" b="1" i="1">
                                      <a:latin typeface="Cambria Math" panose="02040503050406030204" pitchFamily="18" charset="0"/>
                                    </a:rPr>
                                    <m:t>𝒏</m:t>
                                  </m:r>
                                </m:sub>
                              </m:sSub>
                            </m:den>
                          </m:f>
                        </m:den>
                      </m:f>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3059832" y="2814046"/>
                <a:ext cx="3013389" cy="85093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770829" y="3841216"/>
                <a:ext cx="3601371" cy="10876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b="1">
                          <a:latin typeface="Cambria Math" panose="02040503050406030204" pitchFamily="18" charset="0"/>
                        </a:rPr>
                        <m:t>∣</m:t>
                      </m:r>
                      <m:r>
                        <a:rPr lang="zh-CN" altLang="en-US" sz="1600" b="1" i="1">
                          <a:latin typeface="Cambria Math" panose="02040503050406030204" pitchFamily="18" charset="0"/>
                        </a:rPr>
                        <m:t>𝑯</m:t>
                      </m:r>
                      <m:r>
                        <a:rPr lang="zh-CN" altLang="en-US" sz="1600" b="1" i="0">
                          <a:latin typeface="Cambria Math" panose="02040503050406030204" pitchFamily="18" charset="0"/>
                        </a:rPr>
                        <m:t>(</m:t>
                      </m:r>
                      <m:r>
                        <a:rPr lang="zh-CN" altLang="en-US" sz="1600" b="1" i="1">
                          <a:latin typeface="Cambria Math" panose="02040503050406030204" pitchFamily="18" charset="0"/>
                        </a:rPr>
                        <m:t>𝝎</m:t>
                      </m:r>
                      <m:r>
                        <a:rPr lang="zh-CN" altLang="en-US" sz="1600" b="1" i="0">
                          <a:latin typeface="Cambria Math" panose="02040503050406030204" pitchFamily="18" charset="0"/>
                        </a:rPr>
                        <m:t>)∣=</m:t>
                      </m:r>
                      <m:f>
                        <m:fPr>
                          <m:ctrlPr>
                            <a:rPr lang="zh-CN" altLang="en-US" sz="1600" b="1" i="1">
                              <a:latin typeface="Cambria Math" panose="02040503050406030204" pitchFamily="18" charset="0"/>
                            </a:rPr>
                          </m:ctrlPr>
                        </m:fPr>
                        <m:num>
                          <m:r>
                            <a:rPr lang="zh-CN" altLang="en-US" sz="1600" b="1" i="0">
                              <a:latin typeface="Cambria Math" panose="02040503050406030204" pitchFamily="18" charset="0"/>
                            </a:rPr>
                            <m:t>𝟏</m:t>
                          </m:r>
                        </m:num>
                        <m:den>
                          <m:rad>
                            <m:radPr>
                              <m:degHide m:val="on"/>
                              <m:ctrlPr>
                                <a:rPr lang="zh-CN" altLang="en-US" sz="1600" b="1" i="1">
                                  <a:latin typeface="Cambria Math" panose="02040503050406030204" pitchFamily="18" charset="0"/>
                                </a:rPr>
                              </m:ctrlPr>
                            </m:radPr>
                            <m:deg/>
                            <m:e>
                              <m:sSup>
                                <m:sSupPr>
                                  <m:ctrlPr>
                                    <a:rPr lang="zh-CN" altLang="en-US" sz="1600" b="1" i="1">
                                      <a:latin typeface="Cambria Math" panose="02040503050406030204" pitchFamily="18" charset="0"/>
                                    </a:rPr>
                                  </m:ctrlPr>
                                </m:sSupPr>
                                <m:e>
                                  <m:d>
                                    <m:dPr>
                                      <m:begChr m:val="["/>
                                      <m:endChr m:val="]"/>
                                      <m:ctrlPr>
                                        <a:rPr lang="zh-CN" altLang="en-US" sz="1600" b="1" i="1">
                                          <a:latin typeface="Cambria Math" panose="02040503050406030204" pitchFamily="18" charset="0"/>
                                        </a:rPr>
                                      </m:ctrlPr>
                                    </m:dPr>
                                    <m:e>
                                      <m:r>
                                        <a:rPr lang="zh-CN" altLang="en-US" sz="1600" b="1" i="0">
                                          <a:latin typeface="Cambria Math" panose="02040503050406030204" pitchFamily="18" charset="0"/>
                                        </a:rPr>
                                        <m:t>𝟏</m:t>
                                      </m:r>
                                      <m:r>
                                        <a:rPr lang="zh-CN" altLang="en-US" sz="1600" b="1" i="0">
                                          <a:latin typeface="Cambria Math" panose="02040503050406030204" pitchFamily="18" charset="0"/>
                                        </a:rPr>
                                        <m:t>−</m:t>
                                      </m:r>
                                      <m:sSup>
                                        <m:sSupPr>
                                          <m:ctrlPr>
                                            <a:rPr lang="zh-CN" altLang="en-US" sz="1600" b="1" i="1">
                                              <a:latin typeface="Cambria Math" panose="02040503050406030204" pitchFamily="18" charset="0"/>
                                            </a:rPr>
                                          </m:ctrlPr>
                                        </m:sSupPr>
                                        <m:e>
                                          <m:d>
                                            <m:dPr>
                                              <m:ctrlPr>
                                                <a:rPr lang="zh-CN" altLang="en-US" sz="1600" b="1" i="1">
                                                  <a:latin typeface="Cambria Math" panose="02040503050406030204" pitchFamily="18" charset="0"/>
                                                </a:rPr>
                                              </m:ctrlPr>
                                            </m:dPr>
                                            <m:e>
                                              <m:f>
                                                <m:fPr>
                                                  <m:ctrlPr>
                                                    <a:rPr lang="zh-CN" altLang="en-US" sz="1600" b="1" i="1">
                                                      <a:latin typeface="Cambria Math" panose="02040503050406030204" pitchFamily="18" charset="0"/>
                                                    </a:rPr>
                                                  </m:ctrlPr>
                                                </m:fPr>
                                                <m:num>
                                                  <m:r>
                                                    <a:rPr lang="zh-CN" altLang="en-US" sz="1600" b="1" i="1">
                                                      <a:latin typeface="Cambria Math" panose="02040503050406030204" pitchFamily="18" charset="0"/>
                                                    </a:rPr>
                                                    <m:t>𝝎</m:t>
                                                  </m:r>
                                                </m:num>
                                                <m:den>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𝝎</m:t>
                                                      </m:r>
                                                    </m:e>
                                                    <m:sub>
                                                      <m:r>
                                                        <a:rPr lang="zh-CN" altLang="en-US" sz="1600" b="1" i="1">
                                                          <a:latin typeface="Cambria Math" panose="02040503050406030204" pitchFamily="18" charset="0"/>
                                                        </a:rPr>
                                                        <m:t>𝒏</m:t>
                                                      </m:r>
                                                    </m:sub>
                                                  </m:sSub>
                                                </m:den>
                                              </m:f>
                                            </m:e>
                                          </m:d>
                                        </m:e>
                                        <m:sup>
                                          <m:r>
                                            <a:rPr lang="zh-CN" altLang="en-US" sz="1600" b="1" i="0">
                                              <a:latin typeface="Cambria Math" panose="02040503050406030204" pitchFamily="18" charset="0"/>
                                            </a:rPr>
                                            <m:t>𝟐</m:t>
                                          </m:r>
                                        </m:sup>
                                      </m:sSup>
                                    </m:e>
                                  </m:d>
                                </m:e>
                                <m:sup>
                                  <m:r>
                                    <a:rPr lang="zh-CN" altLang="en-US" sz="1600" b="1" i="0">
                                      <a:latin typeface="Cambria Math" panose="02040503050406030204" pitchFamily="18" charset="0"/>
                                    </a:rPr>
                                    <m:t>𝟐</m:t>
                                  </m:r>
                                </m:sup>
                              </m:sSup>
                              <m:r>
                                <a:rPr lang="zh-CN" altLang="en-US" sz="1600" b="1" i="0">
                                  <a:latin typeface="Cambria Math" panose="02040503050406030204" pitchFamily="18" charset="0"/>
                                </a:rPr>
                                <m:t>+</m:t>
                              </m:r>
                              <m:sSup>
                                <m:sSupPr>
                                  <m:ctrlPr>
                                    <a:rPr lang="zh-CN" altLang="en-US" sz="1600" b="1" i="1">
                                      <a:latin typeface="Cambria Math" panose="02040503050406030204" pitchFamily="18" charset="0"/>
                                    </a:rPr>
                                  </m:ctrlPr>
                                </m:sSupPr>
                                <m:e>
                                  <m:d>
                                    <m:dPr>
                                      <m:ctrlPr>
                                        <a:rPr lang="zh-CN" altLang="en-US" sz="1600" b="1" i="1">
                                          <a:latin typeface="Cambria Math" panose="02040503050406030204" pitchFamily="18" charset="0"/>
                                        </a:rPr>
                                      </m:ctrlPr>
                                    </m:dPr>
                                    <m:e>
                                      <m:r>
                                        <a:rPr lang="zh-CN" altLang="en-US" sz="1600" b="1" i="0">
                                          <a:latin typeface="Cambria Math" panose="02040503050406030204" pitchFamily="18" charset="0"/>
                                        </a:rPr>
                                        <m:t>𝟐</m:t>
                                      </m:r>
                                      <m:r>
                                        <a:rPr lang="zh-CN" altLang="en-US" sz="1600" b="1" i="1">
                                          <a:latin typeface="Cambria Math" panose="02040503050406030204" pitchFamily="18" charset="0"/>
                                        </a:rPr>
                                        <m:t>𝝃</m:t>
                                      </m:r>
                                      <m:f>
                                        <m:fPr>
                                          <m:ctrlPr>
                                            <a:rPr lang="zh-CN" altLang="en-US" sz="1600" b="1" i="1">
                                              <a:latin typeface="Cambria Math" panose="02040503050406030204" pitchFamily="18" charset="0"/>
                                            </a:rPr>
                                          </m:ctrlPr>
                                        </m:fPr>
                                        <m:num>
                                          <m:r>
                                            <a:rPr lang="zh-CN" altLang="en-US" sz="1600" b="1" i="1">
                                              <a:latin typeface="Cambria Math" panose="02040503050406030204" pitchFamily="18" charset="0"/>
                                            </a:rPr>
                                            <m:t>𝝎</m:t>
                                          </m:r>
                                        </m:num>
                                        <m:den>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𝝎</m:t>
                                              </m:r>
                                            </m:e>
                                            <m:sub>
                                              <m:r>
                                                <a:rPr lang="zh-CN" altLang="en-US" sz="1600" b="1" i="1">
                                                  <a:latin typeface="Cambria Math" panose="02040503050406030204" pitchFamily="18" charset="0"/>
                                                </a:rPr>
                                                <m:t>𝒏</m:t>
                                              </m:r>
                                            </m:sub>
                                          </m:sSub>
                                        </m:den>
                                      </m:f>
                                    </m:e>
                                  </m:d>
                                </m:e>
                                <m:sup>
                                  <m:r>
                                    <a:rPr lang="zh-CN" altLang="en-US" sz="1600" b="1" i="0">
                                      <a:latin typeface="Cambria Math" panose="02040503050406030204" pitchFamily="18" charset="0"/>
                                    </a:rPr>
                                    <m:t>𝟐</m:t>
                                  </m:r>
                                </m:sup>
                              </m:sSup>
                            </m:e>
                          </m:rad>
                        </m:den>
                      </m:f>
                    </m:oMath>
                  </m:oMathPara>
                </a14:m>
                <a:endParaRPr lang="zh-CN" altLang="en-US" sz="1600" b="1" dirty="0"/>
              </a:p>
            </p:txBody>
          </p:sp>
        </mc:Choice>
        <mc:Fallback xmlns="">
          <p:sp>
            <p:nvSpPr>
              <p:cNvPr id="5" name="矩形 4"/>
              <p:cNvSpPr>
                <a:spLocks noRot="1" noChangeAspect="1" noMove="1" noResize="1" noEditPoints="1" noAdjustHandles="1" noChangeArrowheads="1" noChangeShapeType="1" noTextEdit="1"/>
              </p:cNvSpPr>
              <p:nvPr/>
            </p:nvSpPr>
            <p:spPr>
              <a:xfrm>
                <a:off x="2770829" y="3841216"/>
                <a:ext cx="3601371" cy="1087605"/>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623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194893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187743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查表法</a:t>
            </a:r>
          </a:p>
        </p:txBody>
      </p:sp>
      <p:sp>
        <p:nvSpPr>
          <p:cNvPr id="2" name="矩形 1"/>
          <p:cNvSpPr/>
          <p:nvPr/>
        </p:nvSpPr>
        <p:spPr>
          <a:xfrm>
            <a:off x="240952" y="1023578"/>
            <a:ext cx="8686800" cy="784830"/>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查表法是一种分段线性插值法</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查表法根据精度的要求对反非线性曲线进行分段，用若干段</a:t>
            </a:r>
            <a:r>
              <a:rPr lang="zh-CN" altLang="en-US" b="1" dirty="0">
                <a:solidFill>
                  <a:srgbClr val="FF0000"/>
                </a:solidFill>
                <a:latin typeface="Times New Roman" panose="02020603050405020304" pitchFamily="18" charset="0"/>
                <a:ea typeface="微软雅黑" panose="020B0503020204020204" pitchFamily="34" charset="-122"/>
              </a:rPr>
              <a:t>折线逼近曲</a:t>
            </a:r>
            <a:r>
              <a:rPr lang="zh-CN" altLang="en-US" b="1" dirty="0">
                <a:solidFill>
                  <a:prstClr val="black"/>
                </a:solidFill>
                <a:latin typeface="Times New Roman" panose="02020603050405020304" pitchFamily="18" charset="0"/>
                <a:ea typeface="微软雅黑" panose="020B0503020204020204" pitchFamily="34" charset="-122"/>
              </a:rPr>
              <a:t>线；</a:t>
            </a:r>
          </a:p>
        </p:txBody>
      </p:sp>
      <p:pic>
        <p:nvPicPr>
          <p:cNvPr id="9" name="图片 8"/>
          <p:cNvPicPr/>
          <p:nvPr/>
        </p:nvPicPr>
        <p:blipFill>
          <a:blip r:embed="rId3"/>
          <a:stretch>
            <a:fillRect/>
          </a:stretch>
        </p:blipFill>
        <p:spPr>
          <a:xfrm>
            <a:off x="390252" y="1903792"/>
            <a:ext cx="4032448" cy="2671554"/>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4572000" y="1808408"/>
                <a:ext cx="4343400" cy="2862322"/>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将折点坐标存入数据表中；</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测量时，查找出输入值</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𝒊</m:t>
                        </m:r>
                      </m:sub>
                    </m:sSub>
                  </m:oMath>
                </a14:m>
                <a:r>
                  <a:rPr lang="en-US" altLang="zh-CN" b="1" dirty="0">
                    <a:solidFill>
                      <a:prstClr val="black"/>
                    </a:solidFill>
                    <a:latin typeface="Times New Roman" panose="02020603050405020304" pitchFamily="18" charset="0"/>
                    <a:ea typeface="微软雅黑" panose="020B0503020204020204" pitchFamily="34" charset="-122"/>
                  </a:rPr>
                  <a:t>​</a:t>
                </a:r>
                <a:r>
                  <a:rPr lang="zh-CN" altLang="zh-CN" b="1" dirty="0">
                    <a:solidFill>
                      <a:prstClr val="black"/>
                    </a:solidFill>
                    <a:latin typeface="Times New Roman" panose="02020603050405020304" pitchFamily="18" charset="0"/>
                    <a:ea typeface="微软雅黑" panose="020B0503020204020204" pitchFamily="34" charset="-122"/>
                  </a:rPr>
                  <a:t>对应的电压值</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𝒖</m:t>
                        </m:r>
                      </m:e>
                      <m:sub>
                        <m:r>
                          <a:rPr lang="en-US" altLang="zh-CN" b="1" i="1">
                            <a:solidFill>
                              <a:prstClr val="black"/>
                            </a:solidFill>
                            <a:latin typeface="Cambria Math" panose="02040503050406030204" pitchFamily="18" charset="0"/>
                            <a:ea typeface="微软雅黑" panose="020B0503020204020204" pitchFamily="34" charset="-122"/>
                          </a:rPr>
                          <m:t>𝒊</m:t>
                        </m:r>
                      </m:sub>
                    </m:sSub>
                  </m:oMath>
                </a14:m>
                <a:r>
                  <a:rPr lang="zh-CN" altLang="zh-CN" b="1" dirty="0">
                    <a:solidFill>
                      <a:prstClr val="black"/>
                    </a:solidFill>
                    <a:latin typeface="Times New Roman" panose="02020603050405020304" pitchFamily="18" charset="0"/>
                    <a:ea typeface="微软雅黑" panose="020B0503020204020204" pitchFamily="34" charset="-122"/>
                  </a:rPr>
                  <a:t>处在哪一段折线上</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根据这段折线的斜率进行线性插值，求得输出值</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𝒊</m:t>
                        </m:r>
                      </m:sub>
                    </m:sSub>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近反非线性特性曲线的</a:t>
                </a:r>
                <a:r>
                  <a:rPr lang="zh-CN" altLang="en-US" b="1" dirty="0">
                    <a:solidFill>
                      <a:srgbClr val="FF0000"/>
                    </a:solidFill>
                    <a:latin typeface="Times New Roman" panose="02020603050405020304" pitchFamily="18" charset="0"/>
                    <a:ea typeface="微软雅黑" panose="020B0503020204020204" pitchFamily="34" charset="-122"/>
                  </a:rPr>
                  <a:t>折线数量越多</a:t>
                </a:r>
                <a:r>
                  <a:rPr lang="zh-CN" altLang="en-US" b="1" dirty="0">
                    <a:solidFill>
                      <a:prstClr val="black"/>
                    </a:solidFill>
                    <a:latin typeface="Times New Roman" panose="02020603050405020304" pitchFamily="18" charset="0"/>
                    <a:ea typeface="微软雅黑" panose="020B0503020204020204" pitchFamily="34" charset="-122"/>
                  </a:rPr>
                  <a:t>，输出值</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𝒊</m:t>
                        </m:r>
                      </m:sub>
                    </m:sSub>
                  </m:oMath>
                </a14:m>
                <a:r>
                  <a:rPr lang="zh-CN" altLang="en-US" b="1" dirty="0">
                    <a:solidFill>
                      <a:srgbClr val="FF0000"/>
                    </a:solidFill>
                    <a:latin typeface="Times New Roman" panose="02020603050405020304" pitchFamily="18" charset="0"/>
                    <a:ea typeface="微软雅黑" panose="020B0503020204020204" pitchFamily="34" charset="-122"/>
                  </a:rPr>
                  <a:t>越接近实际值</a:t>
                </a:r>
                <a:r>
                  <a:rPr lang="zh-CN" altLang="en-US" b="1" dirty="0">
                    <a:solidFill>
                      <a:prstClr val="black"/>
                    </a:solidFill>
                    <a:latin typeface="Times New Roman" panose="02020603050405020304" pitchFamily="18" charset="0"/>
                    <a:ea typeface="微软雅黑" panose="020B0503020204020204" pitchFamily="34" charset="-122"/>
                  </a:rPr>
                  <a:t>，但会使程序代码的编写变得</a:t>
                </a:r>
                <a:r>
                  <a:rPr lang="zh-CN" altLang="en-US" b="1" dirty="0">
                    <a:solidFill>
                      <a:srgbClr val="FF0000"/>
                    </a:solidFill>
                    <a:latin typeface="Times New Roman" panose="02020603050405020304" pitchFamily="18" charset="0"/>
                    <a:ea typeface="微软雅黑" panose="020B0503020204020204" pitchFamily="34" charset="-122"/>
                  </a:rPr>
                  <a:t>更复杂</a:t>
                </a:r>
                <a:r>
                  <a:rPr lang="zh-CN" altLang="en-US" b="1" dirty="0">
                    <a:solidFill>
                      <a:prstClr val="black"/>
                    </a:solidFill>
                    <a:latin typeface="Times New Roman" panose="02020603050405020304" pitchFamily="18" charset="0"/>
                    <a:ea typeface="微软雅黑" panose="020B0503020204020204" pitchFamily="34" charset="-122"/>
                  </a:rPr>
                  <a:t>。</a:t>
                </a:r>
              </a:p>
            </p:txBody>
          </p:sp>
        </mc:Choice>
        <mc:Fallback xmlns="">
          <p:sp>
            <p:nvSpPr>
              <p:cNvPr id="10" name="矩形 9"/>
              <p:cNvSpPr>
                <a:spLocks noRot="1" noChangeAspect="1" noMove="1" noResize="1" noEditPoints="1" noAdjustHandles="1" noChangeArrowheads="1" noChangeShapeType="1" noTextEdit="1"/>
              </p:cNvSpPr>
              <p:nvPr/>
            </p:nvSpPr>
            <p:spPr>
              <a:xfrm>
                <a:off x="4572000" y="1808408"/>
                <a:ext cx="4343400" cy="2862322"/>
              </a:xfrm>
              <a:prstGeom prst="rect">
                <a:avLst/>
              </a:prstGeom>
              <a:blipFill>
                <a:blip r:embed="rId4"/>
                <a:stretch>
                  <a:fillRect l="-842" r="-1262" b="-14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1061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435597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410881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传感器系统的动态误差</a:t>
            </a:r>
          </a:p>
        </p:txBody>
      </p:sp>
      <p:sp>
        <p:nvSpPr>
          <p:cNvPr id="14" name="矩形 13"/>
          <p:cNvSpPr/>
          <p:nvPr/>
        </p:nvSpPr>
        <p:spPr>
          <a:xfrm>
            <a:off x="228600" y="1743658"/>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二阶系统理想的频率特性的模为：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可得二阶系统动态幅值误差为：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系统对不同角频率的输入信号会产生程度不同的动态误差；</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881981" y="1285474"/>
            <a:ext cx="2501887"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二阶系统的动态误差</a:t>
            </a:r>
          </a:p>
        </p:txBody>
      </p:sp>
      <p:sp>
        <p:nvSpPr>
          <p:cNvPr id="16" name="七角星 15"/>
          <p:cNvSpPr/>
          <p:nvPr/>
        </p:nvSpPr>
        <p:spPr>
          <a:xfrm>
            <a:off x="377925" y="103925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Rectangular Callout 7"/>
              <p:cNvSpPr/>
              <p:nvPr/>
            </p:nvSpPr>
            <p:spPr bwMode="auto">
              <a:xfrm>
                <a:off x="6308576" y="1936985"/>
                <a:ext cx="2050372" cy="850789"/>
              </a:xfrm>
              <a:prstGeom prst="wedgeRectCallout">
                <a:avLst>
                  <a:gd name="adj1" fmla="val -88915"/>
                  <a:gd name="adj2" fmla="val 14422"/>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14:m>
                  <m:oMath xmlns:m="http://schemas.openxmlformats.org/officeDocument/2006/math">
                    <m:r>
                      <a:rPr lang="en-US" altLang="zh-CN" b="1" i="1" smtClean="0">
                        <a:solidFill>
                          <a:schemeClr val="tx1"/>
                        </a:solidFill>
                        <a:latin typeface="Cambria Math" panose="02040503050406030204" pitchFamily="18" charset="0"/>
                      </a:rPr>
                      <m:t>𝝎</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𝟎</m:t>
                    </m:r>
                  </m:oMath>
                </a14:m>
                <a:r>
                  <a:rPr lang="zh-CN" altLang="en-US" b="1" dirty="0">
                    <a:solidFill>
                      <a:prstClr val="black"/>
                    </a:solidFill>
                    <a:latin typeface="Times New Roman" panose="02020603050405020304" pitchFamily="18" charset="0"/>
                    <a:ea typeface="微软雅黑" panose="020B0503020204020204" pitchFamily="34" charset="-122"/>
                  </a:rPr>
                  <a:t>时二阶测量系统的直流放大倍数，为一常量</a:t>
                </a:r>
              </a:p>
            </p:txBody>
          </p:sp>
        </mc:Choice>
        <mc:Fallback xmlns="">
          <p:sp>
            <p:nvSpPr>
              <p:cNvPr id="17" name="Rectangular Callout 7"/>
              <p:cNvSpPr>
                <a:spLocks noRot="1" noChangeAspect="1" noMove="1" noResize="1" noEditPoints="1" noAdjustHandles="1" noChangeArrowheads="1" noChangeShapeType="1" noTextEdit="1"/>
              </p:cNvSpPr>
              <p:nvPr/>
            </p:nvSpPr>
            <p:spPr bwMode="auto">
              <a:xfrm>
                <a:off x="6308576" y="1936985"/>
                <a:ext cx="2050372" cy="850789"/>
              </a:xfrm>
              <a:prstGeom prst="wedgeRectCallout">
                <a:avLst>
                  <a:gd name="adj1" fmla="val -88915"/>
                  <a:gd name="adj2" fmla="val 14422"/>
                </a:avLst>
              </a:prstGeom>
              <a:blipFill>
                <a:blip r:embed="rId3"/>
                <a:stretch>
                  <a:fillRect/>
                </a:stretch>
              </a:blipFill>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3419872" y="2308034"/>
                <a:ext cx="22989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𝑾</m:t>
                          </m:r>
                        </m:e>
                        <m:sub>
                          <m:r>
                            <a:rPr lang="zh-CN" altLang="en-US" b="1" i="0">
                              <a:latin typeface="Cambria Math" panose="02040503050406030204" pitchFamily="18" charset="0"/>
                            </a:rPr>
                            <m:t>𝐍</m:t>
                          </m:r>
                        </m:sub>
                      </m:sSub>
                      <m:r>
                        <a:rPr lang="zh-CN" altLang="en-US" b="1" i="0">
                          <a:latin typeface="Cambria Math" panose="02040503050406030204" pitchFamily="18" charset="0"/>
                        </a:rPr>
                        <m:t>(</m:t>
                      </m:r>
                      <m:r>
                        <a:rPr lang="zh-CN" altLang="en-US" b="1" i="0">
                          <a:latin typeface="Cambria Math" panose="02040503050406030204" pitchFamily="18" charset="0"/>
                        </a:rPr>
                        <m:t>𝐣</m:t>
                      </m:r>
                      <m:r>
                        <a:rPr lang="zh-CN" altLang="en-US" b="1" i="1">
                          <a:latin typeface="Cambria Math" panose="02040503050406030204" pitchFamily="18" charset="0"/>
                        </a:rPr>
                        <m:t>𝝎</m:t>
                      </m:r>
                      <m:r>
                        <a:rPr lang="zh-CN" altLang="en-US" b="1" i="0">
                          <a:latin typeface="Cambria Math" panose="02040503050406030204" pitchFamily="18" charset="0"/>
                        </a:rPr>
                        <m:t>)∣=∣</m:t>
                      </m:r>
                      <m:r>
                        <a:rPr lang="zh-CN" altLang="en-US" b="1" i="1">
                          <a:latin typeface="Cambria Math" panose="02040503050406030204" pitchFamily="18" charset="0"/>
                        </a:rPr>
                        <m:t>𝑾</m:t>
                      </m:r>
                      <m:r>
                        <a:rPr lang="zh-CN" altLang="en-US" b="1" i="0">
                          <a:latin typeface="Cambria Math" panose="02040503050406030204" pitchFamily="18" charset="0"/>
                        </a:rPr>
                        <m:t>(</m:t>
                      </m:r>
                      <m:r>
                        <a:rPr lang="zh-CN" altLang="en-US" b="1" i="0">
                          <a:latin typeface="Cambria Math" panose="02040503050406030204" pitchFamily="18" charset="0"/>
                        </a:rPr>
                        <m:t>𝟎</m:t>
                      </m:r>
                      <m:r>
                        <a:rPr lang="zh-CN" altLang="en-US" b="1" i="0">
                          <a:latin typeface="Cambria Math" panose="02040503050406030204" pitchFamily="18" charset="0"/>
                        </a:rPr>
                        <m:t>)∣</m:t>
                      </m:r>
                    </m:oMath>
                  </m:oMathPara>
                </a14:m>
                <a:endParaRPr lang="zh-CN" altLang="en-US" b="1" dirty="0"/>
              </a:p>
            </p:txBody>
          </p:sp>
        </mc:Choice>
        <mc:Fallback xmlns="">
          <p:sp>
            <p:nvSpPr>
              <p:cNvPr id="4" name="矩形 3"/>
              <p:cNvSpPr>
                <a:spLocks noRot="1" noChangeAspect="1" noMove="1" noResize="1" noEditPoints="1" noAdjustHandles="1" noChangeArrowheads="1" noChangeShapeType="1" noTextEdit="1"/>
              </p:cNvSpPr>
              <p:nvPr/>
            </p:nvSpPr>
            <p:spPr>
              <a:xfrm>
                <a:off x="3419872" y="2308034"/>
                <a:ext cx="2298963"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928954" y="3032112"/>
                <a:ext cx="3286092" cy="10876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b="1" i="1">
                          <a:latin typeface="Cambria Math" panose="02040503050406030204" pitchFamily="18" charset="0"/>
                        </a:rPr>
                        <m:t>𝜸</m:t>
                      </m:r>
                      <m:r>
                        <a:rPr lang="zh-CN" altLang="en-US" sz="1600" b="1" i="0">
                          <a:latin typeface="Cambria Math" panose="02040503050406030204" pitchFamily="18" charset="0"/>
                        </a:rPr>
                        <m:t>=</m:t>
                      </m:r>
                      <m:f>
                        <m:fPr>
                          <m:ctrlPr>
                            <a:rPr lang="zh-CN" altLang="en-US" sz="1600" b="1" i="1">
                              <a:latin typeface="Cambria Math" panose="02040503050406030204" pitchFamily="18" charset="0"/>
                            </a:rPr>
                          </m:ctrlPr>
                        </m:fPr>
                        <m:num>
                          <m:r>
                            <a:rPr lang="zh-CN" altLang="en-US" sz="1600" b="1" i="0">
                              <a:latin typeface="Cambria Math" panose="02040503050406030204" pitchFamily="18" charset="0"/>
                            </a:rPr>
                            <m:t>𝟏</m:t>
                          </m:r>
                        </m:num>
                        <m:den>
                          <m:rad>
                            <m:radPr>
                              <m:degHide m:val="on"/>
                              <m:ctrlPr>
                                <a:rPr lang="zh-CN" altLang="en-US" sz="1600" b="1" i="1">
                                  <a:latin typeface="Cambria Math" panose="02040503050406030204" pitchFamily="18" charset="0"/>
                                </a:rPr>
                              </m:ctrlPr>
                            </m:radPr>
                            <m:deg/>
                            <m:e>
                              <m:sSup>
                                <m:sSupPr>
                                  <m:ctrlPr>
                                    <a:rPr lang="zh-CN" altLang="en-US" sz="1600" b="1" i="1">
                                      <a:latin typeface="Cambria Math" panose="02040503050406030204" pitchFamily="18" charset="0"/>
                                    </a:rPr>
                                  </m:ctrlPr>
                                </m:sSupPr>
                                <m:e>
                                  <m:d>
                                    <m:dPr>
                                      <m:begChr m:val="["/>
                                      <m:endChr m:val="]"/>
                                      <m:ctrlPr>
                                        <a:rPr lang="zh-CN" altLang="en-US" sz="1600" b="1" i="1">
                                          <a:latin typeface="Cambria Math" panose="02040503050406030204" pitchFamily="18" charset="0"/>
                                        </a:rPr>
                                      </m:ctrlPr>
                                    </m:dPr>
                                    <m:e>
                                      <m:r>
                                        <a:rPr lang="zh-CN" altLang="en-US" sz="1600" b="1" i="0">
                                          <a:latin typeface="Cambria Math" panose="02040503050406030204" pitchFamily="18" charset="0"/>
                                        </a:rPr>
                                        <m:t>𝟏</m:t>
                                      </m:r>
                                      <m:r>
                                        <a:rPr lang="zh-CN" altLang="en-US" sz="1600" b="1" i="0">
                                          <a:latin typeface="Cambria Math" panose="02040503050406030204" pitchFamily="18" charset="0"/>
                                        </a:rPr>
                                        <m:t>−(</m:t>
                                      </m:r>
                                      <m:f>
                                        <m:fPr>
                                          <m:ctrlPr>
                                            <a:rPr lang="zh-CN" altLang="en-US" sz="1600" b="1" i="1">
                                              <a:latin typeface="Cambria Math" panose="02040503050406030204" pitchFamily="18" charset="0"/>
                                            </a:rPr>
                                          </m:ctrlPr>
                                        </m:fPr>
                                        <m:num>
                                          <m:r>
                                            <a:rPr lang="zh-CN" altLang="en-US" sz="1600" b="1" i="1">
                                              <a:latin typeface="Cambria Math" panose="02040503050406030204" pitchFamily="18" charset="0"/>
                                            </a:rPr>
                                            <m:t>𝝎</m:t>
                                          </m:r>
                                        </m:num>
                                        <m:den>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𝝎</m:t>
                                              </m:r>
                                            </m:e>
                                            <m:sub>
                                              <m:r>
                                                <a:rPr lang="zh-CN" altLang="en-US" sz="1600" b="1" i="1">
                                                  <a:latin typeface="Cambria Math" panose="02040503050406030204" pitchFamily="18" charset="0"/>
                                                </a:rPr>
                                                <m:t>𝒏</m:t>
                                              </m:r>
                                            </m:sub>
                                          </m:sSub>
                                        </m:den>
                                      </m:f>
                                      <m:r>
                                        <a:rPr lang="zh-CN" altLang="en-US" sz="1600" b="1" i="0">
                                          <a:latin typeface="Cambria Math" panose="02040503050406030204" pitchFamily="18" charset="0"/>
                                        </a:rPr>
                                        <m:t>)</m:t>
                                      </m:r>
                                    </m:e>
                                  </m:d>
                                </m:e>
                                <m:sup>
                                  <m:r>
                                    <a:rPr lang="zh-CN" altLang="en-US" sz="1600" b="1" i="0">
                                      <a:latin typeface="Cambria Math" panose="02040503050406030204" pitchFamily="18" charset="0"/>
                                    </a:rPr>
                                    <m:t>𝟐</m:t>
                                  </m:r>
                                </m:sup>
                              </m:sSup>
                              <m:r>
                                <a:rPr lang="zh-CN" altLang="en-US" sz="1600" b="1" i="0">
                                  <a:latin typeface="Cambria Math" panose="02040503050406030204" pitchFamily="18" charset="0"/>
                                </a:rPr>
                                <m:t>+</m:t>
                              </m:r>
                              <m:sSup>
                                <m:sSupPr>
                                  <m:ctrlPr>
                                    <a:rPr lang="zh-CN" altLang="en-US" sz="1600" b="1" i="1">
                                      <a:latin typeface="Cambria Math" panose="02040503050406030204" pitchFamily="18" charset="0"/>
                                    </a:rPr>
                                  </m:ctrlPr>
                                </m:sSupPr>
                                <m:e>
                                  <m:d>
                                    <m:dPr>
                                      <m:ctrlPr>
                                        <a:rPr lang="zh-CN" altLang="en-US" sz="1600" b="1" i="1">
                                          <a:latin typeface="Cambria Math" panose="02040503050406030204" pitchFamily="18" charset="0"/>
                                        </a:rPr>
                                      </m:ctrlPr>
                                    </m:dPr>
                                    <m:e>
                                      <m:r>
                                        <a:rPr lang="zh-CN" altLang="en-US" sz="1600" b="1" i="0">
                                          <a:latin typeface="Cambria Math" panose="02040503050406030204" pitchFamily="18" charset="0"/>
                                        </a:rPr>
                                        <m:t>𝟐</m:t>
                                      </m:r>
                                      <m:r>
                                        <a:rPr lang="zh-CN" altLang="en-US" sz="1600" b="1" i="1">
                                          <a:latin typeface="Cambria Math" panose="02040503050406030204" pitchFamily="18" charset="0"/>
                                        </a:rPr>
                                        <m:t>𝝃</m:t>
                                      </m:r>
                                      <m:f>
                                        <m:fPr>
                                          <m:ctrlPr>
                                            <a:rPr lang="zh-CN" altLang="en-US" sz="1600" b="1" i="1">
                                              <a:latin typeface="Cambria Math" panose="02040503050406030204" pitchFamily="18" charset="0"/>
                                            </a:rPr>
                                          </m:ctrlPr>
                                        </m:fPr>
                                        <m:num>
                                          <m:r>
                                            <a:rPr lang="zh-CN" altLang="en-US" sz="1600" b="1" i="1">
                                              <a:latin typeface="Cambria Math" panose="02040503050406030204" pitchFamily="18" charset="0"/>
                                            </a:rPr>
                                            <m:t>𝝎</m:t>
                                          </m:r>
                                        </m:num>
                                        <m:den>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𝝎</m:t>
                                              </m:r>
                                            </m:e>
                                            <m:sub>
                                              <m:r>
                                                <a:rPr lang="zh-CN" altLang="en-US" sz="1600" b="1" i="1">
                                                  <a:latin typeface="Cambria Math" panose="02040503050406030204" pitchFamily="18" charset="0"/>
                                                </a:rPr>
                                                <m:t>𝒏</m:t>
                                              </m:r>
                                            </m:sub>
                                          </m:sSub>
                                        </m:den>
                                      </m:f>
                                    </m:e>
                                  </m:d>
                                </m:e>
                                <m:sup>
                                  <m:r>
                                    <a:rPr lang="zh-CN" altLang="en-US" sz="1600" b="1" i="0">
                                      <a:latin typeface="Cambria Math" panose="02040503050406030204" pitchFamily="18" charset="0"/>
                                    </a:rPr>
                                    <m:t>𝟐</m:t>
                                  </m:r>
                                </m:sup>
                              </m:sSup>
                            </m:e>
                          </m:rad>
                        </m:den>
                      </m:f>
                      <m:r>
                        <a:rPr lang="zh-CN" altLang="en-US" sz="1600" b="1" i="0">
                          <a:latin typeface="Cambria Math" panose="02040503050406030204" pitchFamily="18" charset="0"/>
                        </a:rPr>
                        <m:t>−</m:t>
                      </m:r>
                      <m:r>
                        <a:rPr lang="zh-CN" altLang="en-US" sz="1600" b="1" i="0">
                          <a:latin typeface="Cambria Math" panose="02040503050406030204" pitchFamily="18" charset="0"/>
                        </a:rPr>
                        <m:t>𝟏</m:t>
                      </m:r>
                    </m:oMath>
                  </m:oMathPara>
                </a14:m>
                <a:endParaRPr lang="zh-CN" altLang="en-US" sz="1600" b="1" dirty="0"/>
              </a:p>
            </p:txBody>
          </p:sp>
        </mc:Choice>
        <mc:Fallback xmlns="">
          <p:sp>
            <p:nvSpPr>
              <p:cNvPr id="6" name="矩形 5"/>
              <p:cNvSpPr>
                <a:spLocks noRot="1" noChangeAspect="1" noMove="1" noResize="1" noEditPoints="1" noAdjustHandles="1" noChangeArrowheads="1" noChangeShapeType="1" noTextEdit="1"/>
              </p:cNvSpPr>
              <p:nvPr/>
            </p:nvSpPr>
            <p:spPr>
              <a:xfrm>
                <a:off x="2928954" y="3032112"/>
                <a:ext cx="3286092" cy="108760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38585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435597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410881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传感器系统的动态误差</a:t>
            </a:r>
          </a:p>
        </p:txBody>
      </p:sp>
      <mc:AlternateContent xmlns:mc="http://schemas.openxmlformats.org/markup-compatibility/2006" xmlns:a14="http://schemas.microsoft.com/office/drawing/2010/main">
        <mc:Choice Requires="a14">
          <p:sp>
            <p:nvSpPr>
              <p:cNvPr id="14" name="矩形 13"/>
              <p:cNvSpPr/>
              <p:nvPr/>
            </p:nvSpPr>
            <p:spPr>
              <a:xfrm>
                <a:off x="228600" y="1671650"/>
                <a:ext cx="8686800" cy="330552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zh-CN" sz="1700" b="1" dirty="0">
                    <a:solidFill>
                      <a:prstClr val="black"/>
                    </a:solidFill>
                    <a:latin typeface="Times New Roman" panose="02020603050405020304" pitchFamily="18" charset="0"/>
                    <a:ea typeface="微软雅黑" panose="020B0503020204020204" pitchFamily="34" charset="-122"/>
                  </a:rPr>
                  <a:t>如果要保证动态幅值误差</a:t>
                </a:r>
                <a14:m>
                  <m:oMath xmlns:m="http://schemas.openxmlformats.org/officeDocument/2006/math">
                    <m:r>
                      <a:rPr lang="en-US" altLang="zh-CN" sz="1700" b="1" i="1">
                        <a:solidFill>
                          <a:prstClr val="black"/>
                        </a:solidFill>
                        <a:latin typeface="Cambria Math" panose="02040503050406030204" pitchFamily="18" charset="0"/>
                        <a:ea typeface="微软雅黑" panose="020B0503020204020204" pitchFamily="34" charset="-122"/>
                      </a:rPr>
                      <m:t>𝜸</m:t>
                    </m:r>
                    <m:r>
                      <a:rPr lang="en-US" altLang="zh-CN" sz="1700" b="1">
                        <a:solidFill>
                          <a:prstClr val="black"/>
                        </a:solidFill>
                        <a:latin typeface="Cambria Math" panose="02040503050406030204" pitchFamily="18" charset="0"/>
                        <a:ea typeface="微软雅黑" panose="020B0503020204020204" pitchFamily="34" charset="-122"/>
                      </a:rPr>
                      <m:t>≤</m:t>
                    </m:r>
                    <m:r>
                      <a:rPr lang="en-US" altLang="zh-CN" sz="1700" b="1" i="1">
                        <a:solidFill>
                          <a:prstClr val="black"/>
                        </a:solidFill>
                        <a:latin typeface="Cambria Math" panose="02040503050406030204" pitchFamily="18" charset="0"/>
                        <a:ea typeface="微软雅黑" panose="020B0503020204020204" pitchFamily="34" charset="-122"/>
                      </a:rPr>
                      <m:t>𝟐</m:t>
                    </m:r>
                    <m:r>
                      <a:rPr lang="en-US" altLang="zh-CN" sz="1700" b="1">
                        <a:solidFill>
                          <a:prstClr val="black"/>
                        </a:solidFill>
                        <a:latin typeface="Cambria Math" panose="02040503050406030204" pitchFamily="18" charset="0"/>
                        <a:ea typeface="微软雅黑" panose="020B0503020204020204" pitchFamily="34" charset="-122"/>
                      </a:rPr>
                      <m:t>%</m:t>
                    </m:r>
                  </m:oMath>
                </a14:m>
                <a:r>
                  <a:rPr lang="zh-CN" altLang="en-US"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sz="1700" b="1" dirty="0">
                    <a:solidFill>
                      <a:prstClr val="black"/>
                    </a:solidFill>
                    <a:latin typeface="Times New Roman" panose="02020603050405020304" pitchFamily="18" charset="0"/>
                    <a:ea typeface="微软雅黑" panose="020B0503020204020204" pitchFamily="34" charset="-122"/>
                  </a:rPr>
                  <a:t>一阶系统的转折频率</a:t>
                </a:r>
                <a14:m>
                  <m:oMath xmlns:m="http://schemas.openxmlformats.org/officeDocument/2006/math">
                    <m:sSub>
                      <m:sSubPr>
                        <m:ctrlPr>
                          <a:rPr lang="zh-CN" altLang="zh-CN" sz="1700" b="1" i="1">
                            <a:solidFill>
                              <a:prstClr val="black"/>
                            </a:solidFill>
                            <a:latin typeface="Cambria Math" panose="02040503050406030204" pitchFamily="18" charset="0"/>
                            <a:ea typeface="微软雅黑" panose="020B0503020204020204" pitchFamily="34" charset="-122"/>
                          </a:rPr>
                        </m:ctrlPr>
                      </m:sSubPr>
                      <m:e>
                        <m:r>
                          <a:rPr lang="en-US" altLang="zh-CN" sz="1700" b="1" i="1">
                            <a:solidFill>
                              <a:prstClr val="black"/>
                            </a:solidFill>
                            <a:latin typeface="Cambria Math" panose="02040503050406030204" pitchFamily="18" charset="0"/>
                            <a:ea typeface="微软雅黑" panose="020B0503020204020204" pitchFamily="34" charset="-122"/>
                          </a:rPr>
                          <m:t>𝒇</m:t>
                        </m:r>
                      </m:e>
                      <m:sub>
                        <m:r>
                          <a:rPr lang="en-US" altLang="zh-CN" sz="1700" b="1" i="1">
                            <a:solidFill>
                              <a:prstClr val="black"/>
                            </a:solidFill>
                            <a:latin typeface="Cambria Math" panose="02040503050406030204" pitchFamily="18" charset="0"/>
                            <a:ea typeface="微软雅黑" panose="020B0503020204020204" pitchFamily="34" charset="-122"/>
                          </a:rPr>
                          <m:t>𝝉</m:t>
                        </m:r>
                      </m:sub>
                    </m:sSub>
                  </m:oMath>
                </a14:m>
                <a:r>
                  <a:rPr lang="zh-CN" altLang="zh-CN" sz="1700" b="1" dirty="0">
                    <a:solidFill>
                      <a:prstClr val="black"/>
                    </a:solidFill>
                    <a:latin typeface="Times New Roman" panose="02020603050405020304" pitchFamily="18" charset="0"/>
                    <a:ea typeface="微软雅黑" panose="020B0503020204020204" pitchFamily="34" charset="-122"/>
                  </a:rPr>
                  <a:t>应比信号频率</a:t>
                </a:r>
                <a14:m>
                  <m:oMath xmlns:m="http://schemas.openxmlformats.org/officeDocument/2006/math">
                    <m:r>
                      <a:rPr lang="en-US" altLang="zh-CN" sz="1700" b="1" i="1">
                        <a:solidFill>
                          <a:prstClr val="black"/>
                        </a:solidFill>
                        <a:latin typeface="Cambria Math" panose="02040503050406030204" pitchFamily="18" charset="0"/>
                        <a:ea typeface="微软雅黑" panose="020B0503020204020204" pitchFamily="34" charset="-122"/>
                      </a:rPr>
                      <m:t>𝒇</m:t>
                    </m:r>
                  </m:oMath>
                </a14:m>
                <a:r>
                  <a:rPr lang="zh-CN" altLang="zh-CN" sz="1700" b="1" dirty="0">
                    <a:solidFill>
                      <a:prstClr val="black"/>
                    </a:solidFill>
                    <a:latin typeface="Times New Roman" panose="02020603050405020304" pitchFamily="18" charset="0"/>
                    <a:ea typeface="微软雅黑" panose="020B0503020204020204" pitchFamily="34" charset="-122"/>
                  </a:rPr>
                  <a:t>大</a:t>
                </a:r>
                <a:r>
                  <a:rPr lang="en-US" altLang="zh-CN" sz="1700" b="1" dirty="0">
                    <a:solidFill>
                      <a:prstClr val="black"/>
                    </a:solidFill>
                    <a:latin typeface="Times New Roman" panose="02020603050405020304" pitchFamily="18" charset="0"/>
                    <a:ea typeface="微软雅黑" panose="020B0503020204020204" pitchFamily="34" charset="-122"/>
                  </a:rPr>
                  <a:t>5</a:t>
                </a:r>
                <a:r>
                  <a:rPr lang="zh-CN" altLang="zh-CN" sz="1700" b="1" dirty="0">
                    <a:solidFill>
                      <a:prstClr val="black"/>
                    </a:solidFill>
                    <a:latin typeface="Times New Roman" panose="02020603050405020304" pitchFamily="18" charset="0"/>
                    <a:ea typeface="微软雅黑" panose="020B0503020204020204" pitchFamily="34" charset="-122"/>
                  </a:rPr>
                  <a:t>倍</a:t>
                </a:r>
                <a:r>
                  <a:rPr lang="zh-CN" altLang="en-US" sz="1700" b="1" dirty="0">
                    <a:solidFill>
                      <a:prstClr val="black"/>
                    </a:solidFill>
                    <a:latin typeface="Times New Roman" panose="02020603050405020304" pitchFamily="18" charset="0"/>
                    <a:ea typeface="微软雅黑" panose="020B0503020204020204" pitchFamily="34" charset="-122"/>
                  </a:rPr>
                  <a:t>，而</a:t>
                </a:r>
                <a:r>
                  <a:rPr lang="zh-CN" altLang="zh-CN" sz="1700" b="1" dirty="0">
                    <a:solidFill>
                      <a:prstClr val="black"/>
                    </a:solidFill>
                    <a:latin typeface="Times New Roman" panose="02020603050405020304" pitchFamily="18" charset="0"/>
                    <a:ea typeface="微软雅黑" panose="020B0503020204020204" pitchFamily="34" charset="-122"/>
                  </a:rPr>
                  <a:t>二阶系统</a:t>
                </a:r>
                <a:r>
                  <a:rPr lang="zh-CN" altLang="en-US" sz="1700" b="1" dirty="0">
                    <a:solidFill>
                      <a:prstClr val="black"/>
                    </a:solidFill>
                    <a:latin typeface="Times New Roman" panose="02020603050405020304" pitchFamily="18" charset="0"/>
                    <a:ea typeface="微软雅黑" panose="020B0503020204020204" pitchFamily="34" charset="-122"/>
                  </a:rPr>
                  <a:t>的</a:t>
                </a:r>
                <a:r>
                  <a:rPr lang="zh-CN" altLang="zh-CN" sz="1700" b="1" dirty="0">
                    <a:solidFill>
                      <a:prstClr val="black"/>
                    </a:solidFill>
                    <a:latin typeface="Times New Roman" panose="02020603050405020304" pitchFamily="18" charset="0"/>
                    <a:ea typeface="微软雅黑" panose="020B0503020204020204" pitchFamily="34" charset="-122"/>
                  </a:rPr>
                  <a:t>无阻尼固有频率</a:t>
                </a:r>
                <a14:m>
                  <m:oMath xmlns:m="http://schemas.openxmlformats.org/officeDocument/2006/math">
                    <m:sSub>
                      <m:sSubPr>
                        <m:ctrlPr>
                          <a:rPr lang="zh-CN" altLang="zh-CN" sz="1700" b="1" i="1">
                            <a:solidFill>
                              <a:prstClr val="black"/>
                            </a:solidFill>
                            <a:latin typeface="Cambria Math" panose="02040503050406030204" pitchFamily="18" charset="0"/>
                            <a:ea typeface="微软雅黑" panose="020B0503020204020204" pitchFamily="34" charset="-122"/>
                          </a:rPr>
                        </m:ctrlPr>
                      </m:sSubPr>
                      <m:e>
                        <m:r>
                          <a:rPr lang="en-US" altLang="zh-CN" sz="1700" b="1" i="1">
                            <a:solidFill>
                              <a:prstClr val="black"/>
                            </a:solidFill>
                            <a:latin typeface="Cambria Math" panose="02040503050406030204" pitchFamily="18" charset="0"/>
                            <a:ea typeface="微软雅黑" panose="020B0503020204020204" pitchFamily="34" charset="-122"/>
                          </a:rPr>
                          <m:t>𝒇</m:t>
                        </m:r>
                      </m:e>
                      <m:sub>
                        <m:r>
                          <a:rPr lang="en-US" altLang="zh-CN" sz="1700" b="1" i="1">
                            <a:solidFill>
                              <a:prstClr val="black"/>
                            </a:solidFill>
                            <a:latin typeface="Cambria Math" panose="02040503050406030204" pitchFamily="18" charset="0"/>
                            <a:ea typeface="微软雅黑" panose="020B0503020204020204" pitchFamily="34" charset="-122"/>
                          </a:rPr>
                          <m:t>𝒏</m:t>
                        </m:r>
                      </m:sub>
                    </m:sSub>
                  </m:oMath>
                </a14:m>
                <a:r>
                  <a:rPr lang="zh-CN" altLang="zh-CN" sz="1700" b="1" dirty="0">
                    <a:solidFill>
                      <a:prstClr val="black"/>
                    </a:solidFill>
                    <a:latin typeface="Times New Roman" panose="02020603050405020304" pitchFamily="18" charset="0"/>
                    <a:ea typeface="微软雅黑" panose="020B0503020204020204" pitchFamily="34" charset="-122"/>
                  </a:rPr>
                  <a:t>应比信号频率</a:t>
                </a:r>
                <a14:m>
                  <m:oMath xmlns:m="http://schemas.openxmlformats.org/officeDocument/2006/math">
                    <m:r>
                      <a:rPr lang="en-US" altLang="zh-CN" sz="1700" b="1" i="1">
                        <a:solidFill>
                          <a:prstClr val="black"/>
                        </a:solidFill>
                        <a:latin typeface="Cambria Math" panose="02040503050406030204" pitchFamily="18" charset="0"/>
                        <a:ea typeface="微软雅黑" panose="020B0503020204020204" pitchFamily="34" charset="-122"/>
                      </a:rPr>
                      <m:t>𝒇</m:t>
                    </m:r>
                  </m:oMath>
                </a14:m>
                <a:r>
                  <a:rPr lang="zh-CN" altLang="zh-CN" sz="1700" b="1" dirty="0">
                    <a:solidFill>
                      <a:prstClr val="black"/>
                    </a:solidFill>
                    <a:latin typeface="Times New Roman" panose="02020603050405020304" pitchFamily="18" charset="0"/>
                    <a:ea typeface="微软雅黑" panose="020B0503020204020204" pitchFamily="34" charset="-122"/>
                  </a:rPr>
                  <a:t>大</a:t>
                </a:r>
                <a:r>
                  <a:rPr lang="en-US" altLang="zh-CN" sz="1700" b="1" dirty="0">
                    <a:solidFill>
                      <a:prstClr val="black"/>
                    </a:solidFill>
                    <a:latin typeface="Times New Roman" panose="02020603050405020304" pitchFamily="18" charset="0"/>
                    <a:ea typeface="微软雅黑" panose="020B0503020204020204" pitchFamily="34" charset="-122"/>
                  </a:rPr>
                  <a:t>7</a:t>
                </a:r>
                <a:r>
                  <a:rPr lang="zh-CN" altLang="zh-CN" sz="1700" b="1" dirty="0">
                    <a:solidFill>
                      <a:prstClr val="black"/>
                    </a:solidFill>
                    <a:latin typeface="Times New Roman" panose="02020603050405020304" pitchFamily="18" charset="0"/>
                    <a:ea typeface="微软雅黑" panose="020B0503020204020204" pitchFamily="34" charset="-122"/>
                  </a:rPr>
                  <a:t>倍</a:t>
                </a:r>
                <a:r>
                  <a:rPr lang="zh-CN" altLang="en-US" sz="1700" b="1" dirty="0">
                    <a:solidFill>
                      <a:prstClr val="black"/>
                    </a:solidFill>
                    <a:latin typeface="Times New Roman" panose="02020603050405020304" pitchFamily="18" charset="0"/>
                    <a:ea typeface="微软雅黑" panose="020B0503020204020204" pitchFamily="34" charset="-122"/>
                  </a:rPr>
                  <a:t>；</a:t>
                </a:r>
                <a:endParaRPr lang="en-US" altLang="zh-CN" sz="1700"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r>
                  <a:rPr lang="zh-CN" altLang="en-US"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当信号的频率高，而测量传感器的工作频带不能满足测量允许误差的要求时，则希望</a:t>
                </a:r>
                <a:r>
                  <a:rPr lang="zh-CN" altLang="en-US" sz="17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扩展</a:t>
                </a:r>
                <a:r>
                  <a:rPr lang="zh-CN" altLang="en-US"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系统的</a:t>
                </a:r>
                <a:r>
                  <a:rPr lang="zh-CN" altLang="en-US" sz="17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频带</a:t>
                </a:r>
                <a:r>
                  <a:rPr lang="zh-CN" altLang="en-US"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，以改善系统的动态性能；</a:t>
                </a:r>
                <a:endParaRPr lang="en-US" altLang="zh-CN"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智能传感器系统具有强大的软件优势，能够补偿原有系统动态性能不足，通常主要采用两种方法：</a:t>
                </a:r>
                <a:r>
                  <a:rPr lang="zh-CN" altLang="en-US" sz="17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数字滤波法</a:t>
                </a:r>
                <a:r>
                  <a:rPr lang="zh-CN" altLang="en-US"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sz="17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频域校正法</a:t>
                </a:r>
                <a:r>
                  <a:rPr lang="zh-CN" altLang="en-US"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7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228600" y="1671650"/>
                <a:ext cx="8686800" cy="3305520"/>
              </a:xfrm>
              <a:prstGeom prst="rect">
                <a:avLst/>
              </a:prstGeom>
              <a:blipFill>
                <a:blip r:embed="rId3"/>
                <a:stretch>
                  <a:fillRect l="-210"/>
                </a:stretch>
              </a:blipFill>
            </p:spPr>
            <p:txBody>
              <a:bodyPr/>
              <a:lstStyle/>
              <a:p>
                <a:r>
                  <a:rPr lang="zh-CN" altLang="en-US">
                    <a:noFill/>
                  </a:rPr>
                  <a:t> </a:t>
                </a:r>
              </a:p>
            </p:txBody>
          </p:sp>
        </mc:Fallback>
      </mc:AlternateContent>
      <p:sp>
        <p:nvSpPr>
          <p:cNvPr id="15" name="矩形 14"/>
          <p:cNvSpPr/>
          <p:nvPr/>
        </p:nvSpPr>
        <p:spPr>
          <a:xfrm>
            <a:off x="881981" y="1269801"/>
            <a:ext cx="2501887"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二阶系统的动态误差</a:t>
            </a:r>
          </a:p>
        </p:txBody>
      </p:sp>
      <p:sp>
        <p:nvSpPr>
          <p:cNvPr id="16" name="七角星 15"/>
          <p:cNvSpPr/>
          <p:nvPr/>
        </p:nvSpPr>
        <p:spPr>
          <a:xfrm>
            <a:off x="377925"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930206628"/>
                  </p:ext>
                </p:extLst>
              </p:nvPr>
            </p:nvGraphicFramePr>
            <p:xfrm>
              <a:off x="612000" y="1743658"/>
              <a:ext cx="7920000" cy="1321470"/>
            </p:xfrm>
            <a:graphic>
              <a:graphicData uri="http://schemas.openxmlformats.org/drawingml/2006/table">
                <a:tbl>
                  <a:tblPr firstRow="1" firstCol="1" bandRow="1">
                    <a:tableStyleId>{2D5ABB26-0587-4C30-8999-92F81FD0307C}</a:tableStyleId>
                  </a:tblPr>
                  <a:tblGrid>
                    <a:gridCol w="2520000">
                      <a:extLst>
                        <a:ext uri="{9D8B030D-6E8A-4147-A177-3AD203B41FA5}">
                          <a16:colId xmlns:a16="http://schemas.microsoft.com/office/drawing/2014/main" val="4055345269"/>
                        </a:ext>
                      </a:extLst>
                    </a:gridCol>
                    <a:gridCol w="1800000">
                      <a:extLst>
                        <a:ext uri="{9D8B030D-6E8A-4147-A177-3AD203B41FA5}">
                          <a16:colId xmlns:a16="http://schemas.microsoft.com/office/drawing/2014/main" val="2486814200"/>
                        </a:ext>
                      </a:extLst>
                    </a:gridCol>
                    <a:gridCol w="720000">
                      <a:extLst>
                        <a:ext uri="{9D8B030D-6E8A-4147-A177-3AD203B41FA5}">
                          <a16:colId xmlns:a16="http://schemas.microsoft.com/office/drawing/2014/main" val="528842674"/>
                        </a:ext>
                      </a:extLst>
                    </a:gridCol>
                    <a:gridCol w="720000">
                      <a:extLst>
                        <a:ext uri="{9D8B030D-6E8A-4147-A177-3AD203B41FA5}">
                          <a16:colId xmlns:a16="http://schemas.microsoft.com/office/drawing/2014/main" val="3438822838"/>
                        </a:ext>
                      </a:extLst>
                    </a:gridCol>
                    <a:gridCol w="720000">
                      <a:extLst>
                        <a:ext uri="{9D8B030D-6E8A-4147-A177-3AD203B41FA5}">
                          <a16:colId xmlns:a16="http://schemas.microsoft.com/office/drawing/2014/main" val="1239787574"/>
                        </a:ext>
                      </a:extLst>
                    </a:gridCol>
                    <a:gridCol w="720000">
                      <a:extLst>
                        <a:ext uri="{9D8B030D-6E8A-4147-A177-3AD203B41FA5}">
                          <a16:colId xmlns:a16="http://schemas.microsoft.com/office/drawing/2014/main" val="2830087321"/>
                        </a:ext>
                      </a:extLst>
                    </a:gridCol>
                    <a:gridCol w="720000">
                      <a:extLst>
                        <a:ext uri="{9D8B030D-6E8A-4147-A177-3AD203B41FA5}">
                          <a16:colId xmlns:a16="http://schemas.microsoft.com/office/drawing/2014/main" val="3423923070"/>
                        </a:ext>
                      </a:extLst>
                    </a:gridCol>
                  </a:tblGrid>
                  <a:tr h="289222">
                    <a:tc rowSpan="2">
                      <a:txBody>
                        <a:bodyPr/>
                        <a:lstStyle/>
                        <a:p>
                          <a:pPr indent="0" algn="ctr">
                            <a:spcAft>
                              <a:spcPts val="0"/>
                            </a:spcAft>
                          </a:pPr>
                          <a:r>
                            <a:rPr lang="zh-CN" sz="1800" kern="100" dirty="0">
                              <a:effectLst/>
                            </a:rPr>
                            <a:t>一阶系统</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zh-CN" sz="1800" kern="100" dirty="0">
                              <a:effectLst/>
                            </a:rPr>
                            <a:t>频率比</a:t>
                          </a:r>
                          <a14:m>
                            <m:oMath xmlns:m="http://schemas.openxmlformats.org/officeDocument/2006/math">
                              <m:r>
                                <a:rPr lang="en-US" sz="1800" kern="100">
                                  <a:effectLst/>
                                  <a:latin typeface="Cambria Math" panose="02040503050406030204" pitchFamily="18" charset="0"/>
                                </a:rPr>
                                <m:t>𝛚</m:t>
                              </m:r>
                              <m:r>
                                <a:rPr lang="en-US" sz="1800" kern="100">
                                  <a:effectLst/>
                                  <a:latin typeface="Cambria Math" panose="02040503050406030204" pitchFamily="18" charset="0"/>
                                </a:rPr>
                                <m:t>/</m:t>
                              </m:r>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𝛚</m:t>
                                  </m:r>
                                </m:e>
                                <m:sub>
                                  <m:r>
                                    <a:rPr lang="en-US" sz="1800" kern="100">
                                      <a:effectLst/>
                                      <a:latin typeface="Cambria Math" panose="02040503050406030204" pitchFamily="18" charset="0"/>
                                    </a:rPr>
                                    <m:t>𝛕</m:t>
                                  </m:r>
                                </m:sub>
                              </m:sSub>
                            </m:oMath>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1/10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1/7</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1/5</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6444390"/>
                      </a:ext>
                    </a:extLst>
                  </a:tr>
                  <a:tr h="381499">
                    <a:tc vMerge="1">
                      <a:txBody>
                        <a:bodyPr/>
                        <a:lstStyle/>
                        <a:p>
                          <a:endParaRPr lang="zh-CN" altLang="en-US"/>
                        </a:p>
                      </a:txBody>
                      <a:tcPr/>
                    </a:tc>
                    <a:tc>
                      <a:txBody>
                        <a:bodyPr/>
                        <a:lstStyle/>
                        <a:p>
                          <a:pPr indent="0" algn="ctr">
                            <a:spcAft>
                              <a:spcPts val="0"/>
                            </a:spcAft>
                          </a:pPr>
                          <a:r>
                            <a:rPr lang="zh-CN" sz="1800" kern="100" dirty="0">
                              <a:effectLst/>
                            </a:rPr>
                            <a:t>动态幅值误差</a:t>
                          </a:r>
                          <a14:m>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m:t>
                                  </m:r>
                                </m:e>
                                <m:sub>
                                  <m:r>
                                    <a:rPr lang="en-US" sz="1800" kern="100">
                                      <a:effectLst/>
                                      <a:latin typeface="Cambria Math" panose="02040503050406030204" pitchFamily="18" charset="0"/>
                                    </a:rPr>
                                    <m:t>𝛄</m:t>
                                  </m:r>
                                </m:sub>
                              </m:sSub>
                              <m:r>
                                <a:rPr lang="en-US" sz="1800" kern="100">
                                  <a:effectLst/>
                                  <a:latin typeface="Cambria Math" panose="02040503050406030204" pitchFamily="18" charset="0"/>
                                </a:rPr>
                                <m:t>∣</m:t>
                              </m:r>
                            </m:oMath>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0.5%</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1%</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1.4%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2%</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29.3%</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360557"/>
                      </a:ext>
                    </a:extLst>
                  </a:tr>
                  <a:tr h="289222">
                    <a:tc rowSpan="2">
                      <a:txBody>
                        <a:bodyPr/>
                        <a:lstStyle/>
                        <a:p>
                          <a:pPr indent="0" algn="ctr">
                            <a:spcAft>
                              <a:spcPts val="0"/>
                            </a:spcAft>
                          </a:pPr>
                          <a:r>
                            <a:rPr lang="zh-CN" sz="1800" kern="100" dirty="0">
                              <a:effectLst/>
                            </a:rPr>
                            <a:t>二阶系统</a:t>
                          </a:r>
                          <a:r>
                            <a:rPr lang="en-US" altLang="zh-CN" sz="1800" kern="100" dirty="0">
                              <a:effectLst/>
                            </a:rPr>
                            <a:t>  </a:t>
                          </a:r>
                          <a14:m>
                            <m:oMath xmlns:m="http://schemas.openxmlformats.org/officeDocument/2006/math">
                              <m:r>
                                <a:rPr lang="en-US" sz="1800" kern="100" smtClean="0">
                                  <a:effectLst/>
                                  <a:latin typeface="Cambria Math" panose="02040503050406030204" pitchFamily="18" charset="0"/>
                                </a:rPr>
                                <m:t> </m:t>
                              </m:r>
                              <m:r>
                                <a:rPr lang="en-US" sz="1800" kern="100">
                                  <a:effectLst/>
                                  <a:latin typeface="Cambria Math" panose="02040503050406030204" pitchFamily="18" charset="0"/>
                                </a:rPr>
                                <m:t>𝟎</m:t>
                              </m:r>
                              <m:r>
                                <a:rPr lang="en-US" sz="1800" kern="100">
                                  <a:effectLst/>
                                  <a:latin typeface="Cambria Math" panose="02040503050406030204" pitchFamily="18" charset="0"/>
                                </a:rPr>
                                <m:t>&lt;</m:t>
                              </m:r>
                              <m:r>
                                <a:rPr lang="en-US" sz="1800" kern="100">
                                  <a:effectLst/>
                                  <a:latin typeface="Cambria Math" panose="02040503050406030204" pitchFamily="18" charset="0"/>
                                </a:rPr>
                                <m:t>𝛏</m:t>
                              </m:r>
                              <m:r>
                                <a:rPr lang="en-US" sz="1800" kern="100">
                                  <a:effectLst/>
                                  <a:latin typeface="Cambria Math" panose="02040503050406030204" pitchFamily="18" charset="0"/>
                                </a:rPr>
                                <m:t>&lt;</m:t>
                              </m:r>
                              <m:r>
                                <a:rPr lang="en-US" sz="1800" kern="100">
                                  <a:effectLst/>
                                  <a:latin typeface="Cambria Math" panose="02040503050406030204" pitchFamily="18" charset="0"/>
                                </a:rPr>
                                <m:t>𝟏</m:t>
                              </m:r>
                            </m:oMath>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zh-CN" sz="1800" kern="100" dirty="0">
                              <a:effectLst/>
                            </a:rPr>
                            <a:t>频率比</a:t>
                          </a:r>
                          <a14:m>
                            <m:oMath xmlns:m="http://schemas.openxmlformats.org/officeDocument/2006/math">
                              <m:r>
                                <a:rPr lang="en-US" sz="1800" kern="100">
                                  <a:effectLst/>
                                  <a:latin typeface="Cambria Math" panose="02040503050406030204" pitchFamily="18" charset="0"/>
                                </a:rPr>
                                <m:t>𝛚</m:t>
                              </m:r>
                              <m:r>
                                <a:rPr lang="en-US" sz="1800" kern="100">
                                  <a:effectLst/>
                                  <a:latin typeface="Cambria Math" panose="02040503050406030204" pitchFamily="18" charset="0"/>
                                </a:rPr>
                                <m:t>/</m:t>
                              </m:r>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𝛚</m:t>
                                  </m:r>
                                </m:e>
                                <m:sub>
                                  <m:r>
                                    <a:rPr lang="en-US" sz="1800" kern="100">
                                      <a:effectLst/>
                                      <a:latin typeface="Cambria Math" panose="02040503050406030204" pitchFamily="18" charset="0"/>
                                    </a:rPr>
                                    <m:t>𝐧</m:t>
                                  </m:r>
                                </m:sub>
                              </m:sSub>
                            </m:oMath>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1/10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1/7</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1/5</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1/3</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8773346"/>
                      </a:ext>
                    </a:extLst>
                  </a:tr>
                  <a:tr h="361527">
                    <a:tc vMerge="1">
                      <a:txBody>
                        <a:bodyPr/>
                        <a:lstStyle/>
                        <a:p>
                          <a:endParaRPr lang="zh-CN" altLang="en-US"/>
                        </a:p>
                      </a:txBody>
                      <a:tcPr/>
                    </a:tc>
                    <a:tc>
                      <a:txBody>
                        <a:bodyPr/>
                        <a:lstStyle/>
                        <a:p>
                          <a:pPr indent="0" algn="ctr">
                            <a:spcAft>
                              <a:spcPts val="0"/>
                            </a:spcAft>
                          </a:pPr>
                          <a:r>
                            <a:rPr lang="zh-CN" sz="1800" kern="100" dirty="0">
                              <a:effectLst/>
                            </a:rPr>
                            <a:t>动态幅值误差</a:t>
                          </a:r>
                          <a14:m>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m:t>
                                  </m:r>
                                </m:e>
                                <m:sub>
                                  <m:r>
                                    <a:rPr lang="en-US" sz="1800" kern="100">
                                      <a:effectLst/>
                                      <a:latin typeface="Cambria Math" panose="02040503050406030204" pitchFamily="18" charset="0"/>
                                    </a:rPr>
                                    <m:t>𝛄</m:t>
                                  </m:r>
                                </m:sub>
                              </m:sSub>
                              <m:r>
                                <a:rPr lang="en-US" sz="1800" kern="100">
                                  <a:effectLst/>
                                  <a:latin typeface="Cambria Math" panose="02040503050406030204" pitchFamily="18" charset="0"/>
                                </a:rPr>
                                <m:t>∣</m:t>
                              </m:r>
                            </m:oMath>
                          </a14:m>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1%</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2%</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3%</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5%</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10%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9222458"/>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930206628"/>
                  </p:ext>
                </p:extLst>
              </p:nvPr>
            </p:nvGraphicFramePr>
            <p:xfrm>
              <a:off x="612000" y="1743658"/>
              <a:ext cx="7920000" cy="1321470"/>
            </p:xfrm>
            <a:graphic>
              <a:graphicData uri="http://schemas.openxmlformats.org/drawingml/2006/table">
                <a:tbl>
                  <a:tblPr firstRow="1" firstCol="1" bandRow="1">
                    <a:tableStyleId>{2D5ABB26-0587-4C30-8999-92F81FD0307C}</a:tableStyleId>
                  </a:tblPr>
                  <a:tblGrid>
                    <a:gridCol w="2520000">
                      <a:extLst>
                        <a:ext uri="{9D8B030D-6E8A-4147-A177-3AD203B41FA5}">
                          <a16:colId xmlns:a16="http://schemas.microsoft.com/office/drawing/2014/main" val="4055345269"/>
                        </a:ext>
                      </a:extLst>
                    </a:gridCol>
                    <a:gridCol w="1800000">
                      <a:extLst>
                        <a:ext uri="{9D8B030D-6E8A-4147-A177-3AD203B41FA5}">
                          <a16:colId xmlns:a16="http://schemas.microsoft.com/office/drawing/2014/main" val="2486814200"/>
                        </a:ext>
                      </a:extLst>
                    </a:gridCol>
                    <a:gridCol w="720000">
                      <a:extLst>
                        <a:ext uri="{9D8B030D-6E8A-4147-A177-3AD203B41FA5}">
                          <a16:colId xmlns:a16="http://schemas.microsoft.com/office/drawing/2014/main" val="528842674"/>
                        </a:ext>
                      </a:extLst>
                    </a:gridCol>
                    <a:gridCol w="720000">
                      <a:extLst>
                        <a:ext uri="{9D8B030D-6E8A-4147-A177-3AD203B41FA5}">
                          <a16:colId xmlns:a16="http://schemas.microsoft.com/office/drawing/2014/main" val="3438822838"/>
                        </a:ext>
                      </a:extLst>
                    </a:gridCol>
                    <a:gridCol w="720000">
                      <a:extLst>
                        <a:ext uri="{9D8B030D-6E8A-4147-A177-3AD203B41FA5}">
                          <a16:colId xmlns:a16="http://schemas.microsoft.com/office/drawing/2014/main" val="1239787574"/>
                        </a:ext>
                      </a:extLst>
                    </a:gridCol>
                    <a:gridCol w="720000">
                      <a:extLst>
                        <a:ext uri="{9D8B030D-6E8A-4147-A177-3AD203B41FA5}">
                          <a16:colId xmlns:a16="http://schemas.microsoft.com/office/drawing/2014/main" val="2830087321"/>
                        </a:ext>
                      </a:extLst>
                    </a:gridCol>
                    <a:gridCol w="720000">
                      <a:extLst>
                        <a:ext uri="{9D8B030D-6E8A-4147-A177-3AD203B41FA5}">
                          <a16:colId xmlns:a16="http://schemas.microsoft.com/office/drawing/2014/main" val="3423923070"/>
                        </a:ext>
                      </a:extLst>
                    </a:gridCol>
                  </a:tblGrid>
                  <a:tr h="289222">
                    <a:tc rowSpan="2">
                      <a:txBody>
                        <a:bodyPr/>
                        <a:lstStyle/>
                        <a:p>
                          <a:pPr indent="0" algn="ctr">
                            <a:spcAft>
                              <a:spcPts val="0"/>
                            </a:spcAft>
                          </a:pPr>
                          <a:r>
                            <a:rPr lang="zh-CN" sz="1800" kern="100" dirty="0">
                              <a:effectLst/>
                            </a:rPr>
                            <a:t>一阶系统</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zh-CN"/>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4"/>
                          <a:stretch>
                            <a:fillRect l="-140339" t="-29787" r="-200678" b="-404255"/>
                          </a:stretch>
                        </a:blipFill>
                      </a:tcPr>
                    </a:tc>
                    <a:tc>
                      <a:txBody>
                        <a:bodyPr/>
                        <a:lstStyle/>
                        <a:p>
                          <a:pPr indent="0" algn="ctr">
                            <a:spcAft>
                              <a:spcPts val="0"/>
                            </a:spcAft>
                          </a:pPr>
                          <a:r>
                            <a:rPr lang="en-US" sz="1800" kern="100" dirty="0">
                              <a:effectLst/>
                            </a:rPr>
                            <a:t>1/10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1/7</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1/5</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6444390"/>
                      </a:ext>
                    </a:extLst>
                  </a:tr>
                  <a:tr h="381499">
                    <a:tc vMerge="1">
                      <a:txBody>
                        <a:bodyPr/>
                        <a:lstStyle/>
                        <a:p>
                          <a:endParaRPr lang="zh-CN" altLang="en-US"/>
                        </a:p>
                      </a:txBody>
                      <a:tcPr/>
                    </a:tc>
                    <a:tc>
                      <a:txBody>
                        <a:bodyPr/>
                        <a:lstStyle/>
                        <a:p>
                          <a:endParaRPr lang="zh-CN"/>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4"/>
                          <a:stretch>
                            <a:fillRect l="-140339" t="-96825" r="-200678" b="-201587"/>
                          </a:stretch>
                        </a:blipFill>
                      </a:tcPr>
                    </a:tc>
                    <a:tc>
                      <a:txBody>
                        <a:bodyPr/>
                        <a:lstStyle/>
                        <a:p>
                          <a:pPr indent="0" algn="ctr">
                            <a:lnSpc>
                              <a:spcPct val="125000"/>
                            </a:lnSpc>
                            <a:spcAft>
                              <a:spcPts val="0"/>
                            </a:spcAft>
                          </a:pPr>
                          <a:r>
                            <a:rPr lang="en-US" sz="1800" kern="100" dirty="0">
                              <a:effectLst/>
                            </a:rPr>
                            <a:t>0.5%</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1%</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1.4%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2%</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29.3%</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360557"/>
                      </a:ext>
                    </a:extLst>
                  </a:tr>
                  <a:tr h="289222">
                    <a:tc rowSpan="2">
                      <a:txBody>
                        <a:bodyPr/>
                        <a:lstStyle/>
                        <a:p>
                          <a:endParaRPr lang="zh-CN"/>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4"/>
                          <a:stretch>
                            <a:fillRect t="-115888" r="-214251" b="-18692"/>
                          </a:stretch>
                        </a:blipFill>
                      </a:tcPr>
                    </a:tc>
                    <a:tc>
                      <a:txBody>
                        <a:bodyPr/>
                        <a:lstStyle/>
                        <a:p>
                          <a:endParaRPr lang="zh-CN"/>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4"/>
                          <a:stretch>
                            <a:fillRect l="-140339" t="-258333" r="-200678" b="-164583"/>
                          </a:stretch>
                        </a:blipFill>
                      </a:tcPr>
                    </a:tc>
                    <a:tc>
                      <a:txBody>
                        <a:bodyPr/>
                        <a:lstStyle/>
                        <a:p>
                          <a:pPr indent="0" algn="ctr">
                            <a:spcAft>
                              <a:spcPts val="0"/>
                            </a:spcAft>
                          </a:pPr>
                          <a:r>
                            <a:rPr lang="en-US" sz="1800" kern="100" dirty="0">
                              <a:effectLst/>
                            </a:rPr>
                            <a:t>1/10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1/7</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1/5</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spcAft>
                              <a:spcPts val="0"/>
                            </a:spcAft>
                          </a:pPr>
                          <a:r>
                            <a:rPr lang="en-US" sz="1800" kern="100" dirty="0">
                              <a:effectLst/>
                            </a:rPr>
                            <a:t>1/3</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8773346"/>
                      </a:ext>
                    </a:extLst>
                  </a:tr>
                  <a:tr h="361527">
                    <a:tc vMerge="1">
                      <a:txBody>
                        <a:bodyPr/>
                        <a:lstStyle/>
                        <a:p>
                          <a:endParaRPr lang="zh-CN" altLang="en-US"/>
                        </a:p>
                      </a:txBody>
                      <a:tcPr/>
                    </a:tc>
                    <a:tc>
                      <a:txBody>
                        <a:bodyPr/>
                        <a:lstStyle/>
                        <a:p>
                          <a:endParaRPr lang="zh-CN"/>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4"/>
                          <a:stretch>
                            <a:fillRect l="-140339" t="-291525" r="-200678" b="-33898"/>
                          </a:stretch>
                        </a:blipFill>
                      </a:tcPr>
                    </a:tc>
                    <a:tc>
                      <a:txBody>
                        <a:bodyPr/>
                        <a:lstStyle/>
                        <a:p>
                          <a:pPr indent="0" algn="ctr">
                            <a:lnSpc>
                              <a:spcPct val="125000"/>
                            </a:lnSpc>
                            <a:spcAft>
                              <a:spcPts val="0"/>
                            </a:spcAft>
                          </a:pPr>
                          <a:r>
                            <a:rPr lang="en-US" sz="1800" kern="100" dirty="0">
                              <a:effectLst/>
                            </a:rPr>
                            <a:t>1%</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2%</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3%</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5%</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0" algn="ctr">
                            <a:lnSpc>
                              <a:spcPct val="125000"/>
                            </a:lnSpc>
                            <a:spcAft>
                              <a:spcPts val="0"/>
                            </a:spcAft>
                          </a:pPr>
                          <a:r>
                            <a:rPr lang="en-US" sz="1800" kern="100" dirty="0">
                              <a:effectLst/>
                            </a:rPr>
                            <a:t>10%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9222458"/>
                      </a:ext>
                    </a:extLst>
                  </a:tr>
                </a:tbl>
              </a:graphicData>
            </a:graphic>
          </p:graphicFrame>
        </mc:Fallback>
      </mc:AlternateContent>
    </p:spTree>
    <p:extLst>
      <p:ext uri="{BB962C8B-B14F-4D97-AF65-F5344CB8AC3E}">
        <p14:creationId xmlns:p14="http://schemas.microsoft.com/office/powerpoint/2010/main" val="8098680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 y="411510"/>
            <a:ext cx="26277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数字滤波法</a:t>
            </a:r>
          </a:p>
        </p:txBody>
      </p:sp>
      <mc:AlternateContent xmlns:mc="http://schemas.openxmlformats.org/markup-compatibility/2006" xmlns:a14="http://schemas.microsoft.com/office/drawing/2010/main">
        <mc:Choice Requires="a14">
          <p:sp>
            <p:nvSpPr>
              <p:cNvPr id="12" name="矩形 11"/>
              <p:cNvSpPr/>
              <p:nvPr/>
            </p:nvSpPr>
            <p:spPr>
              <a:xfrm>
                <a:off x="241684" y="1121835"/>
                <a:ext cx="8686800" cy="2516073"/>
              </a:xfrm>
              <a:prstGeom prst="rect">
                <a:avLst/>
              </a:prstGeom>
            </p:spPr>
            <p:txBody>
              <a:bodyPr wrap="square">
                <a:spAutoFit/>
              </a:bodyPr>
              <a:lstStyle/>
              <a:p>
                <a:pPr marL="285750" indent="-285750">
                  <a:lnSpc>
                    <a:spcPct val="125000"/>
                  </a:lnSpc>
                  <a:spcAft>
                    <a:spcPts val="0"/>
                  </a:spcAft>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数字滤波法的补偿思想是：</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zh-CN" b="1" dirty="0">
                    <a:solidFill>
                      <a:prstClr val="black"/>
                    </a:solidFill>
                    <a:latin typeface="Times New Roman" panose="02020603050405020304" pitchFamily="18" charset="0"/>
                    <a:ea typeface="微软雅黑" panose="020B0503020204020204" pitchFamily="34" charset="-122"/>
                  </a:rPr>
                  <a:t>在现有的传递函数为</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𝑾</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𝒔</m:t>
                    </m:r>
                    <m:r>
                      <a:rPr lang="en-US" altLang="zh-CN" b="1" smtClean="0">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的传感器系统中，附加一个传递函数为</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𝑯</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𝒔</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的环节，使系统总传递函数</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𝑰</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𝒔</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𝑾</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𝒔</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𝑯</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𝒔</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满足动态性能的要求</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zh-CN" b="1" dirty="0">
                    <a:solidFill>
                      <a:prstClr val="black"/>
                    </a:solidFill>
                    <a:latin typeface="Times New Roman" panose="02020603050405020304" pitchFamily="18" charset="0"/>
                    <a:ea typeface="微软雅黑" panose="020B0503020204020204" pitchFamily="34" charset="-122"/>
                  </a:rPr>
                  <a:t>这个附加的串联环节</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𝑯</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𝒔</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，可以由软件编程设计的等效数字滤波器来实现。</a:t>
                </a: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spcAft>
                    <a:spcPts val="0"/>
                  </a:spcAft>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spcAft>
                    <a:spcPts val="0"/>
                  </a:spcAft>
                  <a:buClr>
                    <a:schemeClr val="accent3">
                      <a:lumMod val="75000"/>
                    </a:schemeClr>
                  </a:buClr>
                  <a:buFont typeface="Wingdings" pitchFamily="2" charset="2"/>
                  <a:buChar char="Ø"/>
                </a:pPr>
                <a:endParaRPr lang="zh-CN" altLang="zh-CN"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12" name="矩形 11"/>
              <p:cNvSpPr>
                <a:spLocks noRot="1" noChangeAspect="1" noMove="1" noResize="1" noEditPoints="1" noAdjustHandles="1" noChangeArrowheads="1" noChangeShapeType="1" noTextEdit="1"/>
              </p:cNvSpPr>
              <p:nvPr/>
            </p:nvSpPr>
            <p:spPr>
              <a:xfrm>
                <a:off x="241684" y="1121835"/>
                <a:ext cx="8686800" cy="2516073"/>
              </a:xfrm>
              <a:prstGeom prst="rect">
                <a:avLst/>
              </a:prstGeom>
              <a:blipFill>
                <a:blip r:embed="rId3"/>
                <a:stretch>
                  <a:fillRect l="-491" r="-3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0849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228600" y="1707654"/>
                <a:ext cx="8686800" cy="323556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已知传感器为一阶系统，其传递函数</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𝑾</m:t>
                    </m:r>
                    <m:d>
                      <m:dPr>
                        <m:ctrlPr>
                          <a:rPr lang="zh-CN" altLang="zh-CN" b="1" i="1">
                            <a:solidFill>
                              <a:prstClr val="black"/>
                            </a:solidFill>
                            <a:latin typeface="Cambria Math" panose="02040503050406030204" pitchFamily="18" charset="0"/>
                            <a:ea typeface="微软雅黑" panose="020B0503020204020204" pitchFamily="34" charset="-122"/>
                          </a:rPr>
                        </m:ctrlPr>
                      </m:dPr>
                      <m:e>
                        <m:r>
                          <a:rPr lang="en-US" altLang="zh-CN" b="1" i="1">
                            <a:solidFill>
                              <a:prstClr val="black"/>
                            </a:solidFill>
                            <a:latin typeface="Cambria Math" panose="02040503050406030204" pitchFamily="18" charset="0"/>
                            <a:ea typeface="微软雅黑" panose="020B0503020204020204" pitchFamily="34" charset="-122"/>
                          </a:rPr>
                          <m:t>𝒔</m:t>
                        </m:r>
                      </m:e>
                    </m:d>
                  </m:oMath>
                </a14:m>
                <a:r>
                  <a:rPr lang="zh-CN" altLang="zh-CN" b="1" dirty="0">
                    <a:solidFill>
                      <a:prstClr val="black"/>
                    </a:solidFill>
                    <a:latin typeface="Times New Roman" panose="02020603050405020304" pitchFamily="18" charset="0"/>
                    <a:ea typeface="微软雅黑" panose="020B0503020204020204" pitchFamily="34" charset="-122"/>
                  </a:rPr>
                  <a:t>和频率特性</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𝑾</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𝒋</m:t>
                    </m:r>
                    <m:r>
                      <a:rPr lang="en-US" altLang="zh-CN" b="1" i="1">
                        <a:solidFill>
                          <a:prstClr val="black"/>
                        </a:solidFill>
                        <a:latin typeface="Cambria Math" panose="02040503050406030204" pitchFamily="18" charset="0"/>
                        <a:ea typeface="微软雅黑" panose="020B0503020204020204" pitchFamily="34" charset="-122"/>
                      </a:rPr>
                      <m:t>𝝎</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分别为：</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现欲将其频带扩展</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𝑲</m:t>
                    </m:r>
                  </m:oMath>
                </a14:m>
                <a:r>
                  <a:rPr lang="zh-CN" altLang="zh-CN" b="1" dirty="0">
                    <a:solidFill>
                      <a:prstClr val="black"/>
                    </a:solidFill>
                    <a:latin typeface="Times New Roman" panose="02020603050405020304" pitchFamily="18" charset="0"/>
                    <a:ea typeface="微软雅黑" panose="020B0503020204020204" pitchFamily="34" charset="-122"/>
                  </a:rPr>
                  <a:t>倍，即转折角频率</a:t>
                </a:r>
                <a14:m>
                  <m:oMath xmlns:m="http://schemas.openxmlformats.org/officeDocument/2006/math">
                    <m:sSubSup>
                      <m:sSubSupPr>
                        <m:ctrlPr>
                          <a:rPr lang="zh-CN" altLang="zh-CN" b="1" i="1">
                            <a:solidFill>
                              <a:prstClr val="black"/>
                            </a:solidFill>
                            <a:latin typeface="Cambria Math" panose="02040503050406030204" pitchFamily="18" charset="0"/>
                            <a:ea typeface="微软雅黑" panose="020B0503020204020204" pitchFamily="34" charset="-122"/>
                          </a:rPr>
                        </m:ctrlPr>
                      </m:sSubSupPr>
                      <m:e>
                        <m:r>
                          <a:rPr lang="en-US" altLang="zh-CN" b="1" i="1">
                            <a:solidFill>
                              <a:prstClr val="black"/>
                            </a:solidFill>
                            <a:latin typeface="Cambria Math" panose="02040503050406030204" pitchFamily="18" charset="0"/>
                            <a:ea typeface="微软雅黑" panose="020B0503020204020204" pitchFamily="34" charset="-122"/>
                          </a:rPr>
                          <m:t>𝝎</m:t>
                        </m:r>
                      </m:e>
                      <m:sub>
                        <m:r>
                          <a:rPr lang="en-US" altLang="zh-CN" b="1" i="1">
                            <a:solidFill>
                              <a:prstClr val="black"/>
                            </a:solidFill>
                            <a:latin typeface="Cambria Math" panose="02040503050406030204" pitchFamily="18" charset="0"/>
                            <a:ea typeface="微软雅黑" panose="020B0503020204020204" pitchFamily="34" charset="-122"/>
                          </a:rPr>
                          <m:t>𝝉</m:t>
                        </m:r>
                      </m:sub>
                      <m:sup>
                        <m:r>
                          <a:rPr lang="en-US" altLang="zh-CN" b="1">
                            <a:solidFill>
                              <a:prstClr val="black"/>
                            </a:solidFill>
                            <a:latin typeface="Cambria Math" panose="02040503050406030204" pitchFamily="18" charset="0"/>
                            <a:ea typeface="微软雅黑" panose="020B0503020204020204" pitchFamily="34" charset="-122"/>
                          </a:rPr>
                          <m:t>′</m:t>
                        </m:r>
                      </m:sup>
                    </m:sSubSup>
                  </m:oMath>
                </a14:m>
                <a:r>
                  <a:rPr lang="zh-CN" altLang="zh-CN" b="1" dirty="0">
                    <a:solidFill>
                      <a:prstClr val="black"/>
                    </a:solidFill>
                    <a:latin typeface="Times New Roman" panose="02020603050405020304" pitchFamily="18" charset="0"/>
                    <a:ea typeface="微软雅黑" panose="020B0503020204020204" pitchFamily="34" charset="-122"/>
                  </a:rPr>
                  <a:t>为：</a:t>
                </a: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时间常数</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𝝉</m:t>
                    </m:r>
                  </m:oMath>
                </a14:m>
                <a:r>
                  <a:rPr lang="zh-CN" altLang="zh-CN" b="1" dirty="0">
                    <a:solidFill>
                      <a:prstClr val="black"/>
                    </a:solidFill>
                    <a:latin typeface="Times New Roman" panose="02020603050405020304" pitchFamily="18" charset="0"/>
                    <a:ea typeface="微软雅黑" panose="020B0503020204020204" pitchFamily="34" charset="-122"/>
                  </a:rPr>
                  <a:t>减小</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𝑲</m:t>
                    </m:r>
                  </m:oMath>
                </a14:m>
                <a:r>
                  <a:rPr lang="zh-CN" altLang="zh-CN" b="1" dirty="0">
                    <a:solidFill>
                      <a:prstClr val="black"/>
                    </a:solidFill>
                    <a:latin typeface="Times New Roman" panose="02020603050405020304" pitchFamily="18" charset="0"/>
                    <a:ea typeface="微软雅黑" panose="020B0503020204020204" pitchFamily="34" charset="-122"/>
                  </a:rPr>
                  <a:t>倍，即：</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28600" y="1707654"/>
                <a:ext cx="8686800" cy="3235566"/>
              </a:xfrm>
              <a:prstGeom prst="rect">
                <a:avLst/>
              </a:prstGeom>
              <a:blipFill>
                <a:blip r:embed="rId3"/>
                <a:stretch>
                  <a:fillRect l="-350"/>
                </a:stretch>
              </a:blipFill>
            </p:spPr>
            <p:txBody>
              <a:bodyPr/>
              <a:lstStyle/>
              <a:p>
                <a:r>
                  <a:rPr lang="zh-CN" altLang="en-US">
                    <a:noFill/>
                  </a:rPr>
                  <a:t> </a:t>
                </a:r>
              </a:p>
            </p:txBody>
          </p:sp>
        </mc:Fallback>
      </mc:AlternateContent>
      <p:sp>
        <p:nvSpPr>
          <p:cNvPr id="6" name="矩形 5"/>
          <p:cNvSpPr/>
          <p:nvPr/>
        </p:nvSpPr>
        <p:spPr>
          <a:xfrm>
            <a:off x="881981" y="1285474"/>
            <a:ext cx="1385763"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工作原理</a:t>
            </a:r>
          </a:p>
        </p:txBody>
      </p:sp>
      <p:sp>
        <p:nvSpPr>
          <p:cNvPr id="7" name="七角星 6"/>
          <p:cNvSpPr/>
          <p:nvPr/>
        </p:nvSpPr>
        <p:spPr>
          <a:xfrm>
            <a:off x="377925" y="103925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3725005" y="2175706"/>
                <a:ext cx="1720343"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𝑾</m:t>
                      </m:r>
                      <m:r>
                        <a:rPr lang="zh-CN" altLang="en-US" b="1" i="0">
                          <a:latin typeface="Cambria Math" panose="02040503050406030204" pitchFamily="18" charset="0"/>
                        </a:rPr>
                        <m:t>(</m:t>
                      </m:r>
                      <m:r>
                        <a:rPr lang="zh-CN" altLang="en-US" b="1" i="1">
                          <a:latin typeface="Cambria Math" panose="02040503050406030204" pitchFamily="18" charset="0"/>
                        </a:rPr>
                        <m:t>𝒔</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1">
                              <a:latin typeface="Cambria Math" panose="02040503050406030204" pitchFamily="18" charset="0"/>
                            </a:rPr>
                            <m:t>𝝉</m:t>
                          </m:r>
                          <m:r>
                            <a:rPr lang="zh-CN" altLang="en-US" b="1" i="1">
                              <a:latin typeface="Cambria Math" panose="02040503050406030204" pitchFamily="18" charset="0"/>
                            </a:rPr>
                            <m:t>𝒔</m:t>
                          </m:r>
                        </m:den>
                      </m:f>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3725005" y="2175706"/>
                <a:ext cx="1720343" cy="61734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574435" y="2793054"/>
                <a:ext cx="2005677" cy="66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𝑾</m:t>
                      </m:r>
                      <m:r>
                        <a:rPr lang="zh-CN" altLang="en-US" b="1" i="0">
                          <a:latin typeface="Cambria Math" panose="02040503050406030204" pitchFamily="18" charset="0"/>
                        </a:rPr>
                        <m:t>(</m:t>
                      </m:r>
                      <m:r>
                        <a:rPr lang="zh-CN" altLang="en-US" b="1" i="0">
                          <a:latin typeface="Cambria Math" panose="02040503050406030204" pitchFamily="18" charset="0"/>
                        </a:rPr>
                        <m:t>𝐣</m:t>
                      </m:r>
                      <m:r>
                        <a:rPr lang="zh-CN" altLang="en-US" b="1" i="1">
                          <a:latin typeface="Cambria Math" panose="02040503050406030204" pitchFamily="18" charset="0"/>
                        </a:rPr>
                        <m:t>𝝎</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0">
                              <a:latin typeface="Cambria Math" panose="02040503050406030204" pitchFamily="18" charset="0"/>
                            </a:rPr>
                            <m:t>𝐣</m:t>
                          </m:r>
                          <m:r>
                            <a:rPr lang="zh-CN" altLang="en-US" b="1" i="1">
                              <a:latin typeface="Cambria Math" panose="02040503050406030204" pitchFamily="18" charset="0"/>
                            </a:rPr>
                            <m:t>𝝎𝝉</m:t>
                          </m:r>
                        </m:den>
                      </m:f>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3574435" y="2793054"/>
                <a:ext cx="2005677" cy="66088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3923928" y="3912701"/>
                <a:ext cx="12761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𝝎</m:t>
                          </m:r>
                        </m:e>
                        <m:sub>
                          <m:r>
                            <a:rPr lang="zh-CN" altLang="en-US" b="1" i="1">
                              <a:latin typeface="Cambria Math" panose="02040503050406030204" pitchFamily="18" charset="0"/>
                            </a:rPr>
                            <m:t>𝝉</m:t>
                          </m:r>
                        </m:sub>
                        <m:sup>
                          <m:r>
                            <a:rPr lang="zh-CN" altLang="en-US" b="1" i="0">
                              <a:latin typeface="Cambria Math" panose="02040503050406030204" pitchFamily="18" charset="0"/>
                            </a:rPr>
                            <m:t>′</m:t>
                          </m:r>
                        </m:sup>
                      </m:sSubSup>
                      <m:r>
                        <a:rPr lang="zh-CN" altLang="en-US" b="1" i="0">
                          <a:latin typeface="Cambria Math" panose="02040503050406030204" pitchFamily="18" charset="0"/>
                        </a:rPr>
                        <m:t>=</m:t>
                      </m:r>
                      <m:r>
                        <a:rPr lang="zh-CN" altLang="en-US" b="1" i="1">
                          <a:latin typeface="Cambria Math" panose="02040503050406030204" pitchFamily="18" charset="0"/>
                        </a:rPr>
                        <m:t>𝑲</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𝝎</m:t>
                          </m:r>
                        </m:e>
                        <m:sub>
                          <m:r>
                            <a:rPr lang="zh-CN" altLang="en-US" b="1" i="1">
                              <a:latin typeface="Cambria Math" panose="02040503050406030204" pitchFamily="18" charset="0"/>
                            </a:rPr>
                            <m:t>𝝉</m:t>
                          </m:r>
                        </m:sub>
                      </m:sSub>
                    </m:oMath>
                  </m:oMathPara>
                </a14:m>
                <a:endParaRPr lang="zh-CN" altLang="en-US" b="1" dirty="0"/>
              </a:p>
            </p:txBody>
          </p:sp>
        </mc:Choice>
        <mc:Fallback xmlns="">
          <p:sp>
            <p:nvSpPr>
              <p:cNvPr id="4" name="矩形 3"/>
              <p:cNvSpPr>
                <a:spLocks noRot="1" noChangeAspect="1" noMove="1" noResize="1" noEditPoints="1" noAdjustHandles="1" noChangeArrowheads="1" noChangeShapeType="1" noTextEdit="1"/>
              </p:cNvSpPr>
              <p:nvPr/>
            </p:nvSpPr>
            <p:spPr>
              <a:xfrm>
                <a:off x="3923928" y="3912701"/>
                <a:ext cx="1276182"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144743" y="4380245"/>
                <a:ext cx="895309" cy="562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b="1" i="1">
                              <a:latin typeface="Cambria Math" panose="02040503050406030204" pitchFamily="18" charset="0"/>
                            </a:rPr>
                          </m:ctrlPr>
                        </m:sSupPr>
                        <m:e>
                          <m:r>
                            <a:rPr lang="zh-CN" altLang="en-US" b="1" i="1">
                              <a:latin typeface="Cambria Math" panose="02040503050406030204" pitchFamily="18" charset="0"/>
                            </a:rPr>
                            <m:t>𝝉</m:t>
                          </m:r>
                        </m:e>
                        <m:sup>
                          <m:r>
                            <a:rPr lang="zh-CN" altLang="en-US" b="1" i="0">
                              <a:latin typeface="Cambria Math" panose="02040503050406030204" pitchFamily="18" charset="0"/>
                            </a:rPr>
                            <m:t>′</m:t>
                          </m:r>
                        </m:sup>
                      </m:sSup>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𝝉</m:t>
                          </m:r>
                        </m:num>
                        <m:den>
                          <m:r>
                            <a:rPr lang="zh-CN" altLang="en-US" b="1" i="1">
                              <a:latin typeface="Cambria Math" panose="02040503050406030204" pitchFamily="18" charset="0"/>
                            </a:rPr>
                            <m:t>𝑲</m:t>
                          </m:r>
                        </m:den>
                      </m:f>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4144743" y="4380245"/>
                <a:ext cx="895309" cy="562975"/>
              </a:xfrm>
              <a:prstGeom prst="rect">
                <a:avLst/>
              </a:prstGeom>
              <a:blipFill>
                <a:blip r:embed="rId7"/>
                <a:stretch>
                  <a:fillRect/>
                </a:stretch>
              </a:blipFill>
            </p:spPr>
            <p:txBody>
              <a:bodyPr/>
              <a:lstStyle/>
              <a:p>
                <a:r>
                  <a:rPr lang="zh-CN" altLang="en-US">
                    <a:noFill/>
                  </a:rPr>
                  <a:t> </a:t>
                </a:r>
              </a:p>
            </p:txBody>
          </p:sp>
        </mc:Fallback>
      </mc:AlternateContent>
      <p:sp>
        <p:nvSpPr>
          <p:cNvPr id="12" name="矩形 11"/>
          <p:cNvSpPr/>
          <p:nvPr/>
        </p:nvSpPr>
        <p:spPr>
          <a:xfrm>
            <a:off x="2" y="411510"/>
            <a:ext cx="26277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数字滤波法</a:t>
            </a:r>
          </a:p>
        </p:txBody>
      </p:sp>
    </p:spTree>
    <p:extLst>
      <p:ext uri="{BB962C8B-B14F-4D97-AF65-F5344CB8AC3E}">
        <p14:creationId xmlns:p14="http://schemas.microsoft.com/office/powerpoint/2010/main" val="21591156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228600" y="1707654"/>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可以通过附加一个串联环节（称为校正环节）达到上述目的；</a:t>
                </a: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b="1" dirty="0">
                    <a:solidFill>
                      <a:schemeClr val="accent5">
                        <a:lumMod val="75000"/>
                      </a:schemeClr>
                    </a:solidFill>
                    <a:latin typeface="Times New Roman" panose="02020603050405020304" pitchFamily="18" charset="0"/>
                    <a:ea typeface="微软雅黑" panose="020B0503020204020204" pitchFamily="34" charset="-122"/>
                  </a:rPr>
                  <a:t>校正环节的传递函数</a:t>
                </a:r>
                <a14:m>
                  <m:oMath xmlns:m="http://schemas.openxmlformats.org/officeDocument/2006/math">
                    <m:r>
                      <a:rPr lang="en-US" altLang="zh-CN" b="1">
                        <a:solidFill>
                          <a:schemeClr val="accent5">
                            <a:lumMod val="75000"/>
                          </a:schemeClr>
                        </a:solidFill>
                        <a:latin typeface="Cambria Math" panose="02040503050406030204" pitchFamily="18" charset="0"/>
                        <a:ea typeface="微软雅黑" panose="020B0503020204020204" pitchFamily="34" charset="-122"/>
                      </a:rPr>
                      <m:t>𝑯</m:t>
                    </m:r>
                    <m:r>
                      <a:rPr lang="en-US" altLang="zh-CN" b="1">
                        <a:solidFill>
                          <a:schemeClr val="accent5">
                            <a:lumMod val="75000"/>
                          </a:schemeClr>
                        </a:solidFill>
                        <a:latin typeface="Cambria Math" panose="02040503050406030204" pitchFamily="18" charset="0"/>
                        <a:ea typeface="微软雅黑" panose="020B0503020204020204" pitchFamily="34" charset="-122"/>
                      </a:rPr>
                      <m:t>(</m:t>
                    </m:r>
                    <m:r>
                      <a:rPr lang="en-US" altLang="zh-CN" b="1">
                        <a:solidFill>
                          <a:schemeClr val="accent5">
                            <a:lumMod val="75000"/>
                          </a:schemeClr>
                        </a:solidFill>
                        <a:latin typeface="Cambria Math" panose="02040503050406030204" pitchFamily="18" charset="0"/>
                        <a:ea typeface="微软雅黑" panose="020B0503020204020204" pitchFamily="34" charset="-122"/>
                      </a:rPr>
                      <m:t>𝒔</m:t>
                    </m:r>
                    <m:r>
                      <a:rPr lang="en-US" altLang="zh-CN" b="1">
                        <a:solidFill>
                          <a:schemeClr val="accent5">
                            <a:lumMod val="75000"/>
                          </a:schemeClr>
                        </a:solidFill>
                        <a:latin typeface="Cambria Math" panose="02040503050406030204" pitchFamily="18" charset="0"/>
                        <a:ea typeface="微软雅黑" panose="020B0503020204020204" pitchFamily="34" charset="-122"/>
                      </a:rPr>
                      <m:t>)</m:t>
                    </m:r>
                  </m:oMath>
                </a14:m>
                <a:endParaRPr lang="zh-CN" altLang="zh-CN" b="1" dirty="0">
                  <a:solidFill>
                    <a:schemeClr val="accent5">
                      <a:lumMod val="75000"/>
                    </a:schemeClr>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串入一个校正环节</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𝑯</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𝒔</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后，与原传感器系统</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𝑾</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𝒔</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组成一个新的系统</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𝑰</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𝒔</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28600" y="1707654"/>
                <a:ext cx="8686800" cy="3208571"/>
              </a:xfrm>
              <a:prstGeom prst="rect">
                <a:avLst/>
              </a:prstGeom>
              <a:blipFill>
                <a:blip r:embed="rId3"/>
                <a:stretch>
                  <a:fillRect l="-490"/>
                </a:stretch>
              </a:blipFill>
            </p:spPr>
            <p:txBody>
              <a:bodyPr/>
              <a:lstStyle/>
              <a:p>
                <a:r>
                  <a:rPr lang="zh-CN" altLang="en-US">
                    <a:noFill/>
                  </a:rPr>
                  <a:t> </a:t>
                </a:r>
              </a:p>
            </p:txBody>
          </p:sp>
        </mc:Fallback>
      </mc:AlternateContent>
      <p:sp>
        <p:nvSpPr>
          <p:cNvPr id="6" name="矩形 5"/>
          <p:cNvSpPr/>
          <p:nvPr/>
        </p:nvSpPr>
        <p:spPr>
          <a:xfrm>
            <a:off x="881981" y="1285474"/>
            <a:ext cx="1385763"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工作原理</a:t>
            </a:r>
          </a:p>
        </p:txBody>
      </p:sp>
      <p:sp>
        <p:nvSpPr>
          <p:cNvPr id="7" name="七角星 6"/>
          <p:cNvSpPr/>
          <p:nvPr/>
        </p:nvSpPr>
        <p:spPr>
          <a:xfrm>
            <a:off x="377925" y="103925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2" name="NORMAL"/>
          <p:cNvPicPr/>
          <p:nvPr/>
        </p:nvPicPr>
        <p:blipFill>
          <a:blip r:embed="rId4" cstate="print"/>
          <a:stretch>
            <a:fillRect/>
          </a:stretch>
        </p:blipFill>
        <p:spPr>
          <a:xfrm>
            <a:off x="1367644" y="3164052"/>
            <a:ext cx="2700300" cy="1404156"/>
          </a:xfrm>
          <a:prstGeom prst="rect">
            <a:avLst/>
          </a:prstGeom>
        </p:spPr>
      </p:pic>
      <p:pic>
        <p:nvPicPr>
          <p:cNvPr id="13" name="图片 12" descr="C:\Users\qq251\Desktop\111111111111111111111111111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8104" y="2859475"/>
            <a:ext cx="2484276" cy="2013310"/>
          </a:xfrm>
          <a:prstGeom prst="rect">
            <a:avLst/>
          </a:prstGeom>
          <a:noFill/>
          <a:ln>
            <a:noFill/>
          </a:ln>
        </p:spPr>
      </p:pic>
      <p:sp>
        <p:nvSpPr>
          <p:cNvPr id="9" name="矩形 8"/>
          <p:cNvSpPr/>
          <p:nvPr/>
        </p:nvSpPr>
        <p:spPr>
          <a:xfrm>
            <a:off x="2" y="411510"/>
            <a:ext cx="26277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数字滤波法</a:t>
            </a:r>
          </a:p>
        </p:txBody>
      </p:sp>
    </p:spTree>
    <p:extLst>
      <p:ext uri="{BB962C8B-B14F-4D97-AF65-F5344CB8AC3E}">
        <p14:creationId xmlns:p14="http://schemas.microsoft.com/office/powerpoint/2010/main" val="17336860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228600" y="1707654"/>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𝑰</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𝒔</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应具有希望的动态特性，即：</a:t>
                </a: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于是校正环节的传递函数</a:t>
                </a:r>
                <a14:m>
                  <m:oMath xmlns:m="http://schemas.openxmlformats.org/officeDocument/2006/math">
                    <m:r>
                      <a:rPr lang="zh-CN" altLang="en-US" b="1" i="1">
                        <a:latin typeface="Cambria Math" panose="02040503050406030204" pitchFamily="18" charset="0"/>
                      </a:rPr>
                      <m:t>𝑯</m:t>
                    </m:r>
                    <m:r>
                      <a:rPr lang="zh-CN" altLang="en-US" b="1">
                        <a:latin typeface="Cambria Math" panose="02040503050406030204" pitchFamily="18" charset="0"/>
                      </a:rPr>
                      <m:t>(</m:t>
                    </m:r>
                    <m:r>
                      <a:rPr lang="zh-CN" altLang="en-US" b="1" i="1">
                        <a:latin typeface="Cambria Math" panose="02040503050406030204" pitchFamily="18" charset="0"/>
                      </a:rPr>
                      <m:t>𝒔</m:t>
                    </m:r>
                    <m:r>
                      <a:rPr lang="zh-CN" altLang="en-US" b="1">
                        <a:latin typeface="Cambria Math" panose="02040503050406030204" pitchFamily="18" charset="0"/>
                      </a:rPr>
                      <m:t>)</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b="1" dirty="0">
                    <a:solidFill>
                      <a:schemeClr val="accent5">
                        <a:lumMod val="75000"/>
                      </a:schemeClr>
                    </a:solidFill>
                    <a:latin typeface="Times New Roman" panose="02020603050405020304" pitchFamily="18" charset="0"/>
                    <a:ea typeface="微软雅黑" panose="020B0503020204020204" pitchFamily="34" charset="-122"/>
                  </a:rPr>
                  <a:t>校正环节的</a:t>
                </a:r>
                <a:r>
                  <a:rPr lang="zh-CN" altLang="en-US" b="1" dirty="0">
                    <a:solidFill>
                      <a:schemeClr val="accent5">
                        <a:lumMod val="75000"/>
                      </a:schemeClr>
                    </a:solidFill>
                    <a:latin typeface="Times New Roman" panose="02020603050405020304" pitchFamily="18" charset="0"/>
                    <a:ea typeface="微软雅黑" panose="020B0503020204020204" pitchFamily="34" charset="-122"/>
                  </a:rPr>
                  <a:t>实现</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由后向差分法求得模拟滤波器</a:t>
                </a:r>
                <a14:m>
                  <m:oMath xmlns:m="http://schemas.openxmlformats.org/officeDocument/2006/math">
                    <m:r>
                      <a:rPr lang="zh-CN" altLang="en-US" b="1" i="1">
                        <a:latin typeface="Cambria Math" panose="02040503050406030204" pitchFamily="18" charset="0"/>
                      </a:rPr>
                      <m:t>𝑯</m:t>
                    </m:r>
                    <m:r>
                      <a:rPr lang="zh-CN" altLang="en-US" b="1">
                        <a:latin typeface="Cambria Math" panose="02040503050406030204" pitchFamily="18" charset="0"/>
                      </a:rPr>
                      <m:t>(</m:t>
                    </m:r>
                    <m:r>
                      <a:rPr lang="zh-CN" altLang="en-US" b="1" i="1">
                        <a:latin typeface="Cambria Math" panose="02040503050406030204" pitchFamily="18" charset="0"/>
                      </a:rPr>
                      <m:t>𝒔</m:t>
                    </m:r>
                    <m:r>
                      <a:rPr lang="zh-CN" altLang="en-US" b="1">
                        <a:latin typeface="Cambria Math" panose="02040503050406030204" pitchFamily="18" charset="0"/>
                      </a:rPr>
                      <m:t>)</m:t>
                    </m:r>
                  </m:oMath>
                </a14:m>
                <a:r>
                  <a:rPr lang="zh-CN" altLang="zh-CN" b="1" dirty="0">
                    <a:solidFill>
                      <a:prstClr val="black"/>
                    </a:solidFill>
                    <a:latin typeface="Times New Roman" panose="02020603050405020304" pitchFamily="18" charset="0"/>
                    <a:ea typeface="微软雅黑" panose="020B0503020204020204" pitchFamily="34" charset="-122"/>
                  </a:rPr>
                  <a:t>的等效数字滤波器为：</a:t>
                </a: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28600" y="1707654"/>
                <a:ext cx="8686800" cy="3208571"/>
              </a:xfrm>
              <a:prstGeom prst="rect">
                <a:avLst/>
              </a:prstGeom>
              <a:blipFill>
                <a:blip r:embed="rId3"/>
                <a:stretch>
                  <a:fillRect l="-490"/>
                </a:stretch>
              </a:blipFill>
            </p:spPr>
            <p:txBody>
              <a:bodyPr/>
              <a:lstStyle/>
              <a:p>
                <a:r>
                  <a:rPr lang="zh-CN" altLang="en-US">
                    <a:noFill/>
                  </a:rPr>
                  <a:t> </a:t>
                </a:r>
              </a:p>
            </p:txBody>
          </p:sp>
        </mc:Fallback>
      </mc:AlternateContent>
      <p:sp>
        <p:nvSpPr>
          <p:cNvPr id="6" name="矩形 5"/>
          <p:cNvSpPr/>
          <p:nvPr/>
        </p:nvSpPr>
        <p:spPr>
          <a:xfrm>
            <a:off x="881981" y="1285474"/>
            <a:ext cx="1385763"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工作原理</a:t>
            </a:r>
          </a:p>
        </p:txBody>
      </p:sp>
      <p:sp>
        <p:nvSpPr>
          <p:cNvPr id="7" name="七角星 6"/>
          <p:cNvSpPr/>
          <p:nvPr/>
        </p:nvSpPr>
        <p:spPr>
          <a:xfrm>
            <a:off x="377925" y="103925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1475656" y="2103698"/>
                <a:ext cx="6192688" cy="8036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𝑰</m:t>
                      </m:r>
                      <m:r>
                        <a:rPr lang="zh-CN" altLang="en-US" b="1" i="0">
                          <a:latin typeface="Cambria Math" panose="02040503050406030204" pitchFamily="18" charset="0"/>
                        </a:rPr>
                        <m:t>(</m:t>
                      </m:r>
                      <m:r>
                        <a:rPr lang="zh-CN" altLang="en-US" b="1" i="1">
                          <a:latin typeface="Cambria Math" panose="02040503050406030204" pitchFamily="18" charset="0"/>
                        </a:rPr>
                        <m:t>𝒔</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𝒀</m:t>
                              </m:r>
                              <m:r>
                                <a:rPr lang="zh-CN" altLang="en-US" b="1" i="0">
                                  <a:latin typeface="Cambria Math" panose="02040503050406030204" pitchFamily="18" charset="0"/>
                                </a:rPr>
                                <m:t>(</m:t>
                              </m:r>
                              <m:r>
                                <a:rPr lang="zh-CN" altLang="en-US" b="1" i="1">
                                  <a:latin typeface="Cambria Math" panose="02040503050406030204" pitchFamily="18" charset="0"/>
                                </a:rPr>
                                <m:t>𝒔</m:t>
                              </m:r>
                            </m:e>
                          </m:d>
                        </m:num>
                        <m:den>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𝑿</m:t>
                              </m:r>
                              <m:r>
                                <a:rPr lang="zh-CN" altLang="en-US" b="1" i="0">
                                  <a:latin typeface="Cambria Math" panose="02040503050406030204" pitchFamily="18" charset="0"/>
                                </a:rPr>
                                <m:t>(</m:t>
                              </m:r>
                              <m:r>
                                <a:rPr lang="zh-CN" altLang="en-US" b="1" i="1">
                                  <a:latin typeface="Cambria Math" panose="02040503050406030204" pitchFamily="18" charset="0"/>
                                </a:rPr>
                                <m:t>𝒔</m:t>
                              </m:r>
                            </m:e>
                          </m:d>
                        </m:den>
                      </m:f>
                      <m:r>
                        <a:rPr lang="zh-CN" altLang="en-US" b="1" i="0">
                          <a:latin typeface="Cambria Math" panose="02040503050406030204" pitchFamily="18" charset="0"/>
                        </a:rPr>
                        <m:t>=</m:t>
                      </m:r>
                      <m:f>
                        <m:fPr>
                          <m:ctrlPr>
                            <a:rPr lang="zh-CN" altLang="en-US" b="1" i="1">
                              <a:latin typeface="Cambria Math" panose="02040503050406030204" pitchFamily="18" charset="0"/>
                            </a:rPr>
                          </m:ctrlPr>
                        </m:fPr>
                        <m:num>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𝒀</m:t>
                              </m:r>
                              <m:r>
                                <a:rPr lang="zh-CN" altLang="en-US" b="1" i="0">
                                  <a:latin typeface="Cambria Math" panose="02040503050406030204" pitchFamily="18" charset="0"/>
                                </a:rPr>
                                <m:t>(</m:t>
                              </m:r>
                              <m:r>
                                <a:rPr lang="zh-CN" altLang="en-US" b="1" i="1">
                                  <a:latin typeface="Cambria Math" panose="02040503050406030204" pitchFamily="18" charset="0"/>
                                </a:rPr>
                                <m:t>𝒔</m:t>
                              </m:r>
                              <m:r>
                                <a:rPr lang="zh-CN" altLang="en-US" b="1" i="0">
                                  <a:latin typeface="Cambria Math" panose="02040503050406030204" pitchFamily="18" charset="0"/>
                                </a:rPr>
                                <m:t>)</m:t>
                              </m:r>
                              <m:r>
                                <a:rPr lang="zh-CN" altLang="en-US" b="1" i="1">
                                  <a:latin typeface="Cambria Math" panose="02040503050406030204" pitchFamily="18" charset="0"/>
                                </a:rPr>
                                <m:t>𝑼</m:t>
                              </m:r>
                              <m:r>
                                <a:rPr lang="zh-CN" altLang="en-US" b="1" i="0">
                                  <a:latin typeface="Cambria Math" panose="02040503050406030204" pitchFamily="18" charset="0"/>
                                </a:rPr>
                                <m:t>(</m:t>
                              </m:r>
                              <m:r>
                                <a:rPr lang="zh-CN" altLang="en-US" b="1" i="1">
                                  <a:latin typeface="Cambria Math" panose="02040503050406030204" pitchFamily="18" charset="0"/>
                                </a:rPr>
                                <m:t>𝒔</m:t>
                              </m:r>
                            </m:e>
                          </m:d>
                        </m:num>
                        <m:den>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𝑼</m:t>
                              </m:r>
                              <m:r>
                                <a:rPr lang="zh-CN" altLang="en-US" b="1" i="0">
                                  <a:latin typeface="Cambria Math" panose="02040503050406030204" pitchFamily="18" charset="0"/>
                                </a:rPr>
                                <m:t>(</m:t>
                              </m:r>
                              <m:r>
                                <a:rPr lang="zh-CN" altLang="en-US" b="1" i="1">
                                  <a:latin typeface="Cambria Math" panose="02040503050406030204" pitchFamily="18" charset="0"/>
                                </a:rPr>
                                <m:t>𝒔</m:t>
                              </m:r>
                              <m:r>
                                <a:rPr lang="zh-CN" altLang="en-US" b="1" i="0">
                                  <a:latin typeface="Cambria Math" panose="02040503050406030204" pitchFamily="18" charset="0"/>
                                </a:rPr>
                                <m:t>)</m:t>
                              </m:r>
                              <m:r>
                                <a:rPr lang="zh-CN" altLang="en-US" b="1" i="1">
                                  <a:latin typeface="Cambria Math" panose="02040503050406030204" pitchFamily="18" charset="0"/>
                                </a:rPr>
                                <m:t>𝑿</m:t>
                              </m:r>
                              <m:r>
                                <a:rPr lang="zh-CN" altLang="en-US" b="1" i="0">
                                  <a:latin typeface="Cambria Math" panose="02040503050406030204" pitchFamily="18" charset="0"/>
                                </a:rPr>
                                <m:t>(</m:t>
                              </m:r>
                              <m:r>
                                <a:rPr lang="zh-CN" altLang="en-US" b="1" i="1">
                                  <a:latin typeface="Cambria Math" panose="02040503050406030204" pitchFamily="18" charset="0"/>
                                </a:rPr>
                                <m:t>𝒔</m:t>
                              </m:r>
                            </m:e>
                          </m:d>
                        </m:den>
                      </m:f>
                      <m:r>
                        <a:rPr lang="zh-CN" altLang="en-US" b="1" i="0">
                          <a:latin typeface="Cambria Math" panose="02040503050406030204" pitchFamily="18" charset="0"/>
                        </a:rPr>
                        <m:t>=</m:t>
                      </m:r>
                      <m:r>
                        <a:rPr lang="zh-CN" altLang="en-US" b="1" i="1">
                          <a:latin typeface="Cambria Math" panose="02040503050406030204" pitchFamily="18" charset="0"/>
                        </a:rPr>
                        <m:t>𝑾</m:t>
                      </m:r>
                      <m:r>
                        <a:rPr lang="zh-CN" altLang="en-US" b="1" i="0">
                          <a:latin typeface="Cambria Math" panose="02040503050406030204" pitchFamily="18" charset="0"/>
                        </a:rPr>
                        <m:t>(</m:t>
                      </m:r>
                      <m:r>
                        <a:rPr lang="zh-CN" altLang="en-US" b="1" i="1">
                          <a:latin typeface="Cambria Math" panose="02040503050406030204" pitchFamily="18" charset="0"/>
                        </a:rPr>
                        <m:t>𝒔</m:t>
                      </m:r>
                      <m:r>
                        <a:rPr lang="zh-CN" altLang="en-US" b="1" i="0">
                          <a:latin typeface="Cambria Math" panose="02040503050406030204" pitchFamily="18" charset="0"/>
                        </a:rPr>
                        <m:t>)</m:t>
                      </m:r>
                      <m:r>
                        <a:rPr lang="zh-CN" altLang="en-US" b="1" i="1">
                          <a:latin typeface="Cambria Math" panose="02040503050406030204" pitchFamily="18" charset="0"/>
                        </a:rPr>
                        <m:t>𝑯</m:t>
                      </m:r>
                      <m:r>
                        <a:rPr lang="zh-CN" altLang="en-US" b="1" i="0">
                          <a:latin typeface="Cambria Math" panose="02040503050406030204" pitchFamily="18" charset="0"/>
                        </a:rPr>
                        <m:t>(</m:t>
                      </m:r>
                      <m:r>
                        <a:rPr lang="zh-CN" altLang="en-US" b="1" i="1">
                          <a:latin typeface="Cambria Math" panose="02040503050406030204" pitchFamily="18" charset="0"/>
                        </a:rPr>
                        <m:t>𝒔</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0">
                              <a:latin typeface="Cambria Math" panose="02040503050406030204" pitchFamily="18" charset="0"/>
                            </a:rPr>
                            <m:t>𝟏</m:t>
                          </m:r>
                          <m:r>
                            <a:rPr lang="zh-CN" altLang="en-US" b="1" i="0">
                              <a:latin typeface="Cambria Math" panose="02040503050406030204" pitchFamily="18" charset="0"/>
                            </a:rPr>
                            <m:t>+</m:t>
                          </m:r>
                          <m:sSup>
                            <m:sSupPr>
                              <m:ctrlPr>
                                <a:rPr lang="zh-CN" altLang="en-US" b="1" i="1">
                                  <a:latin typeface="Cambria Math" panose="02040503050406030204" pitchFamily="18" charset="0"/>
                                </a:rPr>
                              </m:ctrlPr>
                            </m:sSupPr>
                            <m:e>
                              <m:r>
                                <a:rPr lang="zh-CN" altLang="en-US" b="1" i="1">
                                  <a:latin typeface="Cambria Math" panose="02040503050406030204" pitchFamily="18" charset="0"/>
                                </a:rPr>
                                <m:t>𝝉</m:t>
                              </m:r>
                            </m:e>
                            <m:sup>
                              <m:r>
                                <a:rPr lang="zh-CN" altLang="en-US" b="1" i="0">
                                  <a:latin typeface="Cambria Math" panose="02040503050406030204" pitchFamily="18" charset="0"/>
                                </a:rPr>
                                <m:t>′</m:t>
                              </m:r>
                            </m:sup>
                          </m:sSup>
                          <m:r>
                            <a:rPr lang="zh-CN" altLang="en-US" b="1" i="1">
                              <a:latin typeface="Cambria Math" panose="02040503050406030204" pitchFamily="18" charset="0"/>
                            </a:rPr>
                            <m:t>𝒔</m:t>
                          </m:r>
                        </m:den>
                      </m:f>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0">
                              <a:latin typeface="Cambria Math" panose="02040503050406030204" pitchFamily="18" charset="0"/>
                            </a:rPr>
                            <m:t>𝟏</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𝝉</m:t>
                              </m:r>
                            </m:num>
                            <m:den>
                              <m:r>
                                <a:rPr lang="zh-CN" altLang="en-US" b="1" i="1">
                                  <a:latin typeface="Cambria Math" panose="02040503050406030204" pitchFamily="18" charset="0"/>
                                </a:rPr>
                                <m:t>𝑲</m:t>
                              </m:r>
                            </m:den>
                          </m:f>
                          <m:r>
                            <a:rPr lang="zh-CN" altLang="en-US" b="1" i="1">
                              <a:latin typeface="Cambria Math" panose="02040503050406030204" pitchFamily="18" charset="0"/>
                            </a:rPr>
                            <m:t>𝒔</m:t>
                          </m:r>
                        </m:den>
                      </m:f>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1475656" y="2103698"/>
                <a:ext cx="6192688" cy="80361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3302197" y="3075806"/>
                <a:ext cx="2539606" cy="743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b="1" i="1">
                          <a:latin typeface="Cambria Math" panose="02040503050406030204" pitchFamily="18" charset="0"/>
                        </a:rPr>
                        <m:t>𝑯</m:t>
                      </m:r>
                      <m:r>
                        <a:rPr lang="zh-CN" altLang="en-US" sz="1600" b="1" i="0">
                          <a:latin typeface="Cambria Math" panose="02040503050406030204" pitchFamily="18" charset="0"/>
                        </a:rPr>
                        <m:t>(</m:t>
                      </m:r>
                      <m:r>
                        <a:rPr lang="zh-CN" altLang="en-US" sz="1600" b="1" i="1">
                          <a:latin typeface="Cambria Math" panose="02040503050406030204" pitchFamily="18" charset="0"/>
                        </a:rPr>
                        <m:t>𝒔</m:t>
                      </m:r>
                      <m:r>
                        <a:rPr lang="zh-CN" altLang="en-US" sz="1600" b="1" i="0">
                          <a:latin typeface="Cambria Math" panose="02040503050406030204" pitchFamily="18" charset="0"/>
                        </a:rPr>
                        <m:t>)=</m:t>
                      </m:r>
                      <m:f>
                        <m:fPr>
                          <m:ctrlPr>
                            <a:rPr lang="zh-CN" altLang="en-US" sz="1600" b="1" i="1">
                              <a:latin typeface="Cambria Math" panose="02040503050406030204" pitchFamily="18" charset="0"/>
                            </a:rPr>
                          </m:ctrlPr>
                        </m:fPr>
                        <m:num>
                          <m:d>
                            <m:dPr>
                              <m:begChr m:val=""/>
                              <m:ctrlPr>
                                <a:rPr lang="zh-CN" altLang="en-US" sz="1600" b="1" i="1">
                                  <a:latin typeface="Cambria Math" panose="02040503050406030204" pitchFamily="18" charset="0"/>
                                </a:rPr>
                              </m:ctrlPr>
                            </m:dPr>
                            <m:e>
                              <m:r>
                                <a:rPr lang="zh-CN" altLang="en-US" sz="1600" b="1" i="1">
                                  <a:latin typeface="Cambria Math" panose="02040503050406030204" pitchFamily="18" charset="0"/>
                                </a:rPr>
                                <m:t>𝑰</m:t>
                              </m:r>
                              <m:r>
                                <a:rPr lang="zh-CN" altLang="en-US" sz="1600" b="1" i="0">
                                  <a:latin typeface="Cambria Math" panose="02040503050406030204" pitchFamily="18" charset="0"/>
                                </a:rPr>
                                <m:t>(</m:t>
                              </m:r>
                              <m:r>
                                <a:rPr lang="zh-CN" altLang="en-US" sz="1600" b="1" i="1">
                                  <a:latin typeface="Cambria Math" panose="02040503050406030204" pitchFamily="18" charset="0"/>
                                </a:rPr>
                                <m:t>𝒔</m:t>
                              </m:r>
                            </m:e>
                          </m:d>
                        </m:num>
                        <m:den>
                          <m:d>
                            <m:dPr>
                              <m:begChr m:val=""/>
                              <m:ctrlPr>
                                <a:rPr lang="zh-CN" altLang="en-US" sz="1600" b="1" i="1">
                                  <a:latin typeface="Cambria Math" panose="02040503050406030204" pitchFamily="18" charset="0"/>
                                </a:rPr>
                              </m:ctrlPr>
                            </m:dPr>
                            <m:e>
                              <m:r>
                                <a:rPr lang="zh-CN" altLang="en-US" sz="1600" b="1" i="1">
                                  <a:latin typeface="Cambria Math" panose="02040503050406030204" pitchFamily="18" charset="0"/>
                                </a:rPr>
                                <m:t>𝑾</m:t>
                              </m:r>
                              <m:r>
                                <a:rPr lang="zh-CN" altLang="en-US" sz="1600" b="1" i="0">
                                  <a:latin typeface="Cambria Math" panose="02040503050406030204" pitchFamily="18" charset="0"/>
                                </a:rPr>
                                <m:t>(</m:t>
                              </m:r>
                              <m:r>
                                <a:rPr lang="zh-CN" altLang="en-US" sz="1600" b="1" i="1">
                                  <a:latin typeface="Cambria Math" panose="02040503050406030204" pitchFamily="18" charset="0"/>
                                </a:rPr>
                                <m:t>𝒔</m:t>
                              </m:r>
                            </m:e>
                          </m:d>
                        </m:den>
                      </m:f>
                      <m:r>
                        <a:rPr lang="zh-CN" altLang="en-US" sz="1600" b="1" i="0">
                          <a:latin typeface="Cambria Math" panose="02040503050406030204" pitchFamily="18" charset="0"/>
                        </a:rPr>
                        <m:t>=</m:t>
                      </m:r>
                      <m:f>
                        <m:fPr>
                          <m:ctrlPr>
                            <a:rPr lang="zh-CN" altLang="en-US" sz="1600" b="1" i="1">
                              <a:latin typeface="Cambria Math" panose="02040503050406030204" pitchFamily="18" charset="0"/>
                            </a:rPr>
                          </m:ctrlPr>
                        </m:fPr>
                        <m:num>
                          <m:d>
                            <m:dPr>
                              <m:begChr m:val=""/>
                              <m:ctrlPr>
                                <a:rPr lang="zh-CN" altLang="en-US" sz="1600" b="1" i="1">
                                  <a:latin typeface="Cambria Math" panose="02040503050406030204" pitchFamily="18" charset="0"/>
                                </a:rPr>
                              </m:ctrlPr>
                            </m:dPr>
                            <m:e>
                              <m:r>
                                <a:rPr lang="zh-CN" altLang="en-US" sz="1600" b="1" i="0">
                                  <a:latin typeface="Cambria Math" panose="02040503050406030204" pitchFamily="18" charset="0"/>
                                </a:rPr>
                                <m:t>𝟏</m:t>
                              </m:r>
                              <m:r>
                                <a:rPr lang="zh-CN" altLang="en-US" sz="1600" b="1" i="0">
                                  <a:latin typeface="Cambria Math" panose="02040503050406030204" pitchFamily="18" charset="0"/>
                                </a:rPr>
                                <m:t>+(</m:t>
                              </m:r>
                              <m:r>
                                <a:rPr lang="zh-CN" altLang="en-US" sz="1600" b="1" i="1">
                                  <a:latin typeface="Cambria Math" panose="02040503050406030204" pitchFamily="18" charset="0"/>
                                </a:rPr>
                                <m:t>𝝉</m:t>
                              </m:r>
                              <m:r>
                                <a:rPr lang="zh-CN" altLang="en-US" sz="1600" b="1" i="1">
                                  <a:latin typeface="Cambria Math" panose="02040503050406030204" pitchFamily="18" charset="0"/>
                                </a:rPr>
                                <m:t>𝒔</m:t>
                              </m:r>
                            </m:e>
                          </m:d>
                        </m:num>
                        <m:den>
                          <m:d>
                            <m:dPr>
                              <m:ctrlPr>
                                <a:rPr lang="zh-CN" altLang="en-US" sz="1600" b="1" i="1">
                                  <a:latin typeface="Cambria Math" panose="02040503050406030204" pitchFamily="18" charset="0"/>
                                </a:rPr>
                              </m:ctrlPr>
                            </m:dPr>
                            <m:e>
                              <m:r>
                                <a:rPr lang="zh-CN" altLang="en-US" sz="1600" b="1" i="0">
                                  <a:latin typeface="Cambria Math" panose="02040503050406030204" pitchFamily="18" charset="0"/>
                                </a:rPr>
                                <m:t>𝟏</m:t>
                              </m:r>
                              <m:r>
                                <a:rPr lang="zh-CN" altLang="en-US" sz="1600" b="1" i="0">
                                  <a:latin typeface="Cambria Math" panose="02040503050406030204" pitchFamily="18" charset="0"/>
                                </a:rPr>
                                <m:t>+</m:t>
                              </m:r>
                              <m:f>
                                <m:fPr>
                                  <m:ctrlPr>
                                    <a:rPr lang="zh-CN" altLang="en-US" sz="1600" b="1" i="1">
                                      <a:latin typeface="Cambria Math" panose="02040503050406030204" pitchFamily="18" charset="0"/>
                                    </a:rPr>
                                  </m:ctrlPr>
                                </m:fPr>
                                <m:num>
                                  <m:r>
                                    <a:rPr lang="zh-CN" altLang="en-US" sz="1600" b="1" i="1">
                                      <a:latin typeface="Cambria Math" panose="02040503050406030204" pitchFamily="18" charset="0"/>
                                    </a:rPr>
                                    <m:t>𝝉</m:t>
                                  </m:r>
                                </m:num>
                                <m:den>
                                  <m:r>
                                    <a:rPr lang="zh-CN" altLang="en-US" sz="1600" b="1" i="1">
                                      <a:latin typeface="Cambria Math" panose="02040503050406030204" pitchFamily="18" charset="0"/>
                                    </a:rPr>
                                    <m:t>𝑲</m:t>
                                  </m:r>
                                </m:den>
                              </m:f>
                              <m:r>
                                <a:rPr lang="zh-CN" altLang="en-US" sz="1600" b="1" i="1">
                                  <a:latin typeface="Cambria Math" panose="02040503050406030204" pitchFamily="18" charset="0"/>
                                </a:rPr>
                                <m:t>𝒔</m:t>
                              </m:r>
                            </m:e>
                          </m:d>
                        </m:den>
                      </m:f>
                    </m:oMath>
                  </m:oMathPara>
                </a14:m>
                <a:endParaRPr lang="zh-CN" altLang="en-US" sz="1600" b="1" dirty="0"/>
              </a:p>
            </p:txBody>
          </p:sp>
        </mc:Choice>
        <mc:Fallback xmlns="">
          <p:sp>
            <p:nvSpPr>
              <p:cNvPr id="4" name="矩形 3"/>
              <p:cNvSpPr>
                <a:spLocks noRot="1" noChangeAspect="1" noMove="1" noResize="1" noEditPoints="1" noAdjustHandles="1" noChangeArrowheads="1" noChangeShapeType="1" noTextEdit="1"/>
              </p:cNvSpPr>
              <p:nvPr/>
            </p:nvSpPr>
            <p:spPr>
              <a:xfrm>
                <a:off x="3302197" y="3075806"/>
                <a:ext cx="2539606" cy="74385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375756" y="4212523"/>
                <a:ext cx="4398127" cy="659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𝑯</m:t>
                      </m:r>
                      <m:d>
                        <m:dPr>
                          <m:ctrlPr>
                            <a:rPr lang="zh-CN" altLang="en-US" b="1" i="1">
                              <a:latin typeface="Cambria Math" panose="02040503050406030204" pitchFamily="18" charset="0"/>
                            </a:rPr>
                          </m:ctrlPr>
                        </m:dPr>
                        <m:e>
                          <m:r>
                            <a:rPr lang="zh-CN" altLang="en-US" b="1" i="1">
                              <a:latin typeface="Cambria Math" panose="02040503050406030204" pitchFamily="18" charset="0"/>
                            </a:rPr>
                            <m:t>𝒛</m:t>
                          </m:r>
                        </m:e>
                      </m:d>
                      <m:r>
                        <a:rPr lang="zh-CN" altLang="en-US" b="1" i="0">
                          <a:latin typeface="Cambria Math" panose="02040503050406030204" pitchFamily="18" charset="0"/>
                        </a:rPr>
                        <m:t>=</m:t>
                      </m:r>
                      <m:r>
                        <a:rPr lang="zh-CN" altLang="en-US" b="1" i="1">
                          <a:latin typeface="Cambria Math" panose="02040503050406030204" pitchFamily="18" charset="0"/>
                        </a:rPr>
                        <m:t>𝑲</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1">
                              <a:latin typeface="Cambria Math" panose="02040503050406030204" pitchFamily="18" charset="0"/>
                            </a:rPr>
                            <m:t>𝒄𝑻</m:t>
                          </m:r>
                          <m:r>
                            <a:rPr lang="zh-CN" altLang="en-US" b="1" i="0">
                              <a:latin typeface="Cambria Math" panose="02040503050406030204" pitchFamily="18" charset="0"/>
                            </a:rPr>
                            <m:t>−</m:t>
                          </m:r>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𝒛</m:t>
                              </m:r>
                            </m:e>
                            <m:sup>
                              <m:r>
                                <a:rPr lang="zh-CN" altLang="en-US" b="1" i="0">
                                  <a:latin typeface="Cambria Math" panose="02040503050406030204" pitchFamily="18" charset="0"/>
                                </a:rPr>
                                <m:t>−</m:t>
                              </m:r>
                              <m:r>
                                <a:rPr lang="zh-CN" altLang="en-US" b="1" i="0">
                                  <a:latin typeface="Cambria Math" panose="02040503050406030204" pitchFamily="18" charset="0"/>
                                </a:rPr>
                                <m:t>𝟏</m:t>
                              </m:r>
                            </m:sup>
                          </m:sSup>
                        </m:num>
                        <m:den>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1">
                              <a:latin typeface="Cambria Math" panose="02040503050406030204" pitchFamily="18" charset="0"/>
                            </a:rPr>
                            <m:t>𝒃𝑻</m:t>
                          </m:r>
                          <m:r>
                            <a:rPr lang="zh-CN" altLang="en-US" b="1" i="0">
                              <a:latin typeface="Cambria Math" panose="02040503050406030204" pitchFamily="18" charset="0"/>
                            </a:rPr>
                            <m:t>−</m:t>
                          </m:r>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𝒛</m:t>
                              </m:r>
                            </m:e>
                            <m:sup>
                              <m:r>
                                <a:rPr lang="zh-CN" altLang="en-US" b="1" i="0">
                                  <a:latin typeface="Cambria Math" panose="02040503050406030204" pitchFamily="18" charset="0"/>
                                </a:rPr>
                                <m:t>−</m:t>
                              </m:r>
                              <m:r>
                                <a:rPr lang="zh-CN" altLang="en-US" b="1" i="0">
                                  <a:latin typeface="Cambria Math" panose="02040503050406030204" pitchFamily="18" charset="0"/>
                                </a:rPr>
                                <m:t>𝟏</m:t>
                              </m:r>
                            </m:sup>
                          </m:sSup>
                        </m:den>
                      </m:f>
                      <m:r>
                        <a:rPr lang="zh-CN" altLang="en-US" b="1" i="0">
                          <a:latin typeface="Cambria Math" panose="02040503050406030204" pitchFamily="18" charset="0"/>
                        </a:rPr>
                        <m:t>，</m:t>
                      </m:r>
                      <m:r>
                        <a:rPr lang="zh-CN" altLang="en-US" b="1" i="1">
                          <a:latin typeface="Cambria Math" panose="02040503050406030204" pitchFamily="18" charset="0"/>
                        </a:rPr>
                        <m:t>𝒄</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1">
                              <a:latin typeface="Cambria Math" panose="02040503050406030204" pitchFamily="18" charset="0"/>
                            </a:rPr>
                            <m:t>𝝉</m:t>
                          </m:r>
                        </m:den>
                      </m:f>
                      <m:r>
                        <a:rPr lang="zh-CN" altLang="en-US" b="1" i="0">
                          <a:latin typeface="Cambria Math" panose="02040503050406030204" pitchFamily="18" charset="0"/>
                        </a:rPr>
                        <m:t>，</m:t>
                      </m:r>
                      <m:r>
                        <a:rPr lang="zh-CN" altLang="en-US" b="1" i="1">
                          <a:latin typeface="Cambria Math" panose="02040503050406030204" pitchFamily="18" charset="0"/>
                        </a:rPr>
                        <m:t>𝒃</m:t>
                      </m:r>
                      <m:r>
                        <a:rPr lang="zh-CN" altLang="en-US" b="1" i="0">
                          <a:latin typeface="Cambria Math" panose="02040503050406030204" pitchFamily="18" charset="0"/>
                        </a:rPr>
                        <m:t>=</m:t>
                      </m:r>
                      <m:r>
                        <a:rPr lang="zh-CN" altLang="en-US" b="1" i="1">
                          <a:latin typeface="Cambria Math" panose="02040503050406030204" pitchFamily="18" charset="0"/>
                        </a:rPr>
                        <m:t>𝑲𝒄</m:t>
                      </m:r>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2375756" y="4212523"/>
                <a:ext cx="4398127" cy="659796"/>
              </a:xfrm>
              <a:prstGeom prst="rect">
                <a:avLst/>
              </a:prstGeom>
              <a:blipFill>
                <a:blip r:embed="rId6"/>
                <a:stretch>
                  <a:fillRect/>
                </a:stretch>
              </a:blipFill>
            </p:spPr>
            <p:txBody>
              <a:bodyPr/>
              <a:lstStyle/>
              <a:p>
                <a:r>
                  <a:rPr lang="zh-CN" altLang="en-US">
                    <a:noFill/>
                  </a:rPr>
                  <a:t> </a:t>
                </a:r>
              </a:p>
            </p:txBody>
          </p:sp>
        </mc:Fallback>
      </mc:AlternateContent>
      <p:sp>
        <p:nvSpPr>
          <p:cNvPr id="12" name="矩形 11"/>
          <p:cNvSpPr/>
          <p:nvPr/>
        </p:nvSpPr>
        <p:spPr>
          <a:xfrm>
            <a:off x="2" y="411510"/>
            <a:ext cx="26277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数字滤波法</a:t>
            </a:r>
          </a:p>
        </p:txBody>
      </p:sp>
    </p:spTree>
    <p:extLst>
      <p:ext uri="{BB962C8B-B14F-4D97-AF65-F5344CB8AC3E}">
        <p14:creationId xmlns:p14="http://schemas.microsoft.com/office/powerpoint/2010/main" val="2851934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600" y="1707654"/>
            <a:ext cx="8686800" cy="313162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其编程算式为</a:t>
            </a:r>
            <a:r>
              <a:rPr lang="zh-CN" altLang="zh-CN" b="1" dirty="0">
                <a:solidFill>
                  <a:prstClr val="black"/>
                </a:solidFill>
                <a:latin typeface="Times New Roman" panose="02020603050405020304" pitchFamily="18" charset="0"/>
                <a:ea typeface="微软雅黑" panose="020B0503020204020204" pitchFamily="34" charset="-122"/>
              </a:rPr>
              <a:t>：</a:t>
            </a: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再将上式改写为：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25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其中：</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通过上述编程算式就能构建所需的串联校正环节的等效数字滤波器；</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但必须了解扩展频带环节的原始动态特性，即确定特征参数</a:t>
            </a:r>
            <a:r>
              <a:rPr lang="el-GR"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τ</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频率特性法</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阶跃响应法</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 name="矩形 5"/>
          <p:cNvSpPr/>
          <p:nvPr/>
        </p:nvSpPr>
        <p:spPr>
          <a:xfrm>
            <a:off x="881981" y="1285474"/>
            <a:ext cx="1385763"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工作原理</a:t>
            </a:r>
          </a:p>
        </p:txBody>
      </p:sp>
      <p:sp>
        <p:nvSpPr>
          <p:cNvPr id="7" name="七角星 6"/>
          <p:cNvSpPr/>
          <p:nvPr/>
        </p:nvSpPr>
        <p:spPr>
          <a:xfrm>
            <a:off x="377925" y="103925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矩形 8"/>
              <p:cNvSpPr/>
              <p:nvPr/>
            </p:nvSpPr>
            <p:spPr>
              <a:xfrm>
                <a:off x="1736812" y="2098418"/>
                <a:ext cx="5670376" cy="6173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𝒚</m:t>
                      </m:r>
                      <m:r>
                        <a:rPr lang="zh-CN" altLang="en-US" b="1">
                          <a:latin typeface="Cambria Math" panose="02040503050406030204" pitchFamily="18" charset="0"/>
                        </a:rPr>
                        <m:t>(</m:t>
                      </m:r>
                      <m:r>
                        <a:rPr lang="zh-CN" altLang="en-US" b="1" i="1">
                          <a:latin typeface="Cambria Math" panose="02040503050406030204" pitchFamily="18" charset="0"/>
                        </a:rPr>
                        <m:t>𝒏</m:t>
                      </m:r>
                      <m:r>
                        <a:rPr lang="zh-CN" altLang="en-US" b="1">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𝟏</m:t>
                          </m:r>
                        </m:num>
                        <m:den>
                          <m:r>
                            <a:rPr lang="zh-CN" altLang="en-US" b="1" i="1">
                              <a:latin typeface="Cambria Math" panose="02040503050406030204" pitchFamily="18" charset="0"/>
                            </a:rPr>
                            <m:t>𝟏</m:t>
                          </m:r>
                          <m:r>
                            <a:rPr lang="zh-CN" altLang="en-US" b="1">
                              <a:latin typeface="Cambria Math" panose="02040503050406030204" pitchFamily="18" charset="0"/>
                            </a:rPr>
                            <m:t>+</m:t>
                          </m:r>
                          <m:r>
                            <a:rPr lang="zh-CN" altLang="en-US" b="1" i="1">
                              <a:latin typeface="Cambria Math" panose="02040503050406030204" pitchFamily="18" charset="0"/>
                            </a:rPr>
                            <m:t>𝒃𝑻</m:t>
                          </m:r>
                        </m:den>
                      </m:f>
                      <m:r>
                        <a:rPr lang="zh-CN" altLang="en-US" b="1">
                          <a:latin typeface="Cambria Math" panose="02040503050406030204" pitchFamily="18" charset="0"/>
                        </a:rPr>
                        <m:t>[</m:t>
                      </m:r>
                      <m:d>
                        <m:dPr>
                          <m:ctrlPr>
                            <a:rPr lang="zh-CN" altLang="en-US" b="1" i="1">
                              <a:latin typeface="Cambria Math" panose="02040503050406030204" pitchFamily="18" charset="0"/>
                            </a:rPr>
                          </m:ctrlPr>
                        </m:dPr>
                        <m:e>
                          <m:r>
                            <a:rPr lang="zh-CN" altLang="en-US" b="1" i="1">
                              <a:latin typeface="Cambria Math" panose="02040503050406030204" pitchFamily="18" charset="0"/>
                            </a:rPr>
                            <m:t>𝟏</m:t>
                          </m:r>
                          <m:r>
                            <a:rPr lang="zh-CN" altLang="en-US" b="1">
                              <a:latin typeface="Cambria Math" panose="02040503050406030204" pitchFamily="18" charset="0"/>
                            </a:rPr>
                            <m:t>+</m:t>
                          </m:r>
                          <m:r>
                            <a:rPr lang="zh-CN" altLang="en-US" b="1" i="1">
                              <a:latin typeface="Cambria Math" panose="02040503050406030204" pitchFamily="18" charset="0"/>
                            </a:rPr>
                            <m:t>𝒄𝑻</m:t>
                          </m:r>
                        </m:e>
                      </m:d>
                      <m:r>
                        <a:rPr lang="zh-CN" altLang="en-US" b="1" i="1">
                          <a:latin typeface="Cambria Math" panose="02040503050406030204" pitchFamily="18" charset="0"/>
                        </a:rPr>
                        <m:t>𝒙</m:t>
                      </m:r>
                      <m:d>
                        <m:dPr>
                          <m:ctrlPr>
                            <a:rPr lang="zh-CN" altLang="en-US" b="1" i="1">
                              <a:latin typeface="Cambria Math" panose="02040503050406030204" pitchFamily="18" charset="0"/>
                            </a:rPr>
                          </m:ctrlPr>
                        </m:dPr>
                        <m:e>
                          <m:r>
                            <a:rPr lang="zh-CN" altLang="en-US" b="1" i="1">
                              <a:latin typeface="Cambria Math" panose="02040503050406030204" pitchFamily="18" charset="0"/>
                            </a:rPr>
                            <m:t>𝒏</m:t>
                          </m:r>
                        </m:e>
                      </m:d>
                      <m:r>
                        <a:rPr lang="zh-CN" altLang="en-US" b="1">
                          <a:latin typeface="Cambria Math" panose="02040503050406030204" pitchFamily="18" charset="0"/>
                        </a:rPr>
                        <m:t>−</m:t>
                      </m:r>
                      <m:r>
                        <a:rPr lang="zh-CN" altLang="en-US" b="1" i="1">
                          <a:latin typeface="Cambria Math" panose="02040503050406030204" pitchFamily="18" charset="0"/>
                        </a:rPr>
                        <m:t>𝒙</m:t>
                      </m:r>
                      <m:d>
                        <m:dPr>
                          <m:ctrlPr>
                            <a:rPr lang="zh-CN" altLang="en-US" b="1" i="1">
                              <a:latin typeface="Cambria Math" panose="02040503050406030204" pitchFamily="18" charset="0"/>
                            </a:rPr>
                          </m:ctrlPr>
                        </m:dPr>
                        <m:e>
                          <m:r>
                            <a:rPr lang="zh-CN" altLang="en-US" b="1" i="1">
                              <a:latin typeface="Cambria Math" panose="02040503050406030204" pitchFamily="18" charset="0"/>
                            </a:rPr>
                            <m:t>𝒏</m:t>
                          </m:r>
                          <m:r>
                            <a:rPr lang="zh-CN" altLang="en-US" b="1">
                              <a:latin typeface="Cambria Math" panose="02040503050406030204" pitchFamily="18" charset="0"/>
                            </a:rPr>
                            <m:t>−</m:t>
                          </m:r>
                          <m:r>
                            <a:rPr lang="zh-CN" altLang="en-US" b="1" i="1">
                              <a:latin typeface="Cambria Math" panose="02040503050406030204" pitchFamily="18" charset="0"/>
                            </a:rPr>
                            <m:t>𝟏</m:t>
                          </m:r>
                        </m:e>
                      </m:d>
                      <m:r>
                        <a:rPr lang="zh-CN" altLang="en-US" b="1">
                          <a:latin typeface="Cambria Math" panose="02040503050406030204" pitchFamily="18" charset="0"/>
                        </a:rPr>
                        <m:t>+</m:t>
                      </m:r>
                      <m:r>
                        <a:rPr lang="zh-CN" altLang="en-US" b="1" i="1">
                          <a:latin typeface="Cambria Math" panose="02040503050406030204" pitchFamily="18" charset="0"/>
                        </a:rPr>
                        <m:t>𝒚</m:t>
                      </m:r>
                      <m:d>
                        <m:dPr>
                          <m:ctrlPr>
                            <a:rPr lang="zh-CN" altLang="en-US" b="1" i="1">
                              <a:latin typeface="Cambria Math" panose="02040503050406030204" pitchFamily="18" charset="0"/>
                            </a:rPr>
                          </m:ctrlPr>
                        </m:dPr>
                        <m:e>
                          <m:r>
                            <a:rPr lang="zh-CN" altLang="en-US" b="1" i="1">
                              <a:latin typeface="Cambria Math" panose="02040503050406030204" pitchFamily="18" charset="0"/>
                            </a:rPr>
                            <m:t>𝒏</m:t>
                          </m:r>
                          <m:r>
                            <a:rPr lang="zh-CN" altLang="en-US" b="1">
                              <a:latin typeface="Cambria Math" panose="02040503050406030204" pitchFamily="18" charset="0"/>
                            </a:rPr>
                            <m:t>−</m:t>
                          </m:r>
                          <m:r>
                            <a:rPr lang="zh-CN" altLang="en-US" b="1" i="1">
                              <a:latin typeface="Cambria Math" panose="02040503050406030204" pitchFamily="18" charset="0"/>
                            </a:rPr>
                            <m:t>𝟏</m:t>
                          </m:r>
                        </m:e>
                      </m:d>
                      <m:r>
                        <a:rPr lang="en-US" altLang="zh-CN" b="1" i="0" smtClean="0">
                          <a:latin typeface="Cambria Math" panose="02040503050406030204" pitchFamily="18" charset="0"/>
                        </a:rPr>
                        <m:t>]</m:t>
                      </m:r>
                    </m:oMath>
                  </m:oMathPara>
                </a14:m>
                <a:endParaRPr lang="zh-CN" altLang="en-US" b="1" dirty="0"/>
              </a:p>
            </p:txBody>
          </p:sp>
        </mc:Choice>
        <mc:Fallback xmlns="">
          <p:sp>
            <p:nvSpPr>
              <p:cNvPr id="9" name="矩形 8"/>
              <p:cNvSpPr>
                <a:spLocks noRot="1" noChangeAspect="1" noMove="1" noResize="1" noEditPoints="1" noAdjustHandles="1" noChangeArrowheads="1" noChangeShapeType="1" noTextEdit="1"/>
              </p:cNvSpPr>
              <p:nvPr/>
            </p:nvSpPr>
            <p:spPr>
              <a:xfrm>
                <a:off x="1736812" y="2098418"/>
                <a:ext cx="5670376" cy="61734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574862" y="3617789"/>
                <a:ext cx="1394933"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𝑷</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1">
                              <a:latin typeface="Cambria Math" panose="02040503050406030204" pitchFamily="18" charset="0"/>
                            </a:rPr>
                            <m:t>𝒃𝑻</m:t>
                          </m:r>
                        </m:den>
                      </m:f>
                    </m:oMath>
                  </m:oMathPara>
                </a14:m>
                <a:endParaRPr lang="zh-CN" altLang="en-US" b="1" dirty="0"/>
              </a:p>
            </p:txBody>
          </p:sp>
        </mc:Choice>
        <mc:Fallback xmlns="">
          <p:sp>
            <p:nvSpPr>
              <p:cNvPr id="13" name="矩形 12"/>
              <p:cNvSpPr>
                <a:spLocks noRot="1" noChangeAspect="1" noMove="1" noResize="1" noEditPoints="1" noAdjustHandles="1" noChangeArrowheads="1" noChangeShapeType="1" noTextEdit="1"/>
              </p:cNvSpPr>
              <p:nvPr/>
            </p:nvSpPr>
            <p:spPr>
              <a:xfrm>
                <a:off x="1574862" y="3617789"/>
                <a:ext cx="1394933" cy="61734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3046283" y="3617789"/>
                <a:ext cx="1353255"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𝒒</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1">
                              <a:latin typeface="Cambria Math" panose="02040503050406030204" pitchFamily="18" charset="0"/>
                            </a:rPr>
                            <m:t>𝒄𝑻</m:t>
                          </m:r>
                        </m:den>
                      </m:f>
                    </m:oMath>
                  </m:oMathPara>
                </a14:m>
                <a:endParaRPr lang="zh-CN" altLang="en-US" b="1" dirty="0"/>
              </a:p>
            </p:txBody>
          </p:sp>
        </mc:Choice>
        <mc:Fallback xmlns="">
          <p:sp>
            <p:nvSpPr>
              <p:cNvPr id="14" name="矩形 13"/>
              <p:cNvSpPr>
                <a:spLocks noRot="1" noChangeAspect="1" noMove="1" noResize="1" noEditPoints="1" noAdjustHandles="1" noChangeArrowheads="1" noChangeShapeType="1" noTextEdit="1"/>
              </p:cNvSpPr>
              <p:nvPr/>
            </p:nvSpPr>
            <p:spPr>
              <a:xfrm>
                <a:off x="3046283" y="3617789"/>
                <a:ext cx="1353255" cy="61734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476026" y="3617789"/>
                <a:ext cx="1694631" cy="6108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𝒃</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𝑲</m:t>
                          </m:r>
                        </m:num>
                        <m:den>
                          <m:r>
                            <a:rPr lang="zh-CN" altLang="en-US" b="1" i="1">
                              <a:latin typeface="Cambria Math" panose="02040503050406030204" pitchFamily="18" charset="0"/>
                            </a:rPr>
                            <m:t>𝝉</m:t>
                          </m:r>
                        </m:den>
                      </m:f>
                      <m:r>
                        <a:rPr lang="zh-CN" altLang="en-US" b="1" i="0">
                          <a:latin typeface="Cambria Math" panose="02040503050406030204" pitchFamily="18" charset="0"/>
                        </a:rPr>
                        <m:t>=</m:t>
                      </m:r>
                      <m:r>
                        <a:rPr lang="zh-CN" altLang="en-US" b="1" i="0">
                          <a:latin typeface="Cambria Math" panose="02040503050406030204" pitchFamily="18" charset="0"/>
                        </a:rPr>
                        <m:t>𝟐</m:t>
                      </m:r>
                      <m:r>
                        <a:rPr lang="zh-CN" altLang="en-US" b="1" i="1">
                          <a:latin typeface="Cambria Math" panose="02040503050406030204" pitchFamily="18" charset="0"/>
                        </a:rPr>
                        <m:t>𝝅</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𝒇</m:t>
                          </m:r>
                        </m:e>
                        <m:sub>
                          <m:r>
                            <a:rPr lang="zh-CN" altLang="en-US" b="1" i="1">
                              <a:latin typeface="Cambria Math" panose="02040503050406030204" pitchFamily="18" charset="0"/>
                            </a:rPr>
                            <m:t>𝒃</m:t>
                          </m:r>
                        </m:sub>
                      </m:sSub>
                    </m:oMath>
                  </m:oMathPara>
                </a14:m>
                <a:endParaRPr lang="zh-CN" altLang="en-US" b="1" dirty="0"/>
              </a:p>
            </p:txBody>
          </p:sp>
        </mc:Choice>
        <mc:Fallback xmlns="">
          <p:sp>
            <p:nvSpPr>
              <p:cNvPr id="15" name="矩形 14"/>
              <p:cNvSpPr>
                <a:spLocks noRot="1" noChangeAspect="1" noMove="1" noResize="1" noEditPoints="1" noAdjustHandles="1" noChangeArrowheads="1" noChangeShapeType="1" noTextEdit="1"/>
              </p:cNvSpPr>
              <p:nvPr/>
            </p:nvSpPr>
            <p:spPr>
              <a:xfrm>
                <a:off x="4476026" y="3617789"/>
                <a:ext cx="1694631" cy="61087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232281" y="3615866"/>
                <a:ext cx="1616083"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𝒄</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1">
                              <a:latin typeface="Cambria Math" panose="02040503050406030204" pitchFamily="18" charset="0"/>
                            </a:rPr>
                            <m:t>𝝉</m:t>
                          </m:r>
                        </m:den>
                      </m:f>
                      <m:r>
                        <a:rPr lang="zh-CN" altLang="en-US" b="1" i="0">
                          <a:latin typeface="Cambria Math" panose="02040503050406030204" pitchFamily="18" charset="0"/>
                        </a:rPr>
                        <m:t>=</m:t>
                      </m:r>
                      <m:r>
                        <a:rPr lang="zh-CN" altLang="en-US" b="1" i="0">
                          <a:latin typeface="Cambria Math" panose="02040503050406030204" pitchFamily="18" charset="0"/>
                        </a:rPr>
                        <m:t>𝟐</m:t>
                      </m:r>
                      <m:r>
                        <a:rPr lang="zh-CN" altLang="en-US" b="1" i="1">
                          <a:latin typeface="Cambria Math" panose="02040503050406030204" pitchFamily="18" charset="0"/>
                        </a:rPr>
                        <m:t>𝝅</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𝒇</m:t>
                          </m:r>
                        </m:e>
                        <m:sub>
                          <m:r>
                            <a:rPr lang="zh-CN" altLang="en-US" b="1" i="1">
                              <a:latin typeface="Cambria Math" panose="02040503050406030204" pitchFamily="18" charset="0"/>
                            </a:rPr>
                            <m:t>𝒄</m:t>
                          </m:r>
                        </m:sub>
                      </m:sSub>
                    </m:oMath>
                  </m:oMathPara>
                </a14:m>
                <a:endParaRPr lang="zh-CN" altLang="en-US" b="1" dirty="0"/>
              </a:p>
            </p:txBody>
          </p:sp>
        </mc:Choice>
        <mc:Fallback xmlns="">
          <p:sp>
            <p:nvSpPr>
              <p:cNvPr id="16" name="矩形 15"/>
              <p:cNvSpPr>
                <a:spLocks noRot="1" noChangeAspect="1" noMove="1" noResize="1" noEditPoints="1" noAdjustHandles="1" noChangeArrowheads="1" noChangeShapeType="1" noTextEdit="1"/>
              </p:cNvSpPr>
              <p:nvPr/>
            </p:nvSpPr>
            <p:spPr>
              <a:xfrm>
                <a:off x="6232281" y="3615866"/>
                <a:ext cx="1616083" cy="612732"/>
              </a:xfrm>
              <a:prstGeom prst="rect">
                <a:avLst/>
              </a:prstGeom>
              <a:blipFill>
                <a:blip r:embed="rId7"/>
                <a:stretch>
                  <a:fillRect/>
                </a:stretch>
              </a:blipFill>
            </p:spPr>
            <p:txBody>
              <a:bodyPr/>
              <a:lstStyle/>
              <a:p>
                <a:r>
                  <a:rPr lang="zh-CN" altLang="en-US">
                    <a:noFill/>
                  </a:rPr>
                  <a:t> </a:t>
                </a:r>
              </a:p>
            </p:txBody>
          </p:sp>
        </mc:Fallback>
      </mc:AlternateContent>
      <p:sp>
        <p:nvSpPr>
          <p:cNvPr id="18" name="Rectangular Callout 7"/>
          <p:cNvSpPr/>
          <p:nvPr/>
        </p:nvSpPr>
        <p:spPr bwMode="auto">
          <a:xfrm>
            <a:off x="6624228" y="2823778"/>
            <a:ext cx="889946" cy="644908"/>
          </a:xfrm>
          <a:prstGeom prst="wedgeRectCallout">
            <a:avLst>
              <a:gd name="adj1" fmla="val -120035"/>
              <a:gd name="adj2" fmla="val 27907"/>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采样时序序号</a:t>
            </a:r>
          </a:p>
        </p:txBody>
      </p:sp>
      <mc:AlternateContent xmlns:mc="http://schemas.openxmlformats.org/markup-compatibility/2006" xmlns:a14="http://schemas.microsoft.com/office/drawing/2010/main">
        <mc:Choice Requires="a14">
          <p:sp>
            <p:nvSpPr>
              <p:cNvPr id="17" name="矩形 16"/>
              <p:cNvSpPr/>
              <p:nvPr/>
            </p:nvSpPr>
            <p:spPr>
              <a:xfrm>
                <a:off x="2452220" y="2974460"/>
                <a:ext cx="4244016" cy="6594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𝒚</m:t>
                      </m:r>
                      <m:r>
                        <a:rPr lang="zh-CN" altLang="en-US" b="1">
                          <a:latin typeface="Cambria Math" panose="02040503050406030204" pitchFamily="18" charset="0"/>
                        </a:rPr>
                        <m:t>(</m:t>
                      </m:r>
                      <m:r>
                        <a:rPr lang="zh-CN" altLang="en-US" b="1" i="1">
                          <a:latin typeface="Cambria Math" panose="02040503050406030204" pitchFamily="18" charset="0"/>
                        </a:rPr>
                        <m:t>𝒏</m:t>
                      </m:r>
                      <m:r>
                        <a:rPr lang="zh-CN" altLang="en-US" b="1">
                          <a:latin typeface="Cambria Math" panose="02040503050406030204" pitchFamily="18" charset="0"/>
                        </a:rPr>
                        <m:t>)=</m:t>
                      </m:r>
                      <m:r>
                        <a:rPr lang="zh-CN" altLang="en-US" b="1" i="1">
                          <a:latin typeface="Cambria Math" panose="02040503050406030204" pitchFamily="18" charset="0"/>
                        </a:rPr>
                        <m:t>𝒑</m:t>
                      </m:r>
                      <m:r>
                        <a:rPr lang="zh-CN" altLang="en-US" b="1">
                          <a:latin typeface="Cambria Math" panose="02040503050406030204" pitchFamily="18" charset="0"/>
                        </a:rPr>
                        <m:t>[</m:t>
                      </m:r>
                      <m:f>
                        <m:fPr>
                          <m:ctrlPr>
                            <a:rPr lang="zh-CN" altLang="en-US" b="1" i="1">
                              <a:latin typeface="Cambria Math" panose="02040503050406030204" pitchFamily="18" charset="0"/>
                            </a:rPr>
                          </m:ctrlPr>
                        </m:fPr>
                        <m:num>
                          <m:r>
                            <a:rPr lang="zh-CN" altLang="en-US" b="1">
                              <a:latin typeface="Cambria Math" panose="02040503050406030204" pitchFamily="18" charset="0"/>
                            </a:rPr>
                            <m:t>𝟏</m:t>
                          </m:r>
                        </m:num>
                        <m:den>
                          <m:r>
                            <a:rPr lang="zh-CN" altLang="en-US" b="1" i="1">
                              <a:latin typeface="Cambria Math" panose="02040503050406030204" pitchFamily="18" charset="0"/>
                            </a:rPr>
                            <m:t>𝒒</m:t>
                          </m:r>
                        </m:den>
                      </m:f>
                      <m:r>
                        <a:rPr lang="zh-CN" altLang="en-US" b="1" i="1">
                          <a:latin typeface="Cambria Math" panose="02040503050406030204" pitchFamily="18" charset="0"/>
                        </a:rPr>
                        <m:t>𝒙</m:t>
                      </m:r>
                      <m:r>
                        <a:rPr lang="zh-CN" altLang="en-US" b="1">
                          <a:latin typeface="Cambria Math" panose="02040503050406030204" pitchFamily="18" charset="0"/>
                        </a:rPr>
                        <m:t>(</m:t>
                      </m:r>
                      <m:r>
                        <a:rPr lang="zh-CN" altLang="en-US" b="1" i="1">
                          <a:latin typeface="Cambria Math" panose="02040503050406030204" pitchFamily="18" charset="0"/>
                        </a:rPr>
                        <m:t>𝒏</m:t>
                      </m:r>
                      <m:r>
                        <a:rPr lang="zh-CN" altLang="en-US" b="1">
                          <a:latin typeface="Cambria Math" panose="02040503050406030204" pitchFamily="18" charset="0"/>
                        </a:rPr>
                        <m:t>)−</m:t>
                      </m:r>
                      <m:r>
                        <a:rPr lang="zh-CN" altLang="en-US" b="1" i="1">
                          <a:latin typeface="Cambria Math" panose="02040503050406030204" pitchFamily="18" charset="0"/>
                        </a:rPr>
                        <m:t>𝒙</m:t>
                      </m:r>
                      <m:r>
                        <a:rPr lang="zh-CN" altLang="en-US" b="1">
                          <a:latin typeface="Cambria Math" panose="02040503050406030204" pitchFamily="18" charset="0"/>
                        </a:rPr>
                        <m:t>(</m:t>
                      </m:r>
                      <m:r>
                        <a:rPr lang="zh-CN" altLang="en-US" b="1" i="1">
                          <a:latin typeface="Cambria Math" panose="02040503050406030204" pitchFamily="18" charset="0"/>
                        </a:rPr>
                        <m:t>𝒏</m:t>
                      </m:r>
                      <m:r>
                        <a:rPr lang="zh-CN" altLang="en-US" b="1">
                          <a:latin typeface="Cambria Math" panose="02040503050406030204" pitchFamily="18" charset="0"/>
                        </a:rPr>
                        <m:t>−</m:t>
                      </m:r>
                      <m:r>
                        <a:rPr lang="zh-CN" altLang="en-US" b="1">
                          <a:latin typeface="Cambria Math" panose="02040503050406030204" pitchFamily="18" charset="0"/>
                        </a:rPr>
                        <m:t>𝟏</m:t>
                      </m:r>
                      <m:r>
                        <a:rPr lang="zh-CN" altLang="en-US" b="1">
                          <a:latin typeface="Cambria Math" panose="02040503050406030204" pitchFamily="18" charset="0"/>
                        </a:rPr>
                        <m:t>)+</m:t>
                      </m:r>
                      <m:r>
                        <a:rPr lang="zh-CN" altLang="en-US" b="1" i="1">
                          <a:latin typeface="Cambria Math" panose="02040503050406030204" pitchFamily="18" charset="0"/>
                        </a:rPr>
                        <m:t>𝒚</m:t>
                      </m:r>
                      <m:r>
                        <a:rPr lang="zh-CN" altLang="en-US" b="1">
                          <a:latin typeface="Cambria Math" panose="02040503050406030204" pitchFamily="18" charset="0"/>
                        </a:rPr>
                        <m:t>(</m:t>
                      </m:r>
                      <m:r>
                        <a:rPr lang="zh-CN" altLang="en-US" b="1" i="1">
                          <a:latin typeface="Cambria Math" panose="02040503050406030204" pitchFamily="18" charset="0"/>
                        </a:rPr>
                        <m:t>𝒏</m:t>
                      </m:r>
                      <m:r>
                        <a:rPr lang="zh-CN" altLang="en-US" b="1">
                          <a:latin typeface="Cambria Math" panose="02040503050406030204" pitchFamily="18" charset="0"/>
                        </a:rPr>
                        <m:t>−</m:t>
                      </m:r>
                      <m:r>
                        <a:rPr lang="zh-CN" altLang="en-US" b="1">
                          <a:latin typeface="Cambria Math" panose="02040503050406030204" pitchFamily="18" charset="0"/>
                        </a:rPr>
                        <m:t>𝟏</m:t>
                      </m:r>
                      <m:r>
                        <a:rPr lang="zh-CN" altLang="en-US" b="1">
                          <a:latin typeface="Cambria Math" panose="02040503050406030204" pitchFamily="18" charset="0"/>
                        </a:rPr>
                        <m:t>)]</m:t>
                      </m:r>
                    </m:oMath>
                  </m:oMathPara>
                </a14:m>
                <a:endParaRPr lang="zh-CN" altLang="en-US" b="1" dirty="0"/>
              </a:p>
            </p:txBody>
          </p:sp>
        </mc:Choice>
        <mc:Fallback xmlns="">
          <p:sp>
            <p:nvSpPr>
              <p:cNvPr id="17" name="矩形 16"/>
              <p:cNvSpPr>
                <a:spLocks noRot="1" noChangeAspect="1" noMove="1" noResize="1" noEditPoints="1" noAdjustHandles="1" noChangeArrowheads="1" noChangeShapeType="1" noTextEdit="1"/>
              </p:cNvSpPr>
              <p:nvPr/>
            </p:nvSpPr>
            <p:spPr>
              <a:xfrm>
                <a:off x="2452220" y="2974460"/>
                <a:ext cx="4244016" cy="659476"/>
              </a:xfrm>
              <a:prstGeom prst="rect">
                <a:avLst/>
              </a:prstGeom>
              <a:blipFill>
                <a:blip r:embed="rId8"/>
                <a:stretch>
                  <a:fillRect/>
                </a:stretch>
              </a:blipFill>
            </p:spPr>
            <p:txBody>
              <a:bodyPr/>
              <a:lstStyle/>
              <a:p>
                <a:r>
                  <a:rPr lang="zh-CN" altLang="en-US">
                    <a:noFill/>
                  </a:rPr>
                  <a:t> </a:t>
                </a:r>
              </a:p>
            </p:txBody>
          </p:sp>
        </mc:Fallback>
      </mc:AlternateContent>
      <p:sp>
        <p:nvSpPr>
          <p:cNvPr id="19" name="矩形 18"/>
          <p:cNvSpPr/>
          <p:nvPr/>
        </p:nvSpPr>
        <p:spPr>
          <a:xfrm>
            <a:off x="2" y="411510"/>
            <a:ext cx="26277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矩形 19"/>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数字滤波法</a:t>
            </a:r>
          </a:p>
        </p:txBody>
      </p:sp>
    </p:spTree>
    <p:extLst>
      <p:ext uri="{BB962C8B-B14F-4D97-AF65-F5344CB8AC3E}">
        <p14:creationId xmlns:p14="http://schemas.microsoft.com/office/powerpoint/2010/main" val="5584610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228600" y="1707654"/>
                <a:ext cx="8686800" cy="30162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chemeClr val="accent5">
                        <a:lumMod val="75000"/>
                      </a:schemeClr>
                    </a:solidFill>
                    <a:latin typeface="Times New Roman" panose="02020603050405020304" pitchFamily="18" charset="0"/>
                    <a:ea typeface="微软雅黑" panose="020B0503020204020204" pitchFamily="34" charset="-122"/>
                  </a:rPr>
                  <a:t>阶跃响应特性</a:t>
                </a:r>
                <a:endParaRPr lang="zh-CN" altLang="zh-CN" b="1" dirty="0">
                  <a:solidFill>
                    <a:schemeClr val="accent5">
                      <a:lumMod val="75000"/>
                    </a:schemeClr>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一阶系统的输入信号</a:t>
                </a:r>
                <a14:m>
                  <m:oMath xmlns:m="http://schemas.openxmlformats.org/officeDocument/2006/math">
                    <m:r>
                      <a:rPr lang="zh-CN" altLang="en-US" b="1" i="1">
                        <a:latin typeface="Cambria Math" panose="02040503050406030204" pitchFamily="18" charset="0"/>
                      </a:rPr>
                      <m:t>𝒙</m:t>
                    </m:r>
                    <m:d>
                      <m:dPr>
                        <m:ctrlPr>
                          <a:rPr lang="zh-CN" altLang="en-US" b="1" i="1">
                            <a:latin typeface="Cambria Math" panose="02040503050406030204" pitchFamily="18" charset="0"/>
                          </a:rPr>
                        </m:ctrlPr>
                      </m:dPr>
                      <m:e>
                        <m:r>
                          <a:rPr lang="zh-CN" altLang="en-US" b="1" i="1">
                            <a:latin typeface="Cambria Math" panose="02040503050406030204" pitchFamily="18" charset="0"/>
                          </a:rPr>
                          <m:t>𝒕</m:t>
                        </m:r>
                      </m:e>
                    </m:d>
                  </m:oMath>
                </a14:m>
                <a:r>
                  <a:rPr lang="zh-CN" altLang="en-US" b="1" dirty="0">
                    <a:solidFill>
                      <a:prstClr val="black"/>
                    </a:solidFill>
                    <a:latin typeface="Times New Roman" panose="02020603050405020304" pitchFamily="18" charset="0"/>
                    <a:ea typeface="微软雅黑" panose="020B0503020204020204" pitchFamily="34" charset="-122"/>
                  </a:rPr>
                  <a:t>为如下阶跃函数时：</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该一阶系统的输出</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𝒚</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𝒕</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为一指数函数：</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spcBef>
                    <a:spcPts val="1200"/>
                  </a:spcBef>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时间常数</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𝜏</m:t>
                    </m:r>
                  </m:oMath>
                </a14:m>
                <a:r>
                  <a:rPr lang="zh-CN" altLang="zh-CN" b="1" dirty="0">
                    <a:solidFill>
                      <a:prstClr val="black"/>
                    </a:solidFill>
                    <a:latin typeface="Times New Roman" panose="02020603050405020304" pitchFamily="18" charset="0"/>
                    <a:ea typeface="微软雅黑" panose="020B0503020204020204" pitchFamily="34" charset="-122"/>
                  </a:rPr>
                  <a:t>是这样一个时间，当</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𝑡</m:t>
                    </m:r>
                    <m:r>
                      <a:rPr lang="en-US" altLang="zh-CN" b="1">
                        <a:solidFill>
                          <a:prstClr val="black"/>
                        </a:solidFill>
                        <a:latin typeface="Cambria Math" panose="02040503050406030204" pitchFamily="18" charset="0"/>
                        <a:ea typeface="微软雅黑" panose="020B0503020204020204" pitchFamily="34" charset="-122"/>
                      </a:rPr>
                      <m:t>=</m:t>
                    </m:r>
                    <m:r>
                      <a:rPr lang="en-US" altLang="zh-CN" b="1">
                        <a:solidFill>
                          <a:prstClr val="black"/>
                        </a:solidFill>
                        <a:latin typeface="Cambria Math" panose="02040503050406030204" pitchFamily="18" charset="0"/>
                        <a:ea typeface="微软雅黑" panose="020B0503020204020204" pitchFamily="34" charset="-122"/>
                      </a:rPr>
                      <m:t>𝜏</m:t>
                    </m:r>
                  </m:oMath>
                </a14:m>
                <a:r>
                  <a:rPr lang="zh-CN" altLang="zh-CN" b="1" dirty="0">
                    <a:solidFill>
                      <a:prstClr val="black"/>
                    </a:solidFill>
                    <a:latin typeface="Times New Roman" panose="02020603050405020304" pitchFamily="18" charset="0"/>
                    <a:ea typeface="微软雅黑" panose="020B0503020204020204" pitchFamily="34" charset="-122"/>
                  </a:rPr>
                  <a:t>时</a:t>
                </a: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28600" y="1707654"/>
                <a:ext cx="8686800" cy="3016210"/>
              </a:xfrm>
              <a:prstGeom prst="rect">
                <a:avLst/>
              </a:prstGeom>
              <a:blipFill>
                <a:blip r:embed="rId3"/>
                <a:stretch>
                  <a:fillRect l="-490"/>
                </a:stretch>
              </a:blipFill>
            </p:spPr>
            <p:txBody>
              <a:bodyPr/>
              <a:lstStyle/>
              <a:p>
                <a:r>
                  <a:rPr lang="zh-CN" altLang="en-US">
                    <a:noFill/>
                  </a:rPr>
                  <a:t> </a:t>
                </a:r>
              </a:p>
            </p:txBody>
          </p:sp>
        </mc:Fallback>
      </mc:AlternateContent>
      <p:sp>
        <p:nvSpPr>
          <p:cNvPr id="6" name="矩形 5"/>
          <p:cNvSpPr/>
          <p:nvPr/>
        </p:nvSpPr>
        <p:spPr>
          <a:xfrm>
            <a:off x="881981" y="1285474"/>
            <a:ext cx="3077951"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阶跃响应法测定时间常数</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τ</a:t>
            </a:r>
            <a:endPar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七角星 6"/>
          <p:cNvSpPr/>
          <p:nvPr/>
        </p:nvSpPr>
        <p:spPr>
          <a:xfrm>
            <a:off x="377925" y="103925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1026150" y="2407403"/>
                <a:ext cx="2789610"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𝒙</m:t>
                      </m:r>
                      <m:d>
                        <m:dPr>
                          <m:ctrlPr>
                            <a:rPr lang="zh-CN" altLang="en-US" b="1" i="1">
                              <a:latin typeface="Cambria Math" panose="02040503050406030204" pitchFamily="18" charset="0"/>
                            </a:rPr>
                          </m:ctrlPr>
                        </m:dPr>
                        <m:e>
                          <m:r>
                            <a:rPr lang="zh-CN" altLang="en-US" b="1" i="1">
                              <a:latin typeface="Cambria Math" panose="02040503050406030204" pitchFamily="18" charset="0"/>
                            </a:rPr>
                            <m:t>𝒕</m:t>
                          </m:r>
                        </m:e>
                      </m:d>
                      <m:r>
                        <a:rPr lang="zh-CN" altLang="en-US" b="1" i="0">
                          <a:latin typeface="Cambria Math" panose="02040503050406030204" pitchFamily="18" charset="0"/>
                        </a:rPr>
                        <m:t>=</m:t>
                      </m:r>
                      <m:d>
                        <m:dPr>
                          <m:begChr m:val="{"/>
                          <m:endChr m:val=""/>
                          <m:ctrlPr>
                            <a:rPr lang="zh-CN" altLang="en-US" b="1" i="1">
                              <a:latin typeface="Cambria Math" panose="02040503050406030204" pitchFamily="18" charset="0"/>
                            </a:rPr>
                          </m:ctrlPr>
                        </m:dPr>
                        <m:e>
                          <m:m>
                            <m:mPr>
                              <m:mcs>
                                <m:mc>
                                  <m:mcPr>
                                    <m:count m:val="2"/>
                                    <m:mcJc m:val="center"/>
                                  </m:mcPr>
                                </m:mc>
                              </m:mcs>
                              <m:ctrlPr>
                                <a:rPr lang="zh-CN" altLang="en-US" b="1" i="1">
                                  <a:latin typeface="Cambria Math" panose="02040503050406030204" pitchFamily="18" charset="0"/>
                                </a:rPr>
                              </m:ctrlPr>
                            </m:mPr>
                            <m:mr>
                              <m:e>
                                <m:r>
                                  <a:rPr lang="zh-CN" altLang="en-US" b="1" i="0">
                                    <a:latin typeface="Cambria Math" panose="02040503050406030204" pitchFamily="18" charset="0"/>
                                  </a:rPr>
                                  <m:t>𝟎</m:t>
                                </m:r>
                                <m:r>
                                  <a:rPr lang="zh-CN" altLang="en-US" b="1" i="0">
                                    <a:latin typeface="Cambria Math" panose="02040503050406030204" pitchFamily="18" charset="0"/>
                                  </a:rPr>
                                  <m:t>,</m:t>
                                </m:r>
                              </m:e>
                              <m:e>
                                <m:r>
                                  <a:rPr lang="zh-CN" altLang="en-US" b="1" i="1">
                                    <a:latin typeface="Cambria Math" panose="02040503050406030204" pitchFamily="18" charset="0"/>
                                  </a:rPr>
                                  <m:t>𝒕</m:t>
                                </m:r>
                                <m:r>
                                  <a:rPr lang="zh-CN" altLang="en-US" b="1" i="0">
                                    <a:latin typeface="Cambria Math" panose="02040503050406030204" pitchFamily="18" charset="0"/>
                                  </a:rPr>
                                  <m:t>⩽</m:t>
                                </m:r>
                                <m:r>
                                  <a:rPr lang="zh-CN" altLang="en-US" b="1" i="0">
                                    <a:latin typeface="Cambria Math" panose="02040503050406030204" pitchFamily="18" charset="0"/>
                                  </a:rPr>
                                  <m:t>𝟎</m:t>
                                </m:r>
                              </m:e>
                            </m:mr>
                            <m:mr>
                              <m:e>
                                <m:r>
                                  <a:rPr lang="zh-CN" altLang="en-US" b="1" i="1">
                                    <a:latin typeface="Cambria Math" panose="02040503050406030204" pitchFamily="18" charset="0"/>
                                  </a:rPr>
                                  <m:t>𝑨</m:t>
                                </m:r>
                                <m:r>
                                  <a:rPr lang="zh-CN" altLang="en-US" b="1" i="0">
                                    <a:latin typeface="Cambria Math" panose="02040503050406030204" pitchFamily="18" charset="0"/>
                                  </a:rPr>
                                  <m:t>=</m:t>
                                </m:r>
                                <m:r>
                                  <m:rPr>
                                    <m:nor/>
                                  </m:rPr>
                                  <a:rPr lang="zh-CN" altLang="en-US" b="1">
                                    <a:latin typeface="微软雅黑" panose="020B0503020204020204" pitchFamily="34" charset="-122"/>
                                    <a:ea typeface="微软雅黑" panose="020B0503020204020204" pitchFamily="34" charset="-122"/>
                                  </a:rPr>
                                  <m:t>常数</m:t>
                                </m:r>
                                <m:r>
                                  <a:rPr lang="zh-CN" altLang="en-US" b="1" i="0">
                                    <a:latin typeface="Cambria Math" panose="02040503050406030204" pitchFamily="18" charset="0"/>
                                  </a:rPr>
                                  <m:t>,</m:t>
                                </m:r>
                              </m:e>
                              <m:e>
                                <m:r>
                                  <a:rPr lang="zh-CN" altLang="en-US" b="1" i="1">
                                    <a:latin typeface="Cambria Math" panose="02040503050406030204" pitchFamily="18" charset="0"/>
                                  </a:rPr>
                                  <m:t>𝒕</m:t>
                                </m:r>
                                <m:r>
                                  <a:rPr lang="zh-CN" altLang="en-US" b="1" i="0">
                                    <a:latin typeface="Cambria Math" panose="02040503050406030204" pitchFamily="18" charset="0"/>
                                  </a:rPr>
                                  <m:t>⩾</m:t>
                                </m:r>
                                <m:r>
                                  <a:rPr lang="zh-CN" altLang="en-US" b="1" i="0">
                                    <a:latin typeface="Cambria Math" panose="02040503050406030204" pitchFamily="18" charset="0"/>
                                  </a:rPr>
                                  <m:t>𝟎</m:t>
                                </m:r>
                              </m:e>
                            </m:mr>
                          </m:m>
                        </m:e>
                      </m:d>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1026150" y="2407403"/>
                <a:ext cx="2789610" cy="71019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495894" y="3429955"/>
                <a:ext cx="2002407" cy="490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𝒚</m:t>
                      </m:r>
                      <m:r>
                        <a:rPr lang="zh-CN" altLang="en-US" b="1">
                          <a:latin typeface="Cambria Math" panose="02040503050406030204" pitchFamily="18" charset="0"/>
                        </a:rPr>
                        <m:t>(</m:t>
                      </m:r>
                      <m:r>
                        <a:rPr lang="zh-CN" altLang="en-US" b="1" i="1">
                          <a:latin typeface="Cambria Math" panose="02040503050406030204" pitchFamily="18" charset="0"/>
                        </a:rPr>
                        <m:t>𝒕</m:t>
                      </m:r>
                      <m:r>
                        <a:rPr lang="zh-CN" altLang="en-US" b="1">
                          <a:latin typeface="Cambria Math" panose="02040503050406030204" pitchFamily="18" charset="0"/>
                        </a:rPr>
                        <m:t>)=</m:t>
                      </m:r>
                      <m:r>
                        <a:rPr lang="zh-CN" altLang="en-US" b="1" i="1">
                          <a:latin typeface="Cambria Math" panose="02040503050406030204" pitchFamily="18" charset="0"/>
                        </a:rPr>
                        <m:t>𝑨</m:t>
                      </m:r>
                      <m:r>
                        <a:rPr lang="zh-CN" altLang="en-US" b="1">
                          <a:latin typeface="Cambria Math" panose="02040503050406030204" pitchFamily="18" charset="0"/>
                        </a:rPr>
                        <m:t>(</m:t>
                      </m:r>
                      <m:r>
                        <a:rPr lang="zh-CN" altLang="en-US" b="1">
                          <a:latin typeface="Cambria Math" panose="02040503050406030204" pitchFamily="18" charset="0"/>
                        </a:rPr>
                        <m:t>𝟏</m:t>
                      </m:r>
                      <m:r>
                        <a:rPr lang="zh-CN" altLang="en-US" b="1">
                          <a:latin typeface="Cambria Math" panose="02040503050406030204" pitchFamily="18" charset="0"/>
                        </a:rPr>
                        <m:t>−</m:t>
                      </m:r>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𝒆</m:t>
                          </m:r>
                        </m:e>
                        <m:sup>
                          <m:r>
                            <a:rPr lang="en-US" altLang="zh-CN" b="1" i="1">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𝒕</m:t>
                              </m:r>
                            </m:num>
                            <m:den>
                              <m:r>
                                <a:rPr lang="zh-CN" altLang="en-US" b="1" i="1">
                                  <a:latin typeface="Cambria Math" panose="02040503050406030204" pitchFamily="18" charset="0"/>
                                </a:rPr>
                                <m:t>𝝉</m:t>
                              </m:r>
                            </m:den>
                          </m:f>
                        </m:sup>
                      </m:sSup>
                      <m:r>
                        <a:rPr lang="en-US" altLang="zh-CN" b="0" i="0" smtClean="0">
                          <a:latin typeface="Cambria Math" panose="02040503050406030204" pitchFamily="18" charset="0"/>
                        </a:rPr>
                        <m:t>)</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495894" y="3429955"/>
                <a:ext cx="2002407" cy="4907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223628" y="4326045"/>
                <a:ext cx="25459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𝒚</m:t>
                      </m:r>
                      <m:d>
                        <m:dPr>
                          <m:ctrlPr>
                            <a:rPr lang="zh-CN" altLang="en-US" b="1" i="1">
                              <a:latin typeface="Cambria Math" panose="02040503050406030204" pitchFamily="18" charset="0"/>
                            </a:rPr>
                          </m:ctrlPr>
                        </m:dPr>
                        <m:e>
                          <m:r>
                            <a:rPr lang="zh-CN" altLang="en-US" b="1" i="1">
                              <a:latin typeface="Cambria Math" panose="02040503050406030204" pitchFamily="18" charset="0"/>
                            </a:rPr>
                            <m:t>𝒕</m:t>
                          </m:r>
                          <m:r>
                            <a:rPr lang="zh-CN" altLang="en-US" b="1" i="0">
                              <a:latin typeface="Cambria Math" panose="02040503050406030204" pitchFamily="18" charset="0"/>
                            </a:rPr>
                            <m:t>=</m:t>
                          </m:r>
                          <m:r>
                            <a:rPr lang="zh-CN" altLang="en-US" b="1" i="1">
                              <a:latin typeface="Cambria Math" panose="02040503050406030204" pitchFamily="18" charset="0"/>
                            </a:rPr>
                            <m:t>𝝉</m:t>
                          </m:r>
                        </m:e>
                      </m:d>
                      <m:r>
                        <a:rPr lang="zh-CN" altLang="en-US" b="1" i="0">
                          <a:latin typeface="Cambria Math" panose="02040503050406030204" pitchFamily="18" charset="0"/>
                        </a:rPr>
                        <m:t>=</m:t>
                      </m:r>
                      <m:r>
                        <a:rPr lang="zh-CN" altLang="en-US" b="1" i="0">
                          <a:latin typeface="Cambria Math" panose="02040503050406030204" pitchFamily="18" charset="0"/>
                        </a:rPr>
                        <m:t>𝟎</m:t>
                      </m:r>
                      <m:r>
                        <a:rPr lang="zh-CN" altLang="en-US" b="1" i="0">
                          <a:latin typeface="Cambria Math" panose="02040503050406030204" pitchFamily="18" charset="0"/>
                        </a:rPr>
                        <m:t>.</m:t>
                      </m:r>
                      <m:r>
                        <a:rPr lang="zh-CN" altLang="en-US" b="1" i="0">
                          <a:latin typeface="Cambria Math" panose="02040503050406030204" pitchFamily="18" charset="0"/>
                        </a:rPr>
                        <m:t>𝟔𝟑𝟐</m:t>
                      </m:r>
                      <m:r>
                        <a:rPr lang="zh-CN" altLang="en-US" b="1" i="1">
                          <a:latin typeface="Cambria Math" panose="02040503050406030204" pitchFamily="18" charset="0"/>
                        </a:rPr>
                        <m:t>𝒚</m:t>
                      </m:r>
                      <m:d>
                        <m:dPr>
                          <m:ctrlPr>
                            <a:rPr lang="zh-CN" altLang="en-US" b="1" i="1">
                              <a:latin typeface="Cambria Math" panose="02040503050406030204" pitchFamily="18" charset="0"/>
                            </a:rPr>
                          </m:ctrlPr>
                        </m:dPr>
                        <m:e>
                          <m:r>
                            <a:rPr lang="zh-CN" altLang="en-US" b="1" i="0">
                              <a:latin typeface="Cambria Math" panose="02040503050406030204" pitchFamily="18" charset="0"/>
                            </a:rPr>
                            <m:t>∞</m:t>
                          </m:r>
                        </m:e>
                      </m:d>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1223628" y="4326045"/>
                <a:ext cx="2545953" cy="369332"/>
              </a:xfrm>
              <a:prstGeom prst="rect">
                <a:avLst/>
              </a:prstGeom>
              <a:blipFill>
                <a:blip r:embed="rId6"/>
                <a:stretch>
                  <a:fillRect b="-6667"/>
                </a:stretch>
              </a:blipFill>
            </p:spPr>
            <p:txBody>
              <a:bodyPr/>
              <a:lstStyle/>
              <a:p>
                <a:r>
                  <a:rPr lang="zh-CN" altLang="en-US">
                    <a:noFill/>
                  </a:rPr>
                  <a:t> </a:t>
                </a:r>
              </a:p>
            </p:txBody>
          </p:sp>
        </mc:Fallback>
      </mc:AlternateContent>
      <p:pic>
        <p:nvPicPr>
          <p:cNvPr id="19" name="NORMAL"/>
          <p:cNvPicPr/>
          <p:nvPr/>
        </p:nvPicPr>
        <p:blipFill>
          <a:blip r:embed="rId7" cstate="print"/>
          <a:stretch>
            <a:fillRect/>
          </a:stretch>
        </p:blipFill>
        <p:spPr>
          <a:xfrm>
            <a:off x="5083054" y="1743658"/>
            <a:ext cx="3695328" cy="2415764"/>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4758106" y="4101048"/>
                <a:ext cx="4134374" cy="630942"/>
              </a:xfrm>
              <a:prstGeom prst="rect">
                <a:avLst/>
              </a:prstGeom>
            </p:spPr>
            <p:txBody>
              <a:bodyPr wrap="square">
                <a:spAutoFit/>
              </a:bodyPr>
              <a:lstStyle/>
              <a:p>
                <a:pPr algn="just">
                  <a:lnSpc>
                    <a:spcPct val="125000"/>
                  </a:lnSpc>
                  <a:spcAft>
                    <a:spcPts val="0"/>
                  </a:spcAft>
                </a:pPr>
                <a:r>
                  <a:rPr lang="zh-CN" altLang="zh-CN" sz="1400" b="1" dirty="0">
                    <a:solidFill>
                      <a:prstClr val="black"/>
                    </a:solidFill>
                    <a:latin typeface="Times New Roman" panose="02020603050405020304" pitchFamily="18" charset="0"/>
                    <a:ea typeface="微软雅黑" panose="020B0503020204020204" pitchFamily="34" charset="-122"/>
                  </a:rPr>
                  <a:t>输出值</a:t>
                </a:r>
                <a14:m>
                  <m:oMath xmlns:m="http://schemas.openxmlformats.org/officeDocument/2006/math">
                    <m:r>
                      <a:rPr lang="en-US" altLang="zh-CN" sz="1400" b="1" i="1">
                        <a:solidFill>
                          <a:prstClr val="black"/>
                        </a:solidFill>
                        <a:latin typeface="Cambria Math" panose="02040503050406030204" pitchFamily="18" charset="0"/>
                        <a:ea typeface="微软雅黑" panose="020B0503020204020204" pitchFamily="34" charset="-122"/>
                      </a:rPr>
                      <m:t>𝒚</m:t>
                    </m:r>
                    <m:r>
                      <a:rPr lang="en-US" altLang="zh-CN" sz="1400" b="1">
                        <a:solidFill>
                          <a:prstClr val="black"/>
                        </a:solidFill>
                        <a:latin typeface="Cambria Math" panose="02040503050406030204" pitchFamily="18" charset="0"/>
                        <a:ea typeface="微软雅黑" panose="020B0503020204020204" pitchFamily="34" charset="-122"/>
                      </a:rPr>
                      <m:t>(</m:t>
                    </m:r>
                    <m:r>
                      <a:rPr lang="en-US" altLang="zh-CN" sz="1400" b="1" i="1">
                        <a:solidFill>
                          <a:prstClr val="black"/>
                        </a:solidFill>
                        <a:latin typeface="Cambria Math" panose="02040503050406030204" pitchFamily="18" charset="0"/>
                        <a:ea typeface="微软雅黑" panose="020B0503020204020204" pitchFamily="34" charset="-122"/>
                      </a:rPr>
                      <m:t>𝒕</m:t>
                    </m:r>
                    <m:r>
                      <a:rPr lang="en-US" altLang="zh-CN" sz="1400" b="1">
                        <a:solidFill>
                          <a:prstClr val="black"/>
                        </a:solidFill>
                        <a:latin typeface="Cambria Math" panose="02040503050406030204" pitchFamily="18" charset="0"/>
                        <a:ea typeface="微软雅黑" panose="020B0503020204020204" pitchFamily="34" charset="-122"/>
                      </a:rPr>
                      <m:t>)</m:t>
                    </m:r>
                  </m:oMath>
                </a14:m>
                <a:r>
                  <a:rPr lang="zh-CN" altLang="zh-CN" sz="1400" b="1" dirty="0">
                    <a:solidFill>
                      <a:prstClr val="black"/>
                    </a:solidFill>
                    <a:latin typeface="Times New Roman" panose="02020603050405020304" pitchFamily="18" charset="0"/>
                    <a:ea typeface="微软雅黑" panose="020B0503020204020204" pitchFamily="34" charset="-122"/>
                  </a:rPr>
                  <a:t>到达</a:t>
                </a:r>
                <a14:m>
                  <m:oMath xmlns:m="http://schemas.openxmlformats.org/officeDocument/2006/math">
                    <m:r>
                      <a:rPr lang="en-US" altLang="zh-CN" sz="1400" b="1" i="1">
                        <a:solidFill>
                          <a:prstClr val="black"/>
                        </a:solidFill>
                        <a:latin typeface="Cambria Math" panose="02040503050406030204" pitchFamily="18" charset="0"/>
                        <a:ea typeface="微软雅黑" panose="020B0503020204020204" pitchFamily="34" charset="-122"/>
                      </a:rPr>
                      <m:t>𝟎</m:t>
                    </m:r>
                    <m:r>
                      <a:rPr lang="en-US" altLang="zh-CN" sz="1400" b="1">
                        <a:solidFill>
                          <a:prstClr val="black"/>
                        </a:solidFill>
                        <a:latin typeface="Cambria Math" panose="02040503050406030204" pitchFamily="18" charset="0"/>
                        <a:ea typeface="微软雅黑" panose="020B0503020204020204" pitchFamily="34" charset="-122"/>
                      </a:rPr>
                      <m:t>.</m:t>
                    </m:r>
                    <m:r>
                      <a:rPr lang="en-US" altLang="zh-CN" sz="1400" b="1" i="1">
                        <a:solidFill>
                          <a:prstClr val="black"/>
                        </a:solidFill>
                        <a:latin typeface="Cambria Math" panose="02040503050406030204" pitchFamily="18" charset="0"/>
                        <a:ea typeface="微软雅黑" panose="020B0503020204020204" pitchFamily="34" charset="-122"/>
                      </a:rPr>
                      <m:t>𝟔𝟑𝟐</m:t>
                    </m:r>
                    <m:r>
                      <a:rPr lang="en-US" altLang="zh-CN" sz="1400" b="1" i="1">
                        <a:solidFill>
                          <a:prstClr val="black"/>
                        </a:solidFill>
                        <a:latin typeface="Cambria Math" panose="02040503050406030204" pitchFamily="18" charset="0"/>
                        <a:ea typeface="微软雅黑" panose="020B0503020204020204" pitchFamily="34" charset="-122"/>
                      </a:rPr>
                      <m:t>𝒚</m:t>
                    </m:r>
                    <m:d>
                      <m:dPr>
                        <m:ctrlPr>
                          <a:rPr lang="zh-CN" altLang="zh-CN" sz="1400" b="1" i="1">
                            <a:solidFill>
                              <a:prstClr val="black"/>
                            </a:solidFill>
                            <a:latin typeface="Cambria Math" panose="02040503050406030204" pitchFamily="18" charset="0"/>
                            <a:ea typeface="微软雅黑" panose="020B0503020204020204" pitchFamily="34" charset="-122"/>
                          </a:rPr>
                        </m:ctrlPr>
                      </m:dPr>
                      <m:e>
                        <m:r>
                          <a:rPr lang="en-US" altLang="zh-CN" sz="1400" b="1">
                            <a:solidFill>
                              <a:prstClr val="black"/>
                            </a:solidFill>
                            <a:latin typeface="Cambria Math" panose="02040503050406030204" pitchFamily="18" charset="0"/>
                            <a:ea typeface="微软雅黑" panose="020B0503020204020204" pitchFamily="34" charset="-122"/>
                          </a:rPr>
                          <m:t>∞</m:t>
                        </m:r>
                      </m:e>
                    </m:d>
                  </m:oMath>
                </a14:m>
                <a:r>
                  <a:rPr lang="zh-CN" altLang="zh-CN" sz="1400" b="1" dirty="0">
                    <a:solidFill>
                      <a:prstClr val="black"/>
                    </a:solidFill>
                    <a:latin typeface="Times New Roman" panose="02020603050405020304" pitchFamily="18" charset="0"/>
                    <a:ea typeface="微软雅黑" panose="020B0503020204020204" pitchFamily="34" charset="-122"/>
                  </a:rPr>
                  <a:t>的时间</a:t>
                </a:r>
                <a14:m>
                  <m:oMath xmlns:m="http://schemas.openxmlformats.org/officeDocument/2006/math">
                    <m:r>
                      <a:rPr lang="en-US" altLang="zh-CN" sz="1400" b="1" i="1">
                        <a:solidFill>
                          <a:prstClr val="black"/>
                        </a:solidFill>
                        <a:latin typeface="Cambria Math" panose="02040503050406030204" pitchFamily="18" charset="0"/>
                        <a:ea typeface="微软雅黑" panose="020B0503020204020204" pitchFamily="34" charset="-122"/>
                      </a:rPr>
                      <m:t>𝒕</m:t>
                    </m:r>
                    <m:r>
                      <a:rPr lang="en-US" altLang="zh-CN" sz="1400" b="1">
                        <a:solidFill>
                          <a:prstClr val="black"/>
                        </a:solidFill>
                        <a:latin typeface="Cambria Math" panose="02040503050406030204" pitchFamily="18" charset="0"/>
                        <a:ea typeface="微软雅黑" panose="020B0503020204020204" pitchFamily="34" charset="-122"/>
                      </a:rPr>
                      <m:t>(</m:t>
                    </m:r>
                    <m:r>
                      <a:rPr lang="en-US" altLang="zh-CN" sz="1400" b="1" i="1">
                        <a:solidFill>
                          <a:prstClr val="black"/>
                        </a:solidFill>
                        <a:latin typeface="Cambria Math" panose="02040503050406030204" pitchFamily="18" charset="0"/>
                        <a:ea typeface="微软雅黑" panose="020B0503020204020204" pitchFamily="34" charset="-122"/>
                      </a:rPr>
                      <m:t>𝝉</m:t>
                    </m:r>
                    <m:r>
                      <a:rPr lang="en-US" altLang="zh-CN" sz="1400" b="1">
                        <a:solidFill>
                          <a:prstClr val="black"/>
                        </a:solidFill>
                        <a:latin typeface="Cambria Math" panose="02040503050406030204" pitchFamily="18" charset="0"/>
                        <a:ea typeface="微软雅黑" panose="020B0503020204020204" pitchFamily="34" charset="-122"/>
                      </a:rPr>
                      <m:t>)</m:t>
                    </m:r>
                  </m:oMath>
                </a14:m>
                <a:r>
                  <a:rPr lang="zh-CN" altLang="zh-CN" sz="1400" b="1" dirty="0">
                    <a:solidFill>
                      <a:prstClr val="black"/>
                    </a:solidFill>
                    <a:latin typeface="Times New Roman" panose="02020603050405020304" pitchFamily="18" charset="0"/>
                    <a:ea typeface="微软雅黑" panose="020B0503020204020204" pitchFamily="34" charset="-122"/>
                  </a:rPr>
                  <a:t>越</a:t>
                </a:r>
                <a:r>
                  <a:rPr lang="zh-CN" altLang="zh-CN" sz="1400" b="1" dirty="0">
                    <a:solidFill>
                      <a:srgbClr val="FF0000"/>
                    </a:solidFill>
                    <a:latin typeface="Times New Roman" panose="02020603050405020304" pitchFamily="18" charset="0"/>
                    <a:ea typeface="微软雅黑" panose="020B0503020204020204" pitchFamily="34" charset="-122"/>
                  </a:rPr>
                  <a:t>短</a:t>
                </a:r>
                <a:r>
                  <a:rPr lang="zh-CN" altLang="zh-CN" sz="1400" b="1" dirty="0">
                    <a:solidFill>
                      <a:prstClr val="black"/>
                    </a:solidFill>
                    <a:latin typeface="Times New Roman" panose="02020603050405020304" pitchFamily="18" charset="0"/>
                    <a:ea typeface="微软雅黑" panose="020B0503020204020204" pitchFamily="34" charset="-122"/>
                  </a:rPr>
                  <a:t>，则</a:t>
                </a:r>
                <a14:m>
                  <m:oMath xmlns:m="http://schemas.openxmlformats.org/officeDocument/2006/math">
                    <m:r>
                      <a:rPr lang="en-US" altLang="zh-CN" sz="1400" b="1" i="1">
                        <a:solidFill>
                          <a:prstClr val="black"/>
                        </a:solidFill>
                        <a:latin typeface="Cambria Math" panose="02040503050406030204" pitchFamily="18" charset="0"/>
                        <a:ea typeface="微软雅黑" panose="020B0503020204020204" pitchFamily="34" charset="-122"/>
                      </a:rPr>
                      <m:t>𝝉</m:t>
                    </m:r>
                  </m:oMath>
                </a14:m>
                <a:r>
                  <a:rPr lang="zh-CN" altLang="zh-CN" sz="1400" b="1" dirty="0">
                    <a:solidFill>
                      <a:prstClr val="black"/>
                    </a:solidFill>
                    <a:latin typeface="Times New Roman" panose="02020603050405020304" pitchFamily="18" charset="0"/>
                    <a:ea typeface="微软雅黑" panose="020B0503020204020204" pitchFamily="34" charset="-122"/>
                  </a:rPr>
                  <a:t>值越</a:t>
                </a:r>
                <a:r>
                  <a:rPr lang="zh-CN" altLang="zh-CN" sz="1400" b="1" dirty="0">
                    <a:solidFill>
                      <a:srgbClr val="FF0000"/>
                    </a:solidFill>
                    <a:latin typeface="Times New Roman" panose="02020603050405020304" pitchFamily="18" charset="0"/>
                    <a:ea typeface="微软雅黑" panose="020B0503020204020204" pitchFamily="34" charset="-122"/>
                  </a:rPr>
                  <a:t>小</a:t>
                </a:r>
                <a:r>
                  <a:rPr lang="zh-CN" altLang="zh-CN" sz="1400" b="1" dirty="0">
                    <a:solidFill>
                      <a:prstClr val="black"/>
                    </a:solidFill>
                    <a:latin typeface="Times New Roman" panose="02020603050405020304" pitchFamily="18" charset="0"/>
                    <a:ea typeface="微软雅黑" panose="020B0503020204020204" pitchFamily="34" charset="-122"/>
                  </a:rPr>
                  <a:t>，系统的动态性能越</a:t>
                </a:r>
                <a:r>
                  <a:rPr lang="zh-CN" altLang="zh-CN" sz="1400" b="1" dirty="0">
                    <a:solidFill>
                      <a:srgbClr val="FF0000"/>
                    </a:solidFill>
                    <a:latin typeface="Times New Roman" panose="02020603050405020304" pitchFamily="18" charset="0"/>
                    <a:ea typeface="微软雅黑" panose="020B0503020204020204" pitchFamily="34" charset="-122"/>
                  </a:rPr>
                  <a:t>好</a:t>
                </a:r>
                <a:r>
                  <a:rPr lang="zh-CN" altLang="zh-CN" sz="1400" b="1" dirty="0">
                    <a:solidFill>
                      <a:prstClr val="black"/>
                    </a:solidFill>
                    <a:latin typeface="Times New Roman" panose="02020603050405020304" pitchFamily="18" charset="0"/>
                    <a:ea typeface="微软雅黑" panose="020B0503020204020204" pitchFamily="34" charset="-122"/>
                  </a:rPr>
                  <a:t>，对信号的响应越</a:t>
                </a:r>
                <a:r>
                  <a:rPr lang="zh-CN" altLang="zh-CN" sz="1400" b="1" dirty="0">
                    <a:solidFill>
                      <a:srgbClr val="FF0000"/>
                    </a:solidFill>
                    <a:latin typeface="Times New Roman" panose="02020603050405020304" pitchFamily="18" charset="0"/>
                    <a:ea typeface="微软雅黑" panose="020B0503020204020204" pitchFamily="34" charset="-122"/>
                  </a:rPr>
                  <a:t>快</a:t>
                </a:r>
                <a:r>
                  <a:rPr lang="zh-CN" altLang="zh-CN" sz="1400" b="1" dirty="0">
                    <a:solidFill>
                      <a:prstClr val="black"/>
                    </a:solidFill>
                    <a:latin typeface="Times New Roman" panose="02020603050405020304" pitchFamily="18" charset="0"/>
                    <a:ea typeface="微软雅黑" panose="020B0503020204020204" pitchFamily="34" charset="-122"/>
                  </a:rPr>
                  <a:t>。</a:t>
                </a:r>
              </a:p>
            </p:txBody>
          </p:sp>
        </mc:Choice>
        <mc:Fallback xmlns="">
          <p:sp>
            <p:nvSpPr>
              <p:cNvPr id="3" name="矩形 2"/>
              <p:cNvSpPr>
                <a:spLocks noRot="1" noChangeAspect="1" noMove="1" noResize="1" noEditPoints="1" noAdjustHandles="1" noChangeArrowheads="1" noChangeShapeType="1" noTextEdit="1"/>
              </p:cNvSpPr>
              <p:nvPr/>
            </p:nvSpPr>
            <p:spPr>
              <a:xfrm>
                <a:off x="4758106" y="4101048"/>
                <a:ext cx="4134374" cy="630942"/>
              </a:xfrm>
              <a:prstGeom prst="rect">
                <a:avLst/>
              </a:prstGeom>
              <a:blipFill>
                <a:blip r:embed="rId8"/>
                <a:stretch>
                  <a:fillRect l="-442" r="-442" b="-5825"/>
                </a:stretch>
              </a:blipFill>
            </p:spPr>
            <p:txBody>
              <a:bodyPr/>
              <a:lstStyle/>
              <a:p>
                <a:r>
                  <a:rPr lang="zh-CN" altLang="en-US">
                    <a:noFill/>
                  </a:rPr>
                  <a:t> </a:t>
                </a:r>
              </a:p>
            </p:txBody>
          </p:sp>
        </mc:Fallback>
      </mc:AlternateContent>
      <p:sp>
        <p:nvSpPr>
          <p:cNvPr id="13" name="矩形 12"/>
          <p:cNvSpPr/>
          <p:nvPr/>
        </p:nvSpPr>
        <p:spPr>
          <a:xfrm>
            <a:off x="2" y="411510"/>
            <a:ext cx="26277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数字滤波法</a:t>
            </a:r>
          </a:p>
        </p:txBody>
      </p:sp>
    </p:spTree>
    <p:extLst>
      <p:ext uri="{BB962C8B-B14F-4D97-AF65-F5344CB8AC3E}">
        <p14:creationId xmlns:p14="http://schemas.microsoft.com/office/powerpoint/2010/main" val="1162413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228600" y="1707654"/>
                <a:ext cx="8686800" cy="299114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chemeClr val="accent5">
                        <a:lumMod val="75000"/>
                      </a:schemeClr>
                    </a:solidFill>
                    <a:latin typeface="Times New Roman" panose="02020603050405020304" pitchFamily="18" charset="0"/>
                    <a:ea typeface="微软雅黑" panose="020B0503020204020204" pitchFamily="34" charset="-122"/>
                  </a:rPr>
                  <a:t>时间常数</a:t>
                </a:r>
                <a:r>
                  <a:rPr lang="en-US" altLang="zh-CN" b="1" dirty="0">
                    <a:solidFill>
                      <a:schemeClr val="accent5">
                        <a:lumMod val="75000"/>
                      </a:schemeClr>
                    </a:solidFill>
                    <a:latin typeface="Times New Roman" panose="02020603050405020304" pitchFamily="18" charset="0"/>
                    <a:ea typeface="微软雅黑" panose="020B0503020204020204" pitchFamily="34" charset="-122"/>
                  </a:rPr>
                  <a:t>τ</a:t>
                </a:r>
                <a:r>
                  <a:rPr lang="zh-CN" altLang="en-US" b="1" dirty="0">
                    <a:solidFill>
                      <a:schemeClr val="accent5">
                        <a:lumMod val="75000"/>
                      </a:schemeClr>
                    </a:solidFill>
                    <a:latin typeface="Times New Roman" panose="02020603050405020304" pitchFamily="18" charset="0"/>
                    <a:ea typeface="微软雅黑" panose="020B0503020204020204" pitchFamily="34" charset="-122"/>
                  </a:rPr>
                  <a:t>的确定</a:t>
                </a:r>
                <a:endParaRPr lang="en-US" altLang="zh-CN" b="1" dirty="0">
                  <a:solidFill>
                    <a:schemeClr val="accent5">
                      <a:lumMod val="75000"/>
                    </a:schemeClr>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14:m>
                  <m:oMath xmlns:m="http://schemas.openxmlformats.org/officeDocument/2006/math">
                    <m:r>
                      <a:rPr lang="en-US" altLang="zh-CN" b="1" i="1">
                        <a:latin typeface="Cambria Math" panose="02040503050406030204" pitchFamily="18" charset="0"/>
                      </a:rPr>
                      <m:t>𝒚</m:t>
                    </m:r>
                    <m:r>
                      <a:rPr lang="en-US" altLang="zh-CN" b="1" i="1">
                        <a:latin typeface="Cambria Math" panose="02040503050406030204" pitchFamily="18" charset="0"/>
                      </a:rPr>
                      <m:t>(</m:t>
                    </m:r>
                    <m:r>
                      <a:rPr lang="en-US" altLang="zh-CN" b="1" i="1">
                        <a:latin typeface="Cambria Math" panose="02040503050406030204" pitchFamily="18" charset="0"/>
                      </a:rPr>
                      <m:t>𝒕</m:t>
                    </m:r>
                    <m:r>
                      <a:rPr lang="en-US" altLang="zh-CN" b="1" i="1">
                        <a:latin typeface="Cambria Math" panose="02040503050406030204" pitchFamily="18" charset="0"/>
                      </a:rPr>
                      <m:t>)=</m:t>
                    </m:r>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𝟏</m:t>
                    </m:r>
                    <m:r>
                      <a:rPr lang="en-US" altLang="zh-CN" b="1" i="1">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𝒆</m:t>
                        </m:r>
                      </m:e>
                      <m:sup>
                        <m:r>
                          <a:rPr lang="en-US" altLang="zh-CN" b="1" i="1">
                            <a:latin typeface="Cambria Math" panose="02040503050406030204" pitchFamily="18" charset="0"/>
                          </a:rPr>
                          <m:t>−</m:t>
                        </m:r>
                        <m:f>
                          <m:fPr>
                            <m:ctrlPr>
                              <a:rPr lang="zh-CN" altLang="zh-CN" b="1" i="1">
                                <a:latin typeface="Cambria Math" panose="02040503050406030204" pitchFamily="18" charset="0"/>
                              </a:rPr>
                            </m:ctrlPr>
                          </m:fPr>
                          <m:num>
                            <m:r>
                              <a:rPr lang="en-US" altLang="zh-CN" b="1" i="1">
                                <a:latin typeface="Cambria Math" panose="02040503050406030204" pitchFamily="18" charset="0"/>
                              </a:rPr>
                              <m:t>𝒕</m:t>
                            </m:r>
                          </m:num>
                          <m:den>
                            <m:r>
                              <a:rPr lang="en-US" altLang="zh-CN" b="1" i="1">
                                <a:latin typeface="Cambria Math" panose="02040503050406030204" pitchFamily="18" charset="0"/>
                              </a:rPr>
                              <m:t>𝝉</m:t>
                            </m:r>
                          </m:den>
                        </m:f>
                      </m:sup>
                    </m:sSup>
                    <m:r>
                      <a:rPr lang="en-US" altLang="zh-CN" b="1" i="1">
                        <a:latin typeface="Cambria Math" panose="02040503050406030204" pitchFamily="18" charset="0"/>
                      </a:rPr>
                      <m:t>)</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可以改写成：</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两边取对数得：</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其中：</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28600" y="1707654"/>
                <a:ext cx="8686800" cy="2991140"/>
              </a:xfrm>
              <a:prstGeom prst="rect">
                <a:avLst/>
              </a:prstGeom>
              <a:blipFill>
                <a:blip r:embed="rId3"/>
                <a:stretch>
                  <a:fillRect l="-490"/>
                </a:stretch>
              </a:blipFill>
            </p:spPr>
            <p:txBody>
              <a:bodyPr/>
              <a:lstStyle/>
              <a:p>
                <a:r>
                  <a:rPr lang="zh-CN" altLang="en-US">
                    <a:noFill/>
                  </a:rPr>
                  <a:t> </a:t>
                </a:r>
              </a:p>
            </p:txBody>
          </p:sp>
        </mc:Fallback>
      </mc:AlternateContent>
      <p:sp>
        <p:nvSpPr>
          <p:cNvPr id="6" name="矩形 5"/>
          <p:cNvSpPr/>
          <p:nvPr/>
        </p:nvSpPr>
        <p:spPr>
          <a:xfrm>
            <a:off x="881981" y="1285474"/>
            <a:ext cx="3077951"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阶跃响应法测定时间常数</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τ</a:t>
            </a:r>
            <a:endPar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七角星 6"/>
          <p:cNvSpPr/>
          <p:nvPr/>
        </p:nvSpPr>
        <p:spPr>
          <a:xfrm>
            <a:off x="377925" y="103925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3771364" y="2457631"/>
                <a:ext cx="1723100" cy="6280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𝒆</m:t>
                          </m:r>
                        </m:e>
                        <m:sup>
                          <m:r>
                            <a:rPr lang="en-US" altLang="zh-CN" b="1" i="1">
                              <a:latin typeface="Cambria Math" panose="02040503050406030204" pitchFamily="18" charset="0"/>
                            </a:rPr>
                            <m:t>−</m:t>
                          </m:r>
                          <m:f>
                            <m:fPr>
                              <m:ctrlPr>
                                <a:rPr lang="zh-CN" altLang="zh-CN" b="1" i="1">
                                  <a:latin typeface="Cambria Math" panose="02040503050406030204" pitchFamily="18" charset="0"/>
                                </a:rPr>
                              </m:ctrlPr>
                            </m:fPr>
                            <m:num>
                              <m:r>
                                <a:rPr lang="en-US" altLang="zh-CN" b="1" i="1">
                                  <a:latin typeface="Cambria Math" panose="02040503050406030204" pitchFamily="18" charset="0"/>
                                </a:rPr>
                                <m:t>𝒕</m:t>
                              </m:r>
                            </m:num>
                            <m:den>
                              <m:r>
                                <a:rPr lang="en-US" altLang="zh-CN" b="1" i="1">
                                  <a:latin typeface="Cambria Math" panose="02040503050406030204" pitchFamily="18" charset="0"/>
                                </a:rPr>
                                <m:t>𝝉</m:t>
                              </m:r>
                            </m:den>
                          </m:f>
                        </m:sup>
                      </m:sSup>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𝒚</m:t>
                              </m:r>
                              <m:r>
                                <a:rPr lang="zh-CN" altLang="en-US" b="1" i="0">
                                  <a:latin typeface="Cambria Math" panose="02040503050406030204" pitchFamily="18" charset="0"/>
                                </a:rPr>
                                <m:t>(</m:t>
                              </m:r>
                              <m:r>
                                <a:rPr lang="zh-CN" altLang="en-US" b="1" i="1">
                                  <a:latin typeface="Cambria Math" panose="02040503050406030204" pitchFamily="18" charset="0"/>
                                </a:rPr>
                                <m:t>𝒕</m:t>
                              </m:r>
                            </m:e>
                          </m:d>
                        </m:num>
                        <m:den>
                          <m:r>
                            <a:rPr lang="zh-CN" altLang="en-US" b="1" i="1">
                              <a:latin typeface="Cambria Math" panose="02040503050406030204" pitchFamily="18" charset="0"/>
                            </a:rPr>
                            <m:t>𝑨</m:t>
                          </m:r>
                        </m:den>
                      </m:f>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3771364" y="2457631"/>
                <a:ext cx="1723100" cy="62805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070420" y="3179975"/>
                <a:ext cx="1013419" cy="5970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𝒕</m:t>
                          </m:r>
                        </m:num>
                        <m:den>
                          <m:r>
                            <a:rPr lang="zh-CN" altLang="en-US" b="1" i="1">
                              <a:latin typeface="Cambria Math" panose="02040503050406030204" pitchFamily="18" charset="0"/>
                            </a:rPr>
                            <m:t>𝝉</m:t>
                          </m:r>
                        </m:den>
                      </m:f>
                      <m:r>
                        <a:rPr lang="zh-CN" altLang="en-US" b="1" i="0">
                          <a:latin typeface="Cambria Math" panose="02040503050406030204" pitchFamily="18" charset="0"/>
                        </a:rPr>
                        <m:t>=</m:t>
                      </m:r>
                      <m:r>
                        <a:rPr lang="zh-CN" altLang="en-US" b="1" i="1">
                          <a:latin typeface="Cambria Math" panose="02040503050406030204" pitchFamily="18" charset="0"/>
                        </a:rPr>
                        <m:t>𝒁</m:t>
                      </m:r>
                    </m:oMath>
                  </m:oMathPara>
                </a14:m>
                <a:endParaRPr lang="zh-CN" altLang="en-US" b="1" dirty="0"/>
              </a:p>
            </p:txBody>
          </p:sp>
        </mc:Choice>
        <mc:Fallback xmlns="">
          <p:sp>
            <p:nvSpPr>
              <p:cNvPr id="9" name="矩形 8"/>
              <p:cNvSpPr>
                <a:spLocks noRot="1" noChangeAspect="1" noMove="1" noResize="1" noEditPoints="1" noAdjustHandles="1" noChangeArrowheads="1" noChangeShapeType="1" noTextEdit="1"/>
              </p:cNvSpPr>
              <p:nvPr/>
            </p:nvSpPr>
            <p:spPr>
              <a:xfrm>
                <a:off x="4070420" y="3179975"/>
                <a:ext cx="1013419" cy="59702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2195863" y="3945025"/>
                <a:ext cx="1957202" cy="6280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𝒁</m:t>
                      </m:r>
                      <m:r>
                        <a:rPr lang="zh-CN" altLang="en-US" b="1">
                          <a:latin typeface="Cambria Math" panose="02040503050406030204" pitchFamily="18" charset="0"/>
                        </a:rPr>
                        <m:t>=</m:t>
                      </m:r>
                      <m:func>
                        <m:funcPr>
                          <m:ctrlPr>
                            <a:rPr lang="zh-CN" altLang="en-US" b="1" i="1">
                              <a:latin typeface="Cambria Math" panose="02040503050406030204" pitchFamily="18" charset="0"/>
                            </a:rPr>
                          </m:ctrlPr>
                        </m:funcPr>
                        <m:fName>
                          <m:r>
                            <a:rPr lang="en-US" altLang="zh-CN" b="1" i="1" smtClean="0">
                              <a:latin typeface="Cambria Math" panose="02040503050406030204" pitchFamily="18" charset="0"/>
                            </a:rPr>
                            <m:t>𝒍𝒏</m:t>
                          </m:r>
                        </m:fName>
                        <m:e>
                          <m:r>
                            <a:rPr lang="zh-CN" altLang="en-US" b="1">
                              <a:latin typeface="Cambria Math" panose="02040503050406030204" pitchFamily="18" charset="0"/>
                            </a:rPr>
                            <m:t>[</m:t>
                          </m:r>
                        </m:e>
                      </m:func>
                      <m:r>
                        <a:rPr lang="zh-CN" altLang="en-US" b="1" i="1">
                          <a:latin typeface="Cambria Math" panose="02040503050406030204" pitchFamily="18" charset="0"/>
                        </a:rPr>
                        <m:t>𝟏</m:t>
                      </m:r>
                      <m:r>
                        <a:rPr lang="zh-CN" altLang="en-US" b="1">
                          <a:latin typeface="Cambria Math" panose="02040503050406030204" pitchFamily="18" charset="0"/>
                        </a:rPr>
                        <m:t>−</m:t>
                      </m:r>
                      <m:f>
                        <m:fPr>
                          <m:ctrlPr>
                            <a:rPr lang="zh-CN" altLang="en-US" b="1" i="1">
                              <a:latin typeface="Cambria Math" panose="02040503050406030204" pitchFamily="18" charset="0"/>
                            </a:rPr>
                          </m:ctrlPr>
                        </m:fPr>
                        <m:num>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𝒚</m:t>
                              </m:r>
                              <m:r>
                                <a:rPr lang="zh-CN" altLang="en-US" b="1">
                                  <a:latin typeface="Cambria Math" panose="02040503050406030204" pitchFamily="18" charset="0"/>
                                </a:rPr>
                                <m:t>(</m:t>
                              </m:r>
                              <m:r>
                                <a:rPr lang="zh-CN" altLang="en-US" b="1" i="1">
                                  <a:latin typeface="Cambria Math" panose="02040503050406030204" pitchFamily="18" charset="0"/>
                                </a:rPr>
                                <m:t>𝒕</m:t>
                              </m:r>
                            </m:e>
                          </m:d>
                        </m:num>
                        <m:den>
                          <m:r>
                            <a:rPr lang="zh-CN" altLang="en-US" b="1" i="1">
                              <a:latin typeface="Cambria Math" panose="02040503050406030204" pitchFamily="18" charset="0"/>
                            </a:rPr>
                            <m:t>𝑨</m:t>
                          </m:r>
                        </m:den>
                      </m:f>
                      <m:r>
                        <a:rPr lang="en-US" altLang="zh-CN" b="1" i="0" smtClean="0">
                          <a:latin typeface="Cambria Math" panose="02040503050406030204" pitchFamily="18" charset="0"/>
                        </a:rPr>
                        <m:t>]</m:t>
                      </m:r>
                    </m:oMath>
                  </m:oMathPara>
                </a14:m>
                <a:endParaRPr lang="zh-CN" altLang="en-US" b="1" dirty="0"/>
              </a:p>
            </p:txBody>
          </p:sp>
        </mc:Choice>
        <mc:Fallback xmlns="">
          <p:sp>
            <p:nvSpPr>
              <p:cNvPr id="13" name="矩形 12"/>
              <p:cNvSpPr>
                <a:spLocks noRot="1" noChangeAspect="1" noMove="1" noResize="1" noEditPoints="1" noAdjustHandles="1" noChangeArrowheads="1" noChangeShapeType="1" noTextEdit="1"/>
              </p:cNvSpPr>
              <p:nvPr/>
            </p:nvSpPr>
            <p:spPr>
              <a:xfrm>
                <a:off x="2195863" y="3945025"/>
                <a:ext cx="1957202" cy="62805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5004048" y="4146634"/>
                <a:ext cx="12084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𝑨</m:t>
                          </m:r>
                          <m:r>
                            <a:rPr lang="zh-CN" altLang="en-US" b="1" i="0">
                              <a:latin typeface="Cambria Math" panose="02040503050406030204" pitchFamily="18" charset="0"/>
                            </a:rPr>
                            <m:t>=</m:t>
                          </m:r>
                          <m:r>
                            <a:rPr lang="zh-CN" altLang="en-US" b="1" i="1">
                              <a:latin typeface="Cambria Math" panose="02040503050406030204" pitchFamily="18" charset="0"/>
                            </a:rPr>
                            <m:t>𝒚</m:t>
                          </m:r>
                          <m:r>
                            <a:rPr lang="zh-CN" altLang="en-US" b="1" i="0">
                              <a:latin typeface="Cambria Math" panose="02040503050406030204" pitchFamily="18" charset="0"/>
                            </a:rPr>
                            <m:t>(∞</m:t>
                          </m:r>
                        </m:e>
                      </m:d>
                    </m:oMath>
                  </m:oMathPara>
                </a14:m>
                <a:endParaRPr lang="zh-CN" altLang="en-US" b="1" dirty="0"/>
              </a:p>
            </p:txBody>
          </p:sp>
        </mc:Choice>
        <mc:Fallback xmlns="">
          <p:sp>
            <p:nvSpPr>
              <p:cNvPr id="14" name="矩形 13"/>
              <p:cNvSpPr>
                <a:spLocks noRot="1" noChangeAspect="1" noMove="1" noResize="1" noEditPoints="1" noAdjustHandles="1" noChangeArrowheads="1" noChangeShapeType="1" noTextEdit="1"/>
              </p:cNvSpPr>
              <p:nvPr/>
            </p:nvSpPr>
            <p:spPr>
              <a:xfrm>
                <a:off x="5004048" y="4146634"/>
                <a:ext cx="1208408" cy="369332"/>
              </a:xfrm>
              <a:prstGeom prst="rect">
                <a:avLst/>
              </a:prstGeom>
              <a:blipFill>
                <a:blip r:embed="rId7"/>
                <a:stretch>
                  <a:fillRect t="-119672" r="-42424" b="-183607"/>
                </a:stretch>
              </a:blipFill>
            </p:spPr>
            <p:txBody>
              <a:bodyPr/>
              <a:lstStyle/>
              <a:p>
                <a:r>
                  <a:rPr lang="zh-CN" altLang="en-US">
                    <a:noFill/>
                  </a:rPr>
                  <a:t> </a:t>
                </a:r>
              </a:p>
            </p:txBody>
          </p:sp>
        </mc:Fallback>
      </mc:AlternateContent>
      <p:sp>
        <p:nvSpPr>
          <p:cNvPr id="16" name="矩形 15"/>
          <p:cNvSpPr/>
          <p:nvPr/>
        </p:nvSpPr>
        <p:spPr>
          <a:xfrm>
            <a:off x="2" y="411510"/>
            <a:ext cx="26277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数字滤波法</a:t>
            </a:r>
          </a:p>
        </p:txBody>
      </p:sp>
    </p:spTree>
    <p:extLst>
      <p:ext uri="{BB962C8B-B14F-4D97-AF65-F5344CB8AC3E}">
        <p14:creationId xmlns:p14="http://schemas.microsoft.com/office/powerpoint/2010/main" val="42646385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228600" y="1707654"/>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故由</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𝑍</m:t>
                    </m:r>
                  </m:oMath>
                </a14:m>
                <a:r>
                  <a:rPr lang="en-US"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𝑡</m:t>
                    </m:r>
                  </m:oMath>
                </a14:m>
                <a:r>
                  <a:rPr lang="zh-CN" altLang="zh-CN" b="1" dirty="0">
                    <a:solidFill>
                      <a:prstClr val="black"/>
                    </a:solidFill>
                    <a:latin typeface="Times New Roman" panose="02020603050405020304" pitchFamily="18" charset="0"/>
                    <a:ea typeface="微软雅黑" panose="020B0503020204020204" pitchFamily="34" charset="-122"/>
                  </a:rPr>
                  <a:t>图可求时间常数</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𝜏</m:t>
                    </m:r>
                  </m:oMath>
                </a14:m>
                <a:r>
                  <a:rPr lang="zh-CN" altLang="zh-CN" b="1" dirty="0">
                    <a:solidFill>
                      <a:prstClr val="black"/>
                    </a:solidFill>
                    <a:latin typeface="Times New Roman" panose="02020603050405020304" pitchFamily="18" charset="0"/>
                    <a:ea typeface="微软雅黑" panose="020B0503020204020204" pitchFamily="34" charset="-122"/>
                  </a:rPr>
                  <a:t>为</a:t>
                </a:r>
                <a:r>
                  <a:rPr lang="en-US" altLang="zh-CN" b="1" dirty="0">
                    <a:solidFill>
                      <a:prstClr val="black"/>
                    </a:solidFill>
                    <a:latin typeface="Times New Roman" panose="02020603050405020304" pitchFamily="18" charset="0"/>
                    <a:ea typeface="微软雅黑" panose="020B0503020204020204" pitchFamily="34" charset="-122"/>
                  </a:rPr>
                  <a:t>:</a:t>
                </a:r>
                <a:endParaRPr lang="zh-CN"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28600" y="1707654"/>
                <a:ext cx="8686800" cy="3208571"/>
              </a:xfrm>
              <a:prstGeom prst="rect">
                <a:avLst/>
              </a:prstGeom>
              <a:blipFill>
                <a:blip r:embed="rId3"/>
                <a:stretch>
                  <a:fillRect l="-350"/>
                </a:stretch>
              </a:blipFill>
            </p:spPr>
            <p:txBody>
              <a:bodyPr/>
              <a:lstStyle/>
              <a:p>
                <a:r>
                  <a:rPr lang="zh-CN" altLang="en-US">
                    <a:noFill/>
                  </a:rPr>
                  <a:t> </a:t>
                </a:r>
              </a:p>
            </p:txBody>
          </p:sp>
        </mc:Fallback>
      </mc:AlternateContent>
      <p:sp>
        <p:nvSpPr>
          <p:cNvPr id="6" name="矩形 5"/>
          <p:cNvSpPr/>
          <p:nvPr/>
        </p:nvSpPr>
        <p:spPr>
          <a:xfrm>
            <a:off x="881981" y="1285474"/>
            <a:ext cx="3077951"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阶跃响应法测定时间常数</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τ</a:t>
            </a:r>
            <a:endPar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七角星 6"/>
          <p:cNvSpPr/>
          <p:nvPr/>
        </p:nvSpPr>
        <p:spPr>
          <a:xfrm>
            <a:off x="377925" y="103925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矩形 8"/>
              <p:cNvSpPr/>
              <p:nvPr/>
            </p:nvSpPr>
            <p:spPr>
              <a:xfrm>
                <a:off x="5256076" y="2501121"/>
                <a:ext cx="1013419" cy="5970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𝒕</m:t>
                          </m:r>
                        </m:num>
                        <m:den>
                          <m:r>
                            <a:rPr lang="zh-CN" altLang="en-US" b="1" i="1">
                              <a:latin typeface="Cambria Math" panose="02040503050406030204" pitchFamily="18" charset="0"/>
                            </a:rPr>
                            <m:t>𝝉</m:t>
                          </m:r>
                        </m:den>
                      </m:f>
                      <m:r>
                        <a:rPr lang="zh-CN" altLang="en-US" b="1" i="0">
                          <a:latin typeface="Cambria Math" panose="02040503050406030204" pitchFamily="18" charset="0"/>
                        </a:rPr>
                        <m:t>=</m:t>
                      </m:r>
                      <m:r>
                        <a:rPr lang="zh-CN" altLang="en-US" b="1" i="1">
                          <a:latin typeface="Cambria Math" panose="02040503050406030204" pitchFamily="18" charset="0"/>
                        </a:rPr>
                        <m:t>𝒁</m:t>
                      </m:r>
                    </m:oMath>
                  </m:oMathPara>
                </a14:m>
                <a:endParaRPr lang="zh-CN" altLang="en-US" b="1" dirty="0"/>
              </a:p>
            </p:txBody>
          </p:sp>
        </mc:Choice>
        <mc:Fallback xmlns="">
          <p:sp>
            <p:nvSpPr>
              <p:cNvPr id="9" name="矩形 8"/>
              <p:cNvSpPr>
                <a:spLocks noRot="1" noChangeAspect="1" noMove="1" noResize="1" noEditPoints="1" noAdjustHandles="1" noChangeArrowheads="1" noChangeShapeType="1" noTextEdit="1"/>
              </p:cNvSpPr>
              <p:nvPr/>
            </p:nvSpPr>
            <p:spPr>
              <a:xfrm>
                <a:off x="5256076" y="2501121"/>
                <a:ext cx="1013419" cy="597023"/>
              </a:xfrm>
              <a:prstGeom prst="rect">
                <a:avLst/>
              </a:prstGeom>
              <a:blipFill>
                <a:blip r:embed="rId4"/>
                <a:stretch>
                  <a:fillRect/>
                </a:stretch>
              </a:blipFill>
            </p:spPr>
            <p:txBody>
              <a:bodyPr/>
              <a:lstStyle/>
              <a:p>
                <a:r>
                  <a:rPr lang="zh-CN" altLang="en-US">
                    <a:noFill/>
                  </a:rPr>
                  <a:t> </a:t>
                </a:r>
              </a:p>
            </p:txBody>
          </p:sp>
        </mc:Fallback>
      </mc:AlternateContent>
      <p:pic>
        <p:nvPicPr>
          <p:cNvPr id="12" name="NORMAL"/>
          <p:cNvPicPr/>
          <p:nvPr/>
        </p:nvPicPr>
        <p:blipFill>
          <a:blip r:embed="rId5" cstate="print"/>
          <a:stretch>
            <a:fillRect/>
          </a:stretch>
        </p:blipFill>
        <p:spPr>
          <a:xfrm>
            <a:off x="811762" y="1779662"/>
            <a:ext cx="2628292" cy="2039942"/>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3887924" y="4098486"/>
                <a:ext cx="1141017"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𝜏</m:t>
                      </m:r>
                      <m:r>
                        <a:rPr lang="zh-CN" altLang="en-US" i="0">
                          <a:latin typeface="Cambria Math" panose="02040503050406030204" pitchFamily="18" charset="0"/>
                        </a:rPr>
                        <m:t>=−</m:t>
                      </m:r>
                      <m:f>
                        <m:fPr>
                          <m:ctrlPr>
                            <a:rPr lang="zh-CN" altLang="en-US" i="1">
                              <a:latin typeface="Cambria Math" panose="02040503050406030204" pitchFamily="18" charset="0"/>
                            </a:rPr>
                          </m:ctrlPr>
                        </m:fPr>
                        <m:num>
                          <m:r>
                            <m:rPr>
                              <m:sty m:val="p"/>
                            </m:rPr>
                            <a:rPr lang="zh-CN" altLang="en-US" i="0">
                              <a:latin typeface="Cambria Math" panose="02040503050406030204" pitchFamily="18" charset="0"/>
                            </a:rPr>
                            <m:t>Δ</m:t>
                          </m:r>
                          <m:r>
                            <a:rPr lang="zh-CN" altLang="en-US" i="1">
                              <a:latin typeface="Cambria Math" panose="02040503050406030204" pitchFamily="18" charset="0"/>
                            </a:rPr>
                            <m:t>𝑡</m:t>
                          </m:r>
                        </m:num>
                        <m:den>
                          <m:r>
                            <m:rPr>
                              <m:sty m:val="p"/>
                            </m:rPr>
                            <a:rPr lang="zh-CN" altLang="en-US" i="0">
                              <a:latin typeface="Cambria Math" panose="02040503050406030204" pitchFamily="18" charset="0"/>
                            </a:rPr>
                            <m:t>Δ</m:t>
                          </m:r>
                          <m:r>
                            <a:rPr lang="zh-CN" altLang="en-US" i="1">
                              <a:latin typeface="Cambria Math" panose="02040503050406030204" pitchFamily="18" charset="0"/>
                            </a:rPr>
                            <m:t>𝑍</m:t>
                          </m:r>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3887924" y="4098486"/>
                <a:ext cx="1141017" cy="610936"/>
              </a:xfrm>
              <a:prstGeom prst="rect">
                <a:avLst/>
              </a:prstGeom>
              <a:blipFill>
                <a:blip r:embed="rId6"/>
                <a:stretch>
                  <a:fillRect/>
                </a:stretch>
              </a:blipFill>
            </p:spPr>
            <p:txBody>
              <a:bodyPr/>
              <a:lstStyle/>
              <a:p>
                <a:r>
                  <a:rPr lang="zh-CN" altLang="en-US">
                    <a:noFill/>
                  </a:rPr>
                  <a:t> </a:t>
                </a:r>
              </a:p>
            </p:txBody>
          </p:sp>
        </mc:Fallback>
      </mc:AlternateContent>
      <p:sp>
        <p:nvSpPr>
          <p:cNvPr id="15" name="矩形 14"/>
          <p:cNvSpPr/>
          <p:nvPr/>
        </p:nvSpPr>
        <p:spPr>
          <a:xfrm>
            <a:off x="2" y="411510"/>
            <a:ext cx="26277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数字滤波法</a:t>
            </a:r>
          </a:p>
        </p:txBody>
      </p:sp>
    </p:spTree>
    <p:extLst>
      <p:ext uri="{BB962C8B-B14F-4D97-AF65-F5344CB8AC3E}">
        <p14:creationId xmlns:p14="http://schemas.microsoft.com/office/powerpoint/2010/main" val="176054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194893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187743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查表法</a:t>
            </a:r>
          </a:p>
        </p:txBody>
      </p:sp>
      <p:sp>
        <p:nvSpPr>
          <p:cNvPr id="2" name="矩形 1"/>
          <p:cNvSpPr/>
          <p:nvPr/>
        </p:nvSpPr>
        <p:spPr>
          <a:xfrm>
            <a:off x="240952" y="1023578"/>
            <a:ext cx="8686800" cy="3901068"/>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对于三段式，假设其折点坐标为：</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各线性段的输出表达式为：</a:t>
            </a: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25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rPr>
              <a:t>第</a:t>
            </a:r>
            <a:r>
              <a:rPr lang="en-US" altLang="zh-CN" b="1" dirty="0">
                <a:solidFill>
                  <a:prstClr val="black"/>
                </a:solidFill>
                <a:latin typeface="Times New Roman" panose="02020603050405020304" pitchFamily="18" charset="0"/>
                <a:ea typeface="微软雅黑" panose="020B0503020204020204" pitchFamily="34" charset="-122"/>
              </a:rPr>
              <a:t>I</a:t>
            </a:r>
            <a:r>
              <a:rPr lang="zh-CN" altLang="en-US" b="1" dirty="0">
                <a:solidFill>
                  <a:prstClr val="black"/>
                </a:solidFill>
                <a:latin typeface="Times New Roman" panose="02020603050405020304" pitchFamily="18" charset="0"/>
                <a:ea typeface="微软雅黑" panose="020B0503020204020204" pitchFamily="34" charset="-122"/>
              </a:rPr>
              <a:t>段：</a:t>
            </a: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25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rPr>
              <a:t>第</a:t>
            </a:r>
            <a:r>
              <a:rPr lang="en-US" altLang="zh-CN" b="1" dirty="0">
                <a:solidFill>
                  <a:prstClr val="black"/>
                </a:solidFill>
                <a:latin typeface="Times New Roman" panose="02020603050405020304" pitchFamily="18" charset="0"/>
                <a:ea typeface="微软雅黑" panose="020B0503020204020204" pitchFamily="34" charset="-122"/>
              </a:rPr>
              <a:t>II</a:t>
            </a:r>
            <a:r>
              <a:rPr lang="zh-CN" altLang="en-US" b="1" dirty="0">
                <a:solidFill>
                  <a:prstClr val="black"/>
                </a:solidFill>
                <a:latin typeface="Times New Roman" panose="02020603050405020304" pitchFamily="18" charset="0"/>
                <a:ea typeface="微软雅黑" panose="020B0503020204020204" pitchFamily="34" charset="-122"/>
              </a:rPr>
              <a:t>段：</a:t>
            </a: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25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rPr>
              <a:t>第</a:t>
            </a:r>
            <a:r>
              <a:rPr lang="en-US" altLang="zh-CN" b="1" dirty="0">
                <a:solidFill>
                  <a:prstClr val="black"/>
                </a:solidFill>
                <a:latin typeface="Times New Roman" panose="02020603050405020304" pitchFamily="18" charset="0"/>
                <a:ea typeface="微软雅黑" panose="020B0503020204020204" pitchFamily="34" charset="-122"/>
              </a:rPr>
              <a:t>III</a:t>
            </a:r>
            <a:r>
              <a:rPr lang="zh-CN" altLang="en-US" b="1" dirty="0">
                <a:solidFill>
                  <a:prstClr val="black"/>
                </a:solidFill>
                <a:latin typeface="Times New Roman" panose="02020603050405020304" pitchFamily="18" charset="0"/>
                <a:ea typeface="微软雅黑" panose="020B0503020204020204" pitchFamily="34" charset="-122"/>
              </a:rPr>
              <a:t>段：</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3124456" y="1419622"/>
                <a:ext cx="2895088" cy="369332"/>
              </a:xfrm>
              <a:prstGeom prst="rect">
                <a:avLst/>
              </a:prstGeom>
            </p:spPr>
            <p:txBody>
              <a:bodyPr wrap="none">
                <a:spAutoFit/>
              </a:bodyPr>
              <a:lstStyle/>
              <a:p>
                <a:r>
                  <a:rPr lang="zh-CN" altLang="zh-CN" b="1" dirty="0">
                    <a:solidFill>
                      <a:prstClr val="black"/>
                    </a:solidFill>
                    <a:latin typeface="Times New Roman" panose="02020603050405020304" pitchFamily="18" charset="0"/>
                    <a:ea typeface="微软雅黑" panose="020B0503020204020204" pitchFamily="34" charset="-122"/>
                  </a:rPr>
                  <a:t>横坐标</a:t>
                </a:r>
                <a:r>
                  <a:rPr lang="zh-CN" altLang="en-US"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 </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𝒖</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b="1" i="1">
                            <a:effectLst/>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cs typeface="Times New Roman" panose="02020603050405020304" pitchFamily="18" charset="0"/>
                          </a:rPr>
                          <m:t>𝒖</m:t>
                        </m:r>
                      </m:e>
                      <m:sub>
                        <m:r>
                          <a:rPr lang="en-US" altLang="zh-CN" b="1" i="1">
                            <a:latin typeface="Cambria Math" panose="02040503050406030204" pitchFamily="18" charset="0"/>
                            <a:cs typeface="Times New Roman" panose="02020603050405020304" pitchFamily="18" charset="0"/>
                          </a:rPr>
                          <m:t>𝟐</m:t>
                        </m:r>
                      </m:sub>
                    </m:sSub>
                  </m:oMath>
                </a14:m>
                <a:r>
                  <a:rPr lang="zh-CN" altLang="zh-CN"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b="1" i="1">
                            <a:effectLst/>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cs typeface="Times New Roman" panose="02020603050405020304" pitchFamily="18" charset="0"/>
                          </a:rPr>
                          <m:t>𝒖</m:t>
                        </m:r>
                      </m:e>
                      <m:sub>
                        <m:r>
                          <a:rPr lang="en-US" altLang="zh-CN" b="1" i="1">
                            <a:latin typeface="Cambria Math" panose="02040503050406030204" pitchFamily="18" charset="0"/>
                            <a:cs typeface="Times New Roman" panose="02020603050405020304" pitchFamily="18" charset="0"/>
                          </a:rPr>
                          <m:t>𝟑</m:t>
                        </m:r>
                      </m:sub>
                    </m:sSub>
                  </m:oMath>
                </a14:m>
                <a:r>
                  <a:rPr lang="zh-CN" altLang="zh-CN"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b="1" i="1">
                            <a:effectLst/>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cs typeface="Times New Roman" panose="02020603050405020304" pitchFamily="18" charset="0"/>
                          </a:rPr>
                          <m:t>𝒖</m:t>
                        </m:r>
                      </m:e>
                      <m:sub>
                        <m:r>
                          <a:rPr lang="en-US" altLang="zh-CN" b="1" i="1">
                            <a:latin typeface="Cambria Math" panose="02040503050406030204" pitchFamily="18" charset="0"/>
                            <a:cs typeface="Times New Roman" panose="02020603050405020304" pitchFamily="18" charset="0"/>
                          </a:rPr>
                          <m:t>𝟒</m:t>
                        </m:r>
                      </m:sub>
                    </m:sSub>
                  </m:oMath>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3124456" y="1419622"/>
                <a:ext cx="2895088" cy="369332"/>
              </a:xfrm>
              <a:prstGeom prst="rect">
                <a:avLst/>
              </a:prstGeom>
              <a:blipFill>
                <a:blip r:embed="rId3"/>
                <a:stretch>
                  <a:fillRect l="-1899" t="-15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3158921" y="1815666"/>
                <a:ext cx="2826158" cy="369332"/>
              </a:xfrm>
              <a:prstGeom prst="rect">
                <a:avLst/>
              </a:prstGeom>
            </p:spPr>
            <p:txBody>
              <a:bodyPr wrap="none">
                <a:spAutoFit/>
              </a:bodyPr>
              <a:lstStyle/>
              <a:p>
                <a:r>
                  <a:rPr lang="zh-CN" altLang="zh-CN" b="1" dirty="0">
                    <a:solidFill>
                      <a:prstClr val="black"/>
                    </a:solidFill>
                    <a:latin typeface="Times New Roman" panose="02020603050405020304" pitchFamily="18" charset="0"/>
                    <a:ea typeface="微软雅黑" panose="020B0503020204020204" pitchFamily="34" charset="-122"/>
                  </a:rPr>
                  <a:t>纵坐标</a:t>
                </a:r>
                <a:r>
                  <a:rPr lang="zh-CN" altLang="en-US"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 </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𝟐</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𝟑</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𝟒</m:t>
                        </m:r>
                      </m:sub>
                    </m:sSub>
                  </m:oMath>
                </a14:m>
                <a:endParaRPr lang="zh-CN" altLang="en-US"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3158921" y="1815666"/>
                <a:ext cx="2826158" cy="369332"/>
              </a:xfrm>
              <a:prstGeom prst="rect">
                <a:avLst/>
              </a:prstGeom>
              <a:blipFill>
                <a:blip r:embed="rId4"/>
                <a:stretch>
                  <a:fillRect l="-1724"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572253" y="2542776"/>
                <a:ext cx="3999493" cy="6160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𝒚</m:t>
                      </m:r>
                      <m:r>
                        <a:rPr lang="zh-CN" altLang="en-US" b="1">
                          <a:latin typeface="Cambria Math" panose="02040503050406030204" pitchFamily="18" charset="0"/>
                        </a:rPr>
                        <m:t>(</m:t>
                      </m:r>
                      <m:r>
                        <a:rPr lang="en-US" altLang="zh-CN" b="1" i="1" smtClean="0">
                          <a:latin typeface="Cambria Math" panose="02040503050406030204" pitchFamily="18" charset="0"/>
                        </a:rPr>
                        <m:t>𝑰</m:t>
                      </m:r>
                      <m:r>
                        <a:rPr lang="zh-CN" altLang="en-US" b="1">
                          <a:latin typeface="Cambria Math" panose="02040503050406030204" pitchFamily="18" charset="0"/>
                        </a:rPr>
                        <m:t>)=</m:t>
                      </m:r>
                      <m:r>
                        <a:rPr lang="zh-CN" altLang="en-US" b="1" i="1">
                          <a:latin typeface="Cambria Math" panose="02040503050406030204" pitchFamily="18" charset="0"/>
                        </a:rPr>
                        <m:t>𝒙</m:t>
                      </m:r>
                      <m:r>
                        <a:rPr lang="zh-CN" altLang="en-US" b="1">
                          <a:latin typeface="Cambria Math" panose="02040503050406030204" pitchFamily="18" charset="0"/>
                        </a:rPr>
                        <m:t>(</m:t>
                      </m:r>
                      <m:r>
                        <a:rPr lang="en-US" altLang="zh-CN" b="1" i="1">
                          <a:latin typeface="Cambria Math" panose="02040503050406030204" pitchFamily="18" charset="0"/>
                        </a:rPr>
                        <m:t>𝑰</m:t>
                      </m:r>
                      <m:r>
                        <a:rPr lang="zh-CN" altLang="en-US" b="1" smtClean="0">
                          <a:latin typeface="Cambria Math" panose="02040503050406030204" pitchFamily="18" charset="0"/>
                        </a:rPr>
                        <m:t>)</m:t>
                      </m:r>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𝟏</m:t>
                          </m:r>
                        </m:sub>
                      </m:sSub>
                      <m:r>
                        <a:rPr lang="zh-CN" altLang="en-US" b="1">
                          <a:latin typeface="Cambria Math" panose="02040503050406030204" pitchFamily="18" charset="0"/>
                        </a:rPr>
                        <m:t>+</m:t>
                      </m:r>
                      <m:f>
                        <m:fPr>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𝟐</m:t>
                              </m:r>
                            </m:sub>
                          </m:sSub>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𝟏</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𝟐</m:t>
                              </m:r>
                            </m:sub>
                          </m:sSub>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𝟏</m:t>
                              </m:r>
                            </m:sub>
                          </m:sSub>
                        </m:den>
                      </m:f>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Sub>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𝟏</m:t>
                          </m:r>
                        </m:sub>
                      </m:sSub>
                      <m:r>
                        <a:rPr lang="zh-CN" altLang="en-US" b="1">
                          <a:latin typeface="Cambria Math" panose="02040503050406030204" pitchFamily="18" charset="0"/>
                        </a:rPr>
                        <m:t>)</m:t>
                      </m:r>
                    </m:oMath>
                  </m:oMathPara>
                </a14:m>
                <a:endParaRPr lang="zh-CN" altLang="en-US" b="1" dirty="0"/>
              </a:p>
            </p:txBody>
          </p:sp>
        </mc:Choice>
        <mc:Fallback xmlns="">
          <p:sp>
            <p:nvSpPr>
              <p:cNvPr id="6" name="矩形 5"/>
              <p:cNvSpPr>
                <a:spLocks noRot="1" noChangeAspect="1" noMove="1" noResize="1" noEditPoints="1" noAdjustHandles="1" noChangeArrowheads="1" noChangeShapeType="1" noTextEdit="1"/>
              </p:cNvSpPr>
              <p:nvPr/>
            </p:nvSpPr>
            <p:spPr>
              <a:xfrm>
                <a:off x="2572253" y="2542776"/>
                <a:ext cx="3999493" cy="61600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480241" y="3266790"/>
                <a:ext cx="4201471"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𝒚</m:t>
                      </m:r>
                      <m:r>
                        <a:rPr lang="zh-CN" altLang="en-US" b="1">
                          <a:latin typeface="Cambria Math" panose="02040503050406030204" pitchFamily="18" charset="0"/>
                        </a:rPr>
                        <m:t>(</m:t>
                      </m:r>
                      <m:r>
                        <a:rPr lang="en-US" altLang="zh-CN" b="1" i="1" smtClean="0">
                          <a:latin typeface="Cambria Math" panose="02040503050406030204" pitchFamily="18" charset="0"/>
                        </a:rPr>
                        <m:t>𝑰𝑰</m:t>
                      </m:r>
                      <m:r>
                        <a:rPr lang="zh-CN" altLang="en-US" b="1" i="0">
                          <a:latin typeface="Cambria Math" panose="02040503050406030204" pitchFamily="18" charset="0"/>
                        </a:rPr>
                        <m:t>)=</m:t>
                      </m:r>
                      <m:r>
                        <a:rPr lang="zh-CN" altLang="en-US" b="1" i="1">
                          <a:latin typeface="Cambria Math" panose="02040503050406030204" pitchFamily="18" charset="0"/>
                        </a:rPr>
                        <m:t>𝒙</m:t>
                      </m:r>
                      <m:r>
                        <a:rPr lang="zh-CN" altLang="en-US" b="1">
                          <a:latin typeface="Cambria Math" panose="02040503050406030204" pitchFamily="18" charset="0"/>
                        </a:rPr>
                        <m:t>(</m:t>
                      </m:r>
                      <m:r>
                        <a:rPr lang="en-US" altLang="zh-CN" b="1" i="1">
                          <a:latin typeface="Cambria Math" panose="02040503050406030204" pitchFamily="18" charset="0"/>
                        </a:rPr>
                        <m:t>𝑰𝑰</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𝟐</m:t>
                          </m:r>
                        </m:sub>
                      </m:sSub>
                      <m:r>
                        <a:rPr lang="zh-CN" altLang="en-US" b="1" i="0">
                          <a:latin typeface="Cambria Math" panose="02040503050406030204" pitchFamily="18" charset="0"/>
                        </a:rPr>
                        <m:t>+</m:t>
                      </m:r>
                      <m:f>
                        <m:fPr>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𝟑</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𝟐</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0">
                                  <a:latin typeface="Cambria Math" panose="02040503050406030204" pitchFamily="18" charset="0"/>
                                </a:rPr>
                                <m:t>𝟑</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0">
                                  <a:latin typeface="Cambria Math" panose="02040503050406030204" pitchFamily="18" charset="0"/>
                                </a:rPr>
                                <m:t>𝟐</m:t>
                              </m:r>
                            </m:sub>
                          </m:sSub>
                        </m:den>
                      </m:f>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0">
                              <a:latin typeface="Cambria Math" panose="02040503050406030204" pitchFamily="18" charset="0"/>
                            </a:rPr>
                            <m:t>𝟐</m:t>
                          </m:r>
                        </m:sub>
                      </m:sSub>
                      <m:r>
                        <a:rPr lang="zh-CN" altLang="en-US" b="1">
                          <a:latin typeface="Cambria Math" panose="02040503050406030204" pitchFamily="18" charset="0"/>
                        </a:rPr>
                        <m:t>)</m:t>
                      </m:r>
                    </m:oMath>
                  </m:oMathPara>
                </a14:m>
                <a:endParaRPr lang="zh-CN" altLang="en-US" b="1" dirty="0"/>
              </a:p>
            </p:txBody>
          </p:sp>
        </mc:Choice>
        <mc:Fallback xmlns="">
          <p:sp>
            <p:nvSpPr>
              <p:cNvPr id="7" name="矩形 6"/>
              <p:cNvSpPr>
                <a:spLocks noRot="1" noChangeAspect="1" noMove="1" noResize="1" noEditPoints="1" noAdjustHandles="1" noChangeArrowheads="1" noChangeShapeType="1" noTextEdit="1"/>
              </p:cNvSpPr>
              <p:nvPr/>
            </p:nvSpPr>
            <p:spPr>
              <a:xfrm>
                <a:off x="2480241" y="3266790"/>
                <a:ext cx="4201471" cy="61734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516468" y="4006687"/>
                <a:ext cx="4129015" cy="495713"/>
              </a:xfrm>
              <a:prstGeom prst="rect">
                <a:avLst/>
              </a:prstGeom>
            </p:spPr>
            <p:txBody>
              <a:bodyPr wrap="none">
                <a:spAutoFit/>
              </a:bodyPr>
              <a:lstStyle/>
              <a:p>
                <a14:m>
                  <m:oMath xmlns:m="http://schemas.openxmlformats.org/officeDocument/2006/math">
                    <m:r>
                      <a:rPr lang="zh-CN" altLang="en-US" b="1" i="1">
                        <a:latin typeface="Cambria Math" panose="02040503050406030204" pitchFamily="18" charset="0"/>
                      </a:rPr>
                      <m:t>𝒚</m:t>
                    </m:r>
                    <m:r>
                      <a:rPr lang="zh-CN" altLang="en-US" b="1" i="0">
                        <a:latin typeface="Cambria Math" panose="02040503050406030204" pitchFamily="18" charset="0"/>
                      </a:rPr>
                      <m:t>(</m:t>
                    </m:r>
                    <m:r>
                      <a:rPr lang="en-US" altLang="zh-CN" b="1" i="1" smtClean="0">
                        <a:latin typeface="Cambria Math" panose="02040503050406030204" pitchFamily="18" charset="0"/>
                      </a:rPr>
                      <m:t>𝑰𝑰𝑰</m:t>
                    </m:r>
                    <m:r>
                      <a:rPr lang="zh-CN" altLang="en-US" b="1" i="0">
                        <a:latin typeface="Cambria Math" panose="02040503050406030204" pitchFamily="18" charset="0"/>
                      </a:rPr>
                      <m:t>)=</m:t>
                    </m:r>
                    <m:r>
                      <a:rPr lang="zh-CN" altLang="en-US" b="1" i="1">
                        <a:latin typeface="Cambria Math" panose="02040503050406030204" pitchFamily="18" charset="0"/>
                      </a:rPr>
                      <m:t>𝒙</m:t>
                    </m:r>
                    <m:r>
                      <a:rPr lang="zh-CN" altLang="en-US" b="1" i="0">
                        <a:latin typeface="Cambria Math" panose="02040503050406030204" pitchFamily="18" charset="0"/>
                      </a:rPr>
                      <m:t>(</m:t>
                    </m:r>
                    <m:r>
                      <a:rPr lang="en-US" altLang="zh-CN" b="1" i="1" smtClean="0">
                        <a:latin typeface="Cambria Math" panose="02040503050406030204" pitchFamily="18" charset="0"/>
                      </a:rPr>
                      <m:t>𝑰𝑰𝑰</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𝟑</m:t>
                        </m:r>
                      </m:sub>
                    </m:sSub>
                    <m:r>
                      <a:rPr lang="zh-CN" altLang="en-US" b="1" i="0">
                        <a:latin typeface="Cambria Math" panose="02040503050406030204" pitchFamily="18" charset="0"/>
                      </a:rPr>
                      <m:t>+</m:t>
                    </m:r>
                    <m:f>
                      <m:fPr>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𝟒</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𝟑</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0">
                                <a:latin typeface="Cambria Math" panose="02040503050406030204" pitchFamily="18" charset="0"/>
                              </a:rPr>
                              <m:t>𝟒</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0">
                                <a:latin typeface="Cambria Math" panose="02040503050406030204" pitchFamily="18" charset="0"/>
                              </a:rPr>
                              <m:t>𝟑</m:t>
                            </m:r>
                          </m:sub>
                        </m:sSub>
                      </m:den>
                    </m:f>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0">
                            <a:latin typeface="Cambria Math" panose="02040503050406030204" pitchFamily="18" charset="0"/>
                          </a:rPr>
                          <m:t>𝟑</m:t>
                        </m:r>
                      </m:sub>
                    </m:sSub>
                  </m:oMath>
                </a14:m>
                <a:r>
                  <a:rPr lang="zh-CN" altLang="en-US" b="1" dirty="0"/>
                  <a:t> </a:t>
                </a:r>
                <a14:m>
                  <m:oMath xmlns:m="http://schemas.openxmlformats.org/officeDocument/2006/math">
                    <m:r>
                      <a:rPr lang="zh-CN" altLang="en-US" b="1">
                        <a:latin typeface="Cambria Math" panose="02040503050406030204" pitchFamily="18" charset="0"/>
                      </a:rPr>
                      <m:t>)</m:t>
                    </m:r>
                  </m:oMath>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2516468" y="4006687"/>
                <a:ext cx="4129015" cy="495713"/>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76194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 y="411510"/>
            <a:ext cx="26277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频域校正法</a:t>
            </a:r>
          </a:p>
        </p:txBody>
      </p:sp>
      <p:pic>
        <p:nvPicPr>
          <p:cNvPr id="3" name="图片 2"/>
          <p:cNvPicPr>
            <a:picLocks noChangeAspect="1"/>
          </p:cNvPicPr>
          <p:nvPr/>
        </p:nvPicPr>
        <p:blipFill>
          <a:blip r:embed="rId3"/>
          <a:stretch>
            <a:fillRect/>
          </a:stretch>
        </p:blipFill>
        <p:spPr>
          <a:xfrm>
            <a:off x="766762" y="952249"/>
            <a:ext cx="7610475" cy="1381125"/>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228600" y="2333374"/>
                <a:ext cx="8686800" cy="2516073"/>
              </a:xfrm>
              <a:prstGeom prst="rect">
                <a:avLst/>
              </a:prstGeom>
            </p:spPr>
            <p:txBody>
              <a:bodyPr wrap="square">
                <a:spAutoFit/>
              </a:bodyPr>
              <a:lstStyle/>
              <a:p>
                <a:pPr marL="285750" indent="-285750">
                  <a:lnSpc>
                    <a:spcPct val="125000"/>
                  </a:lnSpc>
                  <a:spcAft>
                    <a:spcPts val="0"/>
                  </a:spcAft>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前提：已知原系统的传递函数（可通过实验测定表征动态特性的特征参数，进而得到</a:t>
                </a:r>
                <a:r>
                  <a:rPr lang="zh-CN" altLang="zh-CN" b="1" dirty="0">
                    <a:solidFill>
                      <a:prstClr val="black"/>
                    </a:solidFill>
                    <a:latin typeface="Times New Roman" panose="02020603050405020304" pitchFamily="18" charset="0"/>
                    <a:ea typeface="微软雅黑" panose="020B0503020204020204" pitchFamily="34" charset="-122"/>
                  </a:rPr>
                  <a:t>传递函数</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𝑾</m:t>
                    </m:r>
                    <m:d>
                      <m:dPr>
                        <m:ctrlPr>
                          <a:rPr lang="zh-CN" altLang="zh-CN" b="1" i="1">
                            <a:solidFill>
                              <a:prstClr val="black"/>
                            </a:solidFill>
                            <a:latin typeface="Cambria Math" panose="02040503050406030204" pitchFamily="18" charset="0"/>
                            <a:ea typeface="微软雅黑" panose="020B0503020204020204" pitchFamily="34" charset="-122"/>
                          </a:rPr>
                        </m:ctrlPr>
                      </m:dPr>
                      <m:e>
                        <m:r>
                          <a:rPr lang="en-US" altLang="zh-CN" b="1" i="1">
                            <a:solidFill>
                              <a:prstClr val="black"/>
                            </a:solidFill>
                            <a:latin typeface="Cambria Math" panose="02040503050406030204" pitchFamily="18" charset="0"/>
                            <a:ea typeface="微软雅黑" panose="020B0503020204020204" pitchFamily="34" charset="-122"/>
                          </a:rPr>
                          <m:t>𝒔</m:t>
                        </m:r>
                      </m:e>
                    </m:d>
                  </m:oMath>
                </a14:m>
                <a:r>
                  <a:rPr lang="zh-CN" altLang="zh-CN" b="1" dirty="0">
                    <a:solidFill>
                      <a:prstClr val="black"/>
                    </a:solidFill>
                    <a:latin typeface="Times New Roman" panose="02020603050405020304" pitchFamily="18" charset="0"/>
                    <a:ea typeface="微软雅黑" panose="020B0503020204020204" pitchFamily="34" charset="-122"/>
                  </a:rPr>
                  <a:t>和频率特性</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𝑾</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𝒋</m:t>
                    </m:r>
                    <m:r>
                      <a:rPr lang="en-US" altLang="zh-CN" b="1" i="1">
                        <a:solidFill>
                          <a:prstClr val="black"/>
                        </a:solidFill>
                        <a:latin typeface="Cambria Math" panose="02040503050406030204" pitchFamily="18" charset="0"/>
                        <a:ea typeface="微软雅黑" panose="020B0503020204020204" pitchFamily="34" charset="-122"/>
                      </a:rPr>
                      <m:t>𝝎</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spcAft>
                    <a:spcPts val="0"/>
                  </a:spcAft>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步骤：</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采样：</a:t>
                </a:r>
                <a:r>
                  <a:rPr lang="zh-CN" altLang="zh-CN" b="1" dirty="0">
                    <a:solidFill>
                      <a:prstClr val="black"/>
                    </a:solidFill>
                    <a:latin typeface="Times New Roman" panose="02020603050405020304" pitchFamily="18" charset="0"/>
                    <a:ea typeface="微软雅黑" panose="020B0503020204020204" pitchFamily="34" charset="-122"/>
                  </a:rPr>
                  <a:t>对输入信号</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𝒙</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𝒕</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的输出响应信号</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𝒚</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𝒕</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进行采样，得时间序列</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𝒚</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𝒏</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𝒏</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𝟎</m:t>
                    </m:r>
                  </m:oMath>
                </a14:m>
                <a:r>
                  <a:rPr lang="zh-CN" altLang="zh-CN" b="1" dirty="0">
                    <a:solidFill>
                      <a:prstClr val="black"/>
                    </a:solidFill>
                    <a:latin typeface="Times New Roman" panose="02020603050405020304" pitchFamily="18" charset="0"/>
                    <a:ea typeface="微软雅黑" panose="020B0503020204020204" pitchFamily="34" charset="-122"/>
                  </a:rPr>
                  <a:t>，</a:t>
                </a:r>
                <a:r>
                  <a:rPr lang="en-US" altLang="zh-CN" b="1" dirty="0">
                    <a:solidFill>
                      <a:prstClr val="black"/>
                    </a:solidFill>
                    <a:latin typeface="Times New Roman" panose="02020603050405020304" pitchFamily="18" charset="0"/>
                    <a:ea typeface="微软雅黑" panose="020B0503020204020204" pitchFamily="34" charset="-122"/>
                  </a:rPr>
                  <a:t>1</a:t>
                </a:r>
                <a:r>
                  <a:rPr lang="zh-CN" altLang="zh-CN" b="1" dirty="0">
                    <a:solidFill>
                      <a:prstClr val="black"/>
                    </a:solidFill>
                    <a:latin typeface="Times New Roman" panose="02020603050405020304" pitchFamily="18" charset="0"/>
                    <a:ea typeface="微软雅黑" panose="020B0503020204020204" pitchFamily="34" charset="-122"/>
                  </a:rPr>
                  <a:t>，</a:t>
                </a:r>
                <a:r>
                  <a:rPr lang="en-US" altLang="zh-CN" b="1" dirty="0">
                    <a:solidFill>
                      <a:prstClr val="black"/>
                    </a:solidFill>
                    <a:latin typeface="Times New Roman" panose="02020603050405020304" pitchFamily="18" charset="0"/>
                    <a:ea typeface="微软雅黑" panose="020B0503020204020204" pitchFamily="34" charset="-122"/>
                  </a:rPr>
                  <a:t>2</a:t>
                </a:r>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m:rPr>
                        <m:nor/>
                      </m:rPr>
                      <a:rPr lang="en-US" altLang="zh-CN" b="1">
                        <a:solidFill>
                          <a:prstClr val="black"/>
                        </a:solidFill>
                        <a:latin typeface="Times New Roman" panose="020206030504050203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𝑵</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频谱分析：对采样信号</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𝒚</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𝒏</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 </m:t>
                    </m:r>
                  </m:oMath>
                </a14:m>
                <a:r>
                  <a:rPr lang="zh-CN" altLang="en-US" b="1" dirty="0">
                    <a:solidFill>
                      <a:prstClr val="black"/>
                    </a:solidFill>
                    <a:latin typeface="Times New Roman" panose="02020603050405020304" pitchFamily="18" charset="0"/>
                    <a:ea typeface="微软雅黑" panose="020B0503020204020204" pitchFamily="34" charset="-122"/>
                  </a:rPr>
                  <a:t>，</a:t>
                </a:r>
                <a:r>
                  <a:rPr lang="zh-CN" altLang="zh-CN" b="1" dirty="0">
                    <a:solidFill>
                      <a:prstClr val="black"/>
                    </a:solidFill>
                    <a:latin typeface="Times New Roman" panose="02020603050405020304" pitchFamily="18" charset="0"/>
                    <a:ea typeface="微软雅黑" panose="020B0503020204020204" pitchFamily="34" charset="-122"/>
                  </a:rPr>
                  <a:t>进行快速傅里叶变换（</a:t>
                </a:r>
                <a:r>
                  <a:rPr lang="en-US" altLang="zh-CN" b="1" dirty="0">
                    <a:solidFill>
                      <a:prstClr val="black"/>
                    </a:solidFill>
                    <a:latin typeface="Times New Roman" panose="02020603050405020304" pitchFamily="18" charset="0"/>
                    <a:ea typeface="微软雅黑" panose="020B0503020204020204" pitchFamily="34" charset="-122"/>
                  </a:rPr>
                  <a:t>FFT</a:t>
                </a:r>
                <a:r>
                  <a:rPr lang="zh-CN" altLang="zh-CN" b="1" dirty="0">
                    <a:solidFill>
                      <a:prstClr val="black"/>
                    </a:solidFill>
                    <a:latin typeface="Times New Roman" panose="02020603050405020304" pitchFamily="18" charset="0"/>
                    <a:ea typeface="微软雅黑" panose="020B0503020204020204" pitchFamily="34" charset="-122"/>
                  </a:rPr>
                  <a:t>），得出它的频谱</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𝒀</m:t>
                    </m:r>
                    <m:d>
                      <m:dPr>
                        <m:ctrlPr>
                          <a:rPr lang="zh-CN" altLang="zh-CN" b="1" i="1">
                            <a:solidFill>
                              <a:prstClr val="black"/>
                            </a:solidFill>
                            <a:latin typeface="Cambria Math" panose="02040503050406030204" pitchFamily="18" charset="0"/>
                            <a:ea typeface="微软雅黑" panose="020B0503020204020204" pitchFamily="34" charset="-122"/>
                          </a:rPr>
                        </m:ctrlPr>
                      </m:dPr>
                      <m:e>
                        <m:r>
                          <a:rPr lang="en-US" altLang="zh-CN" b="1" i="1">
                            <a:solidFill>
                              <a:prstClr val="black"/>
                            </a:solidFill>
                            <a:latin typeface="Cambria Math" panose="02040503050406030204" pitchFamily="18" charset="0"/>
                            <a:ea typeface="微软雅黑" panose="020B0503020204020204" pitchFamily="34" charset="-122"/>
                          </a:rPr>
                          <m:t>𝒎</m:t>
                        </m:r>
                      </m:e>
                    </m:d>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228600" y="2333374"/>
                <a:ext cx="8686800" cy="2516073"/>
              </a:xfrm>
              <a:prstGeom prst="rect">
                <a:avLst/>
              </a:prstGeom>
              <a:blipFill>
                <a:blip r:embed="rId4"/>
                <a:stretch>
                  <a:fillRect l="-491" b="-16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12918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 y="411510"/>
            <a:ext cx="26277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6.5.3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频域校正法</a:t>
            </a:r>
          </a:p>
        </p:txBody>
      </p:sp>
      <mc:AlternateContent xmlns:mc="http://schemas.openxmlformats.org/markup-compatibility/2006" xmlns:a14="http://schemas.microsoft.com/office/drawing/2010/main">
        <mc:Choice Requires="a14">
          <p:sp>
            <p:nvSpPr>
              <p:cNvPr id="4" name="矩形 3"/>
              <p:cNvSpPr/>
              <p:nvPr/>
            </p:nvSpPr>
            <p:spPr>
              <a:xfrm>
                <a:off x="228600" y="1023578"/>
                <a:ext cx="8686800" cy="1131079"/>
              </a:xfrm>
              <a:prstGeom prst="rect">
                <a:avLst/>
              </a:prstGeom>
            </p:spPr>
            <p:txBody>
              <a:bodyPr wrap="square">
                <a:spAutoFit/>
              </a:bodyPr>
              <a:lstStyle/>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做复数除法运算：由</a:t>
                </a:r>
                <a:r>
                  <a:rPr lang="zh-CN" altLang="zh-CN" b="1" dirty="0">
                    <a:solidFill>
                      <a:prstClr val="black"/>
                    </a:solidFill>
                    <a:latin typeface="Times New Roman" panose="02020603050405020304" pitchFamily="18" charset="0"/>
                    <a:ea typeface="微软雅黑" panose="020B0503020204020204" pitchFamily="34" charset="-122"/>
                  </a:rPr>
                  <a:t>系统频率特性</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𝑾</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𝒋</m:t>
                    </m:r>
                    <m:r>
                      <a:rPr lang="en-US" altLang="zh-CN" b="1" i="1">
                        <a:solidFill>
                          <a:prstClr val="black"/>
                        </a:solidFill>
                        <a:latin typeface="Cambria Math" panose="02040503050406030204" pitchFamily="18" charset="0"/>
                        <a:ea typeface="微软雅黑" panose="020B0503020204020204" pitchFamily="34" charset="-122"/>
                      </a:rPr>
                      <m:t>𝝎</m:t>
                    </m:r>
                    <m:r>
                      <a:rPr lang="en-US" altLang="zh-CN" b="1">
                        <a:solidFill>
                          <a:prstClr val="black"/>
                        </a:solidFill>
                        <a:latin typeface="Cambria Math" panose="02040503050406030204" pitchFamily="18" charset="0"/>
                        <a:ea typeface="微软雅黑" panose="020B0503020204020204" pitchFamily="34" charset="-122"/>
                      </a:rPr>
                      <m:t>) </m:t>
                    </m:r>
                  </m:oMath>
                </a14:m>
                <a:r>
                  <a:rPr lang="zh-CN" altLang="en-US" b="1" dirty="0">
                    <a:solidFill>
                      <a:prstClr val="black"/>
                    </a:solidFill>
                    <a:latin typeface="Times New Roman" panose="02020603050405020304" pitchFamily="18" charset="0"/>
                    <a:ea typeface="微软雅黑" panose="020B0503020204020204" pitchFamily="34" charset="-122"/>
                  </a:rPr>
                  <a:t>得到</a:t>
                </a:r>
                <a:r>
                  <a:rPr lang="zh-CN" altLang="zh-CN" b="1" dirty="0">
                    <a:solidFill>
                      <a:prstClr val="black"/>
                    </a:solidFill>
                    <a:latin typeface="Times New Roman" panose="02020603050405020304" pitchFamily="18" charset="0"/>
                    <a:ea typeface="微软雅黑" panose="020B0503020204020204" pitchFamily="34" charset="-122"/>
                  </a:rPr>
                  <a:t>系统被测输入信号频谱</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𝑿</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𝒎</m:t>
                    </m:r>
                    <m:r>
                      <a:rPr lang="en-US" altLang="zh-CN" b="1">
                        <a:solidFill>
                          <a:prstClr val="black"/>
                        </a:solidFill>
                        <a:latin typeface="Cambria Math" panose="02040503050406030204" pitchFamily="18" charset="0"/>
                        <a:ea typeface="微软雅黑" panose="020B0503020204020204" pitchFamily="34" charset="-122"/>
                      </a:rPr>
                      <m:t>) </m:t>
                    </m:r>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进行傅里叶反变换：</a:t>
                </a:r>
                <a:r>
                  <a:rPr lang="zh-CN" altLang="zh-CN" b="1" dirty="0">
                    <a:solidFill>
                      <a:prstClr val="black"/>
                    </a:solidFill>
                    <a:latin typeface="Times New Roman" panose="02020603050405020304" pitchFamily="18" charset="0"/>
                    <a:ea typeface="微软雅黑" panose="020B0503020204020204" pitchFamily="34" charset="-122"/>
                  </a:rPr>
                  <a:t>对频谱</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𝑿</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𝒎</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进行傅里叶反变换（</a:t>
                </a:r>
                <a:r>
                  <a:rPr lang="en-US" altLang="zh-CN" b="1" dirty="0">
                    <a:solidFill>
                      <a:prstClr val="black"/>
                    </a:solidFill>
                    <a:latin typeface="Times New Roman" panose="02020603050405020304" pitchFamily="18" charset="0"/>
                    <a:ea typeface="微软雅黑" panose="020B0503020204020204" pitchFamily="34" charset="-122"/>
                  </a:rPr>
                  <a:t>IFFT</a:t>
                </a:r>
                <a:r>
                  <a:rPr lang="zh-CN" altLang="zh-CN" b="1" dirty="0">
                    <a:solidFill>
                      <a:prstClr val="black"/>
                    </a:solidFill>
                    <a:latin typeface="Times New Roman" panose="02020603050405020304" pitchFamily="18" charset="0"/>
                    <a:ea typeface="微软雅黑" panose="020B0503020204020204" pitchFamily="34" charset="-122"/>
                  </a:rPr>
                  <a:t>）即可得原函数</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𝒙</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𝒕</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的离散时间序列</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𝒙</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𝒏</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𝒏</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𝟎</m:t>
                    </m:r>
                  </m:oMath>
                </a14:m>
                <a:r>
                  <a:rPr lang="zh-CN" altLang="zh-CN" b="1" dirty="0">
                    <a:solidFill>
                      <a:prstClr val="black"/>
                    </a:solidFill>
                    <a:latin typeface="Times New Roman" panose="02020603050405020304" pitchFamily="18" charset="0"/>
                    <a:ea typeface="微软雅黑" panose="020B0503020204020204" pitchFamily="34" charset="-122"/>
                  </a:rPr>
                  <a:t>，</a:t>
                </a:r>
                <a:r>
                  <a:rPr lang="en-US" altLang="zh-CN" b="1" dirty="0">
                    <a:solidFill>
                      <a:prstClr val="black"/>
                    </a:solidFill>
                    <a:latin typeface="Times New Roman" panose="02020603050405020304" pitchFamily="18" charset="0"/>
                    <a:ea typeface="微软雅黑" panose="020B0503020204020204" pitchFamily="34" charset="-122"/>
                  </a:rPr>
                  <a:t>1</a:t>
                </a:r>
                <a:r>
                  <a:rPr lang="zh-CN" altLang="zh-CN" b="1" dirty="0">
                    <a:solidFill>
                      <a:prstClr val="black"/>
                    </a:solidFill>
                    <a:latin typeface="Times New Roman" panose="02020603050405020304" pitchFamily="18" charset="0"/>
                    <a:ea typeface="微软雅黑" panose="020B0503020204020204" pitchFamily="34" charset="-122"/>
                  </a:rPr>
                  <a:t>，</a:t>
                </a:r>
                <a:r>
                  <a:rPr lang="en-US" altLang="zh-CN" b="1" dirty="0">
                    <a:solidFill>
                      <a:prstClr val="black"/>
                    </a:solidFill>
                    <a:latin typeface="Times New Roman" panose="02020603050405020304" pitchFamily="18" charset="0"/>
                    <a:ea typeface="微软雅黑" panose="020B0503020204020204" pitchFamily="34" charset="-122"/>
                  </a:rPr>
                  <a:t>2</a:t>
                </a:r>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m:rPr>
                        <m:nor/>
                      </m:rPr>
                      <a:rPr lang="en-US" altLang="zh-CN" b="1">
                        <a:solidFill>
                          <a:prstClr val="black"/>
                        </a:solidFill>
                        <a:latin typeface="Times New Roman" panose="020206030504050203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𝑵</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228600" y="1023578"/>
                <a:ext cx="8686800" cy="1131079"/>
              </a:xfrm>
              <a:prstGeom prst="rect">
                <a:avLst/>
              </a:prstGeom>
              <a:blipFill>
                <a:blip r:embed="rId3"/>
                <a:stretch>
                  <a:fillRect r="-561" b="-54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12554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 y="411510"/>
            <a:ext cx="33838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p:nvPr/>
        </p:nvSpPr>
        <p:spPr>
          <a:xfrm>
            <a:off x="71500" y="434685"/>
            <a:ext cx="318548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6.6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增益的自适应功能</a:t>
            </a:r>
          </a:p>
        </p:txBody>
      </p:sp>
      <p:sp>
        <p:nvSpPr>
          <p:cNvPr id="4" name="矩形 3"/>
          <p:cNvSpPr/>
          <p:nvPr/>
        </p:nvSpPr>
        <p:spPr>
          <a:xfrm>
            <a:off x="228600" y="1023578"/>
            <a:ext cx="8686800" cy="2169825"/>
          </a:xfrm>
          <a:prstGeom prst="rect">
            <a:avLst/>
          </a:prstGeom>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关于智能传感器系统的增益设置，要在系统</a:t>
            </a:r>
            <a:r>
              <a:rPr lang="zh-CN" altLang="en-US" b="1" dirty="0">
                <a:solidFill>
                  <a:srgbClr val="FF0000"/>
                </a:solidFill>
                <a:latin typeface="Times New Roman" panose="02020603050405020304" pitchFamily="18" charset="0"/>
                <a:ea typeface="微软雅黑" panose="020B0503020204020204" pitchFamily="34" charset="-122"/>
              </a:rPr>
              <a:t>自身数据容量</a:t>
            </a:r>
            <a:r>
              <a:rPr lang="zh-CN" altLang="en-US" b="1" dirty="0">
                <a:solidFill>
                  <a:prstClr val="black"/>
                </a:solidFill>
                <a:latin typeface="Times New Roman" panose="02020603050405020304" pitchFamily="18" charset="0"/>
                <a:ea typeface="微软雅黑" panose="020B0503020204020204" pitchFamily="34" charset="-122"/>
              </a:rPr>
              <a:t>与</a:t>
            </a:r>
            <a:r>
              <a:rPr lang="zh-CN" altLang="en-US" b="1" dirty="0">
                <a:solidFill>
                  <a:srgbClr val="FF0000"/>
                </a:solidFill>
                <a:latin typeface="Times New Roman" panose="02020603050405020304" pitchFamily="18" charset="0"/>
                <a:ea typeface="微软雅黑" panose="020B0503020204020204" pitchFamily="34" charset="-122"/>
              </a:rPr>
              <a:t>被测量范围</a:t>
            </a:r>
            <a:r>
              <a:rPr lang="zh-CN" altLang="en-US" b="1" dirty="0">
                <a:solidFill>
                  <a:prstClr val="black"/>
                </a:solidFill>
                <a:latin typeface="Times New Roman" panose="02020603050405020304" pitchFamily="18" charset="0"/>
                <a:ea typeface="微软雅黑" panose="020B0503020204020204" pitchFamily="34" charset="-122"/>
              </a:rPr>
              <a:t>、系统的</a:t>
            </a:r>
            <a:r>
              <a:rPr lang="zh-CN" altLang="en-US" b="1" dirty="0">
                <a:solidFill>
                  <a:srgbClr val="FF0000"/>
                </a:solidFill>
                <a:latin typeface="Times New Roman" panose="02020603050405020304" pitchFamily="18" charset="0"/>
                <a:ea typeface="微软雅黑" panose="020B0503020204020204" pitchFamily="34" charset="-122"/>
              </a:rPr>
              <a:t>精度</a:t>
            </a:r>
            <a:r>
              <a:rPr lang="zh-CN" altLang="en-US" b="1" dirty="0">
                <a:solidFill>
                  <a:prstClr val="black"/>
                </a:solidFill>
                <a:latin typeface="Times New Roman" panose="02020603050405020304" pitchFamily="18" charset="0"/>
                <a:ea typeface="微软雅黑" panose="020B0503020204020204" pitchFamily="34" charset="-122"/>
              </a:rPr>
              <a:t>与</a:t>
            </a:r>
            <a:r>
              <a:rPr lang="zh-CN" altLang="en-US" b="1" dirty="0">
                <a:solidFill>
                  <a:srgbClr val="FF0000"/>
                </a:solidFill>
                <a:latin typeface="Times New Roman" panose="02020603050405020304" pitchFamily="18" charset="0"/>
                <a:ea typeface="微软雅黑" panose="020B0503020204020204" pitchFamily="34" charset="-122"/>
              </a:rPr>
              <a:t>信噪</a:t>
            </a:r>
            <a:r>
              <a:rPr lang="zh-CN" altLang="en-US" b="1" dirty="0">
                <a:solidFill>
                  <a:prstClr val="black"/>
                </a:solidFill>
                <a:latin typeface="Times New Roman" panose="02020603050405020304" pitchFamily="18" charset="0"/>
                <a:ea typeface="微软雅黑" panose="020B0503020204020204" pitchFamily="34" charset="-122"/>
              </a:rPr>
              <a:t>比、系统的</a:t>
            </a:r>
            <a:r>
              <a:rPr lang="zh-CN" altLang="en-US" b="1" dirty="0">
                <a:solidFill>
                  <a:srgbClr val="FF0000"/>
                </a:solidFill>
                <a:latin typeface="Times New Roman" panose="02020603050405020304" pitchFamily="18" charset="0"/>
                <a:ea typeface="微软雅黑" panose="020B0503020204020204" pitchFamily="34" charset="-122"/>
              </a:rPr>
              <a:t>灵敏度</a:t>
            </a:r>
            <a:r>
              <a:rPr lang="zh-CN" altLang="en-US" b="1" dirty="0">
                <a:solidFill>
                  <a:prstClr val="black"/>
                </a:solidFill>
                <a:latin typeface="Times New Roman" panose="02020603050405020304" pitchFamily="18" charset="0"/>
                <a:ea typeface="微软雅黑" panose="020B0503020204020204" pitchFamily="34" charset="-122"/>
              </a:rPr>
              <a:t>与</a:t>
            </a:r>
            <a:r>
              <a:rPr lang="zh-CN" altLang="en-US" b="1" dirty="0">
                <a:solidFill>
                  <a:srgbClr val="FF0000"/>
                </a:solidFill>
                <a:latin typeface="Times New Roman" panose="02020603050405020304" pitchFamily="18" charset="0"/>
                <a:ea typeface="微软雅黑" panose="020B0503020204020204" pitchFamily="34" charset="-122"/>
              </a:rPr>
              <a:t>分辨率</a:t>
            </a:r>
            <a:r>
              <a:rPr lang="zh-CN" altLang="en-US" b="1" dirty="0">
                <a:solidFill>
                  <a:prstClr val="black"/>
                </a:solidFill>
                <a:latin typeface="Times New Roman" panose="02020603050405020304" pitchFamily="18" charset="0"/>
                <a:ea typeface="微软雅黑" panose="020B0503020204020204" pitchFamily="34" charset="-122"/>
              </a:rPr>
              <a:t>等诸多因素之间折中选择来确定；</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若</a:t>
            </a:r>
            <a:r>
              <a:rPr lang="zh-CN" altLang="en-US" b="1" dirty="0">
                <a:solidFill>
                  <a:srgbClr val="FF0000"/>
                </a:solidFill>
                <a:latin typeface="Times New Roman" panose="02020603050405020304" pitchFamily="18" charset="0"/>
                <a:ea typeface="微软雅黑" panose="020B0503020204020204" pitchFamily="34" charset="-122"/>
              </a:rPr>
              <a:t>增益过小</a:t>
            </a:r>
            <a:r>
              <a:rPr lang="zh-CN" altLang="en-US" b="1" dirty="0">
                <a:solidFill>
                  <a:prstClr val="black"/>
                </a:solidFill>
                <a:latin typeface="Times New Roman" panose="02020603050405020304" pitchFamily="18" charset="0"/>
                <a:ea typeface="微软雅黑" panose="020B0503020204020204" pitchFamily="34" charset="-122"/>
              </a:rPr>
              <a:t>，数据字的信息容量就会浪费，</a:t>
            </a:r>
            <a:r>
              <a:rPr lang="zh-CN" altLang="en-US" b="1" dirty="0">
                <a:solidFill>
                  <a:srgbClr val="FF0000"/>
                </a:solidFill>
                <a:latin typeface="Times New Roman" panose="02020603050405020304" pitchFamily="18" charset="0"/>
                <a:ea typeface="微软雅黑" panose="020B0503020204020204" pitchFamily="34" charset="-122"/>
              </a:rPr>
              <a:t>信噪比</a:t>
            </a:r>
            <a:r>
              <a:rPr lang="zh-CN" altLang="en-US" b="1" dirty="0">
                <a:solidFill>
                  <a:prstClr val="black"/>
                </a:solidFill>
                <a:latin typeface="Times New Roman" panose="02020603050405020304" pitchFamily="18" charset="0"/>
                <a:ea typeface="微软雅黑" panose="020B0503020204020204" pitchFamily="34" charset="-122"/>
              </a:rPr>
              <a:t>可能很</a:t>
            </a:r>
            <a:r>
              <a:rPr lang="zh-CN" altLang="en-US" b="1" dirty="0">
                <a:solidFill>
                  <a:srgbClr val="FF0000"/>
                </a:solidFill>
                <a:latin typeface="Times New Roman" panose="02020603050405020304" pitchFamily="18" charset="0"/>
                <a:ea typeface="微软雅黑" panose="020B0503020204020204" pitchFamily="34" charset="-122"/>
              </a:rPr>
              <a:t>低</a:t>
            </a:r>
            <a:r>
              <a:rPr lang="zh-CN" altLang="en-US" b="1" dirty="0">
                <a:solidFill>
                  <a:prstClr val="black"/>
                </a:solidFill>
                <a:latin typeface="Times New Roman" panose="02020603050405020304" pitchFamily="18" charset="0"/>
                <a:ea typeface="微软雅黑" panose="020B0503020204020204" pitchFamily="34" charset="-122"/>
              </a:rPr>
              <a:t>，</a:t>
            </a:r>
            <a:r>
              <a:rPr lang="zh-CN" altLang="en-US" b="1" dirty="0">
                <a:solidFill>
                  <a:srgbClr val="FF0000"/>
                </a:solidFill>
                <a:latin typeface="Times New Roman" panose="02020603050405020304" pitchFamily="18" charset="0"/>
                <a:ea typeface="微软雅黑" panose="020B0503020204020204" pitchFamily="34" charset="-122"/>
              </a:rPr>
              <a:t>测量误差大</a:t>
            </a:r>
            <a:r>
              <a:rPr lang="zh-CN" altLang="en-US" b="1" dirty="0">
                <a:solidFill>
                  <a:prstClr val="black"/>
                </a:solidFill>
                <a:latin typeface="Times New Roman" panose="02020603050405020304" pitchFamily="18" charset="0"/>
                <a:ea typeface="微软雅黑" panose="020B0503020204020204" pitchFamily="34" charset="-122"/>
              </a:rPr>
              <a:t>而不能满足要求；</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若增益过大，信息也会因为系统内的数据字的信息容量不够而损失掉；</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增益设置必须仔细权衡，根据具体情况折中确定，没有一个通用的规则；</a:t>
            </a:r>
            <a:endParaRPr lang="en-US" altLang="zh-CN" b="1" dirty="0">
              <a:solidFill>
                <a:prstClr val="black"/>
              </a:solidFill>
              <a:latin typeface="Times New Roman" panose="02020603050405020304" pitchFamily="18" charset="0"/>
              <a:ea typeface="微软雅黑" panose="020B0503020204020204" pitchFamily="34" charset="-122"/>
            </a:endParaRPr>
          </a:p>
        </p:txBody>
      </p:sp>
      <p:sp>
        <p:nvSpPr>
          <p:cNvPr id="2" name="矩形 1"/>
          <p:cNvSpPr/>
          <p:nvPr/>
        </p:nvSpPr>
        <p:spPr>
          <a:xfrm>
            <a:off x="228600" y="3435846"/>
            <a:ext cx="8686800" cy="753220"/>
          </a:xfrm>
          <a:prstGeom prst="rect">
            <a:avLst/>
          </a:prstGeom>
        </p:spPr>
        <p:txBody>
          <a:bodyPr wrap="square">
            <a:spAutoFit/>
          </a:bodyPr>
          <a:lstStyle/>
          <a:p>
            <a:pPr algn="just">
              <a:lnSpc>
                <a:spcPct val="125000"/>
              </a:lnSpc>
              <a:spcAft>
                <a:spcPts val="0"/>
              </a:spcAft>
            </a:pP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考虑一个增益可控放大器跟随一个</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位</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A/D</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转换器组成的子系统。由</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A/D</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转换器量化噪声产生的相对误差不得大于</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0.5</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％，试确定量程切换的判据。</a:t>
            </a:r>
          </a:p>
        </p:txBody>
      </p:sp>
    </p:spTree>
    <p:extLst>
      <p:ext uri="{BB962C8B-B14F-4D97-AF65-F5344CB8AC3E}">
        <p14:creationId xmlns:p14="http://schemas.microsoft.com/office/powerpoint/2010/main" val="36450510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 y="411510"/>
            <a:ext cx="33838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p:nvPr/>
        </p:nvSpPr>
        <p:spPr>
          <a:xfrm>
            <a:off x="71500" y="434685"/>
            <a:ext cx="318548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6.6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增益的自适应功能</a:t>
            </a:r>
          </a:p>
        </p:txBody>
      </p:sp>
      <mc:AlternateContent xmlns:mc="http://schemas.openxmlformats.org/markup-compatibility/2006" xmlns:a14="http://schemas.microsoft.com/office/drawing/2010/main">
        <mc:Choice Requires="a14">
          <p:sp>
            <p:nvSpPr>
              <p:cNvPr id="4" name="矩形 3"/>
              <p:cNvSpPr/>
              <p:nvPr/>
            </p:nvSpPr>
            <p:spPr>
              <a:xfrm>
                <a:off x="228600" y="1128311"/>
                <a:ext cx="8686800" cy="3603679"/>
              </a:xfrm>
              <a:prstGeom prst="rect">
                <a:avLst/>
              </a:prstGeom>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尽管输入的是从</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𝟎</m:t>
                    </m:r>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𝐇</m:t>
                        </m:r>
                      </m:sub>
                    </m:sSub>
                  </m:oMath>
                </a14:m>
                <a:r>
                  <a:rPr lang="zh-CN" altLang="zh-CN" b="1" dirty="0">
                    <a:solidFill>
                      <a:prstClr val="black"/>
                    </a:solidFill>
                    <a:latin typeface="Times New Roman" panose="02020603050405020304" pitchFamily="18" charset="0"/>
                    <a:ea typeface="微软雅黑" panose="020B0503020204020204" pitchFamily="34" charset="-122"/>
                  </a:rPr>
                  <a:t>连续变化的模拟量，但是</a:t>
                </a:r>
                <a:r>
                  <a:rPr lang="en-US" altLang="zh-CN" b="1" dirty="0">
                    <a:solidFill>
                      <a:prstClr val="black"/>
                    </a:solidFill>
                    <a:latin typeface="Times New Roman" panose="02020603050405020304" pitchFamily="18" charset="0"/>
                    <a:ea typeface="微软雅黑" panose="020B0503020204020204" pitchFamily="34" charset="-122"/>
                  </a:rPr>
                  <a:t>A/D</a:t>
                </a:r>
                <a:r>
                  <a:rPr lang="zh-CN" altLang="zh-CN" b="1" dirty="0">
                    <a:solidFill>
                      <a:prstClr val="black"/>
                    </a:solidFill>
                    <a:latin typeface="Times New Roman" panose="02020603050405020304" pitchFamily="18" charset="0"/>
                    <a:ea typeface="微软雅黑" panose="020B0503020204020204" pitchFamily="34" charset="-122"/>
                  </a:rPr>
                  <a:t>转换器的输出只能将</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𝟎</m:t>
                    </m:r>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𝐇</m:t>
                        </m:r>
                      </m:sub>
                    </m:sSub>
                  </m:oMath>
                </a14:m>
                <a:r>
                  <a:rPr lang="zh-CN" altLang="zh-CN" b="1" dirty="0">
                    <a:solidFill>
                      <a:prstClr val="black"/>
                    </a:solidFill>
                    <a:latin typeface="Times New Roman" panose="02020603050405020304" pitchFamily="18" charset="0"/>
                    <a:ea typeface="微软雅黑" panose="020B0503020204020204" pitchFamily="34" charset="-122"/>
                  </a:rPr>
                  <a:t>的电压值用</a:t>
                </a:r>
                <a14:m>
                  <m:oMath xmlns:m="http://schemas.openxmlformats.org/officeDocument/2006/math">
                    <m:sSup>
                      <m:sSupPr>
                        <m:ctrlPr>
                          <a:rPr lang="zh-CN" altLang="zh-CN" b="1" i="1">
                            <a:solidFill>
                              <a:prstClr val="black"/>
                            </a:solidFill>
                            <a:latin typeface="Cambria Math" panose="02040503050406030204" pitchFamily="18" charset="0"/>
                            <a:ea typeface="微软雅黑" panose="020B0503020204020204" pitchFamily="34" charset="-122"/>
                          </a:rPr>
                        </m:ctrlPr>
                      </m:sSupPr>
                      <m:e>
                        <m:r>
                          <a:rPr lang="en-US" altLang="zh-CN" b="1" i="1">
                            <a:solidFill>
                              <a:prstClr val="black"/>
                            </a:solidFill>
                            <a:latin typeface="Cambria Math" panose="02040503050406030204" pitchFamily="18" charset="0"/>
                            <a:ea typeface="微软雅黑" panose="020B0503020204020204" pitchFamily="34" charset="-122"/>
                          </a:rPr>
                          <m:t>𝟐</m:t>
                        </m:r>
                      </m:e>
                      <m:sup>
                        <m:r>
                          <a:rPr lang="en-US" altLang="zh-CN" b="1" i="1">
                            <a:solidFill>
                              <a:prstClr val="black"/>
                            </a:solidFill>
                            <a:latin typeface="Cambria Math" panose="02040503050406030204" pitchFamily="18" charset="0"/>
                            <a:ea typeface="微软雅黑" panose="020B0503020204020204" pitchFamily="34" charset="-122"/>
                          </a:rPr>
                          <m:t>𝒃</m:t>
                        </m:r>
                      </m:sup>
                    </m:sSup>
                  </m:oMath>
                </a14:m>
                <a:r>
                  <a:rPr lang="zh-CN" altLang="zh-CN" b="1" dirty="0">
                    <a:solidFill>
                      <a:prstClr val="black"/>
                    </a:solidFill>
                    <a:latin typeface="Times New Roman" panose="02020603050405020304" pitchFamily="18" charset="0"/>
                    <a:ea typeface="微软雅黑" panose="020B0503020204020204" pitchFamily="34" charset="-122"/>
                  </a:rPr>
                  <a:t>个离散值来表示</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已知</a:t>
                </a:r>
                <a14:m>
                  <m:oMath xmlns:m="http://schemas.openxmlformats.org/officeDocument/2006/math">
                    <m:r>
                      <a:rPr lang="en-US" altLang="zh-CN" b="1" i="1">
                        <a:latin typeface="Cambria Math" panose="02040503050406030204" pitchFamily="18" charset="0"/>
                      </a:rPr>
                      <m:t>𝒃</m:t>
                    </m:r>
                  </m:oMath>
                </a14:m>
                <a:r>
                  <a:rPr lang="zh-CN" altLang="en-US" b="1" dirty="0">
                    <a:solidFill>
                      <a:prstClr val="black"/>
                    </a:solidFill>
                    <a:latin typeface="Times New Roman" panose="02020603050405020304" pitchFamily="18" charset="0"/>
                    <a:ea typeface="微软雅黑" panose="020B0503020204020204" pitchFamily="34" charset="-122"/>
                  </a:rPr>
                  <a:t>位</a:t>
                </a:r>
                <a:r>
                  <a:rPr lang="en-US" altLang="zh-CN" b="1" dirty="0">
                    <a:solidFill>
                      <a:prstClr val="black"/>
                    </a:solidFill>
                    <a:latin typeface="Times New Roman" panose="02020603050405020304" pitchFamily="18" charset="0"/>
                    <a:ea typeface="微软雅黑" panose="020B0503020204020204" pitchFamily="34" charset="-122"/>
                  </a:rPr>
                  <a:t>A/D</a:t>
                </a:r>
                <a:r>
                  <a:rPr lang="zh-CN" altLang="en-US" b="1" dirty="0">
                    <a:solidFill>
                      <a:prstClr val="black"/>
                    </a:solidFill>
                    <a:latin typeface="Times New Roman" panose="02020603050405020304" pitchFamily="18" charset="0"/>
                    <a:ea typeface="微软雅黑" panose="020B0503020204020204" pitchFamily="34" charset="-122"/>
                  </a:rPr>
                  <a:t>转换器的量化值</a:t>
                </a:r>
                <a14:m>
                  <m:oMath xmlns:m="http://schemas.openxmlformats.org/officeDocument/2006/math">
                    <m:r>
                      <a:rPr lang="en-US" altLang="zh-CN" b="1" i="1">
                        <a:latin typeface="Cambria Math" panose="02040503050406030204" pitchFamily="18" charset="0"/>
                      </a:rPr>
                      <m:t>𝒒</m:t>
                    </m:r>
                  </m:oMath>
                </a14:m>
                <a:r>
                  <a:rPr lang="zh-CN" altLang="en-US" b="1" dirty="0">
                    <a:solidFill>
                      <a:prstClr val="black"/>
                    </a:solidFill>
                    <a:latin typeface="Times New Roman" panose="02020603050405020304" pitchFamily="18" charset="0"/>
                    <a:ea typeface="微软雅黑" panose="020B0503020204020204" pitchFamily="34" charset="-122"/>
                  </a:rPr>
                  <a:t>为</a:t>
                </a:r>
                <a:r>
                  <a:rPr lang="en-US" altLang="zh-CN" b="1" dirty="0">
                    <a:solidFill>
                      <a:prstClr val="black"/>
                    </a:solidFill>
                    <a:latin typeface="Times New Roman" panose="02020603050405020304" pitchFamily="18" charset="0"/>
                    <a:ea typeface="微软雅黑" panose="020B0503020204020204" pitchFamily="34" charset="-122"/>
                  </a:rPr>
                  <a:t>:</a:t>
                </a: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如果某一输入电压</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𝐢</m:t>
                        </m:r>
                      </m:sub>
                    </m:sSub>
                  </m:oMath>
                </a14:m>
                <a:r>
                  <a:rPr lang="zh-CN" altLang="zh-CN" b="1" dirty="0">
                    <a:solidFill>
                      <a:prstClr val="black"/>
                    </a:solidFill>
                    <a:latin typeface="Times New Roman" panose="02020603050405020304" pitchFamily="18" charset="0"/>
                    <a:ea typeface="微软雅黑" panose="020B0503020204020204" pitchFamily="34" charset="-122"/>
                  </a:rPr>
                  <a:t>在</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𝒏𝒒</m:t>
                    </m:r>
                  </m:oMath>
                </a14:m>
                <a:r>
                  <a:rPr lang="zh-CN" altLang="zh-CN" b="1" dirty="0">
                    <a:solidFill>
                      <a:prstClr val="black"/>
                    </a:solidFill>
                    <a:latin typeface="Times New Roman" panose="02020603050405020304" pitchFamily="18" charset="0"/>
                    <a:ea typeface="微软雅黑" panose="020B0503020204020204" pitchFamily="34" charset="-122"/>
                  </a:rPr>
                  <a:t>与</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𝒏</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r>
                      <m:rPr>
                        <m:nor/>
                      </m:rPr>
                      <a:rPr lang="en-US" altLang="zh-CN" b="1">
                        <a:solidFill>
                          <a:prstClr val="black"/>
                        </a:solidFill>
                        <a:latin typeface="Times New Roman" panose="020206030504050203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𝒒</m:t>
                    </m:r>
                  </m:oMath>
                </a14:m>
                <a:r>
                  <a:rPr lang="zh-CN" altLang="zh-CN" b="1" dirty="0">
                    <a:solidFill>
                      <a:prstClr val="black"/>
                    </a:solidFill>
                    <a:latin typeface="Times New Roman" panose="02020603050405020304" pitchFamily="18" charset="0"/>
                    <a:ea typeface="微软雅黑" panose="020B0503020204020204" pitchFamily="34" charset="-122"/>
                  </a:rPr>
                  <a:t>之间，则：</a:t>
                </a:r>
              </a:p>
              <a:p>
                <a:pPr marL="742950" lvl="1" indent="-285750">
                  <a:buClr>
                    <a:schemeClr val="accent3"/>
                  </a:buClr>
                  <a:buFont typeface="Wingdings" panose="05000000000000000000" pitchFamily="2" charset="2"/>
                  <a:buChar char="u"/>
                </a:pPr>
                <a:r>
                  <a:rPr lang="zh-CN" altLang="zh-CN" b="1" dirty="0">
                    <a:solidFill>
                      <a:prstClr val="black"/>
                    </a:solidFill>
                    <a:latin typeface="Times New Roman" panose="02020603050405020304" pitchFamily="18" charset="0"/>
                    <a:ea typeface="微软雅黑" panose="020B0503020204020204" pitchFamily="34" charset="-122"/>
                  </a:rPr>
                  <a:t>当</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𝐢</m:t>
                        </m:r>
                      </m:sub>
                    </m:sSub>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𝒏𝒒</m:t>
                    </m:r>
                    <m:r>
                      <a:rPr lang="en-US" altLang="zh-CN" b="1">
                        <a:solidFill>
                          <a:prstClr val="black"/>
                        </a:solidFill>
                        <a:latin typeface="Cambria Math" panose="02040503050406030204" pitchFamily="18" charset="0"/>
                        <a:ea typeface="微软雅黑" panose="020B0503020204020204" pitchFamily="34" charset="-122"/>
                      </a:rPr>
                      <m:t>&lt;</m:t>
                    </m:r>
                    <m:f>
                      <m:fPr>
                        <m:ctrlPr>
                          <a:rPr lang="zh-CN" altLang="zh-CN" b="1" i="1">
                            <a:solidFill>
                              <a:prstClr val="black"/>
                            </a:solidFill>
                            <a:latin typeface="Cambria Math" panose="02040503050406030204" pitchFamily="18" charset="0"/>
                            <a:ea typeface="微软雅黑" panose="020B0503020204020204" pitchFamily="34" charset="-122"/>
                          </a:rPr>
                        </m:ctrlPr>
                      </m:fPr>
                      <m:num>
                        <m:r>
                          <a:rPr lang="en-US" altLang="zh-CN" b="1" i="1">
                            <a:solidFill>
                              <a:prstClr val="black"/>
                            </a:solidFill>
                            <a:latin typeface="Cambria Math" panose="02040503050406030204" pitchFamily="18" charset="0"/>
                            <a:ea typeface="微软雅黑" panose="020B0503020204020204" pitchFamily="34" charset="-122"/>
                          </a:rPr>
                          <m:t>𝟏</m:t>
                        </m:r>
                      </m:num>
                      <m:den>
                        <m:r>
                          <a:rPr lang="en-US" altLang="zh-CN" b="1" i="1">
                            <a:solidFill>
                              <a:prstClr val="black"/>
                            </a:solidFill>
                            <a:latin typeface="Cambria Math" panose="02040503050406030204" pitchFamily="18" charset="0"/>
                            <a:ea typeface="微软雅黑" panose="020B0503020204020204" pitchFamily="34" charset="-122"/>
                          </a:rPr>
                          <m:t>𝟐</m:t>
                        </m:r>
                      </m:den>
                    </m:f>
                    <m:r>
                      <a:rPr lang="en-US" altLang="zh-CN" b="1" i="1">
                        <a:solidFill>
                          <a:prstClr val="black"/>
                        </a:solidFill>
                        <a:latin typeface="Cambria Math" panose="02040503050406030204" pitchFamily="18" charset="0"/>
                        <a:ea typeface="微软雅黑" panose="020B0503020204020204" pitchFamily="34" charset="-122"/>
                      </a:rPr>
                      <m:t>𝒒</m:t>
                    </m:r>
                  </m:oMath>
                </a14:m>
                <a:r>
                  <a:rPr lang="zh-CN" altLang="zh-CN" b="1" dirty="0">
                    <a:solidFill>
                      <a:prstClr val="black"/>
                    </a:solidFill>
                    <a:latin typeface="Times New Roman" panose="02020603050405020304" pitchFamily="18" charset="0"/>
                    <a:ea typeface="微软雅黑" panose="020B0503020204020204" pitchFamily="34" charset="-122"/>
                  </a:rPr>
                  <a:t>时，</a:t>
                </a:r>
                <a:r>
                  <a:rPr lang="en-US" altLang="zh-CN" b="1" dirty="0">
                    <a:solidFill>
                      <a:prstClr val="black"/>
                    </a:solidFill>
                    <a:latin typeface="Times New Roman" panose="02020603050405020304" pitchFamily="18" charset="0"/>
                    <a:ea typeface="微软雅黑" panose="020B0503020204020204" pitchFamily="34" charset="-122"/>
                  </a:rPr>
                  <a:t>A/D</a:t>
                </a:r>
                <a:r>
                  <a:rPr lang="zh-CN" altLang="zh-CN" b="1" dirty="0">
                    <a:solidFill>
                      <a:prstClr val="black"/>
                    </a:solidFill>
                    <a:latin typeface="Times New Roman" panose="02020603050405020304" pitchFamily="18" charset="0"/>
                    <a:ea typeface="微软雅黑" panose="020B0503020204020204" pitchFamily="34" charset="-122"/>
                  </a:rPr>
                  <a:t>转换器输出为</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𝒏𝒒</m:t>
                    </m:r>
                  </m:oMath>
                </a14:m>
                <a:r>
                  <a:rPr lang="zh-CN" altLang="zh-CN" b="1" dirty="0">
                    <a:solidFill>
                      <a:prstClr val="black"/>
                    </a:solidFill>
                    <a:latin typeface="Times New Roman" panose="02020603050405020304" pitchFamily="18" charset="0"/>
                    <a:ea typeface="微软雅黑" panose="020B0503020204020204" pitchFamily="34" charset="-122"/>
                  </a:rPr>
                  <a:t>；</a:t>
                </a:r>
              </a:p>
              <a:p>
                <a:pPr marL="742950" lvl="1" indent="-285750">
                  <a:buClr>
                    <a:schemeClr val="accent3"/>
                  </a:buClr>
                  <a:buFont typeface="Wingdings" panose="05000000000000000000" pitchFamily="2" charset="2"/>
                  <a:buChar char="u"/>
                </a:pPr>
                <a:r>
                  <a:rPr lang="zh-CN" altLang="zh-CN" b="1" dirty="0">
                    <a:solidFill>
                      <a:prstClr val="black"/>
                    </a:solidFill>
                    <a:latin typeface="Times New Roman" panose="02020603050405020304" pitchFamily="18" charset="0"/>
                    <a:ea typeface="微软雅黑" panose="020B0503020204020204" pitchFamily="34" charset="-122"/>
                  </a:rPr>
                  <a:t>当</a:t>
                </a:r>
                <a14:m>
                  <m:oMath xmlns:m="http://schemas.openxmlformats.org/officeDocument/2006/math">
                    <m:f>
                      <m:fPr>
                        <m:ctrlPr>
                          <a:rPr lang="zh-CN" altLang="zh-CN" b="1" i="1">
                            <a:solidFill>
                              <a:prstClr val="black"/>
                            </a:solidFill>
                            <a:latin typeface="Cambria Math" panose="02040503050406030204" pitchFamily="18" charset="0"/>
                            <a:ea typeface="微软雅黑" panose="020B0503020204020204" pitchFamily="34" charset="-122"/>
                          </a:rPr>
                        </m:ctrlPr>
                      </m:fPr>
                      <m:num>
                        <m:r>
                          <a:rPr lang="en-US" altLang="zh-CN" b="1" i="1">
                            <a:solidFill>
                              <a:prstClr val="black"/>
                            </a:solidFill>
                            <a:latin typeface="Cambria Math" panose="02040503050406030204" pitchFamily="18" charset="0"/>
                            <a:ea typeface="微软雅黑" panose="020B0503020204020204" pitchFamily="34" charset="-122"/>
                          </a:rPr>
                          <m:t>𝟏</m:t>
                        </m:r>
                      </m:num>
                      <m:den>
                        <m:r>
                          <a:rPr lang="en-US" altLang="zh-CN" b="1" i="1">
                            <a:solidFill>
                              <a:prstClr val="black"/>
                            </a:solidFill>
                            <a:latin typeface="Cambria Math" panose="02040503050406030204" pitchFamily="18" charset="0"/>
                            <a:ea typeface="微软雅黑" panose="020B0503020204020204" pitchFamily="34" charset="-122"/>
                          </a:rPr>
                          <m:t>𝟐</m:t>
                        </m:r>
                      </m:den>
                    </m:f>
                    <m:r>
                      <a:rPr lang="en-US" altLang="zh-CN" b="1" i="1">
                        <a:solidFill>
                          <a:prstClr val="black"/>
                        </a:solidFill>
                        <a:latin typeface="Cambria Math" panose="02040503050406030204" pitchFamily="18" charset="0"/>
                        <a:ea typeface="微软雅黑" panose="020B0503020204020204" pitchFamily="34" charset="-122"/>
                      </a:rPr>
                      <m:t>𝒒</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a:solidFill>
                              <a:prstClr val="black"/>
                            </a:solidFill>
                            <a:latin typeface="Cambria Math" panose="02040503050406030204" pitchFamily="18" charset="0"/>
                            <a:ea typeface="微软雅黑" panose="020B0503020204020204" pitchFamily="34" charset="-122"/>
                          </a:rPr>
                          <m:t>&lt;</m:t>
                        </m:r>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𝐢</m:t>
                        </m:r>
                      </m:sub>
                    </m:sSub>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𝒏𝒒</m:t>
                    </m:r>
                    <m:r>
                      <a:rPr lang="en-US" altLang="zh-CN" b="1">
                        <a:solidFill>
                          <a:prstClr val="black"/>
                        </a:solidFill>
                        <a:latin typeface="Cambria Math" panose="02040503050406030204" pitchFamily="18" charset="0"/>
                        <a:ea typeface="微软雅黑" panose="020B0503020204020204" pitchFamily="34" charset="-122"/>
                      </a:rPr>
                      <m:t>&lt;</m:t>
                    </m:r>
                    <m:r>
                      <a:rPr lang="en-US" altLang="zh-CN" b="1" i="1">
                        <a:solidFill>
                          <a:prstClr val="black"/>
                        </a:solidFill>
                        <a:latin typeface="Cambria Math" panose="02040503050406030204" pitchFamily="18" charset="0"/>
                        <a:ea typeface="微软雅黑" panose="020B0503020204020204" pitchFamily="34" charset="-122"/>
                      </a:rPr>
                      <m:t>𝒒</m:t>
                    </m:r>
                  </m:oMath>
                </a14:m>
                <a:r>
                  <a:rPr lang="zh-CN" altLang="zh-CN" b="1" dirty="0">
                    <a:solidFill>
                      <a:prstClr val="black"/>
                    </a:solidFill>
                    <a:latin typeface="Times New Roman" panose="02020603050405020304" pitchFamily="18" charset="0"/>
                    <a:ea typeface="微软雅黑" panose="020B0503020204020204" pitchFamily="34" charset="-122"/>
                  </a:rPr>
                  <a:t>时，</a:t>
                </a:r>
                <a:r>
                  <a:rPr lang="en-US" altLang="zh-CN" b="1" dirty="0">
                    <a:solidFill>
                      <a:prstClr val="black"/>
                    </a:solidFill>
                    <a:latin typeface="Times New Roman" panose="02020603050405020304" pitchFamily="18" charset="0"/>
                    <a:ea typeface="微软雅黑" panose="020B0503020204020204" pitchFamily="34" charset="-122"/>
                  </a:rPr>
                  <a:t>A/D</a:t>
                </a:r>
                <a:r>
                  <a:rPr lang="zh-CN" altLang="zh-CN" b="1" dirty="0">
                    <a:solidFill>
                      <a:prstClr val="black"/>
                    </a:solidFill>
                    <a:latin typeface="Times New Roman" panose="02020603050405020304" pitchFamily="18" charset="0"/>
                    <a:ea typeface="微软雅黑" panose="020B0503020204020204" pitchFamily="34" charset="-122"/>
                  </a:rPr>
                  <a:t>转换器输出为</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𝒏</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r>
                      <m:rPr>
                        <m:nor/>
                      </m:rPr>
                      <a:rPr lang="en-US" altLang="zh-CN" b="1">
                        <a:solidFill>
                          <a:prstClr val="black"/>
                        </a:solidFill>
                        <a:latin typeface="Times New Roman" panose="02020603050405020304" pitchFamily="18" charset="0"/>
                        <a:ea typeface="微软雅黑" panose="020B0503020204020204" pitchFamily="34" charset="-122"/>
                      </a:rPr>
                      <m:t>)</m:t>
                    </m:r>
                    <m:r>
                      <a:rPr lang="en-US" altLang="zh-CN" b="1">
                        <a:solidFill>
                          <a:prstClr val="black"/>
                        </a:solidFill>
                        <a:latin typeface="Cambria Math" panose="02040503050406030204" pitchFamily="18" charset="0"/>
                        <a:ea typeface="微软雅黑" panose="020B0503020204020204" pitchFamily="34" charset="-122"/>
                      </a:rPr>
                      <m:t>𝑞</m:t>
                    </m:r>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buClr>
                    <a:schemeClr val="accent3"/>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在</a:t>
                </a:r>
                <a:r>
                  <a:rPr lang="en-US" altLang="zh-CN" b="1" dirty="0">
                    <a:solidFill>
                      <a:prstClr val="black"/>
                    </a:solidFill>
                    <a:latin typeface="Times New Roman" panose="02020603050405020304" pitchFamily="18" charset="0"/>
                    <a:ea typeface="微软雅黑" panose="020B0503020204020204" pitchFamily="34" charset="-122"/>
                  </a:rPr>
                  <a:t>A/D</a:t>
                </a:r>
                <a:r>
                  <a:rPr lang="zh-CN" altLang="en-US" b="1" dirty="0">
                    <a:solidFill>
                      <a:prstClr val="black"/>
                    </a:solidFill>
                    <a:latin typeface="Times New Roman" panose="02020603050405020304" pitchFamily="18" charset="0"/>
                    <a:ea typeface="微软雅黑" panose="020B0503020204020204" pitchFamily="34" charset="-122"/>
                  </a:rPr>
                  <a:t>转换过程产生的量化误差可以看作随机变量</a:t>
                </a:r>
                <a:r>
                  <a:rPr lang="en-US" altLang="zh-CN" b="1" dirty="0">
                    <a:solidFill>
                      <a:prstClr val="black"/>
                    </a:solidFill>
                    <a:latin typeface="Times New Roman" panose="02020603050405020304" pitchFamily="18" charset="0"/>
                    <a:ea typeface="微软雅黑" panose="020B0503020204020204" pitchFamily="34" charset="-122"/>
                  </a:rPr>
                  <a:t>—</a:t>
                </a:r>
                <a:r>
                  <a:rPr lang="zh-CN" altLang="en-US" b="1" dirty="0">
                    <a:solidFill>
                      <a:prstClr val="black"/>
                    </a:solidFill>
                    <a:latin typeface="Times New Roman" panose="02020603050405020304" pitchFamily="18" charset="0"/>
                    <a:ea typeface="微软雅黑" panose="020B0503020204020204" pitchFamily="34" charset="-122"/>
                  </a:rPr>
                  <a:t>噪声；</a:t>
                </a:r>
                <a:endParaRPr lang="en-US" altLang="zh-CN"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228600" y="1128311"/>
                <a:ext cx="8686800" cy="3603679"/>
              </a:xfrm>
              <a:prstGeom prst="rect">
                <a:avLst/>
              </a:prstGeom>
              <a:blipFill>
                <a:blip r:embed="rId3"/>
                <a:stretch>
                  <a:fillRect l="-491" b="-18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4082154" y="2448448"/>
                <a:ext cx="97969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𝒒</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0">
                                  <a:latin typeface="Cambria Math" panose="02040503050406030204" pitchFamily="18" charset="0"/>
                                </a:rPr>
                                <m:t>𝐇</m:t>
                              </m:r>
                            </m:sub>
                          </m:sSub>
                        </m:num>
                        <m:den>
                          <m:sSup>
                            <m:sSupPr>
                              <m:ctrlPr>
                                <a:rPr lang="zh-CN" altLang="en-US" b="1" i="1">
                                  <a:latin typeface="Cambria Math" panose="02040503050406030204" pitchFamily="18" charset="0"/>
                                </a:rPr>
                              </m:ctrlPr>
                            </m:sSupPr>
                            <m:e>
                              <m:r>
                                <a:rPr lang="zh-CN" altLang="en-US" b="1" i="0">
                                  <a:latin typeface="Cambria Math" panose="02040503050406030204" pitchFamily="18" charset="0"/>
                                </a:rPr>
                                <m:t>𝟐</m:t>
                              </m:r>
                            </m:e>
                            <m:sup>
                              <m:r>
                                <a:rPr lang="zh-CN" altLang="en-US" b="1" i="1">
                                  <a:latin typeface="Cambria Math" panose="02040503050406030204" pitchFamily="18" charset="0"/>
                                </a:rPr>
                                <m:t>𝒃</m:t>
                              </m:r>
                            </m:sup>
                          </m:sSup>
                        </m:den>
                      </m:f>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4082154" y="2448448"/>
                <a:ext cx="979691" cy="612732"/>
              </a:xfrm>
              <a:prstGeom prst="rect">
                <a:avLst/>
              </a:prstGeom>
              <a:blipFill>
                <a:blip r:embed="rId4"/>
                <a:stretch>
                  <a:fillRect/>
                </a:stretch>
              </a:blipFill>
            </p:spPr>
            <p:txBody>
              <a:bodyPr/>
              <a:lstStyle/>
              <a:p>
                <a:r>
                  <a:rPr lang="zh-CN" altLang="en-US">
                    <a:noFill/>
                  </a:rPr>
                  <a:t> </a:t>
                </a:r>
              </a:p>
            </p:txBody>
          </p:sp>
        </mc:Fallback>
      </mc:AlternateContent>
      <p:sp>
        <p:nvSpPr>
          <p:cNvPr id="7" name="Rectangular Callout 7"/>
          <p:cNvSpPr/>
          <p:nvPr/>
        </p:nvSpPr>
        <p:spPr bwMode="auto">
          <a:xfrm>
            <a:off x="5166066" y="1710518"/>
            <a:ext cx="2016224" cy="644908"/>
          </a:xfrm>
          <a:prstGeom prst="wedgeRectCallout">
            <a:avLst>
              <a:gd name="adj1" fmla="val -61181"/>
              <a:gd name="adj2" fmla="val 83107"/>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a:solidFill>
                  <a:prstClr val="black"/>
                </a:solidFill>
                <a:latin typeface="Times New Roman" panose="02020603050405020304" pitchFamily="18" charset="0"/>
                <a:ea typeface="微软雅黑" panose="020B0503020204020204" pitchFamily="34" charset="-122"/>
              </a:rPr>
              <a:t>A/D</a:t>
            </a:r>
            <a:r>
              <a:rPr lang="zh-CN" altLang="en-US" b="1" dirty="0">
                <a:solidFill>
                  <a:prstClr val="black"/>
                </a:solidFill>
                <a:latin typeface="Times New Roman" panose="02020603050405020304" pitchFamily="18" charset="0"/>
                <a:ea typeface="微软雅黑" panose="020B0503020204020204" pitchFamily="34" charset="-122"/>
              </a:rPr>
              <a:t>转换器满刻度输出时对应电压值</a:t>
            </a:r>
          </a:p>
        </p:txBody>
      </p:sp>
      <p:sp>
        <p:nvSpPr>
          <p:cNvPr id="8" name="Rectangular Callout 7"/>
          <p:cNvSpPr/>
          <p:nvPr/>
        </p:nvSpPr>
        <p:spPr bwMode="auto">
          <a:xfrm>
            <a:off x="5436096" y="2574914"/>
            <a:ext cx="1116124" cy="644908"/>
          </a:xfrm>
          <a:prstGeom prst="wedgeRectCallout">
            <a:avLst>
              <a:gd name="adj1" fmla="val -91434"/>
              <a:gd name="adj2" fmla="val 3013"/>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a:solidFill>
                  <a:prstClr val="black"/>
                </a:solidFill>
                <a:latin typeface="Times New Roman" panose="02020603050405020304" pitchFamily="18" charset="0"/>
                <a:ea typeface="微软雅黑" panose="020B0503020204020204" pitchFamily="34" charset="-122"/>
              </a:rPr>
              <a:t>A/D</a:t>
            </a:r>
            <a:r>
              <a:rPr lang="zh-CN" altLang="en-US" b="1" dirty="0">
                <a:solidFill>
                  <a:prstClr val="black"/>
                </a:solidFill>
                <a:latin typeface="Times New Roman" panose="02020603050405020304" pitchFamily="18" charset="0"/>
                <a:ea typeface="微软雅黑" panose="020B0503020204020204" pitchFamily="34" charset="-122"/>
              </a:rPr>
              <a:t>转换器的位数</a:t>
            </a:r>
          </a:p>
        </p:txBody>
      </p:sp>
    </p:spTree>
    <p:extLst>
      <p:ext uri="{BB962C8B-B14F-4D97-AF65-F5344CB8AC3E}">
        <p14:creationId xmlns:p14="http://schemas.microsoft.com/office/powerpoint/2010/main" val="24960983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 y="411510"/>
            <a:ext cx="33838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p:nvPr/>
        </p:nvSpPr>
        <p:spPr>
          <a:xfrm>
            <a:off x="71500" y="434685"/>
            <a:ext cx="318548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6.6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增益的自适应功能</a:t>
            </a:r>
          </a:p>
        </p:txBody>
      </p:sp>
      <mc:AlternateContent xmlns:mc="http://schemas.openxmlformats.org/markup-compatibility/2006" xmlns:a14="http://schemas.microsoft.com/office/drawing/2010/main">
        <mc:Choice Requires="a14">
          <p:sp>
            <p:nvSpPr>
              <p:cNvPr id="4" name="矩形 3"/>
              <p:cNvSpPr/>
              <p:nvPr/>
            </p:nvSpPr>
            <p:spPr>
              <a:xfrm>
                <a:off x="228600" y="951570"/>
                <a:ext cx="8686800" cy="4014882"/>
              </a:xfrm>
              <a:prstGeom prst="rect">
                <a:avLst/>
              </a:prstGeom>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由于采取四舍五入形式，量化误差</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𝒆</m:t>
                    </m:r>
                  </m:oMath>
                </a14:m>
                <a:r>
                  <a:rPr lang="zh-CN" altLang="zh-CN" b="1" dirty="0">
                    <a:solidFill>
                      <a:prstClr val="black"/>
                    </a:solidFill>
                    <a:latin typeface="Times New Roman" panose="02020603050405020304" pitchFamily="18" charset="0"/>
                    <a:ea typeface="微软雅黑" panose="020B0503020204020204" pitchFamily="34" charset="-122"/>
                  </a:rPr>
                  <a:t>在</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m:t>
                    </m:r>
                    <m:f>
                      <m:fPr>
                        <m:ctrlPr>
                          <a:rPr lang="zh-CN" altLang="zh-CN" b="1" i="1">
                            <a:solidFill>
                              <a:prstClr val="black"/>
                            </a:solidFill>
                            <a:latin typeface="Cambria Math" panose="02040503050406030204" pitchFamily="18" charset="0"/>
                            <a:ea typeface="微软雅黑" panose="020B0503020204020204" pitchFamily="34" charset="-122"/>
                          </a:rPr>
                        </m:ctrlPr>
                      </m:fPr>
                      <m:num>
                        <m:r>
                          <a:rPr lang="en-US" altLang="zh-CN" b="1" i="1">
                            <a:solidFill>
                              <a:prstClr val="black"/>
                            </a:solidFill>
                            <a:latin typeface="Cambria Math" panose="02040503050406030204" pitchFamily="18" charset="0"/>
                            <a:ea typeface="微软雅黑" panose="020B0503020204020204" pitchFamily="34" charset="-122"/>
                          </a:rPr>
                          <m:t>𝒒</m:t>
                        </m:r>
                      </m:num>
                      <m:den>
                        <m:r>
                          <a:rPr lang="en-US" altLang="zh-CN" b="1" i="1">
                            <a:solidFill>
                              <a:prstClr val="black"/>
                            </a:solidFill>
                            <a:latin typeface="Cambria Math" panose="02040503050406030204" pitchFamily="18" charset="0"/>
                            <a:ea typeface="微软雅黑" panose="020B0503020204020204" pitchFamily="34" charset="-122"/>
                          </a:rPr>
                          <m:t>𝟐</m:t>
                        </m:r>
                      </m:den>
                    </m:f>
                    <m:r>
                      <a:rPr lang="en-US" altLang="zh-CN" b="1">
                        <a:solidFill>
                          <a:prstClr val="black"/>
                        </a:solidFill>
                        <a:latin typeface="Cambria Math" panose="02040503050406030204" pitchFamily="18" charset="0"/>
                        <a:ea typeface="微软雅黑" panose="020B0503020204020204" pitchFamily="34" charset="-122"/>
                      </a:rPr>
                      <m:t>,</m:t>
                    </m:r>
                    <m:f>
                      <m:fPr>
                        <m:ctrlPr>
                          <a:rPr lang="zh-CN" altLang="zh-CN" b="1" i="1">
                            <a:solidFill>
                              <a:prstClr val="black"/>
                            </a:solidFill>
                            <a:latin typeface="Cambria Math" panose="02040503050406030204" pitchFamily="18" charset="0"/>
                            <a:ea typeface="微软雅黑" panose="020B0503020204020204" pitchFamily="34" charset="-122"/>
                          </a:rPr>
                        </m:ctrlPr>
                      </m:fPr>
                      <m:num>
                        <m:r>
                          <a:rPr lang="en-US" altLang="zh-CN" b="1" i="1">
                            <a:solidFill>
                              <a:prstClr val="black"/>
                            </a:solidFill>
                            <a:latin typeface="Cambria Math" panose="02040503050406030204" pitchFamily="18" charset="0"/>
                            <a:ea typeface="微软雅黑" panose="020B0503020204020204" pitchFamily="34" charset="-122"/>
                          </a:rPr>
                          <m:t>𝒒</m:t>
                        </m:r>
                      </m:num>
                      <m:den>
                        <m:r>
                          <a:rPr lang="en-US" altLang="zh-CN" b="1" i="1">
                            <a:solidFill>
                              <a:prstClr val="black"/>
                            </a:solidFill>
                            <a:latin typeface="Cambria Math" panose="02040503050406030204" pitchFamily="18" charset="0"/>
                            <a:ea typeface="微软雅黑" panose="020B0503020204020204" pitchFamily="34" charset="-122"/>
                          </a:rPr>
                          <m:t>𝟐</m:t>
                        </m:r>
                      </m:den>
                    </m:f>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之内</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在最坏的情况下， 有：</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则最大量化误差为：</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根据题意要求，由</a:t>
                </a:r>
                <a:r>
                  <a:rPr lang="en-US" altLang="zh-CN" b="1" dirty="0">
                    <a:solidFill>
                      <a:prstClr val="black"/>
                    </a:solidFill>
                    <a:latin typeface="Times New Roman" panose="02020603050405020304" pitchFamily="18" charset="0"/>
                    <a:ea typeface="微软雅黑" panose="020B0503020204020204" pitchFamily="34" charset="-122"/>
                  </a:rPr>
                  <a:t>A/D</a:t>
                </a:r>
                <a:r>
                  <a:rPr lang="zh-CN" altLang="zh-CN" b="1" dirty="0">
                    <a:solidFill>
                      <a:prstClr val="black"/>
                    </a:solidFill>
                    <a:latin typeface="Times New Roman" panose="02020603050405020304" pitchFamily="18" charset="0"/>
                    <a:ea typeface="微软雅黑" panose="020B0503020204020204" pitchFamily="34" charset="-122"/>
                  </a:rPr>
                  <a:t>转换器量化噪声产生的相对误差</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𝜹</m:t>
                    </m:r>
                  </m:oMath>
                </a14:m>
                <a:r>
                  <a:rPr lang="zh-CN" altLang="zh-CN" b="1" dirty="0">
                    <a:solidFill>
                      <a:prstClr val="black"/>
                    </a:solidFill>
                    <a:latin typeface="Times New Roman" panose="02020603050405020304" pitchFamily="18" charset="0"/>
                    <a:ea typeface="微软雅黑" panose="020B0503020204020204" pitchFamily="34" charset="-122"/>
                  </a:rPr>
                  <a:t>不得大于</a:t>
                </a:r>
                <a:r>
                  <a:rPr lang="en-US" altLang="zh-CN" b="1" dirty="0">
                    <a:solidFill>
                      <a:prstClr val="black"/>
                    </a:solidFill>
                    <a:latin typeface="Times New Roman" panose="02020603050405020304" pitchFamily="18" charset="0"/>
                    <a:ea typeface="微软雅黑" panose="020B0503020204020204" pitchFamily="34" charset="-122"/>
                  </a:rPr>
                  <a:t>0.5</a:t>
                </a:r>
                <a:r>
                  <a:rPr lang="zh-CN" altLang="zh-CN" b="1" dirty="0">
                    <a:solidFill>
                      <a:prstClr val="black"/>
                    </a:solidFill>
                    <a:latin typeface="Times New Roman" panose="02020603050405020304" pitchFamily="18" charset="0"/>
                    <a:ea typeface="微软雅黑" panose="020B0503020204020204" pitchFamily="34" charset="-122"/>
                  </a:rPr>
                  <a:t>％，则有：</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则输入电压：</a:t>
                </a:r>
              </a:p>
              <a:p>
                <a:pPr marL="285750" indent="-285750">
                  <a:lnSpc>
                    <a:spcPct val="125000"/>
                  </a:lnSpc>
                  <a:buClr>
                    <a:schemeClr val="accent3">
                      <a:lumMod val="75000"/>
                    </a:schemeClr>
                  </a:buClr>
                  <a:buFont typeface="Wingdings" panose="05000000000000000000" pitchFamily="2" charset="2"/>
                  <a:buChar char="Ø"/>
                </a:pPr>
                <a:endParaRPr lang="zh-CN"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228600" y="951570"/>
                <a:ext cx="8686800" cy="4014882"/>
              </a:xfrm>
              <a:prstGeom prst="rect">
                <a:avLst/>
              </a:prstGeom>
              <a:blipFill>
                <a:blip r:embed="rId3"/>
                <a:stretch>
                  <a:fillRect l="-4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745524" y="1605115"/>
                <a:ext cx="1652952"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0">
                              <a:latin typeface="Cambria Math" panose="02040503050406030204" pitchFamily="18" charset="0"/>
                            </a:rPr>
                            <m:t>𝐢</m:t>
                          </m:r>
                        </m:sub>
                      </m:sSub>
                      <m:r>
                        <a:rPr lang="zh-CN" altLang="en-US" b="1" i="0">
                          <a:latin typeface="Cambria Math" panose="02040503050406030204" pitchFamily="18" charset="0"/>
                        </a:rPr>
                        <m:t>−</m:t>
                      </m:r>
                      <m:r>
                        <a:rPr lang="zh-CN" altLang="en-US" b="1" i="1">
                          <a:latin typeface="Cambria Math" panose="02040503050406030204" pitchFamily="18" charset="0"/>
                        </a:rPr>
                        <m:t>𝒏𝒒</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0">
                              <a:latin typeface="Cambria Math" panose="02040503050406030204" pitchFamily="18" charset="0"/>
                            </a:rPr>
                            <m:t>𝟐</m:t>
                          </m:r>
                        </m:den>
                      </m:f>
                      <m:r>
                        <a:rPr lang="zh-CN" altLang="en-US" b="1" i="1">
                          <a:latin typeface="Cambria Math" panose="02040503050406030204" pitchFamily="18" charset="0"/>
                        </a:rPr>
                        <m:t>𝒒</m:t>
                      </m:r>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3745524" y="1605115"/>
                <a:ext cx="1652952" cy="6109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575513" y="2196918"/>
                <a:ext cx="1968744" cy="460382"/>
              </a:xfrm>
              <a:prstGeom prst="rect">
                <a:avLst/>
              </a:prstGeom>
            </p:spPr>
            <p:txBody>
              <a:bodyPr wrap="none">
                <a:spAutoFit/>
              </a:bodyPr>
              <a:lstStyle/>
              <a:p>
                <a:r>
                  <a:rPr lang="en-US" altLang="zh-CN" b="1" dirty="0"/>
                  <a:t>(</a:t>
                </a:r>
                <a14:m>
                  <m:oMath xmlns:m="http://schemas.openxmlformats.org/officeDocument/2006/math">
                    <m:r>
                      <a:rPr lang="zh-CN" altLang="en-US" b="1" i="1">
                        <a:latin typeface="Cambria Math" panose="02040503050406030204" pitchFamily="18" charset="0"/>
                      </a:rPr>
                      <m:t>𝒏</m:t>
                    </m:r>
                    <m:r>
                      <a:rPr lang="zh-CN" altLang="en-US" b="1">
                        <a:latin typeface="Cambria Math" panose="02040503050406030204" pitchFamily="18" charset="0"/>
                      </a:rPr>
                      <m:t>+</m:t>
                    </m:r>
                    <m:r>
                      <a:rPr lang="zh-CN" altLang="en-US" b="1">
                        <a:latin typeface="Cambria Math" panose="02040503050406030204" pitchFamily="18" charset="0"/>
                      </a:rPr>
                      <m:t>𝟏</m:t>
                    </m:r>
                    <m:r>
                      <a:rPr lang="zh-CN" altLang="en-US" b="1">
                        <a:latin typeface="Cambria Math" panose="02040503050406030204" pitchFamily="18" charset="0"/>
                      </a:rPr>
                      <m:t>)</m:t>
                    </m:r>
                    <m:r>
                      <a:rPr lang="zh-CN" altLang="en-US" b="1" i="1">
                        <a:latin typeface="Cambria Math" panose="02040503050406030204" pitchFamily="18" charset="0"/>
                      </a:rPr>
                      <m:t>𝒒</m:t>
                    </m:r>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a:latin typeface="Cambria Math" panose="02040503050406030204" pitchFamily="18" charset="0"/>
                          </a:rPr>
                          <m:t>𝐢</m:t>
                        </m:r>
                      </m:sub>
                    </m:sSub>
                    <m:r>
                      <a:rPr lang="zh-CN" altLang="en-US" b="1">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𝒒</m:t>
                        </m:r>
                      </m:num>
                      <m:den>
                        <m:r>
                          <a:rPr lang="zh-CN" altLang="en-US" b="1">
                            <a:latin typeface="Cambria Math" panose="02040503050406030204" pitchFamily="18" charset="0"/>
                          </a:rPr>
                          <m:t>𝟐</m:t>
                        </m:r>
                      </m:den>
                    </m:f>
                  </m:oMath>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575513" y="2196918"/>
                <a:ext cx="1968744" cy="460382"/>
              </a:xfrm>
              <a:prstGeom prst="rect">
                <a:avLst/>
              </a:prstGeom>
              <a:blipFill>
                <a:blip r:embed="rId5"/>
                <a:stretch>
                  <a:fillRect l="-2795"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000401" y="2607754"/>
                <a:ext cx="1143197"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𝒆</m:t>
                          </m:r>
                        </m:e>
                        <m:sub>
                          <m:r>
                            <a:rPr lang="zh-CN" altLang="en-US" b="1" i="0">
                              <a:latin typeface="Cambria Math" panose="02040503050406030204" pitchFamily="18" charset="0"/>
                            </a:rPr>
                            <m:t>𝐦</m:t>
                          </m:r>
                        </m:sub>
                      </m:sSub>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0">
                              <a:latin typeface="Cambria Math" panose="02040503050406030204" pitchFamily="18" charset="0"/>
                            </a:rPr>
                            <m:t>𝟐</m:t>
                          </m:r>
                        </m:den>
                      </m:f>
                      <m:r>
                        <a:rPr lang="zh-CN" altLang="en-US" b="1" i="1">
                          <a:latin typeface="Cambria Math" panose="02040503050406030204" pitchFamily="18" charset="0"/>
                        </a:rPr>
                        <m:t>𝒒</m:t>
                      </m:r>
                    </m:oMath>
                  </m:oMathPara>
                </a14:m>
                <a:endParaRPr lang="zh-CN" altLang="en-US" b="1" dirty="0"/>
              </a:p>
            </p:txBody>
          </p:sp>
        </mc:Choice>
        <mc:Fallback xmlns="">
          <p:sp>
            <p:nvSpPr>
              <p:cNvPr id="9" name="矩形 8"/>
              <p:cNvSpPr>
                <a:spLocks noRot="1" noChangeAspect="1" noMove="1" noResize="1" noEditPoints="1" noAdjustHandles="1" noChangeArrowheads="1" noChangeShapeType="1" noTextEdit="1"/>
              </p:cNvSpPr>
              <p:nvPr/>
            </p:nvSpPr>
            <p:spPr>
              <a:xfrm>
                <a:off x="4000401" y="2607754"/>
                <a:ext cx="1143197" cy="61093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656557" y="3532329"/>
                <a:ext cx="1830886" cy="6160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𝜹</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𝒆</m:t>
                              </m:r>
                            </m:e>
                            <m:sub>
                              <m:r>
                                <a:rPr lang="zh-CN" altLang="en-US" b="1" i="0">
                                  <a:latin typeface="Cambria Math" panose="02040503050406030204" pitchFamily="18" charset="0"/>
                                </a:rPr>
                                <m:t>𝐦</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0">
                                  <a:latin typeface="Cambria Math" panose="02040503050406030204" pitchFamily="18" charset="0"/>
                                </a:rPr>
                                <m:t>𝐢</m:t>
                              </m:r>
                            </m:sub>
                          </m:sSub>
                        </m:den>
                      </m:f>
                      <m:r>
                        <a:rPr lang="zh-CN" altLang="en-US" b="1" i="0">
                          <a:latin typeface="Cambria Math" panose="02040503050406030204" pitchFamily="18" charset="0"/>
                        </a:rPr>
                        <m:t>⩽</m:t>
                      </m:r>
                      <m:r>
                        <a:rPr lang="zh-CN" altLang="en-US" b="1" i="0">
                          <a:latin typeface="Cambria Math" panose="02040503050406030204" pitchFamily="18" charset="0"/>
                        </a:rPr>
                        <m:t>𝟎</m:t>
                      </m:r>
                      <m:r>
                        <a:rPr lang="zh-CN" altLang="en-US" b="1" i="0">
                          <a:latin typeface="Cambria Math" panose="02040503050406030204" pitchFamily="18" charset="0"/>
                        </a:rPr>
                        <m:t>.</m:t>
                      </m:r>
                      <m:r>
                        <a:rPr lang="zh-CN" altLang="en-US" b="1" i="0">
                          <a:latin typeface="Cambria Math" panose="02040503050406030204" pitchFamily="18" charset="0"/>
                        </a:rPr>
                        <m:t>𝟓</m:t>
                      </m:r>
                      <m:r>
                        <a:rPr lang="zh-CN" altLang="en-US" b="1" i="0">
                          <a:latin typeface="Cambria Math" panose="02040503050406030204" pitchFamily="18" charset="0"/>
                        </a:rPr>
                        <m:t>%</m:t>
                      </m:r>
                    </m:oMath>
                  </m:oMathPara>
                </a14:m>
                <a:endParaRPr lang="zh-CN" altLang="en-US" b="1" dirty="0"/>
              </a:p>
            </p:txBody>
          </p:sp>
        </mc:Choice>
        <mc:Fallback xmlns="">
          <p:sp>
            <p:nvSpPr>
              <p:cNvPr id="10" name="矩形 9"/>
              <p:cNvSpPr>
                <a:spLocks noRot="1" noChangeAspect="1" noMove="1" noResize="1" noEditPoints="1" noAdjustHandles="1" noChangeArrowheads="1" noChangeShapeType="1" noTextEdit="1"/>
              </p:cNvSpPr>
              <p:nvPr/>
            </p:nvSpPr>
            <p:spPr>
              <a:xfrm>
                <a:off x="3656557" y="3532329"/>
                <a:ext cx="1830886" cy="61600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191548" y="4260594"/>
                <a:ext cx="2784608" cy="629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0">
                              <a:latin typeface="Cambria Math" panose="02040503050406030204" pitchFamily="18" charset="0"/>
                            </a:rPr>
                            <m:t>𝐢</m:t>
                          </m:r>
                        </m:sub>
                      </m:sSub>
                      <m:r>
                        <a:rPr lang="zh-CN" altLang="en-US" b="1" i="0">
                          <a:latin typeface="Cambria Math" panose="02040503050406030204" pitchFamily="18" charset="0"/>
                        </a:rPr>
                        <m:t>⩾</m:t>
                      </m:r>
                      <m:f>
                        <m:fPr>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𝒆</m:t>
                              </m:r>
                            </m:e>
                            <m:sub>
                              <m:r>
                                <a:rPr lang="zh-CN" altLang="en-US" b="1" i="0">
                                  <a:latin typeface="Cambria Math" panose="02040503050406030204" pitchFamily="18" charset="0"/>
                                </a:rPr>
                                <m:t>𝐦</m:t>
                              </m:r>
                            </m:sub>
                          </m:sSub>
                        </m:num>
                        <m:den>
                          <m:r>
                            <a:rPr lang="zh-CN" altLang="en-US" b="1" i="1">
                              <a:latin typeface="Cambria Math" panose="02040503050406030204" pitchFamily="18" charset="0"/>
                            </a:rPr>
                            <m:t>𝜹</m:t>
                          </m:r>
                        </m:den>
                      </m:f>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𝟎</m:t>
                          </m:r>
                          <m:r>
                            <a:rPr lang="zh-CN" altLang="en-US" b="1" i="0">
                              <a:latin typeface="Cambria Math" panose="02040503050406030204" pitchFamily="18" charset="0"/>
                            </a:rPr>
                            <m:t>.</m:t>
                          </m:r>
                          <m:r>
                            <a:rPr lang="zh-CN" altLang="en-US" b="1" i="0">
                              <a:latin typeface="Cambria Math" panose="02040503050406030204" pitchFamily="18" charset="0"/>
                            </a:rPr>
                            <m:t>𝟓</m:t>
                          </m:r>
                          <m:r>
                            <a:rPr lang="zh-CN" altLang="en-US" b="1" i="1">
                              <a:latin typeface="Cambria Math" panose="02040503050406030204" pitchFamily="18" charset="0"/>
                            </a:rPr>
                            <m:t>𝒒</m:t>
                          </m:r>
                        </m:num>
                        <m:den>
                          <m:r>
                            <a:rPr lang="zh-CN" altLang="en-US" b="1" i="0">
                              <a:latin typeface="Cambria Math" panose="02040503050406030204" pitchFamily="18" charset="0"/>
                            </a:rPr>
                            <m:t>𝟎</m:t>
                          </m:r>
                          <m:r>
                            <a:rPr lang="zh-CN" altLang="en-US" b="1" i="0">
                              <a:latin typeface="Cambria Math" panose="02040503050406030204" pitchFamily="18" charset="0"/>
                            </a:rPr>
                            <m:t>.</m:t>
                          </m:r>
                          <m:r>
                            <a:rPr lang="zh-CN" altLang="en-US" b="1" i="0">
                              <a:latin typeface="Cambria Math" panose="02040503050406030204" pitchFamily="18" charset="0"/>
                            </a:rPr>
                            <m:t>𝟓</m:t>
                          </m:r>
                          <m:r>
                            <a:rPr lang="zh-CN" altLang="en-US" b="1" i="0">
                              <a:latin typeface="Cambria Math" panose="02040503050406030204" pitchFamily="18" charset="0"/>
                            </a:rPr>
                            <m:t>%</m:t>
                          </m:r>
                        </m:den>
                      </m:f>
                      <m:r>
                        <a:rPr lang="zh-CN" altLang="en-US" b="1" i="0">
                          <a:latin typeface="Cambria Math" panose="02040503050406030204" pitchFamily="18" charset="0"/>
                        </a:rPr>
                        <m:t>=</m:t>
                      </m:r>
                      <m:r>
                        <a:rPr lang="zh-CN" altLang="en-US" b="1" i="0">
                          <a:latin typeface="Cambria Math" panose="02040503050406030204" pitchFamily="18" charset="0"/>
                        </a:rPr>
                        <m:t>𝟏𝟎𝟎</m:t>
                      </m:r>
                      <m:r>
                        <a:rPr lang="zh-CN" altLang="en-US" b="1" i="1">
                          <a:latin typeface="Cambria Math" panose="02040503050406030204" pitchFamily="18" charset="0"/>
                        </a:rPr>
                        <m:t>𝒒</m:t>
                      </m:r>
                    </m:oMath>
                  </m:oMathPara>
                </a14:m>
                <a:endParaRPr lang="zh-CN" altLang="en-US" b="1" dirty="0"/>
              </a:p>
            </p:txBody>
          </p:sp>
        </mc:Choice>
        <mc:Fallback xmlns="">
          <p:sp>
            <p:nvSpPr>
              <p:cNvPr id="13" name="矩形 12"/>
              <p:cNvSpPr>
                <a:spLocks noRot="1" noChangeAspect="1" noMove="1" noResize="1" noEditPoints="1" noAdjustHandles="1" noChangeArrowheads="1" noChangeShapeType="1" noTextEdit="1"/>
              </p:cNvSpPr>
              <p:nvPr/>
            </p:nvSpPr>
            <p:spPr>
              <a:xfrm>
                <a:off x="3191548" y="4260594"/>
                <a:ext cx="2784608" cy="629083"/>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9148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 y="411510"/>
            <a:ext cx="338386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p:nvPr/>
        </p:nvSpPr>
        <p:spPr>
          <a:xfrm>
            <a:off x="71500" y="434685"/>
            <a:ext cx="318548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6.6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增益的自适应功能</a:t>
            </a:r>
          </a:p>
        </p:txBody>
      </p:sp>
      <mc:AlternateContent xmlns:mc="http://schemas.openxmlformats.org/markup-compatibility/2006" xmlns:a14="http://schemas.microsoft.com/office/drawing/2010/main">
        <mc:Choice Requires="a14">
          <p:sp>
            <p:nvSpPr>
              <p:cNvPr id="4" name="矩形 3"/>
              <p:cNvSpPr/>
              <p:nvPr/>
            </p:nvSpPr>
            <p:spPr>
              <a:xfrm>
                <a:off x="240694" y="951570"/>
                <a:ext cx="8686800" cy="3850285"/>
              </a:xfrm>
              <a:prstGeom prst="rect">
                <a:avLst/>
              </a:prstGeom>
            </p:spPr>
            <p:txBody>
              <a:bodyPr wrap="square">
                <a:spAutoFit/>
              </a:bodyPr>
              <a:lstStyle/>
              <a:p>
                <a:pPr marL="285750" indent="-285750">
                  <a:lnSpc>
                    <a:spcPct val="110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输入电压</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𝐢</m:t>
                        </m:r>
                      </m:sub>
                    </m:sSub>
                  </m:oMath>
                </a14:m>
                <a:r>
                  <a:rPr lang="zh-CN" altLang="zh-CN" b="1" dirty="0">
                    <a:solidFill>
                      <a:prstClr val="black"/>
                    </a:solidFill>
                    <a:latin typeface="Times New Roman" panose="02020603050405020304" pitchFamily="18" charset="0"/>
                    <a:ea typeface="微软雅黑" panose="020B0503020204020204" pitchFamily="34" charset="-122"/>
                  </a:rPr>
                  <a:t>的最小值</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𝐢𝐦𝐢𝐧</m:t>
                        </m:r>
                      </m:sub>
                    </m:sSub>
                  </m:oMath>
                </a14:m>
                <a:r>
                  <a:rPr lang="zh-CN" altLang="zh-CN" b="1" dirty="0">
                    <a:solidFill>
                      <a:prstClr val="black"/>
                    </a:solidFill>
                    <a:latin typeface="Times New Roman" panose="02020603050405020304" pitchFamily="18" charset="0"/>
                    <a:ea typeface="微软雅黑" panose="020B0503020204020204" pitchFamily="34" charset="-122"/>
                  </a:rPr>
                  <a:t>不得小于</a:t>
                </a:r>
                <a:r>
                  <a:rPr lang="en-US" altLang="zh-CN" b="1" dirty="0">
                    <a:solidFill>
                      <a:prstClr val="black"/>
                    </a:solidFill>
                    <a:latin typeface="Times New Roman" panose="02020603050405020304" pitchFamily="18" charset="0"/>
                    <a:ea typeface="微软雅黑" panose="020B0503020204020204" pitchFamily="34" charset="-122"/>
                  </a:rPr>
                  <a:t>100bit</a:t>
                </a:r>
                <a:r>
                  <a:rPr lang="zh-CN" altLang="en-US" b="1" dirty="0">
                    <a:solidFill>
                      <a:prstClr val="black"/>
                    </a:solidFill>
                    <a:latin typeface="Times New Roman" panose="02020603050405020304" pitchFamily="18" charset="0"/>
                    <a:ea typeface="微软雅黑" panose="020B0503020204020204" pitchFamily="34" charset="-122"/>
                  </a:rPr>
                  <a:t>，</a:t>
                </a:r>
                <a:r>
                  <a:rPr lang="zh-CN" altLang="zh-CN" b="1" dirty="0">
                    <a:solidFill>
                      <a:prstClr val="black"/>
                    </a:solidFill>
                    <a:latin typeface="Times New Roman" panose="02020603050405020304" pitchFamily="18" charset="0"/>
                    <a:ea typeface="微软雅黑" panose="020B0503020204020204" pitchFamily="34" charset="-122"/>
                  </a:rPr>
                  <a:t>当输入电压</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𝐢</m:t>
                        </m:r>
                      </m:sub>
                    </m:sSub>
                  </m:oMath>
                </a14:m>
                <a:r>
                  <a:rPr lang="zh-CN" altLang="zh-CN" b="1" dirty="0">
                    <a:solidFill>
                      <a:prstClr val="black"/>
                    </a:solidFill>
                    <a:latin typeface="Times New Roman" panose="02020603050405020304" pitchFamily="18" charset="0"/>
                    <a:ea typeface="微软雅黑" panose="020B0503020204020204" pitchFamily="34" charset="-122"/>
                  </a:rPr>
                  <a:t>经</a:t>
                </a:r>
                <a:r>
                  <a:rPr lang="en-US" altLang="zh-CN" b="1" dirty="0">
                    <a:solidFill>
                      <a:prstClr val="black"/>
                    </a:solidFill>
                    <a:latin typeface="Times New Roman" panose="02020603050405020304" pitchFamily="18" charset="0"/>
                    <a:ea typeface="微软雅黑" panose="020B0503020204020204" pitchFamily="34" charset="-122"/>
                  </a:rPr>
                  <a:t>A/D</a:t>
                </a:r>
                <a:r>
                  <a:rPr lang="zh-CN" altLang="zh-CN" b="1" dirty="0">
                    <a:solidFill>
                      <a:prstClr val="black"/>
                    </a:solidFill>
                    <a:latin typeface="Times New Roman" panose="02020603050405020304" pitchFamily="18" charset="0"/>
                    <a:ea typeface="微软雅黑" panose="020B0503020204020204" pitchFamily="34" charset="-122"/>
                  </a:rPr>
                  <a:t>转换后的数字量少于</a:t>
                </a:r>
                <a:r>
                  <a:rPr lang="en-US" altLang="zh-CN" b="1" dirty="0">
                    <a:solidFill>
                      <a:prstClr val="black"/>
                    </a:solidFill>
                    <a:latin typeface="Times New Roman" panose="02020603050405020304" pitchFamily="18" charset="0"/>
                    <a:ea typeface="微软雅黑" panose="020B0503020204020204" pitchFamily="34" charset="-122"/>
                  </a:rPr>
                  <a:t>100bit</a:t>
                </a:r>
                <a:r>
                  <a:rPr lang="zh-CN" altLang="zh-CN" b="1" dirty="0">
                    <a:solidFill>
                      <a:prstClr val="black"/>
                    </a:solidFill>
                    <a:latin typeface="Times New Roman" panose="02020603050405020304" pitchFamily="18" charset="0"/>
                    <a:ea typeface="微软雅黑" panose="020B0503020204020204" pitchFamily="34" charset="-122"/>
                  </a:rPr>
                  <a:t>时，必须指令前级放大器自动切换至高一档的增益</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如果允许输入电压</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𝐢</m:t>
                        </m:r>
                      </m:sub>
                    </m:sSub>
                  </m:oMath>
                </a14:m>
                <a:r>
                  <a:rPr lang="zh-CN" altLang="zh-CN" b="1" dirty="0">
                    <a:solidFill>
                      <a:prstClr val="black"/>
                    </a:solidFill>
                    <a:latin typeface="Times New Roman" panose="02020603050405020304" pitchFamily="18" charset="0"/>
                    <a:ea typeface="微软雅黑" panose="020B0503020204020204" pitchFamily="34" charset="-122"/>
                  </a:rPr>
                  <a:t>最大值</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𝐢𝐦𝐚𝐱</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𝐇</m:t>
                        </m:r>
                      </m:sub>
                    </m:sSub>
                  </m:oMath>
                </a14:m>
                <a:r>
                  <a:rPr lang="zh-CN" altLang="zh-CN" b="1" dirty="0">
                    <a:solidFill>
                      <a:prstClr val="black"/>
                    </a:solidFill>
                    <a:latin typeface="Times New Roman" panose="02020603050405020304" pitchFamily="18" charset="0"/>
                    <a:ea typeface="微软雅黑" panose="020B0503020204020204" pitchFamily="34" charset="-122"/>
                  </a:rPr>
                  <a:t>，那么</a:t>
                </a:r>
                <a:r>
                  <a:rPr lang="en-US" altLang="zh-CN" b="1" dirty="0">
                    <a:solidFill>
                      <a:prstClr val="black"/>
                    </a:solidFill>
                    <a:latin typeface="Times New Roman" panose="02020603050405020304" pitchFamily="18" charset="0"/>
                    <a:ea typeface="微软雅黑" panose="020B0503020204020204" pitchFamily="34" charset="-122"/>
                  </a:rPr>
                  <a:t>8</a:t>
                </a:r>
                <a:r>
                  <a:rPr lang="zh-CN" altLang="zh-CN" b="1" dirty="0">
                    <a:solidFill>
                      <a:prstClr val="black"/>
                    </a:solidFill>
                    <a:latin typeface="Times New Roman" panose="02020603050405020304" pitchFamily="18" charset="0"/>
                    <a:ea typeface="微软雅黑" panose="020B0503020204020204" pitchFamily="34" charset="-122"/>
                  </a:rPr>
                  <a:t>位</a:t>
                </a:r>
                <a:r>
                  <a:rPr lang="en-US" altLang="zh-CN" b="1" dirty="0">
                    <a:solidFill>
                      <a:prstClr val="black"/>
                    </a:solidFill>
                    <a:latin typeface="Times New Roman" panose="02020603050405020304" pitchFamily="18" charset="0"/>
                    <a:ea typeface="微软雅黑" panose="020B0503020204020204" pitchFamily="34" charset="-122"/>
                  </a:rPr>
                  <a:t>A/D</a:t>
                </a:r>
                <a:r>
                  <a:rPr lang="zh-CN" altLang="zh-CN" b="1" dirty="0">
                    <a:solidFill>
                      <a:prstClr val="black"/>
                    </a:solidFill>
                    <a:latin typeface="Times New Roman" panose="02020603050405020304" pitchFamily="18" charset="0"/>
                    <a:ea typeface="微软雅黑" panose="020B0503020204020204" pitchFamily="34" charset="-122"/>
                  </a:rPr>
                  <a:t>转换器的输出将达到</a:t>
                </a:r>
                <a14:m>
                  <m:oMath xmlns:m="http://schemas.openxmlformats.org/officeDocument/2006/math">
                    <m:r>
                      <m:rPr>
                        <m:nor/>
                      </m:rPr>
                      <a:rPr lang="en-US" altLang="zh-CN" b="1">
                        <a:solidFill>
                          <a:prstClr val="black"/>
                        </a:solidFill>
                        <a:latin typeface="Times New Roman" panose="02020603050405020304" pitchFamily="18" charset="0"/>
                        <a:ea typeface="微软雅黑" panose="020B0503020204020204" pitchFamily="34" charset="-122"/>
                      </a:rPr>
                      <m:t>255</m:t>
                    </m:r>
                    <m:r>
                      <m:rPr>
                        <m:nor/>
                      </m:rPr>
                      <a:rPr lang="en-US" altLang="zh-CN" b="1">
                        <a:solidFill>
                          <a:prstClr val="black"/>
                        </a:solidFill>
                        <a:latin typeface="Times New Roman" panose="02020603050405020304" pitchFamily="18" charset="0"/>
                        <a:ea typeface="微软雅黑" panose="020B0503020204020204" pitchFamily="34" charset="-122"/>
                      </a:rPr>
                      <m:t>q</m:t>
                    </m:r>
                  </m:oMath>
                </a14:m>
                <a:r>
                  <a:rPr lang="zh-CN" altLang="zh-CN" b="1" dirty="0">
                    <a:solidFill>
                      <a:prstClr val="black"/>
                    </a:solidFill>
                    <a:latin typeface="Times New Roman" panose="02020603050405020304" pitchFamily="18" charset="0"/>
                    <a:ea typeface="微软雅黑" panose="020B0503020204020204" pitchFamily="34" charset="-122"/>
                  </a:rPr>
                  <a:t>，这样会不可避免地损失信息，因为大于</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𝐇</m:t>
                        </m:r>
                      </m:sub>
                    </m:sSub>
                  </m:oMath>
                </a14:m>
                <a:r>
                  <a:rPr lang="zh-CN" altLang="zh-CN" b="1" dirty="0">
                    <a:solidFill>
                      <a:prstClr val="black"/>
                    </a:solidFill>
                    <a:latin typeface="Times New Roman" panose="02020603050405020304" pitchFamily="18" charset="0"/>
                    <a:ea typeface="微软雅黑" panose="020B0503020204020204" pitchFamily="34" charset="-122"/>
                  </a:rPr>
                  <a:t>的</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𝐢</m:t>
                        </m:r>
                      </m:sub>
                    </m:sSub>
                  </m:oMath>
                </a14:m>
                <a:r>
                  <a:rPr lang="zh-CN" altLang="zh-CN" b="1" dirty="0">
                    <a:solidFill>
                      <a:prstClr val="black"/>
                    </a:solidFill>
                    <a:latin typeface="Times New Roman" panose="02020603050405020304" pitchFamily="18" charset="0"/>
                    <a:ea typeface="微软雅黑" panose="020B0503020204020204" pitchFamily="34" charset="-122"/>
                  </a:rPr>
                  <a:t>值，也只能输出</a:t>
                </a:r>
                <a14:m>
                  <m:oMath xmlns:m="http://schemas.openxmlformats.org/officeDocument/2006/math">
                    <m:r>
                      <m:rPr>
                        <m:nor/>
                      </m:rPr>
                      <a:rPr lang="en-US" altLang="zh-CN" b="1">
                        <a:solidFill>
                          <a:prstClr val="black"/>
                        </a:solidFill>
                        <a:latin typeface="Times New Roman" panose="02020603050405020304" pitchFamily="18" charset="0"/>
                        <a:ea typeface="微软雅黑" panose="020B0503020204020204" pitchFamily="34" charset="-122"/>
                      </a:rPr>
                      <m:t>255</m:t>
                    </m:r>
                    <m:r>
                      <m:rPr>
                        <m:nor/>
                      </m:rPr>
                      <a:rPr lang="en-US" altLang="zh-CN" b="1">
                        <a:solidFill>
                          <a:prstClr val="black"/>
                        </a:solidFill>
                        <a:latin typeface="Times New Roman" panose="02020603050405020304" pitchFamily="18" charset="0"/>
                        <a:ea typeface="微软雅黑" panose="020B0503020204020204" pitchFamily="34" charset="-122"/>
                      </a:rPr>
                      <m:t>q</m:t>
                    </m:r>
                  </m:oMath>
                </a14:m>
                <a:r>
                  <a:rPr lang="zh-CN" altLang="zh-CN" b="1" dirty="0">
                    <a:solidFill>
                      <a:prstClr val="black"/>
                    </a:solidFill>
                    <a:latin typeface="Times New Roman" panose="02020603050405020304" pitchFamily="18" charset="0"/>
                    <a:ea typeface="微软雅黑" panose="020B0503020204020204" pitchFamily="34" charset="-122"/>
                  </a:rPr>
                  <a:t>，所以应将上限切换电压</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𝐢𝐦𝐚𝐱</m:t>
                        </m:r>
                      </m:sub>
                    </m:sSub>
                  </m:oMath>
                </a14:m>
                <a:r>
                  <a:rPr lang="zh-CN" altLang="zh-CN" b="1" dirty="0">
                    <a:solidFill>
                      <a:prstClr val="black"/>
                    </a:solidFill>
                    <a:latin typeface="Times New Roman" panose="02020603050405020304" pitchFamily="18" charset="0"/>
                    <a:ea typeface="微软雅黑" panose="020B0503020204020204" pitchFamily="34" charset="-122"/>
                  </a:rPr>
                  <a:t>设置得小于</a:t>
                </a:r>
                <a14:m>
                  <m:oMath xmlns:m="http://schemas.openxmlformats.org/officeDocument/2006/math">
                    <m:r>
                      <m:rPr>
                        <m:nor/>
                      </m:rPr>
                      <a:rPr lang="en-US" altLang="zh-CN" b="1">
                        <a:solidFill>
                          <a:prstClr val="black"/>
                        </a:solidFill>
                        <a:latin typeface="Times New Roman" panose="02020603050405020304" pitchFamily="18" charset="0"/>
                        <a:ea typeface="微软雅黑" panose="020B0503020204020204" pitchFamily="34" charset="-122"/>
                      </a:rPr>
                      <m:t>255</m:t>
                    </m:r>
                    <m:r>
                      <m:rPr>
                        <m:nor/>
                      </m:rPr>
                      <a:rPr lang="en-US" altLang="zh-CN" b="1">
                        <a:solidFill>
                          <a:prstClr val="black"/>
                        </a:solidFill>
                        <a:latin typeface="Times New Roman" panose="02020603050405020304" pitchFamily="18" charset="0"/>
                        <a:ea typeface="微软雅黑" panose="020B0503020204020204" pitchFamily="34" charset="-122"/>
                      </a:rPr>
                      <m:t>q</m:t>
                    </m:r>
                  </m:oMath>
                </a14:m>
                <a:r>
                  <a:rPr lang="zh-CN" altLang="en-US" b="1" dirty="0">
                    <a:solidFill>
                      <a:prstClr val="black"/>
                    </a:solidFill>
                    <a:latin typeface="Times New Roman" panose="02020603050405020304" pitchFamily="18" charset="0"/>
                    <a:ea typeface="微软雅黑" panose="020B0503020204020204" pitchFamily="34" charset="-122"/>
                  </a:rPr>
                  <a:t>，比如：</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量程切换的判据： </a:t>
                </a:r>
              </a:p>
              <a:p>
                <a:pPr marL="742950" lvl="1" indent="-285750">
                  <a:lnSpc>
                    <a:spcPct val="110000"/>
                  </a:lnSpc>
                  <a:buClr>
                    <a:schemeClr val="accent3">
                      <a:lumMod val="75000"/>
                    </a:schemeClr>
                  </a:buClr>
                  <a:buFont typeface="Wingdings" panose="05000000000000000000" pitchFamily="2" charset="2"/>
                  <a:buChar char="u"/>
                </a:pP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𝐢</m:t>
                        </m:r>
                      </m:sub>
                    </m:sSub>
                    <m:r>
                      <a:rPr lang="en-US" altLang="zh-CN" b="1">
                        <a:solidFill>
                          <a:prstClr val="black"/>
                        </a:solidFill>
                        <a:latin typeface="Cambria Math" panose="02040503050406030204" pitchFamily="18" charset="0"/>
                        <a:ea typeface="微软雅黑" panose="020B0503020204020204" pitchFamily="34" charset="-122"/>
                      </a:rPr>
                      <m:t>&lt;</m:t>
                    </m:r>
                    <m:f>
                      <m:fPr>
                        <m:ctrlPr>
                          <a:rPr lang="zh-CN" altLang="zh-CN" b="1" i="1">
                            <a:solidFill>
                              <a:prstClr val="black"/>
                            </a:solidFill>
                            <a:latin typeface="Cambria Math" panose="02040503050406030204" pitchFamily="18" charset="0"/>
                            <a:ea typeface="微软雅黑" panose="020B0503020204020204" pitchFamily="34" charset="-122"/>
                          </a:rPr>
                        </m:ctrlPr>
                      </m:fPr>
                      <m:num>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𝒆</m:t>
                            </m:r>
                          </m:e>
                          <m:sub>
                            <m:r>
                              <a:rPr lang="en-US" altLang="zh-CN" b="1" i="1">
                                <a:solidFill>
                                  <a:prstClr val="black"/>
                                </a:solidFill>
                                <a:latin typeface="Cambria Math" panose="02040503050406030204" pitchFamily="18" charset="0"/>
                                <a:ea typeface="微软雅黑" panose="020B0503020204020204" pitchFamily="34" charset="-122"/>
                              </a:rPr>
                              <m:t>𝐦</m:t>
                            </m:r>
                          </m:sub>
                        </m:sSub>
                      </m:num>
                      <m:den>
                        <m:r>
                          <a:rPr lang="en-US" altLang="zh-CN" b="1" i="1">
                            <a:solidFill>
                              <a:prstClr val="black"/>
                            </a:solidFill>
                            <a:latin typeface="Cambria Math" panose="02040503050406030204" pitchFamily="18" charset="0"/>
                            <a:ea typeface="微软雅黑" panose="020B0503020204020204" pitchFamily="34" charset="-122"/>
                          </a:rPr>
                          <m:t>𝜹</m:t>
                        </m:r>
                      </m:den>
                    </m:f>
                  </m:oMath>
                </a14:m>
                <a:r>
                  <a:rPr lang="zh-CN" altLang="zh-CN" b="1" dirty="0">
                    <a:solidFill>
                      <a:prstClr val="black"/>
                    </a:solidFill>
                    <a:latin typeface="Times New Roman" panose="02020603050405020304" pitchFamily="18" charset="0"/>
                    <a:ea typeface="微软雅黑" panose="020B0503020204020204" pitchFamily="34" charset="-122"/>
                  </a:rPr>
                  <a:t>时，换小量程，增大增益；</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10000"/>
                  </a:lnSpc>
                  <a:buClr>
                    <a:schemeClr val="accent3">
                      <a:lumMod val="75000"/>
                    </a:schemeClr>
                  </a:buClr>
                  <a:buFont typeface="Wingdings" panose="05000000000000000000" pitchFamily="2" charset="2"/>
                  <a:buChar char="u"/>
                </a:pP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𝐢</m:t>
                        </m:r>
                      </m:sub>
                    </m:sSub>
                    <m:r>
                      <a:rPr lang="en-US" altLang="zh-CN" b="1">
                        <a:solidFill>
                          <a:prstClr val="black"/>
                        </a:solidFill>
                        <a:latin typeface="Cambria Math" panose="02040503050406030204" pitchFamily="18" charset="0"/>
                        <a:ea typeface="微软雅黑" panose="020B0503020204020204" pitchFamily="34" charset="-122"/>
                      </a:rPr>
                      <m:t>&gt;</m:t>
                    </m:r>
                    <m:r>
                      <a:rPr lang="en-US" altLang="zh-CN" b="1" i="1">
                        <a:solidFill>
                          <a:prstClr val="black"/>
                        </a:solidFill>
                        <a:latin typeface="Cambria Math" panose="02040503050406030204" pitchFamily="18" charset="0"/>
                        <a:ea typeface="微软雅黑" panose="020B0503020204020204" pitchFamily="34" charset="-122"/>
                      </a:rPr>
                      <m:t>𝟐𝟓𝟎</m:t>
                    </m:r>
                    <m:r>
                      <a:rPr lang="en-US" altLang="zh-CN" b="1" i="1">
                        <a:solidFill>
                          <a:prstClr val="black"/>
                        </a:solidFill>
                        <a:latin typeface="Cambria Math" panose="02040503050406030204" pitchFamily="18" charset="0"/>
                        <a:ea typeface="微软雅黑" panose="020B0503020204020204" pitchFamily="34" charset="-122"/>
                      </a:rPr>
                      <m:t>𝒒</m:t>
                    </m:r>
                  </m:oMath>
                </a14:m>
                <a:r>
                  <a:rPr lang="zh-CN" altLang="zh-CN" b="1" dirty="0">
                    <a:solidFill>
                      <a:prstClr val="black"/>
                    </a:solidFill>
                    <a:latin typeface="Times New Roman" panose="02020603050405020304" pitchFamily="18" charset="0"/>
                    <a:ea typeface="微软雅黑" panose="020B0503020204020204" pitchFamily="34" charset="-122"/>
                  </a:rPr>
                  <a:t>时，换大量程，减小增益</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增益自适应控制的情况千变万化，无统一规则，应根据实际情况进行分析处理；</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增益自适应控制通过弥补固定增益电路的不足，利用微控制器和大规模集成电路技术的发展，实现了更优的控制效果。</a:t>
                </a:r>
                <a:endParaRPr lang="en-US" altLang="zh-CN"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240694" y="951570"/>
                <a:ext cx="8686800" cy="3850285"/>
              </a:xfrm>
              <a:prstGeom prst="rect">
                <a:avLst/>
              </a:prstGeom>
              <a:blipFill>
                <a:blip r:embed="rId3"/>
                <a:stretch>
                  <a:fillRect l="-421" t="-633" r="-421" b="-9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742318" y="2507734"/>
                <a:ext cx="16593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0">
                              <a:latin typeface="Cambria Math" panose="02040503050406030204" pitchFamily="18" charset="0"/>
                            </a:rPr>
                            <m:t>𝐢𝐦𝐚𝐱</m:t>
                          </m:r>
                        </m:sub>
                      </m:sSub>
                      <m:r>
                        <a:rPr lang="zh-CN" altLang="en-US" b="1" i="0">
                          <a:latin typeface="Cambria Math" panose="02040503050406030204" pitchFamily="18" charset="0"/>
                        </a:rPr>
                        <m:t>⩽</m:t>
                      </m:r>
                      <m:r>
                        <a:rPr lang="zh-CN" altLang="en-US" b="1" i="0">
                          <a:latin typeface="Cambria Math" panose="02040503050406030204" pitchFamily="18" charset="0"/>
                        </a:rPr>
                        <m:t>𝟐𝟓𝟎</m:t>
                      </m:r>
                      <m:r>
                        <a:rPr lang="zh-CN" altLang="en-US" b="1" i="1">
                          <a:latin typeface="Cambria Math" panose="02040503050406030204" pitchFamily="18" charset="0"/>
                        </a:rPr>
                        <m:t>𝒒</m:t>
                      </m:r>
                    </m:oMath>
                  </m:oMathPara>
                </a14:m>
                <a:endParaRPr lang="zh-CN" altLang="en-US" b="1" dirty="0"/>
              </a:p>
            </p:txBody>
          </p:sp>
        </mc:Choice>
        <mc:Fallback xmlns="">
          <p:sp>
            <p:nvSpPr>
              <p:cNvPr id="5" name="矩形 4"/>
              <p:cNvSpPr>
                <a:spLocks noRot="1" noChangeAspect="1" noMove="1" noResize="1" noEditPoints="1" noAdjustHandles="1" noChangeArrowheads="1" noChangeShapeType="1" noTextEdit="1"/>
              </p:cNvSpPr>
              <p:nvPr/>
            </p:nvSpPr>
            <p:spPr>
              <a:xfrm>
                <a:off x="3742318" y="2507734"/>
                <a:ext cx="1659364" cy="369332"/>
              </a:xfrm>
              <a:prstGeom prst="rect">
                <a:avLst/>
              </a:prstGeom>
              <a:blipFill>
                <a:blip r:embed="rId4"/>
                <a:stretch>
                  <a:fillRect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4302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 y="411510"/>
            <a:ext cx="18356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p:nvPr/>
        </p:nvSpPr>
        <p:spPr>
          <a:xfrm>
            <a:off x="71500" y="434685"/>
            <a:ext cx="1646605"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6.7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自诊断</a:t>
            </a:r>
          </a:p>
        </p:txBody>
      </p:sp>
      <p:sp>
        <p:nvSpPr>
          <p:cNvPr id="4" name="矩形 3"/>
          <p:cNvSpPr/>
          <p:nvPr/>
        </p:nvSpPr>
        <p:spPr>
          <a:xfrm>
            <a:off x="228600" y="1023578"/>
            <a:ext cx="8686800" cy="2862322"/>
          </a:xfrm>
          <a:prstGeom prst="rect">
            <a:avLst/>
          </a:prstGeom>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在航天器的控制系统中，需要用到大量的传感器，以实时监测其运行状态；</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当这些传感器在使用过程中出现故障时，无论是硬故障（传感器损坏）还是软故障（传感器性能变差），都可能对整个系统的运行产生不利影响；</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对于任何传感器故障，都需要及时进行检测和隔离；</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目前，传感器故障诊断主要采用三种方法：</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硬件冗余方法</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解析冗余方法</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人工神经网络方法</a:t>
            </a:r>
            <a:endParaRPr lang="en-US" altLang="zh-CN"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8635434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 y="411510"/>
            <a:ext cx="295181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p:nvPr/>
        </p:nvSpPr>
        <p:spPr>
          <a:xfrm>
            <a:off x="71500" y="434685"/>
            <a:ext cx="280076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6.7.1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硬件冗余方法</a:t>
            </a:r>
          </a:p>
        </p:txBody>
      </p:sp>
      <p:sp>
        <p:nvSpPr>
          <p:cNvPr id="4" name="矩形 3"/>
          <p:cNvSpPr/>
          <p:nvPr/>
        </p:nvSpPr>
        <p:spPr>
          <a:xfrm>
            <a:off x="228600" y="1023578"/>
            <a:ext cx="8686800" cy="4247317"/>
          </a:xfrm>
          <a:prstGeom prst="rect">
            <a:avLst/>
          </a:prstGeom>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传感器故障诊断的早期方法主要是采用硬件冗余方法；</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硬件冗余方法是对容易失效的传感器设置一定的</a:t>
            </a:r>
            <a:r>
              <a:rPr lang="zh-CN" altLang="en-US" b="1" dirty="0">
                <a:solidFill>
                  <a:srgbClr val="FF0000"/>
                </a:solidFill>
                <a:latin typeface="Times New Roman" panose="02020603050405020304" pitchFamily="18" charset="0"/>
                <a:ea typeface="微软雅黑" panose="020B0503020204020204" pitchFamily="34" charset="-122"/>
              </a:rPr>
              <a:t>备份</a:t>
            </a:r>
            <a:r>
              <a:rPr lang="zh-CN" altLang="en-US" b="1" dirty="0">
                <a:solidFill>
                  <a:prstClr val="black"/>
                </a:solidFill>
                <a:latin typeface="Times New Roman" panose="02020603050405020304" pitchFamily="18" charset="0"/>
                <a:ea typeface="微软雅黑" panose="020B0503020204020204" pitchFamily="34" charset="-122"/>
              </a:rPr>
              <a:t>， 然后通过</a:t>
            </a:r>
            <a:r>
              <a:rPr lang="zh-CN" altLang="en-US" b="1" dirty="0">
                <a:solidFill>
                  <a:srgbClr val="FF0000"/>
                </a:solidFill>
                <a:latin typeface="Times New Roman" panose="02020603050405020304" pitchFamily="18" charset="0"/>
                <a:ea typeface="微软雅黑" panose="020B0503020204020204" pitchFamily="34" charset="-122"/>
              </a:rPr>
              <a:t>表决</a:t>
            </a:r>
            <a:r>
              <a:rPr lang="zh-CN" altLang="en-US" b="1" dirty="0">
                <a:solidFill>
                  <a:prstClr val="black"/>
                </a:solidFill>
                <a:latin typeface="Times New Roman" panose="02020603050405020304" pitchFamily="18" charset="0"/>
                <a:ea typeface="微软雅黑" panose="020B0503020204020204" pitchFamily="34" charset="-122"/>
              </a:rPr>
              <a:t>器方法进行管理；</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一般，硬件冗余方法是由</a:t>
            </a:r>
            <a:r>
              <a:rPr lang="zh-CN" altLang="en-US" b="1" dirty="0">
                <a:solidFill>
                  <a:srgbClr val="FF0000"/>
                </a:solidFill>
                <a:latin typeface="Times New Roman" panose="02020603050405020304" pitchFamily="18" charset="0"/>
                <a:ea typeface="微软雅黑" panose="020B0503020204020204" pitchFamily="34" charset="-122"/>
              </a:rPr>
              <a:t>两</a:t>
            </a:r>
            <a:r>
              <a:rPr lang="zh-CN" altLang="en-US" b="1" dirty="0">
                <a:solidFill>
                  <a:prstClr val="black"/>
                </a:solidFill>
                <a:latin typeface="Times New Roman" panose="02020603050405020304" pitchFamily="18" charset="0"/>
                <a:ea typeface="微软雅黑" panose="020B0503020204020204" pitchFamily="34" charset="-122"/>
              </a:rPr>
              <a:t>上，或者</a:t>
            </a:r>
            <a:r>
              <a:rPr lang="zh-CN" altLang="en-US" b="1" dirty="0">
                <a:solidFill>
                  <a:srgbClr val="FF0000"/>
                </a:solidFill>
                <a:latin typeface="Times New Roman" panose="02020603050405020304" pitchFamily="18" charset="0"/>
                <a:ea typeface="微软雅黑" panose="020B0503020204020204" pitchFamily="34" charset="-122"/>
              </a:rPr>
              <a:t>三</a:t>
            </a:r>
            <a:r>
              <a:rPr lang="zh-CN" altLang="en-US" b="1" dirty="0">
                <a:solidFill>
                  <a:prstClr val="black"/>
                </a:solidFill>
                <a:latin typeface="Times New Roman" panose="02020603050405020304" pitchFamily="18" charset="0"/>
                <a:ea typeface="微软雅黑" panose="020B0503020204020204" pitchFamily="34" charset="-122"/>
              </a:rPr>
              <a:t>个，或者</a:t>
            </a:r>
            <a:r>
              <a:rPr lang="zh-CN" altLang="en-US" b="1" dirty="0">
                <a:solidFill>
                  <a:srgbClr val="FF0000"/>
                </a:solidFill>
                <a:latin typeface="Times New Roman" panose="02020603050405020304" pitchFamily="18" charset="0"/>
                <a:ea typeface="微软雅黑" panose="020B0503020204020204" pitchFamily="34" charset="-122"/>
              </a:rPr>
              <a:t>四</a:t>
            </a:r>
            <a:r>
              <a:rPr lang="zh-CN" altLang="en-US" b="1" dirty="0">
                <a:solidFill>
                  <a:prstClr val="black"/>
                </a:solidFill>
                <a:latin typeface="Times New Roman" panose="02020603050405020304" pitchFamily="18" charset="0"/>
                <a:ea typeface="微软雅黑" panose="020B0503020204020204" pitchFamily="34" charset="-122"/>
              </a:rPr>
              <a:t>个</a:t>
            </a:r>
            <a:r>
              <a:rPr lang="zh-CN" altLang="en-US" b="1" dirty="0">
                <a:solidFill>
                  <a:srgbClr val="FF0000"/>
                </a:solidFill>
                <a:latin typeface="Times New Roman" panose="02020603050405020304" pitchFamily="18" charset="0"/>
                <a:ea typeface="微软雅黑" panose="020B0503020204020204" pitchFamily="34" charset="-122"/>
              </a:rPr>
              <a:t>完全</a:t>
            </a:r>
            <a:r>
              <a:rPr lang="zh-CN" altLang="en-US" b="1" dirty="0">
                <a:solidFill>
                  <a:prstClr val="black"/>
                </a:solidFill>
                <a:latin typeface="Times New Roman" panose="02020603050405020304" pitchFamily="18" charset="0"/>
                <a:ea typeface="微软雅黑" panose="020B0503020204020204" pitchFamily="34" charset="-122"/>
              </a:rPr>
              <a:t>一样的，而且是</a:t>
            </a:r>
            <a:r>
              <a:rPr lang="zh-CN" altLang="en-US" b="1" dirty="0">
                <a:solidFill>
                  <a:srgbClr val="FF0000"/>
                </a:solidFill>
                <a:latin typeface="Times New Roman" panose="02020603050405020304" pitchFamily="18" charset="0"/>
                <a:ea typeface="微软雅黑" panose="020B0503020204020204" pitchFamily="34" charset="-122"/>
              </a:rPr>
              <a:t>测量相同的被测量</a:t>
            </a:r>
            <a:r>
              <a:rPr lang="zh-CN" altLang="en-US" b="1" dirty="0">
                <a:solidFill>
                  <a:prstClr val="black"/>
                </a:solidFill>
                <a:latin typeface="Times New Roman" panose="02020603050405020304" pitchFamily="18" charset="0"/>
                <a:ea typeface="微软雅黑" panose="020B0503020204020204" pitchFamily="34" charset="-122"/>
              </a:rPr>
              <a:t>的设备构成的；</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对冗余设备的输出量进行相互比较可以验证整个系统输出的一致性；</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一般而言，</a:t>
            </a:r>
            <a:r>
              <a:rPr lang="zh-CN" altLang="en-US" b="1" dirty="0">
                <a:solidFill>
                  <a:srgbClr val="FF0000"/>
                </a:solidFill>
                <a:latin typeface="Times New Roman" panose="02020603050405020304" pitchFamily="18" charset="0"/>
                <a:ea typeface="微软雅黑" panose="020B0503020204020204" pitchFamily="34" charset="-122"/>
              </a:rPr>
              <a:t>双</a:t>
            </a:r>
            <a:r>
              <a:rPr lang="zh-CN" altLang="en-US" b="1" dirty="0">
                <a:solidFill>
                  <a:prstClr val="black"/>
                </a:solidFill>
                <a:latin typeface="Times New Roman" panose="02020603050405020304" pitchFamily="18" charset="0"/>
                <a:ea typeface="微软雅黑" panose="020B0503020204020204" pitchFamily="34" charset="-122"/>
              </a:rPr>
              <a:t>重冗余配置只判断</a:t>
            </a:r>
            <a:r>
              <a:rPr lang="zh-CN" altLang="en-US" b="1" dirty="0">
                <a:solidFill>
                  <a:srgbClr val="FF0000"/>
                </a:solidFill>
                <a:latin typeface="Times New Roman" panose="02020603050405020304" pitchFamily="18" charset="0"/>
                <a:ea typeface="微软雅黑" panose="020B0503020204020204" pitchFamily="34" charset="-122"/>
              </a:rPr>
              <a:t>有无</a:t>
            </a:r>
            <a:r>
              <a:rPr lang="zh-CN" altLang="en-US" b="1" dirty="0">
                <a:solidFill>
                  <a:prstClr val="black"/>
                </a:solidFill>
                <a:latin typeface="Times New Roman" panose="02020603050405020304" pitchFamily="18" charset="0"/>
                <a:ea typeface="微软雅黑" panose="020B0503020204020204" pitchFamily="34" charset="-122"/>
              </a:rPr>
              <a:t>传感器故障，</a:t>
            </a:r>
            <a:r>
              <a:rPr lang="zh-CN" altLang="en-US" b="1" dirty="0">
                <a:solidFill>
                  <a:srgbClr val="FF0000"/>
                </a:solidFill>
                <a:latin typeface="Times New Roman" panose="02020603050405020304" pitchFamily="18" charset="0"/>
                <a:ea typeface="微软雅黑" panose="020B0503020204020204" pitchFamily="34" charset="-122"/>
              </a:rPr>
              <a:t>不能分离</a:t>
            </a:r>
            <a:r>
              <a:rPr lang="zh-CN" altLang="en-US" b="1" dirty="0">
                <a:solidFill>
                  <a:prstClr val="black"/>
                </a:solidFill>
                <a:latin typeface="Times New Roman" panose="02020603050405020304" pitchFamily="18" charset="0"/>
                <a:ea typeface="微软雅黑" panose="020B0503020204020204" pitchFamily="34" charset="-122"/>
              </a:rPr>
              <a:t>故障；</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srgbClr val="FF0000"/>
                </a:solidFill>
                <a:latin typeface="Times New Roman" panose="02020603050405020304" pitchFamily="18" charset="0"/>
                <a:ea typeface="微软雅黑" panose="020B0503020204020204" pitchFamily="34" charset="-122"/>
              </a:rPr>
              <a:t>三</a:t>
            </a:r>
            <a:r>
              <a:rPr lang="zh-CN" altLang="en-US" b="1" dirty="0">
                <a:solidFill>
                  <a:prstClr val="black"/>
                </a:solidFill>
                <a:latin typeface="Times New Roman" panose="02020603050405020304" pitchFamily="18" charset="0"/>
                <a:ea typeface="微软雅黑" panose="020B0503020204020204" pitchFamily="34" charset="-122"/>
              </a:rPr>
              <a:t>重冗余系统则可以判断</a:t>
            </a:r>
            <a:r>
              <a:rPr lang="zh-CN" altLang="en-US" b="1" dirty="0">
                <a:solidFill>
                  <a:srgbClr val="FF0000"/>
                </a:solidFill>
                <a:latin typeface="Times New Roman" panose="02020603050405020304" pitchFamily="18" charset="0"/>
                <a:ea typeface="微软雅黑" panose="020B0503020204020204" pitchFamily="34" charset="-122"/>
              </a:rPr>
              <a:t>有无</a:t>
            </a:r>
            <a:r>
              <a:rPr lang="zh-CN" altLang="en-US" b="1" dirty="0">
                <a:solidFill>
                  <a:prstClr val="black"/>
                </a:solidFill>
                <a:latin typeface="Times New Roman" panose="02020603050405020304" pitchFamily="18" charset="0"/>
                <a:ea typeface="微软雅黑" panose="020B0503020204020204" pitchFamily="34" charset="-122"/>
              </a:rPr>
              <a:t>传感器故障，并且可以</a:t>
            </a:r>
            <a:r>
              <a:rPr lang="zh-CN" altLang="en-US" b="1" dirty="0">
                <a:solidFill>
                  <a:srgbClr val="FF0000"/>
                </a:solidFill>
                <a:latin typeface="Times New Roman" panose="02020603050405020304" pitchFamily="18" charset="0"/>
                <a:ea typeface="微软雅黑" panose="020B0503020204020204" pitchFamily="34" charset="-122"/>
              </a:rPr>
              <a:t>分离</a:t>
            </a:r>
            <a:r>
              <a:rPr lang="zh-CN" altLang="en-US" b="1" dirty="0">
                <a:solidFill>
                  <a:prstClr val="black"/>
                </a:solidFill>
                <a:latin typeface="Times New Roman" panose="02020603050405020304" pitchFamily="18" charset="0"/>
                <a:ea typeface="微软雅黑" panose="020B0503020204020204" pitchFamily="34" charset="-122"/>
              </a:rPr>
              <a:t>传感器故障；</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硬件冗余方法的优点：</a:t>
            </a:r>
            <a:r>
              <a:rPr lang="zh-CN" altLang="en-US" b="1" dirty="0">
                <a:solidFill>
                  <a:srgbClr val="FF0000"/>
                </a:solidFill>
                <a:latin typeface="Times New Roman" panose="02020603050405020304" pitchFamily="18" charset="0"/>
                <a:ea typeface="微软雅黑" panose="020B0503020204020204" pitchFamily="34" charset="-122"/>
              </a:rPr>
              <a:t>不需要</a:t>
            </a:r>
            <a:r>
              <a:rPr lang="zh-CN" altLang="en-US" b="1" dirty="0">
                <a:solidFill>
                  <a:prstClr val="black"/>
                </a:solidFill>
                <a:latin typeface="Times New Roman" panose="02020603050405020304" pitchFamily="18" charset="0"/>
                <a:ea typeface="微软雅黑" panose="020B0503020204020204" pitchFamily="34" charset="-122"/>
              </a:rPr>
              <a:t>被控对象的</a:t>
            </a:r>
            <a:r>
              <a:rPr lang="zh-CN" altLang="en-US" b="1" dirty="0">
                <a:solidFill>
                  <a:srgbClr val="FF0000"/>
                </a:solidFill>
                <a:latin typeface="Times New Roman" panose="02020603050405020304" pitchFamily="18" charset="0"/>
                <a:ea typeface="微软雅黑" panose="020B0503020204020204" pitchFamily="34" charset="-122"/>
              </a:rPr>
              <a:t>数学模型</a:t>
            </a:r>
            <a:r>
              <a:rPr lang="zh-CN" altLang="en-US" b="1" dirty="0">
                <a:solidFill>
                  <a:prstClr val="black"/>
                </a:solidFill>
                <a:latin typeface="Times New Roman" panose="02020603050405020304" pitchFamily="18" charset="0"/>
                <a:ea typeface="微软雅黑" panose="020B0503020204020204" pitchFamily="34" charset="-122"/>
              </a:rPr>
              <a:t>，而且</a:t>
            </a:r>
            <a:r>
              <a:rPr lang="zh-CN" altLang="en-US" b="1" dirty="0">
                <a:solidFill>
                  <a:srgbClr val="FF0000"/>
                </a:solidFill>
                <a:latin typeface="Times New Roman" panose="02020603050405020304" pitchFamily="18" charset="0"/>
                <a:ea typeface="微软雅黑" panose="020B0503020204020204" pitchFamily="34" charset="-122"/>
              </a:rPr>
              <a:t>鲁棒性</a:t>
            </a:r>
            <a:r>
              <a:rPr lang="zh-CN" altLang="en-US" b="1" dirty="0">
                <a:solidFill>
                  <a:prstClr val="black"/>
                </a:solidFill>
                <a:latin typeface="Times New Roman" panose="02020603050405020304" pitchFamily="18" charset="0"/>
                <a:ea typeface="微软雅黑" panose="020B0503020204020204" pitchFamily="34" charset="-122"/>
              </a:rPr>
              <a:t>相当</a:t>
            </a:r>
            <a:r>
              <a:rPr lang="zh-CN" altLang="en-US" b="1" dirty="0">
                <a:solidFill>
                  <a:srgbClr val="FF0000"/>
                </a:solidFill>
                <a:latin typeface="Times New Roman" panose="02020603050405020304" pitchFamily="18" charset="0"/>
                <a:ea typeface="微软雅黑" panose="020B0503020204020204" pitchFamily="34" charset="-122"/>
              </a:rPr>
              <a:t>强</a:t>
            </a:r>
            <a:r>
              <a:rPr lang="zh-CN" altLang="en-US" b="1" dirty="0">
                <a:solidFill>
                  <a:prstClr val="black"/>
                </a:solidFill>
                <a:latin typeface="Times New Roman" panose="02020603050405020304" pitchFamily="18" charset="0"/>
                <a:ea typeface="微软雅黑" panose="020B0503020204020204" pitchFamily="34" charset="-122"/>
              </a:rPr>
              <a:t>；</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硬件冗余方法的缺点：设备复杂，体积和重量都很大，占空间，而且成本较高， 尤其是对于有许多测量量的情况而言，硬件冗余方法的不足就更为突出。</a:t>
            </a: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40315057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 y="411510"/>
            <a:ext cx="295181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p:nvPr/>
        </p:nvSpPr>
        <p:spPr>
          <a:xfrm>
            <a:off x="71500" y="434685"/>
            <a:ext cx="280076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6.7.2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解析冗余方法</a:t>
            </a:r>
          </a:p>
        </p:txBody>
      </p:sp>
      <p:sp>
        <p:nvSpPr>
          <p:cNvPr id="4" name="矩形 3"/>
          <p:cNvSpPr/>
          <p:nvPr/>
        </p:nvSpPr>
        <p:spPr>
          <a:xfrm>
            <a:off x="228600" y="1023578"/>
            <a:ext cx="8686800" cy="3901068"/>
          </a:xfrm>
          <a:prstGeom prst="rect">
            <a:avLst/>
          </a:prstGeom>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解析冗余方法的实质就是建立被测对象（含传感器）的动态模型，通过对比模型输出和实际输出之间的差异来判断传感器是否发生故障；</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解析冗余方法的大致步骤包括： </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模型设计：根据被控对象的特性、传感器的类型、故障类型以及系统的要求等，建立相应的被控对象的数学模型；</a:t>
            </a:r>
            <a:endParaRPr lang="en-US" altLang="zh-CN" b="1" dirty="0">
              <a:solidFill>
                <a:prstClr val="black"/>
              </a:solidFill>
              <a:latin typeface="Times New Roman" panose="02020603050405020304" pitchFamily="18" charset="0"/>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643062" y="1959682"/>
            <a:ext cx="5857875" cy="1628775"/>
          </a:xfrm>
          <a:prstGeom prst="rect">
            <a:avLst/>
          </a:prstGeom>
        </p:spPr>
      </p:pic>
    </p:spTree>
    <p:extLst>
      <p:ext uri="{BB962C8B-B14F-4D97-AF65-F5344CB8AC3E}">
        <p14:creationId xmlns:p14="http://schemas.microsoft.com/office/powerpoint/2010/main" val="34198825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 y="411510"/>
            <a:ext cx="295181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p:nvPr/>
        </p:nvSpPr>
        <p:spPr>
          <a:xfrm>
            <a:off x="71500" y="434685"/>
            <a:ext cx="280076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6.7.2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解析冗余方法</a:t>
            </a:r>
          </a:p>
        </p:txBody>
      </p:sp>
      <p:sp>
        <p:nvSpPr>
          <p:cNvPr id="4" name="矩形 3"/>
          <p:cNvSpPr/>
          <p:nvPr/>
        </p:nvSpPr>
        <p:spPr>
          <a:xfrm>
            <a:off x="228600" y="951570"/>
            <a:ext cx="8686800" cy="4247317"/>
          </a:xfrm>
          <a:prstGeom prst="rect">
            <a:avLst/>
          </a:prstGeom>
        </p:spPr>
        <p:txBody>
          <a:bodyPr wrap="square">
            <a:spAutoFit/>
          </a:bodyPr>
          <a:lstStyle/>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设计与传感器故障相关的残差：在相同控制量作用下， 传感器输出信号和由模型所得值之差，称为残差。在</a:t>
            </a:r>
            <a:r>
              <a:rPr lang="zh-CN" altLang="en-US" b="1" dirty="0">
                <a:solidFill>
                  <a:srgbClr val="FF0000"/>
                </a:solidFill>
                <a:latin typeface="Times New Roman" panose="02020603050405020304" pitchFamily="18" charset="0"/>
                <a:ea typeface="微软雅黑" panose="020B0503020204020204" pitchFamily="34" charset="-122"/>
              </a:rPr>
              <a:t>没有</a:t>
            </a:r>
            <a:r>
              <a:rPr lang="zh-CN" altLang="en-US" b="1" dirty="0">
                <a:solidFill>
                  <a:prstClr val="black"/>
                </a:solidFill>
                <a:latin typeface="Times New Roman" panose="02020603050405020304" pitchFamily="18" charset="0"/>
                <a:ea typeface="微软雅黑" panose="020B0503020204020204" pitchFamily="34" charset="-122"/>
              </a:rPr>
              <a:t>传感器</a:t>
            </a:r>
            <a:r>
              <a:rPr lang="zh-CN" altLang="en-US" b="1" dirty="0">
                <a:solidFill>
                  <a:srgbClr val="FF0000"/>
                </a:solidFill>
                <a:latin typeface="Times New Roman" panose="02020603050405020304" pitchFamily="18" charset="0"/>
                <a:ea typeface="微软雅黑" panose="020B0503020204020204" pitchFamily="34" charset="-122"/>
              </a:rPr>
              <a:t>故</a:t>
            </a:r>
            <a:r>
              <a:rPr lang="zh-CN" altLang="en-US" b="1" dirty="0">
                <a:solidFill>
                  <a:prstClr val="black"/>
                </a:solidFill>
                <a:latin typeface="Times New Roman" panose="02020603050405020304" pitchFamily="18" charset="0"/>
                <a:ea typeface="微软雅黑" panose="020B0503020204020204" pitchFamily="34" charset="-122"/>
              </a:rPr>
              <a:t>障时，</a:t>
            </a:r>
            <a:r>
              <a:rPr lang="zh-CN" altLang="en-US" b="1" dirty="0">
                <a:solidFill>
                  <a:srgbClr val="FF0000"/>
                </a:solidFill>
                <a:latin typeface="Times New Roman" panose="02020603050405020304" pitchFamily="18" charset="0"/>
                <a:ea typeface="微软雅黑" panose="020B0503020204020204" pitchFamily="34" charset="-122"/>
              </a:rPr>
              <a:t>残差</a:t>
            </a:r>
            <a:r>
              <a:rPr lang="zh-CN" altLang="en-US" b="1" dirty="0">
                <a:solidFill>
                  <a:prstClr val="black"/>
                </a:solidFill>
                <a:latin typeface="Times New Roman" panose="02020603050405020304" pitchFamily="18" charset="0"/>
                <a:ea typeface="微软雅黑" panose="020B0503020204020204" pitchFamily="34" charset="-122"/>
              </a:rPr>
              <a:t>应为</a:t>
            </a:r>
            <a:r>
              <a:rPr lang="zh-CN" altLang="en-US" b="1" dirty="0">
                <a:solidFill>
                  <a:srgbClr val="FF0000"/>
                </a:solidFill>
                <a:latin typeface="Times New Roman" panose="02020603050405020304" pitchFamily="18" charset="0"/>
                <a:ea typeface="微软雅黑" panose="020B0503020204020204" pitchFamily="34" charset="-122"/>
              </a:rPr>
              <a:t>零</a:t>
            </a:r>
            <a:r>
              <a:rPr lang="zh-CN" altLang="en-US" b="1" dirty="0">
                <a:solidFill>
                  <a:prstClr val="black"/>
                </a:solidFill>
                <a:latin typeface="Times New Roman" panose="02020603050405020304" pitchFamily="18" charset="0"/>
                <a:ea typeface="微软雅黑" panose="020B0503020204020204" pitchFamily="34" charset="-122"/>
              </a:rPr>
              <a:t>。 当有传感器</a:t>
            </a:r>
            <a:r>
              <a:rPr lang="zh-CN" altLang="en-US" b="1" dirty="0">
                <a:solidFill>
                  <a:srgbClr val="FF0000"/>
                </a:solidFill>
                <a:latin typeface="Times New Roman" panose="02020603050405020304" pitchFamily="18" charset="0"/>
                <a:ea typeface="微软雅黑" panose="020B0503020204020204" pitchFamily="34" charset="-122"/>
              </a:rPr>
              <a:t>故障</a:t>
            </a:r>
            <a:r>
              <a:rPr lang="zh-CN" altLang="en-US" b="1" dirty="0">
                <a:solidFill>
                  <a:prstClr val="black"/>
                </a:solidFill>
                <a:latin typeface="Times New Roman" panose="02020603050405020304" pitchFamily="18" charset="0"/>
                <a:ea typeface="微软雅黑" panose="020B0503020204020204" pitchFamily="34" charset="-122"/>
              </a:rPr>
              <a:t>时，残差</a:t>
            </a:r>
            <a:r>
              <a:rPr lang="zh-CN" altLang="en-US" b="1" dirty="0">
                <a:solidFill>
                  <a:srgbClr val="FF0000"/>
                </a:solidFill>
                <a:latin typeface="Times New Roman" panose="02020603050405020304" pitchFamily="18" charset="0"/>
                <a:ea typeface="微软雅黑" panose="020B0503020204020204" pitchFamily="34" charset="-122"/>
              </a:rPr>
              <a:t>不再为零</a:t>
            </a:r>
            <a:r>
              <a:rPr lang="zh-CN" altLang="en-US" b="1" dirty="0">
                <a:solidFill>
                  <a:prstClr val="black"/>
                </a:solidFill>
                <a:latin typeface="Times New Roman" panose="02020603050405020304" pitchFamily="18" charset="0"/>
                <a:ea typeface="微软雅黑" panose="020B0503020204020204" pitchFamily="34" charset="-122"/>
              </a:rPr>
              <a:t>。 也就是说，</a:t>
            </a:r>
            <a:r>
              <a:rPr lang="zh-CN" altLang="en-US" b="1" dirty="0">
                <a:solidFill>
                  <a:srgbClr val="FF0000"/>
                </a:solidFill>
                <a:latin typeface="Times New Roman" panose="02020603050405020304" pitchFamily="18" charset="0"/>
                <a:ea typeface="微软雅黑" panose="020B0503020204020204" pitchFamily="34" charset="-122"/>
              </a:rPr>
              <a:t>残差中包含了传感器故障信号</a:t>
            </a:r>
            <a:r>
              <a:rPr lang="zh-CN" altLang="en-US" b="1" dirty="0">
                <a:solidFill>
                  <a:prstClr val="black"/>
                </a:solidFill>
                <a:latin typeface="Times New Roman" panose="02020603050405020304" pitchFamily="18" charset="0"/>
                <a:ea typeface="微软雅黑" panose="020B0503020204020204" pitchFamily="34" charset="-122"/>
              </a:rPr>
              <a:t>。 </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进行统计检验和逻辑分析：用统计检验和逻辑分析方法可以判断某些类型的传感器故障。</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解析冗余方法的局限性：</a:t>
            </a: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系统参数存在不确定性、随时间变化或存在未知输入干扰时，诊断结果会受到负面影响；</a:t>
            </a: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需要精确的数学模型，系统高度非线性或难以获得精确模型时，该方法无效。</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鲁棒性要求：传感器故障诊断和检验算法必须能够抑制系统参数时变和未知输入干扰的影响；</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解析冗余方法仅用于传感器故障诊断，无法恢复故障传感器的信号。</a:t>
            </a:r>
            <a:endParaRPr lang="en-US" altLang="zh-CN"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99087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194893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187743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查表法</a:t>
            </a:r>
          </a:p>
        </p:txBody>
      </p:sp>
      <p:sp>
        <p:nvSpPr>
          <p:cNvPr id="2" name="矩形 1"/>
          <p:cNvSpPr/>
          <p:nvPr/>
        </p:nvSpPr>
        <p:spPr>
          <a:xfrm>
            <a:off x="240952" y="1023578"/>
            <a:ext cx="8686800" cy="2862322"/>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各线性段的输出表达式为：</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endParaRPr>
          </a:p>
        </p:txBody>
      </p:sp>
      <p:sp>
        <p:nvSpPr>
          <p:cNvPr id="13" name="Rectangular Callout 7"/>
          <p:cNvSpPr/>
          <p:nvPr/>
        </p:nvSpPr>
        <p:spPr bwMode="auto">
          <a:xfrm>
            <a:off x="7380312" y="546525"/>
            <a:ext cx="1341389" cy="349825"/>
          </a:xfrm>
          <a:prstGeom prst="wedgeRectCallout">
            <a:avLst>
              <a:gd name="adj1" fmla="val -17984"/>
              <a:gd name="adj2" fmla="val 111460"/>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折点的序数</a:t>
            </a:r>
          </a:p>
        </p:txBody>
      </p:sp>
      <mc:AlternateContent xmlns:mc="http://schemas.openxmlformats.org/markup-compatibility/2006" xmlns:a14="http://schemas.microsoft.com/office/drawing/2010/main">
        <mc:Choice Requires="a14">
          <p:sp>
            <p:nvSpPr>
              <p:cNvPr id="9" name="矩形 8"/>
              <p:cNvSpPr/>
              <p:nvPr/>
            </p:nvSpPr>
            <p:spPr>
              <a:xfrm>
                <a:off x="4830837" y="882684"/>
                <a:ext cx="3332322" cy="497380"/>
              </a:xfrm>
              <a:prstGeom prst="rect">
                <a:avLst/>
              </a:prstGeom>
            </p:spPr>
            <p:txBody>
              <a:bodyPr wrap="none">
                <a:spAutoFit/>
              </a:bodyPr>
              <a:lstStyle/>
              <a:p>
                <a14:m>
                  <m:oMath xmlns:m="http://schemas.openxmlformats.org/officeDocument/2006/math">
                    <m:r>
                      <a:rPr lang="zh-CN" altLang="en-US" b="1" i="1">
                        <a:latin typeface="Cambria Math" panose="02040503050406030204" pitchFamily="18" charset="0"/>
                      </a:rPr>
                      <m:t>𝒚</m:t>
                    </m:r>
                    <m:r>
                      <a:rPr lang="zh-CN" altLang="en-US" b="1">
                        <a:latin typeface="Cambria Math" panose="02040503050406030204" pitchFamily="18" charset="0"/>
                      </a:rPr>
                      <m:t>=</m:t>
                    </m:r>
                    <m:r>
                      <a:rPr lang="zh-CN" altLang="en-US" b="1" i="1">
                        <a:latin typeface="Cambria Math" panose="02040503050406030204" pitchFamily="18" charset="0"/>
                      </a:rPr>
                      <m:t>𝒙</m:t>
                    </m:r>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𝒌</m:t>
                        </m:r>
                      </m:sub>
                    </m:sSub>
                    <m:r>
                      <a:rPr lang="zh-CN" altLang="en-US" b="1">
                        <a:latin typeface="Cambria Math" panose="02040503050406030204" pitchFamily="18" charset="0"/>
                      </a:rPr>
                      <m:t>+</m:t>
                    </m:r>
                    <m:f>
                      <m:fPr>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𝒌</m:t>
                            </m:r>
                            <m:r>
                              <a:rPr lang="zh-CN" altLang="en-US" b="1">
                                <a:latin typeface="Cambria Math" panose="02040503050406030204" pitchFamily="18" charset="0"/>
                              </a:rPr>
                              <m:t>+</m:t>
                            </m:r>
                            <m:r>
                              <a:rPr lang="zh-CN" altLang="en-US" b="1">
                                <a:latin typeface="Cambria Math" panose="02040503050406030204" pitchFamily="18" charset="0"/>
                              </a:rPr>
                              <m:t>𝟏</m:t>
                            </m:r>
                          </m:sub>
                        </m:sSub>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𝒌</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𝒌</m:t>
                            </m:r>
                            <m:r>
                              <a:rPr lang="zh-CN" altLang="en-US" b="1">
                                <a:latin typeface="Cambria Math" panose="02040503050406030204" pitchFamily="18" charset="0"/>
                              </a:rPr>
                              <m:t>+</m:t>
                            </m:r>
                            <m:r>
                              <a:rPr lang="zh-CN" altLang="en-US" b="1">
                                <a:latin typeface="Cambria Math" panose="02040503050406030204" pitchFamily="18" charset="0"/>
                              </a:rPr>
                              <m:t>𝟏</m:t>
                            </m:r>
                          </m:sub>
                        </m:sSub>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𝒌</m:t>
                            </m:r>
                          </m:sub>
                        </m:sSub>
                      </m:den>
                    </m:f>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𝒊</m:t>
                        </m:r>
                      </m:sub>
                    </m:sSub>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𝒌</m:t>
                        </m:r>
                      </m:sub>
                    </m:sSub>
                  </m:oMath>
                </a14:m>
                <a:r>
                  <a:rPr lang="zh-CN" altLang="en-US" b="1" dirty="0"/>
                  <a:t> </a:t>
                </a:r>
                <a14:m>
                  <m:oMath xmlns:m="http://schemas.openxmlformats.org/officeDocument/2006/math">
                    <m:r>
                      <a:rPr lang="zh-CN" altLang="en-US" b="1">
                        <a:latin typeface="Cambria Math" panose="02040503050406030204" pitchFamily="18" charset="0"/>
                      </a:rPr>
                      <m:t>)</m:t>
                    </m:r>
                  </m:oMath>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4830837" y="882684"/>
                <a:ext cx="3332322" cy="497380"/>
              </a:xfrm>
              <a:prstGeom prst="rect">
                <a:avLst/>
              </a:prstGeom>
              <a:blipFill>
                <a:blip r:embed="rId3"/>
                <a:stretch>
                  <a:fillRect b="-1235"/>
                </a:stretch>
              </a:blipFill>
            </p:spPr>
            <p:txBody>
              <a:bodyPr/>
              <a:lstStyle/>
              <a:p>
                <a:r>
                  <a:rPr lang="zh-CN" altLang="en-US">
                    <a:noFill/>
                  </a:rPr>
                  <a:t> </a:t>
                </a:r>
              </a:p>
            </p:txBody>
          </p:sp>
        </mc:Fallback>
      </mc:AlternateContent>
      <p:pic>
        <p:nvPicPr>
          <p:cNvPr id="10" name="图片 9"/>
          <p:cNvPicPr>
            <a:picLocks noChangeAspect="1"/>
          </p:cNvPicPr>
          <p:nvPr/>
        </p:nvPicPr>
        <p:blipFill>
          <a:blip r:embed="rId4"/>
          <a:stretch>
            <a:fillRect/>
          </a:stretch>
        </p:blipFill>
        <p:spPr>
          <a:xfrm>
            <a:off x="2900834" y="1330232"/>
            <a:ext cx="3367035" cy="3528797"/>
          </a:xfrm>
          <a:prstGeom prst="rect">
            <a:avLst/>
          </a:prstGeom>
        </p:spPr>
      </p:pic>
    </p:spTree>
    <p:extLst>
      <p:ext uri="{BB962C8B-B14F-4D97-AF65-F5344CB8AC3E}">
        <p14:creationId xmlns:p14="http://schemas.microsoft.com/office/powerpoint/2010/main" val="3503373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2915816" y="123478"/>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a:xfrm>
            <a:off x="2880320" y="1923678"/>
            <a:ext cx="5148064" cy="1015663"/>
          </a:xfrm>
          <a:prstGeom prst="rect">
            <a:avLst/>
          </a:prstGeom>
          <a:solidFill>
            <a:schemeClr val="bg1"/>
          </a:solidFill>
        </p:spPr>
        <p:txBody>
          <a:bodyPr wrap="square">
            <a:spAutoFit/>
          </a:bodyPr>
          <a:lstStyle/>
          <a:p>
            <a:pPr algn="ctr"/>
            <a:r>
              <a:rPr lang="en-US" altLang="zh-CN" sz="60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T</a:t>
            </a:r>
            <a:r>
              <a:rPr lang="en-GB" altLang="zh-CN" sz="60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he     End!</a:t>
            </a:r>
            <a:endParaRPr lang="zh-CN" altLang="zh-CN" sz="60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 name="新月形 5"/>
          <p:cNvSpPr/>
          <p:nvPr/>
        </p:nvSpPr>
        <p:spPr>
          <a:xfrm rot="5400000">
            <a:off x="3908409" y="1003093"/>
            <a:ext cx="576063"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新月形 11"/>
          <p:cNvSpPr/>
          <p:nvPr/>
        </p:nvSpPr>
        <p:spPr>
          <a:xfrm rot="16200000">
            <a:off x="6081017" y="1669836"/>
            <a:ext cx="613404"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十字箭头标注 14"/>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Times New Roman" panose="02020603050405020304" pitchFamily="18" charset="0"/>
                <a:ea typeface="微软雅黑" panose="020B0503020204020204" pitchFamily="34" charset="-122"/>
                <a:sym typeface="Times New Roman" panose="02020603050405020304" pitchFamily="18" charset="0"/>
              </a:rPr>
              <a:t>Sensor</a:t>
            </a:r>
            <a:endParaRPr lang="zh-CN" altLang="en-US" sz="12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247507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 y="411510"/>
            <a:ext cx="194893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71500" y="434685"/>
            <a:ext cx="187743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6.1.1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查表法</a:t>
            </a:r>
          </a:p>
        </p:txBody>
      </p:sp>
      <mc:AlternateContent xmlns:mc="http://schemas.openxmlformats.org/markup-compatibility/2006" xmlns:a14="http://schemas.microsoft.com/office/drawing/2010/main">
        <mc:Choice Requires="a14">
          <p:sp>
            <p:nvSpPr>
              <p:cNvPr id="2" name="矩形 1"/>
              <p:cNvSpPr/>
              <p:nvPr/>
            </p:nvSpPr>
            <p:spPr>
              <a:xfrm>
                <a:off x="240952" y="987574"/>
                <a:ext cx="8686800" cy="1131079"/>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折线和折点的确定有两种方法：</a:t>
                </a:r>
                <a:r>
                  <a:rPr lang="en-US" altLang="zh-CN" b="1" dirty="0">
                    <a:solidFill>
                      <a:srgbClr val="FF0000"/>
                    </a:solidFill>
                    <a:latin typeface="Times New Roman" panose="02020603050405020304" pitchFamily="18" charset="0"/>
                    <a:ea typeface="微软雅黑" panose="020B0503020204020204" pitchFamily="34" charset="-122"/>
                  </a:rPr>
                  <a:t>Δ</a:t>
                </a:r>
                <a:r>
                  <a:rPr lang="zh-CN" altLang="en-US" b="1" dirty="0">
                    <a:solidFill>
                      <a:srgbClr val="FF0000"/>
                    </a:solidFill>
                    <a:latin typeface="Times New Roman" panose="02020603050405020304" pitchFamily="18" charset="0"/>
                    <a:ea typeface="微软雅黑" panose="020B0503020204020204" pitchFamily="34" charset="-122"/>
                  </a:rPr>
                  <a:t>近似法</a:t>
                </a:r>
                <a:r>
                  <a:rPr lang="zh-CN" altLang="en-US" b="1" dirty="0">
                    <a:solidFill>
                      <a:prstClr val="black"/>
                    </a:solidFill>
                    <a:latin typeface="Times New Roman" panose="02020603050405020304" pitchFamily="18" charset="0"/>
                    <a:ea typeface="微软雅黑" panose="020B0503020204020204" pitchFamily="34" charset="-122"/>
                  </a:rPr>
                  <a:t>与</a:t>
                </a:r>
                <a:r>
                  <a:rPr lang="zh-CN" altLang="en-US" b="1" dirty="0">
                    <a:solidFill>
                      <a:srgbClr val="FF0000"/>
                    </a:solidFill>
                    <a:latin typeface="Times New Roman" panose="02020603050405020304" pitchFamily="18" charset="0"/>
                    <a:ea typeface="微软雅黑" panose="020B0503020204020204" pitchFamily="34" charset="-122"/>
                  </a:rPr>
                  <a:t>截线近似法</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无论哪种方法，所确定的折线段与折点坐标值</a:t>
                </a:r>
                <a:r>
                  <a:rPr lang="zh-CN" altLang="en-US" b="1" dirty="0">
                    <a:solidFill>
                      <a:srgbClr val="FF0000"/>
                    </a:solidFill>
                    <a:latin typeface="Times New Roman" panose="02020603050405020304" pitchFamily="18" charset="0"/>
                    <a:ea typeface="微软雅黑" panose="020B0503020204020204" pitchFamily="34" charset="-122"/>
                  </a:rPr>
                  <a:t>都</a:t>
                </a:r>
                <a:r>
                  <a:rPr lang="zh-CN" altLang="en-US" b="1" dirty="0">
                    <a:solidFill>
                      <a:prstClr val="black"/>
                    </a:solidFill>
                    <a:latin typeface="Times New Roman" panose="02020603050405020304" pitchFamily="18" charset="0"/>
                    <a:ea typeface="微软雅黑" panose="020B0503020204020204" pitchFamily="34" charset="-122"/>
                  </a:rPr>
                  <a:t>与所要逼近的曲线之间</a:t>
                </a:r>
                <a:r>
                  <a:rPr lang="zh-CN" altLang="en-US" b="1" dirty="0">
                    <a:solidFill>
                      <a:srgbClr val="FF0000"/>
                    </a:solidFill>
                    <a:latin typeface="Times New Roman" panose="02020603050405020304" pitchFamily="18" charset="0"/>
                    <a:ea typeface="微软雅黑" panose="020B0503020204020204" pitchFamily="34" charset="-122"/>
                  </a:rPr>
                  <a:t>存在误差</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𝚫</m:t>
                    </m:r>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按照精度要求，各点误差</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m:rPr>
                            <m:sty m:val="p"/>
                          </m:rPr>
                          <a:rPr lang="en-US" altLang="zh-CN" b="1">
                            <a:solidFill>
                              <a:prstClr val="black"/>
                            </a:solidFill>
                            <a:latin typeface="Cambria Math" panose="02040503050406030204" pitchFamily="18" charset="0"/>
                            <a:ea typeface="微软雅黑" panose="020B0503020204020204" pitchFamily="34" charset="-122"/>
                          </a:rPr>
                          <m:t>Δ</m:t>
                        </m:r>
                      </m:e>
                      <m:sub>
                        <m:r>
                          <a:rPr lang="en-US" altLang="zh-CN" b="1">
                            <a:solidFill>
                              <a:prstClr val="black"/>
                            </a:solidFill>
                            <a:latin typeface="Cambria Math" panose="02040503050406030204" pitchFamily="18" charset="0"/>
                            <a:ea typeface="微软雅黑" panose="020B0503020204020204" pitchFamily="34" charset="-122"/>
                          </a:rPr>
                          <m:t>𝑖</m:t>
                        </m:r>
                      </m:sub>
                    </m:sSub>
                  </m:oMath>
                </a14:m>
                <a:r>
                  <a:rPr lang="zh-CN" altLang="zh-CN" b="1" dirty="0">
                    <a:solidFill>
                      <a:prstClr val="black"/>
                    </a:solidFill>
                    <a:latin typeface="Times New Roman" panose="02020603050405020304" pitchFamily="18" charset="0"/>
                    <a:ea typeface="微软雅黑" panose="020B0503020204020204" pitchFamily="34" charset="-122"/>
                  </a:rPr>
                  <a:t>都</a:t>
                </a:r>
                <a:r>
                  <a:rPr lang="zh-CN" altLang="zh-CN" b="1" dirty="0">
                    <a:solidFill>
                      <a:srgbClr val="FF0000"/>
                    </a:solidFill>
                    <a:latin typeface="Times New Roman" panose="02020603050405020304" pitchFamily="18" charset="0"/>
                    <a:ea typeface="微软雅黑" panose="020B0503020204020204" pitchFamily="34" charset="-122"/>
                  </a:rPr>
                  <a:t>不得超过允许的最大误差界</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𝚫</m:t>
                        </m:r>
                      </m:e>
                      <m:sub>
                        <m:r>
                          <a:rPr lang="en-US" altLang="zh-CN" b="1" i="1">
                            <a:solidFill>
                              <a:prstClr val="black"/>
                            </a:solidFill>
                            <a:latin typeface="Cambria Math" panose="02040503050406030204" pitchFamily="18" charset="0"/>
                            <a:ea typeface="微软雅黑" panose="020B0503020204020204" pitchFamily="34" charset="-122"/>
                          </a:rPr>
                          <m:t>𝖒</m:t>
                        </m:r>
                      </m:sub>
                    </m:sSub>
                  </m:oMath>
                </a14:m>
                <a:r>
                  <a:rPr lang="zh-CN" altLang="zh-CN" b="1" dirty="0">
                    <a:solidFill>
                      <a:prstClr val="black"/>
                    </a:solidFill>
                    <a:latin typeface="Times New Roman" panose="02020603050405020304" pitchFamily="18" charset="0"/>
                    <a:ea typeface="微软雅黑" panose="020B0503020204020204" pitchFamily="34" charset="-122"/>
                  </a:rPr>
                  <a:t>，即</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𝚫</m:t>
                        </m:r>
                      </m:e>
                      <m:sub>
                        <m:r>
                          <a:rPr lang="en-US" altLang="zh-CN" b="1" i="1">
                            <a:solidFill>
                              <a:prstClr val="black"/>
                            </a:solidFill>
                            <a:latin typeface="Cambria Math" panose="02040503050406030204" pitchFamily="18" charset="0"/>
                            <a:ea typeface="微软雅黑" panose="020B0503020204020204" pitchFamily="34" charset="-122"/>
                          </a:rPr>
                          <m:t>𝒊</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𝚫</m:t>
                        </m:r>
                      </m:e>
                      <m:sub>
                        <m:r>
                          <a:rPr lang="en-US" altLang="zh-CN" b="1" i="1">
                            <a:solidFill>
                              <a:prstClr val="black"/>
                            </a:solidFill>
                            <a:latin typeface="Cambria Math" panose="02040503050406030204" pitchFamily="18" charset="0"/>
                            <a:ea typeface="微软雅黑" panose="020B0503020204020204" pitchFamily="34" charset="-122"/>
                          </a:rPr>
                          <m:t>𝖒</m:t>
                        </m:r>
                      </m:sub>
                    </m:sSub>
                  </m:oMath>
                </a14:m>
                <a:r>
                  <a:rPr lang="zh-CN" altLang="en-US" b="1" dirty="0">
                    <a:solidFill>
                      <a:prstClr val="black"/>
                    </a:solidFill>
                    <a:latin typeface="Times New Roman" panose="02020603050405020304" pitchFamily="18" charset="0"/>
                    <a:ea typeface="微软雅黑" panose="020B0503020204020204" pitchFamily="34" charset="-122"/>
                  </a:rPr>
                  <a:t>。</a:t>
                </a:r>
              </a:p>
            </p:txBody>
          </p:sp>
        </mc:Choice>
        <mc:Fallback xmlns="">
          <p:sp>
            <p:nvSpPr>
              <p:cNvPr id="2" name="矩形 1"/>
              <p:cNvSpPr>
                <a:spLocks noRot="1" noChangeAspect="1" noMove="1" noResize="1" noEditPoints="1" noAdjustHandles="1" noChangeArrowheads="1" noChangeShapeType="1" noTextEdit="1"/>
              </p:cNvSpPr>
              <p:nvPr/>
            </p:nvSpPr>
            <p:spPr>
              <a:xfrm>
                <a:off x="240952" y="987574"/>
                <a:ext cx="8686800" cy="1131079"/>
              </a:xfrm>
              <a:prstGeom prst="rect">
                <a:avLst/>
              </a:prstGeom>
              <a:blipFill>
                <a:blip r:embed="rId3"/>
                <a:stretch>
                  <a:fillRect l="-491" r="-3158" b="-4839"/>
                </a:stretch>
              </a:blipFill>
            </p:spPr>
            <p:txBody>
              <a:bodyPr/>
              <a:lstStyle/>
              <a:p>
                <a:r>
                  <a:rPr lang="zh-CN" altLang="en-US">
                    <a:noFill/>
                  </a:rPr>
                  <a:t> </a:t>
                </a:r>
              </a:p>
            </p:txBody>
          </p:sp>
        </mc:Fallback>
      </mc:AlternateContent>
      <p:pic>
        <p:nvPicPr>
          <p:cNvPr id="10" name="图片 9"/>
          <p:cNvPicPr/>
          <p:nvPr/>
        </p:nvPicPr>
        <p:blipFill>
          <a:blip r:embed="rId4"/>
          <a:stretch>
            <a:fillRect/>
          </a:stretch>
        </p:blipFill>
        <p:spPr>
          <a:xfrm>
            <a:off x="1367644" y="2103698"/>
            <a:ext cx="2232248" cy="1954076"/>
          </a:xfrm>
          <a:prstGeom prst="rect">
            <a:avLst/>
          </a:prstGeom>
        </p:spPr>
      </p:pic>
      <p:pic>
        <p:nvPicPr>
          <p:cNvPr id="11" name="图片 10"/>
          <p:cNvPicPr/>
          <p:nvPr/>
        </p:nvPicPr>
        <p:blipFill>
          <a:blip r:embed="rId5"/>
          <a:stretch>
            <a:fillRect/>
          </a:stretch>
        </p:blipFill>
        <p:spPr>
          <a:xfrm>
            <a:off x="5580112" y="2118653"/>
            <a:ext cx="2268252" cy="1965264"/>
          </a:xfrm>
          <a:prstGeom prst="rect">
            <a:avLst/>
          </a:prstGeom>
        </p:spPr>
      </p:pic>
      <p:sp>
        <p:nvSpPr>
          <p:cNvPr id="5" name="矩形 4"/>
          <p:cNvSpPr/>
          <p:nvPr/>
        </p:nvSpPr>
        <p:spPr>
          <a:xfrm>
            <a:off x="2066025" y="3939902"/>
            <a:ext cx="835485" cy="307777"/>
          </a:xfrm>
          <a:prstGeom prst="rect">
            <a:avLst/>
          </a:prstGeom>
        </p:spPr>
        <p:txBody>
          <a:bodyPr wrap="none">
            <a:spAutoFit/>
          </a:bodyPr>
          <a:lstStyle/>
          <a:p>
            <a:r>
              <a:rPr lang="en-US" altLang="zh-CN" sz="1400" b="1" dirty="0">
                <a:solidFill>
                  <a:prstClr val="black"/>
                </a:solidFill>
                <a:latin typeface="Times New Roman" panose="02020603050405020304" pitchFamily="18" charset="0"/>
                <a:ea typeface="微软雅黑" panose="020B0503020204020204" pitchFamily="34" charset="-122"/>
              </a:rPr>
              <a:t>Δ</a:t>
            </a:r>
            <a:r>
              <a:rPr lang="zh-CN" altLang="en-US" sz="1400" b="1" dirty="0">
                <a:solidFill>
                  <a:prstClr val="black"/>
                </a:solidFill>
                <a:latin typeface="Times New Roman" panose="02020603050405020304" pitchFamily="18" charset="0"/>
                <a:ea typeface="微软雅黑" panose="020B0503020204020204" pitchFamily="34" charset="-122"/>
              </a:rPr>
              <a:t>近似法</a:t>
            </a:r>
            <a:endParaRPr lang="zh-CN" altLang="en-US" sz="1400" dirty="0"/>
          </a:p>
        </p:txBody>
      </p:sp>
      <mc:AlternateContent xmlns:mc="http://schemas.openxmlformats.org/markup-compatibility/2006" xmlns:a14="http://schemas.microsoft.com/office/drawing/2010/main">
        <mc:Choice Requires="a14">
          <p:sp>
            <p:nvSpPr>
              <p:cNvPr id="9" name="矩形 8"/>
              <p:cNvSpPr/>
              <p:nvPr/>
            </p:nvSpPr>
            <p:spPr>
              <a:xfrm>
                <a:off x="593557" y="4191930"/>
                <a:ext cx="3780420" cy="830997"/>
              </a:xfrm>
              <a:prstGeom prst="rect">
                <a:avLst/>
              </a:prstGeom>
            </p:spPr>
            <p:txBody>
              <a:bodyPr wrap="square">
                <a:spAutoFit/>
              </a:bodyPr>
              <a:lstStyle/>
              <a:p>
                <a:pPr algn="ctr"/>
                <a:r>
                  <a:rPr lang="zh-CN" altLang="en-US" sz="1600" b="1" dirty="0">
                    <a:solidFill>
                      <a:prstClr val="black"/>
                    </a:solidFill>
                    <a:latin typeface="Times New Roman" panose="02020603050405020304" pitchFamily="18" charset="0"/>
                    <a:ea typeface="微软雅黑" panose="020B0503020204020204" pitchFamily="34" charset="-122"/>
                  </a:rPr>
                  <a:t>折点处误差最</a:t>
                </a:r>
                <a:r>
                  <a:rPr lang="zh-CN" altLang="en-US" sz="1600" b="1" dirty="0">
                    <a:solidFill>
                      <a:srgbClr val="FF0000"/>
                    </a:solidFill>
                    <a:latin typeface="Times New Roman" panose="02020603050405020304" pitchFamily="18" charset="0"/>
                    <a:ea typeface="微软雅黑" panose="020B0503020204020204" pitchFamily="34" charset="-122"/>
                  </a:rPr>
                  <a:t>大</a:t>
                </a:r>
                <a:r>
                  <a:rPr lang="zh-CN" altLang="en-US" sz="1600" b="1" dirty="0">
                    <a:solidFill>
                      <a:prstClr val="black"/>
                    </a:solidFill>
                    <a:latin typeface="Times New Roman" panose="02020603050405020304" pitchFamily="18" charset="0"/>
                    <a:ea typeface="微软雅黑" panose="020B0503020204020204" pitchFamily="34" charset="-122"/>
                  </a:rPr>
                  <a:t>，误差范围为</a:t>
                </a:r>
                <a14:m>
                  <m:oMath xmlns:m="http://schemas.openxmlformats.org/officeDocument/2006/math">
                    <m:r>
                      <a:rPr lang="en-US" altLang="zh-CN" sz="1600" b="1">
                        <a:solidFill>
                          <a:prstClr val="black"/>
                        </a:solidFill>
                        <a:latin typeface="Cambria Math" panose="02040503050406030204" pitchFamily="18" charset="0"/>
                        <a:ea typeface="微软雅黑" panose="020B0503020204020204" pitchFamily="34" charset="-122"/>
                      </a:rPr>
                      <m:t>±</m:t>
                    </m:r>
                    <m:sSub>
                      <m:sSubPr>
                        <m:ctrlPr>
                          <a:rPr lang="zh-CN" altLang="zh-CN" sz="1600" b="1" i="1">
                            <a:solidFill>
                              <a:prstClr val="black"/>
                            </a:solidFill>
                            <a:latin typeface="Cambria Math" panose="02040503050406030204" pitchFamily="18" charset="0"/>
                            <a:ea typeface="微软雅黑" panose="020B0503020204020204" pitchFamily="34" charset="-122"/>
                          </a:rPr>
                        </m:ctrlPr>
                      </m:sSubPr>
                      <m:e>
                        <m:r>
                          <a:rPr lang="en-US" altLang="zh-CN" sz="1600" b="1" i="1">
                            <a:solidFill>
                              <a:prstClr val="black"/>
                            </a:solidFill>
                            <a:latin typeface="Cambria Math" panose="02040503050406030204" pitchFamily="18" charset="0"/>
                            <a:ea typeface="微软雅黑" panose="020B0503020204020204" pitchFamily="34" charset="-122"/>
                          </a:rPr>
                          <m:t>𝚫</m:t>
                        </m:r>
                      </m:e>
                      <m:sub>
                        <m:r>
                          <a:rPr lang="en-US" altLang="zh-CN" sz="1600" b="1" i="1">
                            <a:solidFill>
                              <a:prstClr val="black"/>
                            </a:solidFill>
                            <a:latin typeface="Cambria Math" panose="02040503050406030204" pitchFamily="18" charset="0"/>
                            <a:ea typeface="微软雅黑" panose="020B0503020204020204" pitchFamily="34" charset="-122"/>
                          </a:rPr>
                          <m:t>𝖒</m:t>
                        </m:r>
                      </m:sub>
                    </m:sSub>
                  </m:oMath>
                </a14:m>
                <a:endParaRPr lang="en-US" altLang="zh-CN" sz="1600" b="1" dirty="0">
                  <a:solidFill>
                    <a:prstClr val="black"/>
                  </a:solidFill>
                  <a:latin typeface="Times New Roman" panose="02020603050405020304" pitchFamily="18" charset="0"/>
                  <a:ea typeface="微软雅黑" panose="020B0503020204020204" pitchFamily="34" charset="-122"/>
                </a:endParaRPr>
              </a:p>
              <a:p>
                <a:pPr algn="ctr"/>
                <a:r>
                  <a:rPr lang="zh-CN" altLang="en-US" sz="1600" b="1" dirty="0">
                    <a:solidFill>
                      <a:prstClr val="black"/>
                    </a:solidFill>
                    <a:latin typeface="Times New Roman" panose="02020603050405020304" pitchFamily="18" charset="0"/>
                    <a:ea typeface="微软雅黑" panose="020B0503020204020204" pitchFamily="34" charset="-122"/>
                  </a:rPr>
                  <a:t>折线与逼近曲线之间的误差最大值为</a:t>
                </a:r>
                <a14:m>
                  <m:oMath xmlns:m="http://schemas.openxmlformats.org/officeDocument/2006/math">
                    <m:sSub>
                      <m:sSubPr>
                        <m:ctrlPr>
                          <a:rPr lang="zh-CN" altLang="zh-CN" sz="1600" b="1" i="1">
                            <a:solidFill>
                              <a:prstClr val="black"/>
                            </a:solidFill>
                            <a:latin typeface="Cambria Math" panose="02040503050406030204" pitchFamily="18" charset="0"/>
                            <a:ea typeface="微软雅黑" panose="020B0503020204020204" pitchFamily="34" charset="-122"/>
                          </a:rPr>
                        </m:ctrlPr>
                      </m:sSubPr>
                      <m:e>
                        <m:r>
                          <a:rPr lang="en-US" altLang="zh-CN" sz="1600" b="1" i="1">
                            <a:solidFill>
                              <a:prstClr val="black"/>
                            </a:solidFill>
                            <a:latin typeface="Cambria Math" panose="02040503050406030204" pitchFamily="18" charset="0"/>
                            <a:ea typeface="微软雅黑" panose="020B0503020204020204" pitchFamily="34" charset="-122"/>
                          </a:rPr>
                          <m:t>𝚫</m:t>
                        </m:r>
                      </m:e>
                      <m:sub>
                        <m:r>
                          <a:rPr lang="en-US" altLang="zh-CN" sz="1600" b="1" i="1">
                            <a:solidFill>
                              <a:prstClr val="black"/>
                            </a:solidFill>
                            <a:latin typeface="Cambria Math" panose="02040503050406030204" pitchFamily="18" charset="0"/>
                            <a:ea typeface="微软雅黑" panose="020B0503020204020204" pitchFamily="34" charset="-122"/>
                          </a:rPr>
                          <m:t>𝖒</m:t>
                        </m:r>
                      </m:sub>
                    </m:sSub>
                  </m:oMath>
                </a14:m>
                <a:endParaRPr lang="en-US" altLang="zh-CN" sz="1600" b="1" dirty="0">
                  <a:solidFill>
                    <a:prstClr val="black"/>
                  </a:solidFill>
                  <a:latin typeface="Times New Roman" panose="02020603050405020304" pitchFamily="18" charset="0"/>
                  <a:ea typeface="微软雅黑" panose="020B0503020204020204" pitchFamily="34" charset="-122"/>
                </a:endParaRPr>
              </a:p>
              <a:p>
                <a:pPr algn="ctr"/>
                <a:r>
                  <a:rPr lang="zh-CN" altLang="en-US" sz="1600" b="1" dirty="0">
                    <a:solidFill>
                      <a:prstClr val="black"/>
                    </a:solidFill>
                    <a:latin typeface="Times New Roman" panose="02020603050405020304" pitchFamily="18" charset="0"/>
                    <a:ea typeface="微软雅黑" panose="020B0503020204020204" pitchFamily="34" charset="-122"/>
                  </a:rPr>
                  <a:t>且误差</a:t>
                </a:r>
                <a:r>
                  <a:rPr lang="zh-CN" altLang="en-US" sz="1600" b="1" dirty="0">
                    <a:solidFill>
                      <a:srgbClr val="FF0000"/>
                    </a:solidFill>
                    <a:latin typeface="Times New Roman" panose="02020603050405020304" pitchFamily="18" charset="0"/>
                    <a:ea typeface="微软雅黑" panose="020B0503020204020204" pitchFamily="34" charset="-122"/>
                  </a:rPr>
                  <a:t>有正有负</a:t>
                </a:r>
              </a:p>
            </p:txBody>
          </p:sp>
        </mc:Choice>
        <mc:Fallback xmlns="">
          <p:sp>
            <p:nvSpPr>
              <p:cNvPr id="9" name="矩形 8"/>
              <p:cNvSpPr>
                <a:spLocks noRot="1" noChangeAspect="1" noMove="1" noResize="1" noEditPoints="1" noAdjustHandles="1" noChangeArrowheads="1" noChangeShapeType="1" noTextEdit="1"/>
              </p:cNvSpPr>
              <p:nvPr/>
            </p:nvSpPr>
            <p:spPr>
              <a:xfrm>
                <a:off x="593557" y="4191930"/>
                <a:ext cx="3780420" cy="830997"/>
              </a:xfrm>
              <a:prstGeom prst="rect">
                <a:avLst/>
              </a:prstGeom>
              <a:blipFill>
                <a:blip r:embed="rId6"/>
                <a:stretch>
                  <a:fillRect t="-2206" b="-8824"/>
                </a:stretch>
              </a:blipFill>
            </p:spPr>
            <p:txBody>
              <a:bodyPr/>
              <a:lstStyle/>
              <a:p>
                <a:r>
                  <a:rPr lang="zh-CN" altLang="en-US">
                    <a:noFill/>
                  </a:rPr>
                  <a:t> </a:t>
                </a:r>
              </a:p>
            </p:txBody>
          </p:sp>
        </mc:Fallback>
      </mc:AlternateContent>
      <p:sp>
        <p:nvSpPr>
          <p:cNvPr id="13" name="矩形 12"/>
          <p:cNvSpPr/>
          <p:nvPr/>
        </p:nvSpPr>
        <p:spPr>
          <a:xfrm>
            <a:off x="6173064" y="3939902"/>
            <a:ext cx="1082348" cy="307777"/>
          </a:xfrm>
          <a:prstGeom prst="rect">
            <a:avLst/>
          </a:prstGeom>
        </p:spPr>
        <p:txBody>
          <a:bodyPr wrap="none">
            <a:spAutoFit/>
          </a:bodyPr>
          <a:lstStyle/>
          <a:p>
            <a:r>
              <a:rPr lang="zh-CN" altLang="en-US" sz="1400" b="1" dirty="0">
                <a:solidFill>
                  <a:prstClr val="black"/>
                </a:solidFill>
                <a:latin typeface="Times New Roman" panose="02020603050405020304" pitchFamily="18" charset="0"/>
                <a:ea typeface="微软雅黑" panose="020B0503020204020204" pitchFamily="34" charset="-122"/>
              </a:rPr>
              <a:t>截线近似法</a:t>
            </a:r>
          </a:p>
        </p:txBody>
      </p:sp>
      <mc:AlternateContent xmlns:mc="http://schemas.openxmlformats.org/markup-compatibility/2006" xmlns:a14="http://schemas.microsoft.com/office/drawing/2010/main">
        <mc:Choice Requires="a14">
          <p:sp>
            <p:nvSpPr>
              <p:cNvPr id="14" name="矩形 13"/>
              <p:cNvSpPr/>
              <p:nvPr/>
            </p:nvSpPr>
            <p:spPr>
              <a:xfrm>
                <a:off x="4573452" y="4191930"/>
                <a:ext cx="4343400" cy="830997"/>
              </a:xfrm>
              <a:prstGeom prst="rect">
                <a:avLst/>
              </a:prstGeom>
            </p:spPr>
            <p:txBody>
              <a:bodyPr wrap="square">
                <a:spAutoFit/>
              </a:bodyPr>
              <a:lstStyle/>
              <a:p>
                <a:pPr algn="ctr"/>
                <a:r>
                  <a:rPr lang="zh-CN" altLang="en-US" sz="1600" b="1" dirty="0">
                    <a:solidFill>
                      <a:prstClr val="black"/>
                    </a:solidFill>
                    <a:latin typeface="Times New Roman" panose="02020603050405020304" pitchFamily="18" charset="0"/>
                    <a:ea typeface="微软雅黑" panose="020B0503020204020204" pitchFamily="34" charset="-122"/>
                  </a:rPr>
                  <a:t>折点处误差最</a:t>
                </a:r>
                <a:r>
                  <a:rPr lang="zh-CN" altLang="en-US" sz="1600" b="1" dirty="0">
                    <a:solidFill>
                      <a:srgbClr val="FF0000"/>
                    </a:solidFill>
                    <a:latin typeface="Times New Roman" panose="02020603050405020304" pitchFamily="18" charset="0"/>
                    <a:ea typeface="微软雅黑" panose="020B0503020204020204" pitchFamily="34" charset="-122"/>
                  </a:rPr>
                  <a:t>小</a:t>
                </a:r>
                <a:r>
                  <a:rPr lang="zh-CN" altLang="en-US" sz="1600" b="1" dirty="0">
                    <a:solidFill>
                      <a:prstClr val="black"/>
                    </a:solidFill>
                    <a:latin typeface="Times New Roman" panose="02020603050405020304" pitchFamily="18" charset="0"/>
                    <a:ea typeface="微软雅黑" panose="020B0503020204020204" pitchFamily="34" charset="-122"/>
                  </a:rPr>
                  <a:t>，坐标值由标定值确定</a:t>
                </a:r>
                <a:endParaRPr lang="en-US" altLang="zh-CN" sz="1600" b="1" dirty="0">
                  <a:solidFill>
                    <a:prstClr val="black"/>
                  </a:solidFill>
                  <a:latin typeface="Times New Roman" panose="02020603050405020304" pitchFamily="18" charset="0"/>
                  <a:ea typeface="微软雅黑" panose="020B0503020204020204" pitchFamily="34" charset="-122"/>
                </a:endParaRPr>
              </a:p>
              <a:p>
                <a:pPr algn="ctr"/>
                <a:r>
                  <a:rPr lang="zh-CN" altLang="en-US" sz="1600" b="1" dirty="0">
                    <a:solidFill>
                      <a:prstClr val="black"/>
                    </a:solidFill>
                    <a:latin typeface="Times New Roman" panose="02020603050405020304" pitchFamily="18" charset="0"/>
                    <a:ea typeface="微软雅黑" panose="020B0503020204020204" pitchFamily="34" charset="-122"/>
                  </a:rPr>
                  <a:t>最大误差出现在折线段</a:t>
                </a:r>
                <a:r>
                  <a:rPr lang="zh-CN" altLang="en-US" sz="1600" b="1" dirty="0">
                    <a:solidFill>
                      <a:srgbClr val="FF0000"/>
                    </a:solidFill>
                    <a:latin typeface="Times New Roman" panose="02020603050405020304" pitchFamily="18" charset="0"/>
                    <a:ea typeface="微软雅黑" panose="020B0503020204020204" pitchFamily="34" charset="-122"/>
                  </a:rPr>
                  <a:t>中部</a:t>
                </a:r>
                <a:endParaRPr lang="en-US" altLang="zh-CN" sz="1600" b="1" dirty="0">
                  <a:solidFill>
                    <a:srgbClr val="FF0000"/>
                  </a:solidFill>
                  <a:latin typeface="Times New Roman" panose="02020603050405020304" pitchFamily="18" charset="0"/>
                  <a:ea typeface="微软雅黑" panose="020B0503020204020204" pitchFamily="34" charset="-122"/>
                </a:endParaRPr>
              </a:p>
              <a:p>
                <a:pPr algn="ctr"/>
                <a:r>
                  <a:rPr lang="zh-CN" altLang="en-US" sz="1600" b="1" dirty="0">
                    <a:solidFill>
                      <a:prstClr val="black"/>
                    </a:solidFill>
                    <a:latin typeface="Times New Roman" panose="02020603050405020304" pitchFamily="18" charset="0"/>
                    <a:ea typeface="微软雅黑" panose="020B0503020204020204" pitchFamily="34" charset="-122"/>
                  </a:rPr>
                  <a:t>应控制在</a:t>
                </a:r>
                <a14:m>
                  <m:oMath xmlns:m="http://schemas.openxmlformats.org/officeDocument/2006/math">
                    <m:sSub>
                      <m:sSubPr>
                        <m:ctrlPr>
                          <a:rPr lang="zh-CN" altLang="zh-CN" sz="1600" b="1" i="1">
                            <a:solidFill>
                              <a:prstClr val="black"/>
                            </a:solidFill>
                            <a:latin typeface="Cambria Math" panose="02040503050406030204" pitchFamily="18" charset="0"/>
                            <a:ea typeface="微软雅黑" panose="020B0503020204020204" pitchFamily="34" charset="-122"/>
                          </a:rPr>
                        </m:ctrlPr>
                      </m:sSubPr>
                      <m:e>
                        <m:r>
                          <a:rPr lang="en-US" altLang="zh-CN" sz="1600" b="1" i="1">
                            <a:solidFill>
                              <a:prstClr val="black"/>
                            </a:solidFill>
                            <a:latin typeface="Cambria Math" panose="02040503050406030204" pitchFamily="18" charset="0"/>
                            <a:ea typeface="微软雅黑" panose="020B0503020204020204" pitchFamily="34" charset="-122"/>
                          </a:rPr>
                          <m:t>𝚫</m:t>
                        </m:r>
                      </m:e>
                      <m:sub>
                        <m:r>
                          <a:rPr lang="en-US" altLang="zh-CN" sz="1600" b="1" i="1">
                            <a:solidFill>
                              <a:prstClr val="black"/>
                            </a:solidFill>
                            <a:latin typeface="Cambria Math" panose="02040503050406030204" pitchFamily="18" charset="0"/>
                            <a:ea typeface="微软雅黑" panose="020B0503020204020204" pitchFamily="34" charset="-122"/>
                          </a:rPr>
                          <m:t>𝖒</m:t>
                        </m:r>
                      </m:sub>
                    </m:sSub>
                  </m:oMath>
                </a14:m>
                <a:r>
                  <a:rPr lang="zh-CN" altLang="en-US" sz="1600" b="1" dirty="0">
                    <a:solidFill>
                      <a:prstClr val="black"/>
                    </a:solidFill>
                    <a:latin typeface="Times New Roman" panose="02020603050405020304" pitchFamily="18" charset="0"/>
                    <a:ea typeface="微软雅黑" panose="020B0503020204020204" pitchFamily="34" charset="-122"/>
                  </a:rPr>
                  <a:t>以内，且每段误差</a:t>
                </a:r>
                <a:r>
                  <a:rPr lang="zh-CN" altLang="en-US" sz="1600" b="1" dirty="0">
                    <a:solidFill>
                      <a:srgbClr val="FF0000"/>
                    </a:solidFill>
                    <a:latin typeface="Times New Roman" panose="02020603050405020304" pitchFamily="18" charset="0"/>
                    <a:ea typeface="微软雅黑" panose="020B0503020204020204" pitchFamily="34" charset="-122"/>
                  </a:rPr>
                  <a:t>符号一致</a:t>
                </a:r>
                <a:r>
                  <a:rPr lang="zh-CN" altLang="en-US" sz="1600" b="1" dirty="0">
                    <a:solidFill>
                      <a:prstClr val="black"/>
                    </a:solidFill>
                    <a:latin typeface="Times New Roman" panose="02020603050405020304" pitchFamily="18" charset="0"/>
                    <a:ea typeface="微软雅黑" panose="020B0503020204020204" pitchFamily="34" charset="-122"/>
                  </a:rPr>
                  <a:t>。</a:t>
                </a:r>
              </a:p>
            </p:txBody>
          </p:sp>
        </mc:Choice>
        <mc:Fallback xmlns="">
          <p:sp>
            <p:nvSpPr>
              <p:cNvPr id="14" name="矩形 13"/>
              <p:cNvSpPr>
                <a:spLocks noRot="1" noChangeAspect="1" noMove="1" noResize="1" noEditPoints="1" noAdjustHandles="1" noChangeArrowheads="1" noChangeShapeType="1" noTextEdit="1"/>
              </p:cNvSpPr>
              <p:nvPr/>
            </p:nvSpPr>
            <p:spPr>
              <a:xfrm>
                <a:off x="4573452" y="4191930"/>
                <a:ext cx="4343400" cy="830997"/>
              </a:xfrm>
              <a:prstGeom prst="rect">
                <a:avLst/>
              </a:prstGeom>
              <a:blipFill>
                <a:blip r:embed="rId7"/>
                <a:stretch>
                  <a:fillRect t="-2206" b="-88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49375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GuidesStyle_Narrow&quot;,&quot;Kind&quot;:&quot;System&quot;,&quot;OldGuidesSetting&quot;:{&quot;HeaderHeight&quot;:10.0,&quot;FooterHeight&quot;:5.0,&quot;SideMargin&quot;:2.5,&quot;TopMargin&quot;:0.0,&quot;BottomMargin&quot;:0.0,&quot;IntervalMargin&quot;:1.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defRPr sz="1600" b="1" dirty="0" smtClean="0"/>
        </a:defPPr>
      </a:lstStyle>
      <a:style>
        <a:lnRef idx="0">
          <a:schemeClr val="accent5"/>
        </a:lnRef>
        <a:fillRef idx="3">
          <a:schemeClr val="accent5"/>
        </a:fillRef>
        <a:effectRef idx="3">
          <a:schemeClr val="accent5"/>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8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16026</TotalTime>
  <Words>7471</Words>
  <Application>Microsoft Office PowerPoint</Application>
  <PresentationFormat>全屏显示(16:9)</PresentationFormat>
  <Paragraphs>877</Paragraphs>
  <Slides>80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80</vt:i4>
      </vt:variant>
    </vt:vector>
  </HeadingPairs>
  <TitlesOfParts>
    <vt:vector size="88" baseType="lpstr">
      <vt:lpstr>等线</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马锋</dc:creator>
  <cp:lastModifiedBy>守兵 刘</cp:lastModifiedBy>
  <cp:revision>1708</cp:revision>
  <dcterms:created xsi:type="dcterms:W3CDTF">2019-08-08T08:45:05Z</dcterms:created>
  <dcterms:modified xsi:type="dcterms:W3CDTF">2025-10-01T11:59:11Z</dcterms:modified>
</cp:coreProperties>
</file>