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9.xml" ContentType="application/vnd.openxmlformats-officedocument.themeOverride+xml"/>
  <Override PartName="/ppt/notesSlides/notesSlide3.xml" ContentType="application/vnd.openxmlformats-officedocument.presentationml.notesSlide+xml"/>
  <Override PartName="/ppt/theme/themeOverride10.xml" ContentType="application/vnd.openxmlformats-officedocument.themeOverride+xml"/>
  <Override PartName="/ppt/notesSlides/notesSlide4.xml" ContentType="application/vnd.openxmlformats-officedocument.presentationml.notesSlide+xml"/>
  <Override PartName="/ppt/theme/themeOverride11.xml" ContentType="application/vnd.openxmlformats-officedocument.themeOverride+xml"/>
  <Override PartName="/ppt/notesSlides/notesSlide5.xml" ContentType="application/vnd.openxmlformats-officedocument.presentationml.notesSlide+xml"/>
  <Override PartName="/ppt/theme/themeOverride12.xml" ContentType="application/vnd.openxmlformats-officedocument.themeOverride+xml"/>
  <Override PartName="/ppt/notesSlides/notesSlide6.xml" ContentType="application/vnd.openxmlformats-officedocument.presentationml.notesSlide+xml"/>
  <Override PartName="/ppt/theme/themeOverride13.xml" ContentType="application/vnd.openxmlformats-officedocument.themeOverride+xml"/>
  <Override PartName="/ppt/notesSlides/notesSlide7.xml" ContentType="application/vnd.openxmlformats-officedocument.presentationml.notesSlide+xml"/>
  <Override PartName="/ppt/theme/themeOverride14.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3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7" r:id="rId2"/>
    <p:sldId id="465" r:id="rId3"/>
    <p:sldId id="519" r:id="rId4"/>
    <p:sldId id="419" r:id="rId5"/>
    <p:sldId id="469" r:id="rId6"/>
    <p:sldId id="420" r:id="rId7"/>
    <p:sldId id="473" r:id="rId8"/>
    <p:sldId id="520" r:id="rId9"/>
    <p:sldId id="521" r:id="rId10"/>
    <p:sldId id="522" r:id="rId11"/>
    <p:sldId id="523" r:id="rId12"/>
    <p:sldId id="524" r:id="rId13"/>
    <p:sldId id="525" r:id="rId14"/>
    <p:sldId id="526" r:id="rId15"/>
    <p:sldId id="527" r:id="rId16"/>
    <p:sldId id="530" r:id="rId17"/>
    <p:sldId id="532"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35" r:id="rId43"/>
    <p:sldId id="536" r:id="rId44"/>
    <p:sldId id="561" r:id="rId45"/>
    <p:sldId id="562" r:id="rId46"/>
    <p:sldId id="563" r:id="rId47"/>
    <p:sldId id="564" r:id="rId48"/>
    <p:sldId id="565" r:id="rId49"/>
    <p:sldId id="566" r:id="rId50"/>
    <p:sldId id="567" r:id="rId51"/>
    <p:sldId id="568" r:id="rId52"/>
    <p:sldId id="310" r:id="rId53"/>
  </p:sldIdLst>
  <p:sldSz cx="9144000" cy="5143500" type="screen16x9"/>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05" userDrawn="1">
          <p15:clr>
            <a:srgbClr val="A4A3A4"/>
          </p15:clr>
        </p15:guide>
        <p15:guide id="6" orient="horz" pos="327" userDrawn="1">
          <p15:clr>
            <a:srgbClr val="A4A3A4"/>
          </p15:clr>
        </p15:guide>
        <p15:guide id="7" orient="horz" pos="3072" userDrawn="1">
          <p15:clr>
            <a:srgbClr val="A4A3A4"/>
          </p15:clr>
        </p15:guide>
        <p15:guide id="8" orient="horz" pos="30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38583"/>
    <a:srgbClr val="685DAB"/>
    <a:srgbClr val="33CCCC"/>
    <a:srgbClr val="4AABC6"/>
    <a:srgbClr val="C86866"/>
    <a:srgbClr val="C15653"/>
    <a:srgbClr val="3EA6C2"/>
    <a:srgbClr val="33CCFF"/>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6" autoAdjust="0"/>
  </p:normalViewPr>
  <p:slideViewPr>
    <p:cSldViewPr>
      <p:cViewPr varScale="1">
        <p:scale>
          <a:sx n="155" d="100"/>
          <a:sy n="155" d="100"/>
        </p:scale>
        <p:origin x="658" y="38"/>
      </p:cViewPr>
      <p:guideLst>
        <p:guide orient="horz" pos="1688"/>
        <p:guide pos="2880"/>
        <p:guide pos="144"/>
        <p:guide pos="5616"/>
        <p:guide orient="horz" pos="305"/>
        <p:guide orient="horz" pos="327"/>
        <p:guide orient="horz" pos="3072"/>
        <p:guide orient="horz" pos="3040"/>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C5EAB-C2A4-4095-82BC-77E358E1C819}" type="doc">
      <dgm:prSet loTypeId="urn:microsoft.com/office/officeart/2005/8/layout/hierarchy4" loCatId="hierarchy" qsTypeId="urn:microsoft.com/office/officeart/2005/8/quickstyle/simple2" qsCatId="simple" csTypeId="urn:microsoft.com/office/officeart/2005/8/colors/accent1_2" csCatId="accent1" phldr="1"/>
      <dgm:spPr/>
      <dgm:t>
        <a:bodyPr/>
        <a:lstStyle/>
        <a:p>
          <a:endParaRPr lang="zh-CN" altLang="en-US"/>
        </a:p>
      </dgm:t>
    </dgm:pt>
    <dgm:pt modelId="{53106BCF-164B-4044-A7E1-A1ECC471610E}">
      <dgm:prSet/>
      <dgm:spPr>
        <a:solidFill>
          <a:schemeClr val="accent5">
            <a:lumMod val="75000"/>
          </a:schemeClr>
        </a:solidFill>
      </dgm:spPr>
      <dgm:t>
        <a:bodyPr/>
        <a:lstStyle/>
        <a:p>
          <a:pPr rtl="0"/>
          <a:r>
            <a:rPr lang="zh-CN" altLang="en-US" b="1" dirty="0">
              <a:latin typeface="Arial" panose="020B0604020202020204" pitchFamily="34" charset="0"/>
              <a:ea typeface="微软雅黑" panose="020B0503020204020204" pitchFamily="34" charset="-122"/>
              <a:sym typeface="Arial" panose="020B0604020202020204" pitchFamily="34" charset="0"/>
            </a:rPr>
            <a:t>消除干扰</a:t>
          </a:r>
          <a:endParaRPr lang="zh-CN" b="1" dirty="0">
            <a:latin typeface="Arial" panose="020B0604020202020204" pitchFamily="34" charset="0"/>
            <a:ea typeface="微软雅黑" panose="020B0503020204020204" pitchFamily="34" charset="-122"/>
            <a:sym typeface="Arial" panose="020B0604020202020204" pitchFamily="34" charset="0"/>
          </a:endParaRPr>
        </a:p>
      </dgm:t>
    </dgm:pt>
    <dgm:pt modelId="{FF0A856F-A0C3-4035-A25B-FD50F6BB9C85}" type="parTrans" cxnId="{FD9A9EBF-68FC-4AF4-A133-A77B366F147C}">
      <dgm:prSet/>
      <dgm:spPr/>
      <dgm:t>
        <a:bodyPr/>
        <a:lstStyle/>
        <a:p>
          <a:endParaRPr lang="zh-CN" altLang="en-US"/>
        </a:p>
      </dgm:t>
    </dgm:pt>
    <dgm:pt modelId="{A9E576B2-4253-4E2A-98CD-9B5028476F4A}" type="sibTrans" cxnId="{FD9A9EBF-68FC-4AF4-A133-A77B366F147C}">
      <dgm:prSet/>
      <dgm:spPr/>
      <dgm:t>
        <a:bodyPr/>
        <a:lstStyle/>
        <a:p>
          <a:endParaRPr lang="zh-CN" altLang="en-US"/>
        </a:p>
      </dgm:t>
    </dgm:pt>
    <dgm:pt modelId="{2784EC14-C125-4D0F-9A00-03CA049E37C2}">
      <dgm:prSet/>
      <dgm:spPr>
        <a:solidFill>
          <a:schemeClr val="accent4">
            <a:lumMod val="75000"/>
          </a:schemeClr>
        </a:solidFill>
      </dgm:spPr>
      <dgm:t>
        <a:bodyPr/>
        <a:lstStyle/>
        <a:p>
          <a:pPr rtl="0"/>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建立逆模型</a:t>
          </a:r>
          <a:endParaRPr 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gm:t>
    </dgm:pt>
    <dgm:pt modelId="{EAB239B9-B0B4-4488-8E48-225C7CBE1708}" type="parTrans" cxnId="{9E2CEF87-BA63-455C-B1B4-37AE0021C3B9}">
      <dgm:prSet/>
      <dgm:spPr/>
      <dgm:t>
        <a:bodyPr/>
        <a:lstStyle/>
        <a:p>
          <a:endParaRPr lang="zh-CN" altLang="en-US"/>
        </a:p>
      </dgm:t>
    </dgm:pt>
    <dgm:pt modelId="{1FD6D9A3-35EF-4D3A-A7B9-1F4A15E9A764}" type="sibTrans" cxnId="{9E2CEF87-BA63-455C-B1B4-37AE0021C3B9}">
      <dgm:prSet/>
      <dgm:spPr/>
      <dgm:t>
        <a:bodyPr/>
        <a:lstStyle/>
        <a:p>
          <a:endParaRPr lang="zh-CN" altLang="en-US"/>
        </a:p>
      </dgm:t>
    </dgm:pt>
    <dgm:pt modelId="{A327E48B-71E7-4C6E-BEF4-174423A8519A}">
      <dgm:prSet/>
      <dgm:spPr>
        <a:solidFill>
          <a:schemeClr val="accent5">
            <a:lumMod val="75000"/>
          </a:schemeClr>
        </a:solidFill>
      </dgm:spPr>
      <dgm:t>
        <a:bodyPr/>
        <a:lstStyle/>
        <a:p>
          <a:pPr rtl="0"/>
          <a:r>
            <a:rPr lang="zh-CN" altLang="en-US" b="1" dirty="0">
              <a:latin typeface="Arial" panose="020B0604020202020204" pitchFamily="34" charset="0"/>
              <a:ea typeface="微软雅黑" panose="020B0503020204020204" pitchFamily="34" charset="-122"/>
              <a:sym typeface="Arial" panose="020B0604020202020204" pitchFamily="34" charset="0"/>
            </a:rPr>
            <a:t>阶数选择</a:t>
          </a:r>
          <a:endParaRPr lang="zh-CN" b="1" dirty="0">
            <a:latin typeface="Arial" panose="020B0604020202020204" pitchFamily="34" charset="0"/>
            <a:ea typeface="微软雅黑" panose="020B0503020204020204" pitchFamily="34" charset="-122"/>
            <a:sym typeface="Arial" panose="020B0604020202020204" pitchFamily="34" charset="0"/>
          </a:endParaRPr>
        </a:p>
      </dgm:t>
    </dgm:pt>
    <dgm:pt modelId="{DDBF4249-B8E6-450C-B18E-E5BA7A1C876B}" type="parTrans" cxnId="{4308558F-48B0-4D84-A2A4-FC57CF0F0000}">
      <dgm:prSet/>
      <dgm:spPr/>
      <dgm:t>
        <a:bodyPr/>
        <a:lstStyle/>
        <a:p>
          <a:endParaRPr lang="zh-CN" altLang="en-US"/>
        </a:p>
      </dgm:t>
    </dgm:pt>
    <dgm:pt modelId="{CF7AED4B-1129-421D-AE7E-7647A6987F13}" type="sibTrans" cxnId="{4308558F-48B0-4D84-A2A4-FC57CF0F0000}">
      <dgm:prSet/>
      <dgm:spPr/>
      <dgm:t>
        <a:bodyPr/>
        <a:lstStyle/>
        <a:p>
          <a:endParaRPr lang="zh-CN" altLang="en-US"/>
        </a:p>
      </dgm:t>
    </dgm:pt>
    <dgm:pt modelId="{2710EFFC-2E76-4E1D-BCF9-5FEB03EDF4D0}">
      <dgm:prSet custT="1"/>
      <dgm:spPr>
        <a:solidFill>
          <a:schemeClr val="accent5">
            <a:lumMod val="75000"/>
          </a:schemeClr>
        </a:solidFill>
      </dgm:spPr>
      <dgm:t>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zh-CN" sz="1600" b="1" dirty="0">
              <a:latin typeface="Arial" panose="020B0604020202020204" pitchFamily="34" charset="0"/>
              <a:ea typeface="微软雅黑" panose="020B0503020204020204" pitchFamily="34" charset="-122"/>
              <a:sym typeface="Arial" panose="020B0604020202020204" pitchFamily="34" charset="0"/>
            </a:rPr>
            <a:t>通过设置辅助传感器来监测和消除干扰量对主传感器测量目标参量的影响。</a:t>
          </a:r>
          <a:endParaRPr lang="zh-CN" sz="1600" b="1" dirty="0">
            <a:latin typeface="Arial" panose="020B0604020202020204" pitchFamily="34" charset="0"/>
            <a:ea typeface="微软雅黑" panose="020B0503020204020204" pitchFamily="34" charset="-122"/>
            <a:sym typeface="Arial" panose="020B0604020202020204" pitchFamily="34" charset="0"/>
          </a:endParaRPr>
        </a:p>
      </dgm:t>
    </dgm:pt>
    <dgm:pt modelId="{CDDB8C67-387B-4B43-894C-888795DE6193}" type="parTrans" cxnId="{52E413B9-9D90-4FB1-869A-BADEF45AF96D}">
      <dgm:prSet/>
      <dgm:spPr/>
      <dgm:t>
        <a:bodyPr/>
        <a:lstStyle/>
        <a:p>
          <a:endParaRPr lang="zh-CN" altLang="en-US"/>
        </a:p>
      </dgm:t>
    </dgm:pt>
    <dgm:pt modelId="{7F3E6811-712B-44CB-ADA9-107D39D4B78B}" type="sibTrans" cxnId="{52E413B9-9D90-4FB1-869A-BADEF45AF96D}">
      <dgm:prSet/>
      <dgm:spPr/>
      <dgm:t>
        <a:bodyPr/>
        <a:lstStyle/>
        <a:p>
          <a:endParaRPr lang="zh-CN" altLang="en-US"/>
        </a:p>
      </dgm:t>
    </dgm:pt>
    <dgm:pt modelId="{7C640A0A-B44F-469C-9363-7934EB96513D}">
      <dgm:prSet custT="1"/>
      <dgm:spPr>
        <a:solidFill>
          <a:schemeClr val="accent5">
            <a:lumMod val="75000"/>
          </a:schemeClr>
        </a:solidFill>
      </dgm:spPr>
      <dgm:t>
        <a:bodyPr/>
        <a:lstStyle/>
        <a:p>
          <a:pPr rtl="0">
            <a:lnSpc>
              <a:spcPct val="125000"/>
            </a:lnSpc>
          </a:pPr>
          <a:r>
            <a:rPr lang="zh-CN" altLang="en-US" sz="1600" b="1" dirty="0">
              <a:latin typeface="Arial" panose="020B0604020202020204" pitchFamily="34" charset="0"/>
              <a:ea typeface="微软雅黑" panose="020B0503020204020204" pitchFamily="34" charset="-122"/>
              <a:sym typeface="Arial" panose="020B0604020202020204" pitchFamily="34" charset="0"/>
            </a:rPr>
            <a:t>由允许的误差来决定阶数，以满足精度要求。</a:t>
          </a:r>
        </a:p>
      </dgm:t>
    </dgm:pt>
    <dgm:pt modelId="{0152A37A-DB73-4959-A321-243606369F23}" type="parTrans" cxnId="{35A1EC41-8808-47AE-A197-E9F0AF670F20}">
      <dgm:prSet/>
      <dgm:spPr/>
      <dgm:t>
        <a:bodyPr/>
        <a:lstStyle/>
        <a:p>
          <a:endParaRPr lang="zh-CN" altLang="en-US"/>
        </a:p>
      </dgm:t>
    </dgm:pt>
    <dgm:pt modelId="{B5A66E44-6FD0-45DD-BDAE-931060D3D73A}" type="sibTrans" cxnId="{35A1EC41-8808-47AE-A197-E9F0AF670F20}">
      <dgm:prSet/>
      <dgm:spPr/>
      <dgm:t>
        <a:bodyPr/>
        <a:lstStyle/>
        <a:p>
          <a:endParaRPr lang="zh-CN" altLang="en-US"/>
        </a:p>
      </dgm:t>
    </dgm:pt>
    <dgm:pt modelId="{6A40187E-4A56-4C88-9656-9712B3EB10E8}">
      <dgm:prSet custT="1"/>
      <dgm:spPr>
        <a:solidFill>
          <a:schemeClr val="accent4">
            <a:lumMod val="75000"/>
          </a:schemeClr>
        </a:solidFill>
      </dgm:spPr>
      <dgm:t>
        <a:bodyPr/>
        <a:lstStyle/>
        <a:p>
          <a:pPr rtl="0">
            <a:lnSpc>
              <a:spcPct val="125000"/>
            </a:lnSpc>
          </a:pPr>
          <a:r>
            <a:rPr lang="zh-CN" altLang="en-US" sz="1600" b="1" dirty="0">
              <a:latin typeface="Arial" panose="020B0604020202020204" pitchFamily="34" charset="0"/>
              <a:ea typeface="微软雅黑" panose="020B0503020204020204" pitchFamily="34" charset="-122"/>
              <a:sym typeface="Arial" panose="020B0604020202020204" pitchFamily="34" charset="0"/>
            </a:rPr>
            <a:t>利用多元回归分析模型法，根据辅助传感器的数据，建立更完备的逆模型。</a:t>
          </a:r>
        </a:p>
      </dgm:t>
    </dgm:pt>
    <dgm:pt modelId="{DF91D695-E001-4597-991A-E53FE75E5152}" type="parTrans" cxnId="{C1E60A35-3EA6-4555-BAE6-EB21AE1D5441}">
      <dgm:prSet/>
      <dgm:spPr/>
      <dgm:t>
        <a:bodyPr/>
        <a:lstStyle/>
        <a:p>
          <a:endParaRPr lang="zh-CN" altLang="en-US"/>
        </a:p>
      </dgm:t>
    </dgm:pt>
    <dgm:pt modelId="{252B0762-581D-4E13-BF2F-F380F41ECA7F}" type="sibTrans" cxnId="{C1E60A35-3EA6-4555-BAE6-EB21AE1D5441}">
      <dgm:prSet/>
      <dgm:spPr/>
      <dgm:t>
        <a:bodyPr/>
        <a:lstStyle/>
        <a:p>
          <a:endParaRPr lang="zh-CN" altLang="en-US"/>
        </a:p>
      </dgm:t>
    </dgm:pt>
    <dgm:pt modelId="{D53D6ADF-95E3-413C-85C9-196FFE51F40B}" type="pres">
      <dgm:prSet presAssocID="{C41C5EAB-C2A4-4095-82BC-77E358E1C819}" presName="Name0" presStyleCnt="0">
        <dgm:presLayoutVars>
          <dgm:chPref val="1"/>
          <dgm:dir/>
          <dgm:animOne val="branch"/>
          <dgm:animLvl val="lvl"/>
          <dgm:resizeHandles/>
        </dgm:presLayoutVars>
      </dgm:prSet>
      <dgm:spPr/>
    </dgm:pt>
    <dgm:pt modelId="{B87231A7-65BC-41BE-AAF7-2CFE0A974BF1}" type="pres">
      <dgm:prSet presAssocID="{53106BCF-164B-4044-A7E1-A1ECC471610E}" presName="vertOne" presStyleCnt="0"/>
      <dgm:spPr/>
    </dgm:pt>
    <dgm:pt modelId="{E5EBE843-B0C1-4AED-AECF-52C4A3887897}" type="pres">
      <dgm:prSet presAssocID="{53106BCF-164B-4044-A7E1-A1ECC471610E}" presName="txOne" presStyleLbl="node0" presStyleIdx="0" presStyleCnt="3" custScaleY="19032" custLinFactNeighborX="1033" custLinFactNeighborY="66846">
        <dgm:presLayoutVars>
          <dgm:chPref val="3"/>
        </dgm:presLayoutVars>
      </dgm:prSet>
      <dgm:spPr/>
    </dgm:pt>
    <dgm:pt modelId="{DE36A367-D862-4C12-8C2E-3DFE6D2E453D}" type="pres">
      <dgm:prSet presAssocID="{53106BCF-164B-4044-A7E1-A1ECC471610E}" presName="parTransOne" presStyleCnt="0"/>
      <dgm:spPr/>
    </dgm:pt>
    <dgm:pt modelId="{AD29E1B9-C814-4FE6-AFF6-D15D0032AE7B}" type="pres">
      <dgm:prSet presAssocID="{53106BCF-164B-4044-A7E1-A1ECC471610E}" presName="horzOne" presStyleCnt="0"/>
      <dgm:spPr/>
    </dgm:pt>
    <dgm:pt modelId="{A0BB16AE-5CC1-4210-8D45-B5D98E96E71A}" type="pres">
      <dgm:prSet presAssocID="{2710EFFC-2E76-4E1D-BCF9-5FEB03EDF4D0}" presName="vertTwo" presStyleCnt="0"/>
      <dgm:spPr/>
    </dgm:pt>
    <dgm:pt modelId="{433FB905-6EE9-46E9-8E43-E3623128117C}" type="pres">
      <dgm:prSet presAssocID="{2710EFFC-2E76-4E1D-BCF9-5FEB03EDF4D0}" presName="txTwo" presStyleLbl="node2" presStyleIdx="0" presStyleCnt="3">
        <dgm:presLayoutVars>
          <dgm:chPref val="3"/>
        </dgm:presLayoutVars>
      </dgm:prSet>
      <dgm:spPr/>
    </dgm:pt>
    <dgm:pt modelId="{EF187FCB-BA6B-4FAB-A915-A355BAA6FCBB}" type="pres">
      <dgm:prSet presAssocID="{2710EFFC-2E76-4E1D-BCF9-5FEB03EDF4D0}" presName="horzTwo" presStyleCnt="0"/>
      <dgm:spPr/>
    </dgm:pt>
    <dgm:pt modelId="{9090C473-1221-4DDF-BBE8-55C5559ABA37}" type="pres">
      <dgm:prSet presAssocID="{A9E576B2-4253-4E2A-98CD-9B5028476F4A}" presName="sibSpaceOne" presStyleCnt="0"/>
      <dgm:spPr/>
    </dgm:pt>
    <dgm:pt modelId="{09DCE13C-15C5-4FA7-B020-4FAB6A5E558F}" type="pres">
      <dgm:prSet presAssocID="{2784EC14-C125-4D0F-9A00-03CA049E37C2}" presName="vertOne" presStyleCnt="0"/>
      <dgm:spPr/>
    </dgm:pt>
    <dgm:pt modelId="{E452DE8B-15D2-42CF-97A2-FB70726F0CBD}" type="pres">
      <dgm:prSet presAssocID="{2784EC14-C125-4D0F-9A00-03CA049E37C2}" presName="txOne" presStyleLbl="node0" presStyleIdx="1" presStyleCnt="3" custScaleY="19032" custLinFactNeighborX="103" custLinFactNeighborY="66846">
        <dgm:presLayoutVars>
          <dgm:chPref val="3"/>
        </dgm:presLayoutVars>
      </dgm:prSet>
      <dgm:spPr/>
    </dgm:pt>
    <dgm:pt modelId="{F4301522-0338-4C7F-8715-D81B0BA0DABE}" type="pres">
      <dgm:prSet presAssocID="{2784EC14-C125-4D0F-9A00-03CA049E37C2}" presName="parTransOne" presStyleCnt="0"/>
      <dgm:spPr/>
    </dgm:pt>
    <dgm:pt modelId="{404CF50E-F8EB-40AA-AFDD-C09A01E16E53}" type="pres">
      <dgm:prSet presAssocID="{2784EC14-C125-4D0F-9A00-03CA049E37C2}" presName="horzOne" presStyleCnt="0"/>
      <dgm:spPr/>
    </dgm:pt>
    <dgm:pt modelId="{DCF2DF18-D553-4753-96EA-7E27335E3CF7}" type="pres">
      <dgm:prSet presAssocID="{6A40187E-4A56-4C88-9656-9712B3EB10E8}" presName="vertTwo" presStyleCnt="0"/>
      <dgm:spPr/>
    </dgm:pt>
    <dgm:pt modelId="{D00AA00B-2FD2-4EA2-B9FC-B9784CA1A75B}" type="pres">
      <dgm:prSet presAssocID="{6A40187E-4A56-4C88-9656-9712B3EB10E8}" presName="txTwo" presStyleLbl="node2" presStyleIdx="1" presStyleCnt="3">
        <dgm:presLayoutVars>
          <dgm:chPref val="3"/>
        </dgm:presLayoutVars>
      </dgm:prSet>
      <dgm:spPr/>
    </dgm:pt>
    <dgm:pt modelId="{357618A7-B791-42D3-B76C-2C88BE035883}" type="pres">
      <dgm:prSet presAssocID="{6A40187E-4A56-4C88-9656-9712B3EB10E8}" presName="horzTwo" presStyleCnt="0"/>
      <dgm:spPr/>
    </dgm:pt>
    <dgm:pt modelId="{1E4BC41E-5C1C-443C-ADD7-D004DC7395AF}" type="pres">
      <dgm:prSet presAssocID="{1FD6D9A3-35EF-4D3A-A7B9-1F4A15E9A764}" presName="sibSpaceOne" presStyleCnt="0"/>
      <dgm:spPr/>
    </dgm:pt>
    <dgm:pt modelId="{56B82233-D486-4A60-996B-F125D6D39627}" type="pres">
      <dgm:prSet presAssocID="{A327E48B-71E7-4C6E-BEF4-174423A8519A}" presName="vertOne" presStyleCnt="0"/>
      <dgm:spPr/>
    </dgm:pt>
    <dgm:pt modelId="{000CFC81-6E43-42B3-847B-B1CB42F6C969}" type="pres">
      <dgm:prSet presAssocID="{A327E48B-71E7-4C6E-BEF4-174423A8519A}" presName="txOne" presStyleLbl="node0" presStyleIdx="2" presStyleCnt="3" custScaleY="19032" custLinFactNeighborX="103" custLinFactNeighborY="66846">
        <dgm:presLayoutVars>
          <dgm:chPref val="3"/>
        </dgm:presLayoutVars>
      </dgm:prSet>
      <dgm:spPr/>
    </dgm:pt>
    <dgm:pt modelId="{5A0FB142-4910-4C99-B499-4465980E90B2}" type="pres">
      <dgm:prSet presAssocID="{A327E48B-71E7-4C6E-BEF4-174423A8519A}" presName="parTransOne" presStyleCnt="0"/>
      <dgm:spPr/>
    </dgm:pt>
    <dgm:pt modelId="{CC59DD31-B64D-4448-8AB1-EB376A9665BD}" type="pres">
      <dgm:prSet presAssocID="{A327E48B-71E7-4C6E-BEF4-174423A8519A}" presName="horzOne" presStyleCnt="0"/>
      <dgm:spPr/>
    </dgm:pt>
    <dgm:pt modelId="{89C38A16-E807-49A2-8268-168605FF5348}" type="pres">
      <dgm:prSet presAssocID="{7C640A0A-B44F-469C-9363-7934EB96513D}" presName="vertTwo" presStyleCnt="0"/>
      <dgm:spPr/>
    </dgm:pt>
    <dgm:pt modelId="{23CEF2EF-EF52-4B20-AF5E-B83C3BA3674A}" type="pres">
      <dgm:prSet presAssocID="{7C640A0A-B44F-469C-9363-7934EB96513D}" presName="txTwo" presStyleLbl="node2" presStyleIdx="2" presStyleCnt="3">
        <dgm:presLayoutVars>
          <dgm:chPref val="3"/>
        </dgm:presLayoutVars>
      </dgm:prSet>
      <dgm:spPr/>
    </dgm:pt>
    <dgm:pt modelId="{568FA348-9888-483A-AF74-300E128DD9A8}" type="pres">
      <dgm:prSet presAssocID="{7C640A0A-B44F-469C-9363-7934EB96513D}" presName="horzTwo" presStyleCnt="0"/>
      <dgm:spPr/>
    </dgm:pt>
  </dgm:ptLst>
  <dgm:cxnLst>
    <dgm:cxn modelId="{C453540B-1511-436A-8349-2B255F471065}" type="presOf" srcId="{C41C5EAB-C2A4-4095-82BC-77E358E1C819}" destId="{D53D6ADF-95E3-413C-85C9-196FFE51F40B}" srcOrd="0" destOrd="0" presId="urn:microsoft.com/office/officeart/2005/8/layout/hierarchy4"/>
    <dgm:cxn modelId="{8F379D0D-EA93-445C-9FF9-0E4134978BAB}" type="presOf" srcId="{7C640A0A-B44F-469C-9363-7934EB96513D}" destId="{23CEF2EF-EF52-4B20-AF5E-B83C3BA3674A}" srcOrd="0" destOrd="0" presId="urn:microsoft.com/office/officeart/2005/8/layout/hierarchy4"/>
    <dgm:cxn modelId="{C1E60A35-3EA6-4555-BAE6-EB21AE1D5441}" srcId="{2784EC14-C125-4D0F-9A00-03CA049E37C2}" destId="{6A40187E-4A56-4C88-9656-9712B3EB10E8}" srcOrd="0" destOrd="0" parTransId="{DF91D695-E001-4597-991A-E53FE75E5152}" sibTransId="{252B0762-581D-4E13-BF2F-F380F41ECA7F}"/>
    <dgm:cxn modelId="{AADA463D-9E82-4B96-BA32-03F81D985B74}" type="presOf" srcId="{53106BCF-164B-4044-A7E1-A1ECC471610E}" destId="{E5EBE843-B0C1-4AED-AECF-52C4A3887897}" srcOrd="0" destOrd="0" presId="urn:microsoft.com/office/officeart/2005/8/layout/hierarchy4"/>
    <dgm:cxn modelId="{35A1EC41-8808-47AE-A197-E9F0AF670F20}" srcId="{A327E48B-71E7-4C6E-BEF4-174423A8519A}" destId="{7C640A0A-B44F-469C-9363-7934EB96513D}" srcOrd="0" destOrd="0" parTransId="{0152A37A-DB73-4959-A321-243606369F23}" sibTransId="{B5A66E44-6FD0-45DD-BDAE-931060D3D73A}"/>
    <dgm:cxn modelId="{A1E1B655-53DD-4C5B-81DA-B0602A2C81A9}" type="presOf" srcId="{2710EFFC-2E76-4E1D-BCF9-5FEB03EDF4D0}" destId="{433FB905-6EE9-46E9-8E43-E3623128117C}" srcOrd="0" destOrd="0" presId="urn:microsoft.com/office/officeart/2005/8/layout/hierarchy4"/>
    <dgm:cxn modelId="{A91B6C5A-DAB3-47D2-AAC6-839CAD247BF6}" type="presOf" srcId="{6A40187E-4A56-4C88-9656-9712B3EB10E8}" destId="{D00AA00B-2FD2-4EA2-B9FC-B9784CA1A75B}" srcOrd="0" destOrd="0" presId="urn:microsoft.com/office/officeart/2005/8/layout/hierarchy4"/>
    <dgm:cxn modelId="{9E2CEF87-BA63-455C-B1B4-37AE0021C3B9}" srcId="{C41C5EAB-C2A4-4095-82BC-77E358E1C819}" destId="{2784EC14-C125-4D0F-9A00-03CA049E37C2}" srcOrd="1" destOrd="0" parTransId="{EAB239B9-B0B4-4488-8E48-225C7CBE1708}" sibTransId="{1FD6D9A3-35EF-4D3A-A7B9-1F4A15E9A764}"/>
    <dgm:cxn modelId="{4308558F-48B0-4D84-A2A4-FC57CF0F0000}" srcId="{C41C5EAB-C2A4-4095-82BC-77E358E1C819}" destId="{A327E48B-71E7-4C6E-BEF4-174423A8519A}" srcOrd="2" destOrd="0" parTransId="{DDBF4249-B8E6-450C-B18E-E5BA7A1C876B}" sibTransId="{CF7AED4B-1129-421D-AE7E-7647A6987F13}"/>
    <dgm:cxn modelId="{52E413B9-9D90-4FB1-869A-BADEF45AF96D}" srcId="{53106BCF-164B-4044-A7E1-A1ECC471610E}" destId="{2710EFFC-2E76-4E1D-BCF9-5FEB03EDF4D0}" srcOrd="0" destOrd="0" parTransId="{CDDB8C67-387B-4B43-894C-888795DE6193}" sibTransId="{7F3E6811-712B-44CB-ADA9-107D39D4B78B}"/>
    <dgm:cxn modelId="{7BC9A1B9-56B4-4E6F-9C37-3AE453BFB639}" type="presOf" srcId="{A327E48B-71E7-4C6E-BEF4-174423A8519A}" destId="{000CFC81-6E43-42B3-847B-B1CB42F6C969}" srcOrd="0" destOrd="0" presId="urn:microsoft.com/office/officeart/2005/8/layout/hierarchy4"/>
    <dgm:cxn modelId="{FD9A9EBF-68FC-4AF4-A133-A77B366F147C}" srcId="{C41C5EAB-C2A4-4095-82BC-77E358E1C819}" destId="{53106BCF-164B-4044-A7E1-A1ECC471610E}" srcOrd="0" destOrd="0" parTransId="{FF0A856F-A0C3-4035-A25B-FD50F6BB9C85}" sibTransId="{A9E576B2-4253-4E2A-98CD-9B5028476F4A}"/>
    <dgm:cxn modelId="{517397C0-C89E-4873-9FFF-1FE6E5C135E3}" type="presOf" srcId="{2784EC14-C125-4D0F-9A00-03CA049E37C2}" destId="{E452DE8B-15D2-42CF-97A2-FB70726F0CBD}" srcOrd="0" destOrd="0" presId="urn:microsoft.com/office/officeart/2005/8/layout/hierarchy4"/>
    <dgm:cxn modelId="{99FFE08E-8498-4C1D-8C42-6926A5FE457B}" type="presParOf" srcId="{D53D6ADF-95E3-413C-85C9-196FFE51F40B}" destId="{B87231A7-65BC-41BE-AAF7-2CFE0A974BF1}" srcOrd="0" destOrd="0" presId="urn:microsoft.com/office/officeart/2005/8/layout/hierarchy4"/>
    <dgm:cxn modelId="{5AE9AC78-FBF8-417F-A02D-2BB53DCBABFA}" type="presParOf" srcId="{B87231A7-65BC-41BE-AAF7-2CFE0A974BF1}" destId="{E5EBE843-B0C1-4AED-AECF-52C4A3887897}" srcOrd="0" destOrd="0" presId="urn:microsoft.com/office/officeart/2005/8/layout/hierarchy4"/>
    <dgm:cxn modelId="{BB3E3426-85DC-4ACE-ABF8-2756AA11036B}" type="presParOf" srcId="{B87231A7-65BC-41BE-AAF7-2CFE0A974BF1}" destId="{DE36A367-D862-4C12-8C2E-3DFE6D2E453D}" srcOrd="1" destOrd="0" presId="urn:microsoft.com/office/officeart/2005/8/layout/hierarchy4"/>
    <dgm:cxn modelId="{30A4AB7C-AF74-448B-B4EA-9650679ECBD6}" type="presParOf" srcId="{B87231A7-65BC-41BE-AAF7-2CFE0A974BF1}" destId="{AD29E1B9-C814-4FE6-AFF6-D15D0032AE7B}" srcOrd="2" destOrd="0" presId="urn:microsoft.com/office/officeart/2005/8/layout/hierarchy4"/>
    <dgm:cxn modelId="{F1E919E0-3835-4C88-899B-C70117726C52}" type="presParOf" srcId="{AD29E1B9-C814-4FE6-AFF6-D15D0032AE7B}" destId="{A0BB16AE-5CC1-4210-8D45-B5D98E96E71A}" srcOrd="0" destOrd="0" presId="urn:microsoft.com/office/officeart/2005/8/layout/hierarchy4"/>
    <dgm:cxn modelId="{217F37AC-817D-49A5-A00B-11F25B609D63}" type="presParOf" srcId="{A0BB16AE-5CC1-4210-8D45-B5D98E96E71A}" destId="{433FB905-6EE9-46E9-8E43-E3623128117C}" srcOrd="0" destOrd="0" presId="urn:microsoft.com/office/officeart/2005/8/layout/hierarchy4"/>
    <dgm:cxn modelId="{F43ADFBC-1893-431D-8A6A-FB96D8C660EC}" type="presParOf" srcId="{A0BB16AE-5CC1-4210-8D45-B5D98E96E71A}" destId="{EF187FCB-BA6B-4FAB-A915-A355BAA6FCBB}" srcOrd="1" destOrd="0" presId="urn:microsoft.com/office/officeart/2005/8/layout/hierarchy4"/>
    <dgm:cxn modelId="{51DB6AE4-2459-48C9-BEF6-0AE6431C5C5A}" type="presParOf" srcId="{D53D6ADF-95E3-413C-85C9-196FFE51F40B}" destId="{9090C473-1221-4DDF-BBE8-55C5559ABA37}" srcOrd="1" destOrd="0" presId="urn:microsoft.com/office/officeart/2005/8/layout/hierarchy4"/>
    <dgm:cxn modelId="{05F631B3-172F-491F-81E0-8C1972EA7901}" type="presParOf" srcId="{D53D6ADF-95E3-413C-85C9-196FFE51F40B}" destId="{09DCE13C-15C5-4FA7-B020-4FAB6A5E558F}" srcOrd="2" destOrd="0" presId="urn:microsoft.com/office/officeart/2005/8/layout/hierarchy4"/>
    <dgm:cxn modelId="{216DE1A1-B79E-4EA5-9657-1759A903EF9E}" type="presParOf" srcId="{09DCE13C-15C5-4FA7-B020-4FAB6A5E558F}" destId="{E452DE8B-15D2-42CF-97A2-FB70726F0CBD}" srcOrd="0" destOrd="0" presId="urn:microsoft.com/office/officeart/2005/8/layout/hierarchy4"/>
    <dgm:cxn modelId="{CEC275ED-B391-4C8E-8B23-C3B7EA1869D9}" type="presParOf" srcId="{09DCE13C-15C5-4FA7-B020-4FAB6A5E558F}" destId="{F4301522-0338-4C7F-8715-D81B0BA0DABE}" srcOrd="1" destOrd="0" presId="urn:microsoft.com/office/officeart/2005/8/layout/hierarchy4"/>
    <dgm:cxn modelId="{D2DB3A7B-5C90-4337-A032-E7CCE5D6FDD4}" type="presParOf" srcId="{09DCE13C-15C5-4FA7-B020-4FAB6A5E558F}" destId="{404CF50E-F8EB-40AA-AFDD-C09A01E16E53}" srcOrd="2" destOrd="0" presId="urn:microsoft.com/office/officeart/2005/8/layout/hierarchy4"/>
    <dgm:cxn modelId="{D48E5294-2204-4DFF-9DC4-D90E4796E891}" type="presParOf" srcId="{404CF50E-F8EB-40AA-AFDD-C09A01E16E53}" destId="{DCF2DF18-D553-4753-96EA-7E27335E3CF7}" srcOrd="0" destOrd="0" presId="urn:microsoft.com/office/officeart/2005/8/layout/hierarchy4"/>
    <dgm:cxn modelId="{0AD41AD8-7271-4EB7-92AE-3FBBE4E72D3A}" type="presParOf" srcId="{DCF2DF18-D553-4753-96EA-7E27335E3CF7}" destId="{D00AA00B-2FD2-4EA2-B9FC-B9784CA1A75B}" srcOrd="0" destOrd="0" presId="urn:microsoft.com/office/officeart/2005/8/layout/hierarchy4"/>
    <dgm:cxn modelId="{313F7DF7-73A2-474D-91DB-3D798A1EFCD3}" type="presParOf" srcId="{DCF2DF18-D553-4753-96EA-7E27335E3CF7}" destId="{357618A7-B791-42D3-B76C-2C88BE035883}" srcOrd="1" destOrd="0" presId="urn:microsoft.com/office/officeart/2005/8/layout/hierarchy4"/>
    <dgm:cxn modelId="{78BC5EC9-4F40-4307-9581-9DD34CE35F96}" type="presParOf" srcId="{D53D6ADF-95E3-413C-85C9-196FFE51F40B}" destId="{1E4BC41E-5C1C-443C-ADD7-D004DC7395AF}" srcOrd="3" destOrd="0" presId="urn:microsoft.com/office/officeart/2005/8/layout/hierarchy4"/>
    <dgm:cxn modelId="{C11CD3E9-6E56-4551-AA43-4ABA24F562EF}" type="presParOf" srcId="{D53D6ADF-95E3-413C-85C9-196FFE51F40B}" destId="{56B82233-D486-4A60-996B-F125D6D39627}" srcOrd="4" destOrd="0" presId="urn:microsoft.com/office/officeart/2005/8/layout/hierarchy4"/>
    <dgm:cxn modelId="{AD6E463C-0271-44F2-9FA9-5EB352CAF1DB}" type="presParOf" srcId="{56B82233-D486-4A60-996B-F125D6D39627}" destId="{000CFC81-6E43-42B3-847B-B1CB42F6C969}" srcOrd="0" destOrd="0" presId="urn:microsoft.com/office/officeart/2005/8/layout/hierarchy4"/>
    <dgm:cxn modelId="{D9582A3A-C031-4892-91C8-6CF8589F0CEE}" type="presParOf" srcId="{56B82233-D486-4A60-996B-F125D6D39627}" destId="{5A0FB142-4910-4C99-B499-4465980E90B2}" srcOrd="1" destOrd="0" presId="urn:microsoft.com/office/officeart/2005/8/layout/hierarchy4"/>
    <dgm:cxn modelId="{10084133-97BF-4BD4-AB67-C716206BC811}" type="presParOf" srcId="{56B82233-D486-4A60-996B-F125D6D39627}" destId="{CC59DD31-B64D-4448-8AB1-EB376A9665BD}" srcOrd="2" destOrd="0" presId="urn:microsoft.com/office/officeart/2005/8/layout/hierarchy4"/>
    <dgm:cxn modelId="{9DD09D19-DCCF-42B5-BF2E-AC676501E1EF}" type="presParOf" srcId="{CC59DD31-B64D-4448-8AB1-EB376A9665BD}" destId="{89C38A16-E807-49A2-8268-168605FF5348}" srcOrd="0" destOrd="0" presId="urn:microsoft.com/office/officeart/2005/8/layout/hierarchy4"/>
    <dgm:cxn modelId="{9F7BAC61-3B2D-44B5-8275-14E73E7B0C89}" type="presParOf" srcId="{89C38A16-E807-49A2-8268-168605FF5348}" destId="{23CEF2EF-EF52-4B20-AF5E-B83C3BA3674A}" srcOrd="0" destOrd="0" presId="urn:microsoft.com/office/officeart/2005/8/layout/hierarchy4"/>
    <dgm:cxn modelId="{58F2162A-3615-4E09-A01C-B6E845035E1F}" type="presParOf" srcId="{89C38A16-E807-49A2-8268-168605FF5348}" destId="{568FA348-9888-483A-AF74-300E128DD9A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80F7A2-59BA-488F-9896-9430A8BC57BD}" type="doc">
      <dgm:prSet loTypeId="urn:microsoft.com/office/officeart/2009/3/layout/HorizontalOrganizationChart" loCatId="hierarchy" qsTypeId="urn:microsoft.com/office/officeart/2005/8/quickstyle/simple5" qsCatId="simple" csTypeId="urn:microsoft.com/office/officeart/2005/8/colors/colorful1" csCatId="colorful" phldr="1"/>
      <dgm:spPr/>
      <dgm:t>
        <a:bodyPr/>
        <a:lstStyle/>
        <a:p>
          <a:endParaRPr lang="zh-CN" altLang="en-US"/>
        </a:p>
      </dgm:t>
    </dgm:pt>
    <dgm:pt modelId="{B43F6EB0-F332-4947-A51C-BF3068AC16B4}">
      <dgm:prSet custT="1"/>
      <dgm:spPr/>
      <dgm:t>
        <a:bodyPr/>
        <a:lstStyle/>
        <a:p>
          <a:pPr rtl="0"/>
          <a:r>
            <a:rPr lang="zh-CN" altLang="en-US" sz="2000" b="1" dirty="0">
              <a:latin typeface="Arial" panose="020B0604020202020204" pitchFamily="34" charset="0"/>
              <a:ea typeface="微软雅黑" panose="020B0503020204020204" pitchFamily="34" charset="-122"/>
              <a:sym typeface="Arial" panose="020B0604020202020204" pitchFamily="34" charset="0"/>
            </a:rPr>
            <a:t>多元回归</a:t>
          </a:r>
          <a:endParaRPr lang="zh-CN" sz="2000" dirty="0">
            <a:latin typeface="Arial" panose="020B0604020202020204" pitchFamily="34" charset="0"/>
            <a:ea typeface="微软雅黑" panose="020B0503020204020204" pitchFamily="34" charset="-122"/>
            <a:sym typeface="Arial" panose="020B0604020202020204" pitchFamily="34" charset="0"/>
          </a:endParaRPr>
        </a:p>
      </dgm:t>
    </dgm:pt>
    <dgm:pt modelId="{9AFD237E-C905-439D-A447-0292B039FD9E}" type="parTrans" cxnId="{4794CA57-CEA1-497C-83FC-9D909F46646E}">
      <dgm:prSet/>
      <dgm:spPr/>
      <dgm:t>
        <a:bodyPr/>
        <a:lstStyle/>
        <a:p>
          <a:endParaRPr lang="zh-CN" altLang="en-US" sz="2000"/>
        </a:p>
      </dgm:t>
    </dgm:pt>
    <dgm:pt modelId="{77440D16-ACCF-46D9-9CEE-A9858A24C531}" type="sibTrans" cxnId="{4794CA57-CEA1-497C-83FC-9D909F46646E}">
      <dgm:prSet/>
      <dgm:spPr/>
      <dgm:t>
        <a:bodyPr/>
        <a:lstStyle/>
        <a:p>
          <a:endParaRPr lang="zh-CN" altLang="en-US" sz="2000"/>
        </a:p>
      </dgm:t>
    </dgm:pt>
    <dgm:pt modelId="{1400FB95-342E-467D-9767-6ED8D2229082}">
      <dgm:prSet custT="1"/>
      <dgm:spPr/>
      <dgm:t>
        <a:bodyPr/>
        <a:lstStyle/>
        <a:p>
          <a:pPr rtl="0"/>
          <a:r>
            <a:rPr lang="en-US" altLang="zh-CN" sz="2000" b="1" dirty="0">
              <a:latin typeface="Arial" panose="020B0604020202020204" pitchFamily="34" charset="0"/>
              <a:ea typeface="微软雅黑" panose="020B0503020204020204" pitchFamily="34" charset="-122"/>
              <a:sym typeface="Arial" panose="020B0604020202020204" pitchFamily="34" charset="0"/>
            </a:rPr>
            <a:t>n=1</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dgm:t>
    </dgm:pt>
    <dgm:pt modelId="{87A632E7-792E-464A-B1BB-7C8B1B965FCF}" type="parTrans" cxnId="{413FDC9B-CDE1-46D4-9BAC-86CEDC8539EB}">
      <dgm:prSet/>
      <dgm:spPr/>
      <dgm:t>
        <a:bodyPr/>
        <a:lstStyle/>
        <a:p>
          <a:endParaRPr lang="zh-CN" altLang="en-US" sz="2000"/>
        </a:p>
      </dgm:t>
    </dgm:pt>
    <dgm:pt modelId="{6D0D0465-10D5-4AC3-A8E1-01A35AB4D5BE}" type="sibTrans" cxnId="{413FDC9B-CDE1-46D4-9BAC-86CEDC8539EB}">
      <dgm:prSet/>
      <dgm:spPr/>
      <dgm:t>
        <a:bodyPr/>
        <a:lstStyle/>
        <a:p>
          <a:endParaRPr lang="zh-CN" altLang="en-US" sz="2000"/>
        </a:p>
      </dgm:t>
    </dgm:pt>
    <dgm:pt modelId="{7F7B0C54-3B58-49DD-B95D-F059E177575B}">
      <dgm:prSet custT="1"/>
      <dgm:spPr/>
      <dgm:t>
        <a:bodyPr/>
        <a:lstStyle/>
        <a:p>
          <a:pPr rtl="0"/>
          <a:r>
            <a:rPr lang="en-US" altLang="zh-CN" sz="2000" b="1" dirty="0">
              <a:latin typeface="Arial" panose="020B0604020202020204" pitchFamily="34" charset="0"/>
              <a:ea typeface="微软雅黑" panose="020B0503020204020204" pitchFamily="34" charset="-122"/>
              <a:sym typeface="Arial" panose="020B0604020202020204" pitchFamily="34" charset="0"/>
            </a:rPr>
            <a:t>n=2</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dgm:t>
    </dgm:pt>
    <dgm:pt modelId="{60593602-0A9A-4208-9BC3-AEB07A6F4E04}" type="parTrans" cxnId="{6D5E4986-F1FB-404B-9E0A-D4A2ECF79563}">
      <dgm:prSet/>
      <dgm:spPr/>
      <dgm:t>
        <a:bodyPr/>
        <a:lstStyle/>
        <a:p>
          <a:endParaRPr lang="zh-CN" altLang="en-US" sz="2000"/>
        </a:p>
      </dgm:t>
    </dgm:pt>
    <dgm:pt modelId="{65661E45-7188-4B5E-BC11-A6B3753B922E}" type="sibTrans" cxnId="{6D5E4986-F1FB-404B-9E0A-D4A2ECF79563}">
      <dgm:prSet/>
      <dgm:spPr/>
      <dgm:t>
        <a:bodyPr/>
        <a:lstStyle/>
        <a:p>
          <a:endParaRPr lang="zh-CN" altLang="en-US" sz="2000"/>
        </a:p>
      </dgm:t>
    </dgm:pt>
    <dgm:pt modelId="{41D9250F-B823-4A65-B006-4878AC9BD701}">
      <dgm:prSet custT="1"/>
      <dgm:spPr/>
      <dgm:t>
        <a:bodyPr/>
        <a:lstStyle/>
        <a:p>
          <a:pPr rtl="0"/>
          <a:r>
            <a:rPr lang="zh-CN" altLang="en-US" sz="2000" b="1" dirty="0">
              <a:latin typeface="Arial" panose="020B0604020202020204" pitchFamily="34" charset="0"/>
              <a:ea typeface="微软雅黑" panose="020B0503020204020204" pitchFamily="34" charset="-122"/>
              <a:sym typeface="Arial" panose="020B0604020202020204" pitchFamily="34" charset="0"/>
            </a:rPr>
            <a:t>二元回归方程</a:t>
          </a:r>
          <a:endParaRPr lang="zh-CN" sz="2000" dirty="0">
            <a:latin typeface="Arial" panose="020B0604020202020204" pitchFamily="34" charset="0"/>
            <a:ea typeface="微软雅黑" panose="020B0503020204020204" pitchFamily="34" charset="-122"/>
            <a:sym typeface="Arial" panose="020B0604020202020204" pitchFamily="34" charset="0"/>
          </a:endParaRPr>
        </a:p>
      </dgm:t>
    </dgm:pt>
    <dgm:pt modelId="{23815677-53BF-4BAD-AC8E-682E93C77A78}" type="parTrans" cxnId="{3226614C-9749-473D-9847-8BE0E5D37165}">
      <dgm:prSet/>
      <dgm:spPr/>
      <dgm:t>
        <a:bodyPr/>
        <a:lstStyle/>
        <a:p>
          <a:endParaRPr lang="zh-CN" altLang="en-US" sz="2000"/>
        </a:p>
      </dgm:t>
    </dgm:pt>
    <dgm:pt modelId="{D65015FA-1C92-477E-9D34-1151B2379DF1}" type="sibTrans" cxnId="{3226614C-9749-473D-9847-8BE0E5D37165}">
      <dgm:prSet/>
      <dgm:spPr/>
      <dgm:t>
        <a:bodyPr/>
        <a:lstStyle/>
        <a:p>
          <a:endParaRPr lang="zh-CN" altLang="en-US" sz="2000"/>
        </a:p>
      </dgm:t>
    </dgm:pt>
    <dgm:pt modelId="{56C9AE39-7B3F-4444-9175-64E62DF7993E}">
      <dgm:prSet custT="1"/>
      <dgm:spPr/>
      <dgm:t>
        <a:bodyPr/>
        <a:lstStyle/>
        <a:p>
          <a:pPr rtl="0"/>
          <a:r>
            <a:rPr lang="zh-CN" altLang="en-US" sz="2000" b="1" dirty="0">
              <a:latin typeface="Arial" panose="020B0604020202020204" pitchFamily="34" charset="0"/>
              <a:ea typeface="微软雅黑" panose="020B0503020204020204" pitchFamily="34" charset="-122"/>
              <a:sym typeface="Arial" panose="020B0604020202020204" pitchFamily="34" charset="0"/>
            </a:rPr>
            <a:t>三元回归方程</a:t>
          </a:r>
          <a:endParaRPr lang="zh-CN" sz="2000" dirty="0">
            <a:latin typeface="Arial" panose="020B0604020202020204" pitchFamily="34" charset="0"/>
            <a:ea typeface="微软雅黑" panose="020B0503020204020204" pitchFamily="34" charset="-122"/>
            <a:sym typeface="Arial" panose="020B0604020202020204" pitchFamily="34" charset="0"/>
          </a:endParaRPr>
        </a:p>
      </dgm:t>
    </dgm:pt>
    <dgm:pt modelId="{D2A48ECA-F60D-43E8-B490-F87A0209D232}" type="parTrans" cxnId="{C6375EA9-A528-4B2E-A460-C23E5D67836F}">
      <dgm:prSet/>
      <dgm:spPr/>
      <dgm:t>
        <a:bodyPr/>
        <a:lstStyle/>
        <a:p>
          <a:endParaRPr lang="zh-CN" altLang="en-US" sz="2000"/>
        </a:p>
      </dgm:t>
    </dgm:pt>
    <dgm:pt modelId="{4E259A65-D39D-488B-A266-07EB463DDA07}" type="sibTrans" cxnId="{C6375EA9-A528-4B2E-A460-C23E5D67836F}">
      <dgm:prSet/>
      <dgm:spPr/>
      <dgm:t>
        <a:bodyPr/>
        <a:lstStyle/>
        <a:p>
          <a:endParaRPr lang="zh-CN" altLang="en-US" sz="2000"/>
        </a:p>
      </dgm:t>
    </dgm:pt>
    <dgm:pt modelId="{B5FE6C50-D0D6-4F3D-94A8-74440803FF30}">
      <dgm:prSet/>
      <dgm:spPr/>
      <dgm: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dgm:t>
    </dgm:pt>
    <dgm:pt modelId="{1AA60608-B405-420A-9F05-5CE070982C82}" type="parTrans" cxnId="{68F6E37E-ED57-4246-B55B-6E98FB637190}">
      <dgm:prSet/>
      <dgm:spPr/>
      <dgm:t>
        <a:bodyPr/>
        <a:lstStyle/>
        <a:p>
          <a:endParaRPr lang="zh-CN" altLang="en-US"/>
        </a:p>
      </dgm:t>
    </dgm:pt>
    <dgm:pt modelId="{5BC099AB-3930-4EE4-8F57-CD3933A3FEB0}" type="sibTrans" cxnId="{68F6E37E-ED57-4246-B55B-6E98FB637190}">
      <dgm:prSet/>
      <dgm:spPr/>
      <dgm:t>
        <a:bodyPr/>
        <a:lstStyle/>
        <a:p>
          <a:endParaRPr lang="zh-CN" altLang="en-US"/>
        </a:p>
      </dgm:t>
    </dgm:pt>
    <dgm:pt modelId="{24110AA3-FE1A-4900-B8F2-15D1F1821B62}">
      <dgm:prSet/>
      <dgm:spPr/>
      <dgm: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dgm:t>
    </dgm:pt>
    <dgm:pt modelId="{4C62E634-2B45-4F6D-95D9-1D12A82B0884}" type="parTrans" cxnId="{5F203D8F-F4A0-4075-AF7A-FB611631F907}">
      <dgm:prSet/>
      <dgm:spPr/>
      <dgm:t>
        <a:bodyPr/>
        <a:lstStyle/>
        <a:p>
          <a:endParaRPr lang="zh-CN" altLang="en-US"/>
        </a:p>
      </dgm:t>
    </dgm:pt>
    <dgm:pt modelId="{AC263E10-6DCD-4F24-9A4C-1DD7B6F20550}" type="sibTrans" cxnId="{5F203D8F-F4A0-4075-AF7A-FB611631F907}">
      <dgm:prSet/>
      <dgm:spPr/>
      <dgm:t>
        <a:bodyPr/>
        <a:lstStyle/>
        <a:p>
          <a:endParaRPr lang="zh-CN" altLang="en-US"/>
        </a:p>
      </dgm:t>
    </dgm:pt>
    <dgm:pt modelId="{9AE28E89-E5ED-45AF-9963-2796ED127D5C}" type="pres">
      <dgm:prSet presAssocID="{F280F7A2-59BA-488F-9896-9430A8BC57BD}" presName="hierChild1" presStyleCnt="0">
        <dgm:presLayoutVars>
          <dgm:orgChart val="1"/>
          <dgm:chPref val="1"/>
          <dgm:dir/>
          <dgm:animOne val="branch"/>
          <dgm:animLvl val="lvl"/>
          <dgm:resizeHandles/>
        </dgm:presLayoutVars>
      </dgm:prSet>
      <dgm:spPr/>
    </dgm:pt>
    <dgm:pt modelId="{89123802-C941-4BEE-A8FB-F4509979B289}" type="pres">
      <dgm:prSet presAssocID="{B43F6EB0-F332-4947-A51C-BF3068AC16B4}" presName="hierRoot1" presStyleCnt="0">
        <dgm:presLayoutVars>
          <dgm:hierBranch val="init"/>
        </dgm:presLayoutVars>
      </dgm:prSet>
      <dgm:spPr/>
    </dgm:pt>
    <dgm:pt modelId="{E1C7E0A6-37C2-4F0E-8A4B-BCB20FDEE949}" type="pres">
      <dgm:prSet presAssocID="{B43F6EB0-F332-4947-A51C-BF3068AC16B4}" presName="rootComposite1" presStyleCnt="0"/>
      <dgm:spPr/>
    </dgm:pt>
    <dgm:pt modelId="{2F911080-3898-485C-A919-3B49219BA110}" type="pres">
      <dgm:prSet presAssocID="{B43F6EB0-F332-4947-A51C-BF3068AC16B4}" presName="rootText1" presStyleLbl="node0" presStyleIdx="0" presStyleCnt="1" custScaleX="81330" custScaleY="163262">
        <dgm:presLayoutVars>
          <dgm:chPref val="3"/>
        </dgm:presLayoutVars>
      </dgm:prSet>
      <dgm:spPr/>
    </dgm:pt>
    <dgm:pt modelId="{182F3A5C-0286-4895-AF71-41F948D677AF}" type="pres">
      <dgm:prSet presAssocID="{B43F6EB0-F332-4947-A51C-BF3068AC16B4}" presName="rootConnector1" presStyleLbl="node1" presStyleIdx="0" presStyleCnt="0"/>
      <dgm:spPr/>
    </dgm:pt>
    <dgm:pt modelId="{0F056E96-CF76-4648-AF75-2A4EE63103E6}" type="pres">
      <dgm:prSet presAssocID="{B43F6EB0-F332-4947-A51C-BF3068AC16B4}" presName="hierChild2" presStyleCnt="0"/>
      <dgm:spPr/>
    </dgm:pt>
    <dgm:pt modelId="{4F5455D1-7B65-4B43-982A-97A98845D2B3}" type="pres">
      <dgm:prSet presAssocID="{87A632E7-792E-464A-B1BB-7C8B1B965FCF}" presName="Name64" presStyleLbl="parChTrans1D2" presStyleIdx="0" presStyleCnt="2"/>
      <dgm:spPr/>
    </dgm:pt>
    <dgm:pt modelId="{8C2C83AE-5C6D-4A55-BF35-33DBAA69F396}" type="pres">
      <dgm:prSet presAssocID="{1400FB95-342E-467D-9767-6ED8D2229082}" presName="hierRoot2" presStyleCnt="0">
        <dgm:presLayoutVars>
          <dgm:hierBranch val="init"/>
        </dgm:presLayoutVars>
      </dgm:prSet>
      <dgm:spPr/>
    </dgm:pt>
    <dgm:pt modelId="{287E0B16-7D81-44FC-A410-79DD1E4BD997}" type="pres">
      <dgm:prSet presAssocID="{1400FB95-342E-467D-9767-6ED8D2229082}" presName="rootComposite" presStyleCnt="0"/>
      <dgm:spPr/>
    </dgm:pt>
    <dgm:pt modelId="{4680E471-83E8-4E93-AD10-C8945567FBE2}" type="pres">
      <dgm:prSet presAssocID="{1400FB95-342E-467D-9767-6ED8D2229082}" presName="rootText" presStyleLbl="node2" presStyleIdx="0" presStyleCnt="2" custScaleX="73131">
        <dgm:presLayoutVars>
          <dgm:chPref val="3"/>
        </dgm:presLayoutVars>
      </dgm:prSet>
      <dgm:spPr/>
    </dgm:pt>
    <dgm:pt modelId="{A12749BF-27CB-4518-B961-2186D7391581}" type="pres">
      <dgm:prSet presAssocID="{1400FB95-342E-467D-9767-6ED8D2229082}" presName="rootConnector" presStyleLbl="node2" presStyleIdx="0" presStyleCnt="2"/>
      <dgm:spPr/>
    </dgm:pt>
    <dgm:pt modelId="{1F9A0B0A-23B6-4C1D-97B5-D68CA1130C9C}" type="pres">
      <dgm:prSet presAssocID="{1400FB95-342E-467D-9767-6ED8D2229082}" presName="hierChild4" presStyleCnt="0"/>
      <dgm:spPr/>
    </dgm:pt>
    <dgm:pt modelId="{718A0C43-0501-4C5D-86CA-4AB377BF592C}" type="pres">
      <dgm:prSet presAssocID="{23815677-53BF-4BAD-AC8E-682E93C77A78}" presName="Name64" presStyleLbl="parChTrans1D3" presStyleIdx="0" presStyleCnt="2"/>
      <dgm:spPr/>
    </dgm:pt>
    <dgm:pt modelId="{A595BFFD-6809-4780-9E37-5D82B63B5314}" type="pres">
      <dgm:prSet presAssocID="{41D9250F-B823-4A65-B006-4878AC9BD701}" presName="hierRoot2" presStyleCnt="0">
        <dgm:presLayoutVars>
          <dgm:hierBranch val="init"/>
        </dgm:presLayoutVars>
      </dgm:prSet>
      <dgm:spPr/>
    </dgm:pt>
    <dgm:pt modelId="{0D8A9005-3779-4A5D-8D06-6776E8C30E32}" type="pres">
      <dgm:prSet presAssocID="{41D9250F-B823-4A65-B006-4878AC9BD701}" presName="rootComposite" presStyleCnt="0"/>
      <dgm:spPr/>
    </dgm:pt>
    <dgm:pt modelId="{3A1A1038-3F51-4A06-8DCE-953FFD62970C}" type="pres">
      <dgm:prSet presAssocID="{41D9250F-B823-4A65-B006-4878AC9BD701}" presName="rootText" presStyleLbl="node3" presStyleIdx="0" presStyleCnt="2">
        <dgm:presLayoutVars>
          <dgm:chPref val="3"/>
        </dgm:presLayoutVars>
      </dgm:prSet>
      <dgm:spPr/>
    </dgm:pt>
    <dgm:pt modelId="{F2EB2C89-9F65-4D14-9E83-E984680C454B}" type="pres">
      <dgm:prSet presAssocID="{41D9250F-B823-4A65-B006-4878AC9BD701}" presName="rootConnector" presStyleLbl="node3" presStyleIdx="0" presStyleCnt="2"/>
      <dgm:spPr/>
    </dgm:pt>
    <dgm:pt modelId="{A83FFDE3-63B8-4EDE-9706-A7024B2D8DFC}" type="pres">
      <dgm:prSet presAssocID="{41D9250F-B823-4A65-B006-4878AC9BD701}" presName="hierChild4" presStyleCnt="0"/>
      <dgm:spPr/>
    </dgm:pt>
    <dgm:pt modelId="{6FF89466-234A-4644-A533-BD412315CD2D}" type="pres">
      <dgm:prSet presAssocID="{1AA60608-B405-420A-9F05-5CE070982C82}" presName="Name64" presStyleLbl="parChTrans1D4" presStyleIdx="0" presStyleCnt="2"/>
      <dgm:spPr/>
    </dgm:pt>
    <dgm:pt modelId="{F7A8644D-4BC3-4FE7-9DF0-7D4944E938E4}" type="pres">
      <dgm:prSet presAssocID="{B5FE6C50-D0D6-4F3D-94A8-74440803FF30}" presName="hierRoot2" presStyleCnt="0">
        <dgm:presLayoutVars>
          <dgm:hierBranch val="init"/>
        </dgm:presLayoutVars>
      </dgm:prSet>
      <dgm:spPr/>
    </dgm:pt>
    <dgm:pt modelId="{47F36FE4-C918-48E9-BB94-13633DC3DC61}" type="pres">
      <dgm:prSet presAssocID="{B5FE6C50-D0D6-4F3D-94A8-74440803FF30}" presName="rootComposite" presStyleCnt="0"/>
      <dgm:spPr/>
    </dgm:pt>
    <dgm:pt modelId="{1B567838-C77D-43CA-B8C5-5041A6FE6FF9}" type="pres">
      <dgm:prSet presAssocID="{B5FE6C50-D0D6-4F3D-94A8-74440803FF30}" presName="rootText" presStyleLbl="node4" presStyleIdx="0" presStyleCnt="2">
        <dgm:presLayoutVars>
          <dgm:chPref val="3"/>
        </dgm:presLayoutVars>
      </dgm:prSet>
      <dgm:spPr/>
    </dgm:pt>
    <dgm:pt modelId="{1992CC99-6A51-4341-B464-B5A63983D244}" type="pres">
      <dgm:prSet presAssocID="{B5FE6C50-D0D6-4F3D-94A8-74440803FF30}" presName="rootConnector" presStyleLbl="node4" presStyleIdx="0" presStyleCnt="2"/>
      <dgm:spPr/>
    </dgm:pt>
    <dgm:pt modelId="{D009246B-B6F6-4CE0-9566-CF8E869D92BE}" type="pres">
      <dgm:prSet presAssocID="{B5FE6C50-D0D6-4F3D-94A8-74440803FF30}" presName="hierChild4" presStyleCnt="0"/>
      <dgm:spPr/>
    </dgm:pt>
    <dgm:pt modelId="{181A213B-159F-402C-9BEF-032C12F790EC}" type="pres">
      <dgm:prSet presAssocID="{B5FE6C50-D0D6-4F3D-94A8-74440803FF30}" presName="hierChild5" presStyleCnt="0"/>
      <dgm:spPr/>
    </dgm:pt>
    <dgm:pt modelId="{A2EE54D6-B65B-44B0-B28A-AB7225891728}" type="pres">
      <dgm:prSet presAssocID="{41D9250F-B823-4A65-B006-4878AC9BD701}" presName="hierChild5" presStyleCnt="0"/>
      <dgm:spPr/>
    </dgm:pt>
    <dgm:pt modelId="{D5E8C0FA-F96D-4C12-8F55-D3DE53FDC0FF}" type="pres">
      <dgm:prSet presAssocID="{1400FB95-342E-467D-9767-6ED8D2229082}" presName="hierChild5" presStyleCnt="0"/>
      <dgm:spPr/>
    </dgm:pt>
    <dgm:pt modelId="{FD3034CB-CE9E-42E8-8C99-B52B8D45FCA7}" type="pres">
      <dgm:prSet presAssocID="{60593602-0A9A-4208-9BC3-AEB07A6F4E04}" presName="Name64" presStyleLbl="parChTrans1D2" presStyleIdx="1" presStyleCnt="2"/>
      <dgm:spPr/>
    </dgm:pt>
    <dgm:pt modelId="{333939DF-72E4-4FF6-96A5-8D5BC831DEC6}" type="pres">
      <dgm:prSet presAssocID="{7F7B0C54-3B58-49DD-B95D-F059E177575B}" presName="hierRoot2" presStyleCnt="0">
        <dgm:presLayoutVars>
          <dgm:hierBranch val="init"/>
        </dgm:presLayoutVars>
      </dgm:prSet>
      <dgm:spPr/>
    </dgm:pt>
    <dgm:pt modelId="{4F72F2EE-8608-449A-89F3-606809E48734}" type="pres">
      <dgm:prSet presAssocID="{7F7B0C54-3B58-49DD-B95D-F059E177575B}" presName="rootComposite" presStyleCnt="0"/>
      <dgm:spPr/>
    </dgm:pt>
    <dgm:pt modelId="{DC608DF3-48D8-4642-BF23-77E6887818CC}" type="pres">
      <dgm:prSet presAssocID="{7F7B0C54-3B58-49DD-B95D-F059E177575B}" presName="rootText" presStyleLbl="node2" presStyleIdx="1" presStyleCnt="2" custScaleX="72022">
        <dgm:presLayoutVars>
          <dgm:chPref val="3"/>
        </dgm:presLayoutVars>
      </dgm:prSet>
      <dgm:spPr/>
    </dgm:pt>
    <dgm:pt modelId="{C8760B9A-7B8D-4C14-9D50-8D6CE1E92DF5}" type="pres">
      <dgm:prSet presAssocID="{7F7B0C54-3B58-49DD-B95D-F059E177575B}" presName="rootConnector" presStyleLbl="node2" presStyleIdx="1" presStyleCnt="2"/>
      <dgm:spPr/>
    </dgm:pt>
    <dgm:pt modelId="{089F6625-91D3-4E14-B98B-0F4E5B76F479}" type="pres">
      <dgm:prSet presAssocID="{7F7B0C54-3B58-49DD-B95D-F059E177575B}" presName="hierChild4" presStyleCnt="0"/>
      <dgm:spPr/>
    </dgm:pt>
    <dgm:pt modelId="{BA0F6ED7-5F3C-4E19-878C-D64C7EFCFFD8}" type="pres">
      <dgm:prSet presAssocID="{D2A48ECA-F60D-43E8-B490-F87A0209D232}" presName="Name64" presStyleLbl="parChTrans1D3" presStyleIdx="1" presStyleCnt="2"/>
      <dgm:spPr/>
    </dgm:pt>
    <dgm:pt modelId="{930D5B6E-A9E4-4A30-B702-918170E8431E}" type="pres">
      <dgm:prSet presAssocID="{56C9AE39-7B3F-4444-9175-64E62DF7993E}" presName="hierRoot2" presStyleCnt="0">
        <dgm:presLayoutVars>
          <dgm:hierBranch val="init"/>
        </dgm:presLayoutVars>
      </dgm:prSet>
      <dgm:spPr/>
    </dgm:pt>
    <dgm:pt modelId="{D9B8C4F0-254C-4994-A712-7720D264314B}" type="pres">
      <dgm:prSet presAssocID="{56C9AE39-7B3F-4444-9175-64E62DF7993E}" presName="rootComposite" presStyleCnt="0"/>
      <dgm:spPr/>
    </dgm:pt>
    <dgm:pt modelId="{09AEDA5C-F0FF-40C8-A282-BC1AAEBBF926}" type="pres">
      <dgm:prSet presAssocID="{56C9AE39-7B3F-4444-9175-64E62DF7993E}" presName="rootText" presStyleLbl="node3" presStyleIdx="1" presStyleCnt="2" custScaleX="100400">
        <dgm:presLayoutVars>
          <dgm:chPref val="3"/>
        </dgm:presLayoutVars>
      </dgm:prSet>
      <dgm:spPr/>
    </dgm:pt>
    <dgm:pt modelId="{9D15F53A-2D49-423C-806E-C0F6FB5149F2}" type="pres">
      <dgm:prSet presAssocID="{56C9AE39-7B3F-4444-9175-64E62DF7993E}" presName="rootConnector" presStyleLbl="node3" presStyleIdx="1" presStyleCnt="2"/>
      <dgm:spPr/>
    </dgm:pt>
    <dgm:pt modelId="{50510902-1C10-43CA-9369-5786E681C02D}" type="pres">
      <dgm:prSet presAssocID="{56C9AE39-7B3F-4444-9175-64E62DF7993E}" presName="hierChild4" presStyleCnt="0"/>
      <dgm:spPr/>
    </dgm:pt>
    <dgm:pt modelId="{3ED2CEE9-C73D-4D35-BADA-60328718D794}" type="pres">
      <dgm:prSet presAssocID="{4C62E634-2B45-4F6D-95D9-1D12A82B0884}" presName="Name64" presStyleLbl="parChTrans1D4" presStyleIdx="1" presStyleCnt="2"/>
      <dgm:spPr/>
    </dgm:pt>
    <dgm:pt modelId="{D71BE326-2B51-4F6D-A45E-C7B08061490B}" type="pres">
      <dgm:prSet presAssocID="{24110AA3-FE1A-4900-B8F2-15D1F1821B62}" presName="hierRoot2" presStyleCnt="0">
        <dgm:presLayoutVars>
          <dgm:hierBranch val="init"/>
        </dgm:presLayoutVars>
      </dgm:prSet>
      <dgm:spPr/>
    </dgm:pt>
    <dgm:pt modelId="{92EF5194-D1C6-4D30-A926-872A841C3150}" type="pres">
      <dgm:prSet presAssocID="{24110AA3-FE1A-4900-B8F2-15D1F1821B62}" presName="rootComposite" presStyleCnt="0"/>
      <dgm:spPr/>
    </dgm:pt>
    <dgm:pt modelId="{49855BD2-8B92-427E-A9CF-150C263732FE}" type="pres">
      <dgm:prSet presAssocID="{24110AA3-FE1A-4900-B8F2-15D1F1821B62}" presName="rootText" presStyleLbl="node4" presStyleIdx="1" presStyleCnt="2">
        <dgm:presLayoutVars>
          <dgm:chPref val="3"/>
        </dgm:presLayoutVars>
      </dgm:prSet>
      <dgm:spPr/>
    </dgm:pt>
    <dgm:pt modelId="{D814DD27-0296-4E16-9EFC-B93BD40DEC9B}" type="pres">
      <dgm:prSet presAssocID="{24110AA3-FE1A-4900-B8F2-15D1F1821B62}" presName="rootConnector" presStyleLbl="node4" presStyleIdx="1" presStyleCnt="2"/>
      <dgm:spPr/>
    </dgm:pt>
    <dgm:pt modelId="{D8F150C9-39F5-4C4F-A589-C5639B804B6B}" type="pres">
      <dgm:prSet presAssocID="{24110AA3-FE1A-4900-B8F2-15D1F1821B62}" presName="hierChild4" presStyleCnt="0"/>
      <dgm:spPr/>
    </dgm:pt>
    <dgm:pt modelId="{B77E5DB8-23E7-442F-89C0-064934EF6B8C}" type="pres">
      <dgm:prSet presAssocID="{24110AA3-FE1A-4900-B8F2-15D1F1821B62}" presName="hierChild5" presStyleCnt="0"/>
      <dgm:spPr/>
    </dgm:pt>
    <dgm:pt modelId="{B58B02AF-54AF-417F-9E33-3EEFEC4FE278}" type="pres">
      <dgm:prSet presAssocID="{56C9AE39-7B3F-4444-9175-64E62DF7993E}" presName="hierChild5" presStyleCnt="0"/>
      <dgm:spPr/>
    </dgm:pt>
    <dgm:pt modelId="{4F9303BB-A797-4462-A145-2D8B67CE51A4}" type="pres">
      <dgm:prSet presAssocID="{7F7B0C54-3B58-49DD-B95D-F059E177575B}" presName="hierChild5" presStyleCnt="0"/>
      <dgm:spPr/>
    </dgm:pt>
    <dgm:pt modelId="{2F2A3897-623B-4008-A540-93201B12F86A}" type="pres">
      <dgm:prSet presAssocID="{B43F6EB0-F332-4947-A51C-BF3068AC16B4}" presName="hierChild3" presStyleCnt="0"/>
      <dgm:spPr/>
    </dgm:pt>
  </dgm:ptLst>
  <dgm:cxnLst>
    <dgm:cxn modelId="{EBEB8A07-DC98-4C82-91EC-5FB72D462717}" type="presOf" srcId="{1400FB95-342E-467D-9767-6ED8D2229082}" destId="{A12749BF-27CB-4518-B961-2186D7391581}" srcOrd="1" destOrd="0" presId="urn:microsoft.com/office/officeart/2009/3/layout/HorizontalOrganizationChart"/>
    <dgm:cxn modelId="{E4C9F407-CBA9-4240-9D58-77B4738A3D25}" type="presOf" srcId="{7F7B0C54-3B58-49DD-B95D-F059E177575B}" destId="{DC608DF3-48D8-4642-BF23-77E6887818CC}" srcOrd="0" destOrd="0" presId="urn:microsoft.com/office/officeart/2009/3/layout/HorizontalOrganizationChart"/>
    <dgm:cxn modelId="{EDEC3C10-1757-45D2-BBE8-A5DBA70E4F83}" type="presOf" srcId="{4C62E634-2B45-4F6D-95D9-1D12A82B0884}" destId="{3ED2CEE9-C73D-4D35-BADA-60328718D794}" srcOrd="0" destOrd="0" presId="urn:microsoft.com/office/officeart/2009/3/layout/HorizontalOrganizationChart"/>
    <dgm:cxn modelId="{3A03AE12-96E3-4487-927E-9ADA3FFA9D04}" type="presOf" srcId="{7F7B0C54-3B58-49DD-B95D-F059E177575B}" destId="{C8760B9A-7B8D-4C14-9D50-8D6CE1E92DF5}" srcOrd="1" destOrd="0" presId="urn:microsoft.com/office/officeart/2009/3/layout/HorizontalOrganizationChart"/>
    <dgm:cxn modelId="{3C6B3421-58AE-4761-A2A0-F4692A28FEB6}" type="presOf" srcId="{1AA60608-B405-420A-9F05-5CE070982C82}" destId="{6FF89466-234A-4644-A533-BD412315CD2D}" srcOrd="0" destOrd="0" presId="urn:microsoft.com/office/officeart/2009/3/layout/HorizontalOrganizationChart"/>
    <dgm:cxn modelId="{1A1DC12A-3B4B-42F9-BB1D-2A9387971225}" type="presOf" srcId="{B5FE6C50-D0D6-4F3D-94A8-74440803FF30}" destId="{1B567838-C77D-43CA-B8C5-5041A6FE6FF9}" srcOrd="0" destOrd="0" presId="urn:microsoft.com/office/officeart/2009/3/layout/HorizontalOrganizationChart"/>
    <dgm:cxn modelId="{028BE72F-F823-46CF-92BA-BBFDD2971F91}" type="presOf" srcId="{23815677-53BF-4BAD-AC8E-682E93C77A78}" destId="{718A0C43-0501-4C5D-86CA-4AB377BF592C}" srcOrd="0" destOrd="0" presId="urn:microsoft.com/office/officeart/2009/3/layout/HorizontalOrganizationChart"/>
    <dgm:cxn modelId="{94952132-A97B-4620-844D-993992A44C08}" type="presOf" srcId="{D2A48ECA-F60D-43E8-B490-F87A0209D232}" destId="{BA0F6ED7-5F3C-4E19-878C-D64C7EFCFFD8}" srcOrd="0" destOrd="0" presId="urn:microsoft.com/office/officeart/2009/3/layout/HorizontalOrganizationChart"/>
    <dgm:cxn modelId="{A946BD63-0212-45F0-8F7B-FCD643C3EAD3}" type="presOf" srcId="{60593602-0A9A-4208-9BC3-AEB07A6F4E04}" destId="{FD3034CB-CE9E-42E8-8C99-B52B8D45FCA7}" srcOrd="0" destOrd="0" presId="urn:microsoft.com/office/officeart/2009/3/layout/HorizontalOrganizationChart"/>
    <dgm:cxn modelId="{6C3C9844-BD66-4710-9C6E-495839A08A93}" type="presOf" srcId="{56C9AE39-7B3F-4444-9175-64E62DF7993E}" destId="{9D15F53A-2D49-423C-806E-C0F6FB5149F2}" srcOrd="1" destOrd="0" presId="urn:microsoft.com/office/officeart/2009/3/layout/HorizontalOrganizationChart"/>
    <dgm:cxn modelId="{1816626B-8B14-4D0B-9992-83E02D400B3E}" type="presOf" srcId="{56C9AE39-7B3F-4444-9175-64E62DF7993E}" destId="{09AEDA5C-F0FF-40C8-A282-BC1AAEBBF926}" srcOrd="0" destOrd="0" presId="urn:microsoft.com/office/officeart/2009/3/layout/HorizontalOrganizationChart"/>
    <dgm:cxn modelId="{3226614C-9749-473D-9847-8BE0E5D37165}" srcId="{1400FB95-342E-467D-9767-6ED8D2229082}" destId="{41D9250F-B823-4A65-B006-4878AC9BD701}" srcOrd="0" destOrd="0" parTransId="{23815677-53BF-4BAD-AC8E-682E93C77A78}" sibTransId="{D65015FA-1C92-477E-9D34-1151B2379DF1}"/>
    <dgm:cxn modelId="{4794CA57-CEA1-497C-83FC-9D909F46646E}" srcId="{F280F7A2-59BA-488F-9896-9430A8BC57BD}" destId="{B43F6EB0-F332-4947-A51C-BF3068AC16B4}" srcOrd="0" destOrd="0" parTransId="{9AFD237E-C905-439D-A447-0292B039FD9E}" sibTransId="{77440D16-ACCF-46D9-9CEE-A9858A24C531}"/>
    <dgm:cxn modelId="{68F6E37E-ED57-4246-B55B-6E98FB637190}" srcId="{41D9250F-B823-4A65-B006-4878AC9BD701}" destId="{B5FE6C50-D0D6-4F3D-94A8-74440803FF30}" srcOrd="0" destOrd="0" parTransId="{1AA60608-B405-420A-9F05-5CE070982C82}" sibTransId="{5BC099AB-3930-4EE4-8F57-CD3933A3FEB0}"/>
    <dgm:cxn modelId="{6D5E4986-F1FB-404B-9E0A-D4A2ECF79563}" srcId="{B43F6EB0-F332-4947-A51C-BF3068AC16B4}" destId="{7F7B0C54-3B58-49DD-B95D-F059E177575B}" srcOrd="1" destOrd="0" parTransId="{60593602-0A9A-4208-9BC3-AEB07A6F4E04}" sibTransId="{65661E45-7188-4B5E-BC11-A6B3753B922E}"/>
    <dgm:cxn modelId="{E8EA358D-70BD-4DCD-B8F5-2A5DFE1F3552}" type="presOf" srcId="{87A632E7-792E-464A-B1BB-7C8B1B965FCF}" destId="{4F5455D1-7B65-4B43-982A-97A98845D2B3}" srcOrd="0" destOrd="0" presId="urn:microsoft.com/office/officeart/2009/3/layout/HorizontalOrganizationChart"/>
    <dgm:cxn modelId="{5F203D8F-F4A0-4075-AF7A-FB611631F907}" srcId="{56C9AE39-7B3F-4444-9175-64E62DF7993E}" destId="{24110AA3-FE1A-4900-B8F2-15D1F1821B62}" srcOrd="0" destOrd="0" parTransId="{4C62E634-2B45-4F6D-95D9-1D12A82B0884}" sibTransId="{AC263E10-6DCD-4F24-9A4C-1DD7B6F20550}"/>
    <dgm:cxn modelId="{413FDC9B-CDE1-46D4-9BAC-86CEDC8539EB}" srcId="{B43F6EB0-F332-4947-A51C-BF3068AC16B4}" destId="{1400FB95-342E-467D-9767-6ED8D2229082}" srcOrd="0" destOrd="0" parTransId="{87A632E7-792E-464A-B1BB-7C8B1B965FCF}" sibTransId="{6D0D0465-10D5-4AC3-A8E1-01A35AB4D5BE}"/>
    <dgm:cxn modelId="{650F2FA3-B5F4-4923-A032-7F5A2A25C6BF}" type="presOf" srcId="{41D9250F-B823-4A65-B006-4878AC9BD701}" destId="{F2EB2C89-9F65-4D14-9E83-E984680C454B}" srcOrd="1" destOrd="0" presId="urn:microsoft.com/office/officeart/2009/3/layout/HorizontalOrganizationChart"/>
    <dgm:cxn modelId="{C6375EA9-A528-4B2E-A460-C23E5D67836F}" srcId="{7F7B0C54-3B58-49DD-B95D-F059E177575B}" destId="{56C9AE39-7B3F-4444-9175-64E62DF7993E}" srcOrd="0" destOrd="0" parTransId="{D2A48ECA-F60D-43E8-B490-F87A0209D232}" sibTransId="{4E259A65-D39D-488B-A266-07EB463DDA07}"/>
    <dgm:cxn modelId="{6BDF60BF-D834-4A24-AF26-1F22886C4466}" type="presOf" srcId="{B43F6EB0-F332-4947-A51C-BF3068AC16B4}" destId="{182F3A5C-0286-4895-AF71-41F948D677AF}" srcOrd="1" destOrd="0" presId="urn:microsoft.com/office/officeart/2009/3/layout/HorizontalOrganizationChart"/>
    <dgm:cxn modelId="{EFA12FC1-18CA-4873-A997-6C90138088C4}" type="presOf" srcId="{24110AA3-FE1A-4900-B8F2-15D1F1821B62}" destId="{D814DD27-0296-4E16-9EFC-B93BD40DEC9B}" srcOrd="1" destOrd="0" presId="urn:microsoft.com/office/officeart/2009/3/layout/HorizontalOrganizationChart"/>
    <dgm:cxn modelId="{3795C3C1-9C6D-4035-9238-3A79EB8958D4}" type="presOf" srcId="{41D9250F-B823-4A65-B006-4878AC9BD701}" destId="{3A1A1038-3F51-4A06-8DCE-953FFD62970C}" srcOrd="0" destOrd="0" presId="urn:microsoft.com/office/officeart/2009/3/layout/HorizontalOrganizationChart"/>
    <dgm:cxn modelId="{A5E624C4-072C-4BCA-B1BC-C5418F1AC5E0}" type="presOf" srcId="{B43F6EB0-F332-4947-A51C-BF3068AC16B4}" destId="{2F911080-3898-485C-A919-3B49219BA110}" srcOrd="0" destOrd="0" presId="urn:microsoft.com/office/officeart/2009/3/layout/HorizontalOrganizationChart"/>
    <dgm:cxn modelId="{6BD702CC-14AD-4920-BB77-25944DCAD8BD}" type="presOf" srcId="{F280F7A2-59BA-488F-9896-9430A8BC57BD}" destId="{9AE28E89-E5ED-45AF-9963-2796ED127D5C}" srcOrd="0" destOrd="0" presId="urn:microsoft.com/office/officeart/2009/3/layout/HorizontalOrganizationChart"/>
    <dgm:cxn modelId="{41DB27CE-63B7-4559-8A11-664A592B542D}" type="presOf" srcId="{B5FE6C50-D0D6-4F3D-94A8-74440803FF30}" destId="{1992CC99-6A51-4341-B464-B5A63983D244}" srcOrd="1" destOrd="0" presId="urn:microsoft.com/office/officeart/2009/3/layout/HorizontalOrganizationChart"/>
    <dgm:cxn modelId="{47E6E6DD-6006-47C6-BEFA-E3A77A09E649}" type="presOf" srcId="{1400FB95-342E-467D-9767-6ED8D2229082}" destId="{4680E471-83E8-4E93-AD10-C8945567FBE2}" srcOrd="0" destOrd="0" presId="urn:microsoft.com/office/officeart/2009/3/layout/HorizontalOrganizationChart"/>
    <dgm:cxn modelId="{F6ACB1F2-0653-47E5-9381-6B535C3D4F91}" type="presOf" srcId="{24110AA3-FE1A-4900-B8F2-15D1F1821B62}" destId="{49855BD2-8B92-427E-A9CF-150C263732FE}" srcOrd="0" destOrd="0" presId="urn:microsoft.com/office/officeart/2009/3/layout/HorizontalOrganizationChart"/>
    <dgm:cxn modelId="{AE8F62DE-682D-4EE8-B9AD-AB6BF2BFDFD4}" type="presParOf" srcId="{9AE28E89-E5ED-45AF-9963-2796ED127D5C}" destId="{89123802-C941-4BEE-A8FB-F4509979B289}" srcOrd="0" destOrd="0" presId="urn:microsoft.com/office/officeart/2009/3/layout/HorizontalOrganizationChart"/>
    <dgm:cxn modelId="{510134D9-4400-42D1-BEB9-1FE5DCD53E6C}" type="presParOf" srcId="{89123802-C941-4BEE-A8FB-F4509979B289}" destId="{E1C7E0A6-37C2-4F0E-8A4B-BCB20FDEE949}" srcOrd="0" destOrd="0" presId="urn:microsoft.com/office/officeart/2009/3/layout/HorizontalOrganizationChart"/>
    <dgm:cxn modelId="{33631E75-7A72-4111-96F2-A09D778CB98F}" type="presParOf" srcId="{E1C7E0A6-37C2-4F0E-8A4B-BCB20FDEE949}" destId="{2F911080-3898-485C-A919-3B49219BA110}" srcOrd="0" destOrd="0" presId="urn:microsoft.com/office/officeart/2009/3/layout/HorizontalOrganizationChart"/>
    <dgm:cxn modelId="{884B0A34-7F2B-4694-895D-C5C921A87575}" type="presParOf" srcId="{E1C7E0A6-37C2-4F0E-8A4B-BCB20FDEE949}" destId="{182F3A5C-0286-4895-AF71-41F948D677AF}" srcOrd="1" destOrd="0" presId="urn:microsoft.com/office/officeart/2009/3/layout/HorizontalOrganizationChart"/>
    <dgm:cxn modelId="{F9822787-530D-4E1C-A2D8-CD6DC384E7B0}" type="presParOf" srcId="{89123802-C941-4BEE-A8FB-F4509979B289}" destId="{0F056E96-CF76-4648-AF75-2A4EE63103E6}" srcOrd="1" destOrd="0" presId="urn:microsoft.com/office/officeart/2009/3/layout/HorizontalOrganizationChart"/>
    <dgm:cxn modelId="{D3786299-FFDB-4C4C-A97B-766DACA884C6}" type="presParOf" srcId="{0F056E96-CF76-4648-AF75-2A4EE63103E6}" destId="{4F5455D1-7B65-4B43-982A-97A98845D2B3}" srcOrd="0" destOrd="0" presId="urn:microsoft.com/office/officeart/2009/3/layout/HorizontalOrganizationChart"/>
    <dgm:cxn modelId="{E17A1237-08A5-4536-89A6-8939871F3B66}" type="presParOf" srcId="{0F056E96-CF76-4648-AF75-2A4EE63103E6}" destId="{8C2C83AE-5C6D-4A55-BF35-33DBAA69F396}" srcOrd="1" destOrd="0" presId="urn:microsoft.com/office/officeart/2009/3/layout/HorizontalOrganizationChart"/>
    <dgm:cxn modelId="{30AD7CAF-C64E-4082-8845-DB8605A55265}" type="presParOf" srcId="{8C2C83AE-5C6D-4A55-BF35-33DBAA69F396}" destId="{287E0B16-7D81-44FC-A410-79DD1E4BD997}" srcOrd="0" destOrd="0" presId="urn:microsoft.com/office/officeart/2009/3/layout/HorizontalOrganizationChart"/>
    <dgm:cxn modelId="{CDFDEEF2-3EBD-4772-AC23-1FF5EB0DDF09}" type="presParOf" srcId="{287E0B16-7D81-44FC-A410-79DD1E4BD997}" destId="{4680E471-83E8-4E93-AD10-C8945567FBE2}" srcOrd="0" destOrd="0" presId="urn:microsoft.com/office/officeart/2009/3/layout/HorizontalOrganizationChart"/>
    <dgm:cxn modelId="{CADAC552-2F2C-4556-B2A1-D427178107AA}" type="presParOf" srcId="{287E0B16-7D81-44FC-A410-79DD1E4BD997}" destId="{A12749BF-27CB-4518-B961-2186D7391581}" srcOrd="1" destOrd="0" presId="urn:microsoft.com/office/officeart/2009/3/layout/HorizontalOrganizationChart"/>
    <dgm:cxn modelId="{C61BE363-BEA9-4598-A54A-B894EE20C2AD}" type="presParOf" srcId="{8C2C83AE-5C6D-4A55-BF35-33DBAA69F396}" destId="{1F9A0B0A-23B6-4C1D-97B5-D68CA1130C9C}" srcOrd="1" destOrd="0" presId="urn:microsoft.com/office/officeart/2009/3/layout/HorizontalOrganizationChart"/>
    <dgm:cxn modelId="{9279AC31-3825-4632-BAF3-CA38AAC79281}" type="presParOf" srcId="{1F9A0B0A-23B6-4C1D-97B5-D68CA1130C9C}" destId="{718A0C43-0501-4C5D-86CA-4AB377BF592C}" srcOrd="0" destOrd="0" presId="urn:microsoft.com/office/officeart/2009/3/layout/HorizontalOrganizationChart"/>
    <dgm:cxn modelId="{D15A8842-DE01-43D2-A13E-27372DC69152}" type="presParOf" srcId="{1F9A0B0A-23B6-4C1D-97B5-D68CA1130C9C}" destId="{A595BFFD-6809-4780-9E37-5D82B63B5314}" srcOrd="1" destOrd="0" presId="urn:microsoft.com/office/officeart/2009/3/layout/HorizontalOrganizationChart"/>
    <dgm:cxn modelId="{62A6BE87-A375-4D39-B471-C38C387C5223}" type="presParOf" srcId="{A595BFFD-6809-4780-9E37-5D82B63B5314}" destId="{0D8A9005-3779-4A5D-8D06-6776E8C30E32}" srcOrd="0" destOrd="0" presId="urn:microsoft.com/office/officeart/2009/3/layout/HorizontalOrganizationChart"/>
    <dgm:cxn modelId="{0FB81BE3-0DC7-4FAC-B9B4-AF39F0DA7215}" type="presParOf" srcId="{0D8A9005-3779-4A5D-8D06-6776E8C30E32}" destId="{3A1A1038-3F51-4A06-8DCE-953FFD62970C}" srcOrd="0" destOrd="0" presId="urn:microsoft.com/office/officeart/2009/3/layout/HorizontalOrganizationChart"/>
    <dgm:cxn modelId="{C8E392BB-6D40-4522-A132-FD45B1402E7B}" type="presParOf" srcId="{0D8A9005-3779-4A5D-8D06-6776E8C30E32}" destId="{F2EB2C89-9F65-4D14-9E83-E984680C454B}" srcOrd="1" destOrd="0" presId="urn:microsoft.com/office/officeart/2009/3/layout/HorizontalOrganizationChart"/>
    <dgm:cxn modelId="{94ADC7A6-60DE-4910-A83E-8B65A0F1D151}" type="presParOf" srcId="{A595BFFD-6809-4780-9E37-5D82B63B5314}" destId="{A83FFDE3-63B8-4EDE-9706-A7024B2D8DFC}" srcOrd="1" destOrd="0" presId="urn:microsoft.com/office/officeart/2009/3/layout/HorizontalOrganizationChart"/>
    <dgm:cxn modelId="{9E5D6045-FD2F-4858-B5D7-F88EA2EB9A87}" type="presParOf" srcId="{A83FFDE3-63B8-4EDE-9706-A7024B2D8DFC}" destId="{6FF89466-234A-4644-A533-BD412315CD2D}" srcOrd="0" destOrd="0" presId="urn:microsoft.com/office/officeart/2009/3/layout/HorizontalOrganizationChart"/>
    <dgm:cxn modelId="{51DE2702-C4AF-4370-B5FB-D9E950F254D2}" type="presParOf" srcId="{A83FFDE3-63B8-4EDE-9706-A7024B2D8DFC}" destId="{F7A8644D-4BC3-4FE7-9DF0-7D4944E938E4}" srcOrd="1" destOrd="0" presId="urn:microsoft.com/office/officeart/2009/3/layout/HorizontalOrganizationChart"/>
    <dgm:cxn modelId="{DA73564D-A554-4D09-B155-6AC693704181}" type="presParOf" srcId="{F7A8644D-4BC3-4FE7-9DF0-7D4944E938E4}" destId="{47F36FE4-C918-48E9-BB94-13633DC3DC61}" srcOrd="0" destOrd="0" presId="urn:microsoft.com/office/officeart/2009/3/layout/HorizontalOrganizationChart"/>
    <dgm:cxn modelId="{6E62E92F-8C33-46BE-8798-0D90113C625B}" type="presParOf" srcId="{47F36FE4-C918-48E9-BB94-13633DC3DC61}" destId="{1B567838-C77D-43CA-B8C5-5041A6FE6FF9}" srcOrd="0" destOrd="0" presId="urn:microsoft.com/office/officeart/2009/3/layout/HorizontalOrganizationChart"/>
    <dgm:cxn modelId="{7D7FF850-7678-4C29-BB3F-1573971053A7}" type="presParOf" srcId="{47F36FE4-C918-48E9-BB94-13633DC3DC61}" destId="{1992CC99-6A51-4341-B464-B5A63983D244}" srcOrd="1" destOrd="0" presId="urn:microsoft.com/office/officeart/2009/3/layout/HorizontalOrganizationChart"/>
    <dgm:cxn modelId="{F4E2CF90-FAF1-4800-9F2E-568A335B539F}" type="presParOf" srcId="{F7A8644D-4BC3-4FE7-9DF0-7D4944E938E4}" destId="{D009246B-B6F6-4CE0-9566-CF8E869D92BE}" srcOrd="1" destOrd="0" presId="urn:microsoft.com/office/officeart/2009/3/layout/HorizontalOrganizationChart"/>
    <dgm:cxn modelId="{CAB200A7-AD7B-4AB7-949A-F83A091D92D4}" type="presParOf" srcId="{F7A8644D-4BC3-4FE7-9DF0-7D4944E938E4}" destId="{181A213B-159F-402C-9BEF-032C12F790EC}" srcOrd="2" destOrd="0" presId="urn:microsoft.com/office/officeart/2009/3/layout/HorizontalOrganizationChart"/>
    <dgm:cxn modelId="{AE910DD9-5726-4359-BBB2-73B533C798B6}" type="presParOf" srcId="{A595BFFD-6809-4780-9E37-5D82B63B5314}" destId="{A2EE54D6-B65B-44B0-B28A-AB7225891728}" srcOrd="2" destOrd="0" presId="urn:microsoft.com/office/officeart/2009/3/layout/HorizontalOrganizationChart"/>
    <dgm:cxn modelId="{E1E757A4-203E-4F4A-89A2-A168F99E1851}" type="presParOf" srcId="{8C2C83AE-5C6D-4A55-BF35-33DBAA69F396}" destId="{D5E8C0FA-F96D-4C12-8F55-D3DE53FDC0FF}" srcOrd="2" destOrd="0" presId="urn:microsoft.com/office/officeart/2009/3/layout/HorizontalOrganizationChart"/>
    <dgm:cxn modelId="{CD693068-C45B-4457-8EBF-3EBDEE9F91D4}" type="presParOf" srcId="{0F056E96-CF76-4648-AF75-2A4EE63103E6}" destId="{FD3034CB-CE9E-42E8-8C99-B52B8D45FCA7}" srcOrd="2" destOrd="0" presId="urn:microsoft.com/office/officeart/2009/3/layout/HorizontalOrganizationChart"/>
    <dgm:cxn modelId="{32EC3503-AB5F-47BD-B82B-AA0A5EFAD2A1}" type="presParOf" srcId="{0F056E96-CF76-4648-AF75-2A4EE63103E6}" destId="{333939DF-72E4-4FF6-96A5-8D5BC831DEC6}" srcOrd="3" destOrd="0" presId="urn:microsoft.com/office/officeart/2009/3/layout/HorizontalOrganizationChart"/>
    <dgm:cxn modelId="{0A02F61E-10E7-43A1-B039-2CF96C138DD3}" type="presParOf" srcId="{333939DF-72E4-4FF6-96A5-8D5BC831DEC6}" destId="{4F72F2EE-8608-449A-89F3-606809E48734}" srcOrd="0" destOrd="0" presId="urn:microsoft.com/office/officeart/2009/3/layout/HorizontalOrganizationChart"/>
    <dgm:cxn modelId="{FD7EB66F-9341-40BA-8EC0-819624BB0DB0}" type="presParOf" srcId="{4F72F2EE-8608-449A-89F3-606809E48734}" destId="{DC608DF3-48D8-4642-BF23-77E6887818CC}" srcOrd="0" destOrd="0" presId="urn:microsoft.com/office/officeart/2009/3/layout/HorizontalOrganizationChart"/>
    <dgm:cxn modelId="{FEE6F2B6-206C-445E-83E6-C87E018C1EC8}" type="presParOf" srcId="{4F72F2EE-8608-449A-89F3-606809E48734}" destId="{C8760B9A-7B8D-4C14-9D50-8D6CE1E92DF5}" srcOrd="1" destOrd="0" presId="urn:microsoft.com/office/officeart/2009/3/layout/HorizontalOrganizationChart"/>
    <dgm:cxn modelId="{DC8AE02E-A598-479C-AAD0-0B33F025C4C5}" type="presParOf" srcId="{333939DF-72E4-4FF6-96A5-8D5BC831DEC6}" destId="{089F6625-91D3-4E14-B98B-0F4E5B76F479}" srcOrd="1" destOrd="0" presId="urn:microsoft.com/office/officeart/2009/3/layout/HorizontalOrganizationChart"/>
    <dgm:cxn modelId="{F91BDA5C-33CD-45CE-B629-C07316072143}" type="presParOf" srcId="{089F6625-91D3-4E14-B98B-0F4E5B76F479}" destId="{BA0F6ED7-5F3C-4E19-878C-D64C7EFCFFD8}" srcOrd="0" destOrd="0" presId="urn:microsoft.com/office/officeart/2009/3/layout/HorizontalOrganizationChart"/>
    <dgm:cxn modelId="{4BFEF3FB-F1EF-4925-B599-7D97AE97F247}" type="presParOf" srcId="{089F6625-91D3-4E14-B98B-0F4E5B76F479}" destId="{930D5B6E-A9E4-4A30-B702-918170E8431E}" srcOrd="1" destOrd="0" presId="urn:microsoft.com/office/officeart/2009/3/layout/HorizontalOrganizationChart"/>
    <dgm:cxn modelId="{6EAEB6E3-F9D9-49EB-9397-CEF55D158CAE}" type="presParOf" srcId="{930D5B6E-A9E4-4A30-B702-918170E8431E}" destId="{D9B8C4F0-254C-4994-A712-7720D264314B}" srcOrd="0" destOrd="0" presId="urn:microsoft.com/office/officeart/2009/3/layout/HorizontalOrganizationChart"/>
    <dgm:cxn modelId="{725E04EC-702C-496C-9FFE-A81A9D6D74F8}" type="presParOf" srcId="{D9B8C4F0-254C-4994-A712-7720D264314B}" destId="{09AEDA5C-F0FF-40C8-A282-BC1AAEBBF926}" srcOrd="0" destOrd="0" presId="urn:microsoft.com/office/officeart/2009/3/layout/HorizontalOrganizationChart"/>
    <dgm:cxn modelId="{59660836-8CEC-4828-8CB9-4D68024CC13F}" type="presParOf" srcId="{D9B8C4F0-254C-4994-A712-7720D264314B}" destId="{9D15F53A-2D49-423C-806E-C0F6FB5149F2}" srcOrd="1" destOrd="0" presId="urn:microsoft.com/office/officeart/2009/3/layout/HorizontalOrganizationChart"/>
    <dgm:cxn modelId="{1F8592A5-2E60-4EB8-B014-0CCF35647ECF}" type="presParOf" srcId="{930D5B6E-A9E4-4A30-B702-918170E8431E}" destId="{50510902-1C10-43CA-9369-5786E681C02D}" srcOrd="1" destOrd="0" presId="urn:microsoft.com/office/officeart/2009/3/layout/HorizontalOrganizationChart"/>
    <dgm:cxn modelId="{E0064F11-9BF1-4704-BD4A-F17EEB47E9AD}" type="presParOf" srcId="{50510902-1C10-43CA-9369-5786E681C02D}" destId="{3ED2CEE9-C73D-4D35-BADA-60328718D794}" srcOrd="0" destOrd="0" presId="urn:microsoft.com/office/officeart/2009/3/layout/HorizontalOrganizationChart"/>
    <dgm:cxn modelId="{7647989A-4BFB-4CC1-BE45-A186BC3261D2}" type="presParOf" srcId="{50510902-1C10-43CA-9369-5786E681C02D}" destId="{D71BE326-2B51-4F6D-A45E-C7B08061490B}" srcOrd="1" destOrd="0" presId="urn:microsoft.com/office/officeart/2009/3/layout/HorizontalOrganizationChart"/>
    <dgm:cxn modelId="{D578190B-A51E-43DB-9C94-72BE41CD598F}" type="presParOf" srcId="{D71BE326-2B51-4F6D-A45E-C7B08061490B}" destId="{92EF5194-D1C6-4D30-A926-872A841C3150}" srcOrd="0" destOrd="0" presId="urn:microsoft.com/office/officeart/2009/3/layout/HorizontalOrganizationChart"/>
    <dgm:cxn modelId="{56293FF0-E780-47F4-8B06-B648839BD7F9}" type="presParOf" srcId="{92EF5194-D1C6-4D30-A926-872A841C3150}" destId="{49855BD2-8B92-427E-A9CF-150C263732FE}" srcOrd="0" destOrd="0" presId="urn:microsoft.com/office/officeart/2009/3/layout/HorizontalOrganizationChart"/>
    <dgm:cxn modelId="{D1C4B017-930B-456C-B903-F0CEA22EF86B}" type="presParOf" srcId="{92EF5194-D1C6-4D30-A926-872A841C3150}" destId="{D814DD27-0296-4E16-9EFC-B93BD40DEC9B}" srcOrd="1" destOrd="0" presId="urn:microsoft.com/office/officeart/2009/3/layout/HorizontalOrganizationChart"/>
    <dgm:cxn modelId="{DCD4BBD4-2746-4332-A9F6-E5E74548E5B8}" type="presParOf" srcId="{D71BE326-2B51-4F6D-A45E-C7B08061490B}" destId="{D8F150C9-39F5-4C4F-A589-C5639B804B6B}" srcOrd="1" destOrd="0" presId="urn:microsoft.com/office/officeart/2009/3/layout/HorizontalOrganizationChart"/>
    <dgm:cxn modelId="{37742492-5D55-4DD5-A9F7-55F0D89A7F0A}" type="presParOf" srcId="{D71BE326-2B51-4F6D-A45E-C7B08061490B}" destId="{B77E5DB8-23E7-442F-89C0-064934EF6B8C}" srcOrd="2" destOrd="0" presId="urn:microsoft.com/office/officeart/2009/3/layout/HorizontalOrganizationChart"/>
    <dgm:cxn modelId="{21D6D366-01B1-43DF-AA75-970835F90CDD}" type="presParOf" srcId="{930D5B6E-A9E4-4A30-B702-918170E8431E}" destId="{B58B02AF-54AF-417F-9E33-3EEFEC4FE278}" srcOrd="2" destOrd="0" presId="urn:microsoft.com/office/officeart/2009/3/layout/HorizontalOrganizationChart"/>
    <dgm:cxn modelId="{262DF821-F021-4FA3-A12B-28BCB41C3B92}" type="presParOf" srcId="{333939DF-72E4-4FF6-96A5-8D5BC831DEC6}" destId="{4F9303BB-A797-4462-A145-2D8B67CE51A4}" srcOrd="2" destOrd="0" presId="urn:microsoft.com/office/officeart/2009/3/layout/HorizontalOrganizationChart"/>
    <dgm:cxn modelId="{2158DEC2-EB11-4D40-963A-5DFA1F199A54}" type="presParOf" srcId="{89123802-C941-4BEE-A8FB-F4509979B289}" destId="{2F2A3897-623B-4008-A540-93201B12F86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86A878-2167-49B2-9115-110934AEF39D}" type="doc">
      <dgm:prSet loTypeId="urn:microsoft.com/office/officeart/2009/3/layout/StepUpProcess" loCatId="process" qsTypeId="urn:microsoft.com/office/officeart/2005/8/quickstyle/simple1" qsCatId="simple" csTypeId="urn:microsoft.com/office/officeart/2005/8/colors/accent5_3" csCatId="accent5" phldr="1"/>
      <dgm:spPr/>
      <dgm:t>
        <a:bodyPr/>
        <a:lstStyle/>
        <a:p>
          <a:endParaRPr lang="zh-CN" altLang="en-US"/>
        </a:p>
      </dgm:t>
    </dgm:pt>
    <dgm:pt modelId="{439729AB-A3C0-41C9-A42D-15D8897F5439}">
      <dgm:prSet custT="1"/>
      <dgm:spPr/>
      <dgm:t>
        <a:bodyPr/>
        <a:lstStyle/>
        <a:p>
          <a:pPr rtl="0"/>
          <a:r>
            <a:rPr lang="zh-CN" altLang="en-US" sz="1800" b="1" dirty="0">
              <a:latin typeface="Arial" panose="020B0604020202020204" pitchFamily="34" charset="0"/>
              <a:ea typeface="微软雅黑" panose="020B0503020204020204" pitchFamily="34" charset="-122"/>
              <a:sym typeface="Arial" panose="020B0604020202020204" pitchFamily="34" charset="0"/>
            </a:rPr>
            <a:t>基本原理</a:t>
          </a:r>
          <a:endParaRPr lang="zh-CN" sz="1800" dirty="0">
            <a:latin typeface="Arial" panose="020B0604020202020204" pitchFamily="34" charset="0"/>
            <a:ea typeface="微软雅黑" panose="020B0503020204020204" pitchFamily="34" charset="-122"/>
            <a:sym typeface="Arial" panose="020B0604020202020204" pitchFamily="34" charset="0"/>
          </a:endParaRPr>
        </a:p>
      </dgm:t>
    </dgm:pt>
    <dgm:pt modelId="{AAED0F31-A6B3-44A7-87F3-769C97599207}" type="parTrans" cxnId="{5EEFD91D-ED2F-4AE0-887E-747DF4EB744C}">
      <dgm:prSet/>
      <dgm:spPr/>
      <dgm:t>
        <a:bodyPr/>
        <a:lstStyle/>
        <a:p>
          <a:endParaRPr lang="zh-CN" altLang="en-US" sz="2400"/>
        </a:p>
      </dgm:t>
    </dgm:pt>
    <dgm:pt modelId="{D973551D-9333-43FA-B01F-51972110959C}" type="sibTrans" cxnId="{5EEFD91D-ED2F-4AE0-887E-747DF4EB744C}">
      <dgm:prSet/>
      <dgm:spPr/>
      <dgm:t>
        <a:bodyPr/>
        <a:lstStyle/>
        <a:p>
          <a:endParaRPr lang="zh-CN" altLang="en-US" sz="2400"/>
        </a:p>
      </dgm:t>
    </dgm:pt>
    <dgm:pt modelId="{09DA53CE-E485-409B-A7FB-5D6104A87AB2}">
      <dgm:prSet custT="1"/>
      <dgm:spPr/>
      <dgm:t>
        <a:bodyPr/>
        <a:lstStyle/>
        <a:p>
          <a:pPr rtl="0"/>
          <a:r>
            <a:rPr lang="zh-CN" altLang="en-US" sz="1800" b="1" dirty="0">
              <a:latin typeface="Arial" panose="020B0604020202020204" pitchFamily="34" charset="0"/>
              <a:ea typeface="微软雅黑" panose="020B0503020204020204" pitchFamily="34" charset="-122"/>
              <a:sym typeface="Arial" panose="020B0604020202020204" pitchFamily="34" charset="0"/>
            </a:rPr>
            <a:t>实验标定</a:t>
          </a:r>
          <a:endParaRPr lang="zh-CN" altLang="en-US" sz="1800" dirty="0">
            <a:latin typeface="Arial" panose="020B0604020202020204" pitchFamily="34" charset="0"/>
            <a:ea typeface="微软雅黑" panose="020B0503020204020204" pitchFamily="34" charset="-122"/>
            <a:sym typeface="Arial" panose="020B0604020202020204" pitchFamily="34" charset="0"/>
          </a:endParaRPr>
        </a:p>
      </dgm:t>
    </dgm:pt>
    <dgm:pt modelId="{2DBEA74E-4FE1-4F26-B256-0DFACD26B5B7}" type="parTrans" cxnId="{399729E6-DBA2-472A-8435-C5E0DAC26E4E}">
      <dgm:prSet/>
      <dgm:spPr/>
      <dgm:t>
        <a:bodyPr/>
        <a:lstStyle/>
        <a:p>
          <a:endParaRPr lang="zh-CN" altLang="en-US" sz="2400"/>
        </a:p>
      </dgm:t>
    </dgm:pt>
    <dgm:pt modelId="{12CA4980-031B-4EEB-824F-6F7395DB6842}" type="sibTrans" cxnId="{399729E6-DBA2-472A-8435-C5E0DAC26E4E}">
      <dgm:prSet/>
      <dgm:spPr/>
      <dgm:t>
        <a:bodyPr/>
        <a:lstStyle/>
        <a:p>
          <a:endParaRPr lang="zh-CN" altLang="en-US" sz="2400"/>
        </a:p>
      </dgm:t>
    </dgm:pt>
    <dgm:pt modelId="{41B286DB-3C25-4ECC-A35B-55BEDBD8D8A2}">
      <dgm:prSet custT="1"/>
      <dgm:spPr/>
      <dgm:t>
        <a:bodyPr/>
        <a:lstStyle/>
        <a:p>
          <a:pPr rtl="0"/>
          <a:r>
            <a:rPr lang="zh-CN" altLang="en-US" sz="1800" b="1" dirty="0">
              <a:latin typeface="Arial" panose="020B0604020202020204" pitchFamily="34" charset="0"/>
              <a:ea typeface="微软雅黑" panose="020B0503020204020204" pitchFamily="34" charset="-122"/>
              <a:sym typeface="Arial" panose="020B0604020202020204" pitchFamily="34" charset="0"/>
            </a:rPr>
            <a:t>常系数确定</a:t>
          </a:r>
          <a:endParaRPr lang="zh-CN" sz="1800" dirty="0">
            <a:latin typeface="Arial" panose="020B0604020202020204" pitchFamily="34" charset="0"/>
            <a:ea typeface="微软雅黑" panose="020B0503020204020204" pitchFamily="34" charset="-122"/>
            <a:sym typeface="Arial" panose="020B0604020202020204" pitchFamily="34" charset="0"/>
          </a:endParaRPr>
        </a:p>
      </dgm:t>
    </dgm:pt>
    <dgm:pt modelId="{1C8954A3-256B-4A6A-997F-893E6D6B9D34}" type="parTrans" cxnId="{E863C65F-5085-4EB1-A591-192F01DF16E2}">
      <dgm:prSet/>
      <dgm:spPr/>
      <dgm:t>
        <a:bodyPr/>
        <a:lstStyle/>
        <a:p>
          <a:endParaRPr lang="zh-CN" altLang="en-US" sz="2400"/>
        </a:p>
      </dgm:t>
    </dgm:pt>
    <dgm:pt modelId="{5E92BE21-6107-48AE-8308-4E84B13AF83F}" type="sibTrans" cxnId="{E863C65F-5085-4EB1-A591-192F01DF16E2}">
      <dgm:prSet/>
      <dgm:spPr/>
      <dgm:t>
        <a:bodyPr/>
        <a:lstStyle/>
        <a:p>
          <a:endParaRPr lang="zh-CN" altLang="en-US" sz="2400"/>
        </a:p>
      </dgm:t>
    </dgm:pt>
    <dgm:pt modelId="{67ACF0A5-2324-4F31-9B19-8A595FE4C008}" type="pres">
      <dgm:prSet presAssocID="{6386A878-2167-49B2-9115-110934AEF39D}" presName="rootnode" presStyleCnt="0">
        <dgm:presLayoutVars>
          <dgm:chMax/>
          <dgm:chPref/>
          <dgm:dir/>
          <dgm:animLvl val="lvl"/>
        </dgm:presLayoutVars>
      </dgm:prSet>
      <dgm:spPr/>
    </dgm:pt>
    <dgm:pt modelId="{DB9983CD-DC17-4B03-B6E4-1C0DA62F2E07}" type="pres">
      <dgm:prSet presAssocID="{439729AB-A3C0-41C9-A42D-15D8897F5439}" presName="composite" presStyleCnt="0"/>
      <dgm:spPr/>
    </dgm:pt>
    <dgm:pt modelId="{648AED8F-026F-4801-9027-7241A2276B38}" type="pres">
      <dgm:prSet presAssocID="{439729AB-A3C0-41C9-A42D-15D8897F5439}" presName="LShape" presStyleLbl="alignNode1" presStyleIdx="0" presStyleCnt="5"/>
      <dgm:spPr/>
    </dgm:pt>
    <dgm:pt modelId="{AD681A25-653B-40EE-91ED-716001152480}" type="pres">
      <dgm:prSet presAssocID="{439729AB-A3C0-41C9-A42D-15D8897F5439}" presName="ParentText" presStyleLbl="revTx" presStyleIdx="0" presStyleCnt="3">
        <dgm:presLayoutVars>
          <dgm:chMax val="0"/>
          <dgm:chPref val="0"/>
          <dgm:bulletEnabled val="1"/>
        </dgm:presLayoutVars>
      </dgm:prSet>
      <dgm:spPr/>
    </dgm:pt>
    <dgm:pt modelId="{80A38623-3D01-4127-B72D-78BD90792827}" type="pres">
      <dgm:prSet presAssocID="{439729AB-A3C0-41C9-A42D-15D8897F5439}" presName="Triangle" presStyleLbl="alignNode1" presStyleIdx="1" presStyleCnt="5"/>
      <dgm:spPr/>
    </dgm:pt>
    <dgm:pt modelId="{E1D8EAC9-5F88-4CE3-8622-0790F354DDBD}" type="pres">
      <dgm:prSet presAssocID="{D973551D-9333-43FA-B01F-51972110959C}" presName="sibTrans" presStyleCnt="0"/>
      <dgm:spPr/>
    </dgm:pt>
    <dgm:pt modelId="{26FCED0F-EA2A-47EE-BC38-302578EE6B74}" type="pres">
      <dgm:prSet presAssocID="{D973551D-9333-43FA-B01F-51972110959C}" presName="space" presStyleCnt="0"/>
      <dgm:spPr/>
    </dgm:pt>
    <dgm:pt modelId="{22B499DB-5D66-4BD5-8914-D928ACD42BAF}" type="pres">
      <dgm:prSet presAssocID="{09DA53CE-E485-409B-A7FB-5D6104A87AB2}" presName="composite" presStyleCnt="0"/>
      <dgm:spPr/>
    </dgm:pt>
    <dgm:pt modelId="{66573DDA-3542-41C5-A6EB-1C51AA2B3AB9}" type="pres">
      <dgm:prSet presAssocID="{09DA53CE-E485-409B-A7FB-5D6104A87AB2}" presName="LShape" presStyleLbl="alignNode1" presStyleIdx="2" presStyleCnt="5"/>
      <dgm:spPr/>
    </dgm:pt>
    <dgm:pt modelId="{C05AE5A5-38F9-4004-A7D2-9FF092977670}" type="pres">
      <dgm:prSet presAssocID="{09DA53CE-E485-409B-A7FB-5D6104A87AB2}" presName="ParentText" presStyleLbl="revTx" presStyleIdx="1" presStyleCnt="3">
        <dgm:presLayoutVars>
          <dgm:chMax val="0"/>
          <dgm:chPref val="0"/>
          <dgm:bulletEnabled val="1"/>
        </dgm:presLayoutVars>
      </dgm:prSet>
      <dgm:spPr/>
    </dgm:pt>
    <dgm:pt modelId="{6233C497-FDA2-4EA7-8F8C-6207E49695E5}" type="pres">
      <dgm:prSet presAssocID="{09DA53CE-E485-409B-A7FB-5D6104A87AB2}" presName="Triangle" presStyleLbl="alignNode1" presStyleIdx="3" presStyleCnt="5"/>
      <dgm:spPr/>
    </dgm:pt>
    <dgm:pt modelId="{D3B2528B-D277-4FEC-BC4B-B1311CED114E}" type="pres">
      <dgm:prSet presAssocID="{12CA4980-031B-4EEB-824F-6F7395DB6842}" presName="sibTrans" presStyleCnt="0"/>
      <dgm:spPr/>
    </dgm:pt>
    <dgm:pt modelId="{F9C85FA7-8310-4574-BE3F-0EDF237263E9}" type="pres">
      <dgm:prSet presAssocID="{12CA4980-031B-4EEB-824F-6F7395DB6842}" presName="space" presStyleCnt="0"/>
      <dgm:spPr/>
    </dgm:pt>
    <dgm:pt modelId="{F578133C-52A7-459A-8EF5-98FDCE42A277}" type="pres">
      <dgm:prSet presAssocID="{41B286DB-3C25-4ECC-A35B-55BEDBD8D8A2}" presName="composite" presStyleCnt="0"/>
      <dgm:spPr/>
    </dgm:pt>
    <dgm:pt modelId="{E735ACAB-5C32-4B8D-A2AC-440414DA6A10}" type="pres">
      <dgm:prSet presAssocID="{41B286DB-3C25-4ECC-A35B-55BEDBD8D8A2}" presName="LShape" presStyleLbl="alignNode1" presStyleIdx="4" presStyleCnt="5"/>
      <dgm:spPr/>
    </dgm:pt>
    <dgm:pt modelId="{B9E8ADFC-2E26-40E4-B9EF-D228F52D6428}" type="pres">
      <dgm:prSet presAssocID="{41B286DB-3C25-4ECC-A35B-55BEDBD8D8A2}" presName="ParentText" presStyleLbl="revTx" presStyleIdx="2" presStyleCnt="3">
        <dgm:presLayoutVars>
          <dgm:chMax val="0"/>
          <dgm:chPref val="0"/>
          <dgm:bulletEnabled val="1"/>
        </dgm:presLayoutVars>
      </dgm:prSet>
      <dgm:spPr/>
    </dgm:pt>
  </dgm:ptLst>
  <dgm:cxnLst>
    <dgm:cxn modelId="{5EEFD91D-ED2F-4AE0-887E-747DF4EB744C}" srcId="{6386A878-2167-49B2-9115-110934AEF39D}" destId="{439729AB-A3C0-41C9-A42D-15D8897F5439}" srcOrd="0" destOrd="0" parTransId="{AAED0F31-A6B3-44A7-87F3-769C97599207}" sibTransId="{D973551D-9333-43FA-B01F-51972110959C}"/>
    <dgm:cxn modelId="{6E4CD632-1385-48E2-8AB9-70FDC8918D9C}" type="presOf" srcId="{41B286DB-3C25-4ECC-A35B-55BEDBD8D8A2}" destId="{B9E8ADFC-2E26-40E4-B9EF-D228F52D6428}" srcOrd="0" destOrd="0" presId="urn:microsoft.com/office/officeart/2009/3/layout/StepUpProcess"/>
    <dgm:cxn modelId="{E863C65F-5085-4EB1-A591-192F01DF16E2}" srcId="{6386A878-2167-49B2-9115-110934AEF39D}" destId="{41B286DB-3C25-4ECC-A35B-55BEDBD8D8A2}" srcOrd="2" destOrd="0" parTransId="{1C8954A3-256B-4A6A-997F-893E6D6B9D34}" sibTransId="{5E92BE21-6107-48AE-8308-4E84B13AF83F}"/>
    <dgm:cxn modelId="{4824006E-0463-4096-8329-E86B49E99C8E}" type="presOf" srcId="{6386A878-2167-49B2-9115-110934AEF39D}" destId="{67ACF0A5-2324-4F31-9B19-8A595FE4C008}" srcOrd="0" destOrd="0" presId="urn:microsoft.com/office/officeart/2009/3/layout/StepUpProcess"/>
    <dgm:cxn modelId="{E0959684-3C3F-4FAB-B6F1-C254C5357FE0}" type="presOf" srcId="{439729AB-A3C0-41C9-A42D-15D8897F5439}" destId="{AD681A25-653B-40EE-91ED-716001152480}" srcOrd="0" destOrd="0" presId="urn:microsoft.com/office/officeart/2009/3/layout/StepUpProcess"/>
    <dgm:cxn modelId="{399729E6-DBA2-472A-8435-C5E0DAC26E4E}" srcId="{6386A878-2167-49B2-9115-110934AEF39D}" destId="{09DA53CE-E485-409B-A7FB-5D6104A87AB2}" srcOrd="1" destOrd="0" parTransId="{2DBEA74E-4FE1-4F26-B256-0DFACD26B5B7}" sibTransId="{12CA4980-031B-4EEB-824F-6F7395DB6842}"/>
    <dgm:cxn modelId="{36D17AFE-A9B9-49A0-A801-54F261427CBA}" type="presOf" srcId="{09DA53CE-E485-409B-A7FB-5D6104A87AB2}" destId="{C05AE5A5-38F9-4004-A7D2-9FF092977670}" srcOrd="0" destOrd="0" presId="urn:microsoft.com/office/officeart/2009/3/layout/StepUpProcess"/>
    <dgm:cxn modelId="{C02DF7A2-5A6E-4505-AFB0-5C08A4821575}" type="presParOf" srcId="{67ACF0A5-2324-4F31-9B19-8A595FE4C008}" destId="{DB9983CD-DC17-4B03-B6E4-1C0DA62F2E07}" srcOrd="0" destOrd="0" presId="urn:microsoft.com/office/officeart/2009/3/layout/StepUpProcess"/>
    <dgm:cxn modelId="{A21E9122-3A5E-4057-8840-A931AA1E6592}" type="presParOf" srcId="{DB9983CD-DC17-4B03-B6E4-1C0DA62F2E07}" destId="{648AED8F-026F-4801-9027-7241A2276B38}" srcOrd="0" destOrd="0" presId="urn:microsoft.com/office/officeart/2009/3/layout/StepUpProcess"/>
    <dgm:cxn modelId="{780012E3-2E99-4DEE-A430-688DEAFFAE4A}" type="presParOf" srcId="{DB9983CD-DC17-4B03-B6E4-1C0DA62F2E07}" destId="{AD681A25-653B-40EE-91ED-716001152480}" srcOrd="1" destOrd="0" presId="urn:microsoft.com/office/officeart/2009/3/layout/StepUpProcess"/>
    <dgm:cxn modelId="{6D90DFFA-80B0-41D1-A915-16E9B91CE2E4}" type="presParOf" srcId="{DB9983CD-DC17-4B03-B6E4-1C0DA62F2E07}" destId="{80A38623-3D01-4127-B72D-78BD90792827}" srcOrd="2" destOrd="0" presId="urn:microsoft.com/office/officeart/2009/3/layout/StepUpProcess"/>
    <dgm:cxn modelId="{C581D5C7-0E1A-4D0B-ACFA-B99321C533FB}" type="presParOf" srcId="{67ACF0A5-2324-4F31-9B19-8A595FE4C008}" destId="{E1D8EAC9-5F88-4CE3-8622-0790F354DDBD}" srcOrd="1" destOrd="0" presId="urn:microsoft.com/office/officeart/2009/3/layout/StepUpProcess"/>
    <dgm:cxn modelId="{7CEB69E3-64C2-4C58-8632-4353B0497459}" type="presParOf" srcId="{E1D8EAC9-5F88-4CE3-8622-0790F354DDBD}" destId="{26FCED0F-EA2A-47EE-BC38-302578EE6B74}" srcOrd="0" destOrd="0" presId="urn:microsoft.com/office/officeart/2009/3/layout/StepUpProcess"/>
    <dgm:cxn modelId="{A094DE6C-9537-401D-96C8-CF9ABA8FBAB2}" type="presParOf" srcId="{67ACF0A5-2324-4F31-9B19-8A595FE4C008}" destId="{22B499DB-5D66-4BD5-8914-D928ACD42BAF}" srcOrd="2" destOrd="0" presId="urn:microsoft.com/office/officeart/2009/3/layout/StepUpProcess"/>
    <dgm:cxn modelId="{A8F947A1-72E7-410A-9804-921FCE4C0F01}" type="presParOf" srcId="{22B499DB-5D66-4BD5-8914-D928ACD42BAF}" destId="{66573DDA-3542-41C5-A6EB-1C51AA2B3AB9}" srcOrd="0" destOrd="0" presId="urn:microsoft.com/office/officeart/2009/3/layout/StepUpProcess"/>
    <dgm:cxn modelId="{0E54367C-94E5-44DA-9373-4251EC83D467}" type="presParOf" srcId="{22B499DB-5D66-4BD5-8914-D928ACD42BAF}" destId="{C05AE5A5-38F9-4004-A7D2-9FF092977670}" srcOrd="1" destOrd="0" presId="urn:microsoft.com/office/officeart/2009/3/layout/StepUpProcess"/>
    <dgm:cxn modelId="{95BC4D8C-1B49-45A6-BB1A-A22AFA3AA0F1}" type="presParOf" srcId="{22B499DB-5D66-4BD5-8914-D928ACD42BAF}" destId="{6233C497-FDA2-4EA7-8F8C-6207E49695E5}" srcOrd="2" destOrd="0" presId="urn:microsoft.com/office/officeart/2009/3/layout/StepUpProcess"/>
    <dgm:cxn modelId="{2DFC060D-BC95-49BD-8589-50F58B02A4A1}" type="presParOf" srcId="{67ACF0A5-2324-4F31-9B19-8A595FE4C008}" destId="{D3B2528B-D277-4FEC-BC4B-B1311CED114E}" srcOrd="3" destOrd="0" presId="urn:microsoft.com/office/officeart/2009/3/layout/StepUpProcess"/>
    <dgm:cxn modelId="{8D800834-25A6-441F-905F-545E60306D38}" type="presParOf" srcId="{D3B2528B-D277-4FEC-BC4B-B1311CED114E}" destId="{F9C85FA7-8310-4574-BE3F-0EDF237263E9}" srcOrd="0" destOrd="0" presId="urn:microsoft.com/office/officeart/2009/3/layout/StepUpProcess"/>
    <dgm:cxn modelId="{F4494C55-2D9F-44F1-BFC9-319C3C2FC61A}" type="presParOf" srcId="{67ACF0A5-2324-4F31-9B19-8A595FE4C008}" destId="{F578133C-52A7-459A-8EF5-98FDCE42A277}" srcOrd="4" destOrd="0" presId="urn:microsoft.com/office/officeart/2009/3/layout/StepUpProcess"/>
    <dgm:cxn modelId="{7070CEB7-76B6-4406-A6D6-B930230941AE}" type="presParOf" srcId="{F578133C-52A7-459A-8EF5-98FDCE42A277}" destId="{E735ACAB-5C32-4B8D-A2AC-440414DA6A10}" srcOrd="0" destOrd="0" presId="urn:microsoft.com/office/officeart/2009/3/layout/StepUpProcess"/>
    <dgm:cxn modelId="{7D5ABA0F-C56B-42AB-B8FE-5707056C03FC}" type="presParOf" srcId="{F578133C-52A7-459A-8EF5-98FDCE42A277}" destId="{B9E8ADFC-2E26-40E4-B9EF-D228F52D6428}"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1C5EAB-C2A4-4095-82BC-77E358E1C819}" type="doc">
      <dgm:prSet loTypeId="urn:microsoft.com/office/officeart/2005/8/layout/hierarchy4" loCatId="hierarchy" qsTypeId="urn:microsoft.com/office/officeart/2005/8/quickstyle/simple2" qsCatId="simple" csTypeId="urn:microsoft.com/office/officeart/2005/8/colors/accent1_2" csCatId="accent1" phldr="1"/>
      <dgm:spPr/>
      <dgm:t>
        <a:bodyPr/>
        <a:lstStyle/>
        <a:p>
          <a:endParaRPr lang="zh-CN" altLang="en-US"/>
        </a:p>
      </dgm:t>
    </dgm:pt>
    <dgm:pt modelId="{53106BCF-164B-4044-A7E1-A1ECC471610E}">
      <dgm:prSet/>
      <dgm:spPr>
        <a:solidFill>
          <a:schemeClr val="accent5">
            <a:lumMod val="75000"/>
          </a:schemeClr>
        </a:solidFill>
      </dgm:spPr>
      <dgm:t>
        <a:bodyPr/>
        <a:lstStyle/>
        <a:p>
          <a:pPr rtl="0"/>
          <a:r>
            <a:rPr lang="zh-CN" altLang="en-US" b="1" dirty="0">
              <a:latin typeface="Arial" panose="020B0604020202020204" pitchFamily="34" charset="0"/>
              <a:ea typeface="微软雅黑" panose="020B0503020204020204" pitchFamily="34" charset="-122"/>
              <a:sym typeface="Arial" panose="020B0604020202020204" pitchFamily="34" charset="0"/>
            </a:rPr>
            <a:t>确定标定值</a:t>
          </a:r>
          <a:endParaRPr lang="zh-CN" b="1" dirty="0">
            <a:latin typeface="Arial" panose="020B0604020202020204" pitchFamily="34" charset="0"/>
            <a:ea typeface="微软雅黑" panose="020B0503020204020204" pitchFamily="34" charset="-122"/>
            <a:sym typeface="Arial" panose="020B0604020202020204" pitchFamily="34" charset="0"/>
          </a:endParaRPr>
        </a:p>
      </dgm:t>
    </dgm:pt>
    <dgm:pt modelId="{FF0A856F-A0C3-4035-A25B-FD50F6BB9C85}" type="parTrans" cxnId="{FD9A9EBF-68FC-4AF4-A133-A77B366F147C}">
      <dgm:prSet/>
      <dgm:spPr/>
      <dgm:t>
        <a:bodyPr/>
        <a:lstStyle/>
        <a:p>
          <a:endParaRPr lang="zh-CN" altLang="en-US"/>
        </a:p>
      </dgm:t>
    </dgm:pt>
    <dgm:pt modelId="{A9E576B2-4253-4E2A-98CD-9B5028476F4A}" type="sibTrans" cxnId="{FD9A9EBF-68FC-4AF4-A133-A77B366F147C}">
      <dgm:prSet/>
      <dgm:spPr/>
      <dgm:t>
        <a:bodyPr/>
        <a:lstStyle/>
        <a:p>
          <a:endParaRPr lang="zh-CN" altLang="en-US"/>
        </a:p>
      </dgm:t>
    </dgm:pt>
    <dgm:pt modelId="{2784EC14-C125-4D0F-9A00-03CA049E37C2}">
      <dgm:prSet/>
      <dgm:spPr>
        <a:solidFill>
          <a:schemeClr val="accent4">
            <a:lumMod val="75000"/>
          </a:schemeClr>
        </a:solidFill>
      </dgm:spPr>
      <dgm:t>
        <a:bodyPr/>
        <a:lstStyle/>
        <a:p>
          <a:pPr rtl="0"/>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获取标定值</a:t>
          </a:r>
          <a:endParaRPr 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gm:t>
    </dgm:pt>
    <dgm:pt modelId="{EAB239B9-B0B4-4488-8E48-225C7CBE1708}" type="parTrans" cxnId="{9E2CEF87-BA63-455C-B1B4-37AE0021C3B9}">
      <dgm:prSet/>
      <dgm:spPr/>
      <dgm:t>
        <a:bodyPr/>
        <a:lstStyle/>
        <a:p>
          <a:endParaRPr lang="zh-CN" altLang="en-US"/>
        </a:p>
      </dgm:t>
    </dgm:pt>
    <dgm:pt modelId="{1FD6D9A3-35EF-4D3A-A7B9-1F4A15E9A764}" type="sibTrans" cxnId="{9E2CEF87-BA63-455C-B1B4-37AE0021C3B9}">
      <dgm:prSet/>
      <dgm:spPr/>
      <dgm:t>
        <a:bodyPr/>
        <a:lstStyle/>
        <a:p>
          <a:endParaRPr lang="zh-CN" altLang="en-US"/>
        </a:p>
      </dgm:t>
    </dgm:pt>
    <dgm:pt modelId="{A327E48B-71E7-4C6E-BEF4-174423A8519A}">
      <dgm:prSet/>
      <dgm:spPr>
        <a:solidFill>
          <a:schemeClr val="accent5">
            <a:lumMod val="75000"/>
          </a:schemeClr>
        </a:solidFill>
      </dgm:spPr>
      <dgm:t>
        <a:bodyPr/>
        <a:lstStyle/>
        <a:p>
          <a:pPr rtl="0"/>
          <a:r>
            <a:rPr lang="zh-CN" altLang="en-US" b="1" dirty="0">
              <a:latin typeface="Arial" panose="020B0604020202020204" pitchFamily="34" charset="0"/>
              <a:ea typeface="微软雅黑" panose="020B0503020204020204" pitchFamily="34" charset="-122"/>
              <a:sym typeface="Arial" panose="020B0604020202020204" pitchFamily="34" charset="0"/>
            </a:rPr>
            <a:t>组成样本对</a:t>
          </a:r>
          <a:endParaRPr lang="zh-CN" b="1" dirty="0">
            <a:latin typeface="Arial" panose="020B0604020202020204" pitchFamily="34" charset="0"/>
            <a:ea typeface="微软雅黑" panose="020B0503020204020204" pitchFamily="34" charset="-122"/>
            <a:sym typeface="Arial" panose="020B0604020202020204" pitchFamily="34" charset="0"/>
          </a:endParaRPr>
        </a:p>
      </dgm:t>
    </dgm:pt>
    <dgm:pt modelId="{DDBF4249-B8E6-450C-B18E-E5BA7A1C876B}" type="parTrans" cxnId="{4308558F-48B0-4D84-A2A4-FC57CF0F0000}">
      <dgm:prSet/>
      <dgm:spPr/>
      <dgm:t>
        <a:bodyPr/>
        <a:lstStyle/>
        <a:p>
          <a:endParaRPr lang="zh-CN" altLang="en-US"/>
        </a:p>
      </dgm:t>
    </dgm:pt>
    <dgm:pt modelId="{CF7AED4B-1129-421D-AE7E-7647A6987F13}" type="sibTrans" cxnId="{4308558F-48B0-4D84-A2A4-FC57CF0F0000}">
      <dgm:prSet/>
      <dgm:spPr/>
      <dgm:t>
        <a:bodyPr/>
        <a:lstStyle/>
        <a:p>
          <a:endParaRPr lang="zh-CN" altLang="en-US"/>
        </a:p>
      </dgm:t>
    </dgm:pt>
    <dgm:pt modelId="{2710EFFC-2E76-4E1D-BCF9-5FEB03EDF4D0}">
      <dgm:prSet custT="1"/>
      <dgm:spPr>
        <a:solidFill>
          <a:schemeClr val="accent5">
            <a:lumMod val="75000"/>
          </a:schemeClr>
        </a:solidFill>
      </dgm:spPr>
      <dgm:t>
        <a:bodyPr/>
        <a:lstStyle/>
        <a:p>
          <a:pPr marL="0" marR="0" indent="0" algn="ctr" defTabSz="914400" rtl="0" eaLnBrk="1" fontAlgn="auto" latinLnBrk="0" hangingPunct="1">
            <a:lnSpc>
              <a:spcPct val="125000"/>
            </a:lnSpc>
            <a:spcBef>
              <a:spcPts val="0"/>
            </a:spcBef>
            <a:spcAft>
              <a:spcPts val="0"/>
            </a:spcAft>
            <a:buClrTx/>
            <a:buSzTx/>
            <a:buFontTx/>
            <a:buNone/>
            <a:tabLst/>
            <a:defRPr/>
          </a:pPr>
          <a:endParaRPr lang="zh-CN" sz="1600" b="1" dirty="0">
            <a:latin typeface="Arial" panose="020B0604020202020204" pitchFamily="34" charset="0"/>
            <a:ea typeface="微软雅黑" panose="020B0503020204020204" pitchFamily="34" charset="-122"/>
            <a:sym typeface="Arial" panose="020B0604020202020204" pitchFamily="34" charset="0"/>
          </a:endParaRPr>
        </a:p>
      </dgm:t>
    </dgm:pt>
    <dgm:pt modelId="{CDDB8C67-387B-4B43-894C-888795DE6193}" type="parTrans" cxnId="{52E413B9-9D90-4FB1-869A-BADEF45AF96D}">
      <dgm:prSet/>
      <dgm:spPr/>
      <dgm:t>
        <a:bodyPr/>
        <a:lstStyle/>
        <a:p>
          <a:endParaRPr lang="zh-CN" altLang="en-US"/>
        </a:p>
      </dgm:t>
    </dgm:pt>
    <dgm:pt modelId="{7F3E6811-712B-44CB-ADA9-107D39D4B78B}" type="sibTrans" cxnId="{52E413B9-9D90-4FB1-869A-BADEF45AF96D}">
      <dgm:prSet/>
      <dgm:spPr/>
      <dgm:t>
        <a:bodyPr/>
        <a:lstStyle/>
        <a:p>
          <a:endParaRPr lang="zh-CN" altLang="en-US"/>
        </a:p>
      </dgm:t>
    </dgm:pt>
    <dgm:pt modelId="{7C640A0A-B44F-469C-9363-7934EB96513D}">
      <dgm:prSet custT="1"/>
      <dgm:spPr>
        <a:solidFill>
          <a:schemeClr val="accent5">
            <a:lumMod val="75000"/>
          </a:schemeClr>
        </a:solidFill>
      </dgm:spPr>
      <dgm:t>
        <a:bodyPr/>
        <a:lstStyle/>
        <a:p>
          <a:pPr algn="just" rtl="0">
            <a:lnSpc>
              <a:spcPct val="125000"/>
            </a:lnSpc>
          </a:pPr>
          <a:r>
            <a:rPr lang="zh-CN" altLang="en-US" sz="1400" b="1" i="0" dirty="0">
              <a:latin typeface="Arial" panose="020B0604020202020204" pitchFamily="34" charset="0"/>
              <a:ea typeface="微软雅黑" panose="020B0503020204020204" pitchFamily="34" charset="-122"/>
              <a:sym typeface="Arial" panose="020B0604020202020204" pitchFamily="34" charset="0"/>
            </a:rPr>
            <a:t>每个标定点同时对应有</a:t>
          </a:r>
          <a:r>
            <a:rPr lang="en-US" altLang="zh-CN" sz="1400" b="1" i="0" dirty="0">
              <a:latin typeface="Arial" panose="020B0604020202020204" pitchFamily="34" charset="0"/>
              <a:ea typeface="微软雅黑" panose="020B0503020204020204" pitchFamily="34" charset="-122"/>
              <a:sym typeface="Arial" panose="020B0604020202020204" pitchFamily="34" charset="0"/>
            </a:rPr>
            <a:t>4</a:t>
          </a:r>
          <a:r>
            <a:rPr lang="zh-CN" altLang="en-US" sz="1400" b="1" i="0" dirty="0">
              <a:latin typeface="Arial" panose="020B0604020202020204" pitchFamily="34" charset="0"/>
              <a:ea typeface="微软雅黑" panose="020B0503020204020204" pitchFamily="34" charset="-122"/>
              <a:sym typeface="Arial" panose="020B0604020202020204" pitchFamily="34" charset="0"/>
            </a:rPr>
            <a:t>个标定值，也称一个样本对：两个传感器的输入量，即主测量压力</a:t>
          </a:r>
          <a:r>
            <a:rPr lang="en-US" altLang="zh-CN" sz="1400" b="1" i="0" dirty="0">
              <a:latin typeface="Arial" panose="020B0604020202020204" pitchFamily="34" charset="0"/>
              <a:ea typeface="微软雅黑" panose="020B0503020204020204" pitchFamily="34" charset="-122"/>
              <a:sym typeface="Arial" panose="020B0604020202020204" pitchFamily="34" charset="0"/>
            </a:rPr>
            <a:t>P</a:t>
          </a:r>
          <a:r>
            <a:rPr lang="zh-CN" altLang="en-US" sz="1400" b="1" i="0" dirty="0">
              <a:latin typeface="Arial" panose="020B0604020202020204" pitchFamily="34" charset="0"/>
              <a:ea typeface="微软雅黑" panose="020B0503020204020204" pitchFamily="34" charset="-122"/>
              <a:sym typeface="Arial" panose="020B0604020202020204" pitchFamily="34" charset="0"/>
            </a:rPr>
            <a:t>与辅参量温度</a:t>
          </a:r>
          <a:r>
            <a:rPr lang="en-US" altLang="zh-CN" sz="1400" b="1" i="0" dirty="0">
              <a:latin typeface="Arial" panose="020B0604020202020204" pitchFamily="34" charset="0"/>
              <a:ea typeface="微软雅黑" panose="020B0503020204020204" pitchFamily="34" charset="-122"/>
              <a:sym typeface="Arial" panose="020B0604020202020204" pitchFamily="34" charset="0"/>
            </a:rPr>
            <a:t>T</a:t>
          </a:r>
          <a:r>
            <a:rPr lang="zh-CN" altLang="en-US" sz="1400" b="1" i="0" dirty="0">
              <a:latin typeface="Arial" panose="020B0604020202020204" pitchFamily="34" charset="0"/>
              <a:ea typeface="微软雅黑" panose="020B0503020204020204" pitchFamily="34" charset="-122"/>
              <a:sym typeface="Arial" panose="020B0604020202020204" pitchFamily="34" charset="0"/>
            </a:rPr>
            <a:t>，以及二者相应的输出量，分别为</a:t>
          </a:r>
          <a:r>
            <a:rPr lang="en-US" altLang="zh-CN" sz="1400" b="1" i="0" dirty="0">
              <a:latin typeface="Arial" panose="020B0604020202020204" pitchFamily="34" charset="0"/>
              <a:ea typeface="微软雅黑" panose="020B0503020204020204" pitchFamily="34" charset="-122"/>
              <a:sym typeface="Arial" panose="020B0604020202020204" pitchFamily="34" charset="0"/>
            </a:rPr>
            <a:t>U</a:t>
          </a:r>
          <a:r>
            <a:rPr lang="en-US" altLang="zh-CN" sz="1400" b="1" i="0" baseline="-15000" dirty="0">
              <a:latin typeface="Arial" panose="020B0604020202020204" pitchFamily="34" charset="0"/>
              <a:ea typeface="微软雅黑" panose="020B0503020204020204" pitchFamily="34" charset="-122"/>
              <a:sym typeface="Arial" panose="020B0604020202020204" pitchFamily="34" charset="0"/>
            </a:rPr>
            <a:t>P</a:t>
          </a:r>
          <a:r>
            <a:rPr lang="zh-CN" altLang="en-US" sz="1400" b="1" i="0" dirty="0">
              <a:latin typeface="Arial" panose="020B0604020202020204" pitchFamily="34" charset="0"/>
              <a:ea typeface="微软雅黑" panose="020B0503020204020204" pitchFamily="34" charset="-122"/>
              <a:sym typeface="Arial" panose="020B0604020202020204" pitchFamily="34" charset="0"/>
            </a:rPr>
            <a:t>和</a:t>
          </a:r>
          <a:r>
            <a:rPr lang="en-US" altLang="zh-CN" sz="1400" b="1" i="0" dirty="0">
              <a:latin typeface="Arial" panose="020B0604020202020204" pitchFamily="34" charset="0"/>
              <a:ea typeface="微软雅黑" panose="020B0503020204020204" pitchFamily="34" charset="-122"/>
              <a:sym typeface="Arial" panose="020B0604020202020204" pitchFamily="34" charset="0"/>
            </a:rPr>
            <a:t>U</a:t>
          </a:r>
          <a:r>
            <a:rPr lang="en-US" altLang="zh-CN" sz="1400" b="1" i="0" baseline="-10000" dirty="0">
              <a:latin typeface="Arial" panose="020B0604020202020204" pitchFamily="34" charset="0"/>
              <a:ea typeface="微软雅黑" panose="020B0503020204020204" pitchFamily="34" charset="-122"/>
              <a:sym typeface="Arial" panose="020B0604020202020204" pitchFamily="34" charset="0"/>
            </a:rPr>
            <a:t>T</a:t>
          </a:r>
          <a:r>
            <a:rPr lang="zh-CN" altLang="en-US" sz="1400" b="1" i="0" dirty="0">
              <a:latin typeface="Arial" panose="020B0604020202020204" pitchFamily="34" charset="0"/>
              <a:ea typeface="微软雅黑" panose="020B0503020204020204" pitchFamily="34" charset="-122"/>
              <a:sym typeface="Arial" panose="020B0604020202020204" pitchFamily="34" charset="0"/>
            </a:rPr>
            <a:t>。</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dgm:t>
    </dgm:pt>
    <dgm:pt modelId="{0152A37A-DB73-4959-A321-243606369F23}" type="parTrans" cxnId="{35A1EC41-8808-47AE-A197-E9F0AF670F20}">
      <dgm:prSet/>
      <dgm:spPr/>
      <dgm:t>
        <a:bodyPr/>
        <a:lstStyle/>
        <a:p>
          <a:endParaRPr lang="zh-CN" altLang="en-US"/>
        </a:p>
      </dgm:t>
    </dgm:pt>
    <dgm:pt modelId="{B5A66E44-6FD0-45DD-BDAE-931060D3D73A}" type="sibTrans" cxnId="{35A1EC41-8808-47AE-A197-E9F0AF670F20}">
      <dgm:prSet/>
      <dgm:spPr/>
      <dgm:t>
        <a:bodyPr/>
        <a:lstStyle/>
        <a:p>
          <a:endParaRPr lang="zh-CN" altLang="en-US"/>
        </a:p>
      </dgm:t>
    </dgm:pt>
    <dgm:pt modelId="{6A40187E-4A56-4C88-9656-9712B3EB10E8}">
      <dgm:prSet custT="1"/>
      <dgm:spPr>
        <a:solidFill>
          <a:schemeClr val="accent4">
            <a:lumMod val="75000"/>
          </a:schemeClr>
        </a:solidFill>
      </dgm:spPr>
      <dgm:t>
        <a:bodyPr/>
        <a:lstStyle/>
        <a:p>
          <a:pPr rtl="0">
            <a:lnSpc>
              <a:spcPct val="125000"/>
            </a:lnSpc>
          </a:pPr>
          <a:endParaRPr lang="zh-CN" altLang="en-US" sz="1600" b="1" dirty="0">
            <a:latin typeface="Arial" panose="020B0604020202020204" pitchFamily="34" charset="0"/>
            <a:ea typeface="微软雅黑" panose="020B0503020204020204" pitchFamily="34" charset="-122"/>
            <a:sym typeface="Arial" panose="020B0604020202020204" pitchFamily="34" charset="0"/>
          </a:endParaRPr>
        </a:p>
      </dgm:t>
    </dgm:pt>
    <dgm:pt modelId="{DF91D695-E001-4597-991A-E53FE75E5152}" type="parTrans" cxnId="{C1E60A35-3EA6-4555-BAE6-EB21AE1D5441}">
      <dgm:prSet/>
      <dgm:spPr/>
      <dgm:t>
        <a:bodyPr/>
        <a:lstStyle/>
        <a:p>
          <a:endParaRPr lang="zh-CN" altLang="en-US"/>
        </a:p>
      </dgm:t>
    </dgm:pt>
    <dgm:pt modelId="{252B0762-581D-4E13-BF2F-F380F41ECA7F}" type="sibTrans" cxnId="{C1E60A35-3EA6-4555-BAE6-EB21AE1D5441}">
      <dgm:prSet/>
      <dgm:spPr/>
      <dgm:t>
        <a:bodyPr/>
        <a:lstStyle/>
        <a:p>
          <a:endParaRPr lang="zh-CN" altLang="en-US"/>
        </a:p>
      </dgm:t>
    </dgm:pt>
    <dgm:pt modelId="{D53D6ADF-95E3-413C-85C9-196FFE51F40B}" type="pres">
      <dgm:prSet presAssocID="{C41C5EAB-C2A4-4095-82BC-77E358E1C819}" presName="Name0" presStyleCnt="0">
        <dgm:presLayoutVars>
          <dgm:chPref val="1"/>
          <dgm:dir/>
          <dgm:animOne val="branch"/>
          <dgm:animLvl val="lvl"/>
          <dgm:resizeHandles/>
        </dgm:presLayoutVars>
      </dgm:prSet>
      <dgm:spPr/>
    </dgm:pt>
    <dgm:pt modelId="{B87231A7-65BC-41BE-AAF7-2CFE0A974BF1}" type="pres">
      <dgm:prSet presAssocID="{53106BCF-164B-4044-A7E1-A1ECC471610E}" presName="vertOne" presStyleCnt="0"/>
      <dgm:spPr/>
    </dgm:pt>
    <dgm:pt modelId="{E5EBE843-B0C1-4AED-AECF-52C4A3887897}" type="pres">
      <dgm:prSet presAssocID="{53106BCF-164B-4044-A7E1-A1ECC471610E}" presName="txOne" presStyleLbl="node0" presStyleIdx="0" presStyleCnt="3" custScaleY="19032" custLinFactNeighborX="1033" custLinFactNeighborY="66846">
        <dgm:presLayoutVars>
          <dgm:chPref val="3"/>
        </dgm:presLayoutVars>
      </dgm:prSet>
      <dgm:spPr/>
    </dgm:pt>
    <dgm:pt modelId="{DE36A367-D862-4C12-8C2E-3DFE6D2E453D}" type="pres">
      <dgm:prSet presAssocID="{53106BCF-164B-4044-A7E1-A1ECC471610E}" presName="parTransOne" presStyleCnt="0"/>
      <dgm:spPr/>
    </dgm:pt>
    <dgm:pt modelId="{AD29E1B9-C814-4FE6-AFF6-D15D0032AE7B}" type="pres">
      <dgm:prSet presAssocID="{53106BCF-164B-4044-A7E1-A1ECC471610E}" presName="horzOne" presStyleCnt="0"/>
      <dgm:spPr/>
    </dgm:pt>
    <dgm:pt modelId="{A0BB16AE-5CC1-4210-8D45-B5D98E96E71A}" type="pres">
      <dgm:prSet presAssocID="{2710EFFC-2E76-4E1D-BCF9-5FEB03EDF4D0}" presName="vertTwo" presStyleCnt="0"/>
      <dgm:spPr/>
    </dgm:pt>
    <dgm:pt modelId="{433FB905-6EE9-46E9-8E43-E3623128117C}" type="pres">
      <dgm:prSet presAssocID="{2710EFFC-2E76-4E1D-BCF9-5FEB03EDF4D0}" presName="txTwo" presStyleLbl="node2" presStyleIdx="0" presStyleCnt="3">
        <dgm:presLayoutVars>
          <dgm:chPref val="3"/>
        </dgm:presLayoutVars>
      </dgm:prSet>
      <dgm:spPr/>
    </dgm:pt>
    <dgm:pt modelId="{EF187FCB-BA6B-4FAB-A915-A355BAA6FCBB}" type="pres">
      <dgm:prSet presAssocID="{2710EFFC-2E76-4E1D-BCF9-5FEB03EDF4D0}" presName="horzTwo" presStyleCnt="0"/>
      <dgm:spPr/>
    </dgm:pt>
    <dgm:pt modelId="{9090C473-1221-4DDF-BBE8-55C5559ABA37}" type="pres">
      <dgm:prSet presAssocID="{A9E576B2-4253-4E2A-98CD-9B5028476F4A}" presName="sibSpaceOne" presStyleCnt="0"/>
      <dgm:spPr/>
    </dgm:pt>
    <dgm:pt modelId="{09DCE13C-15C5-4FA7-B020-4FAB6A5E558F}" type="pres">
      <dgm:prSet presAssocID="{2784EC14-C125-4D0F-9A00-03CA049E37C2}" presName="vertOne" presStyleCnt="0"/>
      <dgm:spPr/>
    </dgm:pt>
    <dgm:pt modelId="{E452DE8B-15D2-42CF-97A2-FB70726F0CBD}" type="pres">
      <dgm:prSet presAssocID="{2784EC14-C125-4D0F-9A00-03CA049E37C2}" presName="txOne" presStyleLbl="node0" presStyleIdx="1" presStyleCnt="3" custScaleY="19032" custLinFactNeighborX="103" custLinFactNeighborY="66846">
        <dgm:presLayoutVars>
          <dgm:chPref val="3"/>
        </dgm:presLayoutVars>
      </dgm:prSet>
      <dgm:spPr/>
    </dgm:pt>
    <dgm:pt modelId="{F4301522-0338-4C7F-8715-D81B0BA0DABE}" type="pres">
      <dgm:prSet presAssocID="{2784EC14-C125-4D0F-9A00-03CA049E37C2}" presName="parTransOne" presStyleCnt="0"/>
      <dgm:spPr/>
    </dgm:pt>
    <dgm:pt modelId="{404CF50E-F8EB-40AA-AFDD-C09A01E16E53}" type="pres">
      <dgm:prSet presAssocID="{2784EC14-C125-4D0F-9A00-03CA049E37C2}" presName="horzOne" presStyleCnt="0"/>
      <dgm:spPr/>
    </dgm:pt>
    <dgm:pt modelId="{DCF2DF18-D553-4753-96EA-7E27335E3CF7}" type="pres">
      <dgm:prSet presAssocID="{6A40187E-4A56-4C88-9656-9712B3EB10E8}" presName="vertTwo" presStyleCnt="0"/>
      <dgm:spPr/>
    </dgm:pt>
    <dgm:pt modelId="{D00AA00B-2FD2-4EA2-B9FC-B9784CA1A75B}" type="pres">
      <dgm:prSet presAssocID="{6A40187E-4A56-4C88-9656-9712B3EB10E8}" presName="txTwo" presStyleLbl="node2" presStyleIdx="1" presStyleCnt="3">
        <dgm:presLayoutVars>
          <dgm:chPref val="3"/>
        </dgm:presLayoutVars>
      </dgm:prSet>
      <dgm:spPr/>
    </dgm:pt>
    <dgm:pt modelId="{357618A7-B791-42D3-B76C-2C88BE035883}" type="pres">
      <dgm:prSet presAssocID="{6A40187E-4A56-4C88-9656-9712B3EB10E8}" presName="horzTwo" presStyleCnt="0"/>
      <dgm:spPr/>
    </dgm:pt>
    <dgm:pt modelId="{1E4BC41E-5C1C-443C-ADD7-D004DC7395AF}" type="pres">
      <dgm:prSet presAssocID="{1FD6D9A3-35EF-4D3A-A7B9-1F4A15E9A764}" presName="sibSpaceOne" presStyleCnt="0"/>
      <dgm:spPr/>
    </dgm:pt>
    <dgm:pt modelId="{56B82233-D486-4A60-996B-F125D6D39627}" type="pres">
      <dgm:prSet presAssocID="{A327E48B-71E7-4C6E-BEF4-174423A8519A}" presName="vertOne" presStyleCnt="0"/>
      <dgm:spPr/>
    </dgm:pt>
    <dgm:pt modelId="{000CFC81-6E43-42B3-847B-B1CB42F6C969}" type="pres">
      <dgm:prSet presAssocID="{A327E48B-71E7-4C6E-BEF4-174423A8519A}" presName="txOne" presStyleLbl="node0" presStyleIdx="2" presStyleCnt="3" custScaleY="19032" custLinFactNeighborX="103" custLinFactNeighborY="66846">
        <dgm:presLayoutVars>
          <dgm:chPref val="3"/>
        </dgm:presLayoutVars>
      </dgm:prSet>
      <dgm:spPr/>
    </dgm:pt>
    <dgm:pt modelId="{5A0FB142-4910-4C99-B499-4465980E90B2}" type="pres">
      <dgm:prSet presAssocID="{A327E48B-71E7-4C6E-BEF4-174423A8519A}" presName="parTransOne" presStyleCnt="0"/>
      <dgm:spPr/>
    </dgm:pt>
    <dgm:pt modelId="{CC59DD31-B64D-4448-8AB1-EB376A9665BD}" type="pres">
      <dgm:prSet presAssocID="{A327E48B-71E7-4C6E-BEF4-174423A8519A}" presName="horzOne" presStyleCnt="0"/>
      <dgm:spPr/>
    </dgm:pt>
    <dgm:pt modelId="{89C38A16-E807-49A2-8268-168605FF5348}" type="pres">
      <dgm:prSet presAssocID="{7C640A0A-B44F-469C-9363-7934EB96513D}" presName="vertTwo" presStyleCnt="0"/>
      <dgm:spPr/>
    </dgm:pt>
    <dgm:pt modelId="{23CEF2EF-EF52-4B20-AF5E-B83C3BA3674A}" type="pres">
      <dgm:prSet presAssocID="{7C640A0A-B44F-469C-9363-7934EB96513D}" presName="txTwo" presStyleLbl="node2" presStyleIdx="2" presStyleCnt="3">
        <dgm:presLayoutVars>
          <dgm:chPref val="3"/>
        </dgm:presLayoutVars>
      </dgm:prSet>
      <dgm:spPr/>
    </dgm:pt>
    <dgm:pt modelId="{568FA348-9888-483A-AF74-300E128DD9A8}" type="pres">
      <dgm:prSet presAssocID="{7C640A0A-B44F-469C-9363-7934EB96513D}" presName="horzTwo" presStyleCnt="0"/>
      <dgm:spPr/>
    </dgm:pt>
  </dgm:ptLst>
  <dgm:cxnLst>
    <dgm:cxn modelId="{C453540B-1511-436A-8349-2B255F471065}" type="presOf" srcId="{C41C5EAB-C2A4-4095-82BC-77E358E1C819}" destId="{D53D6ADF-95E3-413C-85C9-196FFE51F40B}" srcOrd="0" destOrd="0" presId="urn:microsoft.com/office/officeart/2005/8/layout/hierarchy4"/>
    <dgm:cxn modelId="{8F379D0D-EA93-445C-9FF9-0E4134978BAB}" type="presOf" srcId="{7C640A0A-B44F-469C-9363-7934EB96513D}" destId="{23CEF2EF-EF52-4B20-AF5E-B83C3BA3674A}" srcOrd="0" destOrd="0" presId="urn:microsoft.com/office/officeart/2005/8/layout/hierarchy4"/>
    <dgm:cxn modelId="{C1E60A35-3EA6-4555-BAE6-EB21AE1D5441}" srcId="{2784EC14-C125-4D0F-9A00-03CA049E37C2}" destId="{6A40187E-4A56-4C88-9656-9712B3EB10E8}" srcOrd="0" destOrd="0" parTransId="{DF91D695-E001-4597-991A-E53FE75E5152}" sibTransId="{252B0762-581D-4E13-BF2F-F380F41ECA7F}"/>
    <dgm:cxn modelId="{AADA463D-9E82-4B96-BA32-03F81D985B74}" type="presOf" srcId="{53106BCF-164B-4044-A7E1-A1ECC471610E}" destId="{E5EBE843-B0C1-4AED-AECF-52C4A3887897}" srcOrd="0" destOrd="0" presId="urn:microsoft.com/office/officeart/2005/8/layout/hierarchy4"/>
    <dgm:cxn modelId="{35A1EC41-8808-47AE-A197-E9F0AF670F20}" srcId="{A327E48B-71E7-4C6E-BEF4-174423A8519A}" destId="{7C640A0A-B44F-469C-9363-7934EB96513D}" srcOrd="0" destOrd="0" parTransId="{0152A37A-DB73-4959-A321-243606369F23}" sibTransId="{B5A66E44-6FD0-45DD-BDAE-931060D3D73A}"/>
    <dgm:cxn modelId="{A1E1B655-53DD-4C5B-81DA-B0602A2C81A9}" type="presOf" srcId="{2710EFFC-2E76-4E1D-BCF9-5FEB03EDF4D0}" destId="{433FB905-6EE9-46E9-8E43-E3623128117C}" srcOrd="0" destOrd="0" presId="urn:microsoft.com/office/officeart/2005/8/layout/hierarchy4"/>
    <dgm:cxn modelId="{A91B6C5A-DAB3-47D2-AAC6-839CAD247BF6}" type="presOf" srcId="{6A40187E-4A56-4C88-9656-9712B3EB10E8}" destId="{D00AA00B-2FD2-4EA2-B9FC-B9784CA1A75B}" srcOrd="0" destOrd="0" presId="urn:microsoft.com/office/officeart/2005/8/layout/hierarchy4"/>
    <dgm:cxn modelId="{9E2CEF87-BA63-455C-B1B4-37AE0021C3B9}" srcId="{C41C5EAB-C2A4-4095-82BC-77E358E1C819}" destId="{2784EC14-C125-4D0F-9A00-03CA049E37C2}" srcOrd="1" destOrd="0" parTransId="{EAB239B9-B0B4-4488-8E48-225C7CBE1708}" sibTransId="{1FD6D9A3-35EF-4D3A-A7B9-1F4A15E9A764}"/>
    <dgm:cxn modelId="{4308558F-48B0-4D84-A2A4-FC57CF0F0000}" srcId="{C41C5EAB-C2A4-4095-82BC-77E358E1C819}" destId="{A327E48B-71E7-4C6E-BEF4-174423A8519A}" srcOrd="2" destOrd="0" parTransId="{DDBF4249-B8E6-450C-B18E-E5BA7A1C876B}" sibTransId="{CF7AED4B-1129-421D-AE7E-7647A6987F13}"/>
    <dgm:cxn modelId="{52E413B9-9D90-4FB1-869A-BADEF45AF96D}" srcId="{53106BCF-164B-4044-A7E1-A1ECC471610E}" destId="{2710EFFC-2E76-4E1D-BCF9-5FEB03EDF4D0}" srcOrd="0" destOrd="0" parTransId="{CDDB8C67-387B-4B43-894C-888795DE6193}" sibTransId="{7F3E6811-712B-44CB-ADA9-107D39D4B78B}"/>
    <dgm:cxn modelId="{7BC9A1B9-56B4-4E6F-9C37-3AE453BFB639}" type="presOf" srcId="{A327E48B-71E7-4C6E-BEF4-174423A8519A}" destId="{000CFC81-6E43-42B3-847B-B1CB42F6C969}" srcOrd="0" destOrd="0" presId="urn:microsoft.com/office/officeart/2005/8/layout/hierarchy4"/>
    <dgm:cxn modelId="{FD9A9EBF-68FC-4AF4-A133-A77B366F147C}" srcId="{C41C5EAB-C2A4-4095-82BC-77E358E1C819}" destId="{53106BCF-164B-4044-A7E1-A1ECC471610E}" srcOrd="0" destOrd="0" parTransId="{FF0A856F-A0C3-4035-A25B-FD50F6BB9C85}" sibTransId="{A9E576B2-4253-4E2A-98CD-9B5028476F4A}"/>
    <dgm:cxn modelId="{517397C0-C89E-4873-9FFF-1FE6E5C135E3}" type="presOf" srcId="{2784EC14-C125-4D0F-9A00-03CA049E37C2}" destId="{E452DE8B-15D2-42CF-97A2-FB70726F0CBD}" srcOrd="0" destOrd="0" presId="urn:microsoft.com/office/officeart/2005/8/layout/hierarchy4"/>
    <dgm:cxn modelId="{99FFE08E-8498-4C1D-8C42-6926A5FE457B}" type="presParOf" srcId="{D53D6ADF-95E3-413C-85C9-196FFE51F40B}" destId="{B87231A7-65BC-41BE-AAF7-2CFE0A974BF1}" srcOrd="0" destOrd="0" presId="urn:microsoft.com/office/officeart/2005/8/layout/hierarchy4"/>
    <dgm:cxn modelId="{5AE9AC78-FBF8-417F-A02D-2BB53DCBABFA}" type="presParOf" srcId="{B87231A7-65BC-41BE-AAF7-2CFE0A974BF1}" destId="{E5EBE843-B0C1-4AED-AECF-52C4A3887897}" srcOrd="0" destOrd="0" presId="urn:microsoft.com/office/officeart/2005/8/layout/hierarchy4"/>
    <dgm:cxn modelId="{BB3E3426-85DC-4ACE-ABF8-2756AA11036B}" type="presParOf" srcId="{B87231A7-65BC-41BE-AAF7-2CFE0A974BF1}" destId="{DE36A367-D862-4C12-8C2E-3DFE6D2E453D}" srcOrd="1" destOrd="0" presId="urn:microsoft.com/office/officeart/2005/8/layout/hierarchy4"/>
    <dgm:cxn modelId="{30A4AB7C-AF74-448B-B4EA-9650679ECBD6}" type="presParOf" srcId="{B87231A7-65BC-41BE-AAF7-2CFE0A974BF1}" destId="{AD29E1B9-C814-4FE6-AFF6-D15D0032AE7B}" srcOrd="2" destOrd="0" presId="urn:microsoft.com/office/officeart/2005/8/layout/hierarchy4"/>
    <dgm:cxn modelId="{F1E919E0-3835-4C88-899B-C70117726C52}" type="presParOf" srcId="{AD29E1B9-C814-4FE6-AFF6-D15D0032AE7B}" destId="{A0BB16AE-5CC1-4210-8D45-B5D98E96E71A}" srcOrd="0" destOrd="0" presId="urn:microsoft.com/office/officeart/2005/8/layout/hierarchy4"/>
    <dgm:cxn modelId="{217F37AC-817D-49A5-A00B-11F25B609D63}" type="presParOf" srcId="{A0BB16AE-5CC1-4210-8D45-B5D98E96E71A}" destId="{433FB905-6EE9-46E9-8E43-E3623128117C}" srcOrd="0" destOrd="0" presId="urn:microsoft.com/office/officeart/2005/8/layout/hierarchy4"/>
    <dgm:cxn modelId="{F43ADFBC-1893-431D-8A6A-FB96D8C660EC}" type="presParOf" srcId="{A0BB16AE-5CC1-4210-8D45-B5D98E96E71A}" destId="{EF187FCB-BA6B-4FAB-A915-A355BAA6FCBB}" srcOrd="1" destOrd="0" presId="urn:microsoft.com/office/officeart/2005/8/layout/hierarchy4"/>
    <dgm:cxn modelId="{51DB6AE4-2459-48C9-BEF6-0AE6431C5C5A}" type="presParOf" srcId="{D53D6ADF-95E3-413C-85C9-196FFE51F40B}" destId="{9090C473-1221-4DDF-BBE8-55C5559ABA37}" srcOrd="1" destOrd="0" presId="urn:microsoft.com/office/officeart/2005/8/layout/hierarchy4"/>
    <dgm:cxn modelId="{05F631B3-172F-491F-81E0-8C1972EA7901}" type="presParOf" srcId="{D53D6ADF-95E3-413C-85C9-196FFE51F40B}" destId="{09DCE13C-15C5-4FA7-B020-4FAB6A5E558F}" srcOrd="2" destOrd="0" presId="urn:microsoft.com/office/officeart/2005/8/layout/hierarchy4"/>
    <dgm:cxn modelId="{216DE1A1-B79E-4EA5-9657-1759A903EF9E}" type="presParOf" srcId="{09DCE13C-15C5-4FA7-B020-4FAB6A5E558F}" destId="{E452DE8B-15D2-42CF-97A2-FB70726F0CBD}" srcOrd="0" destOrd="0" presId="urn:microsoft.com/office/officeart/2005/8/layout/hierarchy4"/>
    <dgm:cxn modelId="{CEC275ED-B391-4C8E-8B23-C3B7EA1869D9}" type="presParOf" srcId="{09DCE13C-15C5-4FA7-B020-4FAB6A5E558F}" destId="{F4301522-0338-4C7F-8715-D81B0BA0DABE}" srcOrd="1" destOrd="0" presId="urn:microsoft.com/office/officeart/2005/8/layout/hierarchy4"/>
    <dgm:cxn modelId="{D2DB3A7B-5C90-4337-A032-E7CCE5D6FDD4}" type="presParOf" srcId="{09DCE13C-15C5-4FA7-B020-4FAB6A5E558F}" destId="{404CF50E-F8EB-40AA-AFDD-C09A01E16E53}" srcOrd="2" destOrd="0" presId="urn:microsoft.com/office/officeart/2005/8/layout/hierarchy4"/>
    <dgm:cxn modelId="{D48E5294-2204-4DFF-9DC4-D90E4796E891}" type="presParOf" srcId="{404CF50E-F8EB-40AA-AFDD-C09A01E16E53}" destId="{DCF2DF18-D553-4753-96EA-7E27335E3CF7}" srcOrd="0" destOrd="0" presId="urn:microsoft.com/office/officeart/2005/8/layout/hierarchy4"/>
    <dgm:cxn modelId="{0AD41AD8-7271-4EB7-92AE-3FBBE4E72D3A}" type="presParOf" srcId="{DCF2DF18-D553-4753-96EA-7E27335E3CF7}" destId="{D00AA00B-2FD2-4EA2-B9FC-B9784CA1A75B}" srcOrd="0" destOrd="0" presId="urn:microsoft.com/office/officeart/2005/8/layout/hierarchy4"/>
    <dgm:cxn modelId="{313F7DF7-73A2-474D-91DB-3D798A1EFCD3}" type="presParOf" srcId="{DCF2DF18-D553-4753-96EA-7E27335E3CF7}" destId="{357618A7-B791-42D3-B76C-2C88BE035883}" srcOrd="1" destOrd="0" presId="urn:microsoft.com/office/officeart/2005/8/layout/hierarchy4"/>
    <dgm:cxn modelId="{78BC5EC9-4F40-4307-9581-9DD34CE35F96}" type="presParOf" srcId="{D53D6ADF-95E3-413C-85C9-196FFE51F40B}" destId="{1E4BC41E-5C1C-443C-ADD7-D004DC7395AF}" srcOrd="3" destOrd="0" presId="urn:microsoft.com/office/officeart/2005/8/layout/hierarchy4"/>
    <dgm:cxn modelId="{C11CD3E9-6E56-4551-AA43-4ABA24F562EF}" type="presParOf" srcId="{D53D6ADF-95E3-413C-85C9-196FFE51F40B}" destId="{56B82233-D486-4A60-996B-F125D6D39627}" srcOrd="4" destOrd="0" presId="urn:microsoft.com/office/officeart/2005/8/layout/hierarchy4"/>
    <dgm:cxn modelId="{AD6E463C-0271-44F2-9FA9-5EB352CAF1DB}" type="presParOf" srcId="{56B82233-D486-4A60-996B-F125D6D39627}" destId="{000CFC81-6E43-42B3-847B-B1CB42F6C969}" srcOrd="0" destOrd="0" presId="urn:microsoft.com/office/officeart/2005/8/layout/hierarchy4"/>
    <dgm:cxn modelId="{D9582A3A-C031-4892-91C8-6CF8589F0CEE}" type="presParOf" srcId="{56B82233-D486-4A60-996B-F125D6D39627}" destId="{5A0FB142-4910-4C99-B499-4465980E90B2}" srcOrd="1" destOrd="0" presId="urn:microsoft.com/office/officeart/2005/8/layout/hierarchy4"/>
    <dgm:cxn modelId="{10084133-97BF-4BD4-AB67-C716206BC811}" type="presParOf" srcId="{56B82233-D486-4A60-996B-F125D6D39627}" destId="{CC59DD31-B64D-4448-8AB1-EB376A9665BD}" srcOrd="2" destOrd="0" presId="urn:microsoft.com/office/officeart/2005/8/layout/hierarchy4"/>
    <dgm:cxn modelId="{9DD09D19-DCCF-42B5-BF2E-AC676501E1EF}" type="presParOf" srcId="{CC59DD31-B64D-4448-8AB1-EB376A9665BD}" destId="{89C38A16-E807-49A2-8268-168605FF5348}" srcOrd="0" destOrd="0" presId="urn:microsoft.com/office/officeart/2005/8/layout/hierarchy4"/>
    <dgm:cxn modelId="{9F7BAC61-3B2D-44B5-8275-14E73E7B0C89}" type="presParOf" srcId="{89C38A16-E807-49A2-8268-168605FF5348}" destId="{23CEF2EF-EF52-4B20-AF5E-B83C3BA3674A}" srcOrd="0" destOrd="0" presId="urn:microsoft.com/office/officeart/2005/8/layout/hierarchy4"/>
    <dgm:cxn modelId="{58F2162A-3615-4E09-A01C-B6E845035E1F}" type="presParOf" srcId="{89C38A16-E807-49A2-8268-168605FF5348}" destId="{568FA348-9888-483A-AF74-300E128DD9A8}"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BE843-B0C1-4AED-AECF-52C4A3887897}">
      <dsp:nvSpPr>
        <dsp:cNvPr id="0" name=""/>
        <dsp:cNvSpPr/>
      </dsp:nvSpPr>
      <dsp:spPr>
        <a:xfrm>
          <a:off x="28974" y="216025"/>
          <a:ext cx="2263083" cy="489376"/>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消除干扰</a:t>
          </a:r>
        </a:p>
      </dsp:txBody>
      <dsp:txXfrm>
        <a:off x="43307" y="230358"/>
        <a:ext cx="2234417" cy="460710"/>
      </dsp:txXfrm>
    </dsp:sp>
    <dsp:sp modelId="{433FB905-6EE9-46E9-8E43-E3623128117C}">
      <dsp:nvSpPr>
        <dsp:cNvPr id="0" name=""/>
        <dsp:cNvSpPr/>
      </dsp:nvSpPr>
      <dsp:spPr>
        <a:xfrm>
          <a:off x="5596" y="812054"/>
          <a:ext cx="2263083" cy="2571332"/>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auto" latinLnBrk="0" hangingPunct="1">
            <a:lnSpc>
              <a:spcPct val="125000"/>
            </a:lnSpc>
            <a:spcBef>
              <a:spcPct val="0"/>
            </a:spcBef>
            <a:spcAft>
              <a:spcPts val="0"/>
            </a:spcAft>
            <a:buClrTx/>
            <a:buSzTx/>
            <a:buFontTx/>
            <a:buNone/>
            <a:tabLst/>
            <a:defRPr/>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通过设置辅助传感器来监测和消除干扰量对主传感器测量目标参量的影响。</a:t>
          </a:r>
        </a:p>
      </dsp:txBody>
      <dsp:txXfrm>
        <a:off x="71879" y="878337"/>
        <a:ext cx="2130517" cy="2438766"/>
      </dsp:txXfrm>
    </dsp:sp>
    <dsp:sp modelId="{E452DE8B-15D2-42CF-97A2-FB70726F0CBD}">
      <dsp:nvSpPr>
        <dsp:cNvPr id="0" name=""/>
        <dsp:cNvSpPr/>
      </dsp:nvSpPr>
      <dsp:spPr>
        <a:xfrm>
          <a:off x="2651209" y="216025"/>
          <a:ext cx="2263083" cy="489376"/>
        </a:xfrm>
        <a:prstGeom prst="roundRect">
          <a:avLst>
            <a:gd name="adj" fmla="val 10000"/>
          </a:avLst>
        </a:prstGeom>
        <a:solidFill>
          <a:schemeClr val="accent4">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bg1"/>
              </a:solidFill>
              <a:latin typeface="Arial" panose="020B0604020202020204" pitchFamily="34" charset="0"/>
              <a:ea typeface="微软雅黑" panose="020B0503020204020204" pitchFamily="34" charset="-122"/>
              <a:sym typeface="Arial" panose="020B0604020202020204" pitchFamily="34" charset="0"/>
            </a:rPr>
            <a:t>建立逆模型</a:t>
          </a:r>
        </a:p>
      </dsp:txBody>
      <dsp:txXfrm>
        <a:off x="2665542" y="230358"/>
        <a:ext cx="2234417" cy="460710"/>
      </dsp:txXfrm>
    </dsp:sp>
    <dsp:sp modelId="{D00AA00B-2FD2-4EA2-B9FC-B9784CA1A75B}">
      <dsp:nvSpPr>
        <dsp:cNvPr id="0" name=""/>
        <dsp:cNvSpPr/>
      </dsp:nvSpPr>
      <dsp:spPr>
        <a:xfrm>
          <a:off x="2648878" y="812054"/>
          <a:ext cx="2263083" cy="2571332"/>
        </a:xfrm>
        <a:prstGeom prst="roundRect">
          <a:avLst>
            <a:gd name="adj" fmla="val 10000"/>
          </a:avLst>
        </a:prstGeom>
        <a:solidFill>
          <a:schemeClr val="accent4">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125000"/>
            </a:lnSpc>
            <a:spcBef>
              <a:spcPct val="0"/>
            </a:spcBef>
            <a:spcAft>
              <a:spcPct val="35000"/>
            </a:spcAft>
            <a:buNone/>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利用多元回归分析模型法，根据辅助传感器的数据，建立更完备的逆模型。</a:t>
          </a:r>
        </a:p>
      </dsp:txBody>
      <dsp:txXfrm>
        <a:off x="2715161" y="878337"/>
        <a:ext cx="2130517" cy="2438766"/>
      </dsp:txXfrm>
    </dsp:sp>
    <dsp:sp modelId="{000CFC81-6E43-42B3-847B-B1CB42F6C969}">
      <dsp:nvSpPr>
        <dsp:cNvPr id="0" name=""/>
        <dsp:cNvSpPr/>
      </dsp:nvSpPr>
      <dsp:spPr>
        <a:xfrm>
          <a:off x="5294490" y="216025"/>
          <a:ext cx="2263083" cy="489376"/>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阶数选择</a:t>
          </a:r>
        </a:p>
      </dsp:txBody>
      <dsp:txXfrm>
        <a:off x="5308823" y="230358"/>
        <a:ext cx="2234417" cy="460710"/>
      </dsp:txXfrm>
    </dsp:sp>
    <dsp:sp modelId="{23CEF2EF-EF52-4B20-AF5E-B83C3BA3674A}">
      <dsp:nvSpPr>
        <dsp:cNvPr id="0" name=""/>
        <dsp:cNvSpPr/>
      </dsp:nvSpPr>
      <dsp:spPr>
        <a:xfrm>
          <a:off x="5292159" y="812054"/>
          <a:ext cx="2263083" cy="2571332"/>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125000"/>
            </a:lnSpc>
            <a:spcBef>
              <a:spcPct val="0"/>
            </a:spcBef>
            <a:spcAft>
              <a:spcPct val="35000"/>
            </a:spcAft>
            <a:buNone/>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由允许的误差来决定阶数，以满足精度要求。</a:t>
          </a:r>
        </a:p>
      </dsp:txBody>
      <dsp:txXfrm>
        <a:off x="5358442" y="878337"/>
        <a:ext cx="2130517" cy="2438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2CEE9-C73D-4D35-BADA-60328718D794}">
      <dsp:nvSpPr>
        <dsp:cNvPr id="0" name=""/>
        <dsp:cNvSpPr/>
      </dsp:nvSpPr>
      <dsp:spPr>
        <a:xfrm>
          <a:off x="5893319" y="1542300"/>
          <a:ext cx="401023" cy="91440"/>
        </a:xfrm>
        <a:custGeom>
          <a:avLst/>
          <a:gdLst/>
          <a:ahLst/>
          <a:cxnLst/>
          <a:rect l="0" t="0" r="0" b="0"/>
          <a:pathLst>
            <a:path>
              <a:moveTo>
                <a:pt x="0" y="45720"/>
              </a:moveTo>
              <a:lnTo>
                <a:pt x="401023"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0F6ED7-5F3C-4E19-878C-D64C7EFCFFD8}">
      <dsp:nvSpPr>
        <dsp:cNvPr id="0" name=""/>
        <dsp:cNvSpPr/>
      </dsp:nvSpPr>
      <dsp:spPr>
        <a:xfrm>
          <a:off x="3479158" y="1542300"/>
          <a:ext cx="401023" cy="91440"/>
        </a:xfrm>
        <a:custGeom>
          <a:avLst/>
          <a:gdLst/>
          <a:ahLst/>
          <a:cxnLst/>
          <a:rect l="0" t="0" r="0" b="0"/>
          <a:pathLst>
            <a:path>
              <a:moveTo>
                <a:pt x="0" y="45720"/>
              </a:moveTo>
              <a:lnTo>
                <a:pt x="401023" y="457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3034CB-CE9E-42E8-8C99-B52B8D45FCA7}">
      <dsp:nvSpPr>
        <dsp:cNvPr id="0" name=""/>
        <dsp:cNvSpPr/>
      </dsp:nvSpPr>
      <dsp:spPr>
        <a:xfrm>
          <a:off x="1634008" y="1156920"/>
          <a:ext cx="401023" cy="431100"/>
        </a:xfrm>
        <a:custGeom>
          <a:avLst/>
          <a:gdLst/>
          <a:ahLst/>
          <a:cxnLst/>
          <a:rect l="0" t="0" r="0" b="0"/>
          <a:pathLst>
            <a:path>
              <a:moveTo>
                <a:pt x="0" y="0"/>
              </a:moveTo>
              <a:lnTo>
                <a:pt x="200511" y="0"/>
              </a:lnTo>
              <a:lnTo>
                <a:pt x="200511" y="431100"/>
              </a:lnTo>
              <a:lnTo>
                <a:pt x="401023" y="43110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F89466-234A-4644-A533-BD412315CD2D}">
      <dsp:nvSpPr>
        <dsp:cNvPr id="0" name=""/>
        <dsp:cNvSpPr/>
      </dsp:nvSpPr>
      <dsp:spPr>
        <a:xfrm>
          <a:off x="5907536" y="680100"/>
          <a:ext cx="401023" cy="91440"/>
        </a:xfrm>
        <a:custGeom>
          <a:avLst/>
          <a:gdLst/>
          <a:ahLst/>
          <a:cxnLst/>
          <a:rect l="0" t="0" r="0" b="0"/>
          <a:pathLst>
            <a:path>
              <a:moveTo>
                <a:pt x="0" y="45720"/>
              </a:moveTo>
              <a:lnTo>
                <a:pt x="401023"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8A0C43-0501-4C5D-86CA-4AB377BF592C}">
      <dsp:nvSpPr>
        <dsp:cNvPr id="0" name=""/>
        <dsp:cNvSpPr/>
      </dsp:nvSpPr>
      <dsp:spPr>
        <a:xfrm>
          <a:off x="3501394" y="680100"/>
          <a:ext cx="401023" cy="91440"/>
        </a:xfrm>
        <a:custGeom>
          <a:avLst/>
          <a:gdLst/>
          <a:ahLst/>
          <a:cxnLst/>
          <a:rect l="0" t="0" r="0" b="0"/>
          <a:pathLst>
            <a:path>
              <a:moveTo>
                <a:pt x="0" y="45720"/>
              </a:moveTo>
              <a:lnTo>
                <a:pt x="401023" y="457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5455D1-7B65-4B43-982A-97A98845D2B3}">
      <dsp:nvSpPr>
        <dsp:cNvPr id="0" name=""/>
        <dsp:cNvSpPr/>
      </dsp:nvSpPr>
      <dsp:spPr>
        <a:xfrm>
          <a:off x="1634008" y="725820"/>
          <a:ext cx="401023" cy="431100"/>
        </a:xfrm>
        <a:custGeom>
          <a:avLst/>
          <a:gdLst/>
          <a:ahLst/>
          <a:cxnLst/>
          <a:rect l="0" t="0" r="0" b="0"/>
          <a:pathLst>
            <a:path>
              <a:moveTo>
                <a:pt x="0" y="431100"/>
              </a:moveTo>
              <a:lnTo>
                <a:pt x="200511" y="431100"/>
              </a:lnTo>
              <a:lnTo>
                <a:pt x="200511" y="0"/>
              </a:lnTo>
              <a:lnTo>
                <a:pt x="401023"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11080-3898-485C-A919-3B49219BA110}">
      <dsp:nvSpPr>
        <dsp:cNvPr id="0" name=""/>
        <dsp:cNvSpPr/>
      </dsp:nvSpPr>
      <dsp:spPr>
        <a:xfrm>
          <a:off x="3246" y="657697"/>
          <a:ext cx="1630762" cy="9984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Arial" panose="020B0604020202020204" pitchFamily="34" charset="0"/>
              <a:ea typeface="微软雅黑" panose="020B0503020204020204" pitchFamily="34" charset="-122"/>
              <a:sym typeface="Arial" panose="020B0604020202020204" pitchFamily="34" charset="0"/>
            </a:rPr>
            <a:t>多元回归</a:t>
          </a:r>
          <a:endParaRPr lang="zh-CN" altLang="en-US" sz="2000" kern="1200" dirty="0">
            <a:latin typeface="Arial" panose="020B0604020202020204" pitchFamily="34" charset="0"/>
            <a:ea typeface="微软雅黑" panose="020B0503020204020204" pitchFamily="34" charset="-122"/>
            <a:sym typeface="Arial" panose="020B0604020202020204" pitchFamily="34" charset="0"/>
          </a:endParaRPr>
        </a:p>
      </dsp:txBody>
      <dsp:txXfrm>
        <a:off x="3246" y="657697"/>
        <a:ext cx="1630762" cy="998446"/>
      </dsp:txXfrm>
    </dsp:sp>
    <dsp:sp modelId="{4680E471-83E8-4E93-AD10-C8945567FBE2}">
      <dsp:nvSpPr>
        <dsp:cNvPr id="0" name=""/>
        <dsp:cNvSpPr/>
      </dsp:nvSpPr>
      <dsp:spPr>
        <a:xfrm>
          <a:off x="2035032" y="420039"/>
          <a:ext cx="1466362" cy="61156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altLang="zh-CN" sz="2000" b="1" kern="1200" dirty="0">
              <a:latin typeface="Arial" panose="020B0604020202020204" pitchFamily="34" charset="0"/>
              <a:ea typeface="微软雅黑" panose="020B0503020204020204" pitchFamily="34" charset="-122"/>
              <a:sym typeface="Arial" panose="020B0604020202020204" pitchFamily="34" charset="0"/>
            </a:rPr>
            <a:t>n=1</a:t>
          </a:r>
          <a:endParaRPr lang="zh-CN" altLang="en-US" sz="2000" kern="1200" dirty="0">
            <a:latin typeface="Arial" panose="020B0604020202020204" pitchFamily="34" charset="0"/>
            <a:ea typeface="微软雅黑" panose="020B0503020204020204" pitchFamily="34" charset="-122"/>
            <a:sym typeface="Arial" panose="020B0604020202020204" pitchFamily="34" charset="0"/>
          </a:endParaRPr>
        </a:p>
      </dsp:txBody>
      <dsp:txXfrm>
        <a:off x="2035032" y="420039"/>
        <a:ext cx="1466362" cy="611560"/>
      </dsp:txXfrm>
    </dsp:sp>
    <dsp:sp modelId="{3A1A1038-3F51-4A06-8DCE-953FFD62970C}">
      <dsp:nvSpPr>
        <dsp:cNvPr id="0" name=""/>
        <dsp:cNvSpPr/>
      </dsp:nvSpPr>
      <dsp:spPr>
        <a:xfrm>
          <a:off x="3902418" y="420039"/>
          <a:ext cx="2005117" cy="61156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Arial" panose="020B0604020202020204" pitchFamily="34" charset="0"/>
              <a:ea typeface="微软雅黑" panose="020B0503020204020204" pitchFamily="34" charset="-122"/>
              <a:sym typeface="Arial" panose="020B0604020202020204" pitchFamily="34" charset="0"/>
            </a:rPr>
            <a:t>二元回归方程</a:t>
          </a:r>
          <a:endParaRPr lang="zh-CN" altLang="en-US" sz="2000" kern="1200" dirty="0">
            <a:latin typeface="Arial" panose="020B0604020202020204" pitchFamily="34" charset="0"/>
            <a:ea typeface="微软雅黑" panose="020B0503020204020204" pitchFamily="34" charset="-122"/>
            <a:sym typeface="Arial" panose="020B0604020202020204" pitchFamily="34" charset="0"/>
          </a:endParaRPr>
        </a:p>
      </dsp:txBody>
      <dsp:txXfrm>
        <a:off x="3902418" y="420039"/>
        <a:ext cx="2005117" cy="611560"/>
      </dsp:txXfrm>
    </dsp:sp>
    <dsp:sp modelId="{1B567838-C77D-43CA-B8C5-5041A6FE6FF9}">
      <dsp:nvSpPr>
        <dsp:cNvPr id="0" name=""/>
        <dsp:cNvSpPr/>
      </dsp:nvSpPr>
      <dsp:spPr>
        <a:xfrm>
          <a:off x="6308559" y="420039"/>
          <a:ext cx="2005117" cy="61156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zh-CN" altLang="en-US" sz="4200" kern="1200">
            <a:latin typeface="Arial" panose="020B0604020202020204" pitchFamily="34" charset="0"/>
            <a:ea typeface="微软雅黑" panose="020B0503020204020204" pitchFamily="34" charset="-122"/>
            <a:sym typeface="Arial" panose="020B0604020202020204" pitchFamily="34" charset="0"/>
          </a:endParaRPr>
        </a:p>
      </dsp:txBody>
      <dsp:txXfrm>
        <a:off x="6308559" y="420039"/>
        <a:ext cx="2005117" cy="611560"/>
      </dsp:txXfrm>
    </dsp:sp>
    <dsp:sp modelId="{DC608DF3-48D8-4642-BF23-77E6887818CC}">
      <dsp:nvSpPr>
        <dsp:cNvPr id="0" name=""/>
        <dsp:cNvSpPr/>
      </dsp:nvSpPr>
      <dsp:spPr>
        <a:xfrm>
          <a:off x="2035032" y="1282240"/>
          <a:ext cx="1444125" cy="61156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altLang="zh-CN" sz="2000" b="1" kern="1200" dirty="0">
              <a:latin typeface="Arial" panose="020B0604020202020204" pitchFamily="34" charset="0"/>
              <a:ea typeface="微软雅黑" panose="020B0503020204020204" pitchFamily="34" charset="-122"/>
              <a:sym typeface="Arial" panose="020B0604020202020204" pitchFamily="34" charset="0"/>
            </a:rPr>
            <a:t>n=2</a:t>
          </a:r>
          <a:endParaRPr lang="zh-CN" altLang="en-US" sz="2000" kern="1200" dirty="0">
            <a:latin typeface="Arial" panose="020B0604020202020204" pitchFamily="34" charset="0"/>
            <a:ea typeface="微软雅黑" panose="020B0503020204020204" pitchFamily="34" charset="-122"/>
            <a:sym typeface="Arial" panose="020B0604020202020204" pitchFamily="34" charset="0"/>
          </a:endParaRPr>
        </a:p>
      </dsp:txBody>
      <dsp:txXfrm>
        <a:off x="2035032" y="1282240"/>
        <a:ext cx="1444125" cy="611560"/>
      </dsp:txXfrm>
    </dsp:sp>
    <dsp:sp modelId="{09AEDA5C-F0FF-40C8-A282-BC1AAEBBF926}">
      <dsp:nvSpPr>
        <dsp:cNvPr id="0" name=""/>
        <dsp:cNvSpPr/>
      </dsp:nvSpPr>
      <dsp:spPr>
        <a:xfrm>
          <a:off x="3880181" y="1282240"/>
          <a:ext cx="2013138" cy="61156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Arial" panose="020B0604020202020204" pitchFamily="34" charset="0"/>
              <a:ea typeface="微软雅黑" panose="020B0503020204020204" pitchFamily="34" charset="-122"/>
              <a:sym typeface="Arial" panose="020B0604020202020204" pitchFamily="34" charset="0"/>
            </a:rPr>
            <a:t>三元回归方程</a:t>
          </a:r>
          <a:endParaRPr lang="zh-CN" altLang="en-US" sz="2000" kern="1200" dirty="0">
            <a:latin typeface="Arial" panose="020B0604020202020204" pitchFamily="34" charset="0"/>
            <a:ea typeface="微软雅黑" panose="020B0503020204020204" pitchFamily="34" charset="-122"/>
            <a:sym typeface="Arial" panose="020B0604020202020204" pitchFamily="34" charset="0"/>
          </a:endParaRPr>
        </a:p>
      </dsp:txBody>
      <dsp:txXfrm>
        <a:off x="3880181" y="1282240"/>
        <a:ext cx="2013138" cy="611560"/>
      </dsp:txXfrm>
    </dsp:sp>
    <dsp:sp modelId="{49855BD2-8B92-427E-A9CF-150C263732FE}">
      <dsp:nvSpPr>
        <dsp:cNvPr id="0" name=""/>
        <dsp:cNvSpPr/>
      </dsp:nvSpPr>
      <dsp:spPr>
        <a:xfrm>
          <a:off x="6294343" y="1282240"/>
          <a:ext cx="2005117" cy="61156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zh-CN" altLang="en-US" sz="4200" kern="1200">
            <a:latin typeface="Arial" panose="020B0604020202020204" pitchFamily="34" charset="0"/>
            <a:ea typeface="微软雅黑" panose="020B0503020204020204" pitchFamily="34" charset="-122"/>
            <a:sym typeface="Arial" panose="020B0604020202020204" pitchFamily="34" charset="0"/>
          </a:endParaRPr>
        </a:p>
      </dsp:txBody>
      <dsp:txXfrm>
        <a:off x="6294343" y="1282240"/>
        <a:ext cx="2005117" cy="611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AED8F-026F-4801-9027-7241A2276B38}">
      <dsp:nvSpPr>
        <dsp:cNvPr id="0" name=""/>
        <dsp:cNvSpPr/>
      </dsp:nvSpPr>
      <dsp:spPr>
        <a:xfrm rot="5400000">
          <a:off x="1862550" y="614224"/>
          <a:ext cx="1059869" cy="1763598"/>
        </a:xfrm>
        <a:prstGeom prst="corner">
          <a:avLst>
            <a:gd name="adj1" fmla="val 16120"/>
            <a:gd name="adj2" fmla="val 16110"/>
          </a:avLst>
        </a:prstGeom>
        <a:solidFill>
          <a:schemeClr val="accent5">
            <a:shade val="8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81A25-653B-40EE-91ED-716001152480}">
      <dsp:nvSpPr>
        <dsp:cNvPr id="0" name=""/>
        <dsp:cNvSpPr/>
      </dsp:nvSpPr>
      <dsp:spPr>
        <a:xfrm>
          <a:off x="1685631" y="1141160"/>
          <a:ext cx="1592187" cy="13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altLang="en-US" sz="1800" b="1" kern="1200" dirty="0">
              <a:latin typeface="Arial" panose="020B0604020202020204" pitchFamily="34" charset="0"/>
              <a:ea typeface="微软雅黑" panose="020B0503020204020204" pitchFamily="34" charset="-122"/>
              <a:sym typeface="Arial" panose="020B0604020202020204" pitchFamily="34" charset="0"/>
            </a:rPr>
            <a:t>基本原理</a:t>
          </a:r>
          <a:endParaRPr lang="zh-CN" altLang="en-US" sz="1800" kern="1200" dirty="0">
            <a:latin typeface="Arial" panose="020B0604020202020204" pitchFamily="34" charset="0"/>
            <a:ea typeface="微软雅黑" panose="020B0503020204020204" pitchFamily="34" charset="-122"/>
            <a:sym typeface="Arial" panose="020B0604020202020204" pitchFamily="34" charset="0"/>
          </a:endParaRPr>
        </a:p>
      </dsp:txBody>
      <dsp:txXfrm>
        <a:off x="1685631" y="1141160"/>
        <a:ext cx="1592187" cy="1395645"/>
      </dsp:txXfrm>
    </dsp:sp>
    <dsp:sp modelId="{80A38623-3D01-4127-B72D-78BD90792827}">
      <dsp:nvSpPr>
        <dsp:cNvPr id="0" name=""/>
        <dsp:cNvSpPr/>
      </dsp:nvSpPr>
      <dsp:spPr>
        <a:xfrm>
          <a:off x="2977406" y="484386"/>
          <a:ext cx="300412" cy="300412"/>
        </a:xfrm>
        <a:prstGeom prst="triangle">
          <a:avLst>
            <a:gd name="adj" fmla="val 100000"/>
          </a:avLst>
        </a:prstGeom>
        <a:solidFill>
          <a:schemeClr val="accent5">
            <a:shade val="80000"/>
            <a:hueOff val="-23916"/>
            <a:satOff val="4545"/>
            <a:lumOff val="4498"/>
            <a:alphaOff val="0"/>
          </a:schemeClr>
        </a:solidFill>
        <a:ln w="25400" cap="flat" cmpd="sng" algn="ctr">
          <a:solidFill>
            <a:schemeClr val="accent5">
              <a:shade val="80000"/>
              <a:hueOff val="-23916"/>
              <a:satOff val="4545"/>
              <a:lumOff val="44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73DDA-3542-41C5-A6EB-1C51AA2B3AB9}">
      <dsp:nvSpPr>
        <dsp:cNvPr id="0" name=""/>
        <dsp:cNvSpPr/>
      </dsp:nvSpPr>
      <dsp:spPr>
        <a:xfrm rot="5400000">
          <a:off x="3811698" y="131905"/>
          <a:ext cx="1059869" cy="1763598"/>
        </a:xfrm>
        <a:prstGeom prst="corner">
          <a:avLst>
            <a:gd name="adj1" fmla="val 16120"/>
            <a:gd name="adj2" fmla="val 16110"/>
          </a:avLst>
        </a:prstGeom>
        <a:solidFill>
          <a:schemeClr val="accent5">
            <a:shade val="80000"/>
            <a:hueOff val="-47831"/>
            <a:satOff val="9090"/>
            <a:lumOff val="8997"/>
            <a:alphaOff val="0"/>
          </a:schemeClr>
        </a:solidFill>
        <a:ln w="25400" cap="flat" cmpd="sng" algn="ctr">
          <a:solidFill>
            <a:schemeClr val="accent5">
              <a:shade val="80000"/>
              <a:hueOff val="-47831"/>
              <a:satOff val="9090"/>
              <a:lumOff val="89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AE5A5-38F9-4004-A7D2-9FF092977670}">
      <dsp:nvSpPr>
        <dsp:cNvPr id="0" name=""/>
        <dsp:cNvSpPr/>
      </dsp:nvSpPr>
      <dsp:spPr>
        <a:xfrm>
          <a:off x="3634779" y="658842"/>
          <a:ext cx="1592187" cy="13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altLang="en-US" sz="1800" b="1" kern="1200" dirty="0">
              <a:latin typeface="Arial" panose="020B0604020202020204" pitchFamily="34" charset="0"/>
              <a:ea typeface="微软雅黑" panose="020B0503020204020204" pitchFamily="34" charset="-122"/>
              <a:sym typeface="Arial" panose="020B0604020202020204" pitchFamily="34" charset="0"/>
            </a:rPr>
            <a:t>实验标定</a:t>
          </a:r>
          <a:endParaRPr lang="zh-CN" altLang="en-US" sz="1800" kern="1200" dirty="0">
            <a:latin typeface="Arial" panose="020B0604020202020204" pitchFamily="34" charset="0"/>
            <a:ea typeface="微软雅黑" panose="020B0503020204020204" pitchFamily="34" charset="-122"/>
            <a:sym typeface="Arial" panose="020B0604020202020204" pitchFamily="34" charset="0"/>
          </a:endParaRPr>
        </a:p>
      </dsp:txBody>
      <dsp:txXfrm>
        <a:off x="3634779" y="658842"/>
        <a:ext cx="1592187" cy="1395645"/>
      </dsp:txXfrm>
    </dsp:sp>
    <dsp:sp modelId="{6233C497-FDA2-4EA7-8F8C-6207E49695E5}">
      <dsp:nvSpPr>
        <dsp:cNvPr id="0" name=""/>
        <dsp:cNvSpPr/>
      </dsp:nvSpPr>
      <dsp:spPr>
        <a:xfrm>
          <a:off x="4926553" y="2067"/>
          <a:ext cx="300412" cy="300412"/>
        </a:xfrm>
        <a:prstGeom prst="triangle">
          <a:avLst>
            <a:gd name="adj" fmla="val 100000"/>
          </a:avLst>
        </a:prstGeom>
        <a:solidFill>
          <a:schemeClr val="accent5">
            <a:shade val="80000"/>
            <a:hueOff val="-71747"/>
            <a:satOff val="13635"/>
            <a:lumOff val="13495"/>
            <a:alphaOff val="0"/>
          </a:schemeClr>
        </a:solidFill>
        <a:ln w="25400" cap="flat" cmpd="sng" algn="ctr">
          <a:solidFill>
            <a:schemeClr val="accent5">
              <a:shade val="80000"/>
              <a:hueOff val="-71747"/>
              <a:satOff val="13635"/>
              <a:lumOff val="134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5ACAB-5C32-4B8D-A2AC-440414DA6A10}">
      <dsp:nvSpPr>
        <dsp:cNvPr id="0" name=""/>
        <dsp:cNvSpPr/>
      </dsp:nvSpPr>
      <dsp:spPr>
        <a:xfrm rot="5400000">
          <a:off x="5760846" y="-350412"/>
          <a:ext cx="1059869" cy="1763598"/>
        </a:xfrm>
        <a:prstGeom prst="corner">
          <a:avLst>
            <a:gd name="adj1" fmla="val 16120"/>
            <a:gd name="adj2" fmla="val 16110"/>
          </a:avLst>
        </a:prstGeom>
        <a:solidFill>
          <a:schemeClr val="accent5">
            <a:shade val="80000"/>
            <a:hueOff val="-95663"/>
            <a:satOff val="18180"/>
            <a:lumOff val="17993"/>
            <a:alphaOff val="0"/>
          </a:schemeClr>
        </a:solidFill>
        <a:ln w="25400" cap="flat" cmpd="sng" algn="ctr">
          <a:solidFill>
            <a:schemeClr val="accent5">
              <a:shade val="80000"/>
              <a:hueOff val="-95663"/>
              <a:satOff val="18180"/>
              <a:lumOff val="179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8ADFC-2E26-40E4-B9EF-D228F52D6428}">
      <dsp:nvSpPr>
        <dsp:cNvPr id="0" name=""/>
        <dsp:cNvSpPr/>
      </dsp:nvSpPr>
      <dsp:spPr>
        <a:xfrm>
          <a:off x="5583927" y="176523"/>
          <a:ext cx="1592187" cy="1395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altLang="en-US" sz="1800" b="1" kern="1200" dirty="0">
              <a:latin typeface="Arial" panose="020B0604020202020204" pitchFamily="34" charset="0"/>
              <a:ea typeface="微软雅黑" panose="020B0503020204020204" pitchFamily="34" charset="-122"/>
              <a:sym typeface="Arial" panose="020B0604020202020204" pitchFamily="34" charset="0"/>
            </a:rPr>
            <a:t>常系数确定</a:t>
          </a:r>
          <a:endParaRPr lang="zh-CN" altLang="en-US" sz="1800" kern="1200" dirty="0">
            <a:latin typeface="Arial" panose="020B0604020202020204" pitchFamily="34" charset="0"/>
            <a:ea typeface="微软雅黑" panose="020B0503020204020204" pitchFamily="34" charset="-122"/>
            <a:sym typeface="Arial" panose="020B0604020202020204" pitchFamily="34" charset="0"/>
          </a:endParaRPr>
        </a:p>
      </dsp:txBody>
      <dsp:txXfrm>
        <a:off x="5583927" y="176523"/>
        <a:ext cx="1592187" cy="13956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BE843-B0C1-4AED-AECF-52C4A3887897}">
      <dsp:nvSpPr>
        <dsp:cNvPr id="0" name=""/>
        <dsp:cNvSpPr/>
      </dsp:nvSpPr>
      <dsp:spPr>
        <a:xfrm>
          <a:off x="28974" y="216025"/>
          <a:ext cx="2263083" cy="489376"/>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确定标定值</a:t>
          </a:r>
        </a:p>
      </dsp:txBody>
      <dsp:txXfrm>
        <a:off x="43307" y="230358"/>
        <a:ext cx="2234417" cy="460710"/>
      </dsp:txXfrm>
    </dsp:sp>
    <dsp:sp modelId="{433FB905-6EE9-46E9-8E43-E3623128117C}">
      <dsp:nvSpPr>
        <dsp:cNvPr id="0" name=""/>
        <dsp:cNvSpPr/>
      </dsp:nvSpPr>
      <dsp:spPr>
        <a:xfrm>
          <a:off x="5596" y="812054"/>
          <a:ext cx="2263083" cy="2571332"/>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auto" latinLnBrk="0" hangingPunct="1">
            <a:lnSpc>
              <a:spcPct val="125000"/>
            </a:lnSpc>
            <a:spcBef>
              <a:spcPct val="0"/>
            </a:spcBef>
            <a:spcAft>
              <a:spcPts val="0"/>
            </a:spcAft>
            <a:buClrTx/>
            <a:buSzTx/>
            <a:buFontTx/>
            <a:buNone/>
            <a:tabLst/>
            <a:defRPr/>
          </a:pPr>
          <a:endParaRPr lang="zh-CN" altLang="en-US" sz="1600" b="1" kern="1200" dirty="0">
            <a:latin typeface="Arial" panose="020B0604020202020204" pitchFamily="34" charset="0"/>
            <a:ea typeface="微软雅黑" panose="020B0503020204020204" pitchFamily="34" charset="-122"/>
            <a:sym typeface="Arial" panose="020B0604020202020204" pitchFamily="34" charset="0"/>
          </a:endParaRPr>
        </a:p>
      </dsp:txBody>
      <dsp:txXfrm>
        <a:off x="71879" y="878337"/>
        <a:ext cx="2130517" cy="2438766"/>
      </dsp:txXfrm>
    </dsp:sp>
    <dsp:sp modelId="{E452DE8B-15D2-42CF-97A2-FB70726F0CBD}">
      <dsp:nvSpPr>
        <dsp:cNvPr id="0" name=""/>
        <dsp:cNvSpPr/>
      </dsp:nvSpPr>
      <dsp:spPr>
        <a:xfrm>
          <a:off x="2651209" y="216025"/>
          <a:ext cx="2263083" cy="489376"/>
        </a:xfrm>
        <a:prstGeom prst="roundRect">
          <a:avLst>
            <a:gd name="adj" fmla="val 10000"/>
          </a:avLst>
        </a:prstGeom>
        <a:solidFill>
          <a:schemeClr val="accent4">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bg1"/>
              </a:solidFill>
              <a:latin typeface="Arial" panose="020B0604020202020204" pitchFamily="34" charset="0"/>
              <a:ea typeface="微软雅黑" panose="020B0503020204020204" pitchFamily="34" charset="-122"/>
              <a:sym typeface="Arial" panose="020B0604020202020204" pitchFamily="34" charset="0"/>
            </a:rPr>
            <a:t>获取标定值</a:t>
          </a:r>
        </a:p>
      </dsp:txBody>
      <dsp:txXfrm>
        <a:off x="2665542" y="230358"/>
        <a:ext cx="2234417" cy="460710"/>
      </dsp:txXfrm>
    </dsp:sp>
    <dsp:sp modelId="{D00AA00B-2FD2-4EA2-B9FC-B9784CA1A75B}">
      <dsp:nvSpPr>
        <dsp:cNvPr id="0" name=""/>
        <dsp:cNvSpPr/>
      </dsp:nvSpPr>
      <dsp:spPr>
        <a:xfrm>
          <a:off x="2648878" y="812054"/>
          <a:ext cx="2263083" cy="2571332"/>
        </a:xfrm>
        <a:prstGeom prst="roundRect">
          <a:avLst>
            <a:gd name="adj" fmla="val 10000"/>
          </a:avLst>
        </a:prstGeom>
        <a:solidFill>
          <a:schemeClr val="accent4">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125000"/>
            </a:lnSpc>
            <a:spcBef>
              <a:spcPct val="0"/>
            </a:spcBef>
            <a:spcAft>
              <a:spcPct val="35000"/>
            </a:spcAft>
            <a:buNone/>
          </a:pPr>
          <a:endParaRPr lang="zh-CN" altLang="en-US" sz="1600" b="1" kern="1200" dirty="0">
            <a:latin typeface="Arial" panose="020B0604020202020204" pitchFamily="34" charset="0"/>
            <a:ea typeface="微软雅黑" panose="020B0503020204020204" pitchFamily="34" charset="-122"/>
            <a:sym typeface="Arial" panose="020B0604020202020204" pitchFamily="34" charset="0"/>
          </a:endParaRPr>
        </a:p>
      </dsp:txBody>
      <dsp:txXfrm>
        <a:off x="2715161" y="878337"/>
        <a:ext cx="2130517" cy="2438766"/>
      </dsp:txXfrm>
    </dsp:sp>
    <dsp:sp modelId="{000CFC81-6E43-42B3-847B-B1CB42F6C969}">
      <dsp:nvSpPr>
        <dsp:cNvPr id="0" name=""/>
        <dsp:cNvSpPr/>
      </dsp:nvSpPr>
      <dsp:spPr>
        <a:xfrm>
          <a:off x="5294490" y="216025"/>
          <a:ext cx="2263083" cy="489376"/>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latin typeface="Arial" panose="020B0604020202020204" pitchFamily="34" charset="0"/>
              <a:ea typeface="微软雅黑" panose="020B0503020204020204" pitchFamily="34" charset="-122"/>
              <a:sym typeface="Arial" panose="020B0604020202020204" pitchFamily="34" charset="0"/>
            </a:rPr>
            <a:t>组成样本对</a:t>
          </a:r>
        </a:p>
      </dsp:txBody>
      <dsp:txXfrm>
        <a:off x="5308823" y="230358"/>
        <a:ext cx="2234417" cy="460710"/>
      </dsp:txXfrm>
    </dsp:sp>
    <dsp:sp modelId="{23CEF2EF-EF52-4B20-AF5E-B83C3BA3674A}">
      <dsp:nvSpPr>
        <dsp:cNvPr id="0" name=""/>
        <dsp:cNvSpPr/>
      </dsp:nvSpPr>
      <dsp:spPr>
        <a:xfrm>
          <a:off x="5292159" y="812054"/>
          <a:ext cx="2263083" cy="2571332"/>
        </a:xfrm>
        <a:prstGeom prst="roundRect">
          <a:avLst>
            <a:gd name="adj" fmla="val 10000"/>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125000"/>
            </a:lnSpc>
            <a:spcBef>
              <a:spcPct val="0"/>
            </a:spcBef>
            <a:spcAft>
              <a:spcPct val="35000"/>
            </a:spcAft>
            <a:buNone/>
          </a:pPr>
          <a:r>
            <a:rPr lang="zh-CN" altLang="en-US" sz="1400" b="1" i="0" kern="1200" dirty="0">
              <a:latin typeface="Arial" panose="020B0604020202020204" pitchFamily="34" charset="0"/>
              <a:ea typeface="微软雅黑" panose="020B0503020204020204" pitchFamily="34" charset="-122"/>
              <a:sym typeface="Arial" panose="020B0604020202020204" pitchFamily="34" charset="0"/>
            </a:rPr>
            <a:t>每个标定点同时对应有</a:t>
          </a:r>
          <a:r>
            <a:rPr lang="en-US" altLang="zh-CN" sz="1400" b="1" i="0" kern="1200" dirty="0">
              <a:latin typeface="Arial" panose="020B0604020202020204" pitchFamily="34" charset="0"/>
              <a:ea typeface="微软雅黑" panose="020B0503020204020204" pitchFamily="34" charset="-122"/>
              <a:sym typeface="Arial" panose="020B0604020202020204" pitchFamily="34" charset="0"/>
            </a:rPr>
            <a:t>4</a:t>
          </a:r>
          <a:r>
            <a:rPr lang="zh-CN" altLang="en-US" sz="1400" b="1" i="0" kern="1200" dirty="0">
              <a:latin typeface="Arial" panose="020B0604020202020204" pitchFamily="34" charset="0"/>
              <a:ea typeface="微软雅黑" panose="020B0503020204020204" pitchFamily="34" charset="-122"/>
              <a:sym typeface="Arial" panose="020B0604020202020204" pitchFamily="34" charset="0"/>
            </a:rPr>
            <a:t>个标定值，也称一个样本对：两个传感器的输入量，即主测量压力</a:t>
          </a:r>
          <a:r>
            <a:rPr lang="en-US" altLang="zh-CN" sz="1400" b="1" i="0" kern="1200" dirty="0">
              <a:latin typeface="Arial" panose="020B0604020202020204" pitchFamily="34" charset="0"/>
              <a:ea typeface="微软雅黑" panose="020B0503020204020204" pitchFamily="34" charset="-122"/>
              <a:sym typeface="Arial" panose="020B0604020202020204" pitchFamily="34" charset="0"/>
            </a:rPr>
            <a:t>P</a:t>
          </a:r>
          <a:r>
            <a:rPr lang="zh-CN" altLang="en-US" sz="1400" b="1" i="0" kern="1200" dirty="0">
              <a:latin typeface="Arial" panose="020B0604020202020204" pitchFamily="34" charset="0"/>
              <a:ea typeface="微软雅黑" panose="020B0503020204020204" pitchFamily="34" charset="-122"/>
              <a:sym typeface="Arial" panose="020B0604020202020204" pitchFamily="34" charset="0"/>
            </a:rPr>
            <a:t>与辅参量温度</a:t>
          </a:r>
          <a:r>
            <a:rPr lang="en-US" altLang="zh-CN" sz="1400" b="1" i="0" kern="1200" dirty="0">
              <a:latin typeface="Arial" panose="020B0604020202020204" pitchFamily="34" charset="0"/>
              <a:ea typeface="微软雅黑" panose="020B0503020204020204" pitchFamily="34" charset="-122"/>
              <a:sym typeface="Arial" panose="020B0604020202020204" pitchFamily="34" charset="0"/>
            </a:rPr>
            <a:t>T</a:t>
          </a:r>
          <a:r>
            <a:rPr lang="zh-CN" altLang="en-US" sz="1400" b="1" i="0" kern="1200" dirty="0">
              <a:latin typeface="Arial" panose="020B0604020202020204" pitchFamily="34" charset="0"/>
              <a:ea typeface="微软雅黑" panose="020B0503020204020204" pitchFamily="34" charset="-122"/>
              <a:sym typeface="Arial" panose="020B0604020202020204" pitchFamily="34" charset="0"/>
            </a:rPr>
            <a:t>，以及二者相应的输出量，分别为</a:t>
          </a:r>
          <a:r>
            <a:rPr lang="en-US" altLang="zh-CN" sz="1400" b="1" i="0" kern="1200" dirty="0">
              <a:latin typeface="Arial" panose="020B0604020202020204" pitchFamily="34" charset="0"/>
              <a:ea typeface="微软雅黑" panose="020B0503020204020204" pitchFamily="34" charset="-122"/>
              <a:sym typeface="Arial" panose="020B0604020202020204" pitchFamily="34" charset="0"/>
            </a:rPr>
            <a:t>U</a:t>
          </a:r>
          <a:r>
            <a:rPr lang="en-US" altLang="zh-CN" sz="1400" b="1" i="0" kern="1200" baseline="-15000" dirty="0">
              <a:latin typeface="Arial" panose="020B0604020202020204" pitchFamily="34" charset="0"/>
              <a:ea typeface="微软雅黑" panose="020B0503020204020204" pitchFamily="34" charset="-122"/>
              <a:sym typeface="Arial" panose="020B0604020202020204" pitchFamily="34" charset="0"/>
            </a:rPr>
            <a:t>P</a:t>
          </a:r>
          <a:r>
            <a:rPr lang="zh-CN" altLang="en-US" sz="1400" b="1" i="0" kern="1200" dirty="0">
              <a:latin typeface="Arial" panose="020B0604020202020204" pitchFamily="34" charset="0"/>
              <a:ea typeface="微软雅黑" panose="020B0503020204020204" pitchFamily="34" charset="-122"/>
              <a:sym typeface="Arial" panose="020B0604020202020204" pitchFamily="34" charset="0"/>
            </a:rPr>
            <a:t>和</a:t>
          </a:r>
          <a:r>
            <a:rPr lang="en-US" altLang="zh-CN" sz="1400" b="1" i="0" kern="1200" dirty="0">
              <a:latin typeface="Arial" panose="020B0604020202020204" pitchFamily="34" charset="0"/>
              <a:ea typeface="微软雅黑" panose="020B0503020204020204" pitchFamily="34" charset="-122"/>
              <a:sym typeface="Arial" panose="020B0604020202020204" pitchFamily="34" charset="0"/>
            </a:rPr>
            <a:t>U</a:t>
          </a:r>
          <a:r>
            <a:rPr lang="en-US" altLang="zh-CN" sz="1400" b="1" i="0" kern="1200" baseline="-10000" dirty="0">
              <a:latin typeface="Arial" panose="020B0604020202020204" pitchFamily="34" charset="0"/>
              <a:ea typeface="微软雅黑" panose="020B0503020204020204" pitchFamily="34" charset="-122"/>
              <a:sym typeface="Arial" panose="020B0604020202020204" pitchFamily="34" charset="0"/>
            </a:rPr>
            <a:t>T</a:t>
          </a:r>
          <a:r>
            <a:rPr lang="zh-CN" altLang="en-US" sz="1400" b="1" i="0" kern="1200" dirty="0">
              <a:latin typeface="Arial" panose="020B0604020202020204" pitchFamily="34" charset="0"/>
              <a:ea typeface="微软雅黑" panose="020B0503020204020204" pitchFamily="34" charset="-122"/>
              <a:sym typeface="Arial" panose="020B0604020202020204" pitchFamily="34" charset="0"/>
            </a:rPr>
            <a:t>。</a:t>
          </a:r>
          <a:endParaRPr lang="zh-CN" altLang="en-US" sz="1400" b="1" kern="1200" dirty="0">
            <a:latin typeface="Arial" panose="020B0604020202020204" pitchFamily="34" charset="0"/>
            <a:ea typeface="微软雅黑" panose="020B0503020204020204" pitchFamily="34" charset="-122"/>
            <a:sym typeface="Arial" panose="020B0604020202020204" pitchFamily="34" charset="0"/>
          </a:endParaRPr>
        </a:p>
      </dsp:txBody>
      <dsp:txXfrm>
        <a:off x="5358442" y="878337"/>
        <a:ext cx="2130517" cy="24387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8</a:t>
            </a:fld>
            <a:endParaRPr lang="zh-CN" altLang="en-US"/>
          </a:p>
        </p:txBody>
      </p:sp>
    </p:spTree>
    <p:extLst>
      <p:ext uri="{BB962C8B-B14F-4D97-AF65-F5344CB8AC3E}">
        <p14:creationId xmlns:p14="http://schemas.microsoft.com/office/powerpoint/2010/main" val="959782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17</a:t>
            </a:fld>
            <a:endParaRPr lang="zh-CN" altLang="en-US"/>
          </a:p>
        </p:txBody>
      </p:sp>
    </p:spTree>
    <p:extLst>
      <p:ext uri="{BB962C8B-B14F-4D97-AF65-F5344CB8AC3E}">
        <p14:creationId xmlns:p14="http://schemas.microsoft.com/office/powerpoint/2010/main" val="3846424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42</a:t>
            </a:fld>
            <a:endParaRPr lang="zh-CN" altLang="en-US"/>
          </a:p>
        </p:txBody>
      </p:sp>
    </p:spTree>
    <p:extLst>
      <p:ext uri="{BB962C8B-B14F-4D97-AF65-F5344CB8AC3E}">
        <p14:creationId xmlns:p14="http://schemas.microsoft.com/office/powerpoint/2010/main" val="3175846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43</a:t>
            </a:fld>
            <a:endParaRPr lang="zh-CN" altLang="en-US"/>
          </a:p>
        </p:txBody>
      </p:sp>
    </p:spTree>
    <p:extLst>
      <p:ext uri="{BB962C8B-B14F-4D97-AF65-F5344CB8AC3E}">
        <p14:creationId xmlns:p14="http://schemas.microsoft.com/office/powerpoint/2010/main" val="349591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44</a:t>
            </a:fld>
            <a:endParaRPr lang="zh-CN" altLang="en-US"/>
          </a:p>
        </p:txBody>
      </p:sp>
    </p:spTree>
    <p:extLst>
      <p:ext uri="{BB962C8B-B14F-4D97-AF65-F5344CB8AC3E}">
        <p14:creationId xmlns:p14="http://schemas.microsoft.com/office/powerpoint/2010/main" val="843396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45</a:t>
            </a:fld>
            <a:endParaRPr lang="zh-CN" altLang="en-US"/>
          </a:p>
        </p:txBody>
      </p:sp>
    </p:spTree>
    <p:extLst>
      <p:ext uri="{BB962C8B-B14F-4D97-AF65-F5344CB8AC3E}">
        <p14:creationId xmlns:p14="http://schemas.microsoft.com/office/powerpoint/2010/main" val="2338390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46</a:t>
            </a:fld>
            <a:endParaRPr lang="zh-CN" altLang="en-US"/>
          </a:p>
        </p:txBody>
      </p:sp>
    </p:spTree>
    <p:extLst>
      <p:ext uri="{BB962C8B-B14F-4D97-AF65-F5344CB8AC3E}">
        <p14:creationId xmlns:p14="http://schemas.microsoft.com/office/powerpoint/2010/main" val="994775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47</a:t>
            </a:fld>
            <a:endParaRPr lang="zh-CN" altLang="en-US"/>
          </a:p>
        </p:txBody>
      </p:sp>
    </p:spTree>
    <p:extLst>
      <p:ext uri="{BB962C8B-B14F-4D97-AF65-F5344CB8AC3E}">
        <p14:creationId xmlns:p14="http://schemas.microsoft.com/office/powerpoint/2010/main" val="130644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48</a:t>
            </a:fld>
            <a:endParaRPr lang="zh-CN" altLang="en-US"/>
          </a:p>
        </p:txBody>
      </p:sp>
    </p:spTree>
    <p:extLst>
      <p:ext uri="{BB962C8B-B14F-4D97-AF65-F5344CB8AC3E}">
        <p14:creationId xmlns:p14="http://schemas.microsoft.com/office/powerpoint/2010/main" val="1905416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49</a:t>
            </a:fld>
            <a:endParaRPr lang="zh-CN" altLang="en-US"/>
          </a:p>
        </p:txBody>
      </p:sp>
    </p:spTree>
    <p:extLst>
      <p:ext uri="{BB962C8B-B14F-4D97-AF65-F5344CB8AC3E}">
        <p14:creationId xmlns:p14="http://schemas.microsoft.com/office/powerpoint/2010/main" val="280705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50</a:t>
            </a:fld>
            <a:endParaRPr lang="zh-CN" altLang="en-US"/>
          </a:p>
        </p:txBody>
      </p:sp>
    </p:spTree>
    <p:extLst>
      <p:ext uri="{BB962C8B-B14F-4D97-AF65-F5344CB8AC3E}">
        <p14:creationId xmlns:p14="http://schemas.microsoft.com/office/powerpoint/2010/main" val="32054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9</a:t>
            </a:fld>
            <a:endParaRPr lang="zh-CN" altLang="en-US"/>
          </a:p>
        </p:txBody>
      </p:sp>
    </p:spTree>
    <p:extLst>
      <p:ext uri="{BB962C8B-B14F-4D97-AF65-F5344CB8AC3E}">
        <p14:creationId xmlns:p14="http://schemas.microsoft.com/office/powerpoint/2010/main" val="727314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51</a:t>
            </a:fld>
            <a:endParaRPr lang="zh-CN" altLang="en-US"/>
          </a:p>
        </p:txBody>
      </p:sp>
    </p:spTree>
    <p:extLst>
      <p:ext uri="{BB962C8B-B14F-4D97-AF65-F5344CB8AC3E}">
        <p14:creationId xmlns:p14="http://schemas.microsoft.com/office/powerpoint/2010/main" val="69598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10</a:t>
            </a:fld>
            <a:endParaRPr lang="zh-CN" altLang="en-US"/>
          </a:p>
        </p:txBody>
      </p:sp>
    </p:spTree>
    <p:extLst>
      <p:ext uri="{BB962C8B-B14F-4D97-AF65-F5344CB8AC3E}">
        <p14:creationId xmlns:p14="http://schemas.microsoft.com/office/powerpoint/2010/main" val="238107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11</a:t>
            </a:fld>
            <a:endParaRPr lang="zh-CN" altLang="en-US"/>
          </a:p>
        </p:txBody>
      </p:sp>
    </p:spTree>
    <p:extLst>
      <p:ext uri="{BB962C8B-B14F-4D97-AF65-F5344CB8AC3E}">
        <p14:creationId xmlns:p14="http://schemas.microsoft.com/office/powerpoint/2010/main" val="423374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12</a:t>
            </a:fld>
            <a:endParaRPr lang="zh-CN" altLang="en-US"/>
          </a:p>
        </p:txBody>
      </p:sp>
    </p:spTree>
    <p:extLst>
      <p:ext uri="{BB962C8B-B14F-4D97-AF65-F5344CB8AC3E}">
        <p14:creationId xmlns:p14="http://schemas.microsoft.com/office/powerpoint/2010/main" val="336257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13</a:t>
            </a:fld>
            <a:endParaRPr lang="zh-CN" altLang="en-US"/>
          </a:p>
        </p:txBody>
      </p:sp>
    </p:spTree>
    <p:extLst>
      <p:ext uri="{BB962C8B-B14F-4D97-AF65-F5344CB8AC3E}">
        <p14:creationId xmlns:p14="http://schemas.microsoft.com/office/powerpoint/2010/main" val="305453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14</a:t>
            </a:fld>
            <a:endParaRPr lang="zh-CN" altLang="en-US"/>
          </a:p>
        </p:txBody>
      </p:sp>
    </p:spTree>
    <p:extLst>
      <p:ext uri="{BB962C8B-B14F-4D97-AF65-F5344CB8AC3E}">
        <p14:creationId xmlns:p14="http://schemas.microsoft.com/office/powerpoint/2010/main" val="306321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15</a:t>
            </a:fld>
            <a:endParaRPr lang="zh-CN" altLang="en-US"/>
          </a:p>
        </p:txBody>
      </p:sp>
    </p:spTree>
    <p:extLst>
      <p:ext uri="{BB962C8B-B14F-4D97-AF65-F5344CB8AC3E}">
        <p14:creationId xmlns:p14="http://schemas.microsoft.com/office/powerpoint/2010/main" val="291188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16</a:t>
            </a:fld>
            <a:endParaRPr lang="zh-CN" altLang="en-US"/>
          </a:p>
        </p:txBody>
      </p:sp>
    </p:spTree>
    <p:extLst>
      <p:ext uri="{BB962C8B-B14F-4D97-AF65-F5344CB8AC3E}">
        <p14:creationId xmlns:p14="http://schemas.microsoft.com/office/powerpoint/2010/main" val="6106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376624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676586C-F451-45CC-A493-5C0832D23875}" type="datetime1">
              <a:rPr lang="zh-CN" altLang="en-US" smtClean="0"/>
              <a:t>2025/10/2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219091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D6B59EFE-7A72-4E43-A7CC-C03175B781B1}" type="datetime1">
              <a:rPr lang="zh-CN" altLang="en-US" smtClean="0"/>
              <a:t>2025/10/2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324815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6E84BC83-D5B1-4099-81B4-285E02FA4662}" type="datetime1">
              <a:rPr lang="zh-CN" altLang="en-US" smtClean="0"/>
              <a:t>2025/10/2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272970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696E9670-03CB-400D-B89C-FFDF56546E4E}" type="datetime1">
              <a:rPr lang="zh-CN" altLang="en-US" smtClean="0"/>
              <a:t>2025/10/2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214390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34DAC681-D595-4E46-86B4-51373C345208}" type="datetime1">
              <a:rPr lang="zh-CN" altLang="en-US" smtClean="0"/>
              <a:t>2025/10/2</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35164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62271D13-05CB-4F61-A11D-B1BB9949186E}" type="datetime1">
              <a:rPr lang="zh-CN" altLang="en-US" smtClean="0"/>
              <a:t>2025/10/2</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422467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350156-42C2-4360-9E68-662ED17B302E}" type="datetime1">
              <a:rPr lang="zh-CN" altLang="en-US" smtClean="0"/>
              <a:t>2025/10/2</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107907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B4B2511-DE66-4D08-B475-E0AAD2239DE8}" type="datetime1">
              <a:rPr lang="zh-CN" altLang="en-US" smtClean="0"/>
              <a:t>2025/10/2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379851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E40BB5AF-008F-4B40-AE7A-CF5D0548797E}" type="datetime1">
              <a:rPr lang="zh-CN" altLang="en-US" smtClean="0"/>
              <a:t>2025/10/2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a:p>
        </p:txBody>
      </p:sp>
    </p:spTree>
    <p:extLst>
      <p:ext uri="{BB962C8B-B14F-4D97-AF65-F5344CB8AC3E}">
        <p14:creationId xmlns:p14="http://schemas.microsoft.com/office/powerpoint/2010/main" val="261373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2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5.png"/><Relationship Id="rId4" Type="http://schemas.openxmlformats.org/officeDocument/2006/relationships/diagramData" Target="../diagrams/data4.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202167" y="2211710"/>
            <a:ext cx="1749197" cy="646331"/>
          </a:xfrm>
          <a:prstGeom prst="rect">
            <a:avLst/>
          </a:prstGeom>
        </p:spPr>
        <p:txBody>
          <a:bodyPr wrap="none">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第 </a:t>
            </a:r>
            <a:r>
              <a:rPr lang="en-US"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7 </a:t>
            </a: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章 </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43808" y="1917987"/>
            <a:ext cx="5148064" cy="1200329"/>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多元回归法及其在智能传感器系统中的应用</a:t>
            </a:r>
            <a:endParaRPr lang="zh-CN" altLang="zh-CN"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9" name="矩形 8"/>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标定实验</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755576" y="1645051"/>
            <a:ext cx="3420380" cy="2425402"/>
          </a:xfrm>
          <a:prstGeom prst="rect">
            <a:avLst/>
          </a:prstGeom>
          <a:noFill/>
        </p:spPr>
      </p:pic>
      <mc:AlternateContent xmlns:mc="http://schemas.openxmlformats.org/markup-compatibility/2006" xmlns:a14="http://schemas.microsoft.com/office/drawing/2010/main">
        <mc:Choice Requires="a14">
          <p:sp>
            <p:nvSpPr>
              <p:cNvPr id="3" name="矩形 2"/>
              <p:cNvSpPr/>
              <p:nvPr/>
            </p:nvSpPr>
            <p:spPr>
              <a:xfrm>
                <a:off x="1681641" y="3997399"/>
                <a:ext cx="1568250" cy="369332"/>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cs typeface="Times New Roman" panose="02020603050405020304" pitchFamily="18" charset="0"/>
                        <a:sym typeface="Arial" panose="020B0604020202020204" pitchFamily="34" charset="0"/>
                      </a:rPr>
                      <m:t>𝑃</m:t>
                    </m:r>
                    <m:r>
                      <a:rPr lang="en-US" altLang="zh-CN" i="1">
                        <a:latin typeface="Cambria Math" panose="02040503050406030204" pitchFamily="18" charset="0"/>
                        <a:cs typeface="Times New Roman" panose="02020603050405020304" pitchFamily="18" charset="0"/>
                        <a:sym typeface="Arial" panose="020B0604020202020204" pitchFamily="34" charset="0"/>
                      </a:rPr>
                      <m:t>−</m:t>
                    </m:r>
                    <m:sSub>
                      <m:sSubPr>
                        <m:ctrlPr>
                          <a:rPr lang="zh-CN" altLang="zh-CN" i="1">
                            <a:effectLst/>
                            <a:latin typeface="Cambria Math" panose="02040503050406030204" pitchFamily="18" charset="0"/>
                            <a:ea typeface="Cambria Math" panose="02040503050406030204" pitchFamily="18" charset="0"/>
                            <a:sym typeface="Arial" panose="020B0604020202020204" pitchFamily="34" charset="0"/>
                          </a:rPr>
                        </m:ctrlPr>
                      </m:sSubPr>
                      <m:e>
                        <m:r>
                          <a:rPr lang="en-US" altLang="zh-CN" i="1">
                            <a:latin typeface="Cambria Math" panose="02040503050406030204" pitchFamily="18" charset="0"/>
                            <a:cs typeface="Times New Roman" panose="02020603050405020304" pitchFamily="18" charset="0"/>
                            <a:sym typeface="Arial" panose="020B0604020202020204" pitchFamily="34" charset="0"/>
                          </a:rPr>
                          <m:t>𝑈</m:t>
                        </m:r>
                      </m:e>
                      <m:sub>
                        <m:r>
                          <a:rPr lang="en-US" altLang="zh-CN" i="1">
                            <a:latin typeface="Cambria Math" panose="02040503050406030204" pitchFamily="18" charset="0"/>
                            <a:cs typeface="Times New Roman" panose="02020603050405020304" pitchFamily="18" charset="0"/>
                            <a:sym typeface="Arial" panose="020B0604020202020204" pitchFamily="34" charset="0"/>
                          </a:rPr>
                          <m:t>𝑃</m:t>
                        </m:r>
                      </m:sub>
                    </m:sSub>
                  </m:oMath>
                </a14:m>
                <a:r>
                  <a:rPr lang="zh-CN" altLang="zh-CN"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特性簇</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681641" y="3997399"/>
                <a:ext cx="1568250" cy="369332"/>
              </a:xfrm>
              <a:prstGeom prst="rect">
                <a:avLst/>
              </a:prstGeom>
              <a:blipFill>
                <a:blip r:embed="rId5"/>
                <a:stretch>
                  <a:fillRect t="-10000" r="-2724" b="-26667"/>
                </a:stretch>
              </a:blipFill>
            </p:spPr>
            <p:txBody>
              <a:bodyPr/>
              <a:lstStyle/>
              <a:p>
                <a:r>
                  <a:rPr lang="zh-CN" altLang="en-US">
                    <a:noFill/>
                  </a:rPr>
                  <a:t> </a:t>
                </a:r>
              </a:p>
            </p:txBody>
          </p:sp>
        </mc:Fallback>
      </mc:AlternateContent>
      <p:pic>
        <p:nvPicPr>
          <p:cNvPr id="10" name="图片 9"/>
          <p:cNvPicPr/>
          <p:nvPr/>
        </p:nvPicPr>
        <p:blipFill>
          <a:blip r:embed="rId6">
            <a:extLst>
              <a:ext uri="{28A0092B-C50C-407E-A947-70E740481C1C}">
                <a14:useLocalDpi xmlns:a14="http://schemas.microsoft.com/office/drawing/2010/main" val="0"/>
              </a:ext>
            </a:extLst>
          </a:blip>
          <a:srcRect/>
          <a:stretch>
            <a:fillRect/>
          </a:stretch>
        </p:blipFill>
        <p:spPr bwMode="auto">
          <a:xfrm>
            <a:off x="5104831" y="1645051"/>
            <a:ext cx="3168352" cy="2352348"/>
          </a:xfrm>
          <a:prstGeom prst="rect">
            <a:avLst/>
          </a:prstGeom>
          <a:noFill/>
        </p:spPr>
      </p:pic>
      <mc:AlternateContent xmlns:mc="http://schemas.openxmlformats.org/markup-compatibility/2006" xmlns:a14="http://schemas.microsoft.com/office/drawing/2010/main">
        <mc:Choice Requires="a14">
          <p:sp>
            <p:nvSpPr>
              <p:cNvPr id="11" name="矩形 10"/>
              <p:cNvSpPr/>
              <p:nvPr/>
            </p:nvSpPr>
            <p:spPr>
              <a:xfrm>
                <a:off x="5905298" y="3885787"/>
                <a:ext cx="1567417" cy="369332"/>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cs typeface="Times New Roman" panose="02020603050405020304" pitchFamily="18" charset="0"/>
                        <a:sym typeface="Arial" panose="020B0604020202020204" pitchFamily="34" charset="0"/>
                      </a:rPr>
                      <m:t>𝑇</m:t>
                    </m:r>
                    <m:r>
                      <a:rPr lang="en-US" altLang="zh-CN" i="1">
                        <a:latin typeface="Cambria Math" panose="02040503050406030204" pitchFamily="18" charset="0"/>
                        <a:cs typeface="Times New Roman" panose="02020603050405020304" pitchFamily="18" charset="0"/>
                        <a:sym typeface="Arial" panose="020B0604020202020204" pitchFamily="34" charset="0"/>
                      </a:rPr>
                      <m:t>−</m:t>
                    </m:r>
                    <m:sSub>
                      <m:sSubPr>
                        <m:ctrlPr>
                          <a:rPr lang="zh-CN" altLang="zh-CN" i="1">
                            <a:effectLst/>
                            <a:latin typeface="Cambria Math" panose="02040503050406030204" pitchFamily="18" charset="0"/>
                            <a:ea typeface="Cambria Math" panose="02040503050406030204" pitchFamily="18" charset="0"/>
                            <a:sym typeface="Arial" panose="020B0604020202020204" pitchFamily="34" charset="0"/>
                          </a:rPr>
                        </m:ctrlPr>
                      </m:sSubPr>
                      <m:e>
                        <m:r>
                          <a:rPr lang="en-US" altLang="zh-CN" i="1">
                            <a:latin typeface="Cambria Math" panose="02040503050406030204" pitchFamily="18" charset="0"/>
                            <a:cs typeface="Times New Roman" panose="02020603050405020304" pitchFamily="18" charset="0"/>
                            <a:sym typeface="Arial" panose="020B0604020202020204" pitchFamily="34" charset="0"/>
                          </a:rPr>
                          <m:t>𝑈</m:t>
                        </m:r>
                      </m:e>
                      <m:sub>
                        <m:r>
                          <a:rPr lang="en-US" altLang="zh-CN" i="1">
                            <a:latin typeface="Cambria Math" panose="02040503050406030204" pitchFamily="18" charset="0"/>
                            <a:cs typeface="Times New Roman" panose="02020603050405020304" pitchFamily="18" charset="0"/>
                            <a:sym typeface="Arial" panose="020B0604020202020204" pitchFamily="34" charset="0"/>
                          </a:rPr>
                          <m:t>𝑇</m:t>
                        </m:r>
                      </m:sub>
                    </m:sSub>
                  </m:oMath>
                </a14:m>
                <a:r>
                  <a:rPr lang="zh-CN" altLang="zh-CN"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特性簇</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5905298" y="3885787"/>
                <a:ext cx="1567417" cy="369332"/>
              </a:xfrm>
              <a:prstGeom prst="rect">
                <a:avLst/>
              </a:prstGeom>
              <a:blipFill>
                <a:blip r:embed="rId7"/>
                <a:stretch>
                  <a:fillRect t="-8197" r="-2724"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800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0313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9" name="矩形 8"/>
          <p:cNvSpPr/>
          <p:nvPr/>
        </p:nvSpPr>
        <p:spPr>
          <a:xfrm>
            <a:off x="899592" y="1203598"/>
            <a:ext cx="165618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常系数确定</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2" name="矩形 11"/>
              <p:cNvSpPr/>
              <p:nvPr/>
            </p:nvSpPr>
            <p:spPr>
              <a:xfrm>
                <a:off x="228600" y="1787427"/>
                <a:ext cx="8686800" cy="31016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最小二乘法求取待定常系数的步骤：</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14:m>
                  <m:oMath xmlns:m="http://schemas.openxmlformats.org/officeDocument/2006/math">
                    <m:r>
                      <a:rPr lang="en-US" altLang="zh-CN" b="1" i="1">
                        <a:latin typeface="Cambria Math" panose="02040503050406030204" pitchFamily="18" charset="0"/>
                        <a:sym typeface="Arial" panose="020B0604020202020204" pitchFamily="34" charset="0"/>
                      </a:rPr>
                      <m:t>𝒊</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个标定点的压力数据计算值</a:t>
                </a:r>
                <a14:m>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oMath>
                </a14:m>
                <a:r>
                  <a:rPr lang="zh-CN" altLang="en-US" b="1" dirty="0">
                    <a:latin typeface="Arial" panose="020B0604020202020204" pitchFamily="34" charset="0"/>
                    <a:ea typeface="微软雅黑" panose="020B0503020204020204" pitchFamily="34" charset="-122"/>
                    <a:sym typeface="Arial" panose="020B0604020202020204" pitchFamily="34" charset="0"/>
                  </a:rPr>
                  <a:t>为：</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𝟎</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𝟏</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𝟐</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𝟑</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𝑭</m:t>
                              </m:r>
                            </m:e>
                            <m:sub>
                              <m:r>
                                <a:rPr lang="en-US" altLang="zh-CN" sz="2000" b="1" i="1">
                                  <a:latin typeface="Cambria Math" panose="02040503050406030204" pitchFamily="18" charset="0"/>
                                  <a:sym typeface="Arial" panose="020B0604020202020204" pitchFamily="34" charset="0"/>
                                </a:rPr>
                                <m:t>𝒊</m:t>
                              </m:r>
                            </m:sub>
                          </m:sSub>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𝟒</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𝟓</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up>
                          <m:r>
                            <a:rPr lang="en-US" altLang="zh-CN" sz="2000" b="1" i="1">
                              <a:latin typeface="Cambria Math" panose="02040503050406030204" pitchFamily="18" charset="0"/>
                              <a:sym typeface="Arial" panose="020B0604020202020204" pitchFamily="34" charset="0"/>
                            </a:rPr>
                            <m:t>𝟐</m:t>
                          </m:r>
                        </m:sup>
                      </m:sSubSup>
                    </m:oMath>
                  </m:oMathPara>
                </a14:m>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压力标定值</a:t>
                </a:r>
                <a14:m>
                  <m:oMath xmlns:m="http://schemas.openxmlformats.org/officeDocument/2006/math">
                    <m:sSub>
                      <m:sSubPr>
                        <m:ctrlPr>
                          <a:rPr lang="zh-CN" altLang="zh-CN" b="1" i="1">
                            <a:solidFill>
                              <a:prstClr val="black"/>
                            </a:solidFill>
                            <a:latin typeface="Cambria Math" panose="02040503050406030204" pitchFamily="18" charset="0"/>
                            <a:sym typeface="Arial" panose="020B0604020202020204" pitchFamily="34" charset="0"/>
                          </a:rPr>
                        </m:ctrlPr>
                      </m:sSubPr>
                      <m:e>
                        <m:r>
                          <a:rPr lang="en-US" altLang="zh-CN" b="1">
                            <a:solidFill>
                              <a:prstClr val="black"/>
                            </a:solidFill>
                            <a:latin typeface="Cambria Math" panose="02040503050406030204" pitchFamily="18" charset="0"/>
                            <a:sym typeface="Arial" panose="020B0604020202020204" pitchFamily="34" charset="0"/>
                          </a:rPr>
                          <m:t>𝐏</m:t>
                        </m:r>
                      </m:e>
                      <m:sub>
                        <m:r>
                          <a:rPr lang="en-US" altLang="zh-CN" b="1">
                            <a:solidFill>
                              <a:prstClr val="black"/>
                            </a:solidFill>
                            <a:latin typeface="Cambria Math" panose="02040503050406030204" pitchFamily="18" charset="0"/>
                            <a:sym typeface="Arial" panose="020B0604020202020204" pitchFamily="34" charset="0"/>
                          </a:rPr>
                          <m:t>𝑖</m:t>
                        </m:r>
                      </m:sub>
                    </m:sSub>
                  </m:oMath>
                </a14:m>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与计算值</a:t>
                </a:r>
                <a14:m>
                  <m:oMath xmlns:m="http://schemas.openxmlformats.org/officeDocument/2006/math">
                    <m:r>
                      <a:rPr lang="en-US" altLang="zh-CN" b="1">
                        <a:solidFill>
                          <a:prstClr val="black"/>
                        </a:solidFill>
                        <a:latin typeface="Cambria Math" panose="02040503050406030204" pitchFamily="18" charset="0"/>
                        <a:sym typeface="Arial" panose="020B0604020202020204" pitchFamily="34" charset="0"/>
                      </a:rPr>
                      <m:t>𝑃</m:t>
                    </m:r>
                    <m:r>
                      <a:rPr lang="en-US" altLang="zh-CN" b="1">
                        <a:solidFill>
                          <a:prstClr val="black"/>
                        </a:solidFill>
                        <a:latin typeface="Cambria Math" panose="02040503050406030204" pitchFamily="18" charset="0"/>
                        <a:sym typeface="Arial" panose="020B0604020202020204" pitchFamily="34" charset="0"/>
                      </a:rPr>
                      <m:t>(</m:t>
                    </m:r>
                    <m:sSub>
                      <m:sSubPr>
                        <m:ctrlPr>
                          <a:rPr lang="zh-CN" altLang="zh-CN" b="1" i="1">
                            <a:solidFill>
                              <a:prstClr val="black"/>
                            </a:solidFill>
                            <a:latin typeface="Cambria Math" panose="02040503050406030204" pitchFamily="18" charset="0"/>
                            <a:sym typeface="Arial" panose="020B0604020202020204" pitchFamily="34" charset="0"/>
                          </a:rPr>
                        </m:ctrlPr>
                      </m:sSubPr>
                      <m:e>
                        <m:r>
                          <a:rPr lang="en-US" altLang="zh-CN" b="1">
                            <a:solidFill>
                              <a:prstClr val="black"/>
                            </a:solidFill>
                            <a:latin typeface="Cambria Math" panose="02040503050406030204" pitchFamily="18" charset="0"/>
                            <a:sym typeface="Arial" panose="020B0604020202020204" pitchFamily="34" charset="0"/>
                          </a:rPr>
                          <m:t>𝑈</m:t>
                        </m:r>
                      </m:e>
                      <m:sub>
                        <m:sSub>
                          <m:sSubPr>
                            <m:ctrlPr>
                              <a:rPr lang="zh-CN" altLang="zh-CN" b="1" i="1">
                                <a:solidFill>
                                  <a:prstClr val="black"/>
                                </a:solidFill>
                                <a:latin typeface="Cambria Math" panose="02040503050406030204" pitchFamily="18" charset="0"/>
                                <a:sym typeface="Arial" panose="020B0604020202020204" pitchFamily="34" charset="0"/>
                              </a:rPr>
                            </m:ctrlPr>
                          </m:sSubPr>
                          <m:e>
                            <m:r>
                              <a:rPr lang="en-US" altLang="zh-CN" b="1">
                                <a:solidFill>
                                  <a:prstClr val="black"/>
                                </a:solidFill>
                                <a:latin typeface="Cambria Math" panose="02040503050406030204" pitchFamily="18" charset="0"/>
                                <a:sym typeface="Arial" panose="020B0604020202020204" pitchFamily="34" charset="0"/>
                              </a:rPr>
                              <m:t>𝑃</m:t>
                            </m:r>
                          </m:e>
                          <m:sub>
                            <m:r>
                              <a:rPr lang="en-US" altLang="zh-CN" b="1">
                                <a:solidFill>
                                  <a:prstClr val="black"/>
                                </a:solidFill>
                                <a:latin typeface="Cambria Math" panose="02040503050406030204" pitchFamily="18" charset="0"/>
                                <a:sym typeface="Arial" panose="020B0604020202020204" pitchFamily="34" charset="0"/>
                              </a:rPr>
                              <m:t>𝑖</m:t>
                            </m:r>
                          </m:sub>
                        </m:sSub>
                      </m:sub>
                    </m:sSub>
                  </m:oMath>
                </a14:m>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sSub>
                      <m:sSubPr>
                        <m:ctrlPr>
                          <a:rPr lang="zh-CN" altLang="zh-CN" b="1" i="1">
                            <a:solidFill>
                              <a:prstClr val="black"/>
                            </a:solidFill>
                            <a:latin typeface="Cambria Math" panose="02040503050406030204" pitchFamily="18" charset="0"/>
                            <a:sym typeface="Arial" panose="020B0604020202020204" pitchFamily="34" charset="0"/>
                          </a:rPr>
                        </m:ctrlPr>
                      </m:sSubPr>
                      <m:e>
                        <m:r>
                          <a:rPr lang="en-US" altLang="zh-CN" b="1">
                            <a:solidFill>
                              <a:prstClr val="black"/>
                            </a:solidFill>
                            <a:latin typeface="Cambria Math" panose="02040503050406030204" pitchFamily="18" charset="0"/>
                            <a:sym typeface="Arial" panose="020B0604020202020204" pitchFamily="34" charset="0"/>
                          </a:rPr>
                          <m:t>𝑈</m:t>
                        </m:r>
                      </m:e>
                      <m:sub>
                        <m:sSub>
                          <m:sSubPr>
                            <m:ctrlPr>
                              <a:rPr lang="zh-CN" altLang="zh-CN" b="1" i="1">
                                <a:solidFill>
                                  <a:prstClr val="black"/>
                                </a:solidFill>
                                <a:latin typeface="Cambria Math" panose="02040503050406030204" pitchFamily="18" charset="0"/>
                                <a:sym typeface="Arial" panose="020B0604020202020204" pitchFamily="34" charset="0"/>
                              </a:rPr>
                            </m:ctrlPr>
                          </m:sSubPr>
                          <m:e>
                            <m:r>
                              <a:rPr lang="en-US" altLang="zh-CN" b="1">
                                <a:solidFill>
                                  <a:prstClr val="black"/>
                                </a:solidFill>
                                <a:latin typeface="Cambria Math" panose="02040503050406030204" pitchFamily="18" charset="0"/>
                                <a:sym typeface="Arial" panose="020B0604020202020204" pitchFamily="34" charset="0"/>
                              </a:rPr>
                              <m:t>𝑇</m:t>
                            </m:r>
                          </m:e>
                          <m:sub>
                            <m:r>
                              <a:rPr lang="en-US" altLang="zh-CN" b="1">
                                <a:solidFill>
                                  <a:prstClr val="black"/>
                                </a:solidFill>
                                <a:latin typeface="Cambria Math" panose="02040503050406030204" pitchFamily="18" charset="0"/>
                                <a:sym typeface="Arial" panose="020B0604020202020204" pitchFamily="34" charset="0"/>
                              </a:rPr>
                              <m:t>𝑖</m:t>
                            </m:r>
                          </m:sub>
                        </m:sSub>
                      </m:sub>
                    </m:sSub>
                    <m:r>
                      <a:rPr lang="en-US" altLang="zh-CN" b="1">
                        <a:solidFill>
                          <a:prstClr val="black"/>
                        </a:solidFill>
                        <a:latin typeface="Cambria Math" panose="02040503050406030204" pitchFamily="18" charset="0"/>
                        <a:sym typeface="Arial" panose="020B0604020202020204" pitchFamily="34" charset="0"/>
                      </a:rPr>
                      <m:t>)</m:t>
                    </m:r>
                  </m:oMath>
                </a14:m>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之间存在误差</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𝜸</m:t>
                          </m:r>
                        </m:e>
                        <m:sub>
                          <m:r>
                            <a:rPr lang="en-US" altLang="zh-CN" sz="2000" b="1" i="1">
                              <a:latin typeface="Cambria Math" panose="02040503050406030204" pitchFamily="18" charset="0"/>
                              <a:sym typeface="Arial" panose="020B0604020202020204" pitchFamily="34" charset="0"/>
                            </a:rPr>
                            <m:t>𝒊</m:t>
                          </m:r>
                        </m:sub>
                      </m:sSub>
                      <m:r>
                        <a:rPr lang="en-US" altLang="zh-CN" sz="2000" b="1" i="1">
                          <a:latin typeface="Cambria Math" panose="02040503050406030204" pitchFamily="18" charset="0"/>
                          <a:sym typeface="Arial" panose="020B0604020202020204" pitchFamily="34" charset="0"/>
                        </a:rPr>
                        <m:t>=</m:t>
                      </m:r>
                      <m:r>
                        <a:rPr lang="en-US" altLang="zh-CN" sz="2000" b="1" i="1">
                          <a:latin typeface="Cambria Math" panose="02040503050406030204" pitchFamily="18" charset="0"/>
                          <a:sym typeface="Arial" panose="020B0604020202020204" pitchFamily="34" charset="0"/>
                        </a:rPr>
                        <m:t>𝑷</m:t>
                      </m:r>
                      <m:d>
                        <m:dPr>
                          <m:ctrlPr>
                            <a:rPr lang="zh-CN" altLang="zh-CN" sz="2000" b="1" i="1">
                              <a:latin typeface="Cambria Math" panose="02040503050406030204" pitchFamily="18" charset="0"/>
                              <a:sym typeface="Arial" panose="020B0604020202020204" pitchFamily="34" charset="0"/>
                            </a:rPr>
                          </m:ctrlPr>
                        </m:dPr>
                        <m:e>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𝑷𝒊</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𝑻𝒊</m:t>
                              </m:r>
                            </m:sub>
                          </m:sSub>
                        </m:e>
                      </m:d>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oMath>
                  </m:oMathPara>
                </a14:m>
                <a:endParaRPr lang="en-US" altLang="zh-CN" sz="2000" b="1" i="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对应的方差为</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𝜸</m:t>
                        </m:r>
                      </m:e>
                      <m:sub>
                        <m:r>
                          <a:rPr lang="en-US" altLang="zh-CN" sz="2000" b="1" i="1">
                            <a:latin typeface="Cambria Math" panose="02040503050406030204" pitchFamily="18" charset="0"/>
                            <a:sym typeface="Arial" panose="020B0604020202020204" pitchFamily="34" charset="0"/>
                          </a:rPr>
                          <m:t>𝒊</m:t>
                        </m:r>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𝑷𝒊</m:t>
                        </m:r>
                      </m:sub>
                    </m:sSub>
                    <m:r>
                      <m:rPr>
                        <m:nor/>
                      </m:rPr>
                      <a:rPr lang="en-US" altLang="zh-CN" sz="2000" b="1">
                        <a:latin typeface="Arial" panose="020B0604020202020204" pitchFamily="34" charset="0"/>
                        <a:ea typeface="微软雅黑" panose="020B0503020204020204" pitchFamily="34" charset="-122"/>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𝑻𝒊</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sSup>
                      <m:sSupPr>
                        <m:ctrlPr>
                          <a:rPr lang="zh-CN" altLang="zh-CN" sz="2000" b="1" i="1">
                            <a:latin typeface="Cambria Math" panose="02040503050406030204" pitchFamily="18" charset="0"/>
                            <a:sym typeface="Arial" panose="020B0604020202020204" pitchFamily="34" charset="0"/>
                          </a:rPr>
                        </m:ctrlPr>
                      </m:sSupPr>
                      <m:e>
                        <m:r>
                          <a:rPr lang="en-US" altLang="zh-CN" sz="2000" b="1" i="1">
                            <a:latin typeface="Cambria Math" panose="02040503050406030204" pitchFamily="18" charset="0"/>
                            <a:sym typeface="Arial" panose="020B0604020202020204" pitchFamily="34" charset="0"/>
                          </a:rPr>
                          <m:t>]</m:t>
                        </m:r>
                      </m:e>
                      <m:sup>
                        <m:r>
                          <a:rPr lang="en-US" altLang="zh-CN" sz="2000" b="1" i="1">
                            <a:latin typeface="Cambria Math" panose="02040503050406030204" pitchFamily="18" charset="0"/>
                            <a:sym typeface="Arial" panose="020B0604020202020204" pitchFamily="34" charset="0"/>
                          </a:rPr>
                          <m:t>𝟐</m:t>
                        </m:r>
                      </m:sup>
                    </m:sSup>
                  </m:oMath>
                </a14:m>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87427"/>
                <a:ext cx="8686800" cy="3101618"/>
              </a:xfrm>
              <a:prstGeom prst="rect">
                <a:avLst/>
              </a:prstGeom>
              <a:blipFill>
                <a:blip r:embed="rId4"/>
                <a:stretch>
                  <a:fillRect l="-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86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9" name="矩形 8"/>
          <p:cNvSpPr/>
          <p:nvPr/>
        </p:nvSpPr>
        <p:spPr>
          <a:xfrm>
            <a:off x="899592" y="1203598"/>
            <a:ext cx="165618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常系数确定</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2" name="矩形 11"/>
              <p:cNvSpPr/>
              <p:nvPr/>
            </p:nvSpPr>
            <p:spPr>
              <a:xfrm>
                <a:off x="228600" y="1787427"/>
                <a:ext cx="8686800" cy="28539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整理可得</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𝜸</m:t>
                          </m:r>
                        </m:e>
                        <m:sub>
                          <m:r>
                            <a:rPr lang="en-US" altLang="zh-CN" sz="2000" b="1" i="1">
                              <a:latin typeface="Cambria Math" panose="02040503050406030204" pitchFamily="18" charset="0"/>
                              <a:sym typeface="Arial" panose="020B0604020202020204" pitchFamily="34" charset="0"/>
                            </a:rPr>
                            <m:t>𝒊</m:t>
                          </m:r>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r>
                        <a:rPr lang="en-US" altLang="zh-CN" sz="2000" b="1" i="1" smtClean="0">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𝟎</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𝟏</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𝟐</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𝟑</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m:rPr>
                                  <m:sty m:val="p"/>
                                </m:rPr>
                                <a:rPr lang="en-US" altLang="zh-CN" sz="2000" b="1" i="1">
                                  <a:latin typeface="Cambria Math" panose="02040503050406030204" pitchFamily="18" charset="0"/>
                                  <a:sym typeface="Arial" panose="020B0604020202020204" pitchFamily="34" charset="0"/>
                                </a:rPr>
                                <m:t>P</m:t>
                              </m:r>
                            </m:e>
                            <m:sub>
                              <m:r>
                                <a:rPr lang="en-US" altLang="zh-CN" sz="2000" b="1" i="1">
                                  <a:latin typeface="Cambria Math" panose="02040503050406030204" pitchFamily="18" charset="0"/>
                                  <a:sym typeface="Arial" panose="020B0604020202020204" pitchFamily="34" charset="0"/>
                                </a:rPr>
                                <m:t>𝒊</m:t>
                              </m:r>
                            </m:sub>
                          </m:sSub>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𝟒</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𝑷</m:t>
                              </m:r>
                            </m:e>
                            <m:sub>
                              <m:r>
                                <a:rPr lang="en-US" altLang="zh-CN" sz="2000" b="1" i="1">
                                  <a:latin typeface="Cambria Math" panose="02040503050406030204" pitchFamily="18" charset="0"/>
                                  <a:sym typeface="Arial" panose="020B0604020202020204" pitchFamily="34" charset="0"/>
                                </a:rPr>
                                <m:t>𝒊</m:t>
                              </m:r>
                            </m:sub>
                          </m:sSub>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𝒂</m:t>
                          </m:r>
                        </m:e>
                        <m:sub>
                          <m:r>
                            <a:rPr lang="en-US" altLang="zh-CN" sz="2000" b="1" i="1">
                              <a:latin typeface="Cambria Math" panose="02040503050406030204" pitchFamily="18" charset="0"/>
                              <a:sym typeface="Arial" panose="020B0604020202020204" pitchFamily="34" charset="0"/>
                            </a:rPr>
                            <m:t>𝟓</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𝒊</m:t>
                              </m:r>
                            </m:sub>
                          </m:sSub>
                        </m:sub>
                        <m:sup>
                          <m:r>
                            <a:rPr lang="en-US" altLang="zh-CN" sz="2000"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Sup>
                        <m:sSupPr>
                          <m:ctrlPr>
                            <a:rPr lang="zh-CN" altLang="zh-CN" b="1" i="1">
                              <a:latin typeface="Cambria Math" panose="02040503050406030204" pitchFamily="18" charset="0"/>
                              <a:sym typeface="Arial" panose="020B0604020202020204" pitchFamily="34" charset="0"/>
                            </a:rPr>
                          </m:ctrlPr>
                        </m:sSupPr>
                        <m:e>
                          <m:r>
                            <a:rPr lang="en-US" altLang="zh-CN" b="1" i="1" smtClean="0">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oMath>
                  </m:oMathPara>
                </a14:m>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全部标定点压力标定值与计算值之差的平方和</a:t>
                </a:r>
                <a14:m>
                  <m:oMath xmlns:m="http://schemas.openxmlformats.org/officeDocument/2006/math">
                    <m:sSub>
                      <m:sSubPr>
                        <m:ctrlPr>
                          <a:rPr lang="zh-CN" altLang="zh-CN" b="1" i="1">
                            <a:solidFill>
                              <a:prstClr val="black"/>
                            </a:solidFill>
                            <a:latin typeface="Cambria Math" panose="02040503050406030204" pitchFamily="18" charset="0"/>
                            <a:sym typeface="Arial" panose="020B0604020202020204" pitchFamily="34" charset="0"/>
                          </a:rPr>
                        </m:ctrlPr>
                      </m:sSubPr>
                      <m:e>
                        <m:r>
                          <a:rPr lang="en-US" altLang="zh-CN" b="1">
                            <a:solidFill>
                              <a:prstClr val="black"/>
                            </a:solidFill>
                            <a:latin typeface="Cambria Math" panose="02040503050406030204" pitchFamily="18" charset="0"/>
                            <a:sym typeface="Arial" panose="020B0604020202020204" pitchFamily="34" charset="0"/>
                          </a:rPr>
                          <m:t>𝐼</m:t>
                        </m:r>
                      </m:e>
                      <m:sub>
                        <m:r>
                          <a:rPr lang="en-US" altLang="zh-CN" b="1">
                            <a:solidFill>
                              <a:prstClr val="black"/>
                            </a:solidFill>
                            <a:latin typeface="Cambria Math" panose="02040503050406030204" pitchFamily="18" charset="0"/>
                            <a:sym typeface="Arial" panose="020B0604020202020204" pitchFamily="34" charset="0"/>
                          </a:rPr>
                          <m:t>𝑠</m:t>
                        </m:r>
                      </m:sub>
                    </m:sSub>
                  </m:oMath>
                </a14:m>
                <a:r>
                  <a:rPr lang="zh-CN"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r>
                        <a:rPr lang="en-US" altLang="zh-CN" b="1" i="1">
                          <a:latin typeface="Cambria Math" panose="02040503050406030204" pitchFamily="18" charset="0"/>
                          <a:sym typeface="Arial" panose="020B0604020202020204" pitchFamily="34" charset="0"/>
                        </a:rPr>
                        <m:t>=</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𝒏</m:t>
                          </m:r>
                        </m:sup>
                        <m:e>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sz="2000" b="1" i="1">
                                  <a:solidFill>
                                    <a:srgbClr val="000000"/>
                                  </a:solidFill>
                                  <a:latin typeface="Cambria Math" panose="02040503050406030204" pitchFamily="18" charset="0"/>
                                  <a:sym typeface="Arial" panose="020B0604020202020204" pitchFamily="34" charset="0"/>
                                </a:rPr>
                              </m:ctrlPr>
                            </m:sSubSupPr>
                            <m:e>
                              <m:r>
                                <a:rPr lang="en-US" altLang="zh-CN" sz="2000" b="1" i="1">
                                  <a:solidFill>
                                    <a:srgbClr val="000000"/>
                                  </a:solidFill>
                                  <a:latin typeface="Cambria Math" panose="02040503050406030204" pitchFamily="18" charset="0"/>
                                  <a:sym typeface="Arial" panose="020B0604020202020204" pitchFamily="34" charset="0"/>
                                </a:rPr>
                                <m:t>𝑼</m:t>
                              </m:r>
                            </m:e>
                            <m:sub>
                              <m:sSub>
                                <m:sSubPr>
                                  <m:ctrlPr>
                                    <a:rPr lang="zh-CN" altLang="zh-CN" sz="2000" b="1" i="1">
                                      <a:solidFill>
                                        <a:srgbClr val="000000"/>
                                      </a:solidFill>
                                      <a:latin typeface="Cambria Math" panose="02040503050406030204" pitchFamily="18" charset="0"/>
                                      <a:sym typeface="Arial" panose="020B0604020202020204" pitchFamily="34" charset="0"/>
                                    </a:rPr>
                                  </m:ctrlPr>
                                </m:sSubPr>
                                <m:e>
                                  <m:r>
                                    <m:rPr>
                                      <m:sty m:val="p"/>
                                    </m:rPr>
                                    <a:rPr lang="en-US" altLang="zh-CN" sz="2000" b="1" i="1">
                                      <a:solidFill>
                                        <a:srgbClr val="000000"/>
                                      </a:solidFill>
                                      <a:latin typeface="Cambria Math" panose="02040503050406030204" pitchFamily="18" charset="0"/>
                                      <a:sym typeface="Arial" panose="020B0604020202020204" pitchFamily="34" charset="0"/>
                                    </a:rPr>
                                    <m:t>P</m:t>
                                  </m:r>
                                </m:e>
                                <m:sub>
                                  <m:r>
                                    <a:rPr lang="en-US" altLang="zh-CN" sz="2000" b="1" i="1">
                                      <a:solidFill>
                                        <a:srgbClr val="000000"/>
                                      </a:solidFill>
                                      <a:latin typeface="Cambria Math" panose="02040503050406030204" pitchFamily="18" charset="0"/>
                                      <a:sym typeface="Arial" panose="020B0604020202020204" pitchFamily="34" charset="0"/>
                                    </a:rPr>
                                    <m:t>𝒊</m:t>
                                  </m:r>
                                </m:sub>
                              </m:sSub>
                            </m:sub>
                            <m:sup>
                              <m:r>
                                <a:rPr lang="en-US" altLang="zh-CN" sz="2000" b="1" i="1">
                                  <a:solidFill>
                                    <a:srgbClr val="000000"/>
                                  </a:solidFill>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e>
                      </m:nary>
                    </m:oMath>
                  </m:oMathPara>
                </a14:m>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87427"/>
                <a:ext cx="8686800" cy="2853923"/>
              </a:xfrm>
              <a:prstGeom prst="rect">
                <a:avLst/>
              </a:prstGeom>
              <a:blipFill>
                <a:blip r:embed="rId4"/>
                <a:stretch>
                  <a:fillRect l="-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508104" y="4047914"/>
                <a:ext cx="3335288" cy="43204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是常系数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的多元函数</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508104" y="4047914"/>
                <a:ext cx="3335288" cy="432048"/>
              </a:xfrm>
              <a:prstGeom prst="rect">
                <a:avLst/>
              </a:prstGeom>
              <a:blipFill>
                <a:blip r:embed="rId5"/>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942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9" name="矩形 8"/>
          <p:cNvSpPr/>
          <p:nvPr/>
        </p:nvSpPr>
        <p:spPr>
          <a:xfrm>
            <a:off x="899592" y="1203598"/>
            <a:ext cx="165618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常系数确定</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2" name="矩形 11"/>
              <p:cNvSpPr/>
              <p:nvPr/>
            </p:nvSpPr>
            <p:spPr>
              <a:xfrm>
                <a:off x="228600" y="1787427"/>
                <a:ext cx="8686800" cy="263354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根据多元函数求极值条件求</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的最优解</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num>
                        <m:den>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sup>
                        <m:e>
                          <m:r>
                            <a:rPr lang="en-US" altLang="zh-CN" b="1" i="1" smtClean="0">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m:rPr>
                                      <m:sty m:val="p"/>
                                    </m:rPr>
                                    <a:rPr lang="en-US" altLang="zh-CN" b="1" i="1">
                                      <a:latin typeface="Cambria Math" panose="02040503050406030204" pitchFamily="18" charset="0"/>
                                      <a:sym typeface="Arial" panose="020B0604020202020204" pitchFamily="34" charset="0"/>
                                    </a:rPr>
                                    <m:t>P</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e>
                      </m:nary>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oMath>
                  </m:oMathPara>
                </a14:m>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num>
                        <m:den>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smtClean="0">
                                  <a:latin typeface="Cambria Math" panose="02040503050406030204" pitchFamily="18" charset="0"/>
                                  <a:sym typeface="Arial" panose="020B0604020202020204" pitchFamily="34" charset="0"/>
                                </a:rPr>
                                <m:t>𝟏</m:t>
                              </m:r>
                            </m:sub>
                          </m:sSub>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sup>
                        <m:e>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m:rPr>
                                      <m:sty m:val="p"/>
                                    </m:rPr>
                                    <a:rPr lang="en-US" altLang="zh-CN" b="1" i="1">
                                      <a:latin typeface="Cambria Math" panose="02040503050406030204" pitchFamily="18" charset="0"/>
                                      <a:sym typeface="Arial" panose="020B0604020202020204" pitchFamily="34" charset="0"/>
                                    </a:rPr>
                                    <m:t>P</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e>
                      </m:nary>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𝑷</m:t>
                              </m:r>
                            </m:e>
                            <m:sub>
                              <m:r>
                                <a:rPr lang="en-US" altLang="zh-CN" sz="1600"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oMath>
                  </m:oMathPara>
                </a14:m>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87427"/>
                <a:ext cx="8686800" cy="2633541"/>
              </a:xfrm>
              <a:prstGeom prst="rect">
                <a:avLst/>
              </a:prstGeom>
              <a:blipFill>
                <a:blip r:embed="rId4"/>
                <a:stretch>
                  <a:fillRect l="-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143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9" name="矩形 8"/>
          <p:cNvSpPr/>
          <p:nvPr/>
        </p:nvSpPr>
        <p:spPr>
          <a:xfrm>
            <a:off x="899592" y="1203598"/>
            <a:ext cx="165618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常系数确定</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2" name="矩形 11"/>
              <p:cNvSpPr/>
              <p:nvPr/>
            </p:nvSpPr>
            <p:spPr>
              <a:xfrm>
                <a:off x="228600" y="1787427"/>
                <a:ext cx="8686800" cy="263354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根据多元函数求极值条件求</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的最优解</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num>
                        <m:den>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smtClean="0">
                                  <a:latin typeface="Cambria Math" panose="02040503050406030204" pitchFamily="18" charset="0"/>
                                  <a:sym typeface="Arial" panose="020B0604020202020204" pitchFamily="34" charset="0"/>
                                </a:rPr>
                                <m:t>𝟐</m:t>
                              </m:r>
                            </m:sub>
                          </m:sSub>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sup>
                        <m:e>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m:rPr>
                                      <m:sty m:val="p"/>
                                    </m:rPr>
                                    <a:rPr lang="en-US" altLang="zh-CN" b="1" i="1">
                                      <a:latin typeface="Cambria Math" panose="02040503050406030204" pitchFamily="18" charset="0"/>
                                      <a:sym typeface="Arial" panose="020B0604020202020204" pitchFamily="34" charset="0"/>
                                    </a:rPr>
                                    <m:t>P</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e>
                      </m:nary>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𝑻𝒊</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oMath>
                  </m:oMathPara>
                </a14:m>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num>
                        <m:den>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smtClean="0">
                                  <a:latin typeface="Cambria Math" panose="02040503050406030204" pitchFamily="18" charset="0"/>
                                  <a:sym typeface="Arial" panose="020B0604020202020204" pitchFamily="34" charset="0"/>
                                </a:rPr>
                                <m:t>𝟑</m:t>
                              </m:r>
                            </m:sub>
                          </m:sSub>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sup>
                        <m:e>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m:rPr>
                                      <m:sty m:val="p"/>
                                    </m:rPr>
                                    <a:rPr lang="en-US" altLang="zh-CN" b="1" i="1">
                                      <a:latin typeface="Cambria Math" panose="02040503050406030204" pitchFamily="18" charset="0"/>
                                      <a:sym typeface="Arial" panose="020B0604020202020204" pitchFamily="34" charset="0"/>
                                    </a:rPr>
                                    <m:t>P</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e>
                      </m:nary>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oMath>
                  </m:oMathPara>
                </a14:m>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87427"/>
                <a:ext cx="8686800" cy="2633541"/>
              </a:xfrm>
              <a:prstGeom prst="rect">
                <a:avLst/>
              </a:prstGeom>
              <a:blipFill>
                <a:blip r:embed="rId4"/>
                <a:stretch>
                  <a:fillRect l="-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239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8078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9" name="矩形 8"/>
          <p:cNvSpPr/>
          <p:nvPr/>
        </p:nvSpPr>
        <p:spPr>
          <a:xfrm>
            <a:off x="899592" y="1203598"/>
            <a:ext cx="165618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常系数确定</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2" name="矩形 11"/>
              <p:cNvSpPr/>
              <p:nvPr/>
            </p:nvSpPr>
            <p:spPr>
              <a:xfrm>
                <a:off x="228600" y="1787427"/>
                <a:ext cx="8686800" cy="313367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根据多元函数求极值条件求</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的最优解</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num>
                        <m:den>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𝟒</m:t>
                              </m:r>
                            </m:sub>
                          </m:sSub>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sup>
                        <m:e>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m:rPr>
                                      <m:sty m:val="p"/>
                                    </m:rPr>
                                    <a:rPr lang="en-US" altLang="zh-CN" b="1" i="1">
                                      <a:latin typeface="Cambria Math" panose="02040503050406030204" pitchFamily="18" charset="0"/>
                                      <a:sym typeface="Arial" panose="020B0604020202020204" pitchFamily="34" charset="0"/>
                                    </a:rPr>
                                    <m:t>P</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e>
                      </m:nary>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𝑷𝒊</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𝑻𝒊</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oMath>
                  </m:oMathPara>
                </a14:m>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𝑰</m:t>
                              </m:r>
                            </m:e>
                            <m:sub>
                              <m:r>
                                <a:rPr lang="en-US" altLang="zh-CN" b="1" i="1">
                                  <a:latin typeface="Cambria Math" panose="02040503050406030204" pitchFamily="18" charset="0"/>
                                  <a:sym typeface="Arial" panose="020B0604020202020204" pitchFamily="34" charset="0"/>
                                </a:rPr>
                                <m:t>𝒔</m:t>
                              </m:r>
                            </m:sub>
                          </m:sSub>
                        </m:num>
                        <m:den>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smtClean="0">
                                  <a:latin typeface="Cambria Math" panose="02040503050406030204" pitchFamily="18" charset="0"/>
                                  <a:sym typeface="Arial" panose="020B0604020202020204" pitchFamily="34" charset="0"/>
                                </a:rPr>
                                <m:t>𝟓</m:t>
                              </m:r>
                            </m:sub>
                          </m:sSub>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𝒔</m:t>
                          </m:r>
                        </m:sup>
                        <m:e>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𝟏</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𝟐</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𝟑</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m:rPr>
                                      <m:sty m:val="p"/>
                                    </m:rPr>
                                    <a:rPr lang="en-US" altLang="zh-CN" b="1" i="1">
                                      <a:latin typeface="Cambria Math" panose="02040503050406030204" pitchFamily="18" charset="0"/>
                                      <a:sym typeface="Arial" panose="020B0604020202020204" pitchFamily="34" charset="0"/>
                                    </a:rPr>
                                    <m:t>P</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𝟒</m:t>
                              </m:r>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sub>
                          </m:s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𝟓</m:t>
                              </m:r>
                            </m:sub>
                          </m:sSub>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𝒊</m:t>
                                  </m:r>
                                </m:sub>
                              </m:sSub>
                            </m:sub>
                            <m:sup>
                              <m:r>
                                <a:rPr lang="en-US" altLang="zh-CN" b="1" i="1">
                                  <a:latin typeface="Cambria Math" panose="02040503050406030204" pitchFamily="18" charset="0"/>
                                  <a:sym typeface="Arial" panose="020B0604020202020204" pitchFamily="34" charset="0"/>
                                </a:rPr>
                                <m:t>𝟐</m:t>
                              </m:r>
                            </m:sup>
                          </m:sSubSup>
                        </m:e>
                      </m:nary>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Sup>
                        <m:sSubSupPr>
                          <m:ctrlPr>
                            <a:rPr lang="zh-CN" altLang="zh-CN" b="1" i="1">
                              <a:latin typeface="Cambria Math" panose="02040503050406030204" pitchFamily="18" charset="0"/>
                              <a:sym typeface="Arial" panose="020B0604020202020204" pitchFamily="34" charset="0"/>
                            </a:rPr>
                          </m:ctrlPr>
                        </m:sSubSup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𝑻𝒊</m:t>
                          </m:r>
                        </m:sub>
                        <m:sup>
                          <m:r>
                            <a:rPr lang="en-US" altLang="zh-CN" b="1" i="1">
                              <a:latin typeface="Cambria Math" panose="02040503050406030204" pitchFamily="18" charset="0"/>
                              <a:sym typeface="Arial" panose="020B0604020202020204" pitchFamily="34" charset="0"/>
                            </a:rPr>
                            <m:t>𝟐</m:t>
                          </m:r>
                        </m:sup>
                      </m:sSub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oMath>
                  </m:oMathPara>
                </a14:m>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87427"/>
                <a:ext cx="8686800" cy="3133678"/>
              </a:xfrm>
              <a:prstGeom prst="rect">
                <a:avLst/>
              </a:prstGeom>
              <a:blipFill>
                <a:blip r:embed="rId4"/>
                <a:stretch>
                  <a:fillRect l="-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561578" y="4227934"/>
                <a:ext cx="4235388" cy="43204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b="1" dirty="0">
                    <a:latin typeface="Arial" panose="020B0604020202020204" pitchFamily="34" charset="0"/>
                    <a:ea typeface="微软雅黑" panose="020B0503020204020204" pitchFamily="34" charset="-122"/>
                    <a:sym typeface="Arial" panose="020B0604020202020204" pitchFamily="34" charset="0"/>
                  </a:rPr>
                  <a:t>求解方程组，即可求得</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的最优解</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4561578" y="4227934"/>
                <a:ext cx="4235388" cy="432048"/>
              </a:xfrm>
              <a:prstGeom prst="rect">
                <a:avLst/>
              </a:prstGeom>
              <a:blipFill>
                <a:blip r:embed="rId5"/>
                <a:stretch>
                  <a:fillRect l="-715" r="-715" b="-121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370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三元回归法</a:t>
            </a:r>
          </a:p>
        </p:txBody>
      </p:sp>
      <p:sp>
        <p:nvSpPr>
          <p:cNvPr id="12" name="矩形 11"/>
          <p:cNvSpPr/>
          <p:nvPr/>
        </p:nvSpPr>
        <p:spPr>
          <a:xfrm>
            <a:off x="140753" y="843558"/>
            <a:ext cx="8686800" cy="390106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通过监测两个非目标参数，即两个干扰量，可以消除这两个干扰量的影响，提高单功能传感器对被测目标参量的测量精度；</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以压阻式压力传感器为例，其输出不仅受到工作环境温度</a:t>
            </a:r>
            <a:r>
              <a:rPr lang="en-US" altLang="zh-CN" b="1" dirty="0">
                <a:latin typeface="Arial" panose="020B0604020202020204" pitchFamily="34" charset="0"/>
                <a:ea typeface="微软雅黑" panose="020B0503020204020204" pitchFamily="34" charset="-122"/>
                <a:sym typeface="Arial" panose="020B0604020202020204" pitchFamily="34" charset="0"/>
              </a:rPr>
              <a:t>T</a:t>
            </a:r>
            <a:r>
              <a:rPr lang="zh-CN" altLang="en-US" b="1" dirty="0">
                <a:latin typeface="Arial" panose="020B0604020202020204" pitchFamily="34" charset="0"/>
                <a:ea typeface="微软雅黑" panose="020B0503020204020204" pitchFamily="34" charset="-122"/>
                <a:sym typeface="Arial" panose="020B0604020202020204" pitchFamily="34" charset="0"/>
              </a:rPr>
              <a:t>的影响，而且受到电源供电电流</a:t>
            </a:r>
            <a:r>
              <a:rPr lang="en-US" altLang="zh-CN" b="1" dirty="0">
                <a:latin typeface="Arial" panose="020B0604020202020204" pitchFamily="34" charset="0"/>
                <a:ea typeface="微软雅黑" panose="020B0503020204020204" pitchFamily="34" charset="-122"/>
                <a:sym typeface="Arial" panose="020B0604020202020204" pitchFamily="34" charset="0"/>
              </a:rPr>
              <a:t>I</a:t>
            </a:r>
            <a:r>
              <a:rPr lang="zh-CN" altLang="en-US" b="1" dirty="0">
                <a:latin typeface="Arial" panose="020B0604020202020204" pitchFamily="34" charset="0"/>
                <a:ea typeface="微软雅黑" panose="020B0503020204020204" pitchFamily="34" charset="-122"/>
                <a:sym typeface="Arial" panose="020B0604020202020204" pitchFamily="34" charset="0"/>
              </a:rPr>
              <a:t>的影响；</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为了消除温度和电流的影响，需要对</a:t>
            </a:r>
            <a:r>
              <a:rPr lang="en-US" altLang="zh-CN" b="1" dirty="0">
                <a:latin typeface="Arial" panose="020B0604020202020204" pitchFamily="34" charset="0"/>
                <a:ea typeface="微软雅黑" panose="020B0503020204020204" pitchFamily="34" charset="-122"/>
                <a:sym typeface="Arial" panose="020B0604020202020204" pitchFamily="34" charset="0"/>
              </a:rPr>
              <a:t>T</a:t>
            </a:r>
            <a:r>
              <a:rPr lang="zh-CN" altLang="en-US" b="1" dirty="0">
                <a:latin typeface="Arial" panose="020B0604020202020204" pitchFamily="34" charset="0"/>
                <a:ea typeface="微软雅黑" panose="020B0503020204020204" pitchFamily="34" charset="-122"/>
                <a:sym typeface="Arial" panose="020B0604020202020204" pitchFamily="34" charset="0"/>
              </a:rPr>
              <a:t>和</a:t>
            </a:r>
            <a:r>
              <a:rPr lang="en-US" altLang="zh-CN" b="1" dirty="0">
                <a:latin typeface="Arial" panose="020B0604020202020204" pitchFamily="34" charset="0"/>
                <a:ea typeface="微软雅黑" panose="020B0503020204020204" pitchFamily="34" charset="-122"/>
                <a:sym typeface="Arial" panose="020B0604020202020204" pitchFamily="34" charset="0"/>
              </a:rPr>
              <a:t>I</a:t>
            </a:r>
            <a:r>
              <a:rPr lang="zh-CN" altLang="en-US" b="1" dirty="0">
                <a:latin typeface="Arial" panose="020B0604020202020204" pitchFamily="34" charset="0"/>
                <a:ea typeface="微软雅黑" panose="020B0503020204020204" pitchFamily="34" charset="-122"/>
                <a:sym typeface="Arial" panose="020B0604020202020204" pitchFamily="34" charset="0"/>
              </a:rPr>
              <a:t>分别进行监测，建立三传感器数据融合智能传感器系统；</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pic>
        <p:nvPicPr>
          <p:cNvPr id="14" name="NORMAL"/>
          <p:cNvPicPr/>
          <p:nvPr/>
        </p:nvPicPr>
        <p:blipFill>
          <a:blip r:embed="rId3" cstate="print"/>
          <a:stretch>
            <a:fillRect/>
          </a:stretch>
        </p:blipFill>
        <p:spPr>
          <a:xfrm>
            <a:off x="2555776" y="2823779"/>
            <a:ext cx="4536504" cy="1836204"/>
          </a:xfrm>
          <a:prstGeom prst="rect">
            <a:avLst/>
          </a:prstGeom>
        </p:spPr>
      </p:pic>
    </p:spTree>
    <p:extLst>
      <p:ext uri="{BB962C8B-B14F-4D97-AF65-F5344CB8AC3E}">
        <p14:creationId xmlns:p14="http://schemas.microsoft.com/office/powerpoint/2010/main" val="377780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270313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三元回归法</a:t>
            </a:r>
          </a:p>
        </p:txBody>
      </p:sp>
      <mc:AlternateContent xmlns:mc="http://schemas.openxmlformats.org/markup-compatibility/2006" xmlns:a14="http://schemas.microsoft.com/office/drawing/2010/main">
        <mc:Choice Requires="a14">
          <p:sp>
            <p:nvSpPr>
              <p:cNvPr id="12" name="矩形 11"/>
              <p:cNvSpPr/>
              <p:nvPr/>
            </p:nvSpPr>
            <p:spPr>
              <a:xfrm>
                <a:off x="227939" y="1095586"/>
                <a:ext cx="8686800" cy="280416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通过进行三维标定实验，确立三元回归方程：</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r>
                        <a:rPr lang="en-US" altLang="zh-CN" sz="1600" b="1" i="1">
                          <a:latin typeface="Cambria Math" panose="02040503050406030204" pitchFamily="18" charset="0"/>
                          <a:sym typeface="Arial" panose="020B0604020202020204" pitchFamily="34" charset="0"/>
                        </a:rPr>
                        <m:t>𝑷</m:t>
                      </m:r>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𝟎</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𝟏</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𝑷</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𝟐</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𝑻</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𝟑</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𝑰</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𝟒</m:t>
                          </m:r>
                        </m:sub>
                      </m:sSub>
                      <m:sSubSup>
                        <m:sSubSupPr>
                          <m:ctrlPr>
                            <a:rPr lang="zh-CN" altLang="zh-CN" sz="1600" b="1" i="1">
                              <a:latin typeface="Cambria Math" panose="02040503050406030204" pitchFamily="18" charset="0"/>
                              <a:sym typeface="Arial" panose="020B0604020202020204" pitchFamily="34" charset="0"/>
                            </a:rPr>
                          </m:ctrlPr>
                        </m:sSubSup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𝑷</m:t>
                          </m:r>
                        </m:sub>
                        <m:sup>
                          <m:r>
                            <a:rPr lang="en-US" altLang="zh-CN" sz="1600" b="1" i="1">
                              <a:latin typeface="Cambria Math" panose="02040503050406030204" pitchFamily="18" charset="0"/>
                              <a:sym typeface="Arial" panose="020B0604020202020204" pitchFamily="34" charset="0"/>
                            </a:rPr>
                            <m:t>𝟐</m:t>
                          </m:r>
                        </m:sup>
                      </m:sSubSup>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𝟓</m:t>
                          </m:r>
                        </m:sub>
                      </m:sSub>
                      <m:sSubSup>
                        <m:sSubSupPr>
                          <m:ctrlPr>
                            <a:rPr lang="zh-CN" altLang="zh-CN" sz="1600" b="1" i="1">
                              <a:latin typeface="Cambria Math" panose="02040503050406030204" pitchFamily="18" charset="0"/>
                              <a:sym typeface="Arial" panose="020B0604020202020204" pitchFamily="34" charset="0"/>
                            </a:rPr>
                          </m:ctrlPr>
                        </m:sSubSup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𝑻</m:t>
                          </m:r>
                        </m:sub>
                        <m:sup>
                          <m:r>
                            <a:rPr lang="en-US" altLang="zh-CN" sz="1600" b="1" i="1">
                              <a:latin typeface="Cambria Math" panose="02040503050406030204" pitchFamily="18" charset="0"/>
                              <a:sym typeface="Arial" panose="020B0604020202020204" pitchFamily="34" charset="0"/>
                            </a:rPr>
                            <m:t>𝟐</m:t>
                          </m:r>
                        </m:sup>
                      </m:sSubSup>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𝟔</m:t>
                          </m:r>
                        </m:sub>
                      </m:sSub>
                      <m:sSubSup>
                        <m:sSubSupPr>
                          <m:ctrlPr>
                            <a:rPr lang="zh-CN" altLang="zh-CN" sz="1600" b="1" i="1">
                              <a:latin typeface="Cambria Math" panose="02040503050406030204" pitchFamily="18" charset="0"/>
                              <a:sym typeface="Arial" panose="020B0604020202020204" pitchFamily="34" charset="0"/>
                            </a:rPr>
                          </m:ctrlPr>
                        </m:sSubSup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𝑰</m:t>
                          </m:r>
                        </m:sub>
                        <m:sup>
                          <m:r>
                            <a:rPr lang="en-US" altLang="zh-CN" sz="1600" b="1" i="1">
                              <a:latin typeface="Cambria Math" panose="02040503050406030204" pitchFamily="18" charset="0"/>
                              <a:sym typeface="Arial" panose="020B0604020202020204" pitchFamily="34" charset="0"/>
                            </a:rPr>
                            <m:t>𝟐</m:t>
                          </m:r>
                        </m:sup>
                      </m:sSubSup>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𝟕</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𝑷</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𝑻</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𝟖</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𝑷</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𝑰</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𝒂</m:t>
                          </m:r>
                        </m:e>
                        <m:sub>
                          <m:r>
                            <a:rPr lang="en-US" altLang="zh-CN" sz="1600" b="1" i="1">
                              <a:latin typeface="Cambria Math" panose="02040503050406030204" pitchFamily="18" charset="0"/>
                              <a:sym typeface="Arial" panose="020B0604020202020204" pitchFamily="34" charset="0"/>
                            </a:rPr>
                            <m:t>𝟗</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𝑻</m:t>
                          </m:r>
                        </m:sub>
                      </m:sSub>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𝑼</m:t>
                          </m:r>
                        </m:e>
                        <m:sub>
                          <m:r>
                            <a:rPr lang="en-US" altLang="zh-CN" sz="1600" b="1" i="1">
                              <a:latin typeface="Cambria Math" panose="02040503050406030204" pitchFamily="18" charset="0"/>
                              <a:sym typeface="Arial" panose="020B0604020202020204" pitchFamily="34" charset="0"/>
                            </a:rPr>
                            <m:t>𝑰</m:t>
                          </m:r>
                        </m:sub>
                      </m:sSub>
                      <m:r>
                        <a:rPr lang="en-US" altLang="zh-CN" sz="1600" b="1" i="1">
                          <a:latin typeface="Cambria Math" panose="02040503050406030204" pitchFamily="18" charset="0"/>
                          <a:sym typeface="Arial" panose="020B0604020202020204" pitchFamily="34" charset="0"/>
                        </a:rPr>
                        <m:t>+</m:t>
                      </m:r>
                      <m:sSub>
                        <m:sSubPr>
                          <m:ctrlPr>
                            <a:rPr lang="zh-CN" altLang="zh-CN" sz="1600" b="1" i="1">
                              <a:latin typeface="Cambria Math" panose="02040503050406030204" pitchFamily="18" charset="0"/>
                              <a:sym typeface="Arial" panose="020B0604020202020204" pitchFamily="34" charset="0"/>
                            </a:rPr>
                          </m:ctrlPr>
                        </m:sSubPr>
                        <m:e>
                          <m:r>
                            <a:rPr lang="en-US" altLang="zh-CN" sz="1600" b="1" i="1">
                              <a:latin typeface="Cambria Math" panose="02040503050406030204" pitchFamily="18" charset="0"/>
                              <a:sym typeface="Arial" panose="020B0604020202020204" pitchFamily="34" charset="0"/>
                            </a:rPr>
                            <m:t>𝜺</m:t>
                          </m:r>
                        </m:e>
                        <m:sub>
                          <m:r>
                            <a:rPr lang="en-US" altLang="zh-CN" sz="1600" b="1" i="1">
                              <a:latin typeface="Cambria Math" panose="02040503050406030204" pitchFamily="18" charset="0"/>
                              <a:sym typeface="Arial" panose="020B0604020202020204" pitchFamily="34" charset="0"/>
                            </a:rPr>
                            <m:t>𝑷</m:t>
                          </m:r>
                        </m:sub>
                      </m:sSub>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忽略高阶无穷小量</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𝜺</m:t>
                        </m:r>
                      </m:e>
                      <m:sub>
                        <m:r>
                          <a:rPr lang="en-US" altLang="zh-CN" b="1" i="1">
                            <a:latin typeface="Cambria Math" panose="02040503050406030204" pitchFamily="18" charset="0"/>
                            <a:sym typeface="Arial" panose="020B0604020202020204" pitchFamily="34" charset="0"/>
                          </a:rPr>
                          <m:t>𝑷</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，可得：</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1700" b="1" i="1">
                          <a:latin typeface="Cambria Math" panose="02040503050406030204" pitchFamily="18" charset="0"/>
                          <a:sym typeface="Arial" panose="020B0604020202020204" pitchFamily="34" charset="0"/>
                        </a:rPr>
                        <m:t>𝑷</m:t>
                      </m:r>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𝟎</m:t>
                          </m:r>
                        </m:sub>
                      </m:sSub>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𝟏</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𝑷</m:t>
                          </m:r>
                        </m:sub>
                      </m:sSub>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𝟐</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𝑻</m:t>
                          </m:r>
                        </m:sub>
                      </m:sSub>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𝟑</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𝑰</m:t>
                          </m:r>
                        </m:sub>
                      </m:sSub>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𝟒</m:t>
                          </m:r>
                        </m:sub>
                      </m:sSub>
                      <m:sSubSup>
                        <m:sSubSupPr>
                          <m:ctrlPr>
                            <a:rPr lang="zh-CN" altLang="zh-CN" sz="1700" b="1" i="1">
                              <a:latin typeface="Cambria Math" panose="02040503050406030204" pitchFamily="18" charset="0"/>
                              <a:sym typeface="Arial" panose="020B0604020202020204" pitchFamily="34" charset="0"/>
                            </a:rPr>
                          </m:ctrlPr>
                        </m:sSubSup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𝑷</m:t>
                          </m:r>
                        </m:sub>
                        <m:sup>
                          <m:r>
                            <a:rPr lang="en-US" altLang="zh-CN" sz="1700" b="1" i="1">
                              <a:latin typeface="Cambria Math" panose="02040503050406030204" pitchFamily="18" charset="0"/>
                              <a:sym typeface="Arial" panose="020B0604020202020204" pitchFamily="34" charset="0"/>
                            </a:rPr>
                            <m:t>𝟐</m:t>
                          </m:r>
                        </m:sup>
                      </m:sSubSup>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𝟓</m:t>
                          </m:r>
                        </m:sub>
                      </m:sSub>
                      <m:sSubSup>
                        <m:sSubSupPr>
                          <m:ctrlPr>
                            <a:rPr lang="zh-CN" altLang="zh-CN" sz="1700" b="1" i="1">
                              <a:latin typeface="Cambria Math" panose="02040503050406030204" pitchFamily="18" charset="0"/>
                              <a:sym typeface="Arial" panose="020B0604020202020204" pitchFamily="34" charset="0"/>
                            </a:rPr>
                          </m:ctrlPr>
                        </m:sSubSup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𝑻</m:t>
                          </m:r>
                        </m:sub>
                        <m:sup>
                          <m:r>
                            <a:rPr lang="en-US" altLang="zh-CN" sz="1700" b="1" i="1">
                              <a:latin typeface="Cambria Math" panose="02040503050406030204" pitchFamily="18" charset="0"/>
                              <a:sym typeface="Arial" panose="020B0604020202020204" pitchFamily="34" charset="0"/>
                            </a:rPr>
                            <m:t>𝟐</m:t>
                          </m:r>
                        </m:sup>
                      </m:sSubSup>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𝟔</m:t>
                          </m:r>
                        </m:sub>
                      </m:sSub>
                      <m:sSubSup>
                        <m:sSubSupPr>
                          <m:ctrlPr>
                            <a:rPr lang="zh-CN" altLang="zh-CN" sz="1700" b="1" i="1">
                              <a:latin typeface="Cambria Math" panose="02040503050406030204" pitchFamily="18" charset="0"/>
                              <a:sym typeface="Arial" panose="020B0604020202020204" pitchFamily="34" charset="0"/>
                            </a:rPr>
                          </m:ctrlPr>
                        </m:sSubSup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𝑰</m:t>
                          </m:r>
                        </m:sub>
                        <m:sup>
                          <m:r>
                            <a:rPr lang="en-US" altLang="zh-CN" sz="1700" b="1" i="1">
                              <a:latin typeface="Cambria Math" panose="02040503050406030204" pitchFamily="18" charset="0"/>
                              <a:sym typeface="Arial" panose="020B0604020202020204" pitchFamily="34" charset="0"/>
                            </a:rPr>
                            <m:t>𝟐</m:t>
                          </m:r>
                        </m:sup>
                      </m:sSubSup>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𝟕</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𝑷</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𝑻</m:t>
                          </m:r>
                        </m:sub>
                      </m:sSub>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𝟖</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𝑷</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𝑰</m:t>
                          </m:r>
                        </m:sub>
                      </m:sSub>
                      <m:r>
                        <a:rPr lang="en-US" altLang="zh-CN" sz="1700" b="1" i="1">
                          <a:latin typeface="Cambria Math" panose="02040503050406030204" pitchFamily="18" charset="0"/>
                          <a:sym typeface="Arial" panose="020B0604020202020204" pitchFamily="34" charset="0"/>
                        </a:rPr>
                        <m:t>+</m:t>
                      </m:r>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𝒂</m:t>
                          </m:r>
                        </m:e>
                        <m:sub>
                          <m:r>
                            <a:rPr lang="en-US" altLang="zh-CN" sz="1700" b="1" i="1">
                              <a:latin typeface="Cambria Math" panose="02040503050406030204" pitchFamily="18" charset="0"/>
                              <a:sym typeface="Arial" panose="020B0604020202020204" pitchFamily="34" charset="0"/>
                            </a:rPr>
                            <m:t>𝟗</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𝑻</m:t>
                          </m:r>
                        </m:sub>
                      </m:sSub>
                      <m:sSub>
                        <m:sSubPr>
                          <m:ctrlPr>
                            <a:rPr lang="zh-CN" altLang="zh-CN" sz="1700" b="1" i="1">
                              <a:latin typeface="Cambria Math" panose="02040503050406030204" pitchFamily="18" charset="0"/>
                              <a:sym typeface="Arial" panose="020B0604020202020204" pitchFamily="34" charset="0"/>
                            </a:rPr>
                          </m:ctrlPr>
                        </m:sSubPr>
                        <m:e>
                          <m:r>
                            <a:rPr lang="en-US" altLang="zh-CN" sz="1700" b="1" i="1">
                              <a:latin typeface="Cambria Math" panose="02040503050406030204" pitchFamily="18" charset="0"/>
                              <a:sym typeface="Arial" panose="020B0604020202020204" pitchFamily="34" charset="0"/>
                            </a:rPr>
                            <m:t>𝑼</m:t>
                          </m:r>
                        </m:e>
                        <m:sub>
                          <m:r>
                            <a:rPr lang="en-US" altLang="zh-CN" sz="1700" b="1" i="1">
                              <a:latin typeface="Cambria Math" panose="02040503050406030204" pitchFamily="18" charset="0"/>
                              <a:sym typeface="Arial" panose="020B0604020202020204" pitchFamily="34" charset="0"/>
                            </a:rPr>
                            <m:t>𝑰</m:t>
                          </m:r>
                        </m:sub>
                      </m:sSub>
                    </m:oMath>
                  </m:oMathPara>
                </a14:m>
                <a:endParaRPr lang="en-US" altLang="zh-CN" sz="1700"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求取</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smtClean="0">
                            <a:latin typeface="Cambria Math" panose="02040503050406030204" pitchFamily="18" charset="0"/>
                            <a:sym typeface="Arial" panose="020B0604020202020204" pitchFamily="34" charset="0"/>
                          </a:rPr>
                          <m:t>𝟗</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，求得三元回归方程；</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利用该三元回归方程，即可抑制对两个干扰量的交叉敏感，提高原传感器系统对温度漂移和电源波动的稳定性。</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7939" y="1095586"/>
                <a:ext cx="8686800" cy="2804166"/>
              </a:xfrm>
              <a:prstGeom prst="rect">
                <a:avLst/>
              </a:prstGeom>
              <a:blipFill>
                <a:blip r:embed="rId3"/>
                <a:stretch>
                  <a:fillRect l="-280" b="-8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5422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396069"/>
            <a:ext cx="335380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9.1 STM32</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定时器模块</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3" name="矩形 2"/>
          <p:cNvSpPr/>
          <p:nvPr/>
        </p:nvSpPr>
        <p:spPr>
          <a:xfrm>
            <a:off x="431540" y="1023578"/>
            <a:ext cx="7157729" cy="369332"/>
          </a:xfrm>
          <a:prstGeom prst="rect">
            <a:avLst/>
          </a:prstGeom>
        </p:spPr>
        <p:txBody>
          <a:bodyPr wrap="none">
            <a:spAutoFit/>
          </a:bodyPr>
          <a:lstStyle/>
          <a:p>
            <a:r>
              <a:rPr lang="zh-CN" altLang="en-US" b="1" dirty="0">
                <a:latin typeface="Arial" panose="020B0604020202020204" pitchFamily="34" charset="0"/>
                <a:ea typeface="微软雅黑" panose="020B0503020204020204" pitchFamily="34" charset="-122"/>
                <a:sym typeface="Arial" panose="020B0604020202020204" pitchFamily="34" charset="0"/>
              </a:rPr>
              <a:t>本节基于二元回归法实现压阻式压力传感器的温度补偿，其框图为：</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0" y="411510"/>
            <a:ext cx="718594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434685"/>
            <a:ext cx="720581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基于二元回归分析法实现压力传感器的温度补偿</a:t>
            </a:r>
          </a:p>
        </p:txBody>
      </p:sp>
      <p:pic>
        <p:nvPicPr>
          <p:cNvPr id="13" name="NORMAL"/>
          <p:cNvPicPr/>
          <p:nvPr/>
        </p:nvPicPr>
        <p:blipFill>
          <a:blip r:embed="rId3" cstate="print"/>
          <a:stretch>
            <a:fillRect/>
          </a:stretch>
        </p:blipFill>
        <p:spPr>
          <a:xfrm>
            <a:off x="2267744" y="1779662"/>
            <a:ext cx="4151690" cy="2284679"/>
          </a:xfrm>
          <a:prstGeom prst="rect">
            <a:avLst/>
          </a:prstGeom>
        </p:spPr>
      </p:pic>
    </p:spTree>
    <p:extLst>
      <p:ext uri="{BB962C8B-B14F-4D97-AF65-F5344CB8AC3E}">
        <p14:creationId xmlns:p14="http://schemas.microsoft.com/office/powerpoint/2010/main" val="32931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396069"/>
            <a:ext cx="335380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9.1 STM32</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定时器模块</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23" name="七角星 22"/>
          <p:cNvSpPr/>
          <p:nvPr/>
        </p:nvSpPr>
        <p:spPr>
          <a:xfrm>
            <a:off x="1655676" y="145562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2812951" y="1512825"/>
            <a:ext cx="2800767"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7.2.1 </a:t>
            </a:r>
            <a:r>
              <a:rPr lang="zh-CN" altLang="en-US" sz="2400" b="1" dirty="0">
                <a:latin typeface="Arial" panose="020B0604020202020204" pitchFamily="34" charset="0"/>
                <a:ea typeface="微软雅黑" panose="020B0503020204020204" pitchFamily="34" charset="-122"/>
                <a:sym typeface="Arial" panose="020B0604020202020204" pitchFamily="34" charset="0"/>
              </a:rPr>
              <a:t>二维标定实验</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七角星 23"/>
          <p:cNvSpPr/>
          <p:nvPr/>
        </p:nvSpPr>
        <p:spPr>
          <a:xfrm>
            <a:off x="2177530" y="235572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3329658" y="2412925"/>
            <a:ext cx="219002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7.2.2 </a:t>
            </a:r>
            <a:r>
              <a:rPr lang="zh-CN" altLang="en-US" sz="2400" b="1" dirty="0">
                <a:latin typeface="Arial" panose="020B0604020202020204" pitchFamily="34" charset="0"/>
                <a:ea typeface="微软雅黑" panose="020B0503020204020204" pitchFamily="34" charset="-122"/>
                <a:sym typeface="Arial" panose="020B0604020202020204" pitchFamily="34" charset="0"/>
              </a:rPr>
              <a:t>数据处理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0" y="411510"/>
            <a:ext cx="718594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434685"/>
            <a:ext cx="720581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基于二元回归分析法实现压力传感器的温度补偿</a:t>
            </a:r>
          </a:p>
        </p:txBody>
      </p:sp>
      <p:sp>
        <p:nvSpPr>
          <p:cNvPr id="9" name="七角星 8"/>
          <p:cNvSpPr/>
          <p:nvPr/>
        </p:nvSpPr>
        <p:spPr>
          <a:xfrm>
            <a:off x="2809825" y="334264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3961953" y="3399841"/>
            <a:ext cx="2885726"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7.2.3  </a:t>
            </a:r>
            <a:r>
              <a:rPr lang="zh-CN" altLang="en-US" sz="2400" b="1" dirty="0">
                <a:latin typeface="Arial" panose="020B0604020202020204" pitchFamily="34" charset="0"/>
                <a:ea typeface="微软雅黑" panose="020B0503020204020204" pitchFamily="34" charset="-122"/>
                <a:sym typeface="Arial" panose="020B0604020202020204" pitchFamily="34" charset="0"/>
              </a:rPr>
              <a:t>融合结果评价</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1300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6944631"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07504" y="381893"/>
            <a:ext cx="6837128" cy="461665"/>
          </a:xfrm>
          <a:prstGeom prst="rect">
            <a:avLst/>
          </a:prstGeom>
        </p:spPr>
        <p:txBody>
          <a:bodyPr wrap="none">
            <a:spAutoFit/>
          </a:bodyPr>
          <a:lstStyle/>
          <a:p>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第</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章多元回归法及其在智能传感器系统中的应用</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柱形 21"/>
          <p:cNvSpPr/>
          <p:nvPr/>
        </p:nvSpPr>
        <p:spPr>
          <a:xfrm>
            <a:off x="755576" y="1563638"/>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172090" y="3030937"/>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9.1</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圆柱形 23"/>
          <p:cNvSpPr/>
          <p:nvPr/>
        </p:nvSpPr>
        <p:spPr>
          <a:xfrm>
            <a:off x="1234480" y="3075806"/>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31"/>
          <p:cNvSpPr txBox="1"/>
          <p:nvPr/>
        </p:nvSpPr>
        <p:spPr>
          <a:xfrm>
            <a:off x="1367644" y="3179752"/>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7.2</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863588" y="1667584"/>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7.1</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圆柱形 34"/>
          <p:cNvSpPr/>
          <p:nvPr/>
        </p:nvSpPr>
        <p:spPr>
          <a:xfrm>
            <a:off x="2087724" y="1563638"/>
            <a:ext cx="3060340"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多元回归法与多元回归方程</a:t>
            </a:r>
          </a:p>
        </p:txBody>
      </p:sp>
      <p:sp>
        <p:nvSpPr>
          <p:cNvPr id="36" name="圆柱形 35"/>
          <p:cNvSpPr/>
          <p:nvPr/>
        </p:nvSpPr>
        <p:spPr>
          <a:xfrm>
            <a:off x="2555776" y="3075806"/>
            <a:ext cx="5076564"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基于二元回归分析法实现压力传感器的温度补偿</a:t>
            </a:r>
          </a:p>
        </p:txBody>
      </p:sp>
      <p:cxnSp>
        <p:nvCxnSpPr>
          <p:cNvPr id="41" name="直接连接符 40"/>
          <p:cNvCxnSpPr>
            <a:endCxn id="35" idx="2"/>
          </p:cNvCxnSpPr>
          <p:nvPr/>
        </p:nvCxnSpPr>
        <p:spPr>
          <a:xfrm>
            <a:off x="1612522" y="1815666"/>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4"/>
            <a:endCxn id="36" idx="2"/>
          </p:cNvCxnSpPr>
          <p:nvPr/>
        </p:nvCxnSpPr>
        <p:spPr>
          <a:xfrm>
            <a:off x="2062572" y="3327834"/>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411510"/>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434685"/>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二维标定实验</a:t>
            </a:r>
          </a:p>
        </p:txBody>
      </p:sp>
      <mc:AlternateContent xmlns:mc="http://schemas.openxmlformats.org/markup-compatibility/2006" xmlns:a14="http://schemas.microsoft.com/office/drawing/2010/main">
        <mc:Choice Requires="a14">
          <p:sp>
            <p:nvSpPr>
              <p:cNvPr id="13" name="矩形 12"/>
              <p:cNvSpPr/>
              <p:nvPr/>
            </p:nvSpPr>
            <p:spPr>
              <a:xfrm>
                <a:off x="228600" y="1167594"/>
                <a:ext cx="8686800" cy="355481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被补偿的主传感器为</a:t>
                </a:r>
                <a:r>
                  <a:rPr lang="en-US" altLang="zh-CN" b="1" dirty="0">
                    <a:latin typeface="Arial" panose="020B0604020202020204" pitchFamily="34" charset="0"/>
                    <a:ea typeface="微软雅黑" panose="020B0503020204020204" pitchFamily="34" charset="-122"/>
                    <a:sym typeface="Arial" panose="020B0604020202020204" pitchFamily="34" charset="0"/>
                  </a:rPr>
                  <a:t>JCY-101</a:t>
                </a:r>
                <a:r>
                  <a:rPr lang="zh-CN" altLang="en-US" b="1" dirty="0">
                    <a:latin typeface="Arial" panose="020B0604020202020204" pitchFamily="34" charset="0"/>
                    <a:ea typeface="微软雅黑" panose="020B0503020204020204" pitchFamily="34" charset="-122"/>
                    <a:sym typeface="Arial" panose="020B0604020202020204" pitchFamily="34" charset="0"/>
                  </a:rPr>
                  <a:t>型压阻式压力传感器，其输入与输出量分别为</a:t>
                </a:r>
                <a:r>
                  <a:rPr lang="en-US" altLang="zh-CN" b="1" dirty="0">
                    <a:latin typeface="Arial" panose="020B0604020202020204" pitchFamily="34" charset="0"/>
                    <a:ea typeface="微软雅黑" panose="020B0503020204020204" pitchFamily="34" charset="-122"/>
                    <a:sym typeface="Arial" panose="020B0604020202020204" pitchFamily="34" charset="0"/>
                  </a:rPr>
                  <a:t>P</a:t>
                </a:r>
                <a:r>
                  <a:rPr lang="zh-CN" altLang="en-US" b="1" dirty="0">
                    <a:latin typeface="Arial" panose="020B0604020202020204" pitchFamily="34" charset="0"/>
                    <a:ea typeface="微软雅黑" panose="020B0503020204020204" pitchFamily="34" charset="-122"/>
                    <a:sym typeface="Arial" panose="020B0604020202020204" pitchFamily="34" charset="0"/>
                  </a:rPr>
                  <a:t>和</a:t>
                </a:r>
                <a14:m>
                  <m:oMath xmlns:m="http://schemas.openxmlformats.org/officeDocument/2006/math">
                    <m:sSub>
                      <m:sSubPr>
                        <m:ctrlPr>
                          <a:rPr lang="zh-CN" altLang="zh-CN" b="1" i="1" smtClean="0">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𝑷</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监测干扰量温度的辅传感器，其输入、输出量分别为</a:t>
                </a:r>
                <a:r>
                  <a:rPr lang="en-US" altLang="zh-CN" b="1" dirty="0">
                    <a:latin typeface="Arial" panose="020B0604020202020204" pitchFamily="34" charset="0"/>
                    <a:ea typeface="微软雅黑" panose="020B0503020204020204" pitchFamily="34" charset="-122"/>
                    <a:sym typeface="Arial" panose="020B0604020202020204" pitchFamily="34" charset="0"/>
                  </a:rPr>
                  <a:t>T</a:t>
                </a:r>
                <a:r>
                  <a:rPr lang="zh-CN" altLang="en-US" b="1" dirty="0">
                    <a:latin typeface="Arial" panose="020B0604020202020204" pitchFamily="34" charset="0"/>
                    <a:ea typeface="微软雅黑" panose="020B0503020204020204" pitchFamily="34" charset="-122"/>
                    <a:sym typeface="Arial" panose="020B0604020202020204" pitchFamily="34" charset="0"/>
                  </a:rPr>
                  <a:t>和</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在工作温度范围内（</a:t>
                </a:r>
                <a:r>
                  <a:rPr lang="en-US" altLang="zh-CN" b="1" dirty="0">
                    <a:latin typeface="Arial" panose="020B0604020202020204" pitchFamily="34" charset="0"/>
                    <a:ea typeface="微软雅黑" panose="020B0503020204020204" pitchFamily="34" charset="-122"/>
                    <a:sym typeface="Arial" panose="020B0604020202020204" pitchFamily="34" charset="0"/>
                  </a:rPr>
                  <a:t>21.5℃∼70℃</a:t>
                </a:r>
                <a:r>
                  <a:rPr lang="zh-CN" altLang="en-US" b="1" dirty="0">
                    <a:latin typeface="Arial" panose="020B0604020202020204" pitchFamily="34" charset="0"/>
                    <a:ea typeface="微软雅黑" panose="020B0503020204020204" pitchFamily="34" charset="-122"/>
                    <a:sym typeface="Arial" panose="020B0604020202020204" pitchFamily="34" charset="0"/>
                  </a:rPr>
                  <a:t>）选定</a:t>
                </a:r>
                <a:r>
                  <a:rPr lang="en-US" altLang="zh-CN" b="1" dirty="0">
                    <a:latin typeface="Arial" panose="020B0604020202020204" pitchFamily="34" charset="0"/>
                    <a:ea typeface="微软雅黑" panose="020B0503020204020204" pitchFamily="34" charset="-122"/>
                    <a:sym typeface="Arial" panose="020B0604020202020204" pitchFamily="34" charset="0"/>
                  </a:rPr>
                  <a:t>n=6</a:t>
                </a:r>
                <a:r>
                  <a:rPr lang="zh-CN" altLang="en-US" b="1" dirty="0">
                    <a:latin typeface="Arial" panose="020B0604020202020204" pitchFamily="34" charset="0"/>
                    <a:ea typeface="微软雅黑" panose="020B0503020204020204" pitchFamily="34" charset="-122"/>
                    <a:sym typeface="Arial" panose="020B0604020202020204" pitchFamily="34" charset="0"/>
                  </a:rPr>
                  <a:t>个不同的温度状态；</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在每一个温度状态，测定被补偿压力传感器的静态特性，即输入（压力</a:t>
                </a:r>
                <a:r>
                  <a:rPr lang="en-US" altLang="zh-CN" b="1" dirty="0">
                    <a:latin typeface="Arial" panose="020B0604020202020204" pitchFamily="34" charset="0"/>
                    <a:ea typeface="微软雅黑" panose="020B0503020204020204" pitchFamily="34" charset="-122"/>
                    <a:sym typeface="Arial" panose="020B0604020202020204" pitchFamily="34" charset="0"/>
                  </a:rPr>
                  <a:t>P</a:t>
                </a:r>
                <a:r>
                  <a:rPr lang="zh-CN" altLang="en-US" b="1" dirty="0">
                    <a:latin typeface="Arial" panose="020B0604020202020204" pitchFamily="34" charset="0"/>
                    <a:ea typeface="微软雅黑" panose="020B0503020204020204" pitchFamily="34" charset="-122"/>
                    <a:sym typeface="Arial" panose="020B0604020202020204" pitchFamily="34" charset="0"/>
                  </a:rPr>
                  <a:t>）输出（电压</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𝑷</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关系；</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167594"/>
                <a:ext cx="8686800" cy="3554819"/>
              </a:xfrm>
              <a:prstGeom prst="rect">
                <a:avLst/>
              </a:prstGeom>
              <a:blipFill>
                <a:blip r:embed="rId3"/>
                <a:stretch>
                  <a:fillRect l="-350" r="-3009"/>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1817694" y="2961034"/>
            <a:ext cx="5508612" cy="1207475"/>
          </a:xfrm>
          <a:prstGeom prst="rect">
            <a:avLst/>
          </a:prstGeom>
        </p:spPr>
      </p:pic>
      <p:sp>
        <p:nvSpPr>
          <p:cNvPr id="16" name="矩形 15"/>
          <p:cNvSpPr/>
          <p:nvPr/>
        </p:nvSpPr>
        <p:spPr>
          <a:xfrm>
            <a:off x="5472100" y="4083918"/>
            <a:ext cx="3348372" cy="568999"/>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zh-CN" altLang="en-US" b="1" dirty="0">
                <a:latin typeface="Arial" panose="020B0604020202020204" pitchFamily="34" charset="0"/>
                <a:ea typeface="微软雅黑" panose="020B0503020204020204" pitchFamily="34" charset="-122"/>
                <a:sym typeface="Arial" panose="020B0604020202020204" pitchFamily="34" charset="0"/>
              </a:rPr>
              <a:t>输入量</a:t>
            </a:r>
            <a:r>
              <a:rPr lang="en-US" altLang="zh-CN" b="1" dirty="0">
                <a:latin typeface="Arial" panose="020B0604020202020204" pitchFamily="34" charset="0"/>
                <a:ea typeface="微软雅黑" panose="020B0503020204020204" pitchFamily="34" charset="-122"/>
                <a:sym typeface="Arial" panose="020B0604020202020204" pitchFamily="34" charset="0"/>
              </a:rPr>
              <a:t>P</a:t>
            </a:r>
            <a:r>
              <a:rPr lang="zh-CN" altLang="en-US" b="1" dirty="0">
                <a:latin typeface="Arial" panose="020B0604020202020204" pitchFamily="34" charset="0"/>
                <a:ea typeface="微软雅黑" panose="020B0503020204020204" pitchFamily="34" charset="-122"/>
                <a:sym typeface="Arial" panose="020B0604020202020204" pitchFamily="34" charset="0"/>
              </a:rPr>
              <a:t>应在量程范围内</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r>
              <a:rPr lang="zh-CN" altLang="en-US" b="1" dirty="0">
                <a:latin typeface="Arial" panose="020B0604020202020204" pitchFamily="34" charset="0"/>
                <a:ea typeface="微软雅黑" panose="020B0503020204020204" pitchFamily="34" charset="-122"/>
                <a:sym typeface="Arial" panose="020B0604020202020204" pitchFamily="34" charset="0"/>
              </a:rPr>
              <a:t>输入量</a:t>
            </a:r>
            <a:r>
              <a:rPr lang="en-US" altLang="zh-CN" b="1" dirty="0">
                <a:latin typeface="Arial" panose="020B0604020202020204" pitchFamily="34" charset="0"/>
                <a:ea typeface="微软雅黑" panose="020B0503020204020204" pitchFamily="34" charset="-122"/>
                <a:sym typeface="Arial" panose="020B0604020202020204" pitchFamily="34" charset="0"/>
              </a:rPr>
              <a:t>T</a:t>
            </a:r>
            <a:r>
              <a:rPr lang="zh-CN" altLang="en-US" b="1" dirty="0">
                <a:latin typeface="Arial" panose="020B0604020202020204" pitchFamily="34" charset="0"/>
                <a:ea typeface="微软雅黑" panose="020B0503020204020204" pitchFamily="34" charset="-122"/>
                <a:sym typeface="Arial" panose="020B0604020202020204" pitchFamily="34" charset="0"/>
              </a:rPr>
              <a:t>都应在工作温度范围内</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8620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411510"/>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434685"/>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二维标定实验</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230509430"/>
                  </p:ext>
                </p:extLst>
              </p:nvPr>
            </p:nvGraphicFramePr>
            <p:xfrm>
              <a:off x="1619670" y="973957"/>
              <a:ext cx="5796646" cy="3938053"/>
            </p:xfrm>
            <a:graphic>
              <a:graphicData uri="http://schemas.openxmlformats.org/drawingml/2006/table">
                <a:tbl>
                  <a:tblPr firstRow="1" firstCol="1" bandRow="1">
                    <a:tableStyleId>{5C22544A-7EE6-4342-B048-85BDC9FD1C3A}</a:tableStyleId>
                  </a:tblPr>
                  <a:tblGrid>
                    <a:gridCol w="750689">
                      <a:extLst>
                        <a:ext uri="{9D8B030D-6E8A-4147-A177-3AD203B41FA5}">
                          <a16:colId xmlns:a16="http://schemas.microsoft.com/office/drawing/2014/main" val="1180476707"/>
                        </a:ext>
                      </a:extLst>
                    </a:gridCol>
                    <a:gridCol w="750689">
                      <a:extLst>
                        <a:ext uri="{9D8B030D-6E8A-4147-A177-3AD203B41FA5}">
                          <a16:colId xmlns:a16="http://schemas.microsoft.com/office/drawing/2014/main" val="929457893"/>
                        </a:ext>
                      </a:extLst>
                    </a:gridCol>
                    <a:gridCol w="715878">
                      <a:extLst>
                        <a:ext uri="{9D8B030D-6E8A-4147-A177-3AD203B41FA5}">
                          <a16:colId xmlns:a16="http://schemas.microsoft.com/office/drawing/2014/main" val="1097838934"/>
                        </a:ext>
                      </a:extLst>
                    </a:gridCol>
                    <a:gridCol w="715878">
                      <a:extLst>
                        <a:ext uri="{9D8B030D-6E8A-4147-A177-3AD203B41FA5}">
                          <a16:colId xmlns:a16="http://schemas.microsoft.com/office/drawing/2014/main" val="732780288"/>
                        </a:ext>
                      </a:extLst>
                    </a:gridCol>
                    <a:gridCol w="715878">
                      <a:extLst>
                        <a:ext uri="{9D8B030D-6E8A-4147-A177-3AD203B41FA5}">
                          <a16:colId xmlns:a16="http://schemas.microsoft.com/office/drawing/2014/main" val="3350839760"/>
                        </a:ext>
                      </a:extLst>
                    </a:gridCol>
                    <a:gridCol w="715878">
                      <a:extLst>
                        <a:ext uri="{9D8B030D-6E8A-4147-A177-3AD203B41FA5}">
                          <a16:colId xmlns:a16="http://schemas.microsoft.com/office/drawing/2014/main" val="3964531936"/>
                        </a:ext>
                      </a:extLst>
                    </a:gridCol>
                    <a:gridCol w="715878">
                      <a:extLst>
                        <a:ext uri="{9D8B030D-6E8A-4147-A177-3AD203B41FA5}">
                          <a16:colId xmlns:a16="http://schemas.microsoft.com/office/drawing/2014/main" val="3385458311"/>
                        </a:ext>
                      </a:extLst>
                    </a:gridCol>
                    <a:gridCol w="715878">
                      <a:extLst>
                        <a:ext uri="{9D8B030D-6E8A-4147-A177-3AD203B41FA5}">
                          <a16:colId xmlns:a16="http://schemas.microsoft.com/office/drawing/2014/main" val="600153565"/>
                        </a:ext>
                      </a:extLst>
                    </a:gridCol>
                  </a:tblGrid>
                  <a:tr h="281712">
                    <a:tc gridSpan="2">
                      <a:txBody>
                        <a:bodyPr/>
                        <a:lstStyle/>
                        <a:p>
                          <a:pPr algn="ctr">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sym typeface="Arial" panose="020B0604020202020204" pitchFamily="34" charset="0"/>
                                  </a:rPr>
                                  <m:t>      </m:t>
                                </m:r>
                                <m:r>
                                  <a:rPr lang="en-US" sz="700" kern="100">
                                    <a:effectLst/>
                                    <a:latin typeface="Cambria Math" panose="02040503050406030204" pitchFamily="18" charset="0"/>
                                    <a:sym typeface="Arial" panose="020B0604020202020204" pitchFamily="34" charset="0"/>
                                  </a:rPr>
                                  <m:t>𝑃</m:t>
                                </m:r>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𝑀</m:t>
                                </m:r>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𝑃</m:t>
                                    </m:r>
                                  </m:e>
                                  <m:sub>
                                    <m:r>
                                      <a:rPr lang="en-US" sz="700" kern="100">
                                        <a:effectLst/>
                                        <a:latin typeface="Cambria Math" panose="02040503050406030204" pitchFamily="18" charset="0"/>
                                        <a:sym typeface="Arial" panose="020B0604020202020204" pitchFamily="34" charset="0"/>
                                      </a:rPr>
                                      <m:t>𝑎</m:t>
                                    </m:r>
                                  </m:sub>
                                </m:sSub>
                              </m:oMath>
                            </m:oMathPara>
                          </a14:m>
                          <a:endParaRPr lang="zh-CN" sz="700" kern="100">
                            <a:effectLst/>
                            <a:latin typeface="Arial" panose="020B0604020202020204" pitchFamily="34" charset="0"/>
                            <a:ea typeface="微软雅黑" panose="020B0503020204020204" pitchFamily="34" charset="-122"/>
                            <a:sym typeface="Arial" panose="020B0604020202020204" pitchFamily="34" charset="0"/>
                          </a:endParaRPr>
                        </a:p>
                        <a:p>
                          <a:pPr algn="just">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sz="700" kern="100">
                                  <a:effectLst/>
                                  <a:latin typeface="Cambria Math" panose="02040503050406030204" pitchFamily="18" charset="0"/>
                                  <a:sym typeface="Arial" panose="020B0604020202020204" pitchFamily="34" charset="0"/>
                                </a:rPr>
                                <m:t>𝑇</m:t>
                              </m:r>
                              <m:r>
                                <a:rPr lang="en-US" sz="700" kern="100">
                                  <a:effectLst/>
                                  <a:latin typeface="Cambria Math" panose="02040503050406030204" pitchFamily="18" charset="0"/>
                                  <a:sym typeface="Arial" panose="020B0604020202020204" pitchFamily="34" charset="0"/>
                                </a:rPr>
                                <m:t>/℃</m:t>
                              </m:r>
                            </m:oMath>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hMerge="1">
                      <a:txBody>
                        <a:bodyPr/>
                        <a:lstStyle/>
                        <a:p>
                          <a:endParaRPr lang="zh-CN" altLang="en-US"/>
                        </a:p>
                      </a:txBody>
                      <a:tcP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1.0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4.0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1108990487"/>
                      </a:ext>
                    </a:extLst>
                  </a:tr>
                  <a:tr h="282856">
                    <a:tc rowSpan="2">
                      <a:txBody>
                        <a:bodyPr/>
                        <a:lstStyle/>
                        <a:p>
                          <a:pPr algn="ctr">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21.5</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𝑃</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-13.84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10.69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28.88</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47.05</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65.19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83.36</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1657280390"/>
                      </a:ext>
                    </a:extLst>
                  </a:tr>
                  <a:tr h="276135">
                    <a:tc vMerge="1">
                      <a:txBody>
                        <a:bodyPr/>
                        <a:lstStyle/>
                        <a:p>
                          <a:endParaRPr lang="zh-CN" altLang="en-US"/>
                        </a:p>
                      </a:txBody>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𝑇</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27.64</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26.95</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26.43</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25.92</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25.45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24.94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47858438"/>
                      </a:ext>
                    </a:extLst>
                  </a:tr>
                  <a:tr h="309735">
                    <a:tc rowSpan="2">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28.0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𝑃</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-13.49</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9.32</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26.34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43.12</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59.99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76.82</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4161470010"/>
                      </a:ext>
                    </a:extLst>
                  </a:tr>
                  <a:tr h="309735">
                    <a:tc vMerge="1">
                      <a:txBody>
                        <a:bodyPr/>
                        <a:lstStyle/>
                        <a:p>
                          <a:endParaRPr lang="zh-CN" altLang="en-US"/>
                        </a:p>
                      </a:txBody>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𝑇</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34.41</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33.93</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33.47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32.93</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32.47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31.91</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1595618698"/>
                      </a:ext>
                    </a:extLst>
                  </a:tr>
                  <a:tr h="309735">
                    <a:tc rowSpan="2">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34.0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𝑃</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-10.80</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7.54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24.84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42.05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59.25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76.38</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3677558658"/>
                      </a:ext>
                    </a:extLst>
                  </a:tr>
                  <a:tr h="309735">
                    <a:tc vMerge="1">
                      <a:txBody>
                        <a:bodyPr/>
                        <a:lstStyle/>
                        <a:p>
                          <a:endParaRPr lang="zh-CN" altLang="en-US"/>
                        </a:p>
                      </a:txBody>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𝑇</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37.76</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36.92</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36.44</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35.97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35.39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35.09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1189446850"/>
                      </a:ext>
                    </a:extLst>
                  </a:tr>
                  <a:tr h="309735">
                    <a:tc rowSpan="2">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44.0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𝑃</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-9.72</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6.56</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23.87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41.21</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58.58</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75.87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445914825"/>
                      </a:ext>
                    </a:extLst>
                  </a:tr>
                  <a:tr h="309735">
                    <a:tc vMerge="1">
                      <a:txBody>
                        <a:bodyPr/>
                        <a:lstStyle/>
                        <a:p>
                          <a:endParaRPr lang="zh-CN" altLang="en-US"/>
                        </a:p>
                      </a:txBody>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𝑇</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54.88</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53.97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52.87</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52.41</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51.93</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51.55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4059703088"/>
                      </a:ext>
                    </a:extLst>
                  </a:tr>
                  <a:tr h="309735">
                    <a:tc rowSpan="2">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50.0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𝑃</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-8.62</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4.86</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21.84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38.70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56.32</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73.75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3590032133"/>
                      </a:ext>
                    </a:extLst>
                  </a:tr>
                  <a:tr h="309735">
                    <a:tc vMerge="1">
                      <a:txBody>
                        <a:bodyPr/>
                        <a:lstStyle/>
                        <a:p>
                          <a:endParaRPr lang="zh-CN" altLang="en-US"/>
                        </a:p>
                      </a:txBody>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𝑇</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65.77</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64.79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63.84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62.91</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61.99</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61.06</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2105939251"/>
                      </a:ext>
                    </a:extLst>
                  </a:tr>
                  <a:tr h="309735">
                    <a:tc rowSpan="2">
                      <a:txBody>
                        <a:bodyPr/>
                        <a:lstStyle/>
                        <a:p>
                          <a:pPr algn="ctr">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70.0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𝑃</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-7.72</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3.72</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21.25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38.60</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55.56</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73.28</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822732650"/>
                      </a:ext>
                    </a:extLst>
                  </a:tr>
                  <a:tr h="309735">
                    <a:tc vMerge="1">
                      <a:txBody>
                        <a:bodyPr/>
                        <a:lstStyle/>
                        <a:p>
                          <a:endParaRPr lang="zh-CN" altLang="en-US"/>
                        </a:p>
                      </a:txBody>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700" i="1" kern="100">
                                        <a:effectLst/>
                                        <a:latin typeface="Cambria Math" panose="02040503050406030204" pitchFamily="18" charset="0"/>
                                        <a:sym typeface="Arial" panose="020B0604020202020204" pitchFamily="34" charset="0"/>
                                      </a:rPr>
                                    </m:ctrlPr>
                                  </m:sSubPr>
                                  <m:e>
                                    <m:r>
                                      <a:rPr lang="en-US" sz="700" kern="100">
                                        <a:effectLst/>
                                        <a:latin typeface="Cambria Math" panose="02040503050406030204" pitchFamily="18" charset="0"/>
                                        <a:sym typeface="Arial" panose="020B0604020202020204" pitchFamily="34" charset="0"/>
                                      </a:rPr>
                                      <m:t>𝑈</m:t>
                                    </m:r>
                                  </m:e>
                                  <m:sub>
                                    <m:r>
                                      <a:rPr lang="en-US" sz="700" kern="100">
                                        <a:effectLst/>
                                        <a:latin typeface="Cambria Math" panose="02040503050406030204" pitchFamily="18" charset="0"/>
                                        <a:sym typeface="Arial" panose="020B0604020202020204" pitchFamily="34" charset="0"/>
                                      </a:rPr>
                                      <m:t>𝑇</m:t>
                                    </m:r>
                                  </m:sub>
                                </m:sSub>
                                <m:r>
                                  <a:rPr lang="en-US" sz="700" kern="100">
                                    <a:effectLst/>
                                    <a:latin typeface="Cambria Math" panose="02040503050406030204" pitchFamily="18" charset="0"/>
                                    <a:sym typeface="Arial" panose="020B0604020202020204" pitchFamily="34" charset="0"/>
                                  </a:rPr>
                                  <m:t>/</m:t>
                                </m:r>
                                <m:r>
                                  <a:rPr lang="en-US" sz="700" kern="100">
                                    <a:effectLst/>
                                    <a:latin typeface="Cambria Math" panose="02040503050406030204" pitchFamily="18" charset="0"/>
                                    <a:sym typeface="Arial" panose="020B0604020202020204" pitchFamily="34" charset="0"/>
                                  </a:rPr>
                                  <m:t>𝑚</m:t>
                                </m:r>
                                <m:r>
                                  <m:rPr>
                                    <m:nor/>
                                  </m:rPr>
                                  <a:rPr lang="en-US" sz="700" kern="100">
                                    <a:effectLst/>
                                    <a:latin typeface="Arial" panose="020B0604020202020204" pitchFamily="34" charset="0"/>
                                    <a:ea typeface="微软雅黑" panose="020B0503020204020204" pitchFamily="34" charset="-122"/>
                                    <a:sym typeface="Arial" panose="020B0604020202020204" pitchFamily="34" charset="0"/>
                                  </a:rPr>
                                  <m:t>V</m:t>
                                </m:r>
                              </m:oMath>
                            </m:oMathPara>
                          </a14:m>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indent="0"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86.12</a:t>
                          </a:r>
                          <a:endParaRPr lang="zh-CN" sz="8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84.94</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83.78</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82.65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a:effectLst/>
                              <a:latin typeface="Arial" panose="020B0604020202020204" pitchFamily="34" charset="0"/>
                              <a:ea typeface="微软雅黑" panose="020B0503020204020204" pitchFamily="34" charset="-122"/>
                              <a:sym typeface="Arial" panose="020B0604020202020204" pitchFamily="34" charset="0"/>
                            </a:rPr>
                            <a:t>81.55</a:t>
                          </a:r>
                          <a:endParaRPr lang="zh-CN" sz="7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tc>
                      <a:txBody>
                        <a:bodyPr/>
                        <a:lstStyle/>
                        <a:p>
                          <a:pPr algn="ctr">
                            <a:lnSpc>
                              <a:spcPct val="125000"/>
                            </a:lnSpc>
                            <a:spcAft>
                              <a:spcPts val="0"/>
                            </a:spcAft>
                          </a:pPr>
                          <a:r>
                            <a:rPr lang="en-US" sz="700" kern="100" dirty="0">
                              <a:effectLst/>
                              <a:latin typeface="Arial" panose="020B0604020202020204" pitchFamily="34" charset="0"/>
                              <a:ea typeface="微软雅黑" panose="020B0503020204020204" pitchFamily="34" charset="-122"/>
                              <a:sym typeface="Arial" panose="020B0604020202020204" pitchFamily="34" charset="0"/>
                            </a:rPr>
                            <a:t>80.45</a:t>
                          </a:r>
                          <a:endParaRPr lang="zh-CN" sz="7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45066" marR="45066" marT="0" marB="0" anchor="ctr"/>
                    </a:tc>
                    <a:extLst>
                      <a:ext uri="{0D108BD9-81ED-4DB2-BD59-A6C34878D82A}">
                        <a16:rowId xmlns:a16="http://schemas.microsoft.com/office/drawing/2014/main" val="959296300"/>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230509430"/>
                  </p:ext>
                </p:extLst>
              </p:nvPr>
            </p:nvGraphicFramePr>
            <p:xfrm>
              <a:off x="1619670" y="973957"/>
              <a:ext cx="5796646" cy="3938053"/>
            </p:xfrm>
            <a:graphic>
              <a:graphicData uri="http://schemas.openxmlformats.org/drawingml/2006/table">
                <a:tbl>
                  <a:tblPr firstRow="1" firstCol="1" bandRow="1">
                    <a:tableStyleId>{5C22544A-7EE6-4342-B048-85BDC9FD1C3A}</a:tableStyleId>
                  </a:tblPr>
                  <a:tblGrid>
                    <a:gridCol w="750689">
                      <a:extLst>
                        <a:ext uri="{9D8B030D-6E8A-4147-A177-3AD203B41FA5}">
                          <a16:colId xmlns:a16="http://schemas.microsoft.com/office/drawing/2014/main" val="1180476707"/>
                        </a:ext>
                      </a:extLst>
                    </a:gridCol>
                    <a:gridCol w="750689">
                      <a:extLst>
                        <a:ext uri="{9D8B030D-6E8A-4147-A177-3AD203B41FA5}">
                          <a16:colId xmlns:a16="http://schemas.microsoft.com/office/drawing/2014/main" val="929457893"/>
                        </a:ext>
                      </a:extLst>
                    </a:gridCol>
                    <a:gridCol w="715878">
                      <a:extLst>
                        <a:ext uri="{9D8B030D-6E8A-4147-A177-3AD203B41FA5}">
                          <a16:colId xmlns:a16="http://schemas.microsoft.com/office/drawing/2014/main" val="1097838934"/>
                        </a:ext>
                      </a:extLst>
                    </a:gridCol>
                    <a:gridCol w="715878">
                      <a:extLst>
                        <a:ext uri="{9D8B030D-6E8A-4147-A177-3AD203B41FA5}">
                          <a16:colId xmlns:a16="http://schemas.microsoft.com/office/drawing/2014/main" val="732780288"/>
                        </a:ext>
                      </a:extLst>
                    </a:gridCol>
                    <a:gridCol w="715878">
                      <a:extLst>
                        <a:ext uri="{9D8B030D-6E8A-4147-A177-3AD203B41FA5}">
                          <a16:colId xmlns:a16="http://schemas.microsoft.com/office/drawing/2014/main" val="3350839760"/>
                        </a:ext>
                      </a:extLst>
                    </a:gridCol>
                    <a:gridCol w="715878">
                      <a:extLst>
                        <a:ext uri="{9D8B030D-6E8A-4147-A177-3AD203B41FA5}">
                          <a16:colId xmlns:a16="http://schemas.microsoft.com/office/drawing/2014/main" val="3964531936"/>
                        </a:ext>
                      </a:extLst>
                    </a:gridCol>
                    <a:gridCol w="715878">
                      <a:extLst>
                        <a:ext uri="{9D8B030D-6E8A-4147-A177-3AD203B41FA5}">
                          <a16:colId xmlns:a16="http://schemas.microsoft.com/office/drawing/2014/main" val="3385458311"/>
                        </a:ext>
                      </a:extLst>
                    </a:gridCol>
                    <a:gridCol w="715878">
                      <a:extLst>
                        <a:ext uri="{9D8B030D-6E8A-4147-A177-3AD203B41FA5}">
                          <a16:colId xmlns:a16="http://schemas.microsoft.com/office/drawing/2014/main" val="600153565"/>
                        </a:ext>
                      </a:extLst>
                    </a:gridCol>
                  </a:tblGrid>
                  <a:tr h="281712">
                    <a:tc gridSpan="2">
                      <a:txBody>
                        <a:bodyPr/>
                        <a:lstStyle/>
                        <a:p>
                          <a:endParaRPr lang="zh-CN"/>
                        </a:p>
                      </a:txBody>
                      <a:tcPr marL="45066" marR="45066" marT="0" marB="0" anchor="ctr">
                        <a:blipFill>
                          <a:blip r:embed="rId3"/>
                          <a:stretch>
                            <a:fillRect l="-405" t="-2174" r="-287045" b="-1310870"/>
                          </a:stretch>
                        </a:blipFill>
                      </a:tcPr>
                    </a:tc>
                    <a:tc hMerge="1">
                      <a:txBody>
                        <a:bodyPr/>
                        <a:lstStyle/>
                        <a:p>
                          <a:endParaRPr lang="zh-CN" altLang="en-US"/>
                        </a:p>
                      </a:txBody>
                      <a:tcPr/>
                    </a:tc>
                    <a:tc>
                      <a:txBody>
                        <a:bodyPr/>
                        <a:lstStyle/>
                        <a:p>
                          <a:pPr algn="ctr">
                            <a:spcAft>
                              <a:spcPts val="0"/>
                            </a:spcAft>
                          </a:pPr>
                          <a:r>
                            <a:rPr lang="en-US" sz="700" kern="100">
                              <a:effectLst/>
                            </a:rPr>
                            <a:t>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1.0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2.0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3.0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4.0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5.0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1108990487"/>
                      </a:ext>
                    </a:extLst>
                  </a:tr>
                  <a:tr h="282856">
                    <a:tc rowSpan="2">
                      <a:txBody>
                        <a:bodyPr/>
                        <a:lstStyle/>
                        <a:p>
                          <a:pPr algn="ctr">
                            <a:spcAft>
                              <a:spcPts val="0"/>
                            </a:spcAft>
                          </a:pPr>
                          <a:r>
                            <a:rPr lang="en-US" sz="700" kern="100">
                              <a:effectLst/>
                            </a:rPr>
                            <a:t>21.5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endParaRPr lang="zh-CN"/>
                        </a:p>
                      </a:txBody>
                      <a:tcPr marL="45066" marR="45066" marT="0" marB="0" anchor="ctr">
                        <a:blipFill>
                          <a:blip r:embed="rId3"/>
                          <a:stretch>
                            <a:fillRect l="-100000" t="-100000" r="-571774" b="-1182979"/>
                          </a:stretch>
                        </a:blipFill>
                      </a:tcPr>
                    </a:tc>
                    <a:tc>
                      <a:txBody>
                        <a:bodyPr/>
                        <a:lstStyle/>
                        <a:p>
                          <a:pPr algn="ctr">
                            <a:lnSpc>
                              <a:spcPct val="125000"/>
                            </a:lnSpc>
                            <a:spcAft>
                              <a:spcPts val="0"/>
                            </a:spcAft>
                          </a:pPr>
                          <a:r>
                            <a:rPr lang="en-US" sz="700" kern="100">
                              <a:effectLst/>
                            </a:rPr>
                            <a:t>-13.84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10.69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28.88</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dirty="0">
                              <a:effectLst/>
                            </a:rPr>
                            <a:t>47.05</a:t>
                          </a:r>
                          <a:endParaRPr lang="zh-CN" sz="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65.19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spcAft>
                              <a:spcPts val="0"/>
                            </a:spcAft>
                          </a:pPr>
                          <a:r>
                            <a:rPr lang="en-US" sz="700" kern="100">
                              <a:effectLst/>
                            </a:rPr>
                            <a:t>83.36</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1657280390"/>
                      </a:ext>
                    </a:extLst>
                  </a:tr>
                  <a:tr h="276135">
                    <a:tc vMerge="1">
                      <a:txBody>
                        <a:bodyPr/>
                        <a:lstStyle/>
                        <a:p>
                          <a:endParaRPr lang="zh-CN" altLang="en-US"/>
                        </a:p>
                      </a:txBody>
                      <a:tcPr/>
                    </a:tc>
                    <a:tc>
                      <a:txBody>
                        <a:bodyPr/>
                        <a:lstStyle/>
                        <a:p>
                          <a:endParaRPr lang="zh-CN"/>
                        </a:p>
                      </a:txBody>
                      <a:tcPr marL="45066" marR="45066" marT="0" marB="0" anchor="ctr">
                        <a:blipFill>
                          <a:blip r:embed="rId3"/>
                          <a:stretch>
                            <a:fillRect l="-100000" t="-208889" r="-571774" b="-1135556"/>
                          </a:stretch>
                        </a:blipFill>
                      </a:tcPr>
                    </a:tc>
                    <a:tc>
                      <a:txBody>
                        <a:bodyPr/>
                        <a:lstStyle/>
                        <a:p>
                          <a:pPr indent="0" algn="ctr">
                            <a:lnSpc>
                              <a:spcPct val="125000"/>
                            </a:lnSpc>
                            <a:spcAft>
                              <a:spcPts val="0"/>
                            </a:spcAft>
                          </a:pPr>
                          <a:r>
                            <a:rPr lang="en-US" sz="700" kern="100" dirty="0">
                              <a:effectLst/>
                            </a:rPr>
                            <a:t>27.64</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26.95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26.43</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25.92</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25.45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24.94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47858438"/>
                      </a:ext>
                    </a:extLst>
                  </a:tr>
                  <a:tr h="309735">
                    <a:tc rowSpan="2">
                      <a:txBody>
                        <a:bodyPr/>
                        <a:lstStyle/>
                        <a:p>
                          <a:pPr algn="ctr">
                            <a:spcAft>
                              <a:spcPts val="0"/>
                            </a:spcAft>
                          </a:pPr>
                          <a:r>
                            <a:rPr lang="en-US" sz="700" kern="100">
                              <a:effectLst/>
                            </a:rPr>
                            <a:t>28.0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endParaRPr lang="zh-CN"/>
                        </a:p>
                      </a:txBody>
                      <a:tcPr marL="45066" marR="45066" marT="0" marB="0" anchor="ctr">
                        <a:blipFill>
                          <a:blip r:embed="rId3"/>
                          <a:stretch>
                            <a:fillRect l="-100000" t="-272549" r="-571774" b="-901961"/>
                          </a:stretch>
                        </a:blipFill>
                      </a:tcPr>
                    </a:tc>
                    <a:tc>
                      <a:txBody>
                        <a:bodyPr/>
                        <a:lstStyle/>
                        <a:p>
                          <a:pPr indent="0" algn="ctr">
                            <a:lnSpc>
                              <a:spcPct val="125000"/>
                            </a:lnSpc>
                            <a:spcAft>
                              <a:spcPts val="0"/>
                            </a:spcAft>
                          </a:pPr>
                          <a:r>
                            <a:rPr lang="en-US" sz="700" kern="100" dirty="0">
                              <a:effectLst/>
                            </a:rPr>
                            <a:t>-13.49</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9.32</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26.34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dirty="0">
                              <a:effectLst/>
                            </a:rPr>
                            <a:t>43.12</a:t>
                          </a:r>
                          <a:endParaRPr lang="zh-CN" sz="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59.99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76.82</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4161470010"/>
                      </a:ext>
                    </a:extLst>
                  </a:tr>
                  <a:tr h="309735">
                    <a:tc vMerge="1">
                      <a:txBody>
                        <a:bodyPr/>
                        <a:lstStyle/>
                        <a:p>
                          <a:endParaRPr lang="zh-CN" altLang="en-US"/>
                        </a:p>
                      </a:txBody>
                      <a:tcPr/>
                    </a:tc>
                    <a:tc>
                      <a:txBody>
                        <a:bodyPr/>
                        <a:lstStyle/>
                        <a:p>
                          <a:endParaRPr lang="zh-CN"/>
                        </a:p>
                      </a:txBody>
                      <a:tcPr marL="45066" marR="45066" marT="0" marB="0" anchor="ctr">
                        <a:blipFill>
                          <a:blip r:embed="rId3"/>
                          <a:stretch>
                            <a:fillRect l="-100000" t="-372549" r="-571774" b="-801961"/>
                          </a:stretch>
                        </a:blipFill>
                      </a:tcPr>
                    </a:tc>
                    <a:tc>
                      <a:txBody>
                        <a:bodyPr/>
                        <a:lstStyle/>
                        <a:p>
                          <a:pPr indent="0" algn="ctr">
                            <a:lnSpc>
                              <a:spcPct val="125000"/>
                            </a:lnSpc>
                            <a:spcAft>
                              <a:spcPts val="0"/>
                            </a:spcAft>
                          </a:pPr>
                          <a:r>
                            <a:rPr lang="en-US" sz="700" kern="100" dirty="0">
                              <a:effectLst/>
                            </a:rPr>
                            <a:t>34.41</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33.93</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33.47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dirty="0">
                              <a:effectLst/>
                            </a:rPr>
                            <a:t>32.93</a:t>
                          </a:r>
                          <a:endParaRPr lang="zh-CN" sz="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32.47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31.91</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1595618698"/>
                      </a:ext>
                    </a:extLst>
                  </a:tr>
                  <a:tr h="309735">
                    <a:tc rowSpan="2">
                      <a:txBody>
                        <a:bodyPr/>
                        <a:lstStyle/>
                        <a:p>
                          <a:pPr algn="ctr">
                            <a:spcAft>
                              <a:spcPts val="0"/>
                            </a:spcAft>
                          </a:pPr>
                          <a:r>
                            <a:rPr lang="en-US" sz="700" kern="100">
                              <a:effectLst/>
                            </a:rPr>
                            <a:t>34.0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endParaRPr lang="zh-CN"/>
                        </a:p>
                      </a:txBody>
                      <a:tcPr marL="45066" marR="45066" marT="0" marB="0" anchor="ctr">
                        <a:blipFill>
                          <a:blip r:embed="rId3"/>
                          <a:stretch>
                            <a:fillRect l="-100000" t="-472549" r="-571774" b="-701961"/>
                          </a:stretch>
                        </a:blipFill>
                      </a:tcPr>
                    </a:tc>
                    <a:tc>
                      <a:txBody>
                        <a:bodyPr/>
                        <a:lstStyle/>
                        <a:p>
                          <a:pPr indent="0" algn="ctr">
                            <a:lnSpc>
                              <a:spcPct val="125000"/>
                            </a:lnSpc>
                            <a:spcAft>
                              <a:spcPts val="0"/>
                            </a:spcAft>
                          </a:pPr>
                          <a:r>
                            <a:rPr lang="en-US" sz="700" kern="100" dirty="0">
                              <a:effectLst/>
                            </a:rPr>
                            <a:t>-10.80</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7.54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24.84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42.05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59.25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76.38</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3677558658"/>
                      </a:ext>
                    </a:extLst>
                  </a:tr>
                  <a:tr h="309735">
                    <a:tc vMerge="1">
                      <a:txBody>
                        <a:bodyPr/>
                        <a:lstStyle/>
                        <a:p>
                          <a:endParaRPr lang="zh-CN" altLang="en-US"/>
                        </a:p>
                      </a:txBody>
                      <a:tcPr/>
                    </a:tc>
                    <a:tc>
                      <a:txBody>
                        <a:bodyPr/>
                        <a:lstStyle/>
                        <a:p>
                          <a:endParaRPr lang="zh-CN"/>
                        </a:p>
                      </a:txBody>
                      <a:tcPr marL="45066" marR="45066" marT="0" marB="0" anchor="ctr">
                        <a:blipFill>
                          <a:blip r:embed="rId3"/>
                          <a:stretch>
                            <a:fillRect l="-100000" t="-572549" r="-571774" b="-601961"/>
                          </a:stretch>
                        </a:blipFill>
                      </a:tcPr>
                    </a:tc>
                    <a:tc>
                      <a:txBody>
                        <a:bodyPr/>
                        <a:lstStyle/>
                        <a:p>
                          <a:pPr indent="0" algn="ctr">
                            <a:lnSpc>
                              <a:spcPct val="125000"/>
                            </a:lnSpc>
                            <a:spcAft>
                              <a:spcPts val="0"/>
                            </a:spcAft>
                          </a:pPr>
                          <a:r>
                            <a:rPr lang="en-US" sz="700" kern="100" dirty="0">
                              <a:effectLst/>
                            </a:rPr>
                            <a:t>37.76</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36.92</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dirty="0">
                              <a:effectLst/>
                            </a:rPr>
                            <a:t>36.44</a:t>
                          </a:r>
                          <a:endParaRPr lang="zh-CN" sz="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35.97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35.39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35.09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1189446850"/>
                      </a:ext>
                    </a:extLst>
                  </a:tr>
                  <a:tr h="309735">
                    <a:tc rowSpan="2">
                      <a:txBody>
                        <a:bodyPr/>
                        <a:lstStyle/>
                        <a:p>
                          <a:pPr algn="ctr">
                            <a:spcAft>
                              <a:spcPts val="0"/>
                            </a:spcAft>
                          </a:pPr>
                          <a:r>
                            <a:rPr lang="en-US" sz="700" kern="100">
                              <a:effectLst/>
                            </a:rPr>
                            <a:t>44.0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endParaRPr lang="zh-CN"/>
                        </a:p>
                      </a:txBody>
                      <a:tcPr marL="45066" marR="45066" marT="0" marB="0" anchor="ctr">
                        <a:blipFill>
                          <a:blip r:embed="rId3"/>
                          <a:stretch>
                            <a:fillRect l="-100000" t="-672549" r="-571774" b="-501961"/>
                          </a:stretch>
                        </a:blipFill>
                      </a:tcPr>
                    </a:tc>
                    <a:tc>
                      <a:txBody>
                        <a:bodyPr/>
                        <a:lstStyle/>
                        <a:p>
                          <a:pPr indent="0" algn="ctr">
                            <a:lnSpc>
                              <a:spcPct val="125000"/>
                            </a:lnSpc>
                            <a:spcAft>
                              <a:spcPts val="0"/>
                            </a:spcAft>
                          </a:pPr>
                          <a:r>
                            <a:rPr lang="en-US" sz="700" kern="100" dirty="0">
                              <a:effectLst/>
                            </a:rPr>
                            <a:t>-9.72</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6.56</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23.87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41.21</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58.58</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75.87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445914825"/>
                      </a:ext>
                    </a:extLst>
                  </a:tr>
                  <a:tr h="309735">
                    <a:tc vMerge="1">
                      <a:txBody>
                        <a:bodyPr/>
                        <a:lstStyle/>
                        <a:p>
                          <a:endParaRPr lang="zh-CN" altLang="en-US"/>
                        </a:p>
                      </a:txBody>
                      <a:tcPr/>
                    </a:tc>
                    <a:tc>
                      <a:txBody>
                        <a:bodyPr/>
                        <a:lstStyle/>
                        <a:p>
                          <a:endParaRPr lang="zh-CN"/>
                        </a:p>
                      </a:txBody>
                      <a:tcPr marL="45066" marR="45066" marT="0" marB="0" anchor="ctr">
                        <a:blipFill>
                          <a:blip r:embed="rId3"/>
                          <a:stretch>
                            <a:fillRect l="-100000" t="-788000" r="-571774" b="-412000"/>
                          </a:stretch>
                        </a:blipFill>
                      </a:tcPr>
                    </a:tc>
                    <a:tc>
                      <a:txBody>
                        <a:bodyPr/>
                        <a:lstStyle/>
                        <a:p>
                          <a:pPr indent="0" algn="ctr">
                            <a:lnSpc>
                              <a:spcPct val="125000"/>
                            </a:lnSpc>
                            <a:spcAft>
                              <a:spcPts val="0"/>
                            </a:spcAft>
                          </a:pPr>
                          <a:r>
                            <a:rPr lang="en-US" sz="700" kern="100" dirty="0">
                              <a:effectLst/>
                            </a:rPr>
                            <a:t>54.88</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53.97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52.87</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dirty="0">
                              <a:effectLst/>
                            </a:rPr>
                            <a:t>52.41</a:t>
                          </a:r>
                          <a:endParaRPr lang="zh-CN" sz="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51.93</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51.55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4059703088"/>
                      </a:ext>
                    </a:extLst>
                  </a:tr>
                  <a:tr h="309735">
                    <a:tc rowSpan="2">
                      <a:txBody>
                        <a:bodyPr/>
                        <a:lstStyle/>
                        <a:p>
                          <a:pPr algn="ctr">
                            <a:spcAft>
                              <a:spcPts val="0"/>
                            </a:spcAft>
                          </a:pPr>
                          <a:r>
                            <a:rPr lang="en-US" sz="700" kern="100">
                              <a:effectLst/>
                            </a:rPr>
                            <a:t>50.0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endParaRPr lang="zh-CN"/>
                        </a:p>
                      </a:txBody>
                      <a:tcPr marL="45066" marR="45066" marT="0" marB="0" anchor="ctr">
                        <a:blipFill>
                          <a:blip r:embed="rId3"/>
                          <a:stretch>
                            <a:fillRect l="-100000" t="-870588" r="-571774" b="-303922"/>
                          </a:stretch>
                        </a:blipFill>
                      </a:tcPr>
                    </a:tc>
                    <a:tc>
                      <a:txBody>
                        <a:bodyPr/>
                        <a:lstStyle/>
                        <a:p>
                          <a:pPr indent="0" algn="ctr">
                            <a:lnSpc>
                              <a:spcPct val="125000"/>
                            </a:lnSpc>
                            <a:spcAft>
                              <a:spcPts val="0"/>
                            </a:spcAft>
                          </a:pPr>
                          <a:r>
                            <a:rPr lang="en-US" sz="700" kern="100" dirty="0">
                              <a:effectLst/>
                            </a:rPr>
                            <a:t>-8.62</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4.86</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21.84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38.70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56.32</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73.75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3590032133"/>
                      </a:ext>
                    </a:extLst>
                  </a:tr>
                  <a:tr h="309735">
                    <a:tc vMerge="1">
                      <a:txBody>
                        <a:bodyPr/>
                        <a:lstStyle/>
                        <a:p>
                          <a:endParaRPr lang="zh-CN" altLang="en-US"/>
                        </a:p>
                      </a:txBody>
                      <a:tcPr/>
                    </a:tc>
                    <a:tc>
                      <a:txBody>
                        <a:bodyPr/>
                        <a:lstStyle/>
                        <a:p>
                          <a:endParaRPr lang="zh-CN"/>
                        </a:p>
                      </a:txBody>
                      <a:tcPr marL="45066" marR="45066" marT="0" marB="0" anchor="ctr">
                        <a:blipFill>
                          <a:blip r:embed="rId3"/>
                          <a:stretch>
                            <a:fillRect l="-100000" t="-970588" r="-571774" b="-203922"/>
                          </a:stretch>
                        </a:blipFill>
                      </a:tcPr>
                    </a:tc>
                    <a:tc>
                      <a:txBody>
                        <a:bodyPr/>
                        <a:lstStyle/>
                        <a:p>
                          <a:pPr indent="0" algn="ctr">
                            <a:lnSpc>
                              <a:spcPct val="125000"/>
                            </a:lnSpc>
                            <a:spcAft>
                              <a:spcPts val="0"/>
                            </a:spcAft>
                          </a:pPr>
                          <a:r>
                            <a:rPr lang="en-US" sz="700" kern="100" dirty="0">
                              <a:effectLst/>
                            </a:rPr>
                            <a:t>65.77</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64.79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63.84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62.91</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61.99</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61.06</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2105939251"/>
                      </a:ext>
                    </a:extLst>
                  </a:tr>
                  <a:tr h="309735">
                    <a:tc rowSpan="2">
                      <a:txBody>
                        <a:bodyPr/>
                        <a:lstStyle/>
                        <a:p>
                          <a:pPr algn="ctr">
                            <a:spcAft>
                              <a:spcPts val="0"/>
                            </a:spcAft>
                          </a:pPr>
                          <a:r>
                            <a:rPr lang="en-US" sz="700" kern="100">
                              <a:effectLst/>
                            </a:rPr>
                            <a:t>70.0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endParaRPr lang="zh-CN"/>
                        </a:p>
                      </a:txBody>
                      <a:tcPr marL="45066" marR="45066" marT="0" marB="0" anchor="ctr">
                        <a:blipFill>
                          <a:blip r:embed="rId3"/>
                          <a:stretch>
                            <a:fillRect l="-100000" t="-1070588" r="-571774" b="-103922"/>
                          </a:stretch>
                        </a:blipFill>
                      </a:tcPr>
                    </a:tc>
                    <a:tc>
                      <a:txBody>
                        <a:bodyPr/>
                        <a:lstStyle/>
                        <a:p>
                          <a:pPr indent="0" algn="ctr">
                            <a:lnSpc>
                              <a:spcPct val="125000"/>
                            </a:lnSpc>
                            <a:spcAft>
                              <a:spcPts val="0"/>
                            </a:spcAft>
                          </a:pPr>
                          <a:r>
                            <a:rPr lang="en-US" sz="700" kern="100" dirty="0">
                              <a:effectLst/>
                            </a:rPr>
                            <a:t>-7.72</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3.72</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21.25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38.60</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55.56</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73.28</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822732650"/>
                      </a:ext>
                    </a:extLst>
                  </a:tr>
                  <a:tr h="309735">
                    <a:tc vMerge="1">
                      <a:txBody>
                        <a:bodyPr/>
                        <a:lstStyle/>
                        <a:p>
                          <a:endParaRPr lang="zh-CN" altLang="en-US"/>
                        </a:p>
                      </a:txBody>
                      <a:tcPr/>
                    </a:tc>
                    <a:tc>
                      <a:txBody>
                        <a:bodyPr/>
                        <a:lstStyle/>
                        <a:p>
                          <a:endParaRPr lang="zh-CN"/>
                        </a:p>
                      </a:txBody>
                      <a:tcPr marL="45066" marR="45066" marT="0" marB="0" anchor="ctr">
                        <a:blipFill>
                          <a:blip r:embed="rId3"/>
                          <a:stretch>
                            <a:fillRect l="-100000" t="-1170588" r="-571774" b="-3922"/>
                          </a:stretch>
                        </a:blipFill>
                      </a:tcPr>
                    </a:tc>
                    <a:tc>
                      <a:txBody>
                        <a:bodyPr/>
                        <a:lstStyle/>
                        <a:p>
                          <a:pPr indent="0" algn="ctr">
                            <a:lnSpc>
                              <a:spcPct val="125000"/>
                            </a:lnSpc>
                            <a:spcAft>
                              <a:spcPts val="0"/>
                            </a:spcAft>
                          </a:pPr>
                          <a:r>
                            <a:rPr lang="en-US" sz="700" kern="100" dirty="0">
                              <a:effectLst/>
                            </a:rPr>
                            <a:t>86.12</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84.94</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83.78</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82.65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a:effectLst/>
                            </a:rPr>
                            <a:t>81.55</a:t>
                          </a:r>
                          <a:endParaRPr lang="zh-CN" sz="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tc>
                      <a:txBody>
                        <a:bodyPr/>
                        <a:lstStyle/>
                        <a:p>
                          <a:pPr algn="ctr">
                            <a:lnSpc>
                              <a:spcPct val="125000"/>
                            </a:lnSpc>
                            <a:spcAft>
                              <a:spcPts val="0"/>
                            </a:spcAft>
                          </a:pPr>
                          <a:r>
                            <a:rPr lang="en-US" sz="700" kern="100" dirty="0">
                              <a:effectLst/>
                            </a:rPr>
                            <a:t>80.45</a:t>
                          </a:r>
                          <a:endParaRPr lang="zh-CN" sz="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5066" marR="45066" marT="0" marB="0" anchor="ctr"/>
                    </a:tc>
                    <a:extLst>
                      <a:ext uri="{0D108BD9-81ED-4DB2-BD59-A6C34878D82A}">
                        <a16:rowId xmlns:a16="http://schemas.microsoft.com/office/drawing/2014/main" val="959296300"/>
                      </a:ext>
                    </a:extLst>
                  </a:tr>
                </a:tbl>
              </a:graphicData>
            </a:graphic>
          </p:graphicFrame>
        </mc:Fallback>
      </mc:AlternateContent>
    </p:spTree>
    <p:extLst>
      <p:ext uri="{BB962C8B-B14F-4D97-AF65-F5344CB8AC3E}">
        <p14:creationId xmlns:p14="http://schemas.microsoft.com/office/powerpoint/2010/main" val="359786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411510"/>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434685"/>
            <a:ext cx="225093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数据处理</a:t>
            </a:r>
          </a:p>
        </p:txBody>
      </p:sp>
      <mc:AlternateContent xmlns:mc="http://schemas.openxmlformats.org/markup-compatibility/2006" xmlns:a14="http://schemas.microsoft.com/office/drawing/2010/main">
        <mc:Choice Requires="a14">
          <p:sp>
            <p:nvSpPr>
              <p:cNvPr id="13" name="矩形 12"/>
              <p:cNvSpPr/>
              <p:nvPr/>
            </p:nvSpPr>
            <p:spPr>
              <a:xfrm>
                <a:off x="228600" y="1762678"/>
                <a:ext cx="8686800" cy="273145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用𝑼</a:t>
                </a:r>
                <a:r>
                  <a:rPr lang="en-US" altLang="zh-CN" b="1" dirty="0">
                    <a:latin typeface="Arial" panose="020B0604020202020204" pitchFamily="34" charset="0"/>
                    <a:ea typeface="微软雅黑" panose="020B0503020204020204" pitchFamily="34" charset="-122"/>
                    <a:sym typeface="Arial" panose="020B0604020202020204" pitchFamily="34" charset="0"/>
                  </a:rPr>
                  <a:t>_</a:t>
                </a:r>
                <a:r>
                  <a:rPr lang="zh-CN" altLang="en-US" b="1" dirty="0">
                    <a:latin typeface="Arial" panose="020B0604020202020204" pitchFamily="34" charset="0"/>
                    <a:ea typeface="微软雅黑" panose="020B0503020204020204" pitchFamily="34" charset="-122"/>
                    <a:sym typeface="Arial" panose="020B0604020202020204" pitchFamily="34" charset="0"/>
                  </a:rPr>
                  <a:t>𝑷和𝑼</a:t>
                </a:r>
                <a:r>
                  <a:rPr lang="en-US" altLang="zh-CN" b="1" dirty="0">
                    <a:latin typeface="Arial" panose="020B0604020202020204" pitchFamily="34" charset="0"/>
                    <a:ea typeface="微软雅黑" panose="020B0503020204020204" pitchFamily="34" charset="-122"/>
                    <a:sym typeface="Arial" panose="020B0604020202020204" pitchFamily="34" charset="0"/>
                  </a:rPr>
                  <a:t>_</a:t>
                </a:r>
                <a:r>
                  <a:rPr lang="zh-CN" altLang="en-US" b="1" dirty="0">
                    <a:latin typeface="Arial" panose="020B0604020202020204" pitchFamily="34" charset="0"/>
                    <a:ea typeface="微软雅黑" panose="020B0503020204020204" pitchFamily="34" charset="-122"/>
                    <a:sym typeface="Arial" panose="020B0604020202020204" pitchFamily="34" charset="0"/>
                  </a:rPr>
                  <a:t>𝑻的二元函数来描述压力</a:t>
                </a:r>
                <a:r>
                  <a:rPr lang="en-US" altLang="zh-CN" b="1" dirty="0">
                    <a:latin typeface="Arial" panose="020B0604020202020204" pitchFamily="34" charset="0"/>
                    <a:ea typeface="微软雅黑" panose="020B0503020204020204" pitchFamily="34" charset="-122"/>
                    <a:sym typeface="Arial" panose="020B0604020202020204" pitchFamily="34" charset="0"/>
                  </a:rPr>
                  <a:t>P</a:t>
                </a:r>
                <a:r>
                  <a:rPr lang="zh-CN" altLang="en-US" b="1" dirty="0">
                    <a:latin typeface="Arial" panose="020B0604020202020204" pitchFamily="34" charset="0"/>
                    <a:ea typeface="微软雅黑" panose="020B0503020204020204" pitchFamily="34" charset="-122"/>
                    <a:sym typeface="Arial" panose="020B0604020202020204" pitchFamily="34" charset="0"/>
                  </a:rPr>
                  <a:t>，即：</a:t>
                </a: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𝟎</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𝟏</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𝟐</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𝟑</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𝟒</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𝟓</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up>
                          <m:r>
                            <a:rPr lang="en-US" altLang="zh-CN" sz="2000" b="1" i="1">
                              <a:latin typeface="Cambria Math" panose="02040503050406030204" pitchFamily="18" charset="0"/>
                              <a:sym typeface="Arial" panose="020B0604020202020204" pitchFamily="34" charset="0"/>
                            </a:rPr>
                            <m:t>𝟐</m:t>
                          </m:r>
                        </m:sup>
                      </m:sSubSup>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利用最小二乘法，可以求取待定常系数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，结果如下：</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将常系数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代入上式，即可得的二元回归方程，并用于压力传感器的温度补偿；</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762678"/>
                <a:ext cx="8686800" cy="2731453"/>
              </a:xfrm>
              <a:prstGeom prst="rect">
                <a:avLst/>
              </a:prstGeom>
              <a:blipFill>
                <a:blip r:embed="rId3"/>
                <a:stretch>
                  <a:fillRect l="-350" b="-1106"/>
                </a:stretch>
              </a:blipFill>
            </p:spPr>
            <p:txBody>
              <a:bodyPr/>
              <a:lstStyle/>
              <a:p>
                <a:r>
                  <a:rPr lang="zh-CN" altLang="en-US">
                    <a:noFill/>
                  </a:rPr>
                  <a:t> </a:t>
                </a:r>
              </a:p>
            </p:txBody>
          </p:sp>
        </mc:Fallback>
      </mc:AlternateContent>
      <p:sp>
        <p:nvSpPr>
          <p:cNvPr id="8" name="矩形 7"/>
          <p:cNvSpPr/>
          <p:nvPr/>
        </p:nvSpPr>
        <p:spPr>
          <a:xfrm>
            <a:off x="899592" y="1203598"/>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建立二元回归方程</a:t>
            </a:r>
          </a:p>
        </p:txBody>
      </p:sp>
      <p:sp>
        <p:nvSpPr>
          <p:cNvPr id="9" name="七角星 8"/>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01809902"/>
                  </p:ext>
                </p:extLst>
              </p:nvPr>
            </p:nvGraphicFramePr>
            <p:xfrm>
              <a:off x="467544" y="3075806"/>
              <a:ext cx="8172907" cy="613093"/>
            </p:xfrm>
            <a:graphic>
              <a:graphicData uri="http://schemas.openxmlformats.org/drawingml/2006/table">
                <a:tbl>
                  <a:tblPr firstRow="1" firstCol="1" bandRow="1">
                    <a:tableStyleId>{2D5ABB26-0587-4C30-8999-92F81FD0307C}</a:tableStyleId>
                  </a:tblPr>
                  <a:tblGrid>
                    <a:gridCol w="2658598">
                      <a:extLst>
                        <a:ext uri="{9D8B030D-6E8A-4147-A177-3AD203B41FA5}">
                          <a16:colId xmlns:a16="http://schemas.microsoft.com/office/drawing/2014/main" val="788252760"/>
                        </a:ext>
                      </a:extLst>
                    </a:gridCol>
                    <a:gridCol w="2658598">
                      <a:extLst>
                        <a:ext uri="{9D8B030D-6E8A-4147-A177-3AD203B41FA5}">
                          <a16:colId xmlns:a16="http://schemas.microsoft.com/office/drawing/2014/main" val="1092437399"/>
                        </a:ext>
                      </a:extLst>
                    </a:gridCol>
                    <a:gridCol w="2855711">
                      <a:extLst>
                        <a:ext uri="{9D8B030D-6E8A-4147-A177-3AD203B41FA5}">
                          <a16:colId xmlns:a16="http://schemas.microsoft.com/office/drawing/2014/main" val="3702866958"/>
                        </a:ext>
                      </a:extLst>
                    </a:gridCol>
                  </a:tblGrid>
                  <a:tr h="0">
                    <a:tc>
                      <a:txBody>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sym typeface="Arial" panose="020B0604020202020204" pitchFamily="34" charset="0"/>
                                      </a:rPr>
                                    </m:ctrlPr>
                                  </m:sSubPr>
                                  <m:e>
                                    <m:r>
                                      <a:rPr lang="en-US" sz="1600" kern="100">
                                        <a:effectLst/>
                                        <a:latin typeface="Cambria Math" panose="02040503050406030204" pitchFamily="18" charset="0"/>
                                        <a:sym typeface="Arial" panose="020B0604020202020204" pitchFamily="34" charset="0"/>
                                      </a:rPr>
                                      <m:t>𝑎</m:t>
                                    </m:r>
                                  </m:e>
                                  <m:sub>
                                    <m:r>
                                      <a:rPr lang="en-US" sz="1600" kern="100">
                                        <a:effectLst/>
                                        <a:latin typeface="Cambria Math" panose="02040503050406030204" pitchFamily="18" charset="0"/>
                                        <a:sym typeface="Arial" panose="020B0604020202020204" pitchFamily="34" charset="0"/>
                                      </a:rPr>
                                      <m:t>0</m:t>
                                    </m:r>
                                  </m:sub>
                                </m:sSub>
                                <m:r>
                                  <a:rPr lang="en-US" sz="1600" kern="100" smtClean="0">
                                    <a:effectLst/>
                                    <a:latin typeface="Cambria Math" panose="02040503050406030204" pitchFamily="18" charset="0"/>
                                    <a:sym typeface="Arial" panose="020B0604020202020204" pitchFamily="34" charset="0"/>
                                  </a:rPr>
                                  <m:t>=</m:t>
                                </m:r>
                                <m:r>
                                  <a:rPr lang="en-US" sz="1600" kern="100">
                                    <a:effectLst/>
                                    <a:latin typeface="Cambria Math" panose="02040503050406030204" pitchFamily="18" charset="0"/>
                                    <a:sym typeface="Arial" panose="020B0604020202020204" pitchFamily="34" charset="0"/>
                                  </a:rPr>
                                  <m:t>0.278693536274</m:t>
                                </m:r>
                              </m:oMath>
                            </m:oMathPara>
                          </a14:m>
                          <a:endParaRPr lang="zh-CN" sz="16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sym typeface="Arial" panose="020B0604020202020204" pitchFamily="34" charset="0"/>
                                      </a:rPr>
                                    </m:ctrlPr>
                                  </m:sSubPr>
                                  <m:e>
                                    <m:r>
                                      <a:rPr lang="en-US" sz="1600" kern="100">
                                        <a:effectLst/>
                                        <a:latin typeface="Cambria Math" panose="02040503050406030204" pitchFamily="18" charset="0"/>
                                        <a:sym typeface="Arial" panose="020B0604020202020204" pitchFamily="34" charset="0"/>
                                      </a:rPr>
                                      <m:t>𝛼</m:t>
                                    </m:r>
                                  </m:e>
                                  <m:sub>
                                    <m:r>
                                      <a:rPr lang="en-US" sz="1600" kern="100">
                                        <a:effectLst/>
                                        <a:latin typeface="Cambria Math" panose="02040503050406030204" pitchFamily="18" charset="0"/>
                                        <a:sym typeface="Arial" panose="020B0604020202020204" pitchFamily="34" charset="0"/>
                                      </a:rPr>
                                      <m:t>1</m:t>
                                    </m:r>
                                  </m:sub>
                                </m:sSub>
                                <m:r>
                                  <a:rPr lang="en-US" sz="1600" kern="100">
                                    <a:effectLst/>
                                    <a:latin typeface="Cambria Math" panose="02040503050406030204" pitchFamily="18" charset="0"/>
                                    <a:sym typeface="Arial" panose="020B0604020202020204" pitchFamily="34" charset="0"/>
                                  </a:rPr>
                                  <m:t>=0.050382872272</m:t>
                                </m:r>
                              </m:oMath>
                            </m:oMathPara>
                          </a14:m>
                          <a:endParaRPr lang="zh-CN" sz="16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sym typeface="Arial" panose="020B0604020202020204" pitchFamily="34" charset="0"/>
                                      </a:rPr>
                                    </m:ctrlPr>
                                  </m:sSubPr>
                                  <m:e>
                                    <m:r>
                                      <a:rPr lang="en-US" sz="1600" kern="100">
                                        <a:effectLst/>
                                        <a:latin typeface="Cambria Math" panose="02040503050406030204" pitchFamily="18" charset="0"/>
                                        <a:sym typeface="Arial" panose="020B0604020202020204" pitchFamily="34" charset="0"/>
                                      </a:rPr>
                                      <m:t>𝛼</m:t>
                                    </m:r>
                                  </m:e>
                                  <m:sub>
                                    <m:r>
                                      <a:rPr lang="en-US" sz="1600" kern="100">
                                        <a:effectLst/>
                                        <a:latin typeface="Cambria Math" panose="02040503050406030204" pitchFamily="18" charset="0"/>
                                        <a:sym typeface="Arial" panose="020B0604020202020204" pitchFamily="34" charset="0"/>
                                      </a:rPr>
                                      <m:t>2</m:t>
                                    </m:r>
                                  </m:sub>
                                </m:sSub>
                                <m:r>
                                  <a:rPr lang="en-US" sz="1600" kern="100">
                                    <a:effectLst/>
                                    <a:latin typeface="Cambria Math" panose="02040503050406030204" pitchFamily="18" charset="0"/>
                                    <a:sym typeface="Arial" panose="020B0604020202020204" pitchFamily="34" charset="0"/>
                                  </a:rPr>
                                  <m:t>=0.012822232684</m:t>
                                </m:r>
                              </m:oMath>
                            </m:oMathPara>
                          </a14:m>
                          <a:endParaRPr lang="zh-CN" sz="16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extLst>
                      <a:ext uri="{0D108BD9-81ED-4DB2-BD59-A6C34878D82A}">
                        <a16:rowId xmlns:a16="http://schemas.microsoft.com/office/drawing/2014/main" val="1811336080"/>
                      </a:ext>
                    </a:extLst>
                  </a:tr>
                  <a:tr h="0">
                    <a:tc>
                      <a:txBody>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sym typeface="Arial" panose="020B0604020202020204" pitchFamily="34" charset="0"/>
                                      </a:rPr>
                                    </m:ctrlPr>
                                  </m:sSubPr>
                                  <m:e>
                                    <m:r>
                                      <a:rPr lang="en-US" sz="1600" kern="100">
                                        <a:effectLst/>
                                        <a:latin typeface="Cambria Math" panose="02040503050406030204" pitchFamily="18" charset="0"/>
                                        <a:sym typeface="Arial" panose="020B0604020202020204" pitchFamily="34" charset="0"/>
                                      </a:rPr>
                                      <m:t>𝛼</m:t>
                                    </m:r>
                                  </m:e>
                                  <m:sub>
                                    <m:r>
                                      <a:rPr lang="en-US" sz="1600" kern="100">
                                        <a:effectLst/>
                                        <a:latin typeface="Cambria Math" panose="02040503050406030204" pitchFamily="18" charset="0"/>
                                        <a:sym typeface="Arial" panose="020B0604020202020204" pitchFamily="34" charset="0"/>
                                      </a:rPr>
                                      <m:t>3</m:t>
                                    </m:r>
                                  </m:sub>
                                </m:sSub>
                                <m:r>
                                  <a:rPr lang="en-US" sz="1600" kern="100">
                                    <a:effectLst/>
                                    <a:latin typeface="Cambria Math" panose="02040503050406030204" pitchFamily="18" charset="0"/>
                                    <a:sym typeface="Arial" panose="020B0604020202020204" pitchFamily="34" charset="0"/>
                                  </a:rPr>
                                  <m:t>=1.6978336×1</m:t>
                                </m:r>
                                <m:sSup>
                                  <m:sSupPr>
                                    <m:ctrlPr>
                                      <a:rPr lang="zh-CN" sz="1600" i="1" kern="100">
                                        <a:effectLst/>
                                        <a:latin typeface="Cambria Math" panose="02040503050406030204" pitchFamily="18" charset="0"/>
                                        <a:sym typeface="Arial" panose="020B0604020202020204" pitchFamily="34" charset="0"/>
                                      </a:rPr>
                                    </m:ctrlPr>
                                  </m:sSupPr>
                                  <m:e>
                                    <m:r>
                                      <a:rPr lang="en-US" sz="1600" kern="100">
                                        <a:effectLst/>
                                        <a:latin typeface="Cambria Math" panose="02040503050406030204" pitchFamily="18" charset="0"/>
                                        <a:sym typeface="Arial" panose="020B0604020202020204" pitchFamily="34" charset="0"/>
                                      </a:rPr>
                                      <m:t>0</m:t>
                                    </m:r>
                                  </m:e>
                                  <m:sup>
                                    <m:r>
                                      <a:rPr lang="en-US" sz="1600" kern="100">
                                        <a:effectLst/>
                                        <a:latin typeface="Cambria Math" panose="02040503050406030204" pitchFamily="18" charset="0"/>
                                        <a:sym typeface="Arial" panose="020B0604020202020204" pitchFamily="34" charset="0"/>
                                      </a:rPr>
                                      <m:t>−5</m:t>
                                    </m:r>
                                  </m:sup>
                                </m:sSup>
                              </m:oMath>
                            </m:oMathPara>
                          </a14:m>
                          <a:endParaRPr lang="zh-CN" sz="16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sym typeface="Arial" panose="020B0604020202020204" pitchFamily="34" charset="0"/>
                                      </a:rPr>
                                    </m:ctrlPr>
                                  </m:sSubPr>
                                  <m:e>
                                    <m:r>
                                      <a:rPr lang="en-US" sz="1600" kern="100">
                                        <a:effectLst/>
                                        <a:latin typeface="Cambria Math" panose="02040503050406030204" pitchFamily="18" charset="0"/>
                                        <a:sym typeface="Arial" panose="020B0604020202020204" pitchFamily="34" charset="0"/>
                                      </a:rPr>
                                      <m:t>𝛼</m:t>
                                    </m:r>
                                  </m:e>
                                  <m:sub>
                                    <m:r>
                                      <a:rPr lang="en-US" sz="1600" kern="100">
                                        <a:effectLst/>
                                        <a:latin typeface="Cambria Math" panose="02040503050406030204" pitchFamily="18" charset="0"/>
                                        <a:sym typeface="Arial" panose="020B0604020202020204" pitchFamily="34" charset="0"/>
                                      </a:rPr>
                                      <m:t>4</m:t>
                                    </m:r>
                                  </m:sub>
                                </m:sSub>
                                <m:r>
                                  <a:rPr lang="en-US" sz="1600" kern="100">
                                    <a:effectLst/>
                                    <a:latin typeface="Cambria Math" panose="02040503050406030204" pitchFamily="18" charset="0"/>
                                    <a:sym typeface="Arial" panose="020B0604020202020204" pitchFamily="34" charset="0"/>
                                  </a:rPr>
                                  <m:t>=1.22306071×1</m:t>
                                </m:r>
                                <m:sSup>
                                  <m:sSupPr>
                                    <m:ctrlPr>
                                      <a:rPr lang="zh-CN" sz="1600" i="1" kern="100">
                                        <a:effectLst/>
                                        <a:latin typeface="Cambria Math" panose="02040503050406030204" pitchFamily="18" charset="0"/>
                                        <a:sym typeface="Arial" panose="020B0604020202020204" pitchFamily="34" charset="0"/>
                                      </a:rPr>
                                    </m:ctrlPr>
                                  </m:sSupPr>
                                  <m:e>
                                    <m:r>
                                      <a:rPr lang="en-US" sz="1600" kern="100">
                                        <a:effectLst/>
                                        <a:latin typeface="Cambria Math" panose="02040503050406030204" pitchFamily="18" charset="0"/>
                                        <a:sym typeface="Arial" panose="020B0604020202020204" pitchFamily="34" charset="0"/>
                                      </a:rPr>
                                      <m:t>0</m:t>
                                    </m:r>
                                  </m:e>
                                  <m:sup>
                                    <m:r>
                                      <a:rPr lang="en-US" sz="1600" kern="100">
                                        <a:effectLst/>
                                        <a:latin typeface="Cambria Math" panose="02040503050406030204" pitchFamily="18" charset="0"/>
                                        <a:sym typeface="Arial" panose="020B0604020202020204" pitchFamily="34" charset="0"/>
                                      </a:rPr>
                                      <m:t>−4</m:t>
                                    </m:r>
                                  </m:sup>
                                </m:sSup>
                              </m:oMath>
                            </m:oMathPara>
                          </a14:m>
                          <a:endParaRPr lang="zh-CN" sz="16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sz="1600" i="1" kern="100" smtClean="0">
                                        <a:effectLst/>
                                        <a:latin typeface="Cambria Math" panose="02040503050406030204" pitchFamily="18" charset="0"/>
                                        <a:sym typeface="Arial" panose="020B0604020202020204" pitchFamily="34" charset="0"/>
                                      </a:rPr>
                                    </m:ctrlPr>
                                  </m:sSubPr>
                                  <m:e>
                                    <m:r>
                                      <a:rPr lang="en-US" sz="1600" kern="100">
                                        <a:effectLst/>
                                        <a:latin typeface="Cambria Math" panose="02040503050406030204" pitchFamily="18" charset="0"/>
                                        <a:sym typeface="Arial" panose="020B0604020202020204" pitchFamily="34" charset="0"/>
                                      </a:rPr>
                                      <m:t>𝛼</m:t>
                                    </m:r>
                                  </m:e>
                                  <m:sub>
                                    <m:r>
                                      <a:rPr lang="en-US" sz="1600" kern="100">
                                        <a:effectLst/>
                                        <a:latin typeface="Cambria Math" panose="02040503050406030204" pitchFamily="18" charset="0"/>
                                        <a:sym typeface="Arial" panose="020B0604020202020204" pitchFamily="34" charset="0"/>
                                      </a:rPr>
                                      <m:t>5</m:t>
                                    </m:r>
                                  </m:sub>
                                </m:sSub>
                                <m:r>
                                  <a:rPr lang="en-US" sz="1600" kern="100">
                                    <a:effectLst/>
                                    <a:latin typeface="Cambria Math" panose="02040503050406030204" pitchFamily="18" charset="0"/>
                                    <a:sym typeface="Arial" panose="020B0604020202020204" pitchFamily="34" charset="0"/>
                                  </a:rPr>
                                  <m:t>=−1.067691</m:t>
                                </m:r>
                                <m:r>
                                  <a:rPr lang="en-US" sz="1600" kern="100" smtClean="0">
                                    <a:effectLst/>
                                    <a:latin typeface="Cambria Math" panose="02040503050406030204" pitchFamily="18" charset="0"/>
                                    <a:sym typeface="Arial" panose="020B0604020202020204" pitchFamily="34" charset="0"/>
                                  </a:rPr>
                                  <m:t>40</m:t>
                                </m:r>
                                <m:r>
                                  <a:rPr lang="en-US" sz="1600" kern="100">
                                    <a:effectLst/>
                                    <a:latin typeface="Cambria Math" panose="02040503050406030204" pitchFamily="18" charset="0"/>
                                    <a:sym typeface="Arial" panose="020B0604020202020204" pitchFamily="34" charset="0"/>
                                  </a:rPr>
                                  <m:t>×1</m:t>
                                </m:r>
                                <m:sSup>
                                  <m:sSupPr>
                                    <m:ctrlPr>
                                      <a:rPr lang="zh-CN" sz="1600" i="1" kern="100">
                                        <a:effectLst/>
                                        <a:latin typeface="Cambria Math" panose="02040503050406030204" pitchFamily="18" charset="0"/>
                                        <a:sym typeface="Arial" panose="020B0604020202020204" pitchFamily="34" charset="0"/>
                                      </a:rPr>
                                    </m:ctrlPr>
                                  </m:sSupPr>
                                  <m:e>
                                    <m:r>
                                      <a:rPr lang="en-US" sz="1600" kern="100">
                                        <a:effectLst/>
                                        <a:latin typeface="Cambria Math" panose="02040503050406030204" pitchFamily="18" charset="0"/>
                                        <a:sym typeface="Arial" panose="020B0604020202020204" pitchFamily="34" charset="0"/>
                                      </a:rPr>
                                      <m:t>0</m:t>
                                    </m:r>
                                  </m:e>
                                  <m:sup>
                                    <m:r>
                                      <a:rPr lang="en-US" sz="1600" kern="100">
                                        <a:effectLst/>
                                        <a:latin typeface="Cambria Math" panose="02040503050406030204" pitchFamily="18" charset="0"/>
                                        <a:sym typeface="Arial" panose="020B0604020202020204" pitchFamily="34" charset="0"/>
                                      </a:rPr>
                                      <m:t>−4</m:t>
                                    </m:r>
                                  </m:sup>
                                </m:sSup>
                              </m:oMath>
                            </m:oMathPara>
                          </a14:m>
                          <a:endParaRPr lang="zh-CN" sz="16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extLst>
                      <a:ext uri="{0D108BD9-81ED-4DB2-BD59-A6C34878D82A}">
                        <a16:rowId xmlns:a16="http://schemas.microsoft.com/office/drawing/2014/main" val="2020402033"/>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01809902"/>
                  </p:ext>
                </p:extLst>
              </p:nvPr>
            </p:nvGraphicFramePr>
            <p:xfrm>
              <a:off x="467544" y="3075806"/>
              <a:ext cx="8172907" cy="621030"/>
            </p:xfrm>
            <a:graphic>
              <a:graphicData uri="http://schemas.openxmlformats.org/drawingml/2006/table">
                <a:tbl>
                  <a:tblPr firstRow="1" firstCol="1" bandRow="1">
                    <a:tableStyleId>{2D5ABB26-0587-4C30-8999-92F81FD0307C}</a:tableStyleId>
                  </a:tblPr>
                  <a:tblGrid>
                    <a:gridCol w="2658598">
                      <a:extLst>
                        <a:ext uri="{9D8B030D-6E8A-4147-A177-3AD203B41FA5}">
                          <a16:colId xmlns:a16="http://schemas.microsoft.com/office/drawing/2014/main" val="788252760"/>
                        </a:ext>
                      </a:extLst>
                    </a:gridCol>
                    <a:gridCol w="2658598">
                      <a:extLst>
                        <a:ext uri="{9D8B030D-6E8A-4147-A177-3AD203B41FA5}">
                          <a16:colId xmlns:a16="http://schemas.microsoft.com/office/drawing/2014/main" val="1092437399"/>
                        </a:ext>
                      </a:extLst>
                    </a:gridCol>
                    <a:gridCol w="2855711">
                      <a:extLst>
                        <a:ext uri="{9D8B030D-6E8A-4147-A177-3AD203B41FA5}">
                          <a16:colId xmlns:a16="http://schemas.microsoft.com/office/drawing/2014/main" val="3702866958"/>
                        </a:ext>
                      </a:extLst>
                    </a:gridCol>
                  </a:tblGrid>
                  <a:tr h="304800">
                    <a:tc>
                      <a:txBody>
                        <a:bodyPr/>
                        <a:lstStyle/>
                        <a:p>
                          <a:endParaRPr lang="zh-CN"/>
                        </a:p>
                      </a:txBody>
                      <a:tcPr marL="68580" marR="68580" marT="0" marB="0">
                        <a:blipFill>
                          <a:blip r:embed="rId4"/>
                          <a:stretch>
                            <a:fillRect r="-207094" b="-105882"/>
                          </a:stretch>
                        </a:blipFill>
                      </a:tcPr>
                    </a:tc>
                    <a:tc>
                      <a:txBody>
                        <a:bodyPr/>
                        <a:lstStyle/>
                        <a:p>
                          <a:endParaRPr lang="zh-CN"/>
                        </a:p>
                      </a:txBody>
                      <a:tcPr marL="68580" marR="68580" marT="0" marB="0">
                        <a:blipFill>
                          <a:blip r:embed="rId4"/>
                          <a:stretch>
                            <a:fillRect l="-100229" r="-107569" b="-105882"/>
                          </a:stretch>
                        </a:blipFill>
                      </a:tcPr>
                    </a:tc>
                    <a:tc>
                      <a:txBody>
                        <a:bodyPr/>
                        <a:lstStyle/>
                        <a:p>
                          <a:endParaRPr lang="zh-CN"/>
                        </a:p>
                      </a:txBody>
                      <a:tcPr marL="68580" marR="68580" marT="0" marB="0">
                        <a:blipFill>
                          <a:blip r:embed="rId4"/>
                          <a:stretch>
                            <a:fillRect l="-186141" b="-105882"/>
                          </a:stretch>
                        </a:blipFill>
                      </a:tcPr>
                    </a:tc>
                    <a:extLst>
                      <a:ext uri="{0D108BD9-81ED-4DB2-BD59-A6C34878D82A}">
                        <a16:rowId xmlns:a16="http://schemas.microsoft.com/office/drawing/2014/main" val="1811336080"/>
                      </a:ext>
                    </a:extLst>
                  </a:tr>
                  <a:tr h="316230">
                    <a:tc>
                      <a:txBody>
                        <a:bodyPr/>
                        <a:lstStyle/>
                        <a:p>
                          <a:endParaRPr lang="zh-CN"/>
                        </a:p>
                      </a:txBody>
                      <a:tcPr marL="68580" marR="68580" marT="0" marB="0">
                        <a:blipFill>
                          <a:blip r:embed="rId4"/>
                          <a:stretch>
                            <a:fillRect t="-98077" r="-207094" b="-3846"/>
                          </a:stretch>
                        </a:blipFill>
                      </a:tcPr>
                    </a:tc>
                    <a:tc>
                      <a:txBody>
                        <a:bodyPr/>
                        <a:lstStyle/>
                        <a:p>
                          <a:endParaRPr lang="zh-CN"/>
                        </a:p>
                      </a:txBody>
                      <a:tcPr marL="68580" marR="68580" marT="0" marB="0">
                        <a:blipFill>
                          <a:blip r:embed="rId4"/>
                          <a:stretch>
                            <a:fillRect l="-100229" t="-98077" r="-107569" b="-3846"/>
                          </a:stretch>
                        </a:blipFill>
                      </a:tcPr>
                    </a:tc>
                    <a:tc>
                      <a:txBody>
                        <a:bodyPr/>
                        <a:lstStyle/>
                        <a:p>
                          <a:endParaRPr lang="zh-CN"/>
                        </a:p>
                      </a:txBody>
                      <a:tcPr marL="68580" marR="68580" marT="0" marB="0">
                        <a:blipFill>
                          <a:blip r:embed="rId4"/>
                          <a:stretch>
                            <a:fillRect l="-186141" t="-98077" b="-3846"/>
                          </a:stretch>
                        </a:blipFill>
                      </a:tcPr>
                    </a:tc>
                    <a:extLst>
                      <a:ext uri="{0D108BD9-81ED-4DB2-BD59-A6C34878D82A}">
                        <a16:rowId xmlns:a16="http://schemas.microsoft.com/office/drawing/2014/main" val="2020402033"/>
                      </a:ext>
                    </a:extLst>
                  </a:tr>
                </a:tbl>
              </a:graphicData>
            </a:graphic>
          </p:graphicFrame>
        </mc:Fallback>
      </mc:AlternateContent>
    </p:spTree>
    <p:extLst>
      <p:ext uri="{BB962C8B-B14F-4D97-AF65-F5344CB8AC3E}">
        <p14:creationId xmlns:p14="http://schemas.microsoft.com/office/powerpoint/2010/main" val="42659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25093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数据处理</a:t>
            </a:r>
          </a:p>
        </p:txBody>
      </p:sp>
      <mc:AlternateContent xmlns:mc="http://schemas.openxmlformats.org/markup-compatibility/2006" xmlns:a14="http://schemas.microsoft.com/office/drawing/2010/main">
        <mc:Choice Requires="a14">
          <p:sp>
            <p:nvSpPr>
              <p:cNvPr id="13" name="矩形 12"/>
              <p:cNvSpPr/>
              <p:nvPr/>
            </p:nvSpPr>
            <p:spPr>
              <a:xfrm>
                <a:off x="228600" y="1618662"/>
                <a:ext cx="8686800" cy="32567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ctr">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假如多元回归方程计算所得的目标参量为</a:t>
                </a:r>
                <a14:m>
                  <m:oMath xmlns:m="http://schemas.openxmlformats.org/officeDocument/2006/math">
                    <m:acc>
                      <m:accPr>
                        <m:chr m:val="̂"/>
                        <m:ctrlPr>
                          <a:rPr lang="zh-CN" altLang="en-US" b="1" i="1" smtClean="0">
                            <a:latin typeface="Cambria Math" panose="02040503050406030204" pitchFamily="18" charset="0"/>
                            <a:sym typeface="Arial" panose="020B0604020202020204" pitchFamily="34" charset="0"/>
                          </a:rPr>
                        </m:ctrlPr>
                      </m:accPr>
                      <m:e>
                        <m:r>
                          <m:rPr>
                            <m:sty m:val="p"/>
                          </m:rPr>
                          <a:rPr lang="en-US" altLang="zh-CN" b="1" i="1">
                            <a:latin typeface="Cambria Math" panose="02040503050406030204" pitchFamily="18" charset="0"/>
                            <a:sym typeface="Arial" panose="020B0604020202020204" pitchFamily="34" charset="0"/>
                          </a:rPr>
                          <m:t>P</m:t>
                        </m:r>
                      </m:e>
                    </m:acc>
                  </m:oMath>
                </a14:m>
                <a:r>
                  <a:rPr lang="zh-CN" altLang="en-US" b="1" dirty="0">
                    <a:latin typeface="Arial" panose="020B0604020202020204" pitchFamily="34" charset="0"/>
                    <a:ea typeface="微软雅黑" panose="020B0503020204020204" pitchFamily="34" charset="-122"/>
                    <a:sym typeface="Arial" panose="020B0604020202020204" pitchFamily="34" charset="0"/>
                  </a:rPr>
                  <a:t>，对应的标定值为</a:t>
                </a:r>
                <a:r>
                  <a:rPr lang="en-US" altLang="zh-CN" b="1" dirty="0">
                    <a:latin typeface="Arial" panose="020B0604020202020204" pitchFamily="34" charset="0"/>
                    <a:ea typeface="微软雅黑" panose="020B0503020204020204" pitchFamily="34" charset="-122"/>
                    <a:sym typeface="Arial" panose="020B0604020202020204" pitchFamily="34" charset="0"/>
                  </a:rPr>
                  <a:t>P</a:t>
                </a:r>
                <a:r>
                  <a:rPr lang="zh-CN" altLang="en-US" b="1" dirty="0">
                    <a:latin typeface="Arial" panose="020B0604020202020204" pitchFamily="34" charset="0"/>
                    <a:ea typeface="微软雅黑" panose="020B0503020204020204" pitchFamily="34" charset="-122"/>
                    <a:sym typeface="Arial" panose="020B0604020202020204" pitchFamily="34" charset="0"/>
                  </a:rPr>
                  <a:t>，则融合误差为</a:t>
                </a:r>
                <a:r>
                  <a:rPr lang="en-US" altLang="zh-CN" b="1" dirty="0">
                    <a:latin typeface="Arial" panose="020B0604020202020204" pitchFamily="34" charset="0"/>
                    <a:ea typeface="微软雅黑" panose="020B0503020204020204" pitchFamily="34" charset="-122"/>
                    <a:sym typeface="Arial" panose="020B0604020202020204" pitchFamily="34" charset="0"/>
                  </a:rPr>
                  <a:t>:</a:t>
                </a:r>
                <a:br>
                  <a:rPr lang="en-US" altLang="zh-CN" b="1" dirty="0">
                    <a:latin typeface="Arial" panose="020B0604020202020204" pitchFamily="34" charset="0"/>
                    <a:ea typeface="微软雅黑" panose="020B0503020204020204" pitchFamily="34" charset="-122"/>
                    <a:sym typeface="Arial" panose="020B0604020202020204" pitchFamily="34" charset="0"/>
                  </a:rPr>
                </a:br>
                <a14:m>
                  <m:oMath xmlns:m="http://schemas.openxmlformats.org/officeDocument/2006/math">
                    <m:r>
                      <a:rPr lang="zh-CN" altLang="en-US" sz="2000" b="1" i="1" smtClean="0">
                        <a:latin typeface="Cambria Math" panose="02040503050406030204" pitchFamily="18" charset="0"/>
                        <a:sym typeface="Arial" panose="020B0604020202020204" pitchFamily="34" charset="0"/>
                      </a:rPr>
                      <m:t>𝜹</m:t>
                    </m:r>
                    <m:r>
                      <a:rPr lang="en-US" altLang="zh-CN" sz="2000" b="1" i="1">
                        <a:latin typeface="Cambria Math" panose="02040503050406030204" pitchFamily="18" charset="0"/>
                        <a:sym typeface="Arial" panose="020B0604020202020204" pitchFamily="34" charset="0"/>
                      </a:rPr>
                      <m:t>=</m:t>
                    </m:r>
                    <m:acc>
                      <m:accPr>
                        <m:chr m:val="̂"/>
                        <m:ctrlPr>
                          <a:rPr lang="zh-CN" altLang="en-US" b="1" i="1">
                            <a:latin typeface="Cambria Math" panose="02040503050406030204" pitchFamily="18" charset="0"/>
                            <a:sym typeface="Arial" panose="020B0604020202020204" pitchFamily="34" charset="0"/>
                          </a:rPr>
                        </m:ctrlPr>
                      </m:accPr>
                      <m:e>
                        <m:r>
                          <m:rPr>
                            <m:sty m:val="p"/>
                          </m:rPr>
                          <a:rPr lang="en-US" altLang="zh-CN" b="1" i="1">
                            <a:latin typeface="Cambria Math" panose="02040503050406030204" pitchFamily="18" charset="0"/>
                            <a:sym typeface="Arial" panose="020B0604020202020204" pitchFamily="34" charset="0"/>
                          </a:rPr>
                          <m:t>P</m:t>
                        </m:r>
                      </m:e>
                    </m:acc>
                    <m:r>
                      <a:rPr lang="en-US" altLang="zh-CN" b="1" i="1">
                        <a:latin typeface="Cambria Math" panose="02040503050406030204" pitchFamily="18" charset="0"/>
                        <a:sym typeface="Arial" panose="020B0604020202020204" pitchFamily="34" charset="0"/>
                      </a:rPr>
                      <m:t>−</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P</a:t>
                </a:r>
              </a:p>
              <a:p>
                <a:pPr marL="285750" indent="-285750">
                  <a:lnSpc>
                    <a:spcPct val="125000"/>
                  </a:lnSpc>
                  <a:buClr>
                    <a:schemeClr val="accent3">
                      <a:lumMod val="75000"/>
                    </a:schemeClr>
                  </a:buClr>
                  <a:buFont typeface="Wingdings"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将标定数据中的</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𝑷</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和</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代入回归方程求取</a:t>
                </a:r>
                <a14:m>
                  <m:oMath xmlns:m="http://schemas.openxmlformats.org/officeDocument/2006/math">
                    <m:acc>
                      <m:accPr>
                        <m:chr m:val="̂"/>
                        <m:ctrlPr>
                          <a:rPr lang="zh-CN" altLang="en-US" b="1" i="1">
                            <a:latin typeface="Cambria Math" panose="02040503050406030204" pitchFamily="18" charset="0"/>
                            <a:sym typeface="Arial" panose="020B0604020202020204" pitchFamily="34" charset="0"/>
                          </a:rPr>
                        </m:ctrlPr>
                      </m:accPr>
                      <m:e>
                        <m:r>
                          <m:rPr>
                            <m:sty m:val="p"/>
                          </m:rPr>
                          <a:rPr lang="en-US" altLang="zh-CN" b="1" i="1">
                            <a:latin typeface="Cambria Math" panose="02040503050406030204" pitchFamily="18" charset="0"/>
                            <a:sym typeface="Arial" panose="020B0604020202020204" pitchFamily="34" charset="0"/>
                          </a:rPr>
                          <m:t>P</m:t>
                        </m:r>
                      </m:e>
                    </m:acc>
                  </m:oMath>
                </a14:m>
                <a:r>
                  <a:rPr lang="zh-CN" altLang="en-US" b="1" dirty="0">
                    <a:latin typeface="Arial" panose="020B0604020202020204" pitchFamily="34" charset="0"/>
                    <a:ea typeface="微软雅黑" panose="020B0503020204020204" pitchFamily="34" charset="-122"/>
                    <a:sym typeface="Arial" panose="020B0604020202020204" pitchFamily="34" charset="0"/>
                  </a:rPr>
                  <a:t>，与标定数据中的</a:t>
                </a:r>
                <a:r>
                  <a:rPr lang="en-US" altLang="zh-CN" b="1" dirty="0">
                    <a:latin typeface="Arial" panose="020B0604020202020204" pitchFamily="34" charset="0"/>
                    <a:ea typeface="微软雅黑" panose="020B0503020204020204" pitchFamily="34" charset="-122"/>
                    <a:sym typeface="Arial" panose="020B0604020202020204" pitchFamily="34" charset="0"/>
                  </a:rPr>
                  <a:t>P</a:t>
                </a:r>
                <a:r>
                  <a:rPr lang="zh-CN" altLang="en-US" b="1" dirty="0">
                    <a:latin typeface="Arial" panose="020B0604020202020204" pitchFamily="34" charset="0"/>
                    <a:ea typeface="微软雅黑" panose="020B0503020204020204" pitchFamily="34" charset="-122"/>
                    <a:sym typeface="Arial" panose="020B0604020202020204" pitchFamily="34" charset="0"/>
                  </a:rPr>
                  <a:t>一起代入误差公式，可得：</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618662"/>
                <a:ext cx="8686800" cy="3256725"/>
              </a:xfrm>
              <a:prstGeom prst="rect">
                <a:avLst/>
              </a:prstGeom>
              <a:blipFill>
                <a:blip r:embed="rId3"/>
                <a:stretch>
                  <a:fillRect l="-350" r="-3009"/>
                </a:stretch>
              </a:blipFill>
            </p:spPr>
            <p:txBody>
              <a:bodyPr/>
              <a:lstStyle/>
              <a:p>
                <a:r>
                  <a:rPr lang="zh-CN" altLang="en-US">
                    <a:noFill/>
                  </a:rPr>
                  <a:t> </a:t>
                </a:r>
              </a:p>
            </p:txBody>
          </p:sp>
        </mc:Fallback>
      </mc:AlternateContent>
      <p:sp>
        <p:nvSpPr>
          <p:cNvPr id="8" name="矩形 7"/>
          <p:cNvSpPr/>
          <p:nvPr/>
        </p:nvSpPr>
        <p:spPr>
          <a:xfrm>
            <a:off x="899592" y="1059582"/>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融合计算结果</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2706402"/>
            <a:ext cx="5007746" cy="2133600"/>
          </a:xfrm>
          <a:prstGeom prst="rect">
            <a:avLst/>
          </a:prstGeom>
        </p:spPr>
      </p:pic>
    </p:spTree>
    <p:extLst>
      <p:ext uri="{BB962C8B-B14F-4D97-AF65-F5344CB8AC3E}">
        <p14:creationId xmlns:p14="http://schemas.microsoft.com/office/powerpoint/2010/main" val="2005824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33182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a:pPr>
                <a:r>
                  <a:rPr lang="zh-CN" altLang="en-US" b="1" dirty="0">
                    <a:latin typeface="Arial" panose="020B0604020202020204" pitchFamily="34" charset="0"/>
                    <a:ea typeface="微软雅黑" panose="020B0503020204020204" pitchFamily="34" charset="-122"/>
                    <a:sym typeface="Arial" panose="020B0604020202020204" pitchFamily="34" charset="0"/>
                  </a:rPr>
                  <a:t>零位温度系数</a:t>
                </a:r>
                <a14:m>
                  <m:oMath xmlns:m="http://schemas.openxmlformats.org/officeDocument/2006/math">
                    <m:sSub>
                      <m:sSubPr>
                        <m:ctrlPr>
                          <a:rPr lang="zh-CN" altLang="zh-CN" i="1">
                            <a:latin typeface="Cambria Math" panose="02040503050406030204" pitchFamily="18" charset="0"/>
                            <a:sym typeface="Arial" panose="020B0604020202020204" pitchFamily="34" charset="0"/>
                          </a:rPr>
                        </m:ctrlPr>
                      </m:sSubPr>
                      <m:e>
                        <m:r>
                          <a:rPr lang="en-US" altLang="zh-CN" i="1">
                            <a:latin typeface="Cambria Math" panose="02040503050406030204" pitchFamily="18" charset="0"/>
                            <a:sym typeface="Arial" panose="020B0604020202020204" pitchFamily="34" charset="0"/>
                          </a:rPr>
                          <m:t>𝛼</m:t>
                        </m:r>
                      </m:e>
                      <m:sub>
                        <m:r>
                          <a:rPr lang="en-US" altLang="zh-CN" i="1">
                            <a:latin typeface="Cambria Math" panose="02040503050406030204" pitchFamily="18" charset="0"/>
                            <a:sym typeface="Arial" panose="020B0604020202020204" pitchFamily="34" charset="0"/>
                          </a:rPr>
                          <m:t>0</m:t>
                        </m:r>
                      </m:sub>
                    </m:sSub>
                  </m:oMath>
                </a14:m>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零位</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𝟎</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随温度漂移的速度，在数值上等于温度改变</a:t>
                </a:r>
                <a:r>
                  <a:rPr lang="en-US" altLang="zh-CN" b="1" dirty="0">
                    <a:latin typeface="Arial" panose="020B0604020202020204" pitchFamily="34" charset="0"/>
                    <a:ea typeface="微软雅黑" panose="020B0503020204020204" pitchFamily="34" charset="-122"/>
                    <a:sym typeface="Arial" panose="020B0604020202020204" pitchFamily="34" charset="0"/>
                  </a:rPr>
                  <a:t>1℃</a:t>
                </a:r>
                <a:r>
                  <a:rPr lang="zh-CN" altLang="en-US" b="1" dirty="0">
                    <a:latin typeface="Arial" panose="020B0604020202020204" pitchFamily="34" charset="0"/>
                    <a:ea typeface="微软雅黑" panose="020B0503020204020204" pitchFamily="34" charset="-122"/>
                    <a:sym typeface="Arial" panose="020B0604020202020204" pitchFamily="34" charset="0"/>
                  </a:rPr>
                  <a:t>，零位值的最大改变量</a:t>
                </a:r>
                <a14:m>
                  <m:oMath xmlns:m="http://schemas.openxmlformats.org/officeDocument/2006/math">
                    <m:r>
                      <a:rPr lang="en-US" altLang="zh-CN" b="1" i="1">
                        <a:latin typeface="Cambria Math" panose="02040503050406030204" pitchFamily="18" charset="0"/>
                        <a:sym typeface="Arial" panose="020B0604020202020204" pitchFamily="34" charset="0"/>
                      </a:rPr>
                      <m:t>𝚫</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𝒎</m:t>
                        </m:r>
                      </m:sub>
                    </m:sSub>
                  </m:oMath>
                </a14:m>
                <a:r>
                  <a:rPr lang="zh-CN" altLang="en-US" b="1" dirty="0">
                    <a:latin typeface="Arial" panose="020B0604020202020204" pitchFamily="34" charset="0"/>
                    <a:ea typeface="微软雅黑" panose="020B0503020204020204" pitchFamily="34" charset="-122"/>
                    <a:sym typeface="Arial" panose="020B0604020202020204" pitchFamily="34" charset="0"/>
                  </a:rPr>
                  <a:t>与量程</a:t>
                </a:r>
                <a:r>
                  <a:rPr lang="en-US" altLang="zh-CN" b="1" dirty="0">
                    <a:latin typeface="Arial" panose="020B0604020202020204" pitchFamily="34" charset="0"/>
                    <a:ea typeface="微软雅黑" panose="020B0503020204020204" pitchFamily="34" charset="-122"/>
                    <a:sym typeface="Arial" panose="020B0604020202020204" pitchFamily="34" charset="0"/>
                  </a:rPr>
                  <a:t>Y(FS) </a:t>
                </a:r>
                <a:r>
                  <a:rPr lang="zh-CN" altLang="en-US" b="1" dirty="0">
                    <a:latin typeface="Arial" panose="020B0604020202020204" pitchFamily="34" charset="0"/>
                    <a:ea typeface="微软雅黑" panose="020B0503020204020204" pitchFamily="34" charset="-122"/>
                    <a:sym typeface="Arial" panose="020B0604020202020204" pitchFamily="34" charset="0"/>
                  </a:rPr>
                  <a:t>之比。</a:t>
                </a:r>
                <a:br>
                  <a:rPr lang="en-US" altLang="zh-CN" b="1" dirty="0">
                    <a:latin typeface="Arial" panose="020B0604020202020204" pitchFamily="34" charset="0"/>
                    <a:ea typeface="微软雅黑" panose="020B0503020204020204" pitchFamily="34" charset="-122"/>
                    <a:sym typeface="Arial" panose="020B0604020202020204" pitchFamily="34" charset="0"/>
                  </a:rPr>
                </a:br>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融合前：</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𝚫</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𝒎</m:t>
                              </m:r>
                            </m:sub>
                          </m:sSub>
                          <m:r>
                            <a:rPr lang="en-US" altLang="zh-CN" b="1" i="1">
                              <a:latin typeface="Cambria Math" panose="02040503050406030204" pitchFamily="18" charset="0"/>
                              <a:sym typeface="Arial" panose="020B0604020202020204" pitchFamily="34" charset="0"/>
                            </a:rPr>
                            <m:t>∣</m:t>
                          </m:r>
                        </m:num>
                        <m:den>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𝑭𝒔</m:t>
                              </m:r>
                            </m:sub>
                          </m:sSub>
                        </m:den>
                      </m:f>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oMath>
                  </m:oMathPara>
                </a14:m>
                <a:br>
                  <a:rPr lang="en-US" altLang="zh-CN" b="1" dirty="0">
                    <a:latin typeface="Arial" panose="020B0604020202020204" pitchFamily="34" charset="0"/>
                    <a:ea typeface="微软雅黑" panose="020B0503020204020204" pitchFamily="34" charset="-122"/>
                    <a:sym typeface="Arial" panose="020B0604020202020204" pitchFamily="34" charset="0"/>
                  </a:rPr>
                </a:b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融合后：</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Aft>
                    <a:spcPts val="600"/>
                  </a:spcAft>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𝚫</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𝒎</m:t>
                              </m:r>
                            </m:sub>
                          </m:sSub>
                          <m:r>
                            <a:rPr lang="en-US" altLang="zh-CN" b="1" i="1">
                              <a:latin typeface="Cambria Math" panose="02040503050406030204" pitchFamily="18" charset="0"/>
                              <a:sym typeface="Arial" panose="020B0604020202020204" pitchFamily="34" charset="0"/>
                            </a:rPr>
                            <m:t>∣</m:t>
                          </m:r>
                        </m:num>
                        <m:den>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𝑭𝑺</m:t>
                              </m:r>
                            </m:sub>
                          </m:sSub>
                        </m:den>
                      </m:f>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3318216"/>
              </a:xfrm>
              <a:prstGeom prst="rect">
                <a:avLst/>
              </a:prstGeom>
              <a:blipFill>
                <a:blip r:embed="rId3"/>
                <a:stretch>
                  <a:fillRect l="-630" t="-182"/>
                </a:stretch>
              </a:blipFill>
            </p:spPr>
            <p:txBody>
              <a:bodyPr/>
              <a:lstStyle/>
              <a:p>
                <a:r>
                  <a:rPr lang="zh-CN" altLang="en-US">
                    <a:noFill/>
                  </a:rPr>
                  <a:t> </a:t>
                </a:r>
              </a:p>
            </p:txBody>
          </p:sp>
        </mc:Fallback>
      </mc:AlternateContent>
      <p:sp>
        <p:nvSpPr>
          <p:cNvPr id="8" name="矩形 7"/>
          <p:cNvSpPr/>
          <p:nvPr/>
        </p:nvSpPr>
        <p:spPr>
          <a:xfrm>
            <a:off x="899592" y="1059582"/>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9295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23478"/>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146653"/>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347614"/>
                <a:ext cx="8686800" cy="360868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a:pPr>
                <a:r>
                  <a:rPr lang="zh-CN" altLang="en-US" b="1" dirty="0">
                    <a:latin typeface="Arial" panose="020B0604020202020204" pitchFamily="34" charset="0"/>
                    <a:ea typeface="微软雅黑" panose="020B0503020204020204" pitchFamily="34" charset="-122"/>
                    <a:sym typeface="Arial" panose="020B0604020202020204" pitchFamily="34" charset="0"/>
                  </a:rPr>
                  <a:t>零位温度系数</a:t>
                </a:r>
                <a14:m>
                  <m:oMath xmlns:m="http://schemas.openxmlformats.org/officeDocument/2006/math">
                    <m:sSub>
                      <m:sSubPr>
                        <m:ctrlPr>
                          <a:rPr lang="zh-CN" altLang="zh-CN" i="1">
                            <a:latin typeface="Cambria Math" panose="02040503050406030204" pitchFamily="18" charset="0"/>
                            <a:sym typeface="Arial" panose="020B0604020202020204" pitchFamily="34" charset="0"/>
                          </a:rPr>
                        </m:ctrlPr>
                      </m:sSubPr>
                      <m:e>
                        <m:r>
                          <a:rPr lang="en-US" altLang="zh-CN" i="1">
                            <a:latin typeface="Cambria Math" panose="02040503050406030204" pitchFamily="18" charset="0"/>
                            <a:sym typeface="Arial" panose="020B0604020202020204" pitchFamily="34" charset="0"/>
                          </a:rPr>
                          <m:t>𝛼</m:t>
                        </m:r>
                      </m:e>
                      <m:sub>
                        <m:r>
                          <a:rPr lang="en-US" altLang="zh-CN" i="1">
                            <a:latin typeface="Cambria Math" panose="02040503050406030204" pitchFamily="18" charset="0"/>
                            <a:sym typeface="Arial" panose="020B0604020202020204" pitchFamily="34" charset="0"/>
                          </a:rPr>
                          <m:t>0</m:t>
                        </m:r>
                      </m:sub>
                    </m:sSub>
                  </m:oMath>
                </a14:m>
                <a:endParaRPr lang="en-US" altLang="zh-CN" dirty="0">
                  <a:latin typeface="Arial" panose="020B0604020202020204" pitchFamily="34" charset="0"/>
                  <a:ea typeface="微软雅黑" panose="020B0503020204020204" pitchFamily="34" charset="-122"/>
                  <a:sym typeface="Arial" panose="020B0604020202020204" pitchFamily="34" charset="0"/>
                </a:endParaRPr>
              </a:p>
              <a:p>
                <a:r>
                  <a:rPr lang="zh-CN" altLang="zh-CN" b="1" dirty="0">
                    <a:latin typeface="Arial" panose="020B0604020202020204" pitchFamily="34" charset="0"/>
                    <a:ea typeface="微软雅黑" panose="020B0503020204020204" pitchFamily="34" charset="-122"/>
                    <a:sym typeface="Arial" panose="020B0604020202020204" pitchFamily="34" charset="0"/>
                  </a:rPr>
                  <a:t>式中：</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m:rPr>
                        <m:sty m:val="p"/>
                      </m:rPr>
                      <a:rPr lang="en-US" altLang="zh-CN" b="1">
                        <a:latin typeface="Cambria Math" panose="02040503050406030204" pitchFamily="18" charset="0"/>
                        <a:sym typeface="Arial" panose="020B0604020202020204" pitchFamily="34" charset="0"/>
                      </a:rPr>
                      <m:t>Δ</m:t>
                    </m:r>
                    <m:r>
                      <a:rPr lang="en-US" altLang="zh-CN" b="1">
                        <a:latin typeface="Cambria Math" panose="02040503050406030204" pitchFamily="18" charset="0"/>
                        <a:sym typeface="Arial" panose="020B0604020202020204" pitchFamily="34" charset="0"/>
                      </a:rPr>
                      <m:t>𝑇</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—工作温度变化范围，</a:t>
                </a:r>
                <a14:m>
                  <m:oMath xmlns:m="http://schemas.openxmlformats.org/officeDocument/2006/math">
                    <m:r>
                      <m:rPr>
                        <m:sty m:val="p"/>
                      </m:rPr>
                      <a:rPr lang="en-US" altLang="zh-CN" b="1">
                        <a:latin typeface="Cambria Math" panose="02040503050406030204" pitchFamily="18" charset="0"/>
                        <a:sym typeface="Arial" panose="020B0604020202020204" pitchFamily="34" charset="0"/>
                      </a:rPr>
                      <m:t>Δ</m:t>
                    </m:r>
                    <m:r>
                      <a:rPr lang="en-US" altLang="zh-CN" b="1">
                        <a:latin typeface="Cambria Math" panose="02040503050406030204" pitchFamily="18" charset="0"/>
                        <a:sym typeface="Arial" panose="020B0604020202020204" pitchFamily="34" charset="0"/>
                      </a:rPr>
                      <m:t>𝑇</m:t>
                    </m:r>
                    <m:r>
                      <a:rPr lang="en-US" altLang="zh-CN" b="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a:latin typeface="Cambria Math" panose="02040503050406030204" pitchFamily="18" charset="0"/>
                            <a:sym typeface="Arial" panose="020B0604020202020204" pitchFamily="34" charset="0"/>
                          </a:rPr>
                          <m:t>𝑇</m:t>
                        </m:r>
                      </m:e>
                      <m:sub>
                        <m:r>
                          <a:rPr lang="en-US" altLang="zh-CN" b="1">
                            <a:latin typeface="Cambria Math" panose="02040503050406030204" pitchFamily="18" charset="0"/>
                            <a:sym typeface="Arial" panose="020B0604020202020204" pitchFamily="34" charset="0"/>
                          </a:rPr>
                          <m:t>𝑚𝑎𝑥</m:t>
                        </m:r>
                      </m:sub>
                    </m:sSub>
                    <m:r>
                      <a:rPr lang="en-US" altLang="zh-CN" b="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a:latin typeface="Cambria Math" panose="02040503050406030204" pitchFamily="18" charset="0"/>
                            <a:sym typeface="Arial" panose="020B0604020202020204" pitchFamily="34" charset="0"/>
                          </a:rPr>
                          <m:t>𝑇</m:t>
                        </m:r>
                      </m:e>
                      <m:sub>
                        <m:r>
                          <a:rPr lang="en-US" altLang="zh-CN" b="1">
                            <a:latin typeface="Cambria Math" panose="02040503050406030204" pitchFamily="18" charset="0"/>
                            <a:sym typeface="Arial" panose="020B0604020202020204" pitchFamily="34" charset="0"/>
                          </a:rPr>
                          <m:t>𝑚𝑖𝑛</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a:t>
                </a:r>
              </a:p>
              <a:p>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0" smtClean="0">
                            <a:latin typeface="Cambria Math" panose="02040503050406030204" pitchFamily="18" charset="0"/>
                            <a:sym typeface="Arial" panose="020B0604020202020204" pitchFamily="34" charset="0"/>
                          </a:rPr>
                          <m:t>            </m:t>
                        </m:r>
                        <m:r>
                          <a:rPr lang="en-US" altLang="zh-CN" b="1">
                            <a:latin typeface="Cambria Math" panose="02040503050406030204" pitchFamily="18" charset="0"/>
                            <a:sym typeface="Arial" panose="020B0604020202020204" pitchFamily="34" charset="0"/>
                          </a:rPr>
                          <m:t>𝑈</m:t>
                        </m:r>
                      </m:e>
                      <m:sub>
                        <m:r>
                          <m:rPr>
                            <m:sty m:val="p"/>
                          </m:rPr>
                          <a:rPr lang="en-US" altLang="zh-CN" b="1">
                            <a:latin typeface="Cambria Math" panose="02040503050406030204" pitchFamily="18" charset="0"/>
                            <a:sym typeface="Arial" panose="020B0604020202020204" pitchFamily="34" charset="0"/>
                          </a:rPr>
                          <m:t>Fs</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—压力传感器满量程输出值；</a:t>
                </a:r>
              </a:p>
              <a:p>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a:latin typeface="Cambria Math" panose="02040503050406030204" pitchFamily="18" charset="0"/>
                            <a:sym typeface="Arial" panose="020B0604020202020204" pitchFamily="34" charset="0"/>
                          </a:rPr>
                          <m:t>𝑃</m:t>
                        </m:r>
                      </m:e>
                      <m:sub>
                        <m:r>
                          <m:rPr>
                            <m:sty m:val="p"/>
                          </m:rPr>
                          <a:rPr lang="en-US" altLang="zh-CN" b="1">
                            <a:latin typeface="Cambria Math" panose="02040503050406030204" pitchFamily="18" charset="0"/>
                            <a:sym typeface="Arial" panose="020B0604020202020204" pitchFamily="34" charset="0"/>
                          </a:rPr>
                          <m:t>FS</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—压力传感器满量程输入值；</a:t>
                </a:r>
              </a:p>
              <a:p>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m:rPr>
                        <m:sty m:val="p"/>
                      </m:rPr>
                      <a:rPr lang="en-US" altLang="zh-CN" b="1">
                        <a:latin typeface="Cambria Math" panose="02040503050406030204" pitchFamily="18" charset="0"/>
                        <a:sym typeface="Arial" panose="020B0604020202020204" pitchFamily="34" charset="0"/>
                      </a:rPr>
                      <m:t>Δ</m:t>
                    </m:r>
                    <m:sSub>
                      <m:sSubPr>
                        <m:ctrlPr>
                          <a:rPr lang="zh-CN" altLang="zh-CN" b="1" i="1">
                            <a:latin typeface="Cambria Math" panose="02040503050406030204" pitchFamily="18" charset="0"/>
                            <a:sym typeface="Arial" panose="020B0604020202020204" pitchFamily="34" charset="0"/>
                          </a:rPr>
                        </m:ctrlPr>
                      </m:sSubPr>
                      <m:e>
                        <m:r>
                          <a:rPr lang="en-US" altLang="zh-CN" b="1">
                            <a:latin typeface="Cambria Math" panose="02040503050406030204" pitchFamily="18" charset="0"/>
                            <a:sym typeface="Arial" panose="020B0604020202020204" pitchFamily="34" charset="0"/>
                          </a:rPr>
                          <m:t>𝑈</m:t>
                        </m:r>
                      </m:e>
                      <m:sub>
                        <m:r>
                          <a:rPr lang="en-US" altLang="zh-CN" b="1">
                            <a:latin typeface="Cambria Math" panose="02040503050406030204" pitchFamily="18" charset="0"/>
                            <a:sym typeface="Arial" panose="020B0604020202020204" pitchFamily="34" charset="0"/>
                          </a:rPr>
                          <m:t>0</m:t>
                        </m:r>
                        <m:r>
                          <a:rPr lang="en-US" altLang="zh-CN" b="1">
                            <a:latin typeface="Cambria Math" panose="02040503050406030204" pitchFamily="18" charset="0"/>
                            <a:sym typeface="Arial" panose="020B0604020202020204" pitchFamily="34" charset="0"/>
                          </a:rPr>
                          <m:t>𝑚</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—工作温度变化</a:t>
                </a:r>
                <a14:m>
                  <m:oMath xmlns:m="http://schemas.openxmlformats.org/officeDocument/2006/math">
                    <m:r>
                      <m:rPr>
                        <m:sty m:val="p"/>
                      </m:rPr>
                      <a:rPr lang="en-US" altLang="zh-CN" b="1">
                        <a:latin typeface="Cambria Math" panose="02040503050406030204" pitchFamily="18" charset="0"/>
                        <a:sym typeface="Arial" panose="020B0604020202020204" pitchFamily="34" charset="0"/>
                      </a:rPr>
                      <m:t>Δ</m:t>
                    </m:r>
                    <m:r>
                      <a:rPr lang="en-US" altLang="zh-CN" b="1">
                        <a:latin typeface="Cambria Math" panose="02040503050406030204" pitchFamily="18" charset="0"/>
                        <a:sym typeface="Arial" panose="020B0604020202020204" pitchFamily="34" charset="0"/>
                      </a:rPr>
                      <m:t>𝑇</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范围内，压力传感器零点漂移最大值；</a:t>
                </a:r>
              </a:p>
              <a:p>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m:rPr>
                        <m:sty m:val="p"/>
                      </m:rPr>
                      <a:rPr lang="en-US" altLang="zh-CN" b="1">
                        <a:latin typeface="Cambria Math" panose="02040503050406030204" pitchFamily="18" charset="0"/>
                        <a:sym typeface="Arial" panose="020B0604020202020204" pitchFamily="34" charset="0"/>
                      </a:rPr>
                      <m:t>Δ</m:t>
                    </m:r>
                    <m:sSub>
                      <m:sSubPr>
                        <m:ctrlPr>
                          <a:rPr lang="zh-CN" altLang="zh-CN" b="1" i="1">
                            <a:latin typeface="Cambria Math" panose="02040503050406030204" pitchFamily="18" charset="0"/>
                            <a:sym typeface="Arial" panose="020B0604020202020204" pitchFamily="34" charset="0"/>
                          </a:rPr>
                        </m:ctrlPr>
                      </m:sSubPr>
                      <m:e>
                        <m:r>
                          <a:rPr lang="en-US" altLang="zh-CN" b="1">
                            <a:latin typeface="Cambria Math" panose="02040503050406030204" pitchFamily="18" charset="0"/>
                            <a:sym typeface="Arial" panose="020B0604020202020204" pitchFamily="34" charset="0"/>
                          </a:rPr>
                          <m:t>𝑃</m:t>
                        </m:r>
                      </m:e>
                      <m:sub>
                        <m:r>
                          <a:rPr lang="en-US" altLang="zh-CN" b="1">
                            <a:latin typeface="Cambria Math" panose="02040503050406030204" pitchFamily="18" charset="0"/>
                            <a:sym typeface="Arial" panose="020B0604020202020204" pitchFamily="34" charset="0"/>
                          </a:rPr>
                          <m:t>0</m:t>
                        </m:r>
                        <m:r>
                          <a:rPr lang="en-US" altLang="zh-CN" b="1">
                            <a:latin typeface="Cambria Math" panose="02040503050406030204" pitchFamily="18" charset="0"/>
                            <a:sym typeface="Arial" panose="020B0604020202020204" pitchFamily="34" charset="0"/>
                          </a:rPr>
                          <m:t>𝑚</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—逆模型融合计算在Δ</a:t>
                </a:r>
                <a:r>
                  <a:rPr lang="en-US" altLang="zh-CN" b="1" dirty="0">
                    <a:latin typeface="Arial" panose="020B0604020202020204" pitchFamily="34" charset="0"/>
                    <a:ea typeface="微软雅黑" panose="020B0503020204020204" pitchFamily="34" charset="-122"/>
                    <a:sym typeface="Arial" panose="020B0604020202020204" pitchFamily="34" charset="0"/>
                  </a:rPr>
                  <a:t>T</a:t>
                </a:r>
                <a:r>
                  <a:rPr lang="zh-CN" altLang="zh-CN" b="1" dirty="0">
                    <a:latin typeface="Arial" panose="020B0604020202020204" pitchFamily="34" charset="0"/>
                    <a:ea typeface="微软雅黑" panose="020B0503020204020204" pitchFamily="34" charset="-122"/>
                    <a:sym typeface="Arial" panose="020B0604020202020204" pitchFamily="34" charset="0"/>
                  </a:rPr>
                  <a:t>范围内的零点压力最大偏差。</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r>
                  <a:rPr lang="zh-CN" altLang="en-US" b="1" dirty="0">
                    <a:latin typeface="Arial" panose="020B0604020202020204" pitchFamily="34" charset="0"/>
                    <a:ea typeface="微软雅黑" panose="020B0503020204020204" pitchFamily="34" charset="-122"/>
                    <a:sym typeface="Arial" panose="020B0604020202020204" pitchFamily="34" charset="0"/>
                  </a:rPr>
                  <a:t>在本实验中：</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sym typeface="Arial" panose="020B0604020202020204" pitchFamily="34" charset="0"/>
                        </a:rPr>
                        <m:t>Δ</m:t>
                      </m:r>
                      <m:r>
                        <a:rPr lang="en-US" altLang="zh-CN" sz="1600" i="1">
                          <a:latin typeface="Cambria Math" panose="02040503050406030204" pitchFamily="18" charset="0"/>
                          <a:sym typeface="Arial" panose="020B0604020202020204" pitchFamily="34" charset="0"/>
                        </a:rPr>
                        <m:t>𝑇</m:t>
                      </m:r>
                      <m:r>
                        <a:rPr lang="en-US" altLang="zh-CN" sz="1600" i="1">
                          <a:latin typeface="Cambria Math" panose="02040503050406030204" pitchFamily="18" charset="0"/>
                          <a:sym typeface="Arial" panose="020B0604020202020204" pitchFamily="34" charset="0"/>
                        </a:rPr>
                        <m:t>=70.0</m:t>
                      </m:r>
                      <m:r>
                        <a:rPr lang="en-US" altLang="zh-CN" sz="1600">
                          <a:latin typeface="Cambria Math" panose="02040503050406030204" pitchFamily="18" charset="0"/>
                          <a:sym typeface="Arial" panose="020B0604020202020204" pitchFamily="34" charset="0"/>
                        </a:rPr>
                        <m:t>°</m:t>
                      </m:r>
                      <m:r>
                        <a:rPr lang="en-US" altLang="zh-CN" sz="1600" i="1">
                          <a:latin typeface="Cambria Math" panose="02040503050406030204" pitchFamily="18" charset="0"/>
                          <a:sym typeface="Arial" panose="020B0604020202020204" pitchFamily="34" charset="0"/>
                        </a:rPr>
                        <m:t>𝐶</m:t>
                      </m:r>
                      <m:r>
                        <a:rPr lang="en-US" altLang="zh-CN" sz="1600" i="1">
                          <a:latin typeface="Cambria Math" panose="02040503050406030204" pitchFamily="18" charset="0"/>
                          <a:sym typeface="Arial" panose="020B0604020202020204" pitchFamily="34" charset="0"/>
                        </a:rPr>
                        <m:t>−21.5</m:t>
                      </m:r>
                      <m:r>
                        <a:rPr lang="en-US" altLang="zh-CN" sz="1600">
                          <a:latin typeface="Cambria Math" panose="02040503050406030204" pitchFamily="18" charset="0"/>
                          <a:sym typeface="Arial" panose="020B0604020202020204" pitchFamily="34" charset="0"/>
                        </a:rPr>
                        <m:t>°</m:t>
                      </m:r>
                      <m:r>
                        <a:rPr lang="en-US" altLang="zh-CN" sz="1600" i="1">
                          <a:latin typeface="Cambria Math" panose="02040503050406030204" pitchFamily="18" charset="0"/>
                          <a:sym typeface="Arial" panose="020B0604020202020204" pitchFamily="34" charset="0"/>
                        </a:rPr>
                        <m:t>𝐶</m:t>
                      </m:r>
                      <m:r>
                        <a:rPr lang="en-US" altLang="zh-CN" sz="1600" i="1">
                          <a:latin typeface="Cambria Math" panose="02040503050406030204" pitchFamily="18" charset="0"/>
                          <a:sym typeface="Arial" panose="020B0604020202020204" pitchFamily="34" charset="0"/>
                        </a:rPr>
                        <m:t>=48.5</m:t>
                      </m:r>
                      <m:r>
                        <a:rPr lang="en-US" altLang="zh-CN" sz="1600">
                          <a:latin typeface="Cambria Math" panose="02040503050406030204" pitchFamily="18" charset="0"/>
                          <a:sym typeface="Arial" panose="020B0604020202020204" pitchFamily="34" charset="0"/>
                        </a:rPr>
                        <m:t>°</m:t>
                      </m:r>
                      <m:r>
                        <a:rPr lang="en-US" altLang="zh-CN" sz="1600" i="1">
                          <a:latin typeface="Cambria Math" panose="02040503050406030204" pitchFamily="18" charset="0"/>
                          <a:sym typeface="Arial" panose="020B0604020202020204" pitchFamily="34" charset="0"/>
                        </a:rPr>
                        <m:t>𝐶</m:t>
                      </m:r>
                    </m:oMath>
                  </m:oMathPara>
                </a14:m>
                <a:endParaRPr lang="zh-CN" altLang="zh-CN" sz="1600" dirty="0">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sym typeface="Arial" panose="020B0604020202020204" pitchFamily="34" charset="0"/>
                            </a:rPr>
                          </m:ctrlPr>
                        </m:sSubPr>
                        <m:e>
                          <m:r>
                            <a:rPr lang="en-US" altLang="zh-CN" sz="1600" i="1">
                              <a:latin typeface="Cambria Math" panose="02040503050406030204" pitchFamily="18" charset="0"/>
                              <a:sym typeface="Arial" panose="020B0604020202020204" pitchFamily="34" charset="0"/>
                            </a:rPr>
                            <m:t>𝑈</m:t>
                          </m:r>
                        </m:e>
                        <m:sub>
                          <m:r>
                            <m:rPr>
                              <m:sty m:val="p"/>
                            </m:rPr>
                            <a:rPr lang="en-US" altLang="zh-CN" sz="1600">
                              <a:latin typeface="Cambria Math" panose="02040503050406030204" pitchFamily="18" charset="0"/>
                              <a:sym typeface="Arial" panose="020B0604020202020204" pitchFamily="34" charset="0"/>
                            </a:rPr>
                            <m:t>FS</m:t>
                          </m:r>
                        </m:sub>
                      </m:sSub>
                      <m:r>
                        <a:rPr lang="en-US" altLang="zh-CN" sz="1600" i="1">
                          <a:latin typeface="Cambria Math" panose="02040503050406030204" pitchFamily="18" charset="0"/>
                          <a:sym typeface="Arial" panose="020B0604020202020204" pitchFamily="34" charset="0"/>
                        </a:rPr>
                        <m:t>=83.36</m:t>
                      </m:r>
                      <m:r>
                        <m:rPr>
                          <m:sty m:val="p"/>
                        </m:rPr>
                        <a:rPr lang="en-US" altLang="zh-CN" sz="1600">
                          <a:latin typeface="Cambria Math" panose="02040503050406030204" pitchFamily="18" charset="0"/>
                          <a:sym typeface="Arial" panose="020B0604020202020204" pitchFamily="34" charset="0"/>
                        </a:rPr>
                        <m:t>mV</m:t>
                      </m:r>
                    </m:oMath>
                  </m:oMathPara>
                </a14:m>
                <a:endParaRPr lang="zh-CN" altLang="zh-CN" sz="1600" dirty="0">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sym typeface="Arial" panose="020B0604020202020204" pitchFamily="34" charset="0"/>
                            </a:rPr>
                          </m:ctrlPr>
                        </m:sSubPr>
                        <m:e>
                          <m:r>
                            <a:rPr lang="en-US" altLang="zh-CN" sz="1600" i="1">
                              <a:latin typeface="Cambria Math" panose="02040503050406030204" pitchFamily="18" charset="0"/>
                              <a:sym typeface="Arial" panose="020B0604020202020204" pitchFamily="34" charset="0"/>
                            </a:rPr>
                            <m:t>𝑃</m:t>
                          </m:r>
                        </m:e>
                        <m:sub>
                          <m:r>
                            <m:rPr>
                              <m:sty m:val="p"/>
                            </m:rPr>
                            <a:rPr lang="en-US" altLang="zh-CN" sz="1600">
                              <a:latin typeface="Cambria Math" panose="02040503050406030204" pitchFamily="18" charset="0"/>
                              <a:sym typeface="Arial" panose="020B0604020202020204" pitchFamily="34" charset="0"/>
                            </a:rPr>
                            <m:t>FS</m:t>
                          </m:r>
                        </m:sub>
                      </m:sSub>
                      <m:r>
                        <a:rPr lang="en-US" altLang="zh-CN" sz="1600" i="1">
                          <a:latin typeface="Cambria Math" panose="02040503050406030204" pitchFamily="18" charset="0"/>
                          <a:sym typeface="Arial" panose="020B0604020202020204" pitchFamily="34" charset="0"/>
                        </a:rPr>
                        <m:t>=5.0</m:t>
                      </m:r>
                      <m:r>
                        <a:rPr lang="en-US" altLang="zh-CN" sz="1600" i="1">
                          <a:latin typeface="Cambria Math" panose="02040503050406030204" pitchFamily="18" charset="0"/>
                          <a:sym typeface="Arial" panose="020B0604020202020204" pitchFamily="34" charset="0"/>
                        </a:rPr>
                        <m:t>𝑀𝑃𝑎</m:t>
                      </m:r>
                    </m:oMath>
                  </m:oMathPara>
                </a14:m>
                <a:endParaRPr lang="zh-CN" altLang="zh-CN" sz="1600" dirty="0">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sym typeface="Arial" panose="020B0604020202020204" pitchFamily="34" charset="0"/>
                        </a:rPr>
                        <m:t>Δ</m:t>
                      </m:r>
                      <m:sSub>
                        <m:sSubPr>
                          <m:ctrlPr>
                            <a:rPr lang="zh-CN" altLang="zh-CN" sz="1600" i="1">
                              <a:latin typeface="Cambria Math" panose="02040503050406030204" pitchFamily="18" charset="0"/>
                              <a:sym typeface="Arial" panose="020B0604020202020204" pitchFamily="34" charset="0"/>
                            </a:rPr>
                          </m:ctrlPr>
                        </m:sSubPr>
                        <m:e>
                          <m:r>
                            <a:rPr lang="en-US" altLang="zh-CN" sz="1600" i="1">
                              <a:latin typeface="Cambria Math" panose="02040503050406030204" pitchFamily="18" charset="0"/>
                              <a:sym typeface="Arial" panose="020B0604020202020204" pitchFamily="34" charset="0"/>
                            </a:rPr>
                            <m:t>𝑈</m:t>
                          </m:r>
                        </m:e>
                        <m:sub>
                          <m:r>
                            <a:rPr lang="en-US" altLang="zh-CN" sz="1600" i="1">
                              <a:latin typeface="Cambria Math" panose="02040503050406030204" pitchFamily="18" charset="0"/>
                              <a:sym typeface="Arial" panose="020B0604020202020204" pitchFamily="34" charset="0"/>
                            </a:rPr>
                            <m:t>0</m:t>
                          </m:r>
                          <m:r>
                            <m:rPr>
                              <m:sty m:val="p"/>
                            </m:rPr>
                            <a:rPr lang="en-US" altLang="zh-CN" sz="1600">
                              <a:latin typeface="Cambria Math" panose="02040503050406030204" pitchFamily="18" charset="0"/>
                              <a:sym typeface="Arial" panose="020B0604020202020204" pitchFamily="34" charset="0"/>
                            </a:rPr>
                            <m:t>m</m:t>
                          </m:r>
                        </m:sub>
                      </m:sSub>
                      <m:r>
                        <a:rPr lang="en-US" altLang="zh-CN" sz="1600" i="1">
                          <a:latin typeface="Cambria Math" panose="02040503050406030204" pitchFamily="18" charset="0"/>
                          <a:sym typeface="Arial" panose="020B0604020202020204" pitchFamily="34" charset="0"/>
                        </a:rPr>
                        <m:t>=</m:t>
                      </m:r>
                      <m:r>
                        <a:rPr lang="en-US" altLang="zh-CN" sz="1600">
                          <a:latin typeface="Cambria Math" panose="02040503050406030204" pitchFamily="18" charset="0"/>
                          <a:sym typeface="Arial" panose="020B0604020202020204" pitchFamily="34" charset="0"/>
                        </a:rPr>
                        <m:t>∣</m:t>
                      </m:r>
                      <m:r>
                        <a:rPr lang="en-US" altLang="zh-CN" sz="1600" i="1">
                          <a:latin typeface="Cambria Math" panose="02040503050406030204" pitchFamily="18" charset="0"/>
                          <a:sym typeface="Arial" panose="020B0604020202020204" pitchFamily="34" charset="0"/>
                        </a:rPr>
                        <m:t>−13.84−</m:t>
                      </m:r>
                      <m:d>
                        <m:dPr>
                          <m:ctrlPr>
                            <a:rPr lang="zh-CN" altLang="zh-CN" sz="1600" i="1">
                              <a:latin typeface="Cambria Math" panose="02040503050406030204" pitchFamily="18" charset="0"/>
                              <a:sym typeface="Arial" panose="020B0604020202020204" pitchFamily="34" charset="0"/>
                            </a:rPr>
                          </m:ctrlPr>
                        </m:dPr>
                        <m:e>
                          <m:r>
                            <a:rPr lang="en-US" altLang="zh-CN" sz="1600" i="1">
                              <a:latin typeface="Cambria Math" panose="02040503050406030204" pitchFamily="18" charset="0"/>
                              <a:sym typeface="Arial" panose="020B0604020202020204" pitchFamily="34" charset="0"/>
                            </a:rPr>
                            <m:t>−7.72</m:t>
                          </m:r>
                        </m:e>
                      </m:d>
                      <m:r>
                        <a:rPr lang="en-US" altLang="zh-CN" sz="1600" i="1">
                          <a:latin typeface="Cambria Math" panose="02040503050406030204" pitchFamily="18" charset="0"/>
                          <a:sym typeface="Arial" panose="020B0604020202020204" pitchFamily="34" charset="0"/>
                        </a:rPr>
                        <m:t>∣=6.12</m:t>
                      </m:r>
                      <m:r>
                        <m:rPr>
                          <m:sty m:val="p"/>
                        </m:rPr>
                        <a:rPr lang="en-US" altLang="zh-CN" sz="1600">
                          <a:latin typeface="Cambria Math" panose="02040503050406030204" pitchFamily="18" charset="0"/>
                          <a:sym typeface="Arial" panose="020B0604020202020204" pitchFamily="34" charset="0"/>
                        </a:rPr>
                        <m:t>mV</m:t>
                      </m:r>
                    </m:oMath>
                  </m:oMathPara>
                </a14:m>
                <a:endParaRPr lang="zh-CN" altLang="zh-CN" sz="1600" dirty="0">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sym typeface="Arial" panose="020B0604020202020204" pitchFamily="34" charset="0"/>
                        </a:rPr>
                        <m:t>∣</m:t>
                      </m:r>
                      <m:r>
                        <m:rPr>
                          <m:sty m:val="p"/>
                        </m:rPr>
                        <a:rPr lang="en-US" altLang="zh-CN" sz="1600">
                          <a:latin typeface="Cambria Math" panose="02040503050406030204" pitchFamily="18" charset="0"/>
                          <a:sym typeface="Arial" panose="020B0604020202020204" pitchFamily="34" charset="0"/>
                        </a:rPr>
                        <m:t>Δ</m:t>
                      </m:r>
                      <m:sSub>
                        <m:sSubPr>
                          <m:ctrlPr>
                            <a:rPr lang="zh-CN" altLang="zh-CN" sz="1600" i="1">
                              <a:latin typeface="Cambria Math" panose="02040503050406030204" pitchFamily="18" charset="0"/>
                              <a:sym typeface="Arial" panose="020B0604020202020204" pitchFamily="34" charset="0"/>
                            </a:rPr>
                          </m:ctrlPr>
                        </m:sSubPr>
                        <m:e>
                          <m:r>
                            <a:rPr lang="en-US" altLang="zh-CN" sz="1600" i="1">
                              <a:latin typeface="Cambria Math" panose="02040503050406030204" pitchFamily="18" charset="0"/>
                              <a:sym typeface="Arial" panose="020B0604020202020204" pitchFamily="34" charset="0"/>
                            </a:rPr>
                            <m:t>𝑃</m:t>
                          </m:r>
                        </m:e>
                        <m:sub>
                          <m:r>
                            <a:rPr lang="en-US" altLang="zh-CN" sz="1600" i="1">
                              <a:latin typeface="Cambria Math" panose="02040503050406030204" pitchFamily="18" charset="0"/>
                              <a:sym typeface="Arial" panose="020B0604020202020204" pitchFamily="34" charset="0"/>
                            </a:rPr>
                            <m:t>0</m:t>
                          </m:r>
                          <m:r>
                            <m:rPr>
                              <m:nor/>
                            </m:rPr>
                            <a:rPr lang="en-US" altLang="zh-CN" sz="1600">
                              <a:latin typeface="Arial" panose="020B0604020202020204" pitchFamily="34" charset="0"/>
                              <a:ea typeface="微软雅黑" panose="020B0503020204020204" pitchFamily="34" charset="-122"/>
                              <a:sym typeface="Arial" panose="020B0604020202020204" pitchFamily="34" charset="0"/>
                            </a:rPr>
                            <m:t>m</m:t>
                          </m:r>
                        </m:sub>
                      </m:sSub>
                      <m:r>
                        <a:rPr lang="en-US" altLang="zh-CN" sz="1600" i="1">
                          <a:latin typeface="Cambria Math" panose="02040503050406030204" pitchFamily="18" charset="0"/>
                          <a:sym typeface="Arial" panose="020B0604020202020204" pitchFamily="34" charset="0"/>
                        </a:rPr>
                        <m:t>∣=0.</m:t>
                      </m:r>
                      <m:r>
                        <a:rPr lang="en-US" altLang="zh-CN" sz="1600" b="0" i="1" smtClean="0">
                          <a:latin typeface="Cambria Math" panose="02040503050406030204" pitchFamily="18" charset="0"/>
                          <a:sym typeface="Arial" panose="020B0604020202020204" pitchFamily="34" charset="0"/>
                        </a:rPr>
                        <m:t>19</m:t>
                      </m:r>
                      <m:r>
                        <a:rPr lang="en-US" altLang="zh-CN" sz="1600" i="1">
                          <a:latin typeface="Cambria Math" panose="02040503050406030204" pitchFamily="18" charset="0"/>
                          <a:sym typeface="Arial" panose="020B0604020202020204" pitchFamily="34" charset="0"/>
                        </a:rPr>
                        <m:t>𝑀𝑃𝑎</m:t>
                      </m:r>
                    </m:oMath>
                  </m:oMathPara>
                </a14:m>
                <a:endParaRPr lang="en-US" altLang="zh-CN" sz="1600"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347614"/>
                <a:ext cx="8686800" cy="3608680"/>
              </a:xfrm>
              <a:prstGeom prst="rect">
                <a:avLst/>
              </a:prstGeom>
              <a:blipFill>
                <a:blip r:embed="rId3"/>
                <a:stretch>
                  <a:fillRect l="-630" t="-168"/>
                </a:stretch>
              </a:blipFill>
            </p:spPr>
            <p:txBody>
              <a:bodyPr/>
              <a:lstStyle/>
              <a:p>
                <a:r>
                  <a:rPr lang="zh-CN" altLang="en-US">
                    <a:noFill/>
                  </a:rPr>
                  <a:t> </a:t>
                </a:r>
              </a:p>
            </p:txBody>
          </p:sp>
        </mc:Fallback>
      </mc:AlternateContent>
      <p:sp>
        <p:nvSpPr>
          <p:cNvPr id="8" name="矩形 7"/>
          <p:cNvSpPr/>
          <p:nvPr/>
        </p:nvSpPr>
        <p:spPr>
          <a:xfrm>
            <a:off x="899592" y="915566"/>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66934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1134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29719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a:pPr>
                <a:r>
                  <a:rPr lang="zh-CN" altLang="en-US" b="1" dirty="0">
                    <a:latin typeface="Arial" panose="020B0604020202020204" pitchFamily="34" charset="0"/>
                    <a:ea typeface="微软雅黑" panose="020B0503020204020204" pitchFamily="34" charset="-122"/>
                    <a:sym typeface="Arial" panose="020B0604020202020204" pitchFamily="34" charset="0"/>
                  </a:rPr>
                  <a:t>零位温度系数</a:t>
                </a:r>
                <a14:m>
                  <m:oMath xmlns:m="http://schemas.openxmlformats.org/officeDocument/2006/math">
                    <m:sSub>
                      <m:sSubPr>
                        <m:ctrlPr>
                          <a:rPr lang="zh-CN" altLang="zh-CN" i="1">
                            <a:latin typeface="Cambria Math" panose="02040503050406030204" pitchFamily="18" charset="0"/>
                            <a:sym typeface="Arial" panose="020B0604020202020204" pitchFamily="34" charset="0"/>
                          </a:rPr>
                        </m:ctrlPr>
                      </m:sSubPr>
                      <m:e>
                        <m:r>
                          <a:rPr lang="en-US" altLang="zh-CN" i="1">
                            <a:latin typeface="Cambria Math" panose="02040503050406030204" pitchFamily="18" charset="0"/>
                            <a:sym typeface="Arial" panose="020B0604020202020204" pitchFamily="34" charset="0"/>
                          </a:rPr>
                          <m:t>𝛼</m:t>
                        </m:r>
                      </m:e>
                      <m:sub>
                        <m:r>
                          <a:rPr lang="en-US" altLang="zh-CN" i="1">
                            <a:latin typeface="Cambria Math" panose="02040503050406030204" pitchFamily="18" charset="0"/>
                            <a:sym typeface="Arial" panose="020B0604020202020204" pitchFamily="34" charset="0"/>
                          </a:rPr>
                          <m:t>0</m:t>
                        </m:r>
                      </m:sub>
                    </m:sSub>
                  </m:oMath>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融合前：</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𝚫</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𝒐𝒎</m:t>
                              </m:r>
                            </m:sub>
                          </m:sSub>
                          <m:r>
                            <a:rPr lang="en-US" altLang="zh-CN" b="1">
                              <a:latin typeface="Cambria Math" panose="02040503050406030204" pitchFamily="18" charset="0"/>
                              <a:sym typeface="Arial" panose="020B0604020202020204" pitchFamily="34" charset="0"/>
                            </a:rPr>
                            <m:t>∣</m:t>
                          </m:r>
                        </m:num>
                        <m:den>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𝑭𝑺</m:t>
                              </m:r>
                            </m:sub>
                          </m:sSub>
                        </m:den>
                      </m:f>
                      <m:r>
                        <a:rPr lang="en-US" altLang="zh-CN" b="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r>
                        <a:rPr lang="en-US" altLang="zh-CN" b="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𝟔</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𝟏𝟐</m:t>
                          </m:r>
                        </m:num>
                        <m:den>
                          <m:r>
                            <a:rPr lang="en-US" altLang="zh-CN" b="1" i="1">
                              <a:latin typeface="Cambria Math" panose="02040503050406030204" pitchFamily="18" charset="0"/>
                              <a:sym typeface="Arial" panose="020B0604020202020204" pitchFamily="34" charset="0"/>
                            </a:rPr>
                            <m:t>𝟖𝟑</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𝟑𝟔</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𝟒𝟖</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den>
                      </m:f>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𝟎</m:t>
                          </m:r>
                        </m:e>
                        <m: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m:t>
                          </m:r>
                        </m:sup>
                      </m:sSup>
                      <m:r>
                        <a:rPr lang="en-US" altLang="zh-CN" b="1">
                          <a:latin typeface="Cambria Math" panose="02040503050406030204" pitchFamily="18" charset="0"/>
                          <a:sym typeface="Arial" panose="020B0604020202020204" pitchFamily="34" charset="0"/>
                        </a:rPr>
                        <m:t>(/℃)</m:t>
                      </m:r>
                    </m:oMath>
                  </m:oMathPara>
                </a14:m>
                <a:endParaRPr lang="zh-CN" altLang="zh-CN" b="1"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融合后：</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Aft>
                    <a:spcPts val="600"/>
                  </a:spcAft>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𝚫</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𝒐𝒎</m:t>
                              </m:r>
                            </m:sub>
                          </m:sSub>
                          <m:r>
                            <a:rPr lang="en-US" altLang="zh-CN" b="1" i="1">
                              <a:latin typeface="Cambria Math" panose="02040503050406030204" pitchFamily="18" charset="0"/>
                              <a:sym typeface="Arial" panose="020B0604020202020204" pitchFamily="34" charset="0"/>
                            </a:rPr>
                            <m:t>∣</m:t>
                          </m:r>
                        </m:num>
                        <m:den>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𝑭𝑺</m:t>
                              </m:r>
                            </m:sub>
                          </m:sSub>
                        </m:den>
                      </m:f>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smtClean="0">
                              <a:latin typeface="Cambria Math" panose="02040503050406030204" pitchFamily="18" charset="0"/>
                              <a:sym typeface="Arial" panose="020B0604020202020204" pitchFamily="34" charset="0"/>
                            </a:rPr>
                            <m:t>𝟏𝟗</m:t>
                          </m:r>
                        </m:num>
                        <m:den>
                          <m:r>
                            <a:rPr lang="en-US" altLang="zh-CN" b="1" i="1">
                              <a:latin typeface="Cambria Math" panose="02040503050406030204" pitchFamily="18" charset="0"/>
                              <a:sym typeface="Arial" panose="020B0604020202020204" pitchFamily="34" charset="0"/>
                            </a:rPr>
                            <m:t>𝟓</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den>
                      </m:f>
                      <m:r>
                        <a:rPr lang="en-US" altLang="zh-CN" b="1" i="1">
                          <a:latin typeface="Cambria Math" panose="02040503050406030204" pitchFamily="18" charset="0"/>
                          <a:sym typeface="Arial" panose="020B0604020202020204" pitchFamily="34" charset="0"/>
                        </a:rPr>
                        <m:t>=</m:t>
                      </m:r>
                      <m:r>
                        <a:rPr lang="en-US" altLang="zh-CN" b="1" i="1" smtClean="0">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smtClean="0">
                          <a:latin typeface="Cambria Math" panose="02040503050406030204" pitchFamily="18" charset="0"/>
                          <a:sym typeface="Arial" panose="020B0604020202020204" pitchFamily="34" charset="0"/>
                        </a:rPr>
                        <m:t>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𝟎</m:t>
                          </m:r>
                        </m:e>
                        <m:sup>
                          <m:r>
                            <a:rPr lang="en-US" altLang="zh-CN" b="1" i="1">
                              <a:latin typeface="Cambria Math" panose="02040503050406030204" pitchFamily="18" charset="0"/>
                              <a:sym typeface="Arial" panose="020B0604020202020204" pitchFamily="34" charset="0"/>
                            </a:rPr>
                            <m:t>−</m:t>
                          </m:r>
                          <m:r>
                            <a:rPr lang="en-US" altLang="zh-CN" b="1" i="1" smtClean="0">
                              <a:latin typeface="Cambria Math" panose="02040503050406030204" pitchFamily="18" charset="0"/>
                              <a:sym typeface="Arial" panose="020B0604020202020204" pitchFamily="34" charset="0"/>
                            </a:rPr>
                            <m:t>𝟑</m:t>
                          </m:r>
                        </m:sup>
                      </m:sSup>
                      <m:r>
                        <a:rPr lang="en-US" altLang="zh-CN" b="1" i="1">
                          <a:latin typeface="Cambria Math" panose="02040503050406030204" pitchFamily="18" charset="0"/>
                          <a:sym typeface="Arial" panose="020B0604020202020204" pitchFamily="34" charset="0"/>
                        </a:rPr>
                        <m:t>(</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2971967"/>
              </a:xfrm>
              <a:prstGeom prst="rect">
                <a:avLst/>
              </a:prstGeom>
              <a:blipFill>
                <a:blip r:embed="rId3"/>
                <a:stretch>
                  <a:fillRect l="-630" t="-203"/>
                </a:stretch>
              </a:blipFill>
            </p:spPr>
            <p:txBody>
              <a:bodyPr/>
              <a:lstStyle/>
              <a:p>
                <a:r>
                  <a:rPr lang="zh-CN" altLang="en-US">
                    <a:noFill/>
                  </a:rPr>
                  <a:t> </a:t>
                </a:r>
              </a:p>
            </p:txBody>
          </p:sp>
        </mc:Fallback>
      </mc:AlternateContent>
      <p:sp>
        <p:nvSpPr>
          <p:cNvPr id="8" name="矩形 7"/>
          <p:cNvSpPr/>
          <p:nvPr/>
        </p:nvSpPr>
        <p:spPr>
          <a:xfrm>
            <a:off x="899592" y="1059582"/>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12341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281121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2"/>
                </a:pPr>
                <a:r>
                  <a:rPr lang="zh-CN" altLang="zh-CN" b="1" dirty="0">
                    <a:latin typeface="Arial" panose="020B0604020202020204" pitchFamily="34" charset="0"/>
                    <a:ea typeface="微软雅黑" panose="020B0503020204020204" pitchFamily="34" charset="-122"/>
                    <a:sym typeface="Arial" panose="020B0604020202020204" pitchFamily="34" charset="0"/>
                  </a:rPr>
                  <a:t>灵敏度温度系数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𝒔</m:t>
                        </m:r>
                      </m:sub>
                    </m:sSub>
                  </m:oMath>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buClr>
                    <a:schemeClr val="accent3">
                      <a:lumMod val="75000"/>
                    </a:schemeClr>
                  </a:buClr>
                </a:pPr>
                <a:r>
                  <a:rPr lang="zh-CN" altLang="zh-CN" b="1" dirty="0">
                    <a:latin typeface="Arial" panose="020B0604020202020204" pitchFamily="34" charset="0"/>
                    <a:ea typeface="微软雅黑" panose="020B0503020204020204" pitchFamily="34" charset="-122"/>
                    <a:sym typeface="Arial" panose="020B0604020202020204" pitchFamily="34" charset="0"/>
                  </a:rPr>
                  <a:t>灵敏度随温度漂移的速度，在数值上等于温度改变</a:t>
                </a:r>
                <a14:m>
                  <m:oMath xmlns:m="http://schemas.openxmlformats.org/officeDocument/2006/math">
                    <m:r>
                      <a:rPr lang="en-US" altLang="zh-CN" b="1">
                        <a:latin typeface="Cambria Math" panose="02040503050406030204" pitchFamily="18" charset="0"/>
                        <a:sym typeface="Arial" panose="020B0604020202020204" pitchFamily="34" charset="0"/>
                      </a:rPr>
                      <m:t> </m:t>
                    </m:r>
                    <m:r>
                      <a:rPr lang="en-US" altLang="zh-CN" b="1" i="1">
                        <a:latin typeface="Cambria Math" panose="02040503050406030204" pitchFamily="18" charset="0"/>
                        <a:sym typeface="Arial" panose="020B0604020202020204" pitchFamily="34" charset="0"/>
                      </a:rPr>
                      <m:t>𝟏</m:t>
                    </m:r>
                    <m:r>
                      <a:rPr lang="en-US" altLang="zh-CN" b="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时，灵敏度的相对改变量</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融合前：</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𝒔</m:t>
                          </m:r>
                        </m:sub>
                      </m:sSub>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m:t>
                          </m:r>
                        </m:num>
                        <m:den>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oMath>
                  </m:oMathPara>
                </a14:m>
                <a:br>
                  <a:rPr lang="en-US" altLang="zh-CN" b="1" dirty="0">
                    <a:latin typeface="Arial" panose="020B0604020202020204" pitchFamily="34" charset="0"/>
                    <a:ea typeface="微软雅黑" panose="020B0503020204020204" pitchFamily="34" charset="-122"/>
                    <a:sym typeface="Arial" panose="020B0604020202020204" pitchFamily="34" charset="0"/>
                  </a:rPr>
                </a:b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融合后：</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Aft>
                    <a:spcPts val="1200"/>
                  </a:spcAft>
                  <a:buClr>
                    <a:schemeClr val="accent3">
                      <a:lumMod val="75000"/>
                    </a:schemeClr>
                  </a:buClr>
                </a:pPr>
                <a14:m>
                  <m:oMath xmlns:m="http://schemas.openxmlformats.org/officeDocument/2006/math">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𝒔</m:t>
                        </m:r>
                      </m:sub>
                    </m:sSub>
                    <m:r>
                      <a:rPr lang="en-US" altLang="zh-CN" sz="2000" b="1" i="1">
                        <a:latin typeface="Cambria Math" panose="02040503050406030204" pitchFamily="18" charset="0"/>
                        <a:sym typeface="Arial" panose="020B0604020202020204" pitchFamily="34" charset="0"/>
                      </a:rPr>
                      <m:t>=</m:t>
                    </m:r>
                    <m:f>
                      <m:fPr>
                        <m:ctrlPr>
                          <a:rPr lang="zh-CN" altLang="zh-CN" sz="2000" b="1" i="1">
                            <a:latin typeface="Cambria Math" panose="02040503050406030204" pitchFamily="18" charset="0"/>
                            <a:sym typeface="Arial" panose="020B0604020202020204" pitchFamily="34" charset="0"/>
                          </a:rPr>
                        </m:ctrlPr>
                      </m:fPr>
                      <m:num>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𝒎𝒊𝒏</m:t>
                            </m:r>
                          </m:sub>
                        </m:sSub>
                        <m:r>
                          <a:rPr lang="en-US" altLang="zh-CN" sz="2000" b="1" i="1">
                            <a:latin typeface="Cambria Math" panose="02040503050406030204" pitchFamily="18" charset="0"/>
                            <a:sym typeface="Arial" panose="020B0604020202020204" pitchFamily="34" charset="0"/>
                          </a:rPr>
                          <m:t>)−</m:t>
                        </m:r>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𝒎𝒂𝒙</m:t>
                            </m:r>
                          </m:sub>
                        </m:sSub>
                        <m:r>
                          <a:rPr lang="en-US" altLang="zh-CN" sz="2000" b="1" i="1">
                            <a:latin typeface="Cambria Math" panose="02040503050406030204" pitchFamily="18" charset="0"/>
                            <a:sym typeface="Arial" panose="020B0604020202020204" pitchFamily="34" charset="0"/>
                          </a:rPr>
                          <m:t>)</m:t>
                        </m:r>
                      </m:num>
                      <m:den>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𝑻</m:t>
                            </m:r>
                          </m:e>
                          <m:sub>
                            <m:r>
                              <a:rPr lang="en-US" altLang="zh-CN" sz="2000" b="1" i="1">
                                <a:latin typeface="Cambria Math" panose="02040503050406030204" pitchFamily="18" charset="0"/>
                                <a:sym typeface="Arial" panose="020B0604020202020204" pitchFamily="34" charset="0"/>
                              </a:rPr>
                              <m:t>𝒎𝒊𝒏</m:t>
                            </m:r>
                          </m:sub>
                        </m:sSub>
                        <m:r>
                          <a:rPr lang="en-US" altLang="zh-CN" sz="2000" b="1" i="1">
                            <a:latin typeface="Cambria Math" panose="02040503050406030204" pitchFamily="18" charset="0"/>
                            <a:sym typeface="Arial" panose="020B0604020202020204" pitchFamily="34" charset="0"/>
                          </a:rPr>
                          <m:t>)</m:t>
                        </m:r>
                        <m:r>
                          <a:rPr lang="en-US" altLang="zh-CN" sz="2000" b="1" i="1">
                            <a:latin typeface="Cambria Math" panose="02040503050406030204" pitchFamily="18" charset="0"/>
                            <a:sym typeface="Arial" panose="020B0604020202020204" pitchFamily="34" charset="0"/>
                          </a:rPr>
                          <m:t>𝜟</m:t>
                        </m:r>
                        <m:r>
                          <a:rPr lang="en-US" altLang="zh-CN" sz="2000" b="1" i="1">
                            <a:latin typeface="Cambria Math" panose="02040503050406030204" pitchFamily="18" charset="0"/>
                            <a:sym typeface="Arial" panose="020B0604020202020204" pitchFamily="34" charset="0"/>
                          </a:rPr>
                          <m:t>𝑻</m:t>
                        </m:r>
                      </m:den>
                    </m:f>
                  </m:oMath>
                </a14:m>
                <a:r>
                  <a:rPr lang="en-US" altLang="zh-CN" sz="2000" b="1" dirty="0">
                    <a:latin typeface="Arial" panose="020B0604020202020204" pitchFamily="34" charset="0"/>
                    <a:ea typeface="微软雅黑" panose="020B0503020204020204" pitchFamily="34" charset="-122"/>
                    <a:sym typeface="Arial" panose="020B0604020202020204" pitchFamily="34" charset="0"/>
                  </a:rPr>
                  <a:t>    </a:t>
                </a: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2811219"/>
              </a:xfrm>
              <a:prstGeom prst="rect">
                <a:avLst/>
              </a:prstGeom>
              <a:blipFill>
                <a:blip r:embed="rId3"/>
                <a:stretch>
                  <a:fillRect l="-630" t="-215" r="-3009"/>
                </a:stretch>
              </a:blipFill>
            </p:spPr>
            <p:txBody>
              <a:bodyPr/>
              <a:lstStyle/>
              <a:p>
                <a:r>
                  <a:rPr lang="zh-CN" altLang="en-US">
                    <a:noFill/>
                  </a:rPr>
                  <a:t> </a:t>
                </a:r>
              </a:p>
            </p:txBody>
          </p:sp>
        </mc:Fallback>
      </mc:AlternateContent>
      <p:sp>
        <p:nvSpPr>
          <p:cNvPr id="8" name="矩形 7"/>
          <p:cNvSpPr/>
          <p:nvPr/>
        </p:nvSpPr>
        <p:spPr>
          <a:xfrm>
            <a:off x="899592" y="1059582"/>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7934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23478"/>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146653"/>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4788" y="1491630"/>
                <a:ext cx="8686800" cy="300082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mj-ea"/>
                  <a:buAutoNum type="circleNumDbPlain" startAt="2"/>
                </a:pPr>
                <a:r>
                  <a:rPr lang="zh-CN" altLang="zh-CN" b="1" dirty="0">
                    <a:latin typeface="Arial" panose="020B0604020202020204" pitchFamily="34" charset="0"/>
                    <a:ea typeface="微软雅黑" panose="020B0503020204020204" pitchFamily="34" charset="-122"/>
                    <a:sym typeface="Arial" panose="020B0604020202020204" pitchFamily="34" charset="0"/>
                  </a:rPr>
                  <a:t>灵敏度温度系数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𝒔</m:t>
                        </m:r>
                      </m:sub>
                    </m:sSub>
                  </m:oMath>
                </a14:m>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zh-CN" b="1" dirty="0">
                    <a:latin typeface="Arial" panose="020B0604020202020204" pitchFamily="34" charset="0"/>
                    <a:ea typeface="微软雅黑" panose="020B0503020204020204" pitchFamily="34" charset="-122"/>
                    <a:sym typeface="Arial" panose="020B0604020202020204" pitchFamily="34" charset="0"/>
                  </a:rPr>
                  <a:t>式中：</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𝑷</m:t>
                    </m:r>
                    <m:d>
                      <m:dPr>
                        <m:ctrlPr>
                          <a:rPr lang="zh-CN" altLang="zh-CN" b="1" i="1">
                            <a:latin typeface="Cambria Math" panose="02040503050406030204" pitchFamily="18" charset="0"/>
                            <a:sym typeface="Arial" panose="020B0604020202020204" pitchFamily="34" charset="0"/>
                          </a:rPr>
                        </m:ctrlPr>
                      </m:dPr>
                      <m:e>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e>
                    </m:d>
                  </m:oMath>
                </a14:m>
                <a:r>
                  <a:rPr lang="zh-CN" altLang="zh-CN" b="1" dirty="0">
                    <a:latin typeface="Arial" panose="020B0604020202020204" pitchFamily="34" charset="0"/>
                    <a:ea typeface="微软雅黑" panose="020B0503020204020204" pitchFamily="34" charset="-122"/>
                    <a:sym typeface="Arial" panose="020B0604020202020204" pitchFamily="34" charset="0"/>
                  </a:rPr>
                  <a:t>—同一输入压力作用下，工作温度为</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时，压力传感器的输入值；</a:t>
                </a:r>
                <a:r>
                  <a:rPr lang="en-US" altLang="zh-CN" b="1"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—同一输入压力作用下，工作温度为</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时，压力传感器的输入值；</a:t>
                </a:r>
                <a:r>
                  <a:rPr lang="en-US" altLang="zh-CN" b="1"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𝑼</m:t>
                    </m:r>
                    <m:d>
                      <m:dPr>
                        <m:ctrlPr>
                          <a:rPr lang="zh-CN" altLang="zh-CN" b="1" i="1">
                            <a:latin typeface="Cambria Math" panose="02040503050406030204" pitchFamily="18" charset="0"/>
                            <a:sym typeface="Arial" panose="020B0604020202020204" pitchFamily="34" charset="0"/>
                          </a:rPr>
                        </m:ctrlPr>
                      </m:dPr>
                      <m:e>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e>
                    </m:d>
                  </m:oMath>
                </a14:m>
                <a:r>
                  <a:rPr lang="zh-CN" altLang="zh-CN" b="1" dirty="0">
                    <a:latin typeface="Arial" panose="020B0604020202020204" pitchFamily="34" charset="0"/>
                    <a:ea typeface="微软雅黑" panose="020B0503020204020204" pitchFamily="34" charset="-122"/>
                    <a:sym typeface="Arial" panose="020B0604020202020204" pitchFamily="34" charset="0"/>
                  </a:rPr>
                  <a:t>—同一输入压力作用下，工作温度为</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时，压力传感器的输出值；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0" smtClean="0">
                        <a:latin typeface="Cambria Math" panose="02040503050406030204" pitchFamily="18" charset="0"/>
                        <a:sym typeface="Arial" panose="020B0604020202020204" pitchFamily="34" charset="0"/>
                      </a:rPr>
                      <m:t>              </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—同一输入压力作用下，工作温度为</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时，压力传感器的输出值；</a:t>
                </a:r>
                <a:r>
                  <a:rPr lang="en-US" altLang="zh-CN" b="1" dirty="0">
                    <a:latin typeface="Arial" panose="020B0604020202020204" pitchFamily="34" charset="0"/>
                    <a:ea typeface="微软雅黑" panose="020B0503020204020204" pitchFamily="34" charset="-122"/>
                    <a:sym typeface="Arial" panose="020B0604020202020204" pitchFamily="34" charset="0"/>
                  </a:rPr>
                  <a:t> </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—工作温度变化范围，</a:t>
                </a:r>
                <a14:m>
                  <m:oMath xmlns:m="http://schemas.openxmlformats.org/officeDocument/2006/math">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oMath>
                </a14:m>
                <a:r>
                  <a:rPr lang="zh-CN" altLang="zh-CN" b="1" dirty="0">
                    <a:latin typeface="Arial" panose="020B0604020202020204" pitchFamily="34" charset="0"/>
                    <a:ea typeface="微软雅黑" panose="020B0503020204020204" pitchFamily="34" charset="-122"/>
                    <a:sym typeface="Arial" panose="020B0604020202020204" pitchFamily="34" charset="0"/>
                  </a:rPr>
                  <a:t>。</a:t>
                </a:r>
              </a:p>
            </p:txBody>
          </p:sp>
        </mc:Choice>
        <mc:Fallback xmlns="">
          <p:sp>
            <p:nvSpPr>
              <p:cNvPr id="13" name="矩形 12"/>
              <p:cNvSpPr>
                <a:spLocks noRot="1" noChangeAspect="1" noMove="1" noResize="1" noEditPoints="1" noAdjustHandles="1" noChangeArrowheads="1" noChangeShapeType="1" noTextEdit="1"/>
              </p:cNvSpPr>
              <p:nvPr/>
            </p:nvSpPr>
            <p:spPr>
              <a:xfrm>
                <a:off x="224788" y="1491630"/>
                <a:ext cx="8686800" cy="3000821"/>
              </a:xfrm>
              <a:prstGeom prst="rect">
                <a:avLst/>
              </a:prstGeom>
              <a:blipFill>
                <a:blip r:embed="rId3"/>
                <a:stretch>
                  <a:fillRect l="-630" r="-3079" b="-403"/>
                </a:stretch>
              </a:blipFill>
            </p:spPr>
            <p:txBody>
              <a:bodyPr/>
              <a:lstStyle/>
              <a:p>
                <a:r>
                  <a:rPr lang="zh-CN" altLang="en-US">
                    <a:noFill/>
                  </a:rPr>
                  <a:t> </a:t>
                </a:r>
              </a:p>
            </p:txBody>
          </p:sp>
        </mc:Fallback>
      </mc:AlternateContent>
      <p:sp>
        <p:nvSpPr>
          <p:cNvPr id="8" name="矩形 7"/>
          <p:cNvSpPr/>
          <p:nvPr/>
        </p:nvSpPr>
        <p:spPr>
          <a:xfrm>
            <a:off x="899592" y="915566"/>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66934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64081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23478"/>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146653"/>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4788" y="1491630"/>
                <a:ext cx="8686800" cy="303499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mj-ea"/>
                  <a:buAutoNum type="circleNumDbPlain" startAt="2"/>
                </a:pPr>
                <a:r>
                  <a:rPr lang="zh-CN" altLang="zh-CN" b="1" dirty="0">
                    <a:latin typeface="Arial" panose="020B0604020202020204" pitchFamily="34" charset="0"/>
                    <a:ea typeface="微软雅黑" panose="020B0503020204020204" pitchFamily="34" charset="-122"/>
                    <a:sym typeface="Arial" panose="020B0604020202020204" pitchFamily="34" charset="0"/>
                  </a:rPr>
                  <a:t>灵敏度温度系数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𝒔</m:t>
                        </m:r>
                      </m:sub>
                    </m:sSub>
                  </m:oMath>
                </a14:m>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latin typeface="Arial" panose="020B0604020202020204" pitchFamily="34" charset="0"/>
                    <a:ea typeface="微软雅黑" panose="020B0503020204020204" pitchFamily="34" charset="-122"/>
                    <a:sym typeface="Arial" panose="020B0604020202020204" pitchFamily="34" charset="0"/>
                  </a:rPr>
                  <a:t>融合前：</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𝟕𝟎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m:rPr>
                          <m:nor/>
                        </m:rPr>
                        <a:rPr lang="en-US" altLang="zh-CN" b="1">
                          <a:latin typeface="Arial" panose="020B0604020202020204" pitchFamily="34" charset="0"/>
                          <a:ea typeface="微软雅黑" panose="020B0503020204020204" pitchFamily="34" charset="-122"/>
                          <a:sym typeface="Arial" panose="020B0604020202020204" pitchFamily="34" charset="0"/>
                        </a:rPr>
                        <m:t>°</m:t>
                      </m:r>
                      <m:r>
                        <m:rPr>
                          <m:nor/>
                        </m:rPr>
                        <a:rPr lang="en-US" altLang="zh-CN" b="1">
                          <a:latin typeface="Arial" panose="020B0604020202020204" pitchFamily="34" charset="0"/>
                          <a:ea typeface="微软雅黑" panose="020B0503020204020204" pitchFamily="34" charset="-122"/>
                          <a:sym typeface="Arial" panose="020B0604020202020204" pitchFamily="34" charset="0"/>
                        </a:rPr>
                        <m:t>C</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sym typeface="Arial" panose="020B0604020202020204" pitchFamily="34" charset="0"/>
                        </a:rPr>
                        <m:t>𝚫</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𝟕𝟑</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𝟖𝟑</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𝟑𝟔</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𝟎𝟖</m:t>
                      </m:r>
                      <m:r>
                        <a:rPr lang="en-US" altLang="zh-CN" b="1" i="1">
                          <a:latin typeface="Cambria Math" panose="02040503050406030204" pitchFamily="18" charset="0"/>
                          <a:sym typeface="Arial" panose="020B0604020202020204" pitchFamily="34" charset="0"/>
                        </a:rPr>
                        <m:t>𝒎𝑽</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𝑪</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𝟖𝟑</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𝟑𝟔</m:t>
                      </m:r>
                      <m:r>
                        <a:rPr lang="en-US" altLang="zh-CN" b="1" i="1">
                          <a:latin typeface="Cambria Math" panose="02040503050406030204" pitchFamily="18" charset="0"/>
                          <a:sym typeface="Arial" panose="020B0604020202020204" pitchFamily="34" charset="0"/>
                        </a:rPr>
                        <m:t>𝒎𝑽</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𝒔</m:t>
                          </m:r>
                        </m:sub>
                      </m:sSub>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m:t>
                          </m:r>
                        </m:num>
                        <m:den>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𝟎𝟖</m:t>
                          </m:r>
                        </m:num>
                        <m:den>
                          <m:r>
                            <a:rPr lang="en-US" altLang="zh-CN" b="1" i="1">
                              <a:latin typeface="Cambria Math" panose="02040503050406030204" pitchFamily="18" charset="0"/>
                              <a:sym typeface="Arial" panose="020B0604020202020204" pitchFamily="34" charset="0"/>
                            </a:rPr>
                            <m:t>𝟖𝟑</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𝟑𝟔</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𝟒𝟗</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𝟎</m:t>
                          </m:r>
                        </m:e>
                        <m: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m:t>
                          </m:r>
                        </m:sup>
                      </m:sSup>
                      <m:r>
                        <a:rPr lang="en-US" altLang="zh-CN" b="1" i="1">
                          <a:latin typeface="Cambria Math" panose="02040503050406030204" pitchFamily="18" charset="0"/>
                          <a:sym typeface="Arial" panose="020B0604020202020204" pitchFamily="34" charset="0"/>
                        </a:rPr>
                        <m:t>(</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m:t>
                      </m:r>
                    </m:oMath>
                  </m:oMathPara>
                </a14:m>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4788" y="1491630"/>
                <a:ext cx="8686800" cy="3034998"/>
              </a:xfrm>
              <a:prstGeom prst="rect">
                <a:avLst/>
              </a:prstGeom>
              <a:blipFill>
                <a:blip r:embed="rId3"/>
                <a:stretch>
                  <a:fillRect l="-630"/>
                </a:stretch>
              </a:blipFill>
            </p:spPr>
            <p:txBody>
              <a:bodyPr/>
              <a:lstStyle/>
              <a:p>
                <a:r>
                  <a:rPr lang="zh-CN" altLang="en-US">
                    <a:noFill/>
                  </a:rPr>
                  <a:t> </a:t>
                </a:r>
              </a:p>
            </p:txBody>
          </p:sp>
        </mc:Fallback>
      </mc:AlternateContent>
      <p:sp>
        <p:nvSpPr>
          <p:cNvPr id="8" name="矩形 7"/>
          <p:cNvSpPr/>
          <p:nvPr/>
        </p:nvSpPr>
        <p:spPr>
          <a:xfrm>
            <a:off x="899592" y="915566"/>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66934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0135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450732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443583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多元回归法与多元回归方程</a:t>
            </a:r>
          </a:p>
        </p:txBody>
      </p:sp>
      <p:sp>
        <p:nvSpPr>
          <p:cNvPr id="6" name="矩形 5"/>
          <p:cNvSpPr/>
          <p:nvPr/>
        </p:nvSpPr>
        <p:spPr>
          <a:xfrm>
            <a:off x="1943708" y="1023578"/>
            <a:ext cx="5040560" cy="447174"/>
          </a:xfrm>
          <a:prstGeom prst="rect">
            <a:avLst/>
          </a:prstGeom>
        </p:spPr>
        <p:txBody>
          <a:bodyPr wrap="square">
            <a:spAutoFit/>
          </a:bodyPr>
          <a:lstStyle/>
          <a:p>
            <a:pPr lvl="0" algn="ctr">
              <a:lnSpc>
                <a:spcPct val="125000"/>
              </a:lnSpc>
            </a:pPr>
            <a:r>
              <a:rPr lang="zh-CN" altLang="en-US" sz="2000" b="1" dirty="0">
                <a:solidFill>
                  <a:srgbClr val="C00000"/>
                </a:solidFill>
                <a:latin typeface="Arial" panose="020B0604020202020204" pitchFamily="34" charset="0"/>
                <a:ea typeface="微软雅黑" panose="020B0503020204020204" pitchFamily="34" charset="-122"/>
                <a:sym typeface="Arial" panose="020B0604020202020204" pitchFamily="34" charset="0"/>
              </a:rPr>
              <a:t>多元回归分析模型法建立逆模型的核心思想</a:t>
            </a:r>
          </a:p>
        </p:txBody>
      </p:sp>
      <p:graphicFrame>
        <p:nvGraphicFramePr>
          <p:cNvPr id="9" name="图示 8"/>
          <p:cNvGraphicFramePr/>
          <p:nvPr>
            <p:extLst>
              <p:ext uri="{D42A27DB-BD31-4B8C-83A1-F6EECF244321}">
                <p14:modId xmlns:p14="http://schemas.microsoft.com/office/powerpoint/2010/main" val="2547491384"/>
              </p:ext>
            </p:extLst>
          </p:nvPr>
        </p:nvGraphicFramePr>
        <p:xfrm>
          <a:off x="935596" y="1353329"/>
          <a:ext cx="756084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90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23478"/>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146653"/>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4788" y="1491630"/>
                <a:ext cx="8686800" cy="279275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mj-ea"/>
                  <a:buAutoNum type="circleNumDbPlain" startAt="2"/>
                </a:pPr>
                <a:r>
                  <a:rPr lang="zh-CN" altLang="zh-CN" b="1" dirty="0">
                    <a:latin typeface="Arial" panose="020B0604020202020204" pitchFamily="34" charset="0"/>
                    <a:ea typeface="微软雅黑" panose="020B0503020204020204" pitchFamily="34" charset="-122"/>
                    <a:sym typeface="Arial" panose="020B0604020202020204" pitchFamily="34" charset="0"/>
                  </a:rPr>
                  <a:t>灵敏度温度系数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𝒔</m:t>
                        </m:r>
                      </m:sub>
                    </m:sSub>
                  </m:oMath>
                </a14:m>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latin typeface="Arial" panose="020B0604020202020204" pitchFamily="34" charset="0"/>
                    <a:ea typeface="微软雅黑" panose="020B0503020204020204" pitchFamily="34" charset="-122"/>
                    <a:sym typeface="Arial" panose="020B0604020202020204" pitchFamily="34" charset="0"/>
                  </a:rPr>
                  <a:t>融合后：</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𝟕𝟎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m:rPr>
                          <m:nor/>
                        </m:rPr>
                        <a:rPr lang="en-US" altLang="zh-CN" b="1">
                          <a:latin typeface="Arial" panose="020B0604020202020204" pitchFamily="34" charset="0"/>
                          <a:ea typeface="微软雅黑" panose="020B0503020204020204" pitchFamily="34" charset="-122"/>
                          <a:sym typeface="Arial" panose="020B0604020202020204" pitchFamily="34" charset="0"/>
                        </a:rPr>
                        <m:t>°</m:t>
                      </m:r>
                      <m:r>
                        <m:rPr>
                          <m:nor/>
                        </m:rPr>
                        <a:rPr lang="en-US" altLang="zh-CN" b="1">
                          <a:latin typeface="Arial" panose="020B0604020202020204" pitchFamily="34" charset="0"/>
                          <a:ea typeface="微软雅黑" panose="020B0503020204020204" pitchFamily="34" charset="-122"/>
                          <a:sym typeface="Arial" panose="020B0604020202020204" pitchFamily="34" charset="0"/>
                        </a:rPr>
                        <m:t>C</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l-GR" altLang="zh-CN" b="1" i="1">
                          <a:latin typeface="Cambria Math" panose="02040503050406030204" pitchFamily="18" charset="0"/>
                          <a:sym typeface="Arial" panose="020B0604020202020204" pitchFamily="34" charset="0"/>
                        </a:rPr>
                        <m:t>𝜟</m:t>
                      </m:r>
                      <m:sSub>
                        <m:sSubPr>
                          <m:ctrlPr>
                            <a:rPr lang="en-US"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𝑷</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 </m:t>
                      </m:r>
                      <m:r>
                        <a:rPr lang="en-US" altLang="zh-CN" b="1" i="1">
                          <a:latin typeface="Cambria Math" panose="02040503050406030204" pitchFamily="18" charset="0"/>
                          <a:sym typeface="Arial" panose="020B0604020202020204" pitchFamily="34" charset="0"/>
                        </a:rPr>
                        <m:t>𝑷</m:t>
                      </m:r>
                      <m:d>
                        <m:dPr>
                          <m:ctrlPr>
                            <a:rPr lang="en-US" altLang="zh-CN" b="1" i="1">
                              <a:latin typeface="Cambria Math" panose="02040503050406030204" pitchFamily="18" charset="0"/>
                              <a:sym typeface="Arial" panose="020B0604020202020204" pitchFamily="34" charset="0"/>
                            </a:rPr>
                          </m:ctrlPr>
                        </m:dPr>
                        <m:e>
                          <m:sSub>
                            <m:sSubPr>
                              <m:ctrlPr>
                                <a:rPr lang="en-US"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e>
                      </m:d>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𝑷</m:t>
                      </m:r>
                      <m:d>
                        <m:dPr>
                          <m:ctrlPr>
                            <a:rPr lang="en-US" altLang="zh-CN" b="1" i="1">
                              <a:latin typeface="Cambria Math" panose="02040503050406030204" pitchFamily="18" charset="0"/>
                              <a:sym typeface="Arial" panose="020B0604020202020204" pitchFamily="34" charset="0"/>
                            </a:rPr>
                          </m:ctrlPr>
                        </m:dPr>
                        <m:e>
                          <m:sSub>
                            <m:sSubPr>
                              <m:ctrlPr>
                                <a:rPr lang="en-US"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e>
                      </m:d>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𝟖𝟓</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𝟐𝟓</m:t>
                      </m:r>
                      <m:r>
                        <a:rPr lang="en-US" altLang="zh-CN" b="1" i="1">
                          <a:latin typeface="Cambria Math" panose="02040503050406030204" pitchFamily="18" charset="0"/>
                          <a:sym typeface="Arial" panose="020B0604020202020204" pitchFamily="34" charset="0"/>
                        </a:rPr>
                        <m:t> </m:t>
                      </m:r>
                      <m:r>
                        <a:rPr lang="en-US" altLang="zh-CN" b="1" i="1">
                          <a:latin typeface="Cambria Math" panose="02040503050406030204" pitchFamily="18" charset="0"/>
                          <a:sym typeface="Arial" panose="020B0604020202020204" pitchFamily="34" charset="0"/>
                        </a:rPr>
                        <m:t>𝑴𝒑𝒂</m:t>
                      </m:r>
                    </m:oMath>
                  </m:oMathPara>
                </a14:m>
                <a:endParaRPr lang="en-US" altLang="zh-CN" b="1" i="1" dirty="0">
                  <a:latin typeface="Arial" panose="020B0604020202020204" pitchFamily="34" charset="0"/>
                  <a:ea typeface="微软雅黑" panose="020B0503020204020204" pitchFamily="34" charset="-122"/>
                  <a:sym typeface="Arial" panose="020B0604020202020204" pitchFamily="34" charset="0"/>
                </a:endParaRPr>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𝒂</m:t>
                          </m:r>
                        </m:e>
                        <m:sub>
                          <m:r>
                            <a:rPr lang="en-US" altLang="zh-CN" b="1" i="1">
                              <a:latin typeface="Cambria Math" panose="02040503050406030204" pitchFamily="18" charset="0"/>
                              <a:sym typeface="Arial" panose="020B0604020202020204" pitchFamily="34" charset="0"/>
                            </a:rPr>
                            <m:t>𝒔</m:t>
                          </m:r>
                        </m:sub>
                      </m:sSub>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𝒎𝒂𝒙</m:t>
                              </m:r>
                            </m:sub>
                          </m:sSub>
                          <m:r>
                            <a:rPr lang="en-US" altLang="zh-CN" b="1" i="1">
                              <a:latin typeface="Cambria Math" panose="02040503050406030204" pitchFamily="18" charset="0"/>
                              <a:sym typeface="Arial" panose="020B0604020202020204" pitchFamily="34" charset="0"/>
                            </a:rPr>
                            <m:t>)</m:t>
                          </m:r>
                        </m:num>
                        <m:den>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𝑻</m:t>
                              </m:r>
                            </m:e>
                            <m:sub>
                              <m:r>
                                <a:rPr lang="en-US" altLang="zh-CN" b="1" i="1">
                                  <a:latin typeface="Cambria Math" panose="02040503050406030204" pitchFamily="18" charset="0"/>
                                  <a:sym typeface="Arial" panose="020B0604020202020204" pitchFamily="34" charset="0"/>
                                </a:rPr>
                                <m:t>𝒎𝒊𝒏</m:t>
                              </m:r>
                            </m:sub>
                          </m:sSub>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𝑻</m:t>
                          </m:r>
                        </m:den>
                      </m:f>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𝟐𝟓</m:t>
                          </m:r>
                        </m:num>
                        <m:den>
                          <m:r>
                            <a:rPr lang="en-US" altLang="zh-CN" b="1" i="1">
                              <a:latin typeface="Cambria Math" panose="02040503050406030204" pitchFamily="18" charset="0"/>
                              <a:sym typeface="Arial" panose="020B0604020202020204" pitchFamily="34" charset="0"/>
                            </a:rPr>
                            <m:t>𝟓</m:t>
                          </m:r>
                          <m:r>
                            <a:rPr lang="en-US" altLang="zh-CN" b="1" i="1">
                              <a:latin typeface="Cambria Math" panose="02040503050406030204" pitchFamily="18" charset="0"/>
                              <a:sym typeface="Arial" panose="020B0604020202020204" pitchFamily="34" charset="0"/>
                            </a:rPr>
                            <m:t>.</m:t>
                          </m:r>
                          <m:r>
                            <a:rPr lang="en-US" altLang="zh-CN" b="1" i="1" smtClean="0">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𝟒𝟖</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den>
                      </m:f>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𝟎</m:t>
                          </m:r>
                        </m:e>
                        <m: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𝟑</m:t>
                          </m:r>
                        </m:sup>
                      </m:sSup>
                      <m:r>
                        <a:rPr lang="en-US" altLang="zh-CN" b="1" i="1">
                          <a:latin typeface="Cambria Math" panose="02040503050406030204" pitchFamily="18" charset="0"/>
                          <a:sym typeface="Arial" panose="020B0604020202020204" pitchFamily="34" charset="0"/>
                        </a:rPr>
                        <m:t>(</m:t>
                      </m:r>
                      <m:r>
                        <a:rPr lang="en-US" altLang="zh-CN" b="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m:t>
                      </m:r>
                    </m:oMath>
                  </m:oMathPara>
                </a14:m>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4788" y="1491630"/>
                <a:ext cx="8686800" cy="2792752"/>
              </a:xfrm>
              <a:prstGeom prst="rect">
                <a:avLst/>
              </a:prstGeom>
              <a:blipFill>
                <a:blip r:embed="rId3"/>
                <a:stretch>
                  <a:fillRect l="-630"/>
                </a:stretch>
              </a:blipFill>
            </p:spPr>
            <p:txBody>
              <a:bodyPr/>
              <a:lstStyle/>
              <a:p>
                <a:r>
                  <a:rPr lang="zh-CN" altLang="en-US">
                    <a:noFill/>
                  </a:rPr>
                  <a:t> </a:t>
                </a:r>
              </a:p>
            </p:txBody>
          </p:sp>
        </mc:Fallback>
      </mc:AlternateContent>
      <p:sp>
        <p:nvSpPr>
          <p:cNvPr id="8" name="矩形 7"/>
          <p:cNvSpPr/>
          <p:nvPr/>
        </p:nvSpPr>
        <p:spPr>
          <a:xfrm>
            <a:off x="899592" y="915566"/>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温度影响系数</a:t>
            </a:r>
          </a:p>
        </p:txBody>
      </p:sp>
      <p:sp>
        <p:nvSpPr>
          <p:cNvPr id="9" name="七角星 8"/>
          <p:cNvSpPr/>
          <p:nvPr/>
        </p:nvSpPr>
        <p:spPr>
          <a:xfrm>
            <a:off x="395536" y="66934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238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305429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a:pPr>
                <a:r>
                  <a:rPr lang="zh-CN" altLang="en-US" b="1" dirty="0">
                    <a:latin typeface="Arial" panose="020B0604020202020204" pitchFamily="34" charset="0"/>
                    <a:ea typeface="微软雅黑" panose="020B0503020204020204" pitchFamily="34" charset="-122"/>
                    <a:sym typeface="Arial" panose="020B0604020202020204" pitchFamily="34" charset="0"/>
                  </a:rPr>
                  <a:t>融合前</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用</a:t>
                </a:r>
                <a14:m>
                  <m:oMath xmlns:m="http://schemas.openxmlformats.org/officeDocument/2006/math">
                    <m:r>
                      <a:rPr lang="en-US" altLang="zh-CN" b="1" i="1">
                        <a:latin typeface="Cambria Math" panose="02040503050406030204" pitchFamily="18" charset="0"/>
                        <a:sym typeface="Arial" panose="020B0604020202020204" pitchFamily="34" charset="0"/>
                      </a:rPr>
                      <m:t>𝟐𝟏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m:t>
                    </m:r>
                    <m:r>
                      <a:rPr lang="en-US" altLang="zh-CN" b="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标定的静态特性计算最小二乘法线性度。</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拟合直线方程为</a:t>
                </a:r>
                <a:r>
                  <a:rPr lang="en-US" altLang="zh-CN" b="1" dirty="0">
                    <a:latin typeface="Arial" panose="020B0604020202020204" pitchFamily="34" charset="0"/>
                    <a:ea typeface="微软雅黑" panose="020B0503020204020204" pitchFamily="34" charset="-122"/>
                    <a:sym typeface="Arial" panose="020B0604020202020204" pitchFamily="34" charset="0"/>
                  </a:rPr>
                  <a:t>:</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a:p>
                <a:pPr indent="457200">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sym typeface="Arial" panose="020B0604020202020204" pitchFamily="34" charset="0"/>
                        </a:rPr>
                        <m:t>𝑷</m:t>
                      </m:r>
                      <m:d>
                        <m:dPr>
                          <m:ctrlPr>
                            <a:rPr lang="zh-CN" altLang="zh-CN" b="1" i="1">
                              <a:latin typeface="Cambria Math" panose="02040503050406030204" pitchFamily="18" charset="0"/>
                              <a:sym typeface="Arial" panose="020B0604020202020204" pitchFamily="34" charset="0"/>
                            </a:rPr>
                          </m:ctrlPr>
                        </m:dPr>
                        <m:e>
                          <m:r>
                            <a:rPr lang="en-US" altLang="zh-CN" b="1" i="1">
                              <a:latin typeface="Cambria Math" panose="02040503050406030204" pitchFamily="18" charset="0"/>
                              <a:sym typeface="Arial" panose="020B0604020202020204" pitchFamily="34" charset="0"/>
                            </a:rPr>
                            <m:t>𝑼</m:t>
                          </m:r>
                        </m:e>
                      </m:d>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𝒃</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𝒌𝑼</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𝟓𝟕𝟐𝟏𝟒</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𝟎𝟓𝟐𝟐𝟔𝟐</m:t>
                      </m:r>
                      <m:r>
                        <a:rPr lang="en-US" altLang="zh-CN" b="1" i="1">
                          <a:latin typeface="Cambria Math" panose="02040503050406030204" pitchFamily="18" charset="0"/>
                          <a:sym typeface="Arial" panose="020B0604020202020204" pitchFamily="34" charset="0"/>
                        </a:rPr>
                        <m:t>𝑼</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由上述直线方程计算得到的压力拟合值</a:t>
                </a:r>
                <a14:m>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𝑼</m:t>
                    </m:r>
                    <m:r>
                      <a:rPr lang="en-US" altLang="zh-CN" b="1" i="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、标定值</a:t>
                </a:r>
                <a14:m>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r>
                      <m:rPr>
                        <m:nor/>
                      </m:rPr>
                      <a:rPr lang="zh-CN" altLang="zh-CN" b="1">
                        <a:latin typeface="Arial" panose="020B0604020202020204" pitchFamily="34" charset="0"/>
                        <a:ea typeface="微软雅黑" panose="020B0503020204020204" pitchFamily="34" charset="-122"/>
                        <a:sym typeface="Arial" panose="020B0604020202020204" pitchFamily="34" charset="0"/>
                      </a:rPr>
                      <m:t>标</m:t>
                    </m:r>
                    <m:r>
                      <a:rPr lang="en-US" altLang="zh-CN" b="1" i="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与其拟合偏差</a:t>
                </a:r>
                <a14:m>
                  <m:oMath xmlns:m="http://schemas.openxmlformats.org/officeDocument/2006/math">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𝑷</m:t>
                    </m:r>
                  </m:oMath>
                </a14:m>
                <a:br>
                  <a:rPr lang="en-US" altLang="zh-CN" b="1" dirty="0">
                    <a:latin typeface="Arial" panose="020B0604020202020204" pitchFamily="34" charset="0"/>
                    <a:ea typeface="微软雅黑" panose="020B0503020204020204" pitchFamily="34" charset="-122"/>
                    <a:sym typeface="Arial" panose="020B0604020202020204" pitchFamily="34" charset="0"/>
                  </a:rPr>
                </a:b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Aft>
                    <a:spcPts val="6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线性度为</a:t>
                </a:r>
                <a:r>
                  <a:rPr lang="zh-CN" altLang="en-US" sz="2400"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sz="2400" b="1" i="1">
                            <a:latin typeface="Cambria Math" panose="02040503050406030204" pitchFamily="18" charset="0"/>
                            <a:sym typeface="Arial" panose="020B0604020202020204" pitchFamily="34" charset="0"/>
                          </a:rPr>
                        </m:ctrlPr>
                      </m:sSubPr>
                      <m:e>
                        <m:r>
                          <a:rPr lang="en-US" altLang="zh-CN" sz="2400" b="1" i="1">
                            <a:latin typeface="Cambria Math" panose="02040503050406030204" pitchFamily="18" charset="0"/>
                            <a:sym typeface="Arial" panose="020B0604020202020204" pitchFamily="34" charset="0"/>
                          </a:rPr>
                          <m:t>𝜹</m:t>
                        </m:r>
                      </m:e>
                      <m:sub>
                        <m:r>
                          <a:rPr lang="en-US" altLang="zh-CN" sz="2400" b="1" i="1">
                            <a:latin typeface="Cambria Math" panose="02040503050406030204" pitchFamily="18" charset="0"/>
                            <a:sym typeface="Arial" panose="020B0604020202020204" pitchFamily="34" charset="0"/>
                          </a:rPr>
                          <m:t>𝑳</m:t>
                        </m:r>
                      </m:sub>
                    </m:sSub>
                    <m:r>
                      <a:rPr lang="en-US" altLang="zh-CN" sz="2400" b="1" i="1">
                        <a:latin typeface="Cambria Math" panose="02040503050406030204" pitchFamily="18" charset="0"/>
                        <a:sym typeface="Arial" panose="020B0604020202020204" pitchFamily="34" charset="0"/>
                      </a:rPr>
                      <m:t>=</m:t>
                    </m:r>
                    <m:f>
                      <m:fPr>
                        <m:ctrlPr>
                          <a:rPr lang="zh-CN" altLang="zh-CN" sz="2400" b="1" i="1">
                            <a:latin typeface="Cambria Math" panose="02040503050406030204" pitchFamily="18" charset="0"/>
                            <a:sym typeface="Arial" panose="020B0604020202020204" pitchFamily="34" charset="0"/>
                          </a:rPr>
                        </m:ctrlPr>
                      </m:fPr>
                      <m:num>
                        <m:r>
                          <a:rPr lang="en-US" altLang="zh-CN" sz="2400" b="1" i="1">
                            <a:latin typeface="Cambria Math" panose="02040503050406030204" pitchFamily="18" charset="0"/>
                            <a:sym typeface="Arial" panose="020B0604020202020204" pitchFamily="34" charset="0"/>
                          </a:rPr>
                          <m:t>∣</m:t>
                        </m:r>
                        <m:r>
                          <a:rPr lang="en-US" altLang="zh-CN" sz="2400" b="1" i="1">
                            <a:latin typeface="Cambria Math" panose="02040503050406030204" pitchFamily="18" charset="0"/>
                            <a:sym typeface="Arial" panose="020B0604020202020204" pitchFamily="34" charset="0"/>
                          </a:rPr>
                          <m:t>𝚫</m:t>
                        </m:r>
                        <m:sSub>
                          <m:sSubPr>
                            <m:ctrlPr>
                              <a:rPr lang="zh-CN" altLang="zh-CN" sz="2400" b="1" i="1">
                                <a:latin typeface="Cambria Math" panose="02040503050406030204" pitchFamily="18" charset="0"/>
                                <a:sym typeface="Arial" panose="020B0604020202020204" pitchFamily="34" charset="0"/>
                              </a:rPr>
                            </m:ctrlPr>
                          </m:sSubPr>
                          <m:e>
                            <m:r>
                              <a:rPr lang="en-US" altLang="zh-CN" sz="2400" b="1" i="1">
                                <a:latin typeface="Cambria Math" panose="02040503050406030204" pitchFamily="18" charset="0"/>
                                <a:sym typeface="Arial" panose="020B0604020202020204" pitchFamily="34" charset="0"/>
                              </a:rPr>
                              <m:t>𝑷</m:t>
                            </m:r>
                          </m:e>
                          <m:sub>
                            <m:r>
                              <a:rPr lang="en-US" altLang="zh-CN" sz="2400" b="1" i="1">
                                <a:latin typeface="Cambria Math" panose="02040503050406030204" pitchFamily="18" charset="0"/>
                                <a:sym typeface="Arial" panose="020B0604020202020204" pitchFamily="34" charset="0"/>
                              </a:rPr>
                              <m:t>𝒎</m:t>
                            </m:r>
                          </m:sub>
                        </m:sSub>
                        <m:r>
                          <a:rPr lang="en-US" altLang="zh-CN" sz="2400" b="1" i="1">
                            <a:latin typeface="Cambria Math" panose="02040503050406030204" pitchFamily="18" charset="0"/>
                            <a:sym typeface="Arial" panose="020B0604020202020204" pitchFamily="34" charset="0"/>
                          </a:rPr>
                          <m:t>∣</m:t>
                        </m:r>
                      </m:num>
                      <m:den>
                        <m:sSub>
                          <m:sSubPr>
                            <m:ctrlPr>
                              <a:rPr lang="zh-CN" altLang="zh-CN" sz="2400" b="1" i="1">
                                <a:latin typeface="Cambria Math" panose="02040503050406030204" pitchFamily="18" charset="0"/>
                                <a:sym typeface="Arial" panose="020B0604020202020204" pitchFamily="34" charset="0"/>
                              </a:rPr>
                            </m:ctrlPr>
                          </m:sSubPr>
                          <m:e>
                            <m:r>
                              <a:rPr lang="en-US" altLang="zh-CN" sz="2400" b="1" i="1">
                                <a:latin typeface="Cambria Math" panose="02040503050406030204" pitchFamily="18" charset="0"/>
                                <a:sym typeface="Arial" panose="020B0604020202020204" pitchFamily="34" charset="0"/>
                              </a:rPr>
                              <m:t>𝑷</m:t>
                            </m:r>
                          </m:e>
                          <m:sub>
                            <m:r>
                              <a:rPr lang="en-US" altLang="zh-CN" sz="2400" b="1" i="1">
                                <a:latin typeface="Cambria Math" panose="02040503050406030204" pitchFamily="18" charset="0"/>
                                <a:sym typeface="Arial" panose="020B0604020202020204" pitchFamily="34" charset="0"/>
                              </a:rPr>
                              <m:t>𝑭𝑺</m:t>
                            </m:r>
                          </m:sub>
                        </m:sSub>
                      </m:den>
                    </m:f>
                    <m:r>
                      <a:rPr lang="en-US" altLang="zh-CN" sz="2400" b="1" i="1">
                        <a:latin typeface="Cambria Math" panose="02040503050406030204" pitchFamily="18" charset="0"/>
                        <a:sym typeface="Arial" panose="020B0604020202020204" pitchFamily="34" charset="0"/>
                      </a:rPr>
                      <m:t>=</m:t>
                    </m:r>
                    <m:f>
                      <m:fPr>
                        <m:ctrlPr>
                          <a:rPr lang="zh-CN" altLang="zh-CN" sz="2400" b="1" i="1">
                            <a:latin typeface="Cambria Math" panose="02040503050406030204" pitchFamily="18" charset="0"/>
                            <a:sym typeface="Arial" panose="020B0604020202020204" pitchFamily="34" charset="0"/>
                          </a:rPr>
                        </m:ctrlPr>
                      </m:fPr>
                      <m:num>
                        <m:r>
                          <a:rPr lang="en-US" altLang="zh-CN" sz="2400" b="1" i="1">
                            <a:latin typeface="Cambria Math" panose="02040503050406030204" pitchFamily="18" charset="0"/>
                            <a:sym typeface="Arial" panose="020B0604020202020204" pitchFamily="34" charset="0"/>
                          </a:rPr>
                          <m:t>𝟎</m:t>
                        </m:r>
                        <m:r>
                          <a:rPr lang="en-US" altLang="zh-CN" sz="2400" b="1" i="1">
                            <a:latin typeface="Cambria Math" panose="02040503050406030204" pitchFamily="18" charset="0"/>
                            <a:sym typeface="Arial" panose="020B0604020202020204" pitchFamily="34" charset="0"/>
                          </a:rPr>
                          <m:t>.</m:t>
                        </m:r>
                        <m:r>
                          <a:rPr lang="en-US" altLang="zh-CN" sz="2400" b="1" i="1">
                            <a:latin typeface="Cambria Math" panose="02040503050406030204" pitchFamily="18" charset="0"/>
                            <a:sym typeface="Arial" panose="020B0604020202020204" pitchFamily="34" charset="0"/>
                          </a:rPr>
                          <m:t>𝟏𝟓𝟏</m:t>
                        </m:r>
                      </m:num>
                      <m:den>
                        <m:r>
                          <a:rPr lang="en-US" altLang="zh-CN" sz="2400" b="1" i="1">
                            <a:latin typeface="Cambria Math" panose="02040503050406030204" pitchFamily="18" charset="0"/>
                            <a:sym typeface="Arial" panose="020B0604020202020204" pitchFamily="34" charset="0"/>
                          </a:rPr>
                          <m:t>𝟓</m:t>
                        </m:r>
                        <m:r>
                          <a:rPr lang="en-US" altLang="zh-CN" sz="2400" b="1" i="1">
                            <a:latin typeface="Cambria Math" panose="02040503050406030204" pitchFamily="18" charset="0"/>
                            <a:sym typeface="Arial" panose="020B0604020202020204" pitchFamily="34" charset="0"/>
                          </a:rPr>
                          <m:t>.</m:t>
                        </m:r>
                        <m:r>
                          <a:rPr lang="en-US" altLang="zh-CN" sz="2400" b="1" i="1">
                            <a:latin typeface="Cambria Math" panose="02040503050406030204" pitchFamily="18" charset="0"/>
                            <a:sym typeface="Arial" panose="020B0604020202020204" pitchFamily="34" charset="0"/>
                          </a:rPr>
                          <m:t>𝟎</m:t>
                        </m:r>
                      </m:den>
                    </m:f>
                    <m:r>
                      <a:rPr lang="en-US" altLang="zh-CN" sz="2400" b="1" i="1">
                        <a:latin typeface="Cambria Math" panose="02040503050406030204" pitchFamily="18" charset="0"/>
                        <a:sym typeface="Arial" panose="020B0604020202020204" pitchFamily="34" charset="0"/>
                      </a:rPr>
                      <m:t>=</m:t>
                    </m:r>
                    <m:r>
                      <a:rPr lang="en-US" altLang="zh-CN" sz="2400" b="1" i="1">
                        <a:latin typeface="Cambria Math" panose="02040503050406030204" pitchFamily="18" charset="0"/>
                        <a:sym typeface="Arial" panose="020B0604020202020204" pitchFamily="34" charset="0"/>
                      </a:rPr>
                      <m:t>𝟑</m:t>
                    </m:r>
                    <m:r>
                      <a:rPr lang="en-US" altLang="zh-CN" sz="2400" b="1">
                        <a:latin typeface="Cambria Math" panose="02040503050406030204" pitchFamily="18" charset="0"/>
                        <a:sym typeface="Arial" panose="020B0604020202020204" pitchFamily="34" charset="0"/>
                      </a:rPr>
                      <m:t>%</m:t>
                    </m:r>
                  </m:oMath>
                </a14:m>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3054298"/>
              </a:xfrm>
              <a:prstGeom prst="rect">
                <a:avLst/>
              </a:prstGeom>
              <a:blipFill>
                <a:blip r:embed="rId3"/>
                <a:stretch>
                  <a:fillRect l="-630" t="-198"/>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线性度</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500735283"/>
                  </p:ext>
                </p:extLst>
              </p:nvPr>
            </p:nvGraphicFramePr>
            <p:xfrm>
              <a:off x="521551" y="3190474"/>
              <a:ext cx="8100898" cy="648072"/>
            </p:xfrm>
            <a:graphic>
              <a:graphicData uri="http://schemas.openxmlformats.org/drawingml/2006/table">
                <a:tbl>
                  <a:tblPr firstRow="1" firstCol="1" bandRow="1">
                    <a:tableStyleId>{5C22544A-7EE6-4342-B048-85BDC9FD1C3A}</a:tableStyleId>
                  </a:tblPr>
                  <a:tblGrid>
                    <a:gridCol w="1888364">
                      <a:extLst>
                        <a:ext uri="{9D8B030D-6E8A-4147-A177-3AD203B41FA5}">
                          <a16:colId xmlns:a16="http://schemas.microsoft.com/office/drawing/2014/main" val="3955838551"/>
                        </a:ext>
                      </a:extLst>
                    </a:gridCol>
                    <a:gridCol w="1043214">
                      <a:extLst>
                        <a:ext uri="{9D8B030D-6E8A-4147-A177-3AD203B41FA5}">
                          <a16:colId xmlns:a16="http://schemas.microsoft.com/office/drawing/2014/main" val="898304641"/>
                        </a:ext>
                      </a:extLst>
                    </a:gridCol>
                    <a:gridCol w="1041983">
                      <a:extLst>
                        <a:ext uri="{9D8B030D-6E8A-4147-A177-3AD203B41FA5}">
                          <a16:colId xmlns:a16="http://schemas.microsoft.com/office/drawing/2014/main" val="2546242146"/>
                        </a:ext>
                      </a:extLst>
                    </a:gridCol>
                    <a:gridCol w="1041983">
                      <a:extLst>
                        <a:ext uri="{9D8B030D-6E8A-4147-A177-3AD203B41FA5}">
                          <a16:colId xmlns:a16="http://schemas.microsoft.com/office/drawing/2014/main" val="4046622444"/>
                        </a:ext>
                      </a:extLst>
                    </a:gridCol>
                    <a:gridCol w="1001388">
                      <a:extLst>
                        <a:ext uri="{9D8B030D-6E8A-4147-A177-3AD203B41FA5}">
                          <a16:colId xmlns:a16="http://schemas.microsoft.com/office/drawing/2014/main" val="2705767382"/>
                        </a:ext>
                      </a:extLst>
                    </a:gridCol>
                    <a:gridCol w="1041983">
                      <a:extLst>
                        <a:ext uri="{9D8B030D-6E8A-4147-A177-3AD203B41FA5}">
                          <a16:colId xmlns:a16="http://schemas.microsoft.com/office/drawing/2014/main" val="416215452"/>
                        </a:ext>
                      </a:extLst>
                    </a:gridCol>
                    <a:gridCol w="1041983">
                      <a:extLst>
                        <a:ext uri="{9D8B030D-6E8A-4147-A177-3AD203B41FA5}">
                          <a16:colId xmlns:a16="http://schemas.microsoft.com/office/drawing/2014/main" val="1139834622"/>
                        </a:ext>
                      </a:extLst>
                    </a:gridCol>
                  </a:tblGrid>
                  <a:tr h="216024">
                    <a:tc>
                      <a:txBody>
                        <a:bodyPr/>
                        <a:lstStyle/>
                        <a:p>
                          <a:pPr algn="ctr">
                            <a:spcAft>
                              <a:spcPts val="0"/>
                            </a:spcAft>
                          </a:pPr>
                          <a:r>
                            <a:rPr lang="zh-CN" sz="1100" kern="100" dirty="0">
                              <a:effectLst/>
                              <a:latin typeface="Arial" panose="020B0604020202020204" pitchFamily="34" charset="0"/>
                              <a:ea typeface="微软雅黑" panose="020B0503020204020204" pitchFamily="34" charset="-122"/>
                              <a:sym typeface="Arial" panose="020B0604020202020204" pitchFamily="34" charset="0"/>
                            </a:rPr>
                            <a:t>标定值</a:t>
                          </a:r>
                          <a14:m>
                            <m:oMath xmlns:m="http://schemas.openxmlformats.org/officeDocument/2006/math">
                              <m:r>
                                <a:rPr lang="en-US" sz="1100" kern="100">
                                  <a:effectLst/>
                                  <a:latin typeface="Cambria Math" panose="02040503050406030204" pitchFamily="18" charset="0"/>
                                  <a:sym typeface="Arial" panose="020B0604020202020204" pitchFamily="34" charset="0"/>
                                </a:rPr>
                                <m:t>𝑃</m:t>
                              </m:r>
                              <m:r>
                                <a:rPr lang="en-US" sz="1100" kern="100">
                                  <a:effectLst/>
                                  <a:latin typeface="Cambria Math" panose="02040503050406030204" pitchFamily="18" charset="0"/>
                                  <a:sym typeface="Arial" panose="020B0604020202020204" pitchFamily="34" charset="0"/>
                                </a:rPr>
                                <m:t>(</m:t>
                              </m:r>
                              <m:r>
                                <m:rPr>
                                  <m:nor/>
                                </m:rPr>
                                <a:rPr lang="zh-CN" sz="1100" kern="100">
                                  <a:effectLst/>
                                  <a:latin typeface="Arial" panose="020B0604020202020204" pitchFamily="34" charset="0"/>
                                  <a:ea typeface="微软雅黑" panose="020B0503020204020204" pitchFamily="34" charset="-122"/>
                                  <a:sym typeface="Arial" panose="020B0604020202020204" pitchFamily="34" charset="0"/>
                                </a:rPr>
                                <m:t>标</m:t>
                              </m:r>
                              <m:r>
                                <a:rPr lang="en-US" sz="1100" kern="100">
                                  <a:effectLst/>
                                  <a:latin typeface="Cambria Math" panose="02040503050406030204" pitchFamily="18" charset="0"/>
                                  <a:sym typeface="Arial" panose="020B0604020202020204" pitchFamily="34" charset="0"/>
                                </a:rPr>
                                <m:t>)</m:t>
                              </m:r>
                            </m:oMath>
                          </a14:m>
                          <a:endParaRPr lang="zh-CN" sz="11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0</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1.0</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2.0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3.0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4.0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5.0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extLst>
                      <a:ext uri="{0D108BD9-81ED-4DB2-BD59-A6C34878D82A}">
                        <a16:rowId xmlns:a16="http://schemas.microsoft.com/office/drawing/2014/main" val="4194002869"/>
                      </a:ext>
                    </a:extLst>
                  </a:tr>
                  <a:tr h="216024">
                    <a:tc>
                      <a:txBody>
                        <a:bodyPr/>
                        <a:lstStyle/>
                        <a:p>
                          <a:pPr algn="ctr">
                            <a:spcAft>
                              <a:spcPts val="0"/>
                            </a:spcAft>
                          </a:pPr>
                          <a:r>
                            <a:rPr lang="zh-CN" sz="1100" kern="100">
                              <a:effectLst/>
                              <a:latin typeface="Arial" panose="020B0604020202020204" pitchFamily="34" charset="0"/>
                              <a:ea typeface="微软雅黑" panose="020B0503020204020204" pitchFamily="34" charset="-122"/>
                              <a:sym typeface="Arial" panose="020B0604020202020204" pitchFamily="34" charset="0"/>
                            </a:rPr>
                            <a:t>拟合值</a:t>
                          </a:r>
                          <a14:m>
                            <m:oMath xmlns:m="http://schemas.openxmlformats.org/officeDocument/2006/math">
                              <m:r>
                                <a:rPr lang="en-US" sz="1100" kern="100">
                                  <a:effectLst/>
                                  <a:latin typeface="Cambria Math" panose="02040503050406030204" pitchFamily="18" charset="0"/>
                                  <a:sym typeface="Arial" panose="020B0604020202020204" pitchFamily="34" charset="0"/>
                                </a:rPr>
                                <m:t>𝑃</m:t>
                              </m:r>
                              <m:r>
                                <a:rPr lang="en-US" sz="1100" kern="100">
                                  <a:effectLst/>
                                  <a:latin typeface="Cambria Math" panose="02040503050406030204" pitchFamily="18" charset="0"/>
                                  <a:sym typeface="Arial" panose="020B0604020202020204" pitchFamily="34" charset="0"/>
                                </a:rPr>
                                <m:t>(</m:t>
                              </m:r>
                              <m:r>
                                <a:rPr lang="en-US" sz="1100" kern="100">
                                  <a:effectLst/>
                                  <a:latin typeface="Cambria Math" panose="02040503050406030204" pitchFamily="18" charset="0"/>
                                  <a:sym typeface="Arial" panose="020B0604020202020204" pitchFamily="34" charset="0"/>
                                </a:rPr>
                                <m:t>𝑈</m:t>
                              </m:r>
                              <m:r>
                                <a:rPr lang="en-US" sz="1100" kern="100">
                                  <a:effectLst/>
                                  <a:latin typeface="Cambria Math" panose="02040503050406030204" pitchFamily="18" charset="0"/>
                                  <a:sym typeface="Arial" panose="020B0604020202020204" pitchFamily="34" charset="0"/>
                                </a:rPr>
                                <m:t>)</m:t>
                              </m:r>
                            </m:oMath>
                          </a14:m>
                          <a:endParaRPr lang="zh-CN" sz="11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-0.151</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1.131</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2.081</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3.301</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3.979</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4.929</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extLst>
                      <a:ext uri="{0D108BD9-81ED-4DB2-BD59-A6C34878D82A}">
                        <a16:rowId xmlns:a16="http://schemas.microsoft.com/office/drawing/2014/main" val="1913982376"/>
                      </a:ext>
                    </a:extLst>
                  </a:tr>
                  <a:tr h="216024">
                    <a:tc>
                      <a:txBody>
                        <a:bodyPr/>
                        <a:lstStyle/>
                        <a:p>
                          <a:pPr algn="ctr">
                            <a:spcAft>
                              <a:spcPts val="0"/>
                            </a:spcAft>
                          </a:pPr>
                          <a:r>
                            <a:rPr lang="zh-CN" sz="1100" kern="100" dirty="0">
                              <a:effectLst/>
                              <a:latin typeface="Arial" panose="020B0604020202020204" pitchFamily="34" charset="0"/>
                              <a:ea typeface="微软雅黑" panose="020B0503020204020204" pitchFamily="34" charset="-122"/>
                              <a:sym typeface="Arial" panose="020B0604020202020204" pitchFamily="34" charset="0"/>
                            </a:rPr>
                            <a:t>拟合偏差</a:t>
                          </a:r>
                          <a14:m>
                            <m:oMath xmlns:m="http://schemas.openxmlformats.org/officeDocument/2006/math">
                              <m:r>
                                <m:rPr>
                                  <m:sty m:val="p"/>
                                </m:rPr>
                                <a:rPr lang="en-US" sz="1100" kern="100">
                                  <a:effectLst/>
                                  <a:latin typeface="Cambria Math" panose="02040503050406030204" pitchFamily="18" charset="0"/>
                                  <a:sym typeface="Arial" panose="020B0604020202020204" pitchFamily="34" charset="0"/>
                                </a:rPr>
                                <m:t>Δ</m:t>
                              </m:r>
                              <m:r>
                                <a:rPr lang="en-US" sz="1100" kern="100">
                                  <a:effectLst/>
                                  <a:latin typeface="Cambria Math" panose="02040503050406030204" pitchFamily="18" charset="0"/>
                                  <a:sym typeface="Arial" panose="020B0604020202020204" pitchFamily="34" charset="0"/>
                                </a:rPr>
                                <m:t>𝑃</m:t>
                              </m:r>
                            </m:oMath>
                          </a14:m>
                          <a:endParaRPr lang="zh-CN" sz="11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-0.151</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0.131</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0.081</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0.031</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-0.021</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-0.071</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extLst>
                      <a:ext uri="{0D108BD9-81ED-4DB2-BD59-A6C34878D82A}">
                        <a16:rowId xmlns:a16="http://schemas.microsoft.com/office/drawing/2014/main" val="2299353630"/>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500735283"/>
                  </p:ext>
                </p:extLst>
              </p:nvPr>
            </p:nvGraphicFramePr>
            <p:xfrm>
              <a:off x="521551" y="3190474"/>
              <a:ext cx="8100898" cy="648072"/>
            </p:xfrm>
            <a:graphic>
              <a:graphicData uri="http://schemas.openxmlformats.org/drawingml/2006/table">
                <a:tbl>
                  <a:tblPr firstRow="1" firstCol="1" bandRow="1">
                    <a:tableStyleId>{5C22544A-7EE6-4342-B048-85BDC9FD1C3A}</a:tableStyleId>
                  </a:tblPr>
                  <a:tblGrid>
                    <a:gridCol w="1888364">
                      <a:extLst>
                        <a:ext uri="{9D8B030D-6E8A-4147-A177-3AD203B41FA5}">
                          <a16:colId xmlns:a16="http://schemas.microsoft.com/office/drawing/2014/main" val="3955838551"/>
                        </a:ext>
                      </a:extLst>
                    </a:gridCol>
                    <a:gridCol w="1043214">
                      <a:extLst>
                        <a:ext uri="{9D8B030D-6E8A-4147-A177-3AD203B41FA5}">
                          <a16:colId xmlns:a16="http://schemas.microsoft.com/office/drawing/2014/main" val="898304641"/>
                        </a:ext>
                      </a:extLst>
                    </a:gridCol>
                    <a:gridCol w="1041983">
                      <a:extLst>
                        <a:ext uri="{9D8B030D-6E8A-4147-A177-3AD203B41FA5}">
                          <a16:colId xmlns:a16="http://schemas.microsoft.com/office/drawing/2014/main" val="2546242146"/>
                        </a:ext>
                      </a:extLst>
                    </a:gridCol>
                    <a:gridCol w="1041983">
                      <a:extLst>
                        <a:ext uri="{9D8B030D-6E8A-4147-A177-3AD203B41FA5}">
                          <a16:colId xmlns:a16="http://schemas.microsoft.com/office/drawing/2014/main" val="4046622444"/>
                        </a:ext>
                      </a:extLst>
                    </a:gridCol>
                    <a:gridCol w="1001388">
                      <a:extLst>
                        <a:ext uri="{9D8B030D-6E8A-4147-A177-3AD203B41FA5}">
                          <a16:colId xmlns:a16="http://schemas.microsoft.com/office/drawing/2014/main" val="2705767382"/>
                        </a:ext>
                      </a:extLst>
                    </a:gridCol>
                    <a:gridCol w="1041983">
                      <a:extLst>
                        <a:ext uri="{9D8B030D-6E8A-4147-A177-3AD203B41FA5}">
                          <a16:colId xmlns:a16="http://schemas.microsoft.com/office/drawing/2014/main" val="416215452"/>
                        </a:ext>
                      </a:extLst>
                    </a:gridCol>
                    <a:gridCol w="1041983">
                      <a:extLst>
                        <a:ext uri="{9D8B030D-6E8A-4147-A177-3AD203B41FA5}">
                          <a16:colId xmlns:a16="http://schemas.microsoft.com/office/drawing/2014/main" val="1139834622"/>
                        </a:ext>
                      </a:extLst>
                    </a:gridCol>
                  </a:tblGrid>
                  <a:tr h="216024">
                    <a:tc>
                      <a:txBody>
                        <a:bodyPr/>
                        <a:lstStyle/>
                        <a:p>
                          <a:endParaRPr lang="zh-CN"/>
                        </a:p>
                      </a:txBody>
                      <a:tcPr marL="68580" marR="68580" marT="0" marB="0">
                        <a:blipFill>
                          <a:blip r:embed="rId4"/>
                          <a:stretch>
                            <a:fillRect l="-323" t="-25000" r="-330323" b="-233333"/>
                          </a:stretch>
                        </a:blipFill>
                      </a:tcPr>
                    </a:tc>
                    <a:tc>
                      <a:txBody>
                        <a:bodyPr/>
                        <a:lstStyle/>
                        <a:p>
                          <a:pPr indent="304800" algn="ctr">
                            <a:lnSpc>
                              <a:spcPct val="125000"/>
                            </a:lnSpc>
                            <a:spcAft>
                              <a:spcPts val="0"/>
                            </a:spcAft>
                          </a:pPr>
                          <a:r>
                            <a:rPr lang="en-US" sz="1100" kern="100" dirty="0">
                              <a:effectLst/>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4.0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4002869"/>
                      </a:ext>
                    </a:extLst>
                  </a:tr>
                  <a:tr h="216024">
                    <a:tc>
                      <a:txBody>
                        <a:bodyPr/>
                        <a:lstStyle/>
                        <a:p>
                          <a:endParaRPr lang="zh-CN"/>
                        </a:p>
                      </a:txBody>
                      <a:tcPr marL="68580" marR="68580" marT="0" marB="0">
                        <a:blipFill>
                          <a:blip r:embed="rId4"/>
                          <a:stretch>
                            <a:fillRect l="-323" t="-128571" r="-330323" b="-140000"/>
                          </a:stretch>
                        </a:blipFill>
                      </a:tcPr>
                    </a:tc>
                    <a:tc>
                      <a:txBody>
                        <a:bodyPr/>
                        <a:lstStyle/>
                        <a:p>
                          <a:pPr indent="304800" algn="ctr">
                            <a:lnSpc>
                              <a:spcPct val="125000"/>
                            </a:lnSpc>
                            <a:spcAft>
                              <a:spcPts val="0"/>
                            </a:spcAft>
                          </a:pPr>
                          <a:r>
                            <a:rPr lang="en-US" sz="1100" kern="100">
                              <a:effectLst/>
                            </a:rPr>
                            <a:t>-0.151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1.131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2.081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3.301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3.979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4.929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982376"/>
                      </a:ext>
                    </a:extLst>
                  </a:tr>
                  <a:tr h="216024">
                    <a:tc>
                      <a:txBody>
                        <a:bodyPr/>
                        <a:lstStyle/>
                        <a:p>
                          <a:endParaRPr lang="zh-CN"/>
                        </a:p>
                      </a:txBody>
                      <a:tcPr marL="68580" marR="68580" marT="0" marB="0">
                        <a:blipFill>
                          <a:blip r:embed="rId4"/>
                          <a:stretch>
                            <a:fillRect l="-323" t="-222222" r="-330323" b="-36111"/>
                          </a:stretch>
                        </a:blipFill>
                      </a:tcPr>
                    </a:tc>
                    <a:tc>
                      <a:txBody>
                        <a:bodyPr/>
                        <a:lstStyle/>
                        <a:p>
                          <a:pPr indent="304800" algn="ctr">
                            <a:lnSpc>
                              <a:spcPct val="125000"/>
                            </a:lnSpc>
                            <a:spcAft>
                              <a:spcPts val="0"/>
                            </a:spcAft>
                          </a:pPr>
                          <a:r>
                            <a:rPr lang="en-US" sz="1100" kern="100">
                              <a:effectLst/>
                            </a:rPr>
                            <a:t>-0.151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0.131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0.081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0.031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-0.021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-0.071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9353630"/>
                      </a:ext>
                    </a:extLst>
                  </a:tr>
                </a:tbl>
              </a:graphicData>
            </a:graphic>
          </p:graphicFrame>
        </mc:Fallback>
      </mc:AlternateContent>
    </p:spTree>
    <p:extLst>
      <p:ext uri="{BB962C8B-B14F-4D97-AF65-F5344CB8AC3E}">
        <p14:creationId xmlns:p14="http://schemas.microsoft.com/office/powerpoint/2010/main" val="233326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3061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2"/>
                </a:pPr>
                <a:r>
                  <a:rPr lang="zh-CN" altLang="en-US" b="1" dirty="0">
                    <a:latin typeface="Arial" panose="020B0604020202020204" pitchFamily="34" charset="0"/>
                    <a:ea typeface="微软雅黑" panose="020B0503020204020204" pitchFamily="34" charset="-122"/>
                    <a:sym typeface="Arial" panose="020B0604020202020204" pitchFamily="34" charset="0"/>
                  </a:rPr>
                  <a:t>融合后</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为简便起见采用理论线性度来评价，理论线性度方程为：</a:t>
                </a:r>
              </a:p>
              <a:p>
                <a:pPr>
                  <a:spcBef>
                    <a:spcPts val="1200"/>
                  </a:spcBef>
                  <a:spcAft>
                    <a:spcPts val="1200"/>
                  </a:spcAft>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𝑷</m:t>
                          </m:r>
                        </m:e>
                      </m:acc>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𝒃</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𝒌</m:t>
                      </m:r>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𝑷</m:t>
                          </m:r>
                        </m:e>
                      </m:acc>
                      <m:r>
                        <a:rPr lang="en-US" altLang="zh-CN" b="1" i="1">
                          <a:latin typeface="Cambria Math" panose="02040503050406030204" pitchFamily="18" charset="0"/>
                          <a:sym typeface="Arial" panose="020B0604020202020204" pitchFamily="34" charset="0"/>
                        </a:rPr>
                        <m:t>=</m:t>
                      </m:r>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𝑷</m:t>
                          </m:r>
                        </m:e>
                      </m:acc>
                    </m:oMath>
                  </m:oMathPara>
                </a14:m>
                <a:endParaRPr lang="zh-CN"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latin typeface="Arial" panose="020B0604020202020204" pitchFamily="34" charset="0"/>
                    <a:ea typeface="微软雅黑" panose="020B0503020204020204" pitchFamily="34" charset="-122"/>
                    <a:sym typeface="Arial" panose="020B0604020202020204" pitchFamily="34" charset="0"/>
                  </a:rPr>
                  <a:t>由上述直线方程计算得到的压力拟合值</a:t>
                </a:r>
                <a14:m>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𝑷</m:t>
                        </m:r>
                      </m:e>
                    </m:acc>
                    <m:r>
                      <a:rPr lang="en-US" altLang="zh-CN" b="1" i="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、标定值</a:t>
                </a:r>
                <a14:m>
                  <m:oMath xmlns:m="http://schemas.openxmlformats.org/officeDocument/2006/math">
                    <m:r>
                      <a:rPr lang="en-US" altLang="zh-CN" b="1" i="1">
                        <a:latin typeface="Cambria Math" panose="02040503050406030204" pitchFamily="18" charset="0"/>
                        <a:sym typeface="Arial" panose="020B0604020202020204" pitchFamily="34" charset="0"/>
                      </a:rPr>
                      <m:t>𝑷</m:t>
                    </m:r>
                    <m:r>
                      <a:rPr lang="en-US" altLang="zh-CN" b="1" i="1">
                        <a:latin typeface="Cambria Math" panose="02040503050406030204" pitchFamily="18" charset="0"/>
                        <a:sym typeface="Arial" panose="020B0604020202020204" pitchFamily="34" charset="0"/>
                      </a:rPr>
                      <m:t>(</m:t>
                    </m:r>
                    <m:r>
                      <m:rPr>
                        <m:nor/>
                      </m:rPr>
                      <a:rPr lang="zh-CN" altLang="zh-CN" b="1">
                        <a:latin typeface="Arial" panose="020B0604020202020204" pitchFamily="34" charset="0"/>
                        <a:ea typeface="微软雅黑" panose="020B0503020204020204" pitchFamily="34" charset="-122"/>
                        <a:sym typeface="Arial" panose="020B0604020202020204" pitchFamily="34" charset="0"/>
                      </a:rPr>
                      <m:t>标</m:t>
                    </m:r>
                    <m:r>
                      <a:rPr lang="en-US" altLang="zh-CN" b="1" i="1">
                        <a:latin typeface="Cambria Math" panose="02040503050406030204" pitchFamily="18" charset="0"/>
                        <a:sym typeface="Arial" panose="020B0604020202020204" pitchFamily="34" charset="0"/>
                      </a:rPr>
                      <m:t>)</m:t>
                    </m:r>
                  </m:oMath>
                </a14:m>
                <a:r>
                  <a:rPr lang="zh-CN" altLang="zh-CN" b="1" dirty="0">
                    <a:latin typeface="Arial" panose="020B0604020202020204" pitchFamily="34" charset="0"/>
                    <a:ea typeface="微软雅黑" panose="020B0503020204020204" pitchFamily="34" charset="-122"/>
                    <a:sym typeface="Arial" panose="020B0604020202020204" pitchFamily="34" charset="0"/>
                  </a:rPr>
                  <a:t>与其拟合偏差</a:t>
                </a:r>
                <a14:m>
                  <m:oMath xmlns:m="http://schemas.openxmlformats.org/officeDocument/2006/math">
                    <m:r>
                      <a:rPr lang="en-US" altLang="zh-CN" b="1" i="1">
                        <a:latin typeface="Cambria Math" panose="02040503050406030204" pitchFamily="18" charset="0"/>
                        <a:sym typeface="Arial" panose="020B0604020202020204" pitchFamily="34" charset="0"/>
                      </a:rPr>
                      <m:t>𝜟</m:t>
                    </m:r>
                    <m:r>
                      <a:rPr lang="en-US" altLang="zh-CN" b="1" i="1">
                        <a:latin typeface="Cambria Math" panose="02040503050406030204" pitchFamily="18" charset="0"/>
                        <a:sym typeface="Arial" panose="020B0604020202020204" pitchFamily="34" charset="0"/>
                      </a:rPr>
                      <m:t>𝑷</m:t>
                    </m:r>
                  </m:oMath>
                </a14:m>
                <a:br>
                  <a:rPr lang="en-US" altLang="zh-CN" b="1" dirty="0">
                    <a:latin typeface="Arial" panose="020B0604020202020204" pitchFamily="34" charset="0"/>
                    <a:ea typeface="微软雅黑" panose="020B0503020204020204" pitchFamily="34" charset="-122"/>
                    <a:sym typeface="Arial" panose="020B0604020202020204" pitchFamily="34" charset="0"/>
                  </a:rPr>
                </a:b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Aft>
                    <a:spcPts val="600"/>
                  </a:spcAft>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Aft>
                    <a:spcPts val="6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线性度为</a:t>
                </a:r>
                <a:r>
                  <a:rPr lang="zh-CN" altLang="en-US" sz="2400"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sz="2400" b="1" i="1">
                            <a:latin typeface="Cambria Math" panose="02040503050406030204" pitchFamily="18" charset="0"/>
                            <a:sym typeface="Arial" panose="020B0604020202020204" pitchFamily="34" charset="0"/>
                          </a:rPr>
                        </m:ctrlPr>
                      </m:sSubPr>
                      <m:e>
                        <m:r>
                          <a:rPr lang="en-US" altLang="zh-CN" sz="2400" b="1" i="1">
                            <a:latin typeface="Cambria Math" panose="02040503050406030204" pitchFamily="18" charset="0"/>
                            <a:sym typeface="Arial" panose="020B0604020202020204" pitchFamily="34" charset="0"/>
                          </a:rPr>
                          <m:t>𝜹</m:t>
                        </m:r>
                      </m:e>
                      <m:sub>
                        <m:r>
                          <a:rPr lang="en-US" altLang="zh-CN" sz="2400" b="1" i="1">
                            <a:latin typeface="Cambria Math" panose="02040503050406030204" pitchFamily="18" charset="0"/>
                            <a:sym typeface="Arial" panose="020B0604020202020204" pitchFamily="34" charset="0"/>
                          </a:rPr>
                          <m:t>𝑳</m:t>
                        </m:r>
                      </m:sub>
                    </m:sSub>
                    <m:r>
                      <a:rPr lang="en-US" altLang="zh-CN" sz="2400" b="1" i="1">
                        <a:latin typeface="Cambria Math" panose="02040503050406030204" pitchFamily="18" charset="0"/>
                        <a:sym typeface="Arial" panose="020B0604020202020204" pitchFamily="34" charset="0"/>
                      </a:rPr>
                      <m:t>=</m:t>
                    </m:r>
                    <m:f>
                      <m:fPr>
                        <m:ctrlPr>
                          <a:rPr lang="zh-CN" altLang="zh-CN" sz="2400" b="1" i="1">
                            <a:latin typeface="Cambria Math" panose="02040503050406030204" pitchFamily="18" charset="0"/>
                            <a:sym typeface="Arial" panose="020B0604020202020204" pitchFamily="34" charset="0"/>
                          </a:rPr>
                        </m:ctrlPr>
                      </m:fPr>
                      <m:num>
                        <m:r>
                          <a:rPr lang="en-US" altLang="zh-CN" sz="2400" b="1" i="1">
                            <a:latin typeface="Cambria Math" panose="02040503050406030204" pitchFamily="18" charset="0"/>
                            <a:sym typeface="Arial" panose="020B0604020202020204" pitchFamily="34" charset="0"/>
                          </a:rPr>
                          <m:t>∣</m:t>
                        </m:r>
                        <m:r>
                          <a:rPr lang="en-US" altLang="zh-CN" sz="2400" b="1" i="1">
                            <a:latin typeface="Cambria Math" panose="02040503050406030204" pitchFamily="18" charset="0"/>
                            <a:sym typeface="Arial" panose="020B0604020202020204" pitchFamily="34" charset="0"/>
                          </a:rPr>
                          <m:t>𝚫</m:t>
                        </m:r>
                        <m:sSub>
                          <m:sSubPr>
                            <m:ctrlPr>
                              <a:rPr lang="zh-CN" altLang="zh-CN" sz="2400" b="1" i="1">
                                <a:latin typeface="Cambria Math" panose="02040503050406030204" pitchFamily="18" charset="0"/>
                                <a:sym typeface="Arial" panose="020B0604020202020204" pitchFamily="34" charset="0"/>
                              </a:rPr>
                            </m:ctrlPr>
                          </m:sSubPr>
                          <m:e>
                            <m:r>
                              <a:rPr lang="en-US" altLang="zh-CN" sz="2400" b="1" i="1">
                                <a:latin typeface="Cambria Math" panose="02040503050406030204" pitchFamily="18" charset="0"/>
                                <a:sym typeface="Arial" panose="020B0604020202020204" pitchFamily="34" charset="0"/>
                              </a:rPr>
                              <m:t>𝑷</m:t>
                            </m:r>
                          </m:e>
                          <m:sub>
                            <m:r>
                              <a:rPr lang="en-US" altLang="zh-CN" sz="2400" b="1" i="1">
                                <a:latin typeface="Cambria Math" panose="02040503050406030204" pitchFamily="18" charset="0"/>
                                <a:sym typeface="Arial" panose="020B0604020202020204" pitchFamily="34" charset="0"/>
                              </a:rPr>
                              <m:t>𝒎</m:t>
                            </m:r>
                          </m:sub>
                        </m:sSub>
                        <m:r>
                          <a:rPr lang="en-US" altLang="zh-CN" sz="2400" b="1" i="1">
                            <a:latin typeface="Cambria Math" panose="02040503050406030204" pitchFamily="18" charset="0"/>
                            <a:sym typeface="Arial" panose="020B0604020202020204" pitchFamily="34" charset="0"/>
                          </a:rPr>
                          <m:t>∣</m:t>
                        </m:r>
                      </m:num>
                      <m:den>
                        <m:sSub>
                          <m:sSubPr>
                            <m:ctrlPr>
                              <a:rPr lang="zh-CN" altLang="zh-CN" sz="2400" b="1" i="1">
                                <a:latin typeface="Cambria Math" panose="02040503050406030204" pitchFamily="18" charset="0"/>
                                <a:sym typeface="Arial" panose="020B0604020202020204" pitchFamily="34" charset="0"/>
                              </a:rPr>
                            </m:ctrlPr>
                          </m:sSubPr>
                          <m:e>
                            <m:r>
                              <a:rPr lang="en-US" altLang="zh-CN" sz="2400" b="1" i="1">
                                <a:latin typeface="Cambria Math" panose="02040503050406030204" pitchFamily="18" charset="0"/>
                                <a:sym typeface="Arial" panose="020B0604020202020204" pitchFamily="34" charset="0"/>
                              </a:rPr>
                              <m:t>𝑷</m:t>
                            </m:r>
                          </m:e>
                          <m:sub>
                            <m:r>
                              <a:rPr lang="en-US" altLang="zh-CN" sz="2400" b="1" i="1">
                                <a:latin typeface="Cambria Math" panose="02040503050406030204" pitchFamily="18" charset="0"/>
                                <a:sym typeface="Arial" panose="020B0604020202020204" pitchFamily="34" charset="0"/>
                              </a:rPr>
                              <m:t>𝑭𝑺</m:t>
                            </m:r>
                          </m:sub>
                        </m:sSub>
                      </m:den>
                    </m:f>
                    <m:r>
                      <a:rPr lang="en-US" altLang="zh-CN" sz="2400" b="1" i="1">
                        <a:latin typeface="Cambria Math" panose="02040503050406030204" pitchFamily="18" charset="0"/>
                        <a:sym typeface="Arial" panose="020B0604020202020204" pitchFamily="34" charset="0"/>
                      </a:rPr>
                      <m:t>=</m:t>
                    </m:r>
                    <m:f>
                      <m:fPr>
                        <m:ctrlPr>
                          <a:rPr lang="zh-CN" altLang="zh-CN" sz="2400" b="1" i="1">
                            <a:latin typeface="Cambria Math" panose="02040503050406030204" pitchFamily="18" charset="0"/>
                            <a:sym typeface="Arial" panose="020B0604020202020204" pitchFamily="34" charset="0"/>
                          </a:rPr>
                        </m:ctrlPr>
                      </m:fPr>
                      <m:num>
                        <m:r>
                          <a:rPr lang="en-US" altLang="zh-CN" sz="2400" b="1" i="1">
                            <a:latin typeface="Cambria Math" panose="02040503050406030204" pitchFamily="18" charset="0"/>
                            <a:sym typeface="Arial" panose="020B0604020202020204" pitchFamily="34" charset="0"/>
                          </a:rPr>
                          <m:t>𝟎</m:t>
                        </m:r>
                        <m:r>
                          <a:rPr lang="en-US" altLang="zh-CN" sz="2400" b="1" i="1">
                            <a:latin typeface="Cambria Math" panose="02040503050406030204" pitchFamily="18" charset="0"/>
                            <a:sym typeface="Arial" panose="020B0604020202020204" pitchFamily="34" charset="0"/>
                          </a:rPr>
                          <m:t>. </m:t>
                        </m:r>
                        <m:r>
                          <a:rPr lang="en-US" altLang="zh-CN" sz="2400" b="1" i="1" smtClean="0">
                            <a:latin typeface="Cambria Math" panose="02040503050406030204" pitchFamily="18" charset="0"/>
                            <a:sym typeface="Arial" panose="020B0604020202020204" pitchFamily="34" charset="0"/>
                          </a:rPr>
                          <m:t>𝟎</m:t>
                        </m:r>
                        <m:r>
                          <a:rPr lang="en-US" altLang="zh-CN" sz="2400" b="1" i="1">
                            <a:latin typeface="Cambria Math" panose="02040503050406030204" pitchFamily="18" charset="0"/>
                            <a:sym typeface="Arial" panose="020B0604020202020204" pitchFamily="34" charset="0"/>
                          </a:rPr>
                          <m:t>𝟓</m:t>
                        </m:r>
                        <m:r>
                          <a:rPr lang="en-US" altLang="zh-CN" sz="2400" b="1" i="1" smtClean="0">
                            <a:latin typeface="Cambria Math" panose="02040503050406030204" pitchFamily="18" charset="0"/>
                            <a:sym typeface="Arial" panose="020B0604020202020204" pitchFamily="34" charset="0"/>
                          </a:rPr>
                          <m:t>𝟔</m:t>
                        </m:r>
                      </m:num>
                      <m:den>
                        <m:r>
                          <a:rPr lang="en-US" altLang="zh-CN" sz="2400" b="1" i="1">
                            <a:latin typeface="Cambria Math" panose="02040503050406030204" pitchFamily="18" charset="0"/>
                            <a:sym typeface="Arial" panose="020B0604020202020204" pitchFamily="34" charset="0"/>
                          </a:rPr>
                          <m:t>𝟓</m:t>
                        </m:r>
                        <m:r>
                          <a:rPr lang="en-US" altLang="zh-CN" sz="2400" b="1" i="1">
                            <a:latin typeface="Cambria Math" panose="02040503050406030204" pitchFamily="18" charset="0"/>
                            <a:sym typeface="Arial" panose="020B0604020202020204" pitchFamily="34" charset="0"/>
                          </a:rPr>
                          <m:t>.</m:t>
                        </m:r>
                        <m:r>
                          <a:rPr lang="en-US" altLang="zh-CN" sz="2400" b="1" i="1">
                            <a:latin typeface="Cambria Math" panose="02040503050406030204" pitchFamily="18" charset="0"/>
                            <a:sym typeface="Arial" panose="020B0604020202020204" pitchFamily="34" charset="0"/>
                          </a:rPr>
                          <m:t>𝟎</m:t>
                        </m:r>
                      </m:den>
                    </m:f>
                    <m:r>
                      <a:rPr lang="en-US" altLang="zh-CN" sz="2400" b="1" i="1">
                        <a:latin typeface="Cambria Math" panose="02040503050406030204" pitchFamily="18" charset="0"/>
                        <a:sym typeface="Arial" panose="020B0604020202020204" pitchFamily="34" charset="0"/>
                      </a:rPr>
                      <m:t>=</m:t>
                    </m:r>
                    <m:r>
                      <a:rPr lang="en-US" altLang="zh-CN" sz="2400" b="1" i="1" smtClean="0">
                        <a:latin typeface="Cambria Math" panose="02040503050406030204" pitchFamily="18" charset="0"/>
                        <a:sym typeface="Arial" panose="020B0604020202020204" pitchFamily="34" charset="0"/>
                      </a:rPr>
                      <m:t>𝟏</m:t>
                    </m:r>
                    <m:r>
                      <a:rPr lang="en-US" altLang="zh-CN" sz="2400" b="1">
                        <a:latin typeface="Cambria Math" panose="02040503050406030204" pitchFamily="18" charset="0"/>
                        <a:sym typeface="Arial" panose="020B0604020202020204" pitchFamily="34" charset="0"/>
                      </a:rPr>
                      <m:t>%</m:t>
                    </m:r>
                  </m:oMath>
                </a14:m>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3061992"/>
              </a:xfrm>
              <a:prstGeom prst="rect">
                <a:avLst/>
              </a:prstGeom>
              <a:blipFill>
                <a:blip r:embed="rId3"/>
                <a:stretch>
                  <a:fillRect l="-630" t="-197"/>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线性度</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500735283"/>
                  </p:ext>
                </p:extLst>
              </p:nvPr>
            </p:nvGraphicFramePr>
            <p:xfrm>
              <a:off x="521551" y="3190474"/>
              <a:ext cx="8100898" cy="648072"/>
            </p:xfrm>
            <a:graphic>
              <a:graphicData uri="http://schemas.openxmlformats.org/drawingml/2006/table">
                <a:tbl>
                  <a:tblPr firstRow="1" firstCol="1" bandRow="1">
                    <a:tableStyleId>{5C22544A-7EE6-4342-B048-85BDC9FD1C3A}</a:tableStyleId>
                  </a:tblPr>
                  <a:tblGrid>
                    <a:gridCol w="1888364">
                      <a:extLst>
                        <a:ext uri="{9D8B030D-6E8A-4147-A177-3AD203B41FA5}">
                          <a16:colId xmlns:a16="http://schemas.microsoft.com/office/drawing/2014/main" val="3955838551"/>
                        </a:ext>
                      </a:extLst>
                    </a:gridCol>
                    <a:gridCol w="1043214">
                      <a:extLst>
                        <a:ext uri="{9D8B030D-6E8A-4147-A177-3AD203B41FA5}">
                          <a16:colId xmlns:a16="http://schemas.microsoft.com/office/drawing/2014/main" val="898304641"/>
                        </a:ext>
                      </a:extLst>
                    </a:gridCol>
                    <a:gridCol w="1041983">
                      <a:extLst>
                        <a:ext uri="{9D8B030D-6E8A-4147-A177-3AD203B41FA5}">
                          <a16:colId xmlns:a16="http://schemas.microsoft.com/office/drawing/2014/main" val="2546242146"/>
                        </a:ext>
                      </a:extLst>
                    </a:gridCol>
                    <a:gridCol w="1041983">
                      <a:extLst>
                        <a:ext uri="{9D8B030D-6E8A-4147-A177-3AD203B41FA5}">
                          <a16:colId xmlns:a16="http://schemas.microsoft.com/office/drawing/2014/main" val="4046622444"/>
                        </a:ext>
                      </a:extLst>
                    </a:gridCol>
                    <a:gridCol w="1001388">
                      <a:extLst>
                        <a:ext uri="{9D8B030D-6E8A-4147-A177-3AD203B41FA5}">
                          <a16:colId xmlns:a16="http://schemas.microsoft.com/office/drawing/2014/main" val="2705767382"/>
                        </a:ext>
                      </a:extLst>
                    </a:gridCol>
                    <a:gridCol w="1041983">
                      <a:extLst>
                        <a:ext uri="{9D8B030D-6E8A-4147-A177-3AD203B41FA5}">
                          <a16:colId xmlns:a16="http://schemas.microsoft.com/office/drawing/2014/main" val="416215452"/>
                        </a:ext>
                      </a:extLst>
                    </a:gridCol>
                    <a:gridCol w="1041983">
                      <a:extLst>
                        <a:ext uri="{9D8B030D-6E8A-4147-A177-3AD203B41FA5}">
                          <a16:colId xmlns:a16="http://schemas.microsoft.com/office/drawing/2014/main" val="1139834622"/>
                        </a:ext>
                      </a:extLst>
                    </a:gridCol>
                  </a:tblGrid>
                  <a:tr h="216024">
                    <a:tc>
                      <a:txBody>
                        <a:bodyPr/>
                        <a:lstStyle/>
                        <a:p>
                          <a:pPr algn="ctr">
                            <a:spcAft>
                              <a:spcPts val="0"/>
                            </a:spcAft>
                          </a:pPr>
                          <a:r>
                            <a:rPr lang="zh-CN" sz="1100" kern="100" dirty="0">
                              <a:effectLst/>
                              <a:latin typeface="Arial" panose="020B0604020202020204" pitchFamily="34" charset="0"/>
                              <a:ea typeface="微软雅黑" panose="020B0503020204020204" pitchFamily="34" charset="-122"/>
                              <a:sym typeface="Arial" panose="020B0604020202020204" pitchFamily="34" charset="0"/>
                            </a:rPr>
                            <a:t>标定值</a:t>
                          </a:r>
                          <a14:m>
                            <m:oMath xmlns:m="http://schemas.openxmlformats.org/officeDocument/2006/math">
                              <m:r>
                                <a:rPr lang="en-US" sz="1100" kern="100">
                                  <a:effectLst/>
                                  <a:latin typeface="Cambria Math" panose="02040503050406030204" pitchFamily="18" charset="0"/>
                                  <a:sym typeface="Arial" panose="020B0604020202020204" pitchFamily="34" charset="0"/>
                                </a:rPr>
                                <m:t>𝑃</m:t>
                              </m:r>
                              <m:r>
                                <a:rPr lang="en-US" sz="1100" kern="100">
                                  <a:effectLst/>
                                  <a:latin typeface="Cambria Math" panose="02040503050406030204" pitchFamily="18" charset="0"/>
                                  <a:sym typeface="Arial" panose="020B0604020202020204" pitchFamily="34" charset="0"/>
                                </a:rPr>
                                <m:t>(</m:t>
                              </m:r>
                              <m:r>
                                <m:rPr>
                                  <m:nor/>
                                </m:rPr>
                                <a:rPr lang="zh-CN" sz="1100" kern="100">
                                  <a:effectLst/>
                                  <a:latin typeface="Arial" panose="020B0604020202020204" pitchFamily="34" charset="0"/>
                                  <a:ea typeface="微软雅黑" panose="020B0503020204020204" pitchFamily="34" charset="-122"/>
                                  <a:sym typeface="Arial" panose="020B0604020202020204" pitchFamily="34" charset="0"/>
                                </a:rPr>
                                <m:t>标</m:t>
                              </m:r>
                              <m:r>
                                <a:rPr lang="en-US" sz="1100" kern="100">
                                  <a:effectLst/>
                                  <a:latin typeface="Cambria Math" panose="02040503050406030204" pitchFamily="18" charset="0"/>
                                  <a:sym typeface="Arial" panose="020B0604020202020204" pitchFamily="34" charset="0"/>
                                </a:rPr>
                                <m:t>)</m:t>
                              </m:r>
                            </m:oMath>
                          </a14:m>
                          <a:endParaRPr lang="zh-CN" sz="11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0</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dirty="0">
                              <a:effectLst/>
                              <a:latin typeface="Arial" panose="020B0604020202020204" pitchFamily="34" charset="0"/>
                              <a:ea typeface="微软雅黑" panose="020B0503020204020204" pitchFamily="34" charset="-122"/>
                              <a:sym typeface="Arial" panose="020B0604020202020204" pitchFamily="34" charset="0"/>
                            </a:rPr>
                            <a:t>1.0</a:t>
                          </a:r>
                          <a:endParaRPr lang="zh-CN" sz="14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2.0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3.0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4.0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100" kern="100">
                              <a:effectLst/>
                              <a:latin typeface="Arial" panose="020B0604020202020204" pitchFamily="34" charset="0"/>
                              <a:ea typeface="微软雅黑" panose="020B0503020204020204" pitchFamily="34" charset="-122"/>
                              <a:sym typeface="Arial" panose="020B0604020202020204" pitchFamily="34" charset="0"/>
                            </a:rPr>
                            <a:t>5.0</a:t>
                          </a:r>
                          <a:endParaRPr lang="zh-CN" sz="14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extLst>
                      <a:ext uri="{0D108BD9-81ED-4DB2-BD59-A6C34878D82A}">
                        <a16:rowId xmlns:a16="http://schemas.microsoft.com/office/drawing/2014/main" val="4194002869"/>
                      </a:ext>
                    </a:extLst>
                  </a:tr>
                  <a:tr h="216024">
                    <a:tc>
                      <a:txBody>
                        <a:bodyPr/>
                        <a:lstStyle/>
                        <a:p>
                          <a:pPr algn="ctr">
                            <a:spcAft>
                              <a:spcPts val="0"/>
                            </a:spcAft>
                          </a:pPr>
                          <a:r>
                            <a:rPr lang="zh-CN" sz="1100" kern="100">
                              <a:effectLst/>
                              <a:latin typeface="Arial" panose="020B0604020202020204" pitchFamily="34" charset="0"/>
                              <a:ea typeface="微软雅黑" panose="020B0503020204020204" pitchFamily="34" charset="-122"/>
                              <a:sym typeface="Arial" panose="020B0604020202020204" pitchFamily="34" charset="0"/>
                            </a:rPr>
                            <a:t>拟合值</a:t>
                          </a:r>
                          <a14:m>
                            <m:oMath xmlns:m="http://schemas.openxmlformats.org/officeDocument/2006/math">
                              <m:r>
                                <a:rPr lang="en-US" sz="1100" kern="100">
                                  <a:effectLst/>
                                  <a:latin typeface="Cambria Math" panose="02040503050406030204" pitchFamily="18" charset="0"/>
                                  <a:sym typeface="Arial" panose="020B0604020202020204" pitchFamily="34" charset="0"/>
                                </a:rPr>
                                <m:t>𝑃</m:t>
                              </m:r>
                              <m:r>
                                <a:rPr lang="en-US" sz="1100" kern="100">
                                  <a:effectLst/>
                                  <a:latin typeface="Cambria Math" panose="02040503050406030204" pitchFamily="18" charset="0"/>
                                  <a:sym typeface="Arial" panose="020B0604020202020204" pitchFamily="34" charset="0"/>
                                </a:rPr>
                                <m:t>(</m:t>
                              </m:r>
                              <m:r>
                                <a:rPr lang="en-US" sz="1100" kern="100">
                                  <a:effectLst/>
                                  <a:latin typeface="Cambria Math" panose="02040503050406030204" pitchFamily="18" charset="0"/>
                                  <a:sym typeface="Arial" panose="020B0604020202020204" pitchFamily="34" charset="0"/>
                                </a:rPr>
                                <m:t>𝑈</m:t>
                              </m:r>
                              <m:r>
                                <a:rPr lang="en-US" sz="1100" kern="100">
                                  <a:effectLst/>
                                  <a:latin typeface="Cambria Math" panose="02040503050406030204" pitchFamily="18" charset="0"/>
                                  <a:sym typeface="Arial" panose="020B0604020202020204" pitchFamily="34" charset="0"/>
                                </a:rPr>
                                <m:t>)</m:t>
                              </m:r>
                            </m:oMath>
                          </a14:m>
                          <a:endParaRPr lang="zh-CN" sz="11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0.038</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1.056</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2.030</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3.01</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4.003</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4.998</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extLst>
                      <a:ext uri="{0D108BD9-81ED-4DB2-BD59-A6C34878D82A}">
                        <a16:rowId xmlns:a16="http://schemas.microsoft.com/office/drawing/2014/main" val="1913982376"/>
                      </a:ext>
                    </a:extLst>
                  </a:tr>
                  <a:tr h="216024">
                    <a:tc>
                      <a:txBody>
                        <a:bodyPr/>
                        <a:lstStyle/>
                        <a:p>
                          <a:pPr algn="ctr">
                            <a:spcAft>
                              <a:spcPts val="0"/>
                            </a:spcAft>
                          </a:pPr>
                          <a:r>
                            <a:rPr lang="zh-CN" sz="1100" kern="100" dirty="0">
                              <a:effectLst/>
                              <a:latin typeface="Arial" panose="020B0604020202020204" pitchFamily="34" charset="0"/>
                              <a:ea typeface="微软雅黑" panose="020B0503020204020204" pitchFamily="34" charset="-122"/>
                              <a:sym typeface="Arial" panose="020B0604020202020204" pitchFamily="34" charset="0"/>
                            </a:rPr>
                            <a:t>拟合偏差</a:t>
                          </a:r>
                          <a14:m>
                            <m:oMath xmlns:m="http://schemas.openxmlformats.org/officeDocument/2006/math">
                              <m:r>
                                <m:rPr>
                                  <m:sty m:val="p"/>
                                </m:rPr>
                                <a:rPr lang="en-US" sz="1100" kern="100">
                                  <a:effectLst/>
                                  <a:latin typeface="Cambria Math" panose="02040503050406030204" pitchFamily="18" charset="0"/>
                                  <a:sym typeface="Arial" panose="020B0604020202020204" pitchFamily="34" charset="0"/>
                                </a:rPr>
                                <m:t>Δ</m:t>
                              </m:r>
                              <m:r>
                                <a:rPr lang="en-US" sz="1100" kern="100">
                                  <a:effectLst/>
                                  <a:latin typeface="Cambria Math" panose="02040503050406030204" pitchFamily="18" charset="0"/>
                                  <a:sym typeface="Arial" panose="020B0604020202020204" pitchFamily="34" charset="0"/>
                                </a:rPr>
                                <m:t>𝑃</m:t>
                              </m:r>
                            </m:oMath>
                          </a14:m>
                          <a:endParaRPr lang="zh-CN" sz="11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0.038</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0.056</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0.030</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0.01</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0.003</a:t>
                          </a:r>
                          <a:endParaRPr lang="zh-CN" sz="1200" kern="10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tc>
                      <a:txBody>
                        <a:bodyPr/>
                        <a:lstStyle/>
                        <a:p>
                          <a:pPr indent="304800" algn="ctr">
                            <a:lnSpc>
                              <a:spcPct val="125000"/>
                            </a:lnSpc>
                            <a:spcAft>
                              <a:spcPts val="0"/>
                            </a:spcAft>
                          </a:pPr>
                          <a:r>
                            <a:rPr lang="en-US" sz="105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-0.002</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txBody>
                      <a:tcPr marL="68580" marR="68580" marT="0" marB="0" anchor="ctr"/>
                    </a:tc>
                    <a:extLst>
                      <a:ext uri="{0D108BD9-81ED-4DB2-BD59-A6C34878D82A}">
                        <a16:rowId xmlns:a16="http://schemas.microsoft.com/office/drawing/2014/main" val="2299353630"/>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500735283"/>
                  </p:ext>
                </p:extLst>
              </p:nvPr>
            </p:nvGraphicFramePr>
            <p:xfrm>
              <a:off x="521551" y="3190474"/>
              <a:ext cx="8100898" cy="648072"/>
            </p:xfrm>
            <a:graphic>
              <a:graphicData uri="http://schemas.openxmlformats.org/drawingml/2006/table">
                <a:tbl>
                  <a:tblPr firstRow="1" firstCol="1" bandRow="1">
                    <a:tableStyleId>{5C22544A-7EE6-4342-B048-85BDC9FD1C3A}</a:tableStyleId>
                  </a:tblPr>
                  <a:tblGrid>
                    <a:gridCol w="1888364">
                      <a:extLst>
                        <a:ext uri="{9D8B030D-6E8A-4147-A177-3AD203B41FA5}">
                          <a16:colId xmlns:a16="http://schemas.microsoft.com/office/drawing/2014/main" val="3955838551"/>
                        </a:ext>
                      </a:extLst>
                    </a:gridCol>
                    <a:gridCol w="1043214">
                      <a:extLst>
                        <a:ext uri="{9D8B030D-6E8A-4147-A177-3AD203B41FA5}">
                          <a16:colId xmlns:a16="http://schemas.microsoft.com/office/drawing/2014/main" val="898304641"/>
                        </a:ext>
                      </a:extLst>
                    </a:gridCol>
                    <a:gridCol w="1041983">
                      <a:extLst>
                        <a:ext uri="{9D8B030D-6E8A-4147-A177-3AD203B41FA5}">
                          <a16:colId xmlns:a16="http://schemas.microsoft.com/office/drawing/2014/main" val="2546242146"/>
                        </a:ext>
                      </a:extLst>
                    </a:gridCol>
                    <a:gridCol w="1041983">
                      <a:extLst>
                        <a:ext uri="{9D8B030D-6E8A-4147-A177-3AD203B41FA5}">
                          <a16:colId xmlns:a16="http://schemas.microsoft.com/office/drawing/2014/main" val="4046622444"/>
                        </a:ext>
                      </a:extLst>
                    </a:gridCol>
                    <a:gridCol w="1001388">
                      <a:extLst>
                        <a:ext uri="{9D8B030D-6E8A-4147-A177-3AD203B41FA5}">
                          <a16:colId xmlns:a16="http://schemas.microsoft.com/office/drawing/2014/main" val="2705767382"/>
                        </a:ext>
                      </a:extLst>
                    </a:gridCol>
                    <a:gridCol w="1041983">
                      <a:extLst>
                        <a:ext uri="{9D8B030D-6E8A-4147-A177-3AD203B41FA5}">
                          <a16:colId xmlns:a16="http://schemas.microsoft.com/office/drawing/2014/main" val="416215452"/>
                        </a:ext>
                      </a:extLst>
                    </a:gridCol>
                    <a:gridCol w="1041983">
                      <a:extLst>
                        <a:ext uri="{9D8B030D-6E8A-4147-A177-3AD203B41FA5}">
                          <a16:colId xmlns:a16="http://schemas.microsoft.com/office/drawing/2014/main" val="1139834622"/>
                        </a:ext>
                      </a:extLst>
                    </a:gridCol>
                  </a:tblGrid>
                  <a:tr h="216024">
                    <a:tc>
                      <a:txBody>
                        <a:bodyPr/>
                        <a:lstStyle/>
                        <a:p>
                          <a:endParaRPr lang="zh-CN"/>
                        </a:p>
                      </a:txBody>
                      <a:tcPr marL="68580" marR="68580" marT="0" marB="0">
                        <a:blipFill>
                          <a:blip r:embed="rId4"/>
                          <a:stretch>
                            <a:fillRect l="-323" t="-25000" r="-330323" b="-227778"/>
                          </a:stretch>
                        </a:blipFill>
                      </a:tcPr>
                    </a:tc>
                    <a:tc>
                      <a:txBody>
                        <a:bodyPr/>
                        <a:lstStyle/>
                        <a:p>
                          <a:pPr indent="304800" algn="ctr">
                            <a:lnSpc>
                              <a:spcPct val="125000"/>
                            </a:lnSpc>
                            <a:spcAft>
                              <a:spcPts val="0"/>
                            </a:spcAft>
                          </a:pPr>
                          <a:r>
                            <a:rPr lang="en-US" sz="1100" kern="100" dirty="0">
                              <a:effectLst/>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dirty="0">
                              <a:effectLst/>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4.0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100" kern="100">
                              <a:effectLst/>
                            </a:rPr>
                            <a:t>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4002869"/>
                      </a:ext>
                    </a:extLst>
                  </a:tr>
                  <a:tr h="216024">
                    <a:tc>
                      <a:txBody>
                        <a:bodyPr/>
                        <a:lstStyle/>
                        <a:p>
                          <a:endParaRPr lang="zh-CN"/>
                        </a:p>
                      </a:txBody>
                      <a:tcPr marL="68580" marR="68580" marT="0" marB="0">
                        <a:blipFill>
                          <a:blip r:embed="rId4"/>
                          <a:stretch>
                            <a:fillRect l="-323" t="-128571" r="-330323" b="-134286"/>
                          </a:stretch>
                        </a:blipFill>
                      </a:tcP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1.056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2.030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3.01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4.998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982376"/>
                      </a:ext>
                    </a:extLst>
                  </a:tr>
                  <a:tr h="216024">
                    <a:tc>
                      <a:txBody>
                        <a:bodyPr/>
                        <a:lstStyle/>
                        <a:p>
                          <a:endParaRPr lang="zh-CN"/>
                        </a:p>
                      </a:txBody>
                      <a:tcPr marL="68580" marR="68580" marT="0" marB="0">
                        <a:blipFill>
                          <a:blip r:embed="rId4"/>
                          <a:stretch>
                            <a:fillRect l="-323" t="-222222" r="-330323" b="-30556"/>
                          </a:stretch>
                        </a:blipFill>
                      </a:tcP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-0.002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9353630"/>
                      </a:ext>
                    </a:extLst>
                  </a:tr>
                </a:tbl>
              </a:graphicData>
            </a:graphic>
          </p:graphicFrame>
        </mc:Fallback>
      </mc:AlternateContent>
    </p:spTree>
    <p:extLst>
      <p:ext uri="{BB962C8B-B14F-4D97-AF65-F5344CB8AC3E}">
        <p14:creationId xmlns:p14="http://schemas.microsoft.com/office/powerpoint/2010/main" val="1108356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p:sp>
        <p:nvSpPr>
          <p:cNvPr id="13" name="矩形 12"/>
          <p:cNvSpPr/>
          <p:nvPr/>
        </p:nvSpPr>
        <p:spPr>
          <a:xfrm>
            <a:off x="228600" y="1676376"/>
            <a:ext cx="8686800" cy="29777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均方误差</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均方根误差</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平均绝对误差</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决定系数</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校正决定系数</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误差平方和</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平均绝对百分比误差</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03695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292105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a:pPr>
                <a:r>
                  <a:rPr lang="zh-CN" altLang="en-US" b="1" dirty="0">
                    <a:latin typeface="Arial" panose="020B0604020202020204" pitchFamily="34" charset="0"/>
                    <a:ea typeface="微软雅黑" panose="020B0503020204020204" pitchFamily="34" charset="-122"/>
                    <a:sym typeface="Arial" panose="020B0604020202020204" pitchFamily="34" charset="0"/>
                  </a:rPr>
                  <a:t>均方误差（</a:t>
                </a:r>
                <a:r>
                  <a:rPr lang="en-US" altLang="zh-CN" b="1" dirty="0">
                    <a:latin typeface="Arial" panose="020B0604020202020204" pitchFamily="34" charset="0"/>
                    <a:ea typeface="微软雅黑" panose="020B0503020204020204" pitchFamily="34" charset="-122"/>
                    <a:sym typeface="Arial" panose="020B0604020202020204" pitchFamily="34" charset="0"/>
                  </a:rPr>
                  <a:t>Mean Squared Error, MSE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样本预测值与真实值差的平方的平均值。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sym typeface="Arial" panose="020B0604020202020204" pitchFamily="34" charset="0"/>
                        </a:rPr>
                        <m:t>𝑴𝑺𝑬</m:t>
                      </m:r>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𝒏</m:t>
                          </m:r>
                        </m:den>
                      </m:f>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e>
                      </m:nary>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2921056"/>
              </a:xfrm>
              <a:prstGeom prst="rect">
                <a:avLst/>
              </a:prstGeom>
              <a:blipFill>
                <a:blip r:embed="rId3"/>
                <a:stretch>
                  <a:fillRect l="-630" t="-207" b="-620"/>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26409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332450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2"/>
                </a:pPr>
                <a:r>
                  <a:rPr lang="zh-CN" altLang="en-US" b="1" dirty="0">
                    <a:latin typeface="Arial" panose="020B0604020202020204" pitchFamily="34" charset="0"/>
                    <a:ea typeface="微软雅黑" panose="020B0503020204020204" pitchFamily="34" charset="-122"/>
                    <a:sym typeface="Arial" panose="020B0604020202020204" pitchFamily="34" charset="0"/>
                  </a:rPr>
                  <a:t>均方根误差（</a:t>
                </a:r>
                <a:r>
                  <a:rPr lang="en-US" altLang="zh-CN" b="1" dirty="0">
                    <a:latin typeface="Arial" panose="020B0604020202020204" pitchFamily="34" charset="0"/>
                    <a:ea typeface="微软雅黑" panose="020B0503020204020204" pitchFamily="34" charset="-122"/>
                    <a:sym typeface="Arial" panose="020B0604020202020204" pitchFamily="34" charset="0"/>
                  </a:rPr>
                  <a:t>Root Mean Squared Error, RMSE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均方误差的平均根。</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sym typeface="Arial" panose="020B0604020202020204" pitchFamily="34" charset="0"/>
                        </a:rPr>
                        <m:t>𝑹𝑴𝑺𝑬</m:t>
                      </m:r>
                      <m:r>
                        <a:rPr lang="en-US" altLang="zh-CN" b="1" i="1">
                          <a:latin typeface="Cambria Math" panose="02040503050406030204" pitchFamily="18" charset="0"/>
                          <a:sym typeface="Arial" panose="020B0604020202020204" pitchFamily="34" charset="0"/>
                        </a:rPr>
                        <m:t>=</m:t>
                      </m:r>
                      <m:rad>
                        <m:radPr>
                          <m:degHide m:val="on"/>
                          <m:ctrlPr>
                            <a:rPr lang="zh-CN" altLang="zh-CN" b="1" i="1">
                              <a:latin typeface="Cambria Math" panose="02040503050406030204" pitchFamily="18" charset="0"/>
                              <a:sym typeface="Arial" panose="020B0604020202020204" pitchFamily="34" charset="0"/>
                            </a:rPr>
                          </m:ctrlPr>
                        </m:radPr>
                        <m:deg/>
                        <m:e>
                          <m:r>
                            <a:rPr lang="en-US" altLang="zh-CN" b="1" i="1">
                              <a:latin typeface="Cambria Math" panose="02040503050406030204" pitchFamily="18" charset="0"/>
                              <a:sym typeface="Arial" panose="020B0604020202020204" pitchFamily="34" charset="0"/>
                            </a:rPr>
                            <m:t>𝑴𝑺𝑬</m:t>
                          </m:r>
                        </m:e>
                      </m:rad>
                      <m:r>
                        <a:rPr lang="en-US" altLang="zh-CN" b="1" i="1">
                          <a:latin typeface="Cambria Math" panose="02040503050406030204" pitchFamily="18" charset="0"/>
                          <a:sym typeface="Arial" panose="020B0604020202020204" pitchFamily="34" charset="0"/>
                        </a:rPr>
                        <m:t>=</m:t>
                      </m:r>
                      <m:rad>
                        <m:radPr>
                          <m:degHide m:val="on"/>
                          <m:ctrlPr>
                            <a:rPr lang="zh-CN" altLang="zh-CN" b="1" i="1">
                              <a:latin typeface="Cambria Math" panose="02040503050406030204" pitchFamily="18" charset="0"/>
                              <a:sym typeface="Arial" panose="020B0604020202020204" pitchFamily="34" charset="0"/>
                            </a:rPr>
                          </m:ctrlPr>
                        </m:radPr>
                        <m:deg/>
                        <m:e>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𝒏</m:t>
                              </m:r>
                            </m:den>
                          </m:f>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e>
                          </m:nary>
                        </m:e>
                      </m:rad>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3324500"/>
              </a:xfrm>
              <a:prstGeom prst="rect">
                <a:avLst/>
              </a:prstGeom>
              <a:blipFill>
                <a:blip r:embed="rId3"/>
                <a:stretch>
                  <a:fillRect l="-630" t="-182" b="-545"/>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30918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292105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3"/>
                </a:pPr>
                <a:r>
                  <a:rPr lang="zh-CN" altLang="en-US" b="1" dirty="0">
                    <a:latin typeface="Arial" panose="020B0604020202020204" pitchFamily="34" charset="0"/>
                    <a:ea typeface="微软雅黑" panose="020B0503020204020204" pitchFamily="34" charset="-122"/>
                    <a:sym typeface="Arial" panose="020B0604020202020204" pitchFamily="34" charset="0"/>
                  </a:rPr>
                  <a:t>平均绝对误差（</a:t>
                </a:r>
                <a:r>
                  <a:rPr lang="en-US" altLang="zh-CN" b="1" dirty="0">
                    <a:latin typeface="Arial" panose="020B0604020202020204" pitchFamily="34" charset="0"/>
                    <a:ea typeface="微软雅黑" panose="020B0503020204020204" pitchFamily="34" charset="-122"/>
                    <a:sym typeface="Arial" panose="020B0604020202020204" pitchFamily="34" charset="0"/>
                  </a:rPr>
                  <a:t>Mean Absolute Error, MAE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样本预测值与真实值差的绝对值的平均值。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sym typeface="Arial" panose="020B0604020202020204" pitchFamily="34" charset="0"/>
                        </a:rPr>
                        <m:t>𝑴𝑨𝑬</m:t>
                      </m:r>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𝒏</m:t>
                          </m:r>
                        </m:den>
                      </m:f>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r>
                            <a:rPr lang="en-US" altLang="zh-CN" b="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r>
                            <a:rPr lang="en-US" altLang="zh-CN" b="1">
                              <a:latin typeface="Cambria Math" panose="02040503050406030204" pitchFamily="18" charset="0"/>
                              <a:sym typeface="Arial" panose="020B0604020202020204" pitchFamily="34" charset="0"/>
                            </a:rPr>
                            <m:t>∣</m:t>
                          </m:r>
                        </m:e>
                      </m:nary>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2921056"/>
              </a:xfrm>
              <a:prstGeom prst="rect">
                <a:avLst/>
              </a:prstGeom>
              <a:blipFill>
                <a:blip r:embed="rId3"/>
                <a:stretch>
                  <a:fillRect l="-630" t="-207" b="-620"/>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06829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293388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4"/>
                </a:pPr>
                <a:r>
                  <a:rPr lang="zh-CN" altLang="en-US" b="1" dirty="0">
                    <a:latin typeface="Arial" panose="020B0604020202020204" pitchFamily="34" charset="0"/>
                    <a:ea typeface="微软雅黑" panose="020B0503020204020204" pitchFamily="34" charset="-122"/>
                    <a:sym typeface="Arial" panose="020B0604020202020204" pitchFamily="34" charset="0"/>
                  </a:rPr>
                  <a:t>决定系数（</a:t>
                </a:r>
                <a:r>
                  <a:rPr lang="en-US" altLang="zh-CN" b="1" dirty="0">
                    <a:latin typeface="Arial" panose="020B0604020202020204" pitchFamily="34" charset="0"/>
                    <a:ea typeface="微软雅黑" panose="020B0503020204020204" pitchFamily="34" charset="-122"/>
                    <a:sym typeface="Arial" panose="020B0604020202020204" pitchFamily="34" charset="0"/>
                  </a:rPr>
                  <a:t>R-Squared</a:t>
                </a:r>
                <a:r>
                  <a:rPr lang="zh-CN" altLang="en-US" b="1" dirty="0">
                    <a:latin typeface="Arial" panose="020B0604020202020204" pitchFamily="34" charset="0"/>
                    <a:ea typeface="微软雅黑" panose="020B0503020204020204" pitchFamily="34" charset="-122"/>
                    <a:sym typeface="Arial" panose="020B0604020202020204" pitchFamily="34" charset="0"/>
                  </a:rPr>
                  <a:t>，</a:t>
                </a:r>
                <a:r>
                  <a:rPr lang="en-US" altLang="zh-CN" b="1" dirty="0">
                    <a:latin typeface="Arial" panose="020B0604020202020204" pitchFamily="34" charset="0"/>
                    <a:ea typeface="微软雅黑" panose="020B0503020204020204" pitchFamily="34" charset="-122"/>
                    <a:sym typeface="Arial" panose="020B0604020202020204" pitchFamily="34" charset="0"/>
                  </a:rPr>
                  <a:t>R²</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自变量共同解释因变量方差的百分比。</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𝑹</m:t>
                          </m:r>
                        </m:e>
                        <m:sup>
                          <m:r>
                            <a:rPr lang="en-US" altLang="zh-CN" b="1" i="1">
                              <a:latin typeface="Cambria Math" panose="02040503050406030204" pitchFamily="18" charset="0"/>
                              <a:sym typeface="Arial" panose="020B0604020202020204" pitchFamily="34" charset="0"/>
                            </a:rPr>
                            <m:t>𝟐</m:t>
                          </m:r>
                        </m:sup>
                      </m:s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e>
                          </m:nary>
                        </m:num>
                        <m:den>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r>
                                <a:rPr lang="en-US" altLang="zh-CN" b="1" i="1">
                                  <a:latin typeface="Cambria Math" panose="02040503050406030204" pitchFamily="18" charset="0"/>
                                  <a:sym typeface="Arial" panose="020B0604020202020204" pitchFamily="34" charset="0"/>
                                </a:rPr>
                                <m:t>(</m:t>
                              </m:r>
                            </m:e>
                          </m:nary>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acc>
                            <m:accPr>
                              <m:chr m:val="ˉ"/>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den>
                      </m:f>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2933880"/>
              </a:xfrm>
              <a:prstGeom prst="rect">
                <a:avLst/>
              </a:prstGeom>
              <a:blipFill>
                <a:blip r:embed="rId3"/>
                <a:stretch>
                  <a:fillRect l="-630" t="-206" b="-823"/>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0450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303256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5"/>
                </a:pPr>
                <a:r>
                  <a:rPr lang="zh-CN" altLang="en-US" b="1" dirty="0">
                    <a:latin typeface="Arial" panose="020B0604020202020204" pitchFamily="34" charset="0"/>
                    <a:ea typeface="微软雅黑" panose="020B0503020204020204" pitchFamily="34" charset="-122"/>
                    <a:sym typeface="Arial" panose="020B0604020202020204" pitchFamily="34" charset="0"/>
                  </a:rPr>
                  <a:t>校正决定系数（</a:t>
                </a:r>
                <a:r>
                  <a:rPr lang="en-US" altLang="zh-CN" b="1" dirty="0">
                    <a:latin typeface="Arial" panose="020B0604020202020204" pitchFamily="34" charset="0"/>
                    <a:ea typeface="微软雅黑" panose="020B0503020204020204" pitchFamily="34" charset="-122"/>
                    <a:sym typeface="Arial" panose="020B0604020202020204" pitchFamily="34" charset="0"/>
                  </a:rPr>
                  <a:t>Adjusted R-Squared</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决定系数的修正，考虑了模型中自变量的数量。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sSup>
                        <m:sSupPr>
                          <m:ctrlPr>
                            <a:rPr lang="zh-CN" altLang="zh-CN" b="1" i="1">
                              <a:latin typeface="Cambria Math" panose="02040503050406030204" pitchFamily="18" charset="0"/>
                              <a:sym typeface="Arial" panose="020B0604020202020204" pitchFamily="34" charset="0"/>
                            </a:rPr>
                          </m:ctrlPr>
                        </m:sSupPr>
                        <m:e>
                          <m:acc>
                            <m:accPr>
                              <m:chr m:val="ˉ"/>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𝑹</m:t>
                              </m:r>
                            </m:e>
                          </m:acc>
                        </m:e>
                        <m:sup>
                          <m:r>
                            <a:rPr lang="en-US" altLang="zh-CN" b="1" i="1">
                              <a:latin typeface="Cambria Math" panose="02040503050406030204" pitchFamily="18" charset="0"/>
                              <a:sym typeface="Arial" panose="020B0604020202020204" pitchFamily="34" charset="0"/>
                            </a:rPr>
                            <m:t>𝟐</m:t>
                          </m:r>
                        </m:sup>
                      </m:sSup>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r>
                        <a:rPr lang="en-US" altLang="zh-CN" b="1" i="1">
                          <a:latin typeface="Cambria Math" panose="02040503050406030204" pitchFamily="18" charset="0"/>
                          <a:sym typeface="Arial" panose="020B0604020202020204" pitchFamily="34" charset="0"/>
                        </a:rPr>
                        <m:t>−</m:t>
                      </m:r>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𝑹</m:t>
                          </m:r>
                        </m:e>
                        <m:sup>
                          <m:r>
                            <a:rPr lang="en-US" altLang="zh-CN" b="1" i="1">
                              <a:latin typeface="Cambria Math" panose="02040503050406030204" pitchFamily="18" charset="0"/>
                              <a:sym typeface="Arial" panose="020B0604020202020204" pitchFamily="34" charset="0"/>
                            </a:rPr>
                            <m:t>𝟐</m:t>
                          </m:r>
                        </m:sup>
                      </m:sSup>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𝒏</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𝒑</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den>
                      </m:f>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 </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dirty="0">
                    <a:sym typeface="Arial" panose="020B0604020202020204" pitchFamily="34" charset="0"/>
                  </a:rPr>
                  <a:t>                  </a:t>
                </a:r>
                <a14:m>
                  <m:oMath xmlns:m="http://schemas.openxmlformats.org/officeDocument/2006/math">
                    <m:r>
                      <a:rPr lang="en-US" altLang="zh-CN" i="1">
                        <a:latin typeface="Cambria Math" panose="02040503050406030204" pitchFamily="18" charset="0"/>
                        <a:sym typeface="Arial" panose="020B0604020202020204" pitchFamily="34" charset="0"/>
                      </a:rPr>
                      <m:t>𝑝</m:t>
                    </m:r>
                    <m:r>
                      <m:rPr>
                        <m:nor/>
                      </m:rPr>
                      <a:rPr lang="en-US" altLang="zh-CN" b="1" dirty="0">
                        <a:latin typeface="Arial" panose="020B0604020202020204" pitchFamily="34" charset="0"/>
                        <a:ea typeface="微软雅黑" panose="020B0503020204020204" pitchFamily="34" charset="-122"/>
                        <a:sym typeface="Arial" panose="020B0604020202020204" pitchFamily="34" charset="0"/>
                      </a:rPr>
                      <m:t>—</m:t>
                    </m:r>
                  </m:oMath>
                </a14:m>
                <a:r>
                  <a:rPr lang="zh-CN" altLang="en-US" b="1" dirty="0">
                    <a:latin typeface="Arial" panose="020B0604020202020204" pitchFamily="34" charset="0"/>
                    <a:ea typeface="微软雅黑" panose="020B0503020204020204" pitchFamily="34" charset="-122"/>
                    <a:sym typeface="Arial" panose="020B0604020202020204" pitchFamily="34" charset="0"/>
                  </a:rPr>
                  <a:t>自变量的维数。</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3032561"/>
              </a:xfrm>
              <a:prstGeom prst="rect">
                <a:avLst/>
              </a:prstGeom>
              <a:blipFill>
                <a:blip r:embed="rId3"/>
                <a:stretch>
                  <a:fillRect l="-630" t="-199" b="-797"/>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08463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292105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6"/>
                </a:pPr>
                <a:r>
                  <a:rPr lang="zh-CN" altLang="en-US" b="1" dirty="0">
                    <a:latin typeface="Arial" panose="020B0604020202020204" pitchFamily="34" charset="0"/>
                    <a:ea typeface="微软雅黑" panose="020B0503020204020204" pitchFamily="34" charset="-122"/>
                    <a:sym typeface="Arial" panose="020B0604020202020204" pitchFamily="34" charset="0"/>
                  </a:rPr>
                  <a:t>误差平方和（</a:t>
                </a:r>
                <a:r>
                  <a:rPr lang="en-US" altLang="zh-CN" b="1" dirty="0">
                    <a:latin typeface="Arial" panose="020B0604020202020204" pitchFamily="34" charset="0"/>
                    <a:ea typeface="微软雅黑" panose="020B0503020204020204" pitchFamily="34" charset="-122"/>
                    <a:sym typeface="Arial" panose="020B0604020202020204" pitchFamily="34" charset="0"/>
                  </a:rPr>
                  <a:t>Sum of Squares due to Error, SSE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拟合数据和原始数据对应点的误差的平方和。</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sym typeface="Arial" panose="020B0604020202020204" pitchFamily="34" charset="0"/>
                        </a:rPr>
                        <m:t>𝑺𝑺𝑬</m:t>
                      </m:r>
                      <m:r>
                        <a:rPr lang="en-US" altLang="zh-CN" b="1" i="1">
                          <a:latin typeface="Cambria Math" panose="02040503050406030204" pitchFamily="18" charset="0"/>
                          <a:sym typeface="Arial" panose="020B0604020202020204" pitchFamily="34" charset="0"/>
                        </a:rPr>
                        <m:t>=</m:t>
                      </m:r>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r>
                            <a:rPr lang="en-US" altLang="zh-CN" b="1" i="1">
                              <a:latin typeface="Cambria Math" panose="02040503050406030204" pitchFamily="18" charset="0"/>
                              <a:sym typeface="Arial" panose="020B0604020202020204" pitchFamily="34" charset="0"/>
                            </a:rPr>
                            <m:t>(</m:t>
                          </m:r>
                        </m:e>
                      </m:nary>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sSup>
                        <m:sSupPr>
                          <m:ctrlPr>
                            <a:rPr lang="zh-CN" altLang="zh-CN" b="1" i="1">
                              <a:latin typeface="Cambria Math" panose="02040503050406030204" pitchFamily="18" charset="0"/>
                              <a:sym typeface="Arial" panose="020B0604020202020204" pitchFamily="34" charset="0"/>
                            </a:rPr>
                          </m:ctrlPr>
                        </m:sSupPr>
                        <m:e>
                          <m:r>
                            <a:rPr lang="en-US" altLang="zh-CN" b="1" i="1">
                              <a:latin typeface="Cambria Math" panose="02040503050406030204" pitchFamily="18" charset="0"/>
                              <a:sym typeface="Arial" panose="020B0604020202020204" pitchFamily="34" charset="0"/>
                            </a:rPr>
                            <m:t>)</m:t>
                          </m:r>
                        </m:e>
                        <m:sup>
                          <m:r>
                            <a:rPr lang="en-US" altLang="zh-CN" b="1" i="1">
                              <a:latin typeface="Cambria Math" panose="02040503050406030204" pitchFamily="18" charset="0"/>
                              <a:sym typeface="Arial" panose="020B0604020202020204" pitchFamily="34" charset="0"/>
                            </a:rPr>
                            <m:t>𝟐</m:t>
                          </m:r>
                        </m:sup>
                      </m:sSup>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2921056"/>
              </a:xfrm>
              <a:prstGeom prst="rect">
                <a:avLst/>
              </a:prstGeom>
              <a:blipFill>
                <a:blip r:embed="rId3"/>
                <a:stretch>
                  <a:fillRect l="-630" t="-207" b="-620"/>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8492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518410031"/>
              </p:ext>
            </p:extLst>
          </p:nvPr>
        </p:nvGraphicFramePr>
        <p:xfrm>
          <a:off x="413538" y="1535479"/>
          <a:ext cx="8316924" cy="2313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6722107" y="2126918"/>
            <a:ext cx="2111152" cy="369332"/>
          </a:xfrm>
          <a:prstGeom prst="rect">
            <a:avLst/>
          </a:prstGeom>
          <a:noFill/>
        </p:spPr>
        <p:txBody>
          <a:bodyPr wrap="square" rtlCol="0">
            <a:spAutoFit/>
          </a:bodyPr>
          <a:lstStyle/>
          <a:p>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二传感器数据融合</a:t>
            </a:r>
          </a:p>
        </p:txBody>
      </p:sp>
      <p:sp>
        <p:nvSpPr>
          <p:cNvPr id="12" name="文本框 11"/>
          <p:cNvSpPr txBox="1"/>
          <p:nvPr/>
        </p:nvSpPr>
        <p:spPr>
          <a:xfrm>
            <a:off x="6719655" y="2895786"/>
            <a:ext cx="2111152" cy="369332"/>
          </a:xfrm>
          <a:prstGeom prst="rect">
            <a:avLst/>
          </a:prstGeom>
          <a:noFill/>
        </p:spPr>
        <p:txBody>
          <a:bodyPr wrap="square" rtlCol="0">
            <a:spAutoFit/>
          </a:bodyPr>
          <a:lstStyle/>
          <a:p>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三传感器数据融合</a:t>
            </a:r>
          </a:p>
        </p:txBody>
      </p:sp>
      <p:sp>
        <p:nvSpPr>
          <p:cNvPr id="8" name="矩形 7"/>
          <p:cNvSpPr/>
          <p:nvPr/>
        </p:nvSpPr>
        <p:spPr>
          <a:xfrm>
            <a:off x="1" y="411510"/>
            <a:ext cx="450732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71500" y="434685"/>
            <a:ext cx="443583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多元回归法与多元回归方程</a:t>
            </a:r>
          </a:p>
        </p:txBody>
      </p:sp>
    </p:spTree>
    <p:extLst>
      <p:ext uri="{BB962C8B-B14F-4D97-AF65-F5344CB8AC3E}">
        <p14:creationId xmlns:p14="http://schemas.microsoft.com/office/powerpoint/2010/main" val="806403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67494"/>
            <a:ext cx="30598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290669"/>
            <a:ext cx="28664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融合效果评价</a:t>
            </a:r>
          </a:p>
        </p:txBody>
      </p:sp>
      <mc:AlternateContent xmlns:mc="http://schemas.openxmlformats.org/markup-compatibility/2006" xmlns:a14="http://schemas.microsoft.com/office/drawing/2010/main">
        <mc:Choice Requires="a14">
          <p:sp>
            <p:nvSpPr>
              <p:cNvPr id="13" name="矩形 12"/>
              <p:cNvSpPr/>
              <p:nvPr/>
            </p:nvSpPr>
            <p:spPr>
              <a:xfrm>
                <a:off x="228600" y="1599642"/>
                <a:ext cx="8686800" cy="319933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mj-ea"/>
                  <a:buAutoNum type="circleNumDbPlain" startAt="7"/>
                </a:pPr>
                <a:r>
                  <a:rPr lang="zh-CN" altLang="en-US" b="1" dirty="0">
                    <a:latin typeface="Arial" panose="020B0604020202020204" pitchFamily="34" charset="0"/>
                    <a:ea typeface="微软雅黑" panose="020B0503020204020204" pitchFamily="34" charset="-122"/>
                    <a:sym typeface="Arial" panose="020B0604020202020204" pitchFamily="34" charset="0"/>
                  </a:rPr>
                  <a:t>平均绝对百分比误差（</a:t>
                </a:r>
                <a:r>
                  <a:rPr lang="en-US" altLang="zh-CN" b="1" dirty="0">
                    <a:latin typeface="Arial" panose="020B0604020202020204" pitchFamily="34" charset="0"/>
                    <a:ea typeface="微软雅黑" panose="020B0503020204020204" pitchFamily="34" charset="-122"/>
                    <a:sym typeface="Arial" panose="020B0604020202020204" pitchFamily="34" charset="0"/>
                  </a:rPr>
                  <a:t>Mean Absolute Percentage Error, MAPE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样本预测值与真实值差的绝对值与真实值之比的平均值。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sym typeface="Arial" panose="020B0604020202020204" pitchFamily="34" charset="0"/>
                        </a:rPr>
                        <m:t>𝑴𝑨𝑷𝑬</m:t>
                      </m:r>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𝟏</m:t>
                          </m:r>
                        </m:num>
                        <m:den>
                          <m:r>
                            <a:rPr lang="en-US" altLang="zh-CN" b="1" i="1">
                              <a:latin typeface="Cambria Math" panose="02040503050406030204" pitchFamily="18" charset="0"/>
                              <a:sym typeface="Arial" panose="020B0604020202020204" pitchFamily="34" charset="0"/>
                            </a:rPr>
                            <m:t>𝒏</m:t>
                          </m:r>
                        </m:den>
                      </m:f>
                      <m:nary>
                        <m:naryPr>
                          <m:chr m:val="∑"/>
                          <m:limLoc m:val="undOvr"/>
                          <m:grow m:val="on"/>
                          <m:ctrlPr>
                            <a:rPr lang="zh-CN" altLang="zh-CN" b="1" i="1">
                              <a:latin typeface="Cambria Math" panose="02040503050406030204" pitchFamily="18" charset="0"/>
                              <a:sym typeface="Arial" panose="020B0604020202020204" pitchFamily="34" charset="0"/>
                            </a:rPr>
                          </m:ctrlPr>
                        </m:naryPr>
                        <m:sub>
                          <m:r>
                            <a:rPr lang="en-US" altLang="zh-CN" b="1" i="1">
                              <a:latin typeface="Cambria Math" panose="02040503050406030204" pitchFamily="18" charset="0"/>
                              <a:sym typeface="Arial" panose="020B0604020202020204" pitchFamily="34" charset="0"/>
                            </a:rPr>
                            <m:t>𝒊</m:t>
                          </m:r>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m:t>
                          </m:r>
                        </m:sub>
                        <m:sup>
                          <m:r>
                            <a:rPr lang="en-US" altLang="zh-CN" b="1" i="1">
                              <a:latin typeface="Cambria Math" panose="02040503050406030204" pitchFamily="18" charset="0"/>
                              <a:sym typeface="Arial" panose="020B0604020202020204" pitchFamily="34" charset="0"/>
                            </a:rPr>
                            <m:t>𝒏</m:t>
                          </m:r>
                        </m:sup>
                        <m:e>
                          <m:r>
                            <a:rPr lang="en-US" altLang="zh-CN" b="1" i="1">
                              <a:latin typeface="Cambria Math" panose="02040503050406030204" pitchFamily="18" charset="0"/>
                              <a:sym typeface="Arial" panose="020B0604020202020204" pitchFamily="34" charset="0"/>
                            </a:rPr>
                            <m:t>∣</m:t>
                          </m:r>
                          <m:f>
                            <m:fPr>
                              <m:ctrlPr>
                                <a:rPr lang="zh-CN" altLang="zh-CN" b="1" i="1">
                                  <a:latin typeface="Cambria Math" panose="02040503050406030204" pitchFamily="18" charset="0"/>
                                  <a:sym typeface="Arial" panose="020B0604020202020204" pitchFamily="34" charset="0"/>
                                </a:rPr>
                              </m:ctrlPr>
                            </m:fPr>
                            <m:num>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r>
                                <a:rPr lang="en-US" altLang="zh-CN" b="1" i="1">
                                  <a:latin typeface="Cambria Math" panose="02040503050406030204" pitchFamily="18" charset="0"/>
                                  <a:sym typeface="Arial" panose="020B0604020202020204" pitchFamily="34" charset="0"/>
                                </a:rPr>
                                <m:t>)</m:t>
                              </m:r>
                            </m:num>
                            <m:den>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den>
                          </m:f>
                          <m:r>
                            <a:rPr lang="en-US" altLang="zh-CN" b="1" i="1">
                              <a:latin typeface="Cambria Math" panose="02040503050406030204" pitchFamily="18" charset="0"/>
                              <a:sym typeface="Arial" panose="020B0604020202020204" pitchFamily="34" charset="0"/>
                            </a:rPr>
                            <m:t>∣</m:t>
                          </m:r>
                        </m:e>
                      </m:nary>
                      <m:r>
                        <a:rPr lang="en-US" altLang="zh-CN" b="1" i="1">
                          <a:latin typeface="Cambria Math" panose="02040503050406030204" pitchFamily="18" charset="0"/>
                          <a:sym typeface="Arial" panose="020B0604020202020204" pitchFamily="34" charset="0"/>
                        </a:rPr>
                        <m:t>×</m:t>
                      </m:r>
                      <m:r>
                        <a:rPr lang="en-US" altLang="zh-CN" b="1" i="1">
                          <a:latin typeface="Cambria Math" panose="02040503050406030204" pitchFamily="18" charset="0"/>
                          <a:sym typeface="Arial" panose="020B0604020202020204" pitchFamily="34" charset="0"/>
                        </a:rPr>
                        <m:t>𝟏𝟎𝟎</m:t>
                      </m:r>
                      <m:r>
                        <a:rPr lang="en-US" altLang="zh-CN" b="1">
                          <a:latin typeface="Cambria Math" panose="02040503050406030204" pitchFamily="18" charset="0"/>
                          <a:sym typeface="Arial" panose="020B0604020202020204" pitchFamily="34" charset="0"/>
                        </a:rPr>
                        <m:t>%</m:t>
                      </m:r>
                    </m:oMath>
                  </m:oMathPara>
                </a14:m>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latin typeface="Arial" panose="020B0604020202020204" pitchFamily="34" charset="0"/>
                    <a:ea typeface="微软雅黑" panose="020B0503020204020204" pitchFamily="34" charset="-122"/>
                    <a:sym typeface="Arial" panose="020B0604020202020204" pitchFamily="34" charset="0"/>
                  </a:rPr>
                  <a:t>    式中：</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𝒚</m:t>
                        </m:r>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真实值；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acc>
                          <m:accPr>
                            <m:chr m:val="̂"/>
                            <m:ctrlPr>
                              <a:rPr lang="zh-CN" altLang="zh-CN" b="1" i="1">
                                <a:latin typeface="Cambria Math" panose="02040503050406030204" pitchFamily="18" charset="0"/>
                                <a:sym typeface="Arial" panose="020B0604020202020204" pitchFamily="34" charset="0"/>
                              </a:rPr>
                            </m:ctrlPr>
                          </m:accPr>
                          <m:e>
                            <m:r>
                              <a:rPr lang="en-US" altLang="zh-CN" b="1" i="1">
                                <a:latin typeface="Cambria Math" panose="02040503050406030204" pitchFamily="18" charset="0"/>
                                <a:sym typeface="Arial" panose="020B0604020202020204" pitchFamily="34" charset="0"/>
                              </a:rPr>
                              <m:t>𝒚</m:t>
                            </m:r>
                          </m:e>
                        </m:acc>
                      </m:e>
                      <m:sub>
                        <m:r>
                          <a:rPr lang="en-US" altLang="zh-CN" b="1" i="1">
                            <a:latin typeface="Cambria Math" panose="02040503050406030204" pitchFamily="18" charset="0"/>
                            <a:sym typeface="Arial" panose="020B0604020202020204" pitchFamily="34" charset="0"/>
                          </a:rPr>
                          <m:t>𝒊</m:t>
                        </m:r>
                      </m:sub>
                    </m:sSub>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预测值；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ym typeface="Arial" panose="020B0604020202020204" pitchFamily="34" charset="0"/>
                  </a:rPr>
                  <a:t>                  </a:t>
                </a:r>
                <a14:m>
                  <m:oMath xmlns:m="http://schemas.openxmlformats.org/officeDocument/2006/math">
                    <m:r>
                      <a:rPr lang="en-US" altLang="zh-CN" b="1" i="1">
                        <a:latin typeface="Cambria Math" panose="02040503050406030204" pitchFamily="18" charset="0"/>
                        <a:sym typeface="Arial" panose="020B0604020202020204" pitchFamily="34" charset="0"/>
                      </a:rPr>
                      <m:t>𝒏</m:t>
                    </m:r>
                  </m:oMath>
                </a14:m>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zh-CN" altLang="en-US" b="1" dirty="0">
                    <a:latin typeface="Arial" panose="020B0604020202020204" pitchFamily="34" charset="0"/>
                    <a:ea typeface="微软雅黑" panose="020B0503020204020204" pitchFamily="34" charset="-122"/>
                    <a:sym typeface="Arial" panose="020B0604020202020204" pitchFamily="34" charset="0"/>
                  </a:rPr>
                  <a:t>样本数量。</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28600" y="1599642"/>
                <a:ext cx="8686800" cy="3199337"/>
              </a:xfrm>
              <a:prstGeom prst="rect">
                <a:avLst/>
              </a:prstGeom>
              <a:blipFill>
                <a:blip r:embed="rId3"/>
                <a:stretch>
                  <a:fillRect l="-630" t="-189" b="-756"/>
                </a:stretch>
              </a:blipFill>
            </p:spPr>
            <p:txBody>
              <a:bodyPr/>
              <a:lstStyle/>
              <a:p>
                <a:r>
                  <a:rPr lang="zh-CN" altLang="en-US">
                    <a:noFill/>
                  </a:rPr>
                  <a:t> </a:t>
                </a:r>
              </a:p>
            </p:txBody>
          </p:sp>
        </mc:Fallback>
      </mc:AlternateContent>
      <p:sp>
        <p:nvSpPr>
          <p:cNvPr id="8" name="矩形 7"/>
          <p:cNvSpPr/>
          <p:nvPr/>
        </p:nvSpPr>
        <p:spPr>
          <a:xfrm>
            <a:off x="899592" y="1059582"/>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a:t>
            </a:r>
          </a:p>
        </p:txBody>
      </p:sp>
      <p:sp>
        <p:nvSpPr>
          <p:cNvPr id="9" name="七角星 8"/>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6936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396069"/>
            <a:ext cx="335380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9.1 STM32</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定时器模块</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23" name="七角星 22"/>
          <p:cNvSpPr/>
          <p:nvPr/>
        </p:nvSpPr>
        <p:spPr>
          <a:xfrm>
            <a:off x="1601874" y="1758467"/>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2759149" y="1815666"/>
            <a:ext cx="4440639"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7.3.1 </a:t>
            </a:r>
            <a:r>
              <a:rPr lang="zh-CN" altLang="en-US" sz="2400" b="1" dirty="0">
                <a:latin typeface="Arial" panose="020B0604020202020204" pitchFamily="34" charset="0"/>
                <a:ea typeface="微软雅黑" panose="020B0503020204020204" pitchFamily="34" charset="-122"/>
                <a:sym typeface="Arial" panose="020B0604020202020204" pitchFamily="34" charset="0"/>
              </a:rPr>
              <a:t>多元回归法的</a:t>
            </a:r>
            <a:r>
              <a:rPr lang="en-US" altLang="zh-CN" sz="2400" b="1" dirty="0">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latin typeface="Arial" panose="020B0604020202020204" pitchFamily="34" charset="0"/>
                <a:ea typeface="微软雅黑" panose="020B0503020204020204" pitchFamily="34" charset="-122"/>
                <a:sym typeface="Arial" panose="020B0604020202020204" pitchFamily="34" charset="0"/>
              </a:rPr>
              <a:t>实现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七角星 23"/>
          <p:cNvSpPr/>
          <p:nvPr/>
        </p:nvSpPr>
        <p:spPr>
          <a:xfrm>
            <a:off x="2123728" y="3198627"/>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3275856" y="3255826"/>
            <a:ext cx="4748416"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latin typeface="Arial" panose="020B0604020202020204" pitchFamily="34" charset="0"/>
                <a:ea typeface="微软雅黑" panose="020B0503020204020204" pitchFamily="34" charset="-122"/>
                <a:sym typeface="Arial" panose="020B0604020202020204" pitchFamily="34" charset="0"/>
              </a:rPr>
              <a:t>实现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0" y="411510"/>
            <a:ext cx="709228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71500" y="434685"/>
            <a:ext cx="674896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多元回归法及其性能指标计算的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Tree>
    <p:extLst>
      <p:ext uri="{BB962C8B-B14F-4D97-AF65-F5344CB8AC3E}">
        <p14:creationId xmlns:p14="http://schemas.microsoft.com/office/powerpoint/2010/main" val="1896843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44063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多元回归法的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3" name="文本框 2">
            <a:extLst>
              <a:ext uri="{FF2B5EF4-FFF2-40B4-BE49-F238E27FC236}">
                <a16:creationId xmlns:a16="http://schemas.microsoft.com/office/drawing/2014/main" id="{5BCE530A-ED6B-A3F8-A814-A823A2B236F1}"/>
              </a:ext>
            </a:extLst>
          </p:cNvPr>
          <p:cNvSpPr txBox="1"/>
          <p:nvPr/>
        </p:nvSpPr>
        <p:spPr>
          <a:xfrm>
            <a:off x="228600" y="874642"/>
            <a:ext cx="8686800" cy="3209276"/>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多元回归法的</a:t>
            </a:r>
            <a:r>
              <a:rPr lang="en-US" altLang="zh-CN" b="1" dirty="0">
                <a:latin typeface="Arial" panose="020B0604020202020204" pitchFamily="34" charset="0"/>
                <a:ea typeface="微软雅黑" panose="020B0503020204020204" pitchFamily="34" charset="-122"/>
                <a:sym typeface="Arial" panose="020B0604020202020204" pitchFamily="34" charset="0"/>
              </a:rPr>
              <a:t>Python</a:t>
            </a:r>
            <a:r>
              <a:rPr lang="zh-CN" altLang="en-US" b="1" dirty="0">
                <a:latin typeface="Arial" panose="020B0604020202020204" pitchFamily="34" charset="0"/>
                <a:ea typeface="微软雅黑" panose="020B0503020204020204" pitchFamily="34" charset="-122"/>
                <a:sym typeface="Arial" panose="020B0604020202020204" pitchFamily="34" charset="0"/>
              </a:rPr>
              <a:t>实现，主要采用的是</a:t>
            </a:r>
            <a:r>
              <a:rPr lang="en-US" altLang="zh-CN" b="1" dirty="0">
                <a:latin typeface="Arial" panose="020B0604020202020204" pitchFamily="34" charset="0"/>
                <a:ea typeface="微软雅黑" panose="020B0503020204020204" pitchFamily="34" charset="-122"/>
                <a:sym typeface="Arial" panose="020B0604020202020204" pitchFamily="34" charset="0"/>
              </a:rPr>
              <a:t>scikit-learn</a:t>
            </a:r>
            <a:r>
              <a:rPr lang="zh-CN" altLang="en-US" b="1" dirty="0">
                <a:latin typeface="Arial" panose="020B0604020202020204" pitchFamily="34" charset="0"/>
                <a:ea typeface="微软雅黑" panose="020B0503020204020204" pitchFamily="34" charset="-122"/>
                <a:sym typeface="Arial" panose="020B0604020202020204" pitchFamily="34" charset="0"/>
              </a:rPr>
              <a:t>中的预处理</a:t>
            </a:r>
            <a:r>
              <a:rPr lang="en-US" altLang="zh-CN" b="1" dirty="0" err="1">
                <a:latin typeface="Arial" panose="020B0604020202020204" pitchFamily="34" charset="0"/>
                <a:ea typeface="微软雅黑" panose="020B0503020204020204" pitchFamily="34" charset="-122"/>
                <a:sym typeface="Arial" panose="020B0604020202020204" pitchFamily="34" charset="0"/>
              </a:rPr>
              <a:t>PolynomialFeatures</a:t>
            </a:r>
            <a:r>
              <a:rPr lang="zh-CN" altLang="en-US" b="1" dirty="0">
                <a:latin typeface="Arial" panose="020B0604020202020204" pitchFamily="34" charset="0"/>
                <a:ea typeface="微软雅黑" panose="020B0503020204020204" pitchFamily="34" charset="-122"/>
                <a:sym typeface="Arial" panose="020B0604020202020204" pitchFamily="34" charset="0"/>
              </a:rPr>
              <a:t>子模块和线性回归</a:t>
            </a:r>
            <a:r>
              <a:rPr lang="en-US" altLang="zh-CN" b="1" dirty="0" err="1">
                <a:latin typeface="Arial" panose="020B0604020202020204" pitchFamily="34" charset="0"/>
                <a:ea typeface="微软雅黑" panose="020B0503020204020204" pitchFamily="34" charset="-122"/>
                <a:sym typeface="Arial" panose="020B0604020202020204" pitchFamily="34" charset="0"/>
              </a:rPr>
              <a:t>LinearRegression</a:t>
            </a:r>
            <a:r>
              <a:rPr lang="zh-CN" altLang="en-US" b="1" dirty="0">
                <a:latin typeface="Arial" panose="020B0604020202020204" pitchFamily="34" charset="0"/>
                <a:ea typeface="微软雅黑" panose="020B0503020204020204" pitchFamily="34" charset="-122"/>
                <a:sym typeface="Arial" panose="020B0604020202020204" pitchFamily="34" charset="0"/>
              </a:rPr>
              <a:t>子模块；</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使用前必须采用</a:t>
            </a:r>
            <a:r>
              <a:rPr lang="en-US" altLang="zh-CN" b="1" dirty="0">
                <a:latin typeface="Arial" panose="020B0604020202020204" pitchFamily="34" charset="0"/>
                <a:ea typeface="微软雅黑" panose="020B0503020204020204" pitchFamily="34" charset="-122"/>
                <a:sym typeface="Arial" panose="020B0604020202020204" pitchFamily="34" charset="0"/>
              </a:rPr>
              <a:t>pip</a:t>
            </a:r>
            <a:r>
              <a:rPr lang="zh-CN" altLang="en-US" b="1" dirty="0">
                <a:latin typeface="Arial" panose="020B0604020202020204" pitchFamily="34" charset="0"/>
                <a:ea typeface="微软雅黑" panose="020B0503020204020204" pitchFamily="34" charset="-122"/>
                <a:sym typeface="Arial" panose="020B0604020202020204" pitchFamily="34" charset="0"/>
              </a:rPr>
              <a:t>命令安装</a:t>
            </a:r>
            <a:r>
              <a:rPr lang="en-US" altLang="zh-CN" b="1" dirty="0">
                <a:latin typeface="Arial" panose="020B0604020202020204" pitchFamily="34" charset="0"/>
                <a:ea typeface="微软雅黑" panose="020B0503020204020204" pitchFamily="34" charset="-122"/>
                <a:sym typeface="Arial" panose="020B0604020202020204" pitchFamily="34" charset="0"/>
              </a:rPr>
              <a:t>scikit-learn</a:t>
            </a:r>
            <a:r>
              <a:rPr lang="zh-CN" altLang="en-US" b="1" dirty="0">
                <a:latin typeface="Arial" panose="020B0604020202020204" pitchFamily="34" charset="0"/>
                <a:ea typeface="微软雅黑" panose="020B0503020204020204" pitchFamily="34" charset="-122"/>
                <a:sym typeface="Arial" panose="020B0604020202020204" pitchFamily="34" charset="0"/>
              </a:rPr>
              <a:t>库：</a:t>
            </a:r>
          </a:p>
          <a:p>
            <a:pPr algn="ctr">
              <a:lnSpc>
                <a:spcPct val="125000"/>
              </a:lnSpc>
              <a:spcBef>
                <a:spcPts val="1200"/>
              </a:spcBef>
              <a:spcAft>
                <a:spcPts val="1200"/>
              </a:spcAft>
              <a:buClr>
                <a:schemeClr val="accent3">
                  <a:lumMod val="75000"/>
                </a:schemeClr>
              </a:buClr>
            </a:pPr>
            <a:r>
              <a:rPr lang="en-US" altLang="zh-CN" sz="2000" b="1" dirty="0">
                <a:latin typeface="Arial" panose="020B0604020202020204" pitchFamily="34" charset="0"/>
                <a:ea typeface="微软雅黑" panose="020B0503020204020204" pitchFamily="34" charset="-122"/>
                <a:sym typeface="Arial" panose="020B0604020202020204" pitchFamily="34" charset="0"/>
              </a:rPr>
              <a:t>pip install scikit-learn</a:t>
            </a: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在使用第三方库前，还需要需要在程序中导入它们，其命令如下：</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1200"/>
              </a:spcBef>
              <a:spcAft>
                <a:spcPts val="1200"/>
              </a:spcAft>
              <a:buClr>
                <a:schemeClr val="accent3">
                  <a:lumMod val="75000"/>
                </a:schemeClr>
              </a:buClr>
            </a:pPr>
            <a:r>
              <a:rPr lang="en-US" altLang="zh-CN" sz="2000" b="1" dirty="0">
                <a:latin typeface="Arial" panose="020B0604020202020204" pitchFamily="34" charset="0"/>
                <a:ea typeface="微软雅黑" panose="020B0503020204020204" pitchFamily="34" charset="-122"/>
                <a:sym typeface="Arial" panose="020B0604020202020204" pitchFamily="34" charset="0"/>
              </a:rPr>
              <a:t>from </a:t>
            </a:r>
            <a:r>
              <a:rPr lang="en-US" altLang="zh-CN" sz="2000" b="1" dirty="0" err="1">
                <a:latin typeface="Arial" panose="020B0604020202020204" pitchFamily="34" charset="0"/>
                <a:ea typeface="微软雅黑" panose="020B0503020204020204" pitchFamily="34" charset="-122"/>
                <a:sym typeface="Arial" panose="020B0604020202020204" pitchFamily="34" charset="0"/>
              </a:rPr>
              <a:t>sklearn.preprocessing</a:t>
            </a:r>
            <a:r>
              <a:rPr lang="en-US" altLang="zh-CN" sz="2000" b="1" dirty="0">
                <a:latin typeface="Arial" panose="020B0604020202020204" pitchFamily="34" charset="0"/>
                <a:ea typeface="微软雅黑" panose="020B0503020204020204" pitchFamily="34" charset="-122"/>
                <a:sym typeface="Arial" panose="020B0604020202020204" pitchFamily="34" charset="0"/>
              </a:rPr>
              <a:t> import </a:t>
            </a:r>
            <a:r>
              <a:rPr lang="en-US" altLang="zh-CN" sz="2000" b="1" dirty="0" err="1">
                <a:latin typeface="Arial" panose="020B0604020202020204" pitchFamily="34" charset="0"/>
                <a:ea typeface="微软雅黑" panose="020B0503020204020204" pitchFamily="34" charset="-122"/>
                <a:sym typeface="Arial" panose="020B0604020202020204" pitchFamily="34" charset="0"/>
              </a:rPr>
              <a:t>PolynomialFeatures</a:t>
            </a:r>
            <a:endParaRPr lang="en-US" altLang="zh-CN" sz="2000" b="1" dirty="0">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Aft>
                <a:spcPts val="1200"/>
              </a:spcAft>
              <a:buClr>
                <a:schemeClr val="accent3">
                  <a:lumMod val="75000"/>
                </a:schemeClr>
              </a:buClr>
            </a:pPr>
            <a:r>
              <a:rPr lang="en-US" altLang="zh-CN" sz="2000" b="1" dirty="0">
                <a:latin typeface="Arial" panose="020B0604020202020204" pitchFamily="34" charset="0"/>
                <a:ea typeface="微软雅黑" panose="020B0503020204020204" pitchFamily="34" charset="-122"/>
                <a:sym typeface="Arial" panose="020B0604020202020204" pitchFamily="34" charset="0"/>
              </a:rPr>
              <a:t>from </a:t>
            </a:r>
            <a:r>
              <a:rPr lang="en-US" altLang="zh-CN" sz="2000" b="1" dirty="0" err="1">
                <a:latin typeface="Arial" panose="020B0604020202020204" pitchFamily="34" charset="0"/>
                <a:ea typeface="微软雅黑" panose="020B0503020204020204" pitchFamily="34" charset="-122"/>
                <a:sym typeface="Arial" panose="020B0604020202020204" pitchFamily="34" charset="0"/>
              </a:rPr>
              <a:t>sklearn.linear_model</a:t>
            </a:r>
            <a:r>
              <a:rPr lang="en-US" altLang="zh-CN" sz="2000" b="1" dirty="0">
                <a:latin typeface="Arial" panose="020B0604020202020204" pitchFamily="34" charset="0"/>
                <a:ea typeface="微软雅黑" panose="020B0503020204020204" pitchFamily="34" charset="-122"/>
                <a:sym typeface="Arial" panose="020B0604020202020204" pitchFamily="34" charset="0"/>
              </a:rPr>
              <a:t> import </a:t>
            </a:r>
            <a:r>
              <a:rPr lang="en-US" altLang="zh-CN" sz="2000" b="1" dirty="0" err="1">
                <a:latin typeface="Arial" panose="020B0604020202020204" pitchFamily="34" charset="0"/>
                <a:ea typeface="微软雅黑" panose="020B0503020204020204" pitchFamily="34" charset="-122"/>
                <a:sym typeface="Arial" panose="020B0604020202020204" pitchFamily="34" charset="0"/>
              </a:rPr>
              <a:t>LinearRegression</a:t>
            </a:r>
            <a:endParaRPr lang="en-US" altLang="zh-CN" sz="20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6324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96804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44063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多元回归法的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6" name="矩形 5"/>
          <p:cNvSpPr/>
          <p:nvPr/>
        </p:nvSpPr>
        <p:spPr>
          <a:xfrm>
            <a:off x="6336196" y="4119922"/>
            <a:ext cx="2448272"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altLang="zh-CN" b="1" dirty="0" err="1">
                <a:latin typeface="Arial" panose="020B0604020202020204" pitchFamily="34" charset="0"/>
                <a:ea typeface="微软雅黑" panose="020B0503020204020204" pitchFamily="34" charset="-122"/>
                <a:sym typeface="Arial" panose="020B0604020202020204" pitchFamily="34" charset="0"/>
              </a:rPr>
              <a:t>lr</a:t>
            </a:r>
            <a:r>
              <a:rPr lang="en-US" altLang="zh-CN" b="1" dirty="0">
                <a:latin typeface="Arial" panose="020B0604020202020204" pitchFamily="34" charset="0"/>
                <a:ea typeface="微软雅黑" panose="020B0503020204020204" pitchFamily="34" charset="-122"/>
                <a:sym typeface="Arial" panose="020B0604020202020204" pitchFamily="34" charset="0"/>
              </a:rPr>
              <a:t>. </a:t>
            </a:r>
            <a:r>
              <a:rPr lang="en-US" altLang="zh-CN" b="1" dirty="0" err="1">
                <a:latin typeface="Arial" panose="020B0604020202020204" pitchFamily="34" charset="0"/>
                <a:ea typeface="微软雅黑" panose="020B0503020204020204" pitchFamily="34" charset="-122"/>
                <a:sym typeface="Arial" panose="020B0604020202020204" pitchFamily="34" charset="0"/>
              </a:rPr>
              <a:t>coef</a:t>
            </a:r>
            <a:r>
              <a:rPr lang="en-US" altLang="zh-CN" b="1" dirty="0">
                <a:latin typeface="Arial" panose="020B0604020202020204" pitchFamily="34" charset="0"/>
                <a:ea typeface="微软雅黑" panose="020B0503020204020204" pitchFamily="34" charset="-122"/>
                <a:sym typeface="Arial" panose="020B0604020202020204" pitchFamily="34" charset="0"/>
              </a:rPr>
              <a:t>_            #</a:t>
            </a:r>
            <a:r>
              <a:rPr lang="zh-CN" altLang="zh-CN" b="1" dirty="0">
                <a:latin typeface="Arial" panose="020B0604020202020204" pitchFamily="34" charset="0"/>
                <a:ea typeface="微软雅黑" panose="020B0503020204020204" pitchFamily="34" charset="-122"/>
                <a:sym typeface="Arial" panose="020B0604020202020204" pitchFamily="34" charset="0"/>
              </a:rPr>
              <a:t>系数</a:t>
            </a:r>
          </a:p>
          <a:p>
            <a:r>
              <a:rPr lang="en-US" altLang="zh-CN" b="1" dirty="0" err="1">
                <a:latin typeface="Arial" panose="020B0604020202020204" pitchFamily="34" charset="0"/>
                <a:ea typeface="微软雅黑" panose="020B0503020204020204" pitchFamily="34" charset="-122"/>
                <a:sym typeface="Arial" panose="020B0604020202020204" pitchFamily="34" charset="0"/>
              </a:rPr>
              <a:t>lr</a:t>
            </a:r>
            <a:r>
              <a:rPr lang="en-US" altLang="zh-CN" b="1" dirty="0">
                <a:latin typeface="Arial" panose="020B0604020202020204" pitchFamily="34" charset="0"/>
                <a:ea typeface="微软雅黑" panose="020B0503020204020204" pitchFamily="34" charset="-122"/>
                <a:sym typeface="Arial" panose="020B0604020202020204" pitchFamily="34" charset="0"/>
              </a:rPr>
              <a:t>. intercept_    #</a:t>
            </a:r>
            <a:r>
              <a:rPr lang="zh-CN" altLang="zh-CN" b="1" dirty="0">
                <a:latin typeface="Arial" panose="020B0604020202020204" pitchFamily="34" charset="0"/>
                <a:ea typeface="微软雅黑" panose="020B0503020204020204" pitchFamily="34" charset="-122"/>
                <a:sym typeface="Arial" panose="020B0604020202020204" pitchFamily="34" charset="0"/>
              </a:rPr>
              <a:t>截距</a:t>
            </a:r>
          </a:p>
        </p:txBody>
      </p:sp>
      <p:sp>
        <p:nvSpPr>
          <p:cNvPr id="7" name="文本框 6">
            <a:extLst>
              <a:ext uri="{FF2B5EF4-FFF2-40B4-BE49-F238E27FC236}">
                <a16:creationId xmlns:a16="http://schemas.microsoft.com/office/drawing/2014/main" id="{F9773F91-6899-4700-B3DB-C024F3411117}"/>
              </a:ext>
            </a:extLst>
          </p:cNvPr>
          <p:cNvSpPr txBox="1"/>
          <p:nvPr/>
        </p:nvSpPr>
        <p:spPr>
          <a:xfrm>
            <a:off x="234775" y="838621"/>
            <a:ext cx="8686800" cy="4181401"/>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sz="1800" b="1" dirty="0">
                <a:latin typeface="Arial" panose="020B0604020202020204" pitchFamily="34" charset="0"/>
                <a:ea typeface="微软雅黑" panose="020B0503020204020204" pitchFamily="34" charset="-122"/>
                <a:sym typeface="Arial" panose="020B0604020202020204" pitchFamily="34" charset="0"/>
              </a:rPr>
              <a:t>在实现多元回归前，必须采用</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PolynomialFeatures</a:t>
            </a:r>
            <a:r>
              <a:rPr lang="zh-CN" altLang="en-US" sz="1800" b="1" dirty="0">
                <a:latin typeface="Arial" panose="020B0604020202020204" pitchFamily="34" charset="0"/>
                <a:ea typeface="微软雅黑" panose="020B0503020204020204" pitchFamily="34" charset="-122"/>
                <a:sym typeface="Arial" panose="020B0604020202020204" pitchFamily="34" charset="0"/>
              </a:rPr>
              <a:t>函数求取新特征矩阵，其语法如下：</a:t>
            </a:r>
            <a:endParaRPr lang="en-US" altLang="zh-CN" sz="1800" b="1" dirty="0">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1200"/>
              </a:spcBef>
              <a:spcAft>
                <a:spcPts val="600"/>
              </a:spcAft>
              <a:buClr>
                <a:schemeClr val="accent3">
                  <a:lumMod val="75000"/>
                </a:schemeClr>
              </a:buClr>
            </a:pPr>
            <a:r>
              <a:rPr lang="en-US" altLang="zh-CN" sz="1800" b="1" dirty="0" err="1">
                <a:latin typeface="Arial" panose="020B0604020202020204" pitchFamily="34" charset="0"/>
                <a:ea typeface="微软雅黑" panose="020B0503020204020204" pitchFamily="34" charset="-122"/>
                <a:sym typeface="Arial" panose="020B0604020202020204" pitchFamily="34" charset="0"/>
              </a:rPr>
              <a:t>quadratic_featurizer</a:t>
            </a:r>
            <a:r>
              <a:rPr lang="en-US" altLang="zh-CN" sz="1800" b="1" dirty="0">
                <a:latin typeface="Arial" panose="020B0604020202020204" pitchFamily="34" charset="0"/>
                <a:ea typeface="微软雅黑" panose="020B0503020204020204" pitchFamily="34" charset="-122"/>
                <a:sym typeface="Arial" panose="020B0604020202020204" pitchFamily="34" charset="0"/>
              </a:rPr>
              <a:t> = </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PolynomialFeatures</a:t>
            </a:r>
            <a:r>
              <a:rPr lang="en-US" altLang="zh-CN" sz="1800" b="1" dirty="0">
                <a:latin typeface="Arial" panose="020B0604020202020204" pitchFamily="34" charset="0"/>
                <a:ea typeface="微软雅黑" panose="020B0503020204020204" pitchFamily="34" charset="-122"/>
                <a:sym typeface="Arial" panose="020B0604020202020204" pitchFamily="34" charset="0"/>
              </a:rPr>
              <a:t>(degree=2, </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interaction_only</a:t>
            </a:r>
            <a:r>
              <a:rPr lang="en-US" altLang="zh-CN" sz="1800" b="1" dirty="0">
                <a:latin typeface="Arial" panose="020B0604020202020204" pitchFamily="34" charset="0"/>
                <a:ea typeface="微软雅黑" panose="020B0503020204020204" pitchFamily="34" charset="-122"/>
                <a:sym typeface="Arial" panose="020B0604020202020204" pitchFamily="34" charset="0"/>
              </a:rPr>
              <a:t>=False, </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include_bias</a:t>
            </a:r>
            <a:r>
              <a:rPr lang="en-US" altLang="zh-CN" sz="1800" b="1" dirty="0">
                <a:latin typeface="Arial" panose="020B0604020202020204" pitchFamily="34" charset="0"/>
                <a:ea typeface="微软雅黑" panose="020B0503020204020204" pitchFamily="34" charset="-122"/>
                <a:sym typeface="Arial" panose="020B0604020202020204" pitchFamily="34" charset="0"/>
              </a:rPr>
              <a:t>=True)</a:t>
            </a:r>
          </a:p>
          <a:p>
            <a:pPr algn="ctr">
              <a:lnSpc>
                <a:spcPct val="125000"/>
              </a:lnSpc>
              <a:spcBef>
                <a:spcPts val="600"/>
              </a:spcBef>
              <a:spcAft>
                <a:spcPts val="1200"/>
              </a:spcAft>
              <a:buClr>
                <a:schemeClr val="accent3">
                  <a:lumMod val="75000"/>
                </a:schemeClr>
              </a:buClr>
            </a:pPr>
            <a:r>
              <a:rPr lang="en-US" altLang="zh-CN" sz="1800" b="1" dirty="0">
                <a:latin typeface="Arial" panose="020B0604020202020204" pitchFamily="34" charset="0"/>
                <a:ea typeface="微软雅黑" panose="020B0503020204020204" pitchFamily="34" charset="-122"/>
                <a:sym typeface="Arial" panose="020B0604020202020204" pitchFamily="34" charset="0"/>
              </a:rPr>
              <a:t>xx = </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quadratic_featurizer.fit_transform</a:t>
            </a:r>
            <a:r>
              <a:rPr lang="en-US" altLang="zh-CN" sz="1800" b="1" dirty="0">
                <a:latin typeface="Arial" panose="020B0604020202020204" pitchFamily="34" charset="0"/>
                <a:ea typeface="微软雅黑" panose="020B0503020204020204" pitchFamily="34" charset="-122"/>
                <a:sym typeface="Arial" panose="020B0604020202020204" pitchFamily="34" charset="0"/>
              </a:rPr>
              <a:t>(x)</a:t>
            </a:r>
          </a:p>
          <a:p>
            <a:pPr marL="285750" indent="-285750">
              <a:lnSpc>
                <a:spcPct val="125000"/>
              </a:lnSpc>
              <a:buClr>
                <a:schemeClr val="accent3">
                  <a:lumMod val="75000"/>
                </a:schemeClr>
              </a:buClr>
              <a:buFont typeface="Wingdings" panose="05000000000000000000" pitchFamily="2" charset="2"/>
              <a:buChar char="Ø"/>
            </a:pPr>
            <a:r>
              <a:rPr lang="zh-CN" altLang="en-US" sz="1800" b="1" dirty="0">
                <a:latin typeface="Arial" panose="020B0604020202020204" pitchFamily="34" charset="0"/>
                <a:ea typeface="微软雅黑" panose="020B0503020204020204" pitchFamily="34" charset="-122"/>
                <a:sym typeface="Arial" panose="020B0604020202020204" pitchFamily="34" charset="0"/>
              </a:rPr>
              <a:t>获取新特征矩阵后，即可采用</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LinearRegression</a:t>
            </a:r>
            <a:r>
              <a:rPr lang="zh-CN" altLang="en-US" sz="1800" b="1" dirty="0">
                <a:latin typeface="Arial" panose="020B0604020202020204" pitchFamily="34" charset="0"/>
                <a:ea typeface="微软雅黑" panose="020B0503020204020204" pitchFamily="34" charset="-122"/>
                <a:sym typeface="Arial" panose="020B0604020202020204" pitchFamily="34" charset="0"/>
              </a:rPr>
              <a:t>实现多元回归，其语法如下：</a:t>
            </a:r>
            <a:endParaRPr lang="en-US" altLang="zh-CN" sz="1800" b="1" dirty="0">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1200"/>
              </a:spcBef>
              <a:spcAft>
                <a:spcPts val="600"/>
              </a:spcAft>
              <a:buClr>
                <a:schemeClr val="accent3">
                  <a:lumMod val="75000"/>
                </a:schemeClr>
              </a:buClr>
            </a:pPr>
            <a:r>
              <a:rPr lang="en-US" altLang="zh-CN" sz="1800" b="1" dirty="0" err="1">
                <a:latin typeface="Arial" panose="020B0604020202020204" pitchFamily="34" charset="0"/>
                <a:ea typeface="微软雅黑" panose="020B0503020204020204" pitchFamily="34" charset="-122"/>
                <a:sym typeface="Arial" panose="020B0604020202020204" pitchFamily="34" charset="0"/>
              </a:rPr>
              <a:t>lr</a:t>
            </a:r>
            <a:r>
              <a:rPr lang="en-US" altLang="zh-CN" sz="1800" b="1" dirty="0">
                <a:latin typeface="Arial" panose="020B0604020202020204" pitchFamily="34" charset="0"/>
                <a:ea typeface="微软雅黑" panose="020B0503020204020204" pitchFamily="34" charset="-122"/>
                <a:sym typeface="Arial" panose="020B0604020202020204" pitchFamily="34" charset="0"/>
              </a:rPr>
              <a:t>= </a:t>
            </a:r>
            <a:r>
              <a:rPr lang="en-US" altLang="zh-CN" sz="1800" b="1" dirty="0" err="1">
                <a:latin typeface="Arial" panose="020B0604020202020204" pitchFamily="34" charset="0"/>
                <a:ea typeface="微软雅黑" panose="020B0503020204020204" pitchFamily="34" charset="-122"/>
                <a:sym typeface="Arial" panose="020B0604020202020204" pitchFamily="34" charset="0"/>
              </a:rPr>
              <a:t>LinearRegression</a:t>
            </a:r>
            <a:r>
              <a:rPr lang="en-US" altLang="zh-CN" sz="1800" b="1" dirty="0">
                <a:latin typeface="Arial" panose="020B0604020202020204" pitchFamily="34" charset="0"/>
                <a:ea typeface="微软雅黑" panose="020B0503020204020204" pitchFamily="34" charset="-122"/>
                <a:sym typeface="Arial" panose="020B0604020202020204" pitchFamily="34" charset="0"/>
              </a:rPr>
              <a:t>() </a:t>
            </a:r>
          </a:p>
          <a:p>
            <a:pPr algn="ctr">
              <a:lnSpc>
                <a:spcPct val="125000"/>
              </a:lnSpc>
              <a:spcBef>
                <a:spcPts val="600"/>
              </a:spcBef>
              <a:spcAft>
                <a:spcPts val="1200"/>
              </a:spcAft>
              <a:buClr>
                <a:schemeClr val="accent3">
                  <a:lumMod val="75000"/>
                </a:schemeClr>
              </a:buClr>
            </a:pPr>
            <a:r>
              <a:rPr lang="en-US" altLang="zh-CN" sz="1800" b="1" dirty="0" err="1">
                <a:latin typeface="Arial" panose="020B0604020202020204" pitchFamily="34" charset="0"/>
                <a:ea typeface="微软雅黑" panose="020B0503020204020204" pitchFamily="34" charset="-122"/>
                <a:sym typeface="Arial" panose="020B0604020202020204" pitchFamily="34" charset="0"/>
              </a:rPr>
              <a:t>lr.fit</a:t>
            </a:r>
            <a:r>
              <a:rPr lang="en-US" altLang="zh-CN" sz="1800" b="1" dirty="0">
                <a:latin typeface="Arial" panose="020B0604020202020204" pitchFamily="34" charset="0"/>
                <a:ea typeface="微软雅黑" panose="020B0503020204020204" pitchFamily="34" charset="-122"/>
                <a:sym typeface="Arial" panose="020B0604020202020204" pitchFamily="34" charset="0"/>
              </a:rPr>
              <a:t>(xx, y)</a:t>
            </a:r>
          </a:p>
          <a:p>
            <a:pPr algn="ctr">
              <a:lnSpc>
                <a:spcPct val="125000"/>
              </a:lnSpc>
              <a:spcBef>
                <a:spcPts val="600"/>
              </a:spcBef>
              <a:spcAft>
                <a:spcPts val="1200"/>
              </a:spcAft>
              <a:buClr>
                <a:schemeClr val="accent3">
                  <a:lumMod val="75000"/>
                </a:schemeClr>
              </a:buClr>
            </a:pPr>
            <a:r>
              <a:rPr lang="en-US" altLang="zh-CN" sz="1800" b="1" dirty="0" err="1">
                <a:latin typeface="Arial" panose="020B0604020202020204" pitchFamily="34" charset="0"/>
                <a:ea typeface="微软雅黑" panose="020B0503020204020204" pitchFamily="34" charset="-122"/>
                <a:sym typeface="Arial" panose="020B0604020202020204" pitchFamily="34" charset="0"/>
              </a:rPr>
              <a:t>lr.predict</a:t>
            </a:r>
            <a:r>
              <a:rPr lang="en-US" altLang="zh-CN" sz="1800" b="1" dirty="0">
                <a:latin typeface="Arial" panose="020B0604020202020204" pitchFamily="34" charset="0"/>
                <a:ea typeface="微软雅黑" panose="020B0503020204020204" pitchFamily="34" charset="-122"/>
                <a:sym typeface="Arial" panose="020B0604020202020204" pitchFamily="34" charset="0"/>
              </a:rPr>
              <a:t>(xx1)</a:t>
            </a:r>
            <a:endParaRPr lang="zh-CN" altLang="en-US" dirty="0"/>
          </a:p>
        </p:txBody>
      </p:sp>
    </p:spTree>
    <p:extLst>
      <p:ext uri="{BB962C8B-B14F-4D97-AF65-F5344CB8AC3E}">
        <p14:creationId xmlns:p14="http://schemas.microsoft.com/office/powerpoint/2010/main" val="325048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28600" y="1676376"/>
            <a:ext cx="8686800" cy="31380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变量定义</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输入（</a:t>
            </a:r>
            <a:r>
              <a:rPr lang="en-US" altLang="zh-CN" b="1" dirty="0">
                <a:latin typeface="Arial" panose="020B0604020202020204" pitchFamily="34" charset="0"/>
                <a:ea typeface="微软雅黑" panose="020B0503020204020204" pitchFamily="34" charset="-122"/>
                <a:sym typeface="Arial" panose="020B0604020202020204" pitchFamily="34" charset="0"/>
              </a:rPr>
              <a:t>x</a:t>
            </a:r>
            <a:r>
              <a:rPr lang="zh-CN" altLang="en-US" b="1" dirty="0">
                <a:latin typeface="Arial" panose="020B0604020202020204" pitchFamily="34" charset="0"/>
                <a:ea typeface="微软雅黑" panose="020B0503020204020204" pitchFamily="34" charset="-122"/>
                <a:sym typeface="Arial" panose="020B0604020202020204" pitchFamily="34" charset="0"/>
              </a:rPr>
              <a:t>）：主传感器的物理输入量（如压力、位移、流量等），类型：一维数组或列表；</a:t>
            </a: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主传感器输出（</a:t>
            </a:r>
            <a:r>
              <a:rPr lang="en-US" altLang="zh-CN" b="1" dirty="0">
                <a:latin typeface="Arial" panose="020B0604020202020204" pitchFamily="34" charset="0"/>
                <a:ea typeface="微软雅黑" panose="020B0503020204020204" pitchFamily="34" charset="-122"/>
                <a:sym typeface="Arial" panose="020B0604020202020204" pitchFamily="34" charset="0"/>
              </a:rPr>
              <a:t>y</a:t>
            </a:r>
            <a:r>
              <a:rPr lang="zh-CN" altLang="en-US" b="1" dirty="0">
                <a:latin typeface="Arial" panose="020B0604020202020204" pitchFamily="34" charset="0"/>
                <a:ea typeface="微软雅黑" panose="020B0503020204020204" pitchFamily="34" charset="-122"/>
                <a:sym typeface="Arial" panose="020B0604020202020204" pitchFamily="34" charset="0"/>
              </a:rPr>
              <a:t>）：主传感器的原始输出信号（如电压），类型：一维数组或列表；</a:t>
            </a: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模型预测值（</a:t>
            </a:r>
            <a:r>
              <a:rPr lang="en-US" altLang="zh-CN" b="1" dirty="0" err="1">
                <a:latin typeface="Arial" panose="020B0604020202020204" pitchFamily="34" charset="0"/>
                <a:ea typeface="微软雅黑" panose="020B0503020204020204" pitchFamily="34" charset="-122"/>
                <a:sym typeface="Arial" panose="020B0604020202020204" pitchFamily="34" charset="0"/>
              </a:rPr>
              <a:t>y_pred</a:t>
            </a:r>
            <a:r>
              <a:rPr lang="zh-CN" altLang="en-US" b="1" dirty="0">
                <a:latin typeface="Arial" panose="020B0604020202020204" pitchFamily="34" charset="0"/>
                <a:ea typeface="微软雅黑" panose="020B0503020204020204" pitchFamily="34" charset="-122"/>
                <a:sym typeface="Arial" panose="020B0604020202020204" pitchFamily="34" charset="0"/>
              </a:rPr>
              <a:t>）：输出经补偿、模型或算法修正后的物理量，类型：一维数组或列表；</a:t>
            </a: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温度（</a:t>
            </a:r>
            <a:r>
              <a:rPr lang="en-US" altLang="zh-CN" b="1" dirty="0">
                <a:latin typeface="Arial" panose="020B0604020202020204" pitchFamily="34" charset="0"/>
                <a:ea typeface="微软雅黑" panose="020B0503020204020204" pitchFamily="34" charset="-122"/>
                <a:sym typeface="Arial" panose="020B0604020202020204" pitchFamily="34" charset="0"/>
              </a:rPr>
              <a:t>T</a:t>
            </a:r>
            <a:r>
              <a:rPr lang="zh-CN" altLang="en-US" b="1" dirty="0">
                <a:latin typeface="Arial" panose="020B0604020202020204" pitchFamily="34" charset="0"/>
                <a:ea typeface="微软雅黑" panose="020B0503020204020204" pitchFamily="34" charset="-122"/>
                <a:sym typeface="Arial" panose="020B0604020202020204" pitchFamily="34" charset="0"/>
              </a:rPr>
              <a:t>）：环境或系统当前温度，类型：一维数组或列表；</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059582"/>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81335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5373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28600" y="1527634"/>
            <a:ext cx="8686800" cy="336694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温度系数计算步骤：</a:t>
            </a: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温度变化范围</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满量程输入与输出</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零点漂移最大值（原始输出）</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086294"/>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84007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196420B7-1478-1B38-8E6C-A32CB070EC62}"/>
              </a:ext>
            </a:extLst>
          </p:cNvPr>
          <p:cNvSpPr txBox="1"/>
          <p:nvPr/>
        </p:nvSpPr>
        <p:spPr>
          <a:xfrm>
            <a:off x="2967039" y="2283718"/>
            <a:ext cx="3211083" cy="369332"/>
          </a:xfrm>
          <a:prstGeom prst="rect">
            <a:avLst/>
          </a:prstGeom>
          <a:noFill/>
        </p:spPr>
        <p:txBody>
          <a:bodyPr wrap="square">
            <a:spAutoFit/>
          </a:bodyPr>
          <a:lstStyle/>
          <a:p>
            <a:r>
              <a:rPr lang="en-US" altLang="zh-CN" b="1" i="0" dirty="0" err="1">
                <a:effectLst/>
                <a:latin typeface="微软雅黑" panose="020B0503020204020204" pitchFamily="34" charset="-122"/>
                <a:ea typeface="微软雅黑" panose="020B0503020204020204" pitchFamily="34" charset="-122"/>
              </a:rPr>
              <a:t>delta_T</a:t>
            </a:r>
            <a:r>
              <a:rPr lang="en-US" altLang="zh-CN" b="1" i="0" dirty="0">
                <a:effectLst/>
                <a:latin typeface="微软雅黑" panose="020B0503020204020204" pitchFamily="34" charset="-122"/>
                <a:ea typeface="微软雅黑" panose="020B0503020204020204" pitchFamily="34" charset="-122"/>
              </a:rPr>
              <a:t> = max(T) - min(T)</a:t>
            </a:r>
            <a:endParaRPr lang="zh-CN" altLang="en-US" b="1"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CEFCD45-3B28-84DE-5F46-D3DDF04ABC5E}"/>
              </a:ext>
            </a:extLst>
          </p:cNvPr>
          <p:cNvSpPr txBox="1"/>
          <p:nvPr/>
        </p:nvSpPr>
        <p:spPr>
          <a:xfrm>
            <a:off x="3707904" y="2967794"/>
            <a:ext cx="1728192" cy="369332"/>
          </a:xfrm>
          <a:prstGeom prst="rect">
            <a:avLst/>
          </a:prstGeom>
          <a:noFill/>
        </p:spPr>
        <p:txBody>
          <a:bodyPr wrap="square">
            <a:spAutoFit/>
          </a:bodyPr>
          <a:lstStyle>
            <a:defPPr>
              <a:defRPr lang="zh-CN"/>
            </a:defPPr>
            <a:lvl1pPr>
              <a:defRPr b="1" i="0">
                <a:effectLst/>
                <a:latin typeface="微软雅黑" panose="020B0503020204020204" pitchFamily="34" charset="-122"/>
                <a:ea typeface="微软雅黑" panose="020B0503020204020204" pitchFamily="34" charset="-122"/>
              </a:defRPr>
            </a:lvl1pPr>
          </a:lstStyle>
          <a:p>
            <a:r>
              <a:rPr lang="en-US" altLang="zh-CN" dirty="0" err="1"/>
              <a:t>x_FS</a:t>
            </a:r>
            <a:r>
              <a:rPr lang="en-US" altLang="zh-CN" dirty="0"/>
              <a:t>=max(x)</a:t>
            </a:r>
            <a:endParaRPr lang="zh-CN" altLang="en-US" dirty="0"/>
          </a:p>
        </p:txBody>
      </p:sp>
      <p:sp>
        <p:nvSpPr>
          <p:cNvPr id="15" name="文本框 14">
            <a:extLst>
              <a:ext uri="{FF2B5EF4-FFF2-40B4-BE49-F238E27FC236}">
                <a16:creationId xmlns:a16="http://schemas.microsoft.com/office/drawing/2014/main" id="{19EF7282-7D13-19A1-68D5-471B1457426B}"/>
              </a:ext>
            </a:extLst>
          </p:cNvPr>
          <p:cNvSpPr txBox="1"/>
          <p:nvPr/>
        </p:nvSpPr>
        <p:spPr>
          <a:xfrm>
            <a:off x="3707904" y="3327834"/>
            <a:ext cx="1728192" cy="369332"/>
          </a:xfrm>
          <a:prstGeom prst="rect">
            <a:avLst/>
          </a:prstGeom>
          <a:noFill/>
        </p:spPr>
        <p:txBody>
          <a:bodyPr wrap="square">
            <a:spAutoFit/>
          </a:bodyPr>
          <a:lstStyle>
            <a:defPPr>
              <a:defRPr lang="zh-CN"/>
            </a:defPPr>
            <a:lvl1pPr>
              <a:defRPr b="1" i="0">
                <a:effectLst/>
                <a:latin typeface="微软雅黑" panose="020B0503020204020204" pitchFamily="34" charset="-122"/>
                <a:ea typeface="微软雅黑" panose="020B0503020204020204" pitchFamily="34" charset="-122"/>
              </a:defRPr>
            </a:lvl1pPr>
          </a:lstStyle>
          <a:p>
            <a:r>
              <a:rPr lang="en-US" altLang="zh-CN" dirty="0" err="1"/>
              <a:t>y_FS</a:t>
            </a:r>
            <a:r>
              <a:rPr lang="en-US" altLang="zh-CN" dirty="0"/>
              <a:t>=max(y)</a:t>
            </a:r>
            <a:endParaRPr lang="zh-CN" altLang="en-US" dirty="0"/>
          </a:p>
        </p:txBody>
      </p:sp>
      <p:sp>
        <p:nvSpPr>
          <p:cNvPr id="17" name="文本框 16">
            <a:extLst>
              <a:ext uri="{FF2B5EF4-FFF2-40B4-BE49-F238E27FC236}">
                <a16:creationId xmlns:a16="http://schemas.microsoft.com/office/drawing/2014/main" id="{3ABC9EAB-3CD3-6CF4-B162-8BCFEFFB1411}"/>
              </a:ext>
            </a:extLst>
          </p:cNvPr>
          <p:cNvSpPr txBox="1"/>
          <p:nvPr/>
        </p:nvSpPr>
        <p:spPr>
          <a:xfrm>
            <a:off x="1439652" y="3967977"/>
            <a:ext cx="6264696" cy="923330"/>
          </a:xfrm>
          <a:prstGeom prst="rect">
            <a:avLst/>
          </a:prstGeom>
          <a:noFill/>
        </p:spPr>
        <p:txBody>
          <a:bodyPr wrap="square">
            <a:spAutoFit/>
          </a:bodyPr>
          <a:lstStyle>
            <a:defPPr>
              <a:defRPr lang="zh-CN"/>
            </a:defPPr>
            <a:lvl1pPr>
              <a:defRPr b="1" i="0">
                <a:effectLst/>
                <a:latin typeface="微软雅黑" panose="020B0503020204020204" pitchFamily="34" charset="-122"/>
                <a:ea typeface="微软雅黑" panose="020B0503020204020204" pitchFamily="34" charset="-122"/>
              </a:defRPr>
            </a:lvl1pPr>
          </a:lstStyle>
          <a:p>
            <a:r>
              <a:rPr lang="zh-CN" altLang="en-US" dirty="0"/>
              <a:t>zero_indices = [i for i, xi in enumerate(x) if xi == 0]</a:t>
            </a:r>
          </a:p>
          <a:p>
            <a:r>
              <a:rPr lang="zh-CN" altLang="en-US" dirty="0"/>
              <a:t>y_at_zero = [y[i] for i in zero_indices]</a:t>
            </a:r>
          </a:p>
          <a:p>
            <a:r>
              <a:rPr lang="zh-CN" altLang="en-US" dirty="0"/>
              <a:t>delta_y_0m = abs(max(y_at_zero) - min(y_at_zero))</a:t>
            </a: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D5478F4-98F7-28F8-71C5-E7DFAF77C32E}"/>
                  </a:ext>
                </a:extLst>
              </p:cNvPr>
              <p:cNvSpPr txBox="1"/>
              <p:nvPr/>
            </p:nvSpPr>
            <p:spPr>
              <a:xfrm>
                <a:off x="5940152" y="1858637"/>
                <a:ext cx="2795729" cy="369332"/>
              </a:xfrm>
              <a:prstGeom prst="rect">
                <a:avLst/>
              </a:prstGeom>
              <a:noFill/>
            </p:spPr>
            <p:txBody>
              <a:bodyPr wrap="square">
                <a:spAutoFit/>
              </a:bodyPr>
              <a:lstStyle>
                <a:defPPr>
                  <a:defRPr lang="zh-CN"/>
                </a:defPPr>
                <a:lvl1pPr>
                  <a:defRPr b="1" i="0">
                    <a:effectLst/>
                    <a:latin typeface="微软雅黑" panose="020B0503020204020204" pitchFamily="34" charset="-122"/>
                    <a:ea typeface="微软雅黑" panose="020B0503020204020204" pitchFamily="34" charset="-122"/>
                  </a:defRPr>
                </a:lvl1pPr>
              </a:lstStyle>
              <a:p>
                <a:pPr/>
                <a14:m>
                  <m:oMathPara xmlns:m="http://schemas.openxmlformats.org/officeDocument/2006/math">
                    <m:oMathParaPr>
                      <m:jc m:val="centerGroup"/>
                    </m:oMathParaPr>
                    <m:oMath xmlns:m="http://schemas.openxmlformats.org/officeDocument/2006/math">
                      <m:r>
                        <a:rPr lang="zh-CN" altLang="en-US" b="1" i="1"/>
                        <m:t>𝚫</m:t>
                      </m:r>
                      <m:r>
                        <a:rPr lang="zh-CN" altLang="en-US" b="1" i="1"/>
                        <m:t>𝑻</m:t>
                      </m:r>
                      <m:r>
                        <a:rPr lang="zh-CN" altLang="en-US" b="1"/>
                        <m:t>=</m:t>
                      </m:r>
                      <m:r>
                        <a:rPr lang="zh-CN" altLang="en-US" b="1" i="1"/>
                        <m:t>𝒎𝒂𝒙</m:t>
                      </m:r>
                      <m:d>
                        <m:dPr>
                          <m:ctrlPr>
                            <a:rPr lang="zh-CN" altLang="en-US"/>
                          </m:ctrlPr>
                        </m:dPr>
                        <m:e>
                          <m:r>
                            <a:rPr lang="zh-CN" altLang="en-US" b="1" i="1"/>
                            <m:t>𝑻</m:t>
                          </m:r>
                        </m:e>
                      </m:d>
                      <m:r>
                        <a:rPr lang="zh-CN" altLang="en-US" b="1"/>
                        <m:t>−</m:t>
                      </m:r>
                      <m:r>
                        <a:rPr lang="zh-CN" altLang="en-US" b="1" i="1"/>
                        <m:t>𝒎𝒊𝒏</m:t>
                      </m:r>
                      <m:d>
                        <m:dPr>
                          <m:ctrlPr>
                            <a:rPr lang="zh-CN" altLang="en-US"/>
                          </m:ctrlPr>
                        </m:dPr>
                        <m:e>
                          <m:r>
                            <a:rPr lang="zh-CN" altLang="en-US" b="1" i="1"/>
                            <m:t>𝑻</m:t>
                          </m:r>
                        </m:e>
                      </m:d>
                    </m:oMath>
                  </m:oMathPara>
                </a14:m>
                <a:endParaRPr lang="zh-CN" altLang="en-US" dirty="0"/>
              </a:p>
            </p:txBody>
          </p:sp>
        </mc:Choice>
        <mc:Fallback>
          <p:sp>
            <p:nvSpPr>
              <p:cNvPr id="19" name="文本框 18">
                <a:extLst>
                  <a:ext uri="{FF2B5EF4-FFF2-40B4-BE49-F238E27FC236}">
                    <a16:creationId xmlns:a16="http://schemas.microsoft.com/office/drawing/2014/main" id="{ED5478F4-98F7-28F8-71C5-E7DFAF77C32E}"/>
                  </a:ext>
                </a:extLst>
              </p:cNvPr>
              <p:cNvSpPr txBox="1">
                <a:spLocks noRot="1" noChangeAspect="1" noMove="1" noResize="1" noEditPoints="1" noAdjustHandles="1" noChangeArrowheads="1" noChangeShapeType="1" noTextEdit="1"/>
              </p:cNvSpPr>
              <p:nvPr/>
            </p:nvSpPr>
            <p:spPr>
              <a:xfrm>
                <a:off x="5940152" y="1858637"/>
                <a:ext cx="2795729"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9170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28600" y="1527634"/>
            <a:ext cx="8686800" cy="336694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零点偏差最大值（补偿后输出）</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满量程下最低</a:t>
            </a:r>
            <a:r>
              <a:rPr lang="en-US" altLang="zh-CN" b="1" dirty="0">
                <a:latin typeface="Arial" panose="020B0604020202020204" pitchFamily="34" charset="0"/>
                <a:ea typeface="微软雅黑" panose="020B0503020204020204" pitchFamily="34" charset="-122"/>
                <a:sym typeface="Arial" panose="020B0604020202020204" pitchFamily="34" charset="0"/>
              </a:rPr>
              <a:t>/</a:t>
            </a:r>
            <a:r>
              <a:rPr lang="zh-CN" altLang="en-US" b="1" dirty="0">
                <a:latin typeface="Arial" panose="020B0604020202020204" pitchFamily="34" charset="0"/>
                <a:ea typeface="微软雅黑" panose="020B0503020204020204" pitchFamily="34" charset="-122"/>
                <a:sym typeface="Arial" panose="020B0604020202020204" pitchFamily="34" charset="0"/>
              </a:rPr>
              <a:t>最高温度输出值</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086294"/>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84007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92C14849-D6F5-9397-4EA0-301F00E941F9}"/>
              </a:ext>
            </a:extLst>
          </p:cNvPr>
          <p:cNvSpPr txBox="1"/>
          <p:nvPr/>
        </p:nvSpPr>
        <p:spPr>
          <a:xfrm>
            <a:off x="1079612" y="2033431"/>
            <a:ext cx="6984776" cy="753220"/>
          </a:xfrm>
          <a:prstGeom prst="rect">
            <a:avLst/>
          </a:prstGeom>
          <a:noFill/>
        </p:spPr>
        <p:txBody>
          <a:bodyPr wrap="square">
            <a:spAutoFit/>
          </a:bodyPr>
          <a:lstStyle>
            <a:defPPr>
              <a:defRPr lang="zh-CN"/>
            </a:defPPr>
            <a:lvl1pPr>
              <a:defRPr b="1" i="0">
                <a:effectLst/>
                <a:latin typeface="微软雅黑" panose="020B0503020204020204" pitchFamily="34" charset="-122"/>
                <a:ea typeface="微软雅黑" panose="020B0503020204020204" pitchFamily="34" charset="-122"/>
              </a:defRPr>
            </a:lvl1pPr>
          </a:lstStyle>
          <a:p>
            <a:pPr>
              <a:lnSpc>
                <a:spcPct val="125000"/>
              </a:lnSpc>
            </a:pPr>
            <a:r>
              <a:rPr lang="zh-CN" altLang="en-US" dirty="0"/>
              <a:t>y_pred_at_zero = [y_pred[i] for i in zero_indices]</a:t>
            </a:r>
          </a:p>
          <a:p>
            <a:pPr>
              <a:lnSpc>
                <a:spcPct val="125000"/>
              </a:lnSpc>
            </a:pPr>
            <a:r>
              <a:rPr lang="zh-CN" altLang="en-US" dirty="0"/>
              <a:t>delta_y_0m_pred = max([abs(val) for val in y_pred_at_zero])</a:t>
            </a:r>
          </a:p>
        </p:txBody>
      </p:sp>
      <p:sp>
        <p:nvSpPr>
          <p:cNvPr id="12" name="文本框 11">
            <a:extLst>
              <a:ext uri="{FF2B5EF4-FFF2-40B4-BE49-F238E27FC236}">
                <a16:creationId xmlns:a16="http://schemas.microsoft.com/office/drawing/2014/main" id="{A9D0C3AF-E2C3-9A37-8914-A8AAF4DCD237}"/>
              </a:ext>
            </a:extLst>
          </p:cNvPr>
          <p:cNvSpPr txBox="1"/>
          <p:nvPr/>
        </p:nvSpPr>
        <p:spPr>
          <a:xfrm>
            <a:off x="1511660" y="3102616"/>
            <a:ext cx="6120680" cy="1791965"/>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r>
              <a:rPr lang="zh-CN" altLang="en-US" dirty="0"/>
              <a:t>FS_indices = [i for i, xi in enumerate(x) if xi == x_FS]</a:t>
            </a:r>
          </a:p>
          <a:p>
            <a:r>
              <a:rPr lang="zh-CN" altLang="en-US" dirty="0"/>
              <a:t>y_FS_vals = [y[i] for i in FS_indices]</a:t>
            </a:r>
          </a:p>
          <a:p>
            <a:r>
              <a:rPr lang="zh-CN" altLang="en-US" dirty="0"/>
              <a:t>T_FS_vals = [T[i] for i in FS_indices]</a:t>
            </a:r>
          </a:p>
          <a:p>
            <a:r>
              <a:rPr lang="zh-CN" altLang="en-US" dirty="0"/>
              <a:t>min_temp_index = T_FS_vals.index(min(T_FS_vals))</a:t>
            </a:r>
          </a:p>
          <a:p>
            <a:r>
              <a:rPr lang="zh-CN" altLang="en-US" dirty="0"/>
              <a:t>max_temp_index = T_FS_vals.index(max(T_FS_vals))</a:t>
            </a:r>
          </a:p>
        </p:txBody>
      </p:sp>
    </p:spTree>
    <p:extLst>
      <p:ext uri="{BB962C8B-B14F-4D97-AF65-F5344CB8AC3E}">
        <p14:creationId xmlns:p14="http://schemas.microsoft.com/office/powerpoint/2010/main" val="3449652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28600" y="1527634"/>
            <a:ext cx="8686800" cy="336694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lvl="1">
              <a:lnSpc>
                <a:spcPct val="125000"/>
              </a:lnSpc>
              <a:spcBef>
                <a:spcPts val="300"/>
              </a:spcBef>
              <a:spcAft>
                <a:spcPts val="300"/>
              </a:spcAft>
              <a:buClr>
                <a:schemeClr val="accent3">
                  <a:lumMod val="75000"/>
                </a:schemeClr>
              </a:buClr>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rPr>
              <a:t>满量程下最低</a:t>
            </a:r>
            <a:r>
              <a:rPr lang="en-US" altLang="zh-CN" b="1" dirty="0">
                <a:latin typeface="Arial" panose="020B0604020202020204" pitchFamily="34" charset="0"/>
                <a:ea typeface="微软雅黑" panose="020B0503020204020204" pitchFamily="34" charset="-122"/>
              </a:rPr>
              <a:t>/</a:t>
            </a:r>
            <a:r>
              <a:rPr lang="zh-CN" altLang="en-US" b="1" dirty="0">
                <a:latin typeface="Arial" panose="020B0604020202020204" pitchFamily="34" charset="0"/>
                <a:ea typeface="微软雅黑" panose="020B0503020204020204" pitchFamily="34" charset="-122"/>
              </a:rPr>
              <a:t>最高温度预测值</a:t>
            </a: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温度系数计算</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086294"/>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84007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a:extLst>
              <a:ext uri="{FF2B5EF4-FFF2-40B4-BE49-F238E27FC236}">
                <a16:creationId xmlns:a16="http://schemas.microsoft.com/office/drawing/2014/main" id="{A9D0C3AF-E2C3-9A37-8914-A8AAF4DCD237}"/>
              </a:ext>
            </a:extLst>
          </p:cNvPr>
          <p:cNvSpPr txBox="1"/>
          <p:nvPr/>
        </p:nvSpPr>
        <p:spPr>
          <a:xfrm>
            <a:off x="2141730" y="1602506"/>
            <a:ext cx="4860540" cy="753220"/>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r>
              <a:rPr lang="zh-CN" altLang="en-US" dirty="0"/>
              <a:t>y_at_minT = y_FS_vals[min_temp_index]</a:t>
            </a:r>
          </a:p>
          <a:p>
            <a:r>
              <a:rPr lang="zh-CN" altLang="en-US" dirty="0"/>
              <a:t>y_at_maxT = y_FS_vals[max_temp_index]</a:t>
            </a:r>
          </a:p>
        </p:txBody>
      </p:sp>
      <p:sp>
        <p:nvSpPr>
          <p:cNvPr id="8" name="文本框 7">
            <a:extLst>
              <a:ext uri="{FF2B5EF4-FFF2-40B4-BE49-F238E27FC236}">
                <a16:creationId xmlns:a16="http://schemas.microsoft.com/office/drawing/2014/main" id="{42292837-6447-C06E-D005-E006A790A09F}"/>
              </a:ext>
            </a:extLst>
          </p:cNvPr>
          <p:cNvSpPr txBox="1"/>
          <p:nvPr/>
        </p:nvSpPr>
        <p:spPr>
          <a:xfrm>
            <a:off x="1547664" y="2825210"/>
            <a:ext cx="6048672" cy="1099468"/>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r>
              <a:rPr lang="zh-CN" altLang="en-US" dirty="0"/>
              <a:t>y_pred_FS_vals = [y_pred[i] for i in FS_indices]</a:t>
            </a:r>
          </a:p>
          <a:p>
            <a:r>
              <a:rPr lang="zh-CN" altLang="en-US" dirty="0"/>
              <a:t>y_pred_at_minT = y_pred_FS_vals[min_temp_index]</a:t>
            </a:r>
          </a:p>
          <a:p>
            <a:r>
              <a:rPr lang="zh-CN" altLang="en-US" dirty="0"/>
              <a:t>y_pred_at_maxT = y_pred_FS_vals[max_temp_index]</a:t>
            </a:r>
          </a:p>
        </p:txBody>
      </p:sp>
      <p:sp>
        <p:nvSpPr>
          <p:cNvPr id="11" name="文本框 10">
            <a:extLst>
              <a:ext uri="{FF2B5EF4-FFF2-40B4-BE49-F238E27FC236}">
                <a16:creationId xmlns:a16="http://schemas.microsoft.com/office/drawing/2014/main" id="{4284732E-A579-168C-447D-F5EBE6318CA3}"/>
              </a:ext>
            </a:extLst>
          </p:cNvPr>
          <p:cNvSpPr txBox="1"/>
          <p:nvPr/>
        </p:nvSpPr>
        <p:spPr>
          <a:xfrm>
            <a:off x="1671285" y="4433031"/>
            <a:ext cx="5796643" cy="406971"/>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r>
              <a:rPr lang="zh-CN" altLang="en-US" dirty="0"/>
              <a:t>alpha_0_before = delta_y_0m / y_FS / delta_T</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8B009082-A3A8-517E-12C4-363845B1B271}"/>
                  </a:ext>
                </a:extLst>
              </p:cNvPr>
              <p:cNvSpPr txBox="1"/>
              <p:nvPr/>
            </p:nvSpPr>
            <p:spPr>
              <a:xfrm>
                <a:off x="6680089" y="3956474"/>
                <a:ext cx="2214049" cy="659411"/>
              </a:xfrm>
              <a:prstGeom prst="rect">
                <a:avLst/>
              </a:prstGeom>
              <a:noFill/>
            </p:spPr>
            <p:txBody>
              <a:bodyPr wrap="square">
                <a:spAutoFit/>
              </a:bodyPr>
              <a:lstStyle>
                <a:defPPr>
                  <a:defRPr lang="zh-CN"/>
                </a:defPPr>
                <a:lvl1pPr>
                  <a:defRPr b="1" i="1">
                    <a:effectLst/>
                    <a:latin typeface="微软雅黑" panose="020B0503020204020204" pitchFamily="34" charset="-122"/>
                    <a:ea typeface="微软雅黑" panose="020B0503020204020204" pitchFamily="34" charset="-122"/>
                  </a:defRPr>
                </a:lvl1pPr>
              </a:lstStyle>
              <a:p>
                <a:pPr/>
                <a14:m>
                  <m:oMathPara xmlns:m="http://schemas.openxmlformats.org/officeDocument/2006/math">
                    <m:oMathParaPr>
                      <m:jc m:val="centerGroup"/>
                    </m:oMathParaPr>
                    <m:oMath xmlns:m="http://schemas.openxmlformats.org/officeDocument/2006/math">
                      <m:sSub>
                        <m:sSubPr>
                          <m:ctrlPr>
                            <a:rPr lang="zh-CN" altLang="en-US" smtClean="0"/>
                          </m:ctrlPr>
                        </m:sSubPr>
                        <m:e>
                          <m:r>
                            <a:rPr lang="zh-CN" altLang="en-US" b="1" i="1"/>
                            <m:t>𝜶</m:t>
                          </m:r>
                        </m:e>
                        <m:sub>
                          <m:r>
                            <a:rPr lang="zh-CN" altLang="en-US" b="1" i="1"/>
                            <m:t>𝟎</m:t>
                          </m:r>
                        </m:sub>
                      </m:sSub>
                      <m:r>
                        <a:rPr lang="zh-CN" altLang="en-US" b="1"/>
                        <m:t>=</m:t>
                      </m:r>
                      <m:f>
                        <m:fPr>
                          <m:ctrlPr>
                            <a:rPr lang="zh-CN" altLang="en-US"/>
                          </m:ctrlPr>
                        </m:fPr>
                        <m:num>
                          <m:r>
                            <a:rPr lang="zh-CN" altLang="en-US" b="1"/>
                            <m:t>∣</m:t>
                          </m:r>
                          <m:r>
                            <a:rPr lang="zh-CN" altLang="en-US" b="1" i="1"/>
                            <m:t>𝜟</m:t>
                          </m:r>
                          <m:sSub>
                            <m:sSubPr>
                              <m:ctrlPr>
                                <a:rPr lang="zh-CN" altLang="en-US"/>
                              </m:ctrlPr>
                            </m:sSubPr>
                            <m:e>
                              <m:r>
                                <a:rPr lang="en-US" altLang="zh-CN" b="1" i="1" smtClean="0">
                                  <a:latin typeface="Cambria Math" panose="02040503050406030204" pitchFamily="18" charset="0"/>
                                </a:rPr>
                                <m:t>𝒚</m:t>
                              </m:r>
                            </m:e>
                            <m:sub>
                              <m:r>
                                <a:rPr lang="zh-CN" altLang="en-US" b="1" i="1"/>
                                <m:t>𝟎</m:t>
                              </m:r>
                              <m:r>
                                <a:rPr lang="zh-CN" altLang="en-US" b="1" i="1"/>
                                <m:t>𝒎</m:t>
                              </m:r>
                            </m:sub>
                          </m:sSub>
                          <m:r>
                            <a:rPr lang="zh-CN" altLang="en-US" b="1"/>
                            <m:t>∣</m:t>
                          </m:r>
                        </m:num>
                        <m:den>
                          <m:sSub>
                            <m:sSubPr>
                              <m:ctrlPr>
                                <a:rPr lang="zh-CN" altLang="en-US"/>
                              </m:ctrlPr>
                            </m:sSubPr>
                            <m:e>
                              <m:r>
                                <a:rPr lang="en-US" altLang="zh-CN" b="1" i="1" smtClean="0">
                                  <a:latin typeface="Cambria Math" panose="02040503050406030204" pitchFamily="18" charset="0"/>
                                </a:rPr>
                                <m:t>𝒚</m:t>
                              </m:r>
                            </m:e>
                            <m:sub>
                              <m:r>
                                <a:rPr lang="zh-CN" altLang="en-US" b="1" i="1"/>
                                <m:t>𝑭𝒔</m:t>
                              </m:r>
                            </m:sub>
                          </m:sSub>
                        </m:den>
                      </m:f>
                      <m:r>
                        <a:rPr lang="zh-CN" altLang="en-US" b="1"/>
                        <m:t>⋅</m:t>
                      </m:r>
                      <m:f>
                        <m:fPr>
                          <m:ctrlPr>
                            <a:rPr lang="zh-CN" altLang="en-US"/>
                          </m:ctrlPr>
                        </m:fPr>
                        <m:num>
                          <m:r>
                            <a:rPr lang="zh-CN" altLang="en-US" b="1" i="1"/>
                            <m:t>𝟏</m:t>
                          </m:r>
                        </m:num>
                        <m:den>
                          <m:r>
                            <a:rPr lang="zh-CN" altLang="en-US" b="1" i="1"/>
                            <m:t>𝜟</m:t>
                          </m:r>
                          <m:r>
                            <a:rPr lang="zh-CN" altLang="en-US" b="1" i="1"/>
                            <m:t>𝑻</m:t>
                          </m:r>
                        </m:den>
                      </m:f>
                    </m:oMath>
                  </m:oMathPara>
                </a14:m>
                <a:endParaRPr lang="zh-CN" altLang="en-US" dirty="0"/>
              </a:p>
            </p:txBody>
          </p:sp>
        </mc:Choice>
        <mc:Fallback>
          <p:sp>
            <p:nvSpPr>
              <p:cNvPr id="14" name="文本框 13">
                <a:extLst>
                  <a:ext uri="{FF2B5EF4-FFF2-40B4-BE49-F238E27FC236}">
                    <a16:creationId xmlns:a16="http://schemas.microsoft.com/office/drawing/2014/main" id="{8B009082-A3A8-517E-12C4-363845B1B271}"/>
                  </a:ext>
                </a:extLst>
              </p:cNvPr>
              <p:cNvSpPr txBox="1">
                <a:spLocks noRot="1" noChangeAspect="1" noMove="1" noResize="1" noEditPoints="1" noAdjustHandles="1" noChangeArrowheads="1" noChangeShapeType="1" noTextEdit="1"/>
              </p:cNvSpPr>
              <p:nvPr/>
            </p:nvSpPr>
            <p:spPr>
              <a:xfrm>
                <a:off x="6680089" y="3956474"/>
                <a:ext cx="2214049" cy="65941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4998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39797" y="1757596"/>
            <a:ext cx="8686800" cy="306840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r>
              <a:rPr lang="zh-CN" altLang="en-US" b="1" dirty="0">
                <a:latin typeface="Arial" panose="020B0604020202020204" pitchFamily="34" charset="0"/>
                <a:ea typeface="微软雅黑" panose="020B0503020204020204" pitchFamily="34" charset="-122"/>
                <a:sym typeface="Arial" panose="020B0604020202020204" pitchFamily="34" charset="0"/>
              </a:rPr>
              <a:t>温度系数计算</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70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spcBef>
                <a:spcPts val="300"/>
              </a:spcBef>
              <a:spcAft>
                <a:spcPts val="300"/>
              </a:spcAft>
              <a:buClr>
                <a:schemeClr val="accent3">
                  <a:lumMod val="75000"/>
                </a:schemeClr>
              </a:buClr>
              <a:buFont typeface="Wingdings" panose="05000000000000000000" pitchFamily="2" charset="2"/>
              <a:buChar char="u"/>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230310"/>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98408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id="{4284732E-A579-168C-447D-F5EBE6318CA3}"/>
              </a:ext>
            </a:extLst>
          </p:cNvPr>
          <p:cNvSpPr txBox="1"/>
          <p:nvPr/>
        </p:nvSpPr>
        <p:spPr>
          <a:xfrm>
            <a:off x="1673678" y="2302546"/>
            <a:ext cx="5796643" cy="406971"/>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r>
              <a:rPr lang="zh-CN" altLang="en-US" dirty="0"/>
              <a:t>alpha_0_after = delta_y_0m_pred / x_FS / delta_T</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F8F27E0-B168-E28B-7462-CADD1BB8517F}"/>
                  </a:ext>
                </a:extLst>
              </p:cNvPr>
              <p:cNvSpPr txBox="1"/>
              <p:nvPr/>
            </p:nvSpPr>
            <p:spPr>
              <a:xfrm>
                <a:off x="6809385" y="1815793"/>
                <a:ext cx="2094959" cy="659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solidFill>
                                <a:srgbClr val="836967"/>
                              </a:solidFill>
                              <a:latin typeface="Cambria Math" panose="02040503050406030204" pitchFamily="18" charset="0"/>
                            </a:rPr>
                          </m:ctrlPr>
                        </m:sSubPr>
                        <m:e>
                          <m:r>
                            <a:rPr lang="zh-CN" altLang="en-US" b="1" i="1">
                              <a:latin typeface="Cambria Math" panose="02040503050406030204" pitchFamily="18" charset="0"/>
                            </a:rPr>
                            <m:t>𝜶</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f>
                        <m:fPr>
                          <m:ctrlPr>
                            <a:rPr lang="zh-CN" altLang="en-US" b="1" i="1">
                              <a:solidFill>
                                <a:srgbClr val="836967"/>
                              </a:solidFill>
                              <a:latin typeface="Cambria Math" panose="02040503050406030204" pitchFamily="18" charset="0"/>
                            </a:rPr>
                          </m:ctrlPr>
                        </m:fPr>
                        <m:num>
                          <m:r>
                            <a:rPr lang="zh-CN" altLang="en-US" b="1" i="0">
                              <a:latin typeface="Cambria Math" panose="02040503050406030204" pitchFamily="18" charset="0"/>
                            </a:rPr>
                            <m:t>∣</m:t>
                          </m:r>
                          <m:r>
                            <a:rPr lang="zh-CN" altLang="en-US" b="1" i="0">
                              <a:latin typeface="Cambria Math" panose="02040503050406030204" pitchFamily="18" charset="0"/>
                            </a:rPr>
                            <m:t>𝚫</m:t>
                          </m:r>
                          <m:sSub>
                            <m:sSubPr>
                              <m:ctrlPr>
                                <a:rPr lang="zh-CN" altLang="en-US" b="1" i="1">
                                  <a:solidFill>
                                    <a:srgbClr val="836967"/>
                                  </a:solidFill>
                                  <a:latin typeface="Cambria Math" panose="02040503050406030204" pitchFamily="18" charset="0"/>
                                </a:rPr>
                              </m:ctrlPr>
                            </m:sSubPr>
                            <m:e>
                              <m:r>
                                <a:rPr lang="en-US" altLang="zh-CN" b="1" i="1" smtClean="0">
                                  <a:latin typeface="Cambria Math" panose="02040503050406030204" pitchFamily="18" charset="0"/>
                                </a:rPr>
                                <m:t>𝒚</m:t>
                              </m:r>
                            </m:e>
                            <m:sub>
                              <m:r>
                                <a:rPr lang="zh-CN" altLang="en-US" b="1" i="0">
                                  <a:latin typeface="Cambria Math" panose="02040503050406030204" pitchFamily="18" charset="0"/>
                                </a:rPr>
                                <m:t>𝟎</m:t>
                              </m:r>
                              <m:r>
                                <a:rPr lang="zh-CN" altLang="en-US" b="1" i="1">
                                  <a:latin typeface="Cambria Math" panose="02040503050406030204" pitchFamily="18" charset="0"/>
                                </a:rPr>
                                <m:t>𝒎</m:t>
                              </m:r>
                            </m:sub>
                          </m:sSub>
                          <m:r>
                            <a:rPr lang="zh-CN" altLang="en-US" b="1" i="0">
                              <a:latin typeface="Cambria Math" panose="02040503050406030204" pitchFamily="18" charset="0"/>
                            </a:rPr>
                            <m:t>∣</m:t>
                          </m:r>
                        </m:num>
                        <m:den>
                          <m:sSub>
                            <m:sSubPr>
                              <m:ctrlPr>
                                <a:rPr lang="zh-CN" altLang="en-US" b="1" i="1">
                                  <a:solidFill>
                                    <a:srgbClr val="836967"/>
                                  </a:solidFill>
                                  <a:latin typeface="Cambria Math" panose="02040503050406030204" pitchFamily="18" charset="0"/>
                                </a:rPr>
                              </m:ctrlPr>
                            </m:sSubPr>
                            <m:e>
                              <m:r>
                                <a:rPr lang="en-US" altLang="zh-CN" b="1" i="1" smtClean="0">
                                  <a:latin typeface="Cambria Math" panose="02040503050406030204" pitchFamily="18" charset="0"/>
                                </a:rPr>
                                <m:t>𝒙</m:t>
                              </m:r>
                            </m:e>
                            <m:sub>
                              <m:r>
                                <a:rPr lang="zh-CN" altLang="en-US" b="1" i="0">
                                  <a:latin typeface="Cambria Math" panose="02040503050406030204" pitchFamily="18" charset="0"/>
                                </a:rPr>
                                <m:t>𝐅𝐒</m:t>
                              </m:r>
                            </m:sub>
                          </m:sSub>
                        </m:den>
                      </m:f>
                      <m:r>
                        <a:rPr lang="zh-CN" altLang="en-US" b="1" i="0">
                          <a:latin typeface="Cambria Math" panose="02040503050406030204" pitchFamily="18" charset="0"/>
                        </a:rPr>
                        <m:t>⋅</m:t>
                      </m:r>
                      <m:f>
                        <m:fPr>
                          <m:ctrlPr>
                            <a:rPr lang="zh-CN" altLang="en-US" b="1" i="1">
                              <a:solidFill>
                                <a:srgbClr val="836967"/>
                              </a:solidFill>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𝚫</m:t>
                          </m:r>
                          <m:r>
                            <a:rPr lang="zh-CN" altLang="en-US" b="1" i="1">
                              <a:latin typeface="Cambria Math" panose="02040503050406030204" pitchFamily="18" charset="0"/>
                            </a:rPr>
                            <m:t>𝑻</m:t>
                          </m:r>
                        </m:den>
                      </m:f>
                    </m:oMath>
                  </m:oMathPara>
                </a14:m>
                <a:endParaRPr lang="zh-CN" altLang="en-US" b="1" dirty="0"/>
              </a:p>
            </p:txBody>
          </p:sp>
        </mc:Choice>
        <mc:Fallback>
          <p:sp>
            <p:nvSpPr>
              <p:cNvPr id="9" name="文本框 8">
                <a:extLst>
                  <a:ext uri="{FF2B5EF4-FFF2-40B4-BE49-F238E27FC236}">
                    <a16:creationId xmlns:a16="http://schemas.microsoft.com/office/drawing/2014/main" id="{0F8F27E0-B168-E28B-7462-CADD1BB8517F}"/>
                  </a:ext>
                </a:extLst>
              </p:cNvPr>
              <p:cNvSpPr txBox="1">
                <a:spLocks noRot="1" noChangeAspect="1" noMove="1" noResize="1" noEditPoints="1" noAdjustHandles="1" noChangeArrowheads="1" noChangeShapeType="1" noTextEdit="1"/>
              </p:cNvSpPr>
              <p:nvPr/>
            </p:nvSpPr>
            <p:spPr>
              <a:xfrm>
                <a:off x="6809385" y="1815793"/>
                <a:ext cx="2094959" cy="659989"/>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B3D39D54-6264-1E96-0AC2-C91B1246F8E9}"/>
              </a:ext>
            </a:extLst>
          </p:cNvPr>
          <p:cNvSpPr txBox="1"/>
          <p:nvPr/>
        </p:nvSpPr>
        <p:spPr>
          <a:xfrm>
            <a:off x="179512" y="4263938"/>
            <a:ext cx="8735888" cy="389466"/>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r>
              <a:rPr lang="zh-CN" altLang="en-US" sz="1700" dirty="0"/>
              <a:t>alpha_s_after = (y_pred_at_minT - y_pred_at_maxT) / (y_pred_at_minT * delta_T)</a:t>
            </a:r>
          </a:p>
        </p:txBody>
      </p:sp>
      <p:sp>
        <p:nvSpPr>
          <p:cNvPr id="18" name="文本框 17">
            <a:extLst>
              <a:ext uri="{FF2B5EF4-FFF2-40B4-BE49-F238E27FC236}">
                <a16:creationId xmlns:a16="http://schemas.microsoft.com/office/drawing/2014/main" id="{B143763B-72CA-8DA0-3E36-C8DF6B7B98C0}"/>
              </a:ext>
            </a:extLst>
          </p:cNvPr>
          <p:cNvSpPr txBox="1"/>
          <p:nvPr/>
        </p:nvSpPr>
        <p:spPr>
          <a:xfrm>
            <a:off x="845586" y="3291830"/>
            <a:ext cx="7452828" cy="372025"/>
          </a:xfrm>
          <a:prstGeom prst="rect">
            <a:avLst/>
          </a:prstGeom>
          <a:noFill/>
        </p:spPr>
        <p:txBody>
          <a:bodyPr wrap="square">
            <a:spAutoFit/>
          </a:bodyPr>
          <a:lstStyle>
            <a:defPPr>
              <a:defRPr lang="zh-CN"/>
            </a:defPPr>
            <a:lvl1pPr>
              <a:lnSpc>
                <a:spcPct val="125000"/>
              </a:lnSpc>
              <a:defRPr sz="1600" b="1" i="0">
                <a:effectLst/>
                <a:latin typeface="微软雅黑" panose="020B0503020204020204" pitchFamily="34" charset="-122"/>
                <a:ea typeface="微软雅黑" panose="020B0503020204020204" pitchFamily="34" charset="-122"/>
              </a:defRPr>
            </a:lvl1pPr>
          </a:lstStyle>
          <a:p>
            <a:r>
              <a:rPr lang="zh-CN" altLang="en-US" dirty="0"/>
              <a:t>alpha_s_before = (y_at_minT - y_at_maxT) / (y_at_minT * delta_T)</a:t>
            </a: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89922059-8EBE-F371-FC9B-8E7CE83770E4}"/>
                  </a:ext>
                </a:extLst>
              </p:cNvPr>
              <p:cNvSpPr txBox="1"/>
              <p:nvPr/>
            </p:nvSpPr>
            <p:spPr>
              <a:xfrm>
                <a:off x="6228184" y="2751770"/>
                <a:ext cx="2700300" cy="611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b="1" i="1" smtClean="0">
                              <a:solidFill>
                                <a:srgbClr val="836967"/>
                              </a:solidFill>
                              <a:latin typeface="Cambria Math" panose="02040503050406030204" pitchFamily="18" charset="0"/>
                            </a:rPr>
                          </m:ctrlPr>
                        </m:sSubPr>
                        <m:e>
                          <m:r>
                            <a:rPr lang="zh-CN" altLang="en-US" sz="1600" b="1" i="1">
                              <a:latin typeface="Cambria Math" panose="02040503050406030204" pitchFamily="18" charset="0"/>
                            </a:rPr>
                            <m:t>𝜶</m:t>
                          </m:r>
                        </m:e>
                        <m:sub>
                          <m:r>
                            <a:rPr lang="zh-CN" altLang="en-US" sz="1600" b="1" i="1">
                              <a:latin typeface="Cambria Math" panose="02040503050406030204" pitchFamily="18" charset="0"/>
                            </a:rPr>
                            <m:t>𝒔</m:t>
                          </m:r>
                        </m:sub>
                      </m:sSub>
                      <m:r>
                        <a:rPr lang="zh-CN" altLang="en-US" sz="1600" b="1" i="0">
                          <a:latin typeface="Cambria Math" panose="02040503050406030204" pitchFamily="18" charset="0"/>
                        </a:rPr>
                        <m:t>=</m:t>
                      </m:r>
                      <m:f>
                        <m:fPr>
                          <m:ctrlPr>
                            <a:rPr lang="zh-CN" altLang="en-US" sz="1600" b="1" i="1">
                              <a:solidFill>
                                <a:srgbClr val="836967"/>
                              </a:solidFill>
                              <a:latin typeface="Cambria Math" panose="02040503050406030204" pitchFamily="18" charset="0"/>
                            </a:rPr>
                          </m:ctrlPr>
                        </m:fPr>
                        <m:num>
                          <m:r>
                            <a:rPr lang="en-US" altLang="zh-CN" sz="1600" b="1" i="1" smtClean="0">
                              <a:latin typeface="Cambria Math" panose="02040503050406030204" pitchFamily="18" charset="0"/>
                            </a:rPr>
                            <m:t>𝒙</m:t>
                          </m:r>
                          <m:d>
                            <m:dPr>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𝑻</m:t>
                                  </m:r>
                                </m:e>
                                <m:sub>
                                  <m:r>
                                    <a:rPr lang="zh-CN" altLang="en-US" sz="1600" b="1" i="1">
                                      <a:latin typeface="Cambria Math" panose="02040503050406030204" pitchFamily="18" charset="0"/>
                                    </a:rPr>
                                    <m:t>𝒎𝒊𝒏</m:t>
                                  </m:r>
                                </m:sub>
                              </m:sSub>
                            </m:e>
                          </m:d>
                          <m:r>
                            <a:rPr lang="zh-CN" altLang="en-US" sz="1600" b="1" i="0">
                              <a:latin typeface="Cambria Math" panose="02040503050406030204" pitchFamily="18" charset="0"/>
                            </a:rPr>
                            <m:t>−</m:t>
                          </m:r>
                          <m:r>
                            <a:rPr lang="en-US" altLang="zh-CN" sz="1600" b="1" i="1" smtClean="0">
                              <a:latin typeface="Cambria Math" panose="02040503050406030204" pitchFamily="18" charset="0"/>
                            </a:rPr>
                            <m:t>𝒙</m:t>
                          </m:r>
                          <m:d>
                            <m:dPr>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𝑻</m:t>
                                  </m:r>
                                </m:e>
                                <m:sub>
                                  <m:r>
                                    <a:rPr lang="zh-CN" altLang="en-US" sz="1600" b="1" i="1">
                                      <a:latin typeface="Cambria Math" panose="02040503050406030204" pitchFamily="18" charset="0"/>
                                    </a:rPr>
                                    <m:t>𝒎𝒂𝒙</m:t>
                                  </m:r>
                                </m:sub>
                              </m:sSub>
                            </m:e>
                          </m:d>
                        </m:num>
                        <m:den>
                          <m:r>
                            <a:rPr lang="en-US" altLang="zh-CN" sz="1600" b="1" i="1" smtClean="0">
                              <a:latin typeface="Cambria Math" panose="02040503050406030204" pitchFamily="18" charset="0"/>
                            </a:rPr>
                            <m:t>𝒙</m:t>
                          </m:r>
                          <m:d>
                            <m:dPr>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𝑻</m:t>
                                  </m:r>
                                </m:e>
                                <m:sub>
                                  <m:r>
                                    <a:rPr lang="zh-CN" altLang="en-US" sz="1600" b="1" i="1">
                                      <a:latin typeface="Cambria Math" panose="02040503050406030204" pitchFamily="18" charset="0"/>
                                    </a:rPr>
                                    <m:t>𝒎𝒊𝒏</m:t>
                                  </m:r>
                                </m:sub>
                              </m:sSub>
                            </m:e>
                          </m:d>
                          <m:r>
                            <a:rPr lang="zh-CN" altLang="en-US" sz="1600" b="1" i="0">
                              <a:latin typeface="Cambria Math" panose="02040503050406030204" pitchFamily="18" charset="0"/>
                            </a:rPr>
                            <m:t>𝚫</m:t>
                          </m:r>
                          <m:r>
                            <a:rPr lang="zh-CN" altLang="en-US" sz="1600" b="1" i="1">
                              <a:latin typeface="Cambria Math" panose="02040503050406030204" pitchFamily="18" charset="0"/>
                            </a:rPr>
                            <m:t>𝑻</m:t>
                          </m:r>
                        </m:den>
                      </m:f>
                    </m:oMath>
                  </m:oMathPara>
                </a14:m>
                <a:endParaRPr lang="zh-CN" altLang="en-US" sz="1600" b="1" dirty="0"/>
              </a:p>
            </p:txBody>
          </p:sp>
        </mc:Choice>
        <mc:Fallback>
          <p:sp>
            <p:nvSpPr>
              <p:cNvPr id="22" name="文本框 21">
                <a:extLst>
                  <a:ext uri="{FF2B5EF4-FFF2-40B4-BE49-F238E27FC236}">
                    <a16:creationId xmlns:a16="http://schemas.microsoft.com/office/drawing/2014/main" id="{89922059-8EBE-F371-FC9B-8E7CE83770E4}"/>
                  </a:ext>
                </a:extLst>
              </p:cNvPr>
              <p:cNvSpPr txBox="1">
                <a:spLocks noRot="1" noChangeAspect="1" noMove="1" noResize="1" noEditPoints="1" noAdjustHandles="1" noChangeArrowheads="1" noChangeShapeType="1" noTextEdit="1"/>
              </p:cNvSpPr>
              <p:nvPr/>
            </p:nvSpPr>
            <p:spPr>
              <a:xfrm>
                <a:off x="6228184" y="2751770"/>
                <a:ext cx="2700300" cy="61164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59631703-24BF-60DE-F841-C63EB8DF5706}"/>
                  </a:ext>
                </a:extLst>
              </p:cNvPr>
              <p:cNvSpPr txBox="1"/>
              <p:nvPr/>
            </p:nvSpPr>
            <p:spPr>
              <a:xfrm>
                <a:off x="6120172" y="3687874"/>
                <a:ext cx="2808312" cy="6124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b="1" i="1" smtClean="0">
                              <a:solidFill>
                                <a:srgbClr val="836967"/>
                              </a:solidFill>
                              <a:latin typeface="Cambria Math" panose="02040503050406030204" pitchFamily="18" charset="0"/>
                            </a:rPr>
                          </m:ctrlPr>
                        </m:sSubPr>
                        <m:e>
                          <m:r>
                            <a:rPr lang="zh-CN" altLang="en-US" sz="1600" b="1" i="1">
                              <a:latin typeface="Cambria Math" panose="02040503050406030204" pitchFamily="18" charset="0"/>
                            </a:rPr>
                            <m:t>𝜶</m:t>
                          </m:r>
                        </m:e>
                        <m:sub>
                          <m:r>
                            <a:rPr lang="zh-CN" altLang="en-US" sz="1600" b="1" i="1">
                              <a:latin typeface="Cambria Math" panose="02040503050406030204" pitchFamily="18" charset="0"/>
                            </a:rPr>
                            <m:t>𝒔</m:t>
                          </m:r>
                        </m:sub>
                      </m:sSub>
                      <m:r>
                        <a:rPr lang="zh-CN" altLang="en-US" sz="1600" b="1" i="0">
                          <a:latin typeface="Cambria Math" panose="02040503050406030204" pitchFamily="18" charset="0"/>
                        </a:rPr>
                        <m:t>=</m:t>
                      </m:r>
                      <m:f>
                        <m:fPr>
                          <m:ctrlPr>
                            <a:rPr lang="zh-CN" altLang="en-US" sz="1600" b="1" i="1">
                              <a:solidFill>
                                <a:srgbClr val="836967"/>
                              </a:solidFill>
                              <a:latin typeface="Cambria Math" panose="02040503050406030204" pitchFamily="18" charset="0"/>
                            </a:rPr>
                          </m:ctrlPr>
                        </m:fPr>
                        <m:num>
                          <m:r>
                            <a:rPr lang="en-US" altLang="zh-CN" sz="1600" b="1" i="1" smtClean="0">
                              <a:latin typeface="Cambria Math" panose="02040503050406030204" pitchFamily="18" charset="0"/>
                            </a:rPr>
                            <m:t>𝒚</m:t>
                          </m:r>
                          <m:d>
                            <m:dPr>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𝑻</m:t>
                                  </m:r>
                                </m:e>
                                <m:sub>
                                  <m:r>
                                    <a:rPr lang="zh-CN" altLang="en-US" sz="1600" b="1" i="1">
                                      <a:latin typeface="Cambria Math" panose="02040503050406030204" pitchFamily="18" charset="0"/>
                                    </a:rPr>
                                    <m:t>𝒎𝒊𝒏</m:t>
                                  </m:r>
                                </m:sub>
                              </m:sSub>
                            </m:e>
                          </m:d>
                          <m:r>
                            <a:rPr lang="zh-CN" altLang="en-US" sz="1600" b="1" i="0">
                              <a:latin typeface="Cambria Math" panose="02040503050406030204" pitchFamily="18" charset="0"/>
                            </a:rPr>
                            <m:t>−</m:t>
                          </m:r>
                          <m:r>
                            <a:rPr lang="en-US" altLang="zh-CN" sz="1600" b="1" i="1" smtClean="0">
                              <a:latin typeface="Cambria Math" panose="02040503050406030204" pitchFamily="18" charset="0"/>
                            </a:rPr>
                            <m:t>𝒚</m:t>
                          </m:r>
                          <m:d>
                            <m:dPr>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𝑻</m:t>
                                  </m:r>
                                </m:e>
                                <m:sub>
                                  <m:r>
                                    <a:rPr lang="zh-CN" altLang="en-US" sz="1600" b="1" i="1">
                                      <a:latin typeface="Cambria Math" panose="02040503050406030204" pitchFamily="18" charset="0"/>
                                    </a:rPr>
                                    <m:t>𝒎𝒂𝒙</m:t>
                                  </m:r>
                                </m:sub>
                              </m:sSub>
                            </m:e>
                          </m:d>
                        </m:num>
                        <m:den>
                          <m:r>
                            <a:rPr lang="en-US" altLang="zh-CN" sz="1600" b="1" i="1" smtClean="0">
                              <a:latin typeface="Cambria Math" panose="02040503050406030204" pitchFamily="18" charset="0"/>
                            </a:rPr>
                            <m:t>𝒚</m:t>
                          </m:r>
                          <m:d>
                            <m:dPr>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𝑻</m:t>
                                  </m:r>
                                </m:e>
                                <m:sub>
                                  <m:r>
                                    <a:rPr lang="zh-CN" altLang="en-US" sz="1600" b="1" i="1">
                                      <a:latin typeface="Cambria Math" panose="02040503050406030204" pitchFamily="18" charset="0"/>
                                    </a:rPr>
                                    <m:t>𝒎𝒊𝒏</m:t>
                                  </m:r>
                                </m:sub>
                              </m:sSub>
                            </m:e>
                          </m:d>
                          <m:r>
                            <a:rPr lang="zh-CN" altLang="en-US" sz="1600" b="1" i="0">
                              <a:latin typeface="Cambria Math" panose="02040503050406030204" pitchFamily="18" charset="0"/>
                            </a:rPr>
                            <m:t>𝚫</m:t>
                          </m:r>
                          <m:r>
                            <a:rPr lang="zh-CN" altLang="en-US" sz="1600" b="1" i="1">
                              <a:latin typeface="Cambria Math" panose="02040503050406030204" pitchFamily="18" charset="0"/>
                            </a:rPr>
                            <m:t>𝑻</m:t>
                          </m:r>
                        </m:den>
                      </m:f>
                    </m:oMath>
                  </m:oMathPara>
                </a14:m>
                <a:endParaRPr lang="zh-CN" altLang="en-US" sz="1600" b="1" dirty="0"/>
              </a:p>
            </p:txBody>
          </p:sp>
        </mc:Choice>
        <mc:Fallback>
          <p:sp>
            <p:nvSpPr>
              <p:cNvPr id="24" name="文本框 23">
                <a:extLst>
                  <a:ext uri="{FF2B5EF4-FFF2-40B4-BE49-F238E27FC236}">
                    <a16:creationId xmlns:a16="http://schemas.microsoft.com/office/drawing/2014/main" id="{59631703-24BF-60DE-F841-C63EB8DF5706}"/>
                  </a:ext>
                </a:extLst>
              </p:cNvPr>
              <p:cNvSpPr txBox="1">
                <a:spLocks noRot="1" noChangeAspect="1" noMove="1" noResize="1" noEditPoints="1" noAdjustHandles="1" noChangeArrowheads="1" noChangeShapeType="1" noTextEdit="1"/>
              </p:cNvSpPr>
              <p:nvPr/>
            </p:nvSpPr>
            <p:spPr>
              <a:xfrm>
                <a:off x="6120172" y="3687874"/>
                <a:ext cx="2808312" cy="61241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8472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28600" y="1676376"/>
            <a:ext cx="8686800" cy="31931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变量定义</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spcBef>
                <a:spcPts val="300"/>
              </a:spcBef>
              <a:spcAft>
                <a:spcPts val="300"/>
              </a:spcAft>
              <a:buClr>
                <a:schemeClr val="accent3">
                  <a:lumMod val="75000"/>
                </a:schemeClr>
              </a:buClr>
              <a:buFont typeface="Wingdings" panose="05000000000000000000" pitchFamily="2" charset="2"/>
              <a:buChar char="u"/>
            </a:pPr>
            <a:r>
              <a:rPr lang="en-US" altLang="zh-CN" sz="1600" b="1" dirty="0">
                <a:latin typeface="Arial" panose="020B0604020202020204" pitchFamily="34" charset="0"/>
                <a:ea typeface="微软雅黑" panose="020B0503020204020204" pitchFamily="34" charset="-122"/>
                <a:sym typeface="Arial" panose="020B0604020202020204" pitchFamily="34" charset="0"/>
              </a:rPr>
              <a:t>x</a:t>
            </a:r>
            <a:r>
              <a:rPr lang="zh-CN" altLang="en-US" sz="1600" b="1" dirty="0">
                <a:latin typeface="Arial" panose="020B0604020202020204" pitchFamily="34" charset="0"/>
                <a:ea typeface="微软雅黑" panose="020B0503020204020204" pitchFamily="34" charset="-122"/>
                <a:sym typeface="Arial" panose="020B0604020202020204" pitchFamily="34" charset="0"/>
              </a:rPr>
              <a:t>：输入数据或特征矩阵（形状为 </a:t>
            </a:r>
            <a:r>
              <a:rPr lang="en-US" altLang="zh-CN" sz="1600" b="1" dirty="0">
                <a:latin typeface="Arial" panose="020B0604020202020204" pitchFamily="34" charset="0"/>
                <a:ea typeface="微软雅黑" panose="020B0503020204020204" pitchFamily="34" charset="-122"/>
                <a:sym typeface="Arial" panose="020B0604020202020204" pitchFamily="34" charset="0"/>
              </a:rPr>
              <a:t>n × p</a:t>
            </a:r>
            <a:r>
              <a:rPr lang="zh-CN" altLang="en-US" sz="1600" b="1" dirty="0">
                <a:latin typeface="Arial" panose="020B0604020202020204" pitchFamily="34" charset="0"/>
                <a:ea typeface="微软雅黑" panose="020B0503020204020204" pitchFamily="34" charset="-122"/>
                <a:sym typeface="Arial" panose="020B0604020202020204" pitchFamily="34" charset="0"/>
              </a:rPr>
              <a:t>） ；</a:t>
            </a:r>
          </a:p>
          <a:p>
            <a:pPr marL="742950" lvl="1" indent="-285750">
              <a:lnSpc>
                <a:spcPct val="110000"/>
              </a:lnSpc>
              <a:spcBef>
                <a:spcPts val="300"/>
              </a:spcBef>
              <a:spcAft>
                <a:spcPts val="300"/>
              </a:spcAft>
              <a:buClr>
                <a:schemeClr val="accent3">
                  <a:lumMod val="75000"/>
                </a:schemeClr>
              </a:buClr>
              <a:buFont typeface="Wingdings" panose="05000000000000000000" pitchFamily="2" charset="2"/>
              <a:buChar char="u"/>
            </a:pPr>
            <a:r>
              <a:rPr lang="en-US" altLang="zh-CN" sz="1600" b="1" dirty="0">
                <a:latin typeface="Arial" panose="020B0604020202020204" pitchFamily="34" charset="0"/>
                <a:ea typeface="微软雅黑" panose="020B0503020204020204" pitchFamily="34" charset="-122"/>
                <a:sym typeface="Arial" panose="020B0604020202020204" pitchFamily="34" charset="0"/>
              </a:rPr>
              <a:t>n</a:t>
            </a:r>
            <a:r>
              <a:rPr lang="zh-CN" altLang="en-US" sz="1600" b="1" dirty="0">
                <a:latin typeface="Arial" panose="020B0604020202020204" pitchFamily="34" charset="0"/>
                <a:ea typeface="微软雅黑" panose="020B0503020204020204" pitchFamily="34" charset="-122"/>
                <a:sym typeface="Arial" panose="020B0604020202020204" pitchFamily="34" charset="0"/>
              </a:rPr>
              <a:t>：样本总数（</a:t>
            </a:r>
            <a:r>
              <a:rPr lang="en-US" altLang="zh-CN" sz="1600" b="1" dirty="0">
                <a:latin typeface="Arial" panose="020B0604020202020204" pitchFamily="34" charset="0"/>
                <a:ea typeface="微软雅黑" panose="020B0503020204020204" pitchFamily="34" charset="-122"/>
                <a:sym typeface="Arial" panose="020B0604020202020204" pitchFamily="34" charset="0"/>
              </a:rPr>
              <a:t>x </a:t>
            </a:r>
            <a:r>
              <a:rPr lang="zh-CN" altLang="en-US" sz="1600" b="1" dirty="0">
                <a:latin typeface="Arial" panose="020B0604020202020204" pitchFamily="34" charset="0"/>
                <a:ea typeface="微软雅黑" panose="020B0503020204020204" pitchFamily="34" charset="-122"/>
                <a:sym typeface="Arial" panose="020B0604020202020204" pitchFamily="34" charset="0"/>
              </a:rPr>
              <a:t>的行数，可用 </a:t>
            </a:r>
            <a:r>
              <a:rPr lang="en-US" altLang="zh-CN" sz="1600" b="1" dirty="0">
                <a:latin typeface="Arial" panose="020B0604020202020204" pitchFamily="34" charset="0"/>
                <a:ea typeface="微软雅黑" panose="020B0503020204020204" pitchFamily="34" charset="-122"/>
                <a:sym typeface="Arial" panose="020B0604020202020204" pitchFamily="34" charset="0"/>
              </a:rPr>
              <a:t>n = </a:t>
            </a:r>
            <a:r>
              <a:rPr lang="en-US" altLang="zh-CN" sz="1600" b="1" dirty="0" err="1">
                <a:latin typeface="Arial" panose="020B0604020202020204" pitchFamily="34" charset="0"/>
                <a:ea typeface="微软雅黑" panose="020B0503020204020204" pitchFamily="34" charset="-122"/>
                <a:sym typeface="Arial" panose="020B0604020202020204" pitchFamily="34" charset="0"/>
              </a:rPr>
              <a:t>x.shape</a:t>
            </a:r>
            <a:r>
              <a:rPr lang="en-US" altLang="zh-CN" sz="1600" b="1" dirty="0">
                <a:latin typeface="Arial" panose="020B0604020202020204" pitchFamily="34" charset="0"/>
                <a:ea typeface="微软雅黑" panose="020B0503020204020204" pitchFamily="34" charset="-122"/>
                <a:sym typeface="Arial" panose="020B0604020202020204" pitchFamily="34" charset="0"/>
              </a:rPr>
              <a:t>[0] </a:t>
            </a:r>
            <a:r>
              <a:rPr lang="zh-CN" altLang="en-US" sz="1600" b="1" dirty="0">
                <a:latin typeface="Arial" panose="020B0604020202020204" pitchFamily="34" charset="0"/>
                <a:ea typeface="微软雅黑" panose="020B0503020204020204" pitchFamily="34" charset="-122"/>
                <a:sym typeface="Arial" panose="020B0604020202020204" pitchFamily="34" charset="0"/>
              </a:rPr>
              <a:t>计算）；</a:t>
            </a:r>
          </a:p>
          <a:p>
            <a:pPr marL="742950" lvl="1" indent="-285750">
              <a:lnSpc>
                <a:spcPct val="110000"/>
              </a:lnSpc>
              <a:spcBef>
                <a:spcPts val="300"/>
              </a:spcBef>
              <a:spcAft>
                <a:spcPts val="300"/>
              </a:spcAft>
              <a:buClr>
                <a:schemeClr val="accent3">
                  <a:lumMod val="75000"/>
                </a:schemeClr>
              </a:buClr>
              <a:buFont typeface="Wingdings" panose="05000000000000000000" pitchFamily="2" charset="2"/>
              <a:buChar char="u"/>
            </a:pPr>
            <a:r>
              <a:rPr lang="en-US" altLang="zh-CN" sz="1600" b="1" dirty="0">
                <a:latin typeface="Arial" panose="020B0604020202020204" pitchFamily="34" charset="0"/>
                <a:ea typeface="微软雅黑" panose="020B0503020204020204" pitchFamily="34" charset="-122"/>
                <a:sym typeface="Arial" panose="020B0604020202020204" pitchFamily="34" charset="0"/>
              </a:rPr>
              <a:t>p</a:t>
            </a:r>
            <a:r>
              <a:rPr lang="zh-CN" altLang="en-US" sz="1600" b="1" dirty="0">
                <a:latin typeface="Arial" panose="020B0604020202020204" pitchFamily="34" charset="0"/>
                <a:ea typeface="微软雅黑" panose="020B0503020204020204" pitchFamily="34" charset="-122"/>
                <a:sym typeface="Arial" panose="020B0604020202020204" pitchFamily="34" charset="0"/>
              </a:rPr>
              <a:t>：特征数（</a:t>
            </a:r>
            <a:r>
              <a:rPr lang="en-US" altLang="zh-CN" sz="1600" b="1" dirty="0">
                <a:latin typeface="Arial" panose="020B0604020202020204" pitchFamily="34" charset="0"/>
                <a:ea typeface="微软雅黑" panose="020B0503020204020204" pitchFamily="34" charset="-122"/>
                <a:sym typeface="Arial" panose="020B0604020202020204" pitchFamily="34" charset="0"/>
              </a:rPr>
              <a:t>x </a:t>
            </a:r>
            <a:r>
              <a:rPr lang="zh-CN" altLang="en-US" sz="1600" b="1" dirty="0">
                <a:latin typeface="Arial" panose="020B0604020202020204" pitchFamily="34" charset="0"/>
                <a:ea typeface="微软雅黑" panose="020B0503020204020204" pitchFamily="34" charset="-122"/>
                <a:sym typeface="Arial" panose="020B0604020202020204" pitchFamily="34" charset="0"/>
              </a:rPr>
              <a:t>的列数，可用 </a:t>
            </a:r>
            <a:r>
              <a:rPr lang="en-US" altLang="zh-CN" sz="1600" b="1" dirty="0">
                <a:latin typeface="Arial" panose="020B0604020202020204" pitchFamily="34" charset="0"/>
                <a:ea typeface="微软雅黑" panose="020B0503020204020204" pitchFamily="34" charset="-122"/>
                <a:sym typeface="Arial" panose="020B0604020202020204" pitchFamily="34" charset="0"/>
              </a:rPr>
              <a:t>p = </a:t>
            </a:r>
            <a:r>
              <a:rPr lang="en-US" altLang="zh-CN" sz="1600" b="1" dirty="0" err="1">
                <a:latin typeface="Arial" panose="020B0604020202020204" pitchFamily="34" charset="0"/>
                <a:ea typeface="微软雅黑" panose="020B0503020204020204" pitchFamily="34" charset="-122"/>
                <a:sym typeface="Arial" panose="020B0604020202020204" pitchFamily="34" charset="0"/>
              </a:rPr>
              <a:t>x.shape</a:t>
            </a:r>
            <a:r>
              <a:rPr lang="en-US" altLang="zh-CN" sz="1600" b="1" dirty="0">
                <a:latin typeface="Arial" panose="020B0604020202020204" pitchFamily="34" charset="0"/>
                <a:ea typeface="微软雅黑" panose="020B0503020204020204" pitchFamily="34" charset="-122"/>
                <a:sym typeface="Arial" panose="020B0604020202020204" pitchFamily="34" charset="0"/>
              </a:rPr>
              <a:t> [1] </a:t>
            </a:r>
            <a:r>
              <a:rPr lang="zh-CN" altLang="en-US" sz="1600" b="1" dirty="0">
                <a:latin typeface="Arial" panose="020B0604020202020204" pitchFamily="34" charset="0"/>
                <a:ea typeface="微软雅黑" panose="020B0503020204020204" pitchFamily="34" charset="-122"/>
                <a:sym typeface="Arial" panose="020B0604020202020204" pitchFamily="34" charset="0"/>
              </a:rPr>
              <a:t>计算）；</a:t>
            </a:r>
            <a:endParaRPr lang="en-US" altLang="zh-CN" sz="1600" b="1" dirty="0">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spcBef>
                <a:spcPts val="300"/>
              </a:spcBef>
              <a:spcAft>
                <a:spcPts val="300"/>
              </a:spcAft>
              <a:buClr>
                <a:schemeClr val="accent3">
                  <a:lumMod val="75000"/>
                </a:schemeClr>
              </a:buClr>
              <a:buFont typeface="Wingdings" panose="05000000000000000000" pitchFamily="2" charset="2"/>
              <a:buChar char="u"/>
            </a:pPr>
            <a:r>
              <a:rPr lang="en-US" altLang="zh-CN" sz="1600" b="1" dirty="0" err="1">
                <a:latin typeface="Arial" panose="020B0604020202020204" pitchFamily="34" charset="0"/>
                <a:ea typeface="微软雅黑" panose="020B0503020204020204" pitchFamily="34" charset="-122"/>
                <a:sym typeface="Arial" panose="020B0604020202020204" pitchFamily="34" charset="0"/>
              </a:rPr>
              <a:t>y_true</a:t>
            </a:r>
            <a:r>
              <a:rPr lang="zh-CN" altLang="en-US" sz="1600" b="1" dirty="0">
                <a:latin typeface="Arial" panose="020B0604020202020204" pitchFamily="34" charset="0"/>
                <a:ea typeface="微软雅黑" panose="020B0503020204020204" pitchFamily="34" charset="-122"/>
                <a:sym typeface="Arial" panose="020B0604020202020204" pitchFamily="34" charset="0"/>
              </a:rPr>
              <a:t>：真实值（一维数组或列表）</a:t>
            </a:r>
          </a:p>
          <a:p>
            <a:pPr marL="742950" lvl="1" indent="-285750">
              <a:lnSpc>
                <a:spcPct val="110000"/>
              </a:lnSpc>
              <a:spcBef>
                <a:spcPts val="300"/>
              </a:spcBef>
              <a:spcAft>
                <a:spcPts val="300"/>
              </a:spcAft>
              <a:buClr>
                <a:schemeClr val="accent3">
                  <a:lumMod val="75000"/>
                </a:schemeClr>
              </a:buClr>
              <a:buFont typeface="Wingdings" panose="05000000000000000000" pitchFamily="2" charset="2"/>
              <a:buChar char="u"/>
            </a:pPr>
            <a:r>
              <a:rPr lang="en-US" altLang="zh-CN" sz="1600" b="1" dirty="0" err="1">
                <a:latin typeface="Arial" panose="020B0604020202020204" pitchFamily="34" charset="0"/>
                <a:ea typeface="微软雅黑" panose="020B0503020204020204" pitchFamily="34" charset="-122"/>
                <a:sym typeface="Arial" panose="020B0604020202020204" pitchFamily="34" charset="0"/>
              </a:rPr>
              <a:t>y_pred</a:t>
            </a:r>
            <a:r>
              <a:rPr lang="zh-CN" altLang="en-US" sz="1600" b="1" dirty="0">
                <a:latin typeface="Arial" panose="020B0604020202020204" pitchFamily="34" charset="0"/>
                <a:ea typeface="微软雅黑" panose="020B0503020204020204" pitchFamily="34" charset="-122"/>
                <a:sym typeface="Arial" panose="020B0604020202020204" pitchFamily="34" charset="0"/>
              </a:rPr>
              <a:t>：预测值（一维数组或列表）</a:t>
            </a:r>
            <a:endParaRPr lang="en-US" altLang="zh-CN" sz="1600"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均方误差（</a:t>
            </a:r>
            <a:r>
              <a:rPr lang="en-US" altLang="zh-CN" b="1" dirty="0">
                <a:latin typeface="Arial" panose="020B0604020202020204" pitchFamily="34" charset="0"/>
                <a:ea typeface="微软雅黑" panose="020B0503020204020204" pitchFamily="34" charset="-122"/>
                <a:sym typeface="Arial" panose="020B0604020202020204" pitchFamily="34" charset="0"/>
              </a:rPr>
              <a:t>MSE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158302"/>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91207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6F9F699F-AB4B-C28C-9908-E41A499766AE}"/>
              </a:ext>
            </a:extLst>
          </p:cNvPr>
          <p:cNvSpPr txBox="1"/>
          <p:nvPr/>
        </p:nvSpPr>
        <p:spPr>
          <a:xfrm>
            <a:off x="1637674" y="4155926"/>
            <a:ext cx="5868652" cy="680507"/>
          </a:xfrm>
          <a:prstGeom prst="rect">
            <a:avLst/>
          </a:prstGeom>
          <a:noFill/>
        </p:spPr>
        <p:txBody>
          <a:bodyPr wrap="square">
            <a:spAutoFit/>
          </a:bodyPr>
          <a:lstStyle>
            <a:defPPr>
              <a:defRPr lang="zh-CN"/>
            </a:defPPr>
            <a:lvl1pPr>
              <a:lnSpc>
                <a:spcPct val="125000"/>
              </a:lnSpc>
              <a:defRPr b="1" i="0">
                <a:effectLst/>
                <a:latin typeface="微软雅黑" panose="020B0503020204020204" pitchFamily="34" charset="-122"/>
                <a:ea typeface="微软雅黑" panose="020B0503020204020204" pitchFamily="34" charset="-122"/>
              </a:defRPr>
            </a:lvl1pPr>
          </a:lstStyle>
          <a:p>
            <a:pPr>
              <a:lnSpc>
                <a:spcPct val="110000"/>
              </a:lnSpc>
            </a:pPr>
            <a:r>
              <a:rPr lang="zh-CN" altLang="en-US" dirty="0"/>
              <a:t>from sklearn.metrics import mean_squared_error</a:t>
            </a:r>
          </a:p>
          <a:p>
            <a:pPr>
              <a:lnSpc>
                <a:spcPct val="110000"/>
              </a:lnSpc>
            </a:pPr>
            <a:r>
              <a:rPr lang="zh-CN" altLang="en-US" dirty="0"/>
              <a:t>mse = mean_squared_error(y_true, y_pred)</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9162F4F-338C-70EE-3430-1AD213C846AA}"/>
                  </a:ext>
                </a:extLst>
              </p:cNvPr>
              <p:cNvSpPr txBox="1"/>
              <p:nvPr/>
            </p:nvSpPr>
            <p:spPr>
              <a:xfrm>
                <a:off x="6138292" y="3344710"/>
                <a:ext cx="2777108" cy="847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𝑴𝑺𝑬</m:t>
                      </m:r>
                      <m:r>
                        <a:rPr lang="zh-CN" altLang="en-US" b="1" i="0">
                          <a:latin typeface="Cambria Math" panose="02040503050406030204" pitchFamily="18" charset="0"/>
                        </a:rPr>
                        <m:t>=</m:t>
                      </m:r>
                      <m:f>
                        <m:fPr>
                          <m:ctrlPr>
                            <a:rPr lang="zh-CN" altLang="en-US" b="1" i="1">
                              <a:solidFill>
                                <a:srgbClr val="836967"/>
                              </a:solidFill>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𝒏</m:t>
                          </m:r>
                        </m:den>
                      </m:f>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𝒏</m:t>
                          </m:r>
                        </m:sup>
                        <m:e>
                          <m:r>
                            <a:rPr lang="zh-CN" altLang="en-US" b="1" i="0">
                              <a:latin typeface="Cambria Math" panose="02040503050406030204" pitchFamily="18" charset="0"/>
                            </a:rPr>
                            <m:t> </m:t>
                          </m:r>
                        </m:e>
                      </m:nary>
                      <m:d>
                        <m:dPr>
                          <m:endChr m:val=""/>
                          <m:ctrlPr>
                            <a:rPr lang="zh-CN" altLang="en-US" b="1" i="1">
                              <a:latin typeface="Cambria Math" panose="02040503050406030204" pitchFamily="18" charset="0"/>
                            </a:rPr>
                          </m:ctrlPr>
                        </m:dPr>
                        <m:e>
                          <m:sSub>
                            <m:sSubPr>
                              <m:ctrlPr>
                                <a:rPr lang="zh-CN" altLang="en-US" b="1" i="1">
                                  <a:solidFill>
                                    <a:srgbClr val="836967"/>
                                  </a:solidFill>
                                  <a:latin typeface="Cambria Math" panose="02040503050406030204" pitchFamily="18" charset="0"/>
                                </a:rPr>
                              </m:ctrlPr>
                            </m:sSubPr>
                            <m:e>
                              <m:r>
                                <a:rPr lang="zh-CN" altLang="en-US" b="1" i="1">
                                  <a:latin typeface="Cambria Math" panose="02040503050406030204" pitchFamily="18" charset="0"/>
                                </a:rPr>
                                <m:t>𝒚</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p>
                            <m:sSupPr>
                              <m:ctrlPr>
                                <a:rPr lang="zh-CN" altLang="en-US" b="1" i="1">
                                  <a:solidFill>
                                    <a:srgbClr val="836967"/>
                                  </a:solidFill>
                                  <a:latin typeface="Cambria Math" panose="02040503050406030204" pitchFamily="18" charset="0"/>
                                </a:rPr>
                              </m:ctrlPr>
                            </m:sSupPr>
                            <m:e>
                              <m:d>
                                <m:dPr>
                                  <m:begChr m:val=""/>
                                  <m:ctrlPr>
                                    <a:rPr lang="zh-CN" altLang="en-US" b="1" i="1">
                                      <a:latin typeface="Cambria Math" panose="02040503050406030204" pitchFamily="18" charset="0"/>
                                    </a:rPr>
                                  </m:ctrlPr>
                                </m:dPr>
                                <m:e>
                                  <m:sSub>
                                    <m:sSubPr>
                                      <m:ctrlPr>
                                        <a:rPr lang="zh-CN" altLang="en-US" b="1" i="1">
                                          <a:solidFill>
                                            <a:srgbClr val="836967"/>
                                          </a:solidFill>
                                          <a:latin typeface="Cambria Math" panose="02040503050406030204" pitchFamily="18" charset="0"/>
                                        </a:rPr>
                                      </m:ctrlPr>
                                    </m:sSubPr>
                                    <m:e>
                                      <m:acc>
                                        <m:accPr>
                                          <m:chr m:val="̂"/>
                                          <m:ctrlPr>
                                            <a:rPr lang="zh-CN" altLang="en-US" b="1" i="1">
                                              <a:solidFill>
                                                <a:srgbClr val="836967"/>
                                              </a:solidFill>
                                              <a:latin typeface="Cambria Math" panose="02040503050406030204" pitchFamily="18" charset="0"/>
                                            </a:rPr>
                                          </m:ctrlPr>
                                        </m:accPr>
                                        <m:e>
                                          <m:r>
                                            <a:rPr lang="zh-CN" altLang="en-US" b="1" i="1">
                                              <a:latin typeface="Cambria Math" panose="02040503050406030204" pitchFamily="18" charset="0"/>
                                            </a:rPr>
                                            <m:t>𝒚</m:t>
                                          </m:r>
                                        </m:e>
                                      </m:acc>
                                    </m:e>
                                    <m:sub>
                                      <m:r>
                                        <a:rPr lang="zh-CN" altLang="en-US" b="1" i="1">
                                          <a:latin typeface="Cambria Math" panose="02040503050406030204" pitchFamily="18" charset="0"/>
                                        </a:rPr>
                                        <m:t>𝒊</m:t>
                                      </m:r>
                                    </m:sub>
                                  </m:sSub>
                                </m:e>
                              </m:d>
                            </m:e>
                            <m:sup>
                              <m:r>
                                <a:rPr lang="zh-CN" altLang="en-US" b="1" i="0">
                                  <a:latin typeface="Cambria Math" panose="02040503050406030204" pitchFamily="18" charset="0"/>
                                </a:rPr>
                                <m:t>𝟐</m:t>
                              </m:r>
                            </m:sup>
                          </m:sSup>
                        </m:e>
                      </m:d>
                    </m:oMath>
                  </m:oMathPara>
                </a14:m>
                <a:endParaRPr lang="zh-CN" altLang="en-US" b="1" dirty="0"/>
              </a:p>
            </p:txBody>
          </p:sp>
        </mc:Choice>
        <mc:Fallback>
          <p:sp>
            <p:nvSpPr>
              <p:cNvPr id="10" name="文本框 9">
                <a:extLst>
                  <a:ext uri="{FF2B5EF4-FFF2-40B4-BE49-F238E27FC236}">
                    <a16:creationId xmlns:a16="http://schemas.microsoft.com/office/drawing/2014/main" id="{09162F4F-338C-70EE-3430-1AD213C846AA}"/>
                  </a:ext>
                </a:extLst>
              </p:cNvPr>
              <p:cNvSpPr txBox="1">
                <a:spLocks noRot="1" noChangeAspect="1" noMove="1" noResize="1" noEditPoints="1" noAdjustHandles="1" noChangeArrowheads="1" noChangeShapeType="1" noTextEdit="1"/>
              </p:cNvSpPr>
              <p:nvPr/>
            </p:nvSpPr>
            <p:spPr>
              <a:xfrm>
                <a:off x="6138292" y="3344710"/>
                <a:ext cx="2777108" cy="84722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030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168230" y="165045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3325505" y="1707654"/>
            <a:ext cx="249299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latin typeface="Arial" panose="020B0604020202020204" pitchFamily="34" charset="0"/>
                <a:ea typeface="微软雅黑" panose="020B0503020204020204" pitchFamily="34" charset="-122"/>
                <a:sym typeface="Arial" panose="020B0604020202020204" pitchFamily="34" charset="0"/>
              </a:rPr>
              <a:t>二元回归法</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七角星 23"/>
          <p:cNvSpPr/>
          <p:nvPr/>
        </p:nvSpPr>
        <p:spPr>
          <a:xfrm>
            <a:off x="2735796" y="309061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3887924" y="3147814"/>
            <a:ext cx="257795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7.1.2  </a:t>
            </a:r>
            <a:r>
              <a:rPr lang="zh-CN" altLang="en-US" sz="2400" b="1" dirty="0">
                <a:latin typeface="Arial" panose="020B0604020202020204" pitchFamily="34" charset="0"/>
                <a:ea typeface="微软雅黑" panose="020B0503020204020204" pitchFamily="34" charset="-122"/>
                <a:sym typeface="Arial" panose="020B0604020202020204" pitchFamily="34" charset="0"/>
              </a:rPr>
              <a:t>三元回归法</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1" y="411510"/>
            <a:ext cx="450732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3583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7.1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多元回归法与多元回归方程</a:t>
            </a:r>
          </a:p>
        </p:txBody>
      </p:sp>
    </p:spTree>
    <p:extLst>
      <p:ext uri="{BB962C8B-B14F-4D97-AF65-F5344CB8AC3E}">
        <p14:creationId xmlns:p14="http://schemas.microsoft.com/office/powerpoint/2010/main" val="2221404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28600" y="1676376"/>
            <a:ext cx="8686800" cy="324704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平均绝对误差（</a:t>
            </a:r>
            <a:r>
              <a:rPr lang="en-US" altLang="zh-CN" b="1" dirty="0">
                <a:latin typeface="Arial" panose="020B0604020202020204" pitchFamily="34" charset="0"/>
                <a:ea typeface="微软雅黑" panose="020B0503020204020204" pitchFamily="34" charset="-122"/>
                <a:sym typeface="Arial" panose="020B0604020202020204" pitchFamily="34" charset="0"/>
              </a:rPr>
              <a:t>MAE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均方根误差（</a:t>
            </a:r>
            <a:r>
              <a:rPr lang="en-US" altLang="zh-CN" b="1" dirty="0">
                <a:latin typeface="Arial" panose="020B0604020202020204" pitchFamily="34" charset="0"/>
                <a:ea typeface="微软雅黑" panose="020B0503020204020204" pitchFamily="34" charset="-122"/>
                <a:sym typeface="Arial" panose="020B0604020202020204" pitchFamily="34" charset="0"/>
              </a:rPr>
              <a:t>RMSE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误差平方和（</a:t>
            </a:r>
            <a:r>
              <a:rPr lang="en-US" altLang="zh-CN" b="1" dirty="0">
                <a:latin typeface="Arial" panose="020B0604020202020204" pitchFamily="34" charset="0"/>
                <a:ea typeface="微软雅黑" panose="020B0503020204020204" pitchFamily="34" charset="-122"/>
                <a:sym typeface="Arial" panose="020B0604020202020204" pitchFamily="34" charset="0"/>
              </a:rPr>
              <a:t>SSE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158302"/>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91207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2A70376-102C-7685-2C6F-B959747A21BD}"/>
                  </a:ext>
                </a:extLst>
              </p:cNvPr>
              <p:cNvSpPr txBox="1"/>
              <p:nvPr/>
            </p:nvSpPr>
            <p:spPr>
              <a:xfrm>
                <a:off x="6480212" y="985168"/>
                <a:ext cx="2435819" cy="586571"/>
              </a:xfrm>
              <a:prstGeom prst="rect">
                <a:avLst/>
              </a:prstGeom>
              <a:noFill/>
            </p:spPr>
            <p:txBody>
              <a:bodyPr wrap="square">
                <a:spAutoFit/>
              </a:bodyPr>
              <a:lstStyle>
                <a:defPPr>
                  <a:defRPr lang="zh-CN"/>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zh-CN" altLang="en-US" sz="1600" b="1" i="1"/>
                        <m:t>𝑴𝑨𝑬</m:t>
                      </m:r>
                      <m:r>
                        <a:rPr lang="zh-CN" altLang="en-US" sz="1600" b="1"/>
                        <m:t>=</m:t>
                      </m:r>
                      <m:f>
                        <m:fPr>
                          <m:ctrlPr>
                            <a:rPr lang="zh-CN" altLang="en-US" sz="1600"/>
                          </m:ctrlPr>
                        </m:fPr>
                        <m:num>
                          <m:r>
                            <a:rPr lang="zh-CN" altLang="en-US" sz="1600" b="1" i="1"/>
                            <m:t>𝟏</m:t>
                          </m:r>
                        </m:num>
                        <m:den>
                          <m:r>
                            <a:rPr lang="zh-CN" altLang="en-US" sz="1600" b="1" i="1"/>
                            <m:t>𝒏</m:t>
                          </m:r>
                        </m:den>
                      </m:f>
                      <m:nary>
                        <m:naryPr>
                          <m:chr m:val="∑"/>
                          <m:limLoc m:val="subSup"/>
                          <m:grow m:val="on"/>
                          <m:ctrlPr>
                            <a:rPr lang="zh-CN" altLang="en-US" sz="1600"/>
                          </m:ctrlPr>
                        </m:naryPr>
                        <m:sub>
                          <m:r>
                            <a:rPr lang="zh-CN" altLang="en-US" sz="1600" b="1" i="1"/>
                            <m:t>𝒊</m:t>
                          </m:r>
                          <m:r>
                            <a:rPr lang="zh-CN" altLang="en-US" sz="1600" b="1"/>
                            <m:t>=</m:t>
                          </m:r>
                          <m:r>
                            <a:rPr lang="zh-CN" altLang="en-US" sz="1600" b="1" i="1"/>
                            <m:t>𝟏</m:t>
                          </m:r>
                        </m:sub>
                        <m:sup>
                          <m:r>
                            <a:rPr lang="zh-CN" altLang="en-US" sz="1600" b="1" i="1"/>
                            <m:t>𝒏</m:t>
                          </m:r>
                        </m:sup>
                        <m:e>
                          <m:r>
                            <a:rPr lang="zh-CN" altLang="en-US" sz="1600" b="1"/>
                            <m:t>∣</m:t>
                          </m:r>
                        </m:e>
                      </m:nary>
                      <m:sSub>
                        <m:sSubPr>
                          <m:ctrlPr>
                            <a:rPr lang="zh-CN" altLang="en-US" sz="1600"/>
                          </m:ctrlPr>
                        </m:sSubPr>
                        <m:e>
                          <m:r>
                            <a:rPr lang="zh-CN" altLang="en-US" sz="1600" b="1" i="1"/>
                            <m:t>𝒚</m:t>
                          </m:r>
                        </m:e>
                        <m:sub>
                          <m:r>
                            <a:rPr lang="zh-CN" altLang="en-US" sz="1600" b="1" i="1"/>
                            <m:t>𝒊</m:t>
                          </m:r>
                        </m:sub>
                      </m:sSub>
                      <m:r>
                        <a:rPr lang="zh-CN" altLang="en-US" sz="1600" b="1"/>
                        <m:t>−</m:t>
                      </m:r>
                      <m:sSub>
                        <m:sSubPr>
                          <m:ctrlPr>
                            <a:rPr lang="zh-CN" altLang="en-US" sz="1600"/>
                          </m:ctrlPr>
                        </m:sSubPr>
                        <m:e>
                          <m:acc>
                            <m:accPr>
                              <m:chr m:val="̂"/>
                              <m:ctrlPr>
                                <a:rPr lang="zh-CN" altLang="en-US" sz="1600"/>
                              </m:ctrlPr>
                            </m:accPr>
                            <m:e>
                              <m:r>
                                <a:rPr lang="zh-CN" altLang="en-US" sz="1600" b="1" i="1"/>
                                <m:t>𝒚</m:t>
                              </m:r>
                            </m:e>
                          </m:acc>
                        </m:e>
                        <m:sub>
                          <m:r>
                            <a:rPr lang="zh-CN" altLang="en-US" sz="1600" b="1" i="1"/>
                            <m:t>𝒊</m:t>
                          </m:r>
                        </m:sub>
                      </m:sSub>
                      <m:r>
                        <a:rPr lang="zh-CN" altLang="en-US" sz="1600" b="1"/>
                        <m:t>∣</m:t>
                      </m:r>
                    </m:oMath>
                  </m:oMathPara>
                </a14:m>
                <a:endParaRPr lang="zh-CN" altLang="en-US" sz="1600" dirty="0"/>
              </a:p>
            </p:txBody>
          </p:sp>
        </mc:Choice>
        <mc:Fallback>
          <p:sp>
            <p:nvSpPr>
              <p:cNvPr id="9" name="文本框 8">
                <a:extLst>
                  <a:ext uri="{FF2B5EF4-FFF2-40B4-BE49-F238E27FC236}">
                    <a16:creationId xmlns:a16="http://schemas.microsoft.com/office/drawing/2014/main" id="{72A70376-102C-7685-2C6F-B959747A21BD}"/>
                  </a:ext>
                </a:extLst>
              </p:cNvPr>
              <p:cNvSpPr txBox="1">
                <a:spLocks noRot="1" noChangeAspect="1" noMove="1" noResize="1" noEditPoints="1" noAdjustHandles="1" noChangeArrowheads="1" noChangeShapeType="1" noTextEdit="1"/>
              </p:cNvSpPr>
              <p:nvPr/>
            </p:nvSpPr>
            <p:spPr>
              <a:xfrm>
                <a:off x="6480212" y="985168"/>
                <a:ext cx="2435819" cy="586571"/>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7DC03B4-AFF1-A4AB-9461-202F355B1996}"/>
              </a:ext>
            </a:extLst>
          </p:cNvPr>
          <p:cNvSpPr txBox="1"/>
          <p:nvPr/>
        </p:nvSpPr>
        <p:spPr>
          <a:xfrm>
            <a:off x="1583668" y="2009471"/>
            <a:ext cx="5976664" cy="680507"/>
          </a:xfrm>
          <a:prstGeom prst="rect">
            <a:avLst/>
          </a:prstGeom>
          <a:noFill/>
        </p:spPr>
        <p:txBody>
          <a:bodyPr wrap="square">
            <a:spAutoFit/>
          </a:bodyPr>
          <a:lstStyle>
            <a:defPPr>
              <a:defRPr lang="zh-CN"/>
            </a:defPPr>
            <a:lvl1pPr>
              <a:lnSpc>
                <a:spcPct val="110000"/>
              </a:lnSpc>
              <a:defRPr b="1" i="0">
                <a:effectLst/>
                <a:latin typeface="微软雅黑" panose="020B0503020204020204" pitchFamily="34" charset="-122"/>
                <a:ea typeface="微软雅黑" panose="020B0503020204020204" pitchFamily="34" charset="-122"/>
              </a:defRPr>
            </a:lvl1pPr>
          </a:lstStyle>
          <a:p>
            <a:r>
              <a:rPr lang="zh-CN" altLang="en-US" dirty="0"/>
              <a:t>from sklearn.metrics import mean_absolute_error</a:t>
            </a:r>
          </a:p>
          <a:p>
            <a:r>
              <a:rPr lang="zh-CN" altLang="en-US" dirty="0"/>
              <a:t>mae = mean_absolute_error(y_true, y_pred)</a:t>
            </a:r>
          </a:p>
        </p:txBody>
      </p:sp>
      <p:sp>
        <p:nvSpPr>
          <p:cNvPr id="14" name="文本框 13">
            <a:extLst>
              <a:ext uri="{FF2B5EF4-FFF2-40B4-BE49-F238E27FC236}">
                <a16:creationId xmlns:a16="http://schemas.microsoft.com/office/drawing/2014/main" id="{9F7674C7-1B79-5395-588E-2C4F8AFD3FDB}"/>
              </a:ext>
            </a:extLst>
          </p:cNvPr>
          <p:cNvSpPr txBox="1"/>
          <p:nvPr/>
        </p:nvSpPr>
        <p:spPr>
          <a:xfrm>
            <a:off x="1007604" y="2967794"/>
            <a:ext cx="7128792" cy="680507"/>
          </a:xfrm>
          <a:prstGeom prst="rect">
            <a:avLst/>
          </a:prstGeom>
          <a:noFill/>
        </p:spPr>
        <p:txBody>
          <a:bodyPr wrap="square">
            <a:spAutoFit/>
          </a:bodyPr>
          <a:lstStyle>
            <a:defPPr>
              <a:defRPr lang="zh-CN"/>
            </a:defPPr>
            <a:lvl1pPr>
              <a:lnSpc>
                <a:spcPct val="110000"/>
              </a:lnSpc>
              <a:defRPr b="1" i="0">
                <a:effectLst/>
                <a:latin typeface="微软雅黑" panose="020B0503020204020204" pitchFamily="34" charset="-122"/>
                <a:ea typeface="微软雅黑" panose="020B0503020204020204" pitchFamily="34" charset="-122"/>
              </a:defRPr>
            </a:lvl1pPr>
          </a:lstStyle>
          <a:p>
            <a:r>
              <a:rPr lang="zh-CN" altLang="en-US" dirty="0"/>
              <a:t>from sklearn.metrics import mean_squared_error</a:t>
            </a:r>
          </a:p>
          <a:p>
            <a:r>
              <a:rPr lang="zh-CN" altLang="en-US" dirty="0"/>
              <a:t>rmse = mean_squared_error(y_true, y_pred, squared=False)</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AD49F860-CC1C-4552-C973-4048D86A02BC}"/>
                  </a:ext>
                </a:extLst>
              </p:cNvPr>
              <p:cNvSpPr txBox="1"/>
              <p:nvPr/>
            </p:nvSpPr>
            <p:spPr>
              <a:xfrm>
                <a:off x="7272300" y="2689978"/>
                <a:ext cx="1643100" cy="3676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b="1" i="1" smtClean="0">
                          <a:latin typeface="Cambria Math" panose="02040503050406030204" pitchFamily="18" charset="0"/>
                        </a:rPr>
                        <m:t>𝑹𝑴𝑺𝑬</m:t>
                      </m:r>
                      <m:r>
                        <a:rPr lang="zh-CN" altLang="en-US" sz="1600" b="1" i="0">
                          <a:latin typeface="Cambria Math" panose="02040503050406030204" pitchFamily="18" charset="0"/>
                        </a:rPr>
                        <m:t>=</m:t>
                      </m:r>
                      <m:rad>
                        <m:radPr>
                          <m:degHide m:val="on"/>
                          <m:ctrlPr>
                            <a:rPr lang="zh-CN" altLang="en-US" sz="1600" b="1" i="1">
                              <a:solidFill>
                                <a:srgbClr val="836967"/>
                              </a:solidFill>
                              <a:latin typeface="Cambria Math" panose="02040503050406030204" pitchFamily="18" charset="0"/>
                            </a:rPr>
                          </m:ctrlPr>
                        </m:radPr>
                        <m:deg/>
                        <m:e>
                          <m:r>
                            <a:rPr lang="zh-CN" altLang="en-US" sz="1600" b="1" i="1">
                              <a:latin typeface="Cambria Math" panose="02040503050406030204" pitchFamily="18" charset="0"/>
                            </a:rPr>
                            <m:t>𝑴𝑺𝑬</m:t>
                          </m:r>
                        </m:e>
                      </m:rad>
                    </m:oMath>
                  </m:oMathPara>
                </a14:m>
                <a:endParaRPr lang="zh-CN" altLang="en-US" sz="1600" b="1" dirty="0"/>
              </a:p>
            </p:txBody>
          </p:sp>
        </mc:Choice>
        <mc:Fallback>
          <p:sp>
            <p:nvSpPr>
              <p:cNvPr id="16" name="文本框 15">
                <a:extLst>
                  <a:ext uri="{FF2B5EF4-FFF2-40B4-BE49-F238E27FC236}">
                    <a16:creationId xmlns:a16="http://schemas.microsoft.com/office/drawing/2014/main" id="{AD49F860-CC1C-4552-C973-4048D86A02BC}"/>
                  </a:ext>
                </a:extLst>
              </p:cNvPr>
              <p:cNvSpPr txBox="1">
                <a:spLocks noRot="1" noChangeAspect="1" noMove="1" noResize="1" noEditPoints="1" noAdjustHandles="1" noChangeArrowheads="1" noChangeShapeType="1" noTextEdit="1"/>
              </p:cNvSpPr>
              <p:nvPr/>
            </p:nvSpPr>
            <p:spPr>
              <a:xfrm>
                <a:off x="7272300" y="2689978"/>
                <a:ext cx="1643100" cy="367601"/>
              </a:xfrm>
              <a:prstGeom prst="rect">
                <a:avLst/>
              </a:prstGeom>
              <a:blipFill>
                <a:blip r:embed="rId4"/>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66B8D023-0361-A296-5E4D-8C7BB32018E0}"/>
              </a:ext>
            </a:extLst>
          </p:cNvPr>
          <p:cNvSpPr txBox="1"/>
          <p:nvPr/>
        </p:nvSpPr>
        <p:spPr>
          <a:xfrm>
            <a:off x="1115616" y="4159495"/>
            <a:ext cx="6912768" cy="680507"/>
          </a:xfrm>
          <a:prstGeom prst="rect">
            <a:avLst/>
          </a:prstGeom>
          <a:noFill/>
        </p:spPr>
        <p:txBody>
          <a:bodyPr wrap="square">
            <a:spAutoFit/>
          </a:bodyPr>
          <a:lstStyle>
            <a:defPPr>
              <a:defRPr lang="zh-CN"/>
            </a:defPPr>
            <a:lvl1pPr>
              <a:lnSpc>
                <a:spcPct val="110000"/>
              </a:lnSpc>
              <a:defRPr b="1" i="0">
                <a:effectLst/>
                <a:latin typeface="微软雅黑" panose="020B0503020204020204" pitchFamily="34" charset="-122"/>
                <a:ea typeface="微软雅黑" panose="020B0503020204020204" pitchFamily="34" charset="-122"/>
              </a:defRPr>
            </a:lvl1pPr>
          </a:lstStyle>
          <a:p>
            <a:r>
              <a:rPr lang="zh-CN" altLang="en-US" dirty="0"/>
              <a:t>from sklearn.metrics import mean_squared_error</a:t>
            </a:r>
          </a:p>
          <a:p>
            <a:r>
              <a:rPr lang="zh-CN" altLang="en-US" dirty="0"/>
              <a:t>sse = mean_squared_error(y_true, y_pred) * len(y_true)</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3F51933C-9495-6033-CFCB-520E3E42CD7E}"/>
                  </a:ext>
                </a:extLst>
              </p:cNvPr>
              <p:cNvSpPr txBox="1"/>
              <p:nvPr/>
            </p:nvSpPr>
            <p:spPr>
              <a:xfrm>
                <a:off x="6840252" y="3595392"/>
                <a:ext cx="2075148" cy="763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b="1" i="1" smtClean="0">
                          <a:latin typeface="Cambria Math" panose="02040503050406030204" pitchFamily="18" charset="0"/>
                        </a:rPr>
                        <m:t>𝑺𝑺𝑬</m:t>
                      </m:r>
                      <m:r>
                        <a:rPr lang="zh-CN" altLang="en-US" sz="1600" b="1" i="0">
                          <a:latin typeface="Cambria Math" panose="02040503050406030204" pitchFamily="18" charset="0"/>
                        </a:rPr>
                        <m:t>=</m:t>
                      </m:r>
                      <m:nary>
                        <m:naryPr>
                          <m:chr m:val="∑"/>
                          <m:limLoc m:val="undOvr"/>
                          <m:grow m:val="on"/>
                          <m:ctrlPr>
                            <a:rPr lang="zh-CN" altLang="en-US" sz="1600" b="1" i="1">
                              <a:latin typeface="Cambria Math" panose="02040503050406030204" pitchFamily="18" charset="0"/>
                            </a:rPr>
                          </m:ctrlPr>
                        </m:naryPr>
                        <m:sub>
                          <m:r>
                            <a:rPr lang="zh-CN" altLang="en-US" sz="1600" b="1" i="1">
                              <a:latin typeface="Cambria Math" panose="02040503050406030204" pitchFamily="18" charset="0"/>
                            </a:rPr>
                            <m:t>𝒊</m:t>
                          </m:r>
                          <m:r>
                            <a:rPr lang="zh-CN" altLang="en-US" sz="1600" b="1" i="0">
                              <a:latin typeface="Cambria Math" panose="02040503050406030204" pitchFamily="18" charset="0"/>
                            </a:rPr>
                            <m:t>=</m:t>
                          </m:r>
                          <m:r>
                            <a:rPr lang="zh-CN" altLang="en-US" sz="1600" b="1" i="0">
                              <a:latin typeface="Cambria Math" panose="02040503050406030204" pitchFamily="18" charset="0"/>
                            </a:rPr>
                            <m:t>𝟏</m:t>
                          </m:r>
                        </m:sub>
                        <m:sup>
                          <m:r>
                            <a:rPr lang="zh-CN" altLang="en-US" sz="1600" b="1" i="1">
                              <a:latin typeface="Cambria Math" panose="02040503050406030204" pitchFamily="18" charset="0"/>
                            </a:rPr>
                            <m:t>𝒏</m:t>
                          </m:r>
                        </m:sup>
                        <m:e>
                          <m:r>
                            <a:rPr lang="zh-CN" altLang="en-US" sz="1600" b="1" i="0">
                              <a:latin typeface="Cambria Math" panose="02040503050406030204" pitchFamily="18" charset="0"/>
                            </a:rPr>
                            <m:t> </m:t>
                          </m:r>
                        </m:e>
                      </m:nary>
                      <m:d>
                        <m:dPr>
                          <m:endChr m:val=""/>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𝒊</m:t>
                              </m:r>
                            </m:sub>
                          </m:sSub>
                          <m:r>
                            <a:rPr lang="zh-CN" altLang="en-US" sz="1600" b="1" i="0">
                              <a:latin typeface="Cambria Math" panose="02040503050406030204" pitchFamily="18" charset="0"/>
                            </a:rPr>
                            <m:t>−</m:t>
                          </m:r>
                          <m:sSup>
                            <m:sSupPr>
                              <m:ctrlPr>
                                <a:rPr lang="zh-CN" altLang="en-US" sz="1600" b="1" i="1">
                                  <a:solidFill>
                                    <a:srgbClr val="836967"/>
                                  </a:solidFill>
                                  <a:latin typeface="Cambria Math" panose="02040503050406030204" pitchFamily="18" charset="0"/>
                                </a:rPr>
                              </m:ctrlPr>
                            </m:sSupPr>
                            <m:e>
                              <m:d>
                                <m:dPr>
                                  <m:begChr m:val=""/>
                                  <m:ctrlPr>
                                    <a:rPr lang="zh-CN" altLang="en-US" sz="1600" b="1" i="1">
                                      <a:latin typeface="Cambria Math" panose="02040503050406030204" pitchFamily="18" charset="0"/>
                                    </a:rPr>
                                  </m:ctrlPr>
                                </m:dPr>
                                <m:e>
                                  <m:sSub>
                                    <m:sSubPr>
                                      <m:ctrlPr>
                                        <a:rPr lang="zh-CN" altLang="en-US" sz="1600" b="1" i="1">
                                          <a:latin typeface="Cambria Math" panose="02040503050406030204" pitchFamily="18" charset="0"/>
                                        </a:rPr>
                                      </m:ctrlPr>
                                    </m:sSubPr>
                                    <m:e>
                                      <m:acc>
                                        <m:accPr>
                                          <m:chr m:val="̂"/>
                                          <m:ctrlPr>
                                            <a:rPr lang="zh-CN" altLang="en-US" sz="1600" b="1" i="1">
                                              <a:latin typeface="Cambria Math" panose="02040503050406030204" pitchFamily="18" charset="0"/>
                                            </a:rPr>
                                          </m:ctrlPr>
                                        </m:accPr>
                                        <m:e>
                                          <m:r>
                                            <a:rPr lang="zh-CN" altLang="en-US" sz="1600" b="1" i="1">
                                              <a:latin typeface="Cambria Math" panose="02040503050406030204" pitchFamily="18" charset="0"/>
                                            </a:rPr>
                                            <m:t>𝒚</m:t>
                                          </m:r>
                                        </m:e>
                                      </m:acc>
                                    </m:e>
                                    <m:sub>
                                      <m:r>
                                        <a:rPr lang="zh-CN" altLang="en-US" sz="1600" b="1" i="1">
                                          <a:latin typeface="Cambria Math" panose="02040503050406030204" pitchFamily="18" charset="0"/>
                                        </a:rPr>
                                        <m:t>𝒊</m:t>
                                      </m:r>
                                    </m:sub>
                                  </m:sSub>
                                </m:e>
                              </m:d>
                            </m:e>
                            <m:sup>
                              <m:r>
                                <a:rPr lang="zh-CN" altLang="en-US" sz="1600" b="1" i="0">
                                  <a:latin typeface="Cambria Math" panose="02040503050406030204" pitchFamily="18" charset="0"/>
                                </a:rPr>
                                <m:t>𝟐</m:t>
                              </m:r>
                            </m:sup>
                          </m:sSup>
                        </m:e>
                      </m:d>
                    </m:oMath>
                  </m:oMathPara>
                </a14:m>
                <a:endParaRPr lang="zh-CN" altLang="en-US" sz="1600" b="1" dirty="0"/>
              </a:p>
            </p:txBody>
          </p:sp>
        </mc:Choice>
        <mc:Fallback>
          <p:sp>
            <p:nvSpPr>
              <p:cNvPr id="20" name="文本框 19">
                <a:extLst>
                  <a:ext uri="{FF2B5EF4-FFF2-40B4-BE49-F238E27FC236}">
                    <a16:creationId xmlns:a16="http://schemas.microsoft.com/office/drawing/2014/main" id="{3F51933C-9495-6033-CFCB-520E3E42CD7E}"/>
                  </a:ext>
                </a:extLst>
              </p:cNvPr>
              <p:cNvSpPr txBox="1">
                <a:spLocks noRot="1" noChangeAspect="1" noMove="1" noResize="1" noEditPoints="1" noAdjustHandles="1" noChangeArrowheads="1" noChangeShapeType="1" noTextEdit="1"/>
              </p:cNvSpPr>
              <p:nvPr/>
            </p:nvSpPr>
            <p:spPr>
              <a:xfrm>
                <a:off x="6840252" y="3595392"/>
                <a:ext cx="2075148" cy="7634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7695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267494"/>
            <a:ext cx="48912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288757"/>
            <a:ext cx="474841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7.3.2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性能指标计算的</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2" name="矩形 1">
            <a:extLst>
              <a:ext uri="{FF2B5EF4-FFF2-40B4-BE49-F238E27FC236}">
                <a16:creationId xmlns:a16="http://schemas.microsoft.com/office/drawing/2014/main" id="{5C927AC8-5EB8-ED0D-C7B4-CC665605433D}"/>
              </a:ext>
            </a:extLst>
          </p:cNvPr>
          <p:cNvSpPr/>
          <p:nvPr/>
        </p:nvSpPr>
        <p:spPr>
          <a:xfrm>
            <a:off x="215516" y="1691894"/>
            <a:ext cx="8686800" cy="31162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平均绝对百分比误差（</a:t>
            </a:r>
            <a:r>
              <a:rPr lang="en-US" altLang="zh-CN" b="1" dirty="0">
                <a:latin typeface="Arial" panose="020B0604020202020204" pitchFamily="34" charset="0"/>
                <a:ea typeface="微软雅黑" panose="020B0503020204020204" pitchFamily="34" charset="-122"/>
                <a:sym typeface="Arial" panose="020B0604020202020204" pitchFamily="34" charset="0"/>
              </a:rPr>
              <a:t>MAPE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spcBef>
                <a:spcPts val="300"/>
              </a:spcBef>
              <a:spcAft>
                <a:spcPts val="300"/>
              </a:spcAft>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rPr>
              <a:t>决定系数（</a:t>
            </a:r>
            <a:r>
              <a:rPr lang="en-US" altLang="zh-CN" b="1" dirty="0">
                <a:latin typeface="Arial" panose="020B0604020202020204" pitchFamily="34" charset="0"/>
                <a:ea typeface="微软雅黑" panose="020B0503020204020204" pitchFamily="34" charset="-122"/>
              </a:rPr>
              <a:t>R²</a:t>
            </a:r>
            <a:r>
              <a:rPr lang="zh-CN" altLang="en-US" b="1" dirty="0">
                <a:latin typeface="Arial" panose="020B0604020202020204" pitchFamily="34" charset="0"/>
                <a:ea typeface="微软雅黑" panose="020B0503020204020204" pitchFamily="34" charset="-122"/>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误差平方和（</a:t>
            </a:r>
            <a:r>
              <a:rPr lang="en-US" altLang="zh-CN" b="1" dirty="0">
                <a:latin typeface="Arial" panose="020B0604020202020204" pitchFamily="34" charset="0"/>
                <a:ea typeface="微软雅黑" panose="020B0503020204020204" pitchFamily="34" charset="-122"/>
                <a:sym typeface="Arial" panose="020B0604020202020204" pitchFamily="34" charset="0"/>
              </a:rPr>
              <a:t>SSE</a:t>
            </a:r>
            <a:r>
              <a:rPr lang="zh-CN" altLang="en-US" b="1" dirty="0">
                <a:latin typeface="Arial" panose="020B0604020202020204" pitchFamily="34" charset="0"/>
                <a:ea typeface="微软雅黑" panose="020B0503020204020204" pitchFamily="34" charset="-122"/>
                <a:sym typeface="Arial" panose="020B0604020202020204" pitchFamily="34" charset="0"/>
              </a:rPr>
              <a:t>）</a:t>
            </a: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anose="05000000000000000000" pitchFamily="2" charset="2"/>
              <a:buChar char="Ø"/>
            </a:pPr>
            <a:endParaRPr lang="en-US"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74B2317B-2472-1851-7853-6363EB7BC0D6}"/>
              </a:ext>
            </a:extLst>
          </p:cNvPr>
          <p:cNvSpPr/>
          <p:nvPr/>
        </p:nvSpPr>
        <p:spPr>
          <a:xfrm>
            <a:off x="899592" y="1158302"/>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误差系数计算的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七角星 8">
            <a:extLst>
              <a:ext uri="{FF2B5EF4-FFF2-40B4-BE49-F238E27FC236}">
                <a16:creationId xmlns:a16="http://schemas.microsoft.com/office/drawing/2014/main" id="{DD04434B-3106-78E2-7CB2-0547A261FDF2}"/>
              </a:ext>
            </a:extLst>
          </p:cNvPr>
          <p:cNvSpPr/>
          <p:nvPr/>
        </p:nvSpPr>
        <p:spPr>
          <a:xfrm>
            <a:off x="395536" y="91207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7021C901-3FBF-E578-1E91-8BD4DBA5AB69}"/>
              </a:ext>
            </a:extLst>
          </p:cNvPr>
          <p:cNvSpPr txBox="1"/>
          <p:nvPr/>
        </p:nvSpPr>
        <p:spPr>
          <a:xfrm>
            <a:off x="827584" y="2067694"/>
            <a:ext cx="7488832" cy="680507"/>
          </a:xfrm>
          <a:prstGeom prst="rect">
            <a:avLst/>
          </a:prstGeom>
          <a:noFill/>
        </p:spPr>
        <p:txBody>
          <a:bodyPr wrap="square">
            <a:spAutoFit/>
          </a:bodyPr>
          <a:lstStyle>
            <a:defPPr>
              <a:defRPr lang="zh-CN"/>
            </a:defPPr>
            <a:lvl1pPr>
              <a:lnSpc>
                <a:spcPct val="110000"/>
              </a:lnSpc>
              <a:defRPr b="1" i="0">
                <a:effectLst/>
                <a:latin typeface="微软雅黑" panose="020B0503020204020204" pitchFamily="34" charset="-122"/>
                <a:ea typeface="微软雅黑" panose="020B0503020204020204" pitchFamily="34" charset="-122"/>
              </a:defRPr>
            </a:lvl1pPr>
          </a:lstStyle>
          <a:p>
            <a:r>
              <a:rPr lang="zh-CN" altLang="en-US" dirty="0"/>
              <a:t>from sklearn.metrics import mean_absolute_percentage_error</a:t>
            </a:r>
          </a:p>
          <a:p>
            <a:r>
              <a:rPr lang="zh-CN" altLang="en-US" dirty="0"/>
              <a:t>mape = mean_absolute_percentage_error(y_true, y_pred) * 100</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89347528-724D-4106-709F-57E3B4B088F4}"/>
                  </a:ext>
                </a:extLst>
              </p:cNvPr>
              <p:cNvSpPr txBox="1"/>
              <p:nvPr/>
            </p:nvSpPr>
            <p:spPr>
              <a:xfrm>
                <a:off x="5652120" y="925082"/>
                <a:ext cx="3276364" cy="763414"/>
              </a:xfrm>
              <a:prstGeom prst="rect">
                <a:avLst/>
              </a:prstGeom>
              <a:noFill/>
            </p:spPr>
            <p:txBody>
              <a:bodyPr wrap="square">
                <a:spAutoFit/>
              </a:bodyPr>
              <a:lstStyle>
                <a:defPPr>
                  <a:defRPr lang="zh-CN"/>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zh-CN" altLang="en-US" sz="1600" b="1" i="1" smtClean="0"/>
                        <m:t>𝑴𝑨𝑷𝑬</m:t>
                      </m:r>
                      <m:r>
                        <a:rPr lang="zh-CN" altLang="en-US" sz="1600" b="1"/>
                        <m:t>=</m:t>
                      </m:r>
                      <m:f>
                        <m:fPr>
                          <m:ctrlPr>
                            <a:rPr lang="zh-CN" altLang="en-US" sz="1600"/>
                          </m:ctrlPr>
                        </m:fPr>
                        <m:num>
                          <m:r>
                            <a:rPr lang="zh-CN" altLang="en-US" sz="1600" b="1" i="1"/>
                            <m:t>𝟏</m:t>
                          </m:r>
                        </m:num>
                        <m:den>
                          <m:r>
                            <a:rPr lang="zh-CN" altLang="en-US" sz="1600" b="1" i="1"/>
                            <m:t>𝒏</m:t>
                          </m:r>
                        </m:den>
                      </m:f>
                      <m:nary>
                        <m:naryPr>
                          <m:chr m:val="∑"/>
                          <m:limLoc m:val="undOvr"/>
                          <m:grow m:val="on"/>
                          <m:ctrlPr>
                            <a:rPr lang="zh-CN" altLang="en-US" sz="1600"/>
                          </m:ctrlPr>
                        </m:naryPr>
                        <m:sub>
                          <m:r>
                            <a:rPr lang="zh-CN" altLang="en-US" sz="1600" b="1" i="1"/>
                            <m:t>𝒊</m:t>
                          </m:r>
                          <m:r>
                            <a:rPr lang="zh-CN" altLang="en-US" sz="1600" b="1"/>
                            <m:t>=</m:t>
                          </m:r>
                          <m:r>
                            <a:rPr lang="zh-CN" altLang="en-US" sz="1600" b="1" i="1"/>
                            <m:t>𝟏</m:t>
                          </m:r>
                        </m:sub>
                        <m:sup>
                          <m:r>
                            <a:rPr lang="zh-CN" altLang="en-US" sz="1600" b="1" i="1"/>
                            <m:t>𝒏</m:t>
                          </m:r>
                        </m:sup>
                        <m:e>
                          <m:r>
                            <a:rPr lang="zh-CN" altLang="en-US" sz="1600" b="1"/>
                            <m:t> </m:t>
                          </m:r>
                        </m:e>
                      </m:nary>
                      <m:d>
                        <m:dPr>
                          <m:begChr m:val="|"/>
                          <m:endChr m:val="|"/>
                          <m:ctrlPr>
                            <a:rPr lang="zh-CN" altLang="en-US" sz="1600"/>
                          </m:ctrlPr>
                        </m:dPr>
                        <m:e>
                          <m:f>
                            <m:fPr>
                              <m:ctrlPr>
                                <a:rPr lang="zh-CN" altLang="en-US" sz="1600"/>
                              </m:ctrlPr>
                            </m:fPr>
                            <m:num>
                              <m:d>
                                <m:dPr>
                                  <m:ctrlPr>
                                    <a:rPr lang="zh-CN" altLang="en-US" sz="1600"/>
                                  </m:ctrlPr>
                                </m:dPr>
                                <m:e>
                                  <m:sSub>
                                    <m:sSubPr>
                                      <m:ctrlPr>
                                        <a:rPr lang="zh-CN" altLang="en-US" sz="1600"/>
                                      </m:ctrlPr>
                                    </m:sSubPr>
                                    <m:e>
                                      <m:r>
                                        <a:rPr lang="zh-CN" altLang="en-US" sz="1600" b="1" i="1"/>
                                        <m:t>𝒚</m:t>
                                      </m:r>
                                    </m:e>
                                    <m:sub>
                                      <m:r>
                                        <a:rPr lang="zh-CN" altLang="en-US" sz="1600" b="1" i="1"/>
                                        <m:t>𝒊</m:t>
                                      </m:r>
                                    </m:sub>
                                  </m:sSub>
                                  <m:r>
                                    <a:rPr lang="zh-CN" altLang="en-US" sz="1600" b="1"/>
                                    <m:t>−</m:t>
                                  </m:r>
                                  <m:sSub>
                                    <m:sSubPr>
                                      <m:ctrlPr>
                                        <a:rPr lang="zh-CN" altLang="en-US" sz="1600"/>
                                      </m:ctrlPr>
                                    </m:sSubPr>
                                    <m:e>
                                      <m:acc>
                                        <m:accPr>
                                          <m:chr m:val="̂"/>
                                          <m:ctrlPr>
                                            <a:rPr lang="zh-CN" altLang="en-US" sz="1600"/>
                                          </m:ctrlPr>
                                        </m:accPr>
                                        <m:e>
                                          <m:r>
                                            <a:rPr lang="zh-CN" altLang="en-US" sz="1600" b="1" i="1"/>
                                            <m:t>𝒚</m:t>
                                          </m:r>
                                        </m:e>
                                      </m:acc>
                                    </m:e>
                                    <m:sub>
                                      <m:r>
                                        <a:rPr lang="zh-CN" altLang="en-US" sz="1600" b="1" i="1"/>
                                        <m:t>𝒊</m:t>
                                      </m:r>
                                    </m:sub>
                                  </m:sSub>
                                </m:e>
                              </m:d>
                            </m:num>
                            <m:den>
                              <m:sSub>
                                <m:sSubPr>
                                  <m:ctrlPr>
                                    <a:rPr lang="zh-CN" altLang="en-US" sz="1600"/>
                                  </m:ctrlPr>
                                </m:sSubPr>
                                <m:e>
                                  <m:r>
                                    <a:rPr lang="zh-CN" altLang="en-US" sz="1600" b="1" i="1"/>
                                    <m:t>𝒚</m:t>
                                  </m:r>
                                </m:e>
                                <m:sub>
                                  <m:r>
                                    <a:rPr lang="zh-CN" altLang="en-US" sz="1600" b="1" i="1"/>
                                    <m:t>𝒊</m:t>
                                  </m:r>
                                </m:sub>
                              </m:sSub>
                            </m:den>
                          </m:f>
                        </m:e>
                      </m:d>
                      <m:r>
                        <a:rPr lang="zh-CN" altLang="en-US" sz="1600" b="1"/>
                        <m:t>×</m:t>
                      </m:r>
                      <m:r>
                        <a:rPr lang="zh-CN" altLang="en-US" sz="1600" b="1" i="1"/>
                        <m:t>𝟏𝟎𝟎</m:t>
                      </m:r>
                      <m:r>
                        <a:rPr lang="zh-CN" altLang="en-US" sz="1600" b="1"/>
                        <m:t>%</m:t>
                      </m:r>
                    </m:oMath>
                  </m:oMathPara>
                </a14:m>
                <a:endParaRPr lang="zh-CN" altLang="en-US" sz="1600" dirty="0"/>
              </a:p>
            </p:txBody>
          </p:sp>
        </mc:Choice>
        <mc:Fallback>
          <p:sp>
            <p:nvSpPr>
              <p:cNvPr id="11" name="文本框 10">
                <a:extLst>
                  <a:ext uri="{FF2B5EF4-FFF2-40B4-BE49-F238E27FC236}">
                    <a16:creationId xmlns:a16="http://schemas.microsoft.com/office/drawing/2014/main" id="{89347528-724D-4106-709F-57E3B4B088F4}"/>
                  </a:ext>
                </a:extLst>
              </p:cNvPr>
              <p:cNvSpPr txBox="1">
                <a:spLocks noRot="1" noChangeAspect="1" noMove="1" noResize="1" noEditPoints="1" noAdjustHandles="1" noChangeArrowheads="1" noChangeShapeType="1" noTextEdit="1"/>
              </p:cNvSpPr>
              <p:nvPr/>
            </p:nvSpPr>
            <p:spPr>
              <a:xfrm>
                <a:off x="5652120" y="925082"/>
                <a:ext cx="3276364" cy="763414"/>
              </a:xfrm>
              <a:prstGeom prst="rect">
                <a:avLst/>
              </a:prstGeom>
              <a:blipFill>
                <a:blip r:embed="rId3"/>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E6B87539-BDDB-6841-B31A-287ED5B7A807}"/>
              </a:ext>
            </a:extLst>
          </p:cNvPr>
          <p:cNvSpPr txBox="1"/>
          <p:nvPr/>
        </p:nvSpPr>
        <p:spPr>
          <a:xfrm>
            <a:off x="2333428" y="3187387"/>
            <a:ext cx="4470820" cy="680507"/>
          </a:xfrm>
          <a:prstGeom prst="rect">
            <a:avLst/>
          </a:prstGeom>
          <a:noFill/>
        </p:spPr>
        <p:txBody>
          <a:bodyPr wrap="square">
            <a:spAutoFit/>
          </a:bodyPr>
          <a:lstStyle>
            <a:defPPr>
              <a:defRPr lang="zh-CN"/>
            </a:defPPr>
            <a:lvl1pPr>
              <a:lnSpc>
                <a:spcPct val="110000"/>
              </a:lnSpc>
              <a:defRPr b="1" i="0">
                <a:effectLst/>
                <a:latin typeface="微软雅黑" panose="020B0503020204020204" pitchFamily="34" charset="-122"/>
                <a:ea typeface="微软雅黑" panose="020B0503020204020204" pitchFamily="34" charset="-122"/>
              </a:defRPr>
            </a:lvl1pPr>
          </a:lstStyle>
          <a:p>
            <a:r>
              <a:rPr lang="zh-CN" altLang="en-US" dirty="0"/>
              <a:t>from sklearn.metrics import r2_score</a:t>
            </a:r>
          </a:p>
          <a:p>
            <a:r>
              <a:rPr lang="zh-CN" altLang="en-US" dirty="0"/>
              <a:t>r2 = r2_score(y_true, y_pred)</a:t>
            </a: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9DABBB0A-F45F-42B3-4F05-222C5578A307}"/>
                  </a:ext>
                </a:extLst>
              </p:cNvPr>
              <p:cNvSpPr txBox="1"/>
              <p:nvPr/>
            </p:nvSpPr>
            <p:spPr>
              <a:xfrm>
                <a:off x="6480212" y="2625719"/>
                <a:ext cx="2424916" cy="7741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600" b="1" i="1" smtClean="0">
                              <a:solidFill>
                                <a:srgbClr val="836967"/>
                              </a:solidFill>
                              <a:latin typeface="Cambria Math" panose="02040503050406030204" pitchFamily="18" charset="0"/>
                            </a:rPr>
                          </m:ctrlPr>
                        </m:sSupPr>
                        <m:e>
                          <m:r>
                            <a:rPr lang="zh-CN" altLang="en-US" sz="1600" b="1" i="1">
                              <a:latin typeface="Cambria Math" panose="02040503050406030204" pitchFamily="18" charset="0"/>
                            </a:rPr>
                            <m:t>𝑹</m:t>
                          </m:r>
                        </m:e>
                        <m:sup>
                          <m:r>
                            <a:rPr lang="zh-CN" altLang="en-US" sz="1600" b="1" i="0">
                              <a:latin typeface="Cambria Math" panose="02040503050406030204" pitchFamily="18" charset="0"/>
                            </a:rPr>
                            <m:t>𝟐</m:t>
                          </m:r>
                        </m:sup>
                      </m:sSup>
                      <m:r>
                        <a:rPr lang="zh-CN" altLang="en-US" sz="1600" b="1" i="0">
                          <a:latin typeface="Cambria Math" panose="02040503050406030204" pitchFamily="18" charset="0"/>
                        </a:rPr>
                        <m:t>=</m:t>
                      </m:r>
                      <m:r>
                        <a:rPr lang="zh-CN" altLang="en-US" sz="1600" b="1" i="0">
                          <a:latin typeface="Cambria Math" panose="02040503050406030204" pitchFamily="18" charset="0"/>
                        </a:rPr>
                        <m:t>𝟏</m:t>
                      </m:r>
                      <m:r>
                        <a:rPr lang="zh-CN" altLang="en-US" sz="1600" b="1" i="0">
                          <a:latin typeface="Cambria Math" panose="02040503050406030204" pitchFamily="18" charset="0"/>
                        </a:rPr>
                        <m:t>−</m:t>
                      </m:r>
                      <m:f>
                        <m:fPr>
                          <m:ctrlPr>
                            <a:rPr lang="zh-CN" altLang="en-US" sz="1600" b="1" i="1">
                              <a:solidFill>
                                <a:srgbClr val="836967"/>
                              </a:solidFill>
                              <a:latin typeface="Cambria Math" panose="02040503050406030204" pitchFamily="18" charset="0"/>
                            </a:rPr>
                          </m:ctrlPr>
                        </m:fPr>
                        <m:num>
                          <m:nary>
                            <m:naryPr>
                              <m:chr m:val="∑"/>
                              <m:limLoc m:val="undOvr"/>
                              <m:grow m:val="on"/>
                              <m:ctrlPr>
                                <a:rPr lang="zh-CN" altLang="en-US" sz="1600" b="1" i="1">
                                  <a:latin typeface="Cambria Math" panose="02040503050406030204" pitchFamily="18" charset="0"/>
                                </a:rPr>
                              </m:ctrlPr>
                            </m:naryPr>
                            <m:sub>
                              <m:r>
                                <a:rPr lang="zh-CN" altLang="en-US" sz="1600" b="1" i="1">
                                  <a:latin typeface="Cambria Math" panose="02040503050406030204" pitchFamily="18" charset="0"/>
                                </a:rPr>
                                <m:t>𝒊</m:t>
                              </m:r>
                              <m:r>
                                <a:rPr lang="zh-CN" altLang="en-US" sz="1600" b="1" i="0">
                                  <a:latin typeface="Cambria Math" panose="02040503050406030204" pitchFamily="18" charset="0"/>
                                </a:rPr>
                                <m:t>=</m:t>
                              </m:r>
                              <m:r>
                                <a:rPr lang="zh-CN" altLang="en-US" sz="1600" b="1" i="0">
                                  <a:latin typeface="Cambria Math" panose="02040503050406030204" pitchFamily="18" charset="0"/>
                                </a:rPr>
                                <m:t>𝟏</m:t>
                              </m:r>
                            </m:sub>
                            <m:sup>
                              <m:r>
                                <a:rPr lang="zh-CN" altLang="en-US" sz="1600" b="1" i="1">
                                  <a:latin typeface="Cambria Math" panose="02040503050406030204" pitchFamily="18" charset="0"/>
                                </a:rPr>
                                <m:t>𝒏</m:t>
                              </m:r>
                            </m:sup>
                            <m:e>
                              <m:r>
                                <a:rPr lang="zh-CN" altLang="en-US" sz="1600" b="1" i="0">
                                  <a:latin typeface="Cambria Math" panose="02040503050406030204" pitchFamily="18" charset="0"/>
                                </a:rPr>
                                <m:t> </m:t>
                              </m:r>
                            </m:e>
                          </m:nary>
                          <m:d>
                            <m:dPr>
                              <m:endChr m:val=""/>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𝒊</m:t>
                                  </m:r>
                                </m:sub>
                              </m:sSub>
                              <m:r>
                                <a:rPr lang="zh-CN" altLang="en-US" sz="1600" b="1" i="0">
                                  <a:latin typeface="Cambria Math" panose="02040503050406030204" pitchFamily="18" charset="0"/>
                                </a:rPr>
                                <m:t>−</m:t>
                              </m:r>
                              <m:sSup>
                                <m:sSupPr>
                                  <m:ctrlPr>
                                    <a:rPr lang="zh-CN" altLang="en-US" sz="1600" b="1" i="1">
                                      <a:solidFill>
                                        <a:srgbClr val="836967"/>
                                      </a:solidFill>
                                      <a:latin typeface="Cambria Math" panose="02040503050406030204" pitchFamily="18" charset="0"/>
                                    </a:rPr>
                                  </m:ctrlPr>
                                </m:sSupPr>
                                <m:e>
                                  <m:d>
                                    <m:dPr>
                                      <m:begChr m:val=""/>
                                      <m:ctrlPr>
                                        <a:rPr lang="zh-CN" altLang="en-US" sz="1600" b="1" i="1">
                                          <a:latin typeface="Cambria Math" panose="02040503050406030204" pitchFamily="18" charset="0"/>
                                        </a:rPr>
                                      </m:ctrlPr>
                                    </m:dPr>
                                    <m:e>
                                      <m:sSub>
                                        <m:sSubPr>
                                          <m:ctrlPr>
                                            <a:rPr lang="zh-CN" altLang="en-US" sz="1600" b="1" i="1">
                                              <a:latin typeface="Cambria Math" panose="02040503050406030204" pitchFamily="18" charset="0"/>
                                            </a:rPr>
                                          </m:ctrlPr>
                                        </m:sSubPr>
                                        <m:e>
                                          <m:acc>
                                            <m:accPr>
                                              <m:chr m:val="̂"/>
                                              <m:ctrlPr>
                                                <a:rPr lang="zh-CN" altLang="en-US" sz="1600" b="1" i="1">
                                                  <a:latin typeface="Cambria Math" panose="02040503050406030204" pitchFamily="18" charset="0"/>
                                                </a:rPr>
                                              </m:ctrlPr>
                                            </m:accPr>
                                            <m:e>
                                              <m:r>
                                                <a:rPr lang="zh-CN" altLang="en-US" sz="1600" b="1" i="1">
                                                  <a:latin typeface="Cambria Math" panose="02040503050406030204" pitchFamily="18" charset="0"/>
                                                </a:rPr>
                                                <m:t>𝒚</m:t>
                                              </m:r>
                                            </m:e>
                                          </m:acc>
                                        </m:e>
                                        <m:sub>
                                          <m:r>
                                            <a:rPr lang="zh-CN" altLang="en-US" sz="1600" b="1" i="1">
                                              <a:latin typeface="Cambria Math" panose="02040503050406030204" pitchFamily="18" charset="0"/>
                                            </a:rPr>
                                            <m:t>𝒊</m:t>
                                          </m:r>
                                        </m:sub>
                                      </m:sSub>
                                    </m:e>
                                  </m:d>
                                </m:e>
                                <m:sup>
                                  <m:r>
                                    <a:rPr lang="zh-CN" altLang="en-US" sz="1600" b="1" i="0">
                                      <a:latin typeface="Cambria Math" panose="02040503050406030204" pitchFamily="18" charset="0"/>
                                    </a:rPr>
                                    <m:t>𝟐</m:t>
                                  </m:r>
                                </m:sup>
                              </m:sSup>
                            </m:e>
                          </m:d>
                        </m:num>
                        <m:den>
                          <m:nary>
                            <m:naryPr>
                              <m:chr m:val="∑"/>
                              <m:limLoc m:val="undOvr"/>
                              <m:grow m:val="on"/>
                              <m:ctrlPr>
                                <a:rPr lang="zh-CN" altLang="en-US" sz="1600" b="1" i="1">
                                  <a:latin typeface="Cambria Math" panose="02040503050406030204" pitchFamily="18" charset="0"/>
                                </a:rPr>
                              </m:ctrlPr>
                            </m:naryPr>
                            <m:sub>
                              <m:r>
                                <a:rPr lang="zh-CN" altLang="en-US" sz="1600" b="1" i="1">
                                  <a:latin typeface="Cambria Math" panose="02040503050406030204" pitchFamily="18" charset="0"/>
                                </a:rPr>
                                <m:t>𝒊</m:t>
                              </m:r>
                              <m:r>
                                <a:rPr lang="zh-CN" altLang="en-US" sz="1600" b="1" i="0">
                                  <a:latin typeface="Cambria Math" panose="02040503050406030204" pitchFamily="18" charset="0"/>
                                </a:rPr>
                                <m:t>=</m:t>
                              </m:r>
                              <m:r>
                                <a:rPr lang="zh-CN" altLang="en-US" sz="1600" b="1" i="0">
                                  <a:latin typeface="Cambria Math" panose="02040503050406030204" pitchFamily="18" charset="0"/>
                                </a:rPr>
                                <m:t>𝟏</m:t>
                              </m:r>
                            </m:sub>
                            <m:sup>
                              <m:r>
                                <a:rPr lang="zh-CN" altLang="en-US" sz="1600" b="1" i="1">
                                  <a:latin typeface="Cambria Math" panose="02040503050406030204" pitchFamily="18" charset="0"/>
                                </a:rPr>
                                <m:t>𝒏</m:t>
                              </m:r>
                            </m:sup>
                            <m:e>
                              <m:r>
                                <a:rPr lang="zh-CN" altLang="en-US" sz="1600" b="1" i="0">
                                  <a:latin typeface="Cambria Math" panose="02040503050406030204" pitchFamily="18" charset="0"/>
                                </a:rPr>
                                <m:t> </m:t>
                              </m:r>
                            </m:e>
                          </m:nary>
                          <m:d>
                            <m:dPr>
                              <m:endChr m:val=""/>
                              <m:ctrlPr>
                                <a:rPr lang="zh-CN" altLang="en-US" sz="1600" b="1" i="1">
                                  <a:latin typeface="Cambria Math" panose="02040503050406030204" pitchFamily="18" charset="0"/>
                                </a:rPr>
                              </m:ctrlPr>
                            </m:dPr>
                            <m:e>
                              <m:sSub>
                                <m:sSubPr>
                                  <m:ctrlPr>
                                    <a:rPr lang="zh-CN" altLang="en-US" sz="1600" b="1" i="1">
                                      <a:solidFill>
                                        <a:srgbClr val="836967"/>
                                      </a:solidFill>
                                      <a:latin typeface="Cambria Math" panose="02040503050406030204" pitchFamily="18" charset="0"/>
                                    </a:rPr>
                                  </m:ctrlPr>
                                </m:sSub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𝒊</m:t>
                                  </m:r>
                                </m:sub>
                              </m:sSub>
                              <m:r>
                                <a:rPr lang="zh-CN" altLang="en-US" sz="1600" b="1" i="0">
                                  <a:latin typeface="Cambria Math" panose="02040503050406030204" pitchFamily="18" charset="0"/>
                                </a:rPr>
                                <m:t>−</m:t>
                              </m:r>
                              <m:sSup>
                                <m:sSupPr>
                                  <m:ctrlPr>
                                    <a:rPr lang="zh-CN" altLang="en-US" sz="1600" b="1" i="1">
                                      <a:solidFill>
                                        <a:srgbClr val="836967"/>
                                      </a:solidFill>
                                      <a:latin typeface="Cambria Math" panose="02040503050406030204" pitchFamily="18" charset="0"/>
                                    </a:rPr>
                                  </m:ctrlPr>
                                </m:sSupPr>
                                <m:e>
                                  <m:d>
                                    <m:dPr>
                                      <m:begChr m:val=""/>
                                      <m:ctrlPr>
                                        <a:rPr lang="zh-CN" altLang="en-US" sz="1600" b="1" i="1">
                                          <a:latin typeface="Cambria Math" panose="02040503050406030204" pitchFamily="18" charset="0"/>
                                        </a:rPr>
                                      </m:ctrlPr>
                                    </m:dPr>
                                    <m:e>
                                      <m:acc>
                                        <m:accPr>
                                          <m:chr m:val="̅"/>
                                          <m:ctrlPr>
                                            <a:rPr lang="zh-CN" altLang="en-US" sz="1600" b="1" i="1">
                                              <a:solidFill>
                                                <a:srgbClr val="836967"/>
                                              </a:solidFill>
                                              <a:latin typeface="Cambria Math" panose="02040503050406030204" pitchFamily="18" charset="0"/>
                                            </a:rPr>
                                          </m:ctrlPr>
                                        </m:accPr>
                                        <m:e>
                                          <m:r>
                                            <a:rPr lang="zh-CN" altLang="en-US" sz="1600" b="1" i="1">
                                              <a:latin typeface="Cambria Math" panose="02040503050406030204" pitchFamily="18" charset="0"/>
                                            </a:rPr>
                                            <m:t>𝒚</m:t>
                                          </m:r>
                                        </m:e>
                                      </m:acc>
                                    </m:e>
                                  </m:d>
                                </m:e>
                                <m:sup>
                                  <m:r>
                                    <a:rPr lang="zh-CN" altLang="en-US" sz="1600" b="1" i="0">
                                      <a:latin typeface="Cambria Math" panose="02040503050406030204" pitchFamily="18" charset="0"/>
                                    </a:rPr>
                                    <m:t>𝟐</m:t>
                                  </m:r>
                                </m:sup>
                              </m:sSup>
                            </m:e>
                          </m:d>
                        </m:den>
                      </m:f>
                    </m:oMath>
                  </m:oMathPara>
                </a14:m>
                <a:endParaRPr lang="zh-CN" altLang="en-US" sz="1600" b="1" dirty="0"/>
              </a:p>
            </p:txBody>
          </p:sp>
        </mc:Choice>
        <mc:Fallback>
          <p:sp>
            <p:nvSpPr>
              <p:cNvPr id="19" name="文本框 18">
                <a:extLst>
                  <a:ext uri="{FF2B5EF4-FFF2-40B4-BE49-F238E27FC236}">
                    <a16:creationId xmlns:a16="http://schemas.microsoft.com/office/drawing/2014/main" id="{9DABBB0A-F45F-42B3-4F05-222C5578A307}"/>
                  </a:ext>
                </a:extLst>
              </p:cNvPr>
              <p:cNvSpPr txBox="1">
                <a:spLocks noRot="1" noChangeAspect="1" noMove="1" noResize="1" noEditPoints="1" noAdjustHandles="1" noChangeArrowheads="1" noChangeShapeType="1" noTextEdit="1"/>
              </p:cNvSpPr>
              <p:nvPr/>
            </p:nvSpPr>
            <p:spPr>
              <a:xfrm>
                <a:off x="6480212" y="2625719"/>
                <a:ext cx="2424916" cy="774123"/>
              </a:xfrm>
              <a:prstGeom prst="rect">
                <a:avLst/>
              </a:prstGeom>
              <a:blipFill>
                <a:blip r:embed="rId4"/>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E8761B23-F4CB-3DA8-8D00-DF8675C1FED0}"/>
              </a:ext>
            </a:extLst>
          </p:cNvPr>
          <p:cNvSpPr txBox="1"/>
          <p:nvPr/>
        </p:nvSpPr>
        <p:spPr>
          <a:xfrm>
            <a:off x="1943708" y="4412429"/>
            <a:ext cx="5256584" cy="375809"/>
          </a:xfrm>
          <a:prstGeom prst="rect">
            <a:avLst/>
          </a:prstGeom>
          <a:noFill/>
        </p:spPr>
        <p:txBody>
          <a:bodyPr wrap="square">
            <a:spAutoFit/>
          </a:bodyPr>
          <a:lstStyle>
            <a:defPPr>
              <a:defRPr lang="zh-CN"/>
            </a:defPPr>
            <a:lvl1pPr>
              <a:lnSpc>
                <a:spcPct val="110000"/>
              </a:lnSpc>
              <a:defRPr b="1" i="0">
                <a:effectLst/>
                <a:latin typeface="微软雅黑" panose="020B0503020204020204" pitchFamily="34" charset="-122"/>
                <a:ea typeface="微软雅黑" panose="020B0503020204020204" pitchFamily="34" charset="-122"/>
              </a:defRPr>
            </a:lvl1pPr>
          </a:lstStyle>
          <a:p>
            <a:r>
              <a:rPr lang="zh-CN" altLang="en-US" dirty="0"/>
              <a:t>adjusted_r2 = 1 - (1 - r2) * (n - 1) / (n - p - 1)</a:t>
            </a: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7DA37CE0-0C4F-8BC7-0438-59E6CA132DBA}"/>
                  </a:ext>
                </a:extLst>
              </p:cNvPr>
              <p:cNvSpPr txBox="1"/>
              <p:nvPr/>
            </p:nvSpPr>
            <p:spPr>
              <a:xfrm>
                <a:off x="6071520" y="3815984"/>
                <a:ext cx="2820960"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600" b="1" i="1" smtClean="0">
                              <a:solidFill>
                                <a:srgbClr val="836967"/>
                              </a:solidFill>
                              <a:latin typeface="Cambria Math" panose="02040503050406030204" pitchFamily="18" charset="0"/>
                            </a:rPr>
                          </m:ctrlPr>
                        </m:sSupPr>
                        <m:e>
                          <m:acc>
                            <m:accPr>
                              <m:chr m:val="̅"/>
                              <m:ctrlPr>
                                <a:rPr lang="zh-CN" altLang="en-US" sz="1600" b="1" i="1">
                                  <a:solidFill>
                                    <a:srgbClr val="836967"/>
                                  </a:solidFill>
                                  <a:latin typeface="Cambria Math" panose="02040503050406030204" pitchFamily="18" charset="0"/>
                                </a:rPr>
                              </m:ctrlPr>
                            </m:accPr>
                            <m:e>
                              <m:r>
                                <a:rPr lang="zh-CN" altLang="en-US" sz="1600" b="1" i="1">
                                  <a:latin typeface="Cambria Math" panose="02040503050406030204" pitchFamily="18" charset="0"/>
                                </a:rPr>
                                <m:t>𝑹</m:t>
                              </m:r>
                            </m:e>
                          </m:acc>
                        </m:e>
                        <m:sup>
                          <m:r>
                            <a:rPr lang="zh-CN" altLang="en-US" sz="1600" b="1" i="0">
                              <a:latin typeface="Cambria Math" panose="02040503050406030204" pitchFamily="18" charset="0"/>
                            </a:rPr>
                            <m:t>𝟐</m:t>
                          </m:r>
                        </m:sup>
                      </m:sSup>
                      <m:r>
                        <a:rPr lang="zh-CN" altLang="en-US" sz="1600" b="1" i="0">
                          <a:latin typeface="Cambria Math" panose="02040503050406030204" pitchFamily="18" charset="0"/>
                        </a:rPr>
                        <m:t>=</m:t>
                      </m:r>
                      <m:r>
                        <a:rPr lang="zh-CN" altLang="en-US" sz="1600" b="1" i="0">
                          <a:latin typeface="Cambria Math" panose="02040503050406030204" pitchFamily="18" charset="0"/>
                        </a:rPr>
                        <m:t>𝟏</m:t>
                      </m:r>
                      <m:r>
                        <a:rPr lang="zh-CN" altLang="en-US" sz="1600" b="1" i="0">
                          <a:latin typeface="Cambria Math" panose="02040503050406030204" pitchFamily="18" charset="0"/>
                        </a:rPr>
                        <m:t>−</m:t>
                      </m:r>
                      <m:d>
                        <m:dPr>
                          <m:ctrlPr>
                            <a:rPr lang="zh-CN" altLang="en-US" sz="1600" b="1" i="1">
                              <a:latin typeface="Cambria Math" panose="02040503050406030204" pitchFamily="18" charset="0"/>
                            </a:rPr>
                          </m:ctrlPr>
                        </m:dPr>
                        <m:e>
                          <m:r>
                            <a:rPr lang="zh-CN" altLang="en-US" sz="1600" b="1" i="0">
                              <a:latin typeface="Cambria Math" panose="02040503050406030204" pitchFamily="18" charset="0"/>
                            </a:rPr>
                            <m:t>𝟏</m:t>
                          </m:r>
                          <m:r>
                            <a:rPr lang="zh-CN" altLang="en-US" sz="1600" b="1" i="0">
                              <a:latin typeface="Cambria Math" panose="02040503050406030204" pitchFamily="18" charset="0"/>
                            </a:rPr>
                            <m:t>−</m:t>
                          </m:r>
                          <m:sSup>
                            <m:sSupPr>
                              <m:ctrlPr>
                                <a:rPr lang="zh-CN" altLang="en-US" sz="1600" b="1" i="1">
                                  <a:solidFill>
                                    <a:srgbClr val="836967"/>
                                  </a:solidFill>
                                  <a:latin typeface="Cambria Math" panose="02040503050406030204" pitchFamily="18" charset="0"/>
                                </a:rPr>
                              </m:ctrlPr>
                            </m:sSupPr>
                            <m:e>
                              <m:r>
                                <a:rPr lang="zh-CN" altLang="en-US" sz="1600" b="1" i="1">
                                  <a:latin typeface="Cambria Math" panose="02040503050406030204" pitchFamily="18" charset="0"/>
                                </a:rPr>
                                <m:t>𝑹</m:t>
                              </m:r>
                            </m:e>
                            <m:sup>
                              <m:r>
                                <a:rPr lang="zh-CN" altLang="en-US" sz="1600" b="1" i="0">
                                  <a:latin typeface="Cambria Math" panose="02040503050406030204" pitchFamily="18" charset="0"/>
                                </a:rPr>
                                <m:t>𝟐</m:t>
                              </m:r>
                            </m:sup>
                          </m:sSup>
                        </m:e>
                      </m:d>
                      <m:f>
                        <m:fPr>
                          <m:ctrlPr>
                            <a:rPr lang="zh-CN" altLang="en-US" sz="1600" b="1" i="1">
                              <a:solidFill>
                                <a:srgbClr val="836967"/>
                              </a:solidFill>
                              <a:latin typeface="Cambria Math" panose="02040503050406030204" pitchFamily="18" charset="0"/>
                            </a:rPr>
                          </m:ctrlPr>
                        </m:fPr>
                        <m:num>
                          <m:r>
                            <a:rPr lang="zh-CN" altLang="en-US" sz="1600" b="1" i="1">
                              <a:latin typeface="Cambria Math" panose="02040503050406030204" pitchFamily="18" charset="0"/>
                            </a:rPr>
                            <m:t>𝒏</m:t>
                          </m:r>
                          <m:r>
                            <a:rPr lang="zh-CN" altLang="en-US" sz="1600" b="1" i="0">
                              <a:latin typeface="Cambria Math" panose="02040503050406030204" pitchFamily="18" charset="0"/>
                            </a:rPr>
                            <m:t>−</m:t>
                          </m:r>
                          <m:r>
                            <a:rPr lang="zh-CN" altLang="en-US" sz="1600" b="1" i="0">
                              <a:latin typeface="Cambria Math" panose="02040503050406030204" pitchFamily="18" charset="0"/>
                            </a:rPr>
                            <m:t>𝟏</m:t>
                          </m:r>
                        </m:num>
                        <m:den>
                          <m:r>
                            <a:rPr lang="zh-CN" altLang="en-US" sz="1600" b="1" i="1">
                              <a:latin typeface="Cambria Math" panose="02040503050406030204" pitchFamily="18" charset="0"/>
                            </a:rPr>
                            <m:t>𝒏</m:t>
                          </m:r>
                          <m:r>
                            <a:rPr lang="zh-CN" altLang="en-US" sz="1600" b="1" i="0">
                              <a:latin typeface="Cambria Math" panose="02040503050406030204" pitchFamily="18" charset="0"/>
                            </a:rPr>
                            <m:t>−</m:t>
                          </m:r>
                          <m:r>
                            <a:rPr lang="zh-CN" altLang="en-US" sz="1600" b="1" i="1">
                              <a:latin typeface="Cambria Math" panose="02040503050406030204" pitchFamily="18" charset="0"/>
                            </a:rPr>
                            <m:t>𝒑</m:t>
                          </m:r>
                          <m:r>
                            <a:rPr lang="zh-CN" altLang="en-US" sz="1600" b="1" i="0">
                              <a:latin typeface="Cambria Math" panose="02040503050406030204" pitchFamily="18" charset="0"/>
                            </a:rPr>
                            <m:t>−</m:t>
                          </m:r>
                          <m:r>
                            <a:rPr lang="zh-CN" altLang="en-US" sz="1600" b="1" i="0">
                              <a:latin typeface="Cambria Math" panose="02040503050406030204" pitchFamily="18" charset="0"/>
                            </a:rPr>
                            <m:t>𝟏</m:t>
                          </m:r>
                        </m:den>
                      </m:f>
                    </m:oMath>
                  </m:oMathPara>
                </a14:m>
                <a:endParaRPr lang="zh-CN" altLang="en-US" sz="1600" b="1" dirty="0"/>
              </a:p>
            </p:txBody>
          </p:sp>
        </mc:Choice>
        <mc:Fallback>
          <p:sp>
            <p:nvSpPr>
              <p:cNvPr id="24" name="文本框 23">
                <a:extLst>
                  <a:ext uri="{FF2B5EF4-FFF2-40B4-BE49-F238E27FC236}">
                    <a16:creationId xmlns:a16="http://schemas.microsoft.com/office/drawing/2014/main" id="{7DA37CE0-0C4F-8BC7-0438-59E6CA132DBA}"/>
                  </a:ext>
                </a:extLst>
              </p:cNvPr>
              <p:cNvSpPr txBox="1">
                <a:spLocks noRot="1" noChangeAspect="1" noMove="1" noResize="1" noEditPoints="1" noAdjustHandles="1" noChangeArrowheads="1" noChangeShapeType="1" noTextEdit="1"/>
              </p:cNvSpPr>
              <p:nvPr/>
            </p:nvSpPr>
            <p:spPr>
              <a:xfrm>
                <a:off x="6071520" y="3815984"/>
                <a:ext cx="2820960" cy="59644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9034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T</a:t>
            </a:r>
            <a:r>
              <a:rPr lang="en-GB"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he     End!</a:t>
            </a:r>
            <a:endParaRPr lang="zh-CN"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4750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49299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3" name="矩形 2"/>
          <p:cNvSpPr/>
          <p:nvPr/>
        </p:nvSpPr>
        <p:spPr>
          <a:xfrm>
            <a:off x="228600" y="915566"/>
            <a:ext cx="8686800" cy="1131079"/>
          </a:xfrm>
          <a:prstGeom prst="rect">
            <a:avLst/>
          </a:prstGeom>
        </p:spPr>
        <p:txBody>
          <a:bodyPr wrap="square">
            <a:spAutoFit/>
          </a:bodyPr>
          <a:lstStyle/>
          <a:p>
            <a:pPr indent="457200">
              <a:lnSpc>
                <a:spcPct val="125000"/>
              </a:lnSpc>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两个传感器可测量两个参量，得到两个参量的信息。两个信息的融合算法可以有多种，曲面拟合算法是其中之一，也就是二元回归分析法。下面均以压力传感器为例来说明数据融合算法。</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0" name="图示 9"/>
          <p:cNvGraphicFramePr/>
          <p:nvPr>
            <p:extLst>
              <p:ext uri="{D42A27DB-BD31-4B8C-83A1-F6EECF244321}">
                <p14:modId xmlns:p14="http://schemas.microsoft.com/office/powerpoint/2010/main" val="493812511"/>
              </p:ext>
            </p:extLst>
          </p:nvPr>
        </p:nvGraphicFramePr>
        <p:xfrm>
          <a:off x="228601" y="2121724"/>
          <a:ext cx="8686800" cy="2538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739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0313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mc:AlternateContent xmlns:mc="http://schemas.openxmlformats.org/markup-compatibility/2006" xmlns:a14="http://schemas.microsoft.com/office/drawing/2010/main">
        <mc:Choice Requires="a14">
          <p:sp>
            <p:nvSpPr>
              <p:cNvPr id="6" name="矩形 5"/>
              <p:cNvSpPr/>
              <p:nvPr/>
            </p:nvSpPr>
            <p:spPr>
              <a:xfrm>
                <a:off x="228600" y="1896966"/>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已知压力传感器输出是电压</a:t>
                </a:r>
                <a14:m>
                  <m:oMath xmlns:m="http://schemas.openxmlformats.org/officeDocument/2006/math">
                    <m:sSub>
                      <m:sSubPr>
                        <m:ctrlPr>
                          <a:rPr lang="zh-CN" altLang="zh-CN" b="1" i="1">
                            <a:latin typeface="Cambria Math" panose="02040503050406030204" pitchFamily="18" charset="0"/>
                            <a:ea typeface="Cambria Math" panose="02040503050406030204" pitchFamily="18" charset="0"/>
                            <a:sym typeface="Arial" panose="020B0604020202020204" pitchFamily="34" charset="0"/>
                          </a:rPr>
                        </m:ctrlPr>
                      </m:sSubPr>
                      <m:e>
                        <m:r>
                          <a:rPr lang="en-US" altLang="zh-CN" b="1" i="1">
                            <a:latin typeface="Cambria Math" panose="02040503050406030204" pitchFamily="18" charset="0"/>
                            <a:cs typeface="Times New Roman" panose="02020603050405020304" pitchFamily="18" charset="0"/>
                            <a:sym typeface="Arial" panose="020B0604020202020204" pitchFamily="34" charset="0"/>
                          </a:rPr>
                          <m:t>𝑼</m:t>
                        </m:r>
                      </m:e>
                      <m:sub>
                        <m:r>
                          <a:rPr lang="en-US" altLang="zh-CN" b="1" i="1">
                            <a:latin typeface="Cambria Math" panose="02040503050406030204" pitchFamily="18" charset="0"/>
                            <a:cs typeface="Times New Roman" panose="02020603050405020304" pitchFamily="18" charset="0"/>
                            <a:sym typeface="Arial" panose="020B0604020202020204" pitchFamily="34" charset="0"/>
                          </a:rPr>
                          <m:t>𝑷</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，并且存在对温度的交叉灵敏度；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如果按照传统的方法，只对压力传感器进行一维标定实验，获得输入（压力</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）输出（电压</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𝑷</m:t>
                        </m:r>
                      </m:sub>
                    </m:sSub>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特性曲线，并由此来求取被测压力值将会存在较大的误差，这是因为被测量</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不是输出值</a:t>
                </a:r>
                <a14:m>
                  <m:oMath xmlns:m="http://schemas.openxmlformats.org/officeDocument/2006/math">
                    <m:sSub>
                      <m:sSubPr>
                        <m:ctrlPr>
                          <a:rPr lang="zh-CN" altLang="zh-CN" b="1" i="1">
                            <a:latin typeface="Cambria Math" panose="02040503050406030204" pitchFamily="18" charset="0"/>
                            <a:ea typeface="Cambria Math" panose="02040503050406030204" pitchFamily="18" charset="0"/>
                            <a:sym typeface="Arial" panose="020B0604020202020204" pitchFamily="34" charset="0"/>
                          </a:rPr>
                        </m:ctrlPr>
                      </m:sSubPr>
                      <m:e>
                        <m:r>
                          <a:rPr lang="en-US" altLang="zh-CN" b="1" i="1">
                            <a:latin typeface="Cambria Math" panose="02040503050406030204" pitchFamily="18" charset="0"/>
                            <a:cs typeface="Times New Roman" panose="02020603050405020304" pitchFamily="18" charset="0"/>
                            <a:sym typeface="Arial" panose="020B0604020202020204" pitchFamily="34" charset="0"/>
                          </a:rPr>
                          <m:t>𝑼</m:t>
                        </m:r>
                      </m:e>
                      <m:sub>
                        <m:r>
                          <a:rPr lang="en-US" altLang="zh-CN" b="1" i="1">
                            <a:latin typeface="Cambria Math" panose="02040503050406030204" pitchFamily="18" charset="0"/>
                            <a:cs typeface="Times New Roman" panose="02020603050405020304" pitchFamily="18" charset="0"/>
                            <a:sym typeface="Arial" panose="020B0604020202020204" pitchFamily="34" charset="0"/>
                          </a:rPr>
                          <m:t>𝑷</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的一元函数；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为了更准确地测量压力</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，需要用另一个温度传感器的输出电压</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来表示温度</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，然后用</a:t>
                </a:r>
                <a14:m>
                  <m:oMath xmlns:m="http://schemas.openxmlformats.org/officeDocument/2006/math">
                    <m:sSub>
                      <m:sSubPr>
                        <m:ctrlPr>
                          <a:rPr lang="zh-CN" altLang="zh-CN" b="1" i="1">
                            <a:latin typeface="Cambria Math" panose="02040503050406030204" pitchFamily="18" charset="0"/>
                            <a:ea typeface="Cambria Math" panose="02040503050406030204" pitchFamily="18" charset="0"/>
                            <a:sym typeface="Arial" panose="020B0604020202020204" pitchFamily="34" charset="0"/>
                          </a:rPr>
                        </m:ctrlPr>
                      </m:sSubPr>
                      <m:e>
                        <m:r>
                          <a:rPr lang="en-US" altLang="zh-CN" b="1" i="1">
                            <a:latin typeface="Cambria Math" panose="02040503050406030204" pitchFamily="18" charset="0"/>
                            <a:cs typeface="Times New Roman" panose="02020603050405020304" pitchFamily="18" charset="0"/>
                            <a:sym typeface="Arial" panose="020B0604020202020204" pitchFamily="34" charset="0"/>
                          </a:rPr>
                          <m:t>𝑼</m:t>
                        </m:r>
                      </m:e>
                      <m:sub>
                        <m:r>
                          <a:rPr lang="en-US" altLang="zh-CN" b="1" i="1">
                            <a:latin typeface="Cambria Math" panose="02040503050406030204" pitchFamily="18" charset="0"/>
                            <a:cs typeface="Times New Roman" panose="02020603050405020304" pitchFamily="18" charset="0"/>
                            <a:sym typeface="Arial" panose="020B0604020202020204" pitchFamily="34" charset="0"/>
                          </a:rPr>
                          <m:t>𝑷</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的二元函数来描述压力</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，即：</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28600" y="1896966"/>
                <a:ext cx="8686800" cy="2862322"/>
              </a:xfrm>
              <a:prstGeom prst="rect">
                <a:avLst/>
              </a:prstGeom>
              <a:blipFill>
                <a:blip r:embed="rId3"/>
                <a:stretch>
                  <a:fillRect l="-350"/>
                </a:stretch>
              </a:blipFill>
            </p:spPr>
            <p:txBody>
              <a:bodyPr/>
              <a:lstStyle/>
              <a:p>
                <a:r>
                  <a:rPr lang="zh-CN" altLang="en-US">
                    <a:noFill/>
                  </a:rPr>
                  <a:t> </a:t>
                </a:r>
              </a:p>
            </p:txBody>
          </p:sp>
        </mc:Fallback>
      </mc:AlternateContent>
      <p:sp>
        <p:nvSpPr>
          <p:cNvPr id="9" name="矩形 8"/>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基本原理</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0" name="矩形 9"/>
              <p:cNvSpPr/>
              <p:nvPr/>
            </p:nvSpPr>
            <p:spPr>
              <a:xfrm>
                <a:off x="3563888" y="4119922"/>
                <a:ext cx="184480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1" i="1">
                          <a:latin typeface="Cambria Math" panose="02040503050406030204" pitchFamily="18" charset="0"/>
                          <a:sym typeface="Arial" panose="020B0604020202020204" pitchFamily="34" charset="0"/>
                        </a:rPr>
                        <m:t>𝑷</m:t>
                      </m:r>
                      <m:r>
                        <a:rPr lang="zh-CN" altLang="en-US" sz="2000" b="1" i="0">
                          <a:latin typeface="Cambria Math" panose="02040503050406030204" pitchFamily="18" charset="0"/>
                          <a:sym typeface="Arial" panose="020B0604020202020204" pitchFamily="34" charset="0"/>
                        </a:rPr>
                        <m:t>=</m:t>
                      </m:r>
                      <m:r>
                        <a:rPr lang="zh-CN" altLang="en-US" sz="2000" b="1" i="1">
                          <a:latin typeface="Cambria Math" panose="02040503050406030204" pitchFamily="18" charset="0"/>
                          <a:sym typeface="Arial" panose="020B0604020202020204" pitchFamily="34" charset="0"/>
                        </a:rPr>
                        <m:t>𝒇</m:t>
                      </m:r>
                      <m:d>
                        <m:dPr>
                          <m:ctrlPr>
                            <a:rPr lang="zh-CN" altLang="en-US" sz="2000" b="1" i="1">
                              <a:latin typeface="Cambria Math" panose="02040503050406030204" pitchFamily="18" charset="0"/>
                              <a:sym typeface="Arial" panose="020B0604020202020204" pitchFamily="34" charset="0"/>
                            </a:rPr>
                          </m:ctrlPr>
                        </m:dPr>
                        <m:e>
                          <m:sSub>
                            <m:sSubPr>
                              <m:ctrlPr>
                                <a:rPr lang="zh-CN" altLang="en-US" sz="2000" b="1" i="1">
                                  <a:latin typeface="Cambria Math" panose="02040503050406030204" pitchFamily="18" charset="0"/>
                                  <a:sym typeface="Arial" panose="020B0604020202020204" pitchFamily="34" charset="0"/>
                                </a:rPr>
                              </m:ctrlPr>
                            </m:sSubPr>
                            <m:e>
                              <m:r>
                                <a:rPr lang="zh-CN" altLang="en-US" sz="2000" b="1" i="1">
                                  <a:latin typeface="Cambria Math" panose="02040503050406030204" pitchFamily="18" charset="0"/>
                                  <a:sym typeface="Arial" panose="020B0604020202020204" pitchFamily="34" charset="0"/>
                                </a:rPr>
                                <m:t>𝑼</m:t>
                              </m:r>
                            </m:e>
                            <m:sub>
                              <m:r>
                                <a:rPr lang="zh-CN" altLang="en-US" sz="2000" b="1" i="1">
                                  <a:latin typeface="Cambria Math" panose="02040503050406030204" pitchFamily="18" charset="0"/>
                                  <a:sym typeface="Arial" panose="020B0604020202020204" pitchFamily="34" charset="0"/>
                                </a:rPr>
                                <m:t>𝑷</m:t>
                              </m:r>
                            </m:sub>
                          </m:sSub>
                          <m:r>
                            <a:rPr lang="zh-CN" altLang="en-US" sz="2000" b="1" i="0">
                              <a:latin typeface="Cambria Math" panose="02040503050406030204" pitchFamily="18" charset="0"/>
                              <a:sym typeface="Arial" panose="020B0604020202020204" pitchFamily="34" charset="0"/>
                            </a:rPr>
                            <m:t>,</m:t>
                          </m:r>
                          <m:sSub>
                            <m:sSubPr>
                              <m:ctrlPr>
                                <a:rPr lang="zh-CN" altLang="en-US" sz="2000" b="1" i="1">
                                  <a:latin typeface="Cambria Math" panose="02040503050406030204" pitchFamily="18" charset="0"/>
                                  <a:sym typeface="Arial" panose="020B0604020202020204" pitchFamily="34" charset="0"/>
                                </a:rPr>
                              </m:ctrlPr>
                            </m:sSubPr>
                            <m:e>
                              <m:r>
                                <a:rPr lang="zh-CN" altLang="en-US" sz="2000" b="1" i="1">
                                  <a:latin typeface="Cambria Math" panose="02040503050406030204" pitchFamily="18" charset="0"/>
                                  <a:sym typeface="Arial" panose="020B0604020202020204" pitchFamily="34" charset="0"/>
                                </a:rPr>
                                <m:t>𝑼</m:t>
                              </m:r>
                            </m:e>
                            <m:sub>
                              <m:r>
                                <a:rPr lang="zh-CN" altLang="en-US" sz="2000" b="1" i="1">
                                  <a:latin typeface="Cambria Math" panose="02040503050406030204" pitchFamily="18" charset="0"/>
                                  <a:sym typeface="Arial" panose="020B0604020202020204" pitchFamily="34" charset="0"/>
                                </a:rPr>
                                <m:t>𝑻</m:t>
                              </m:r>
                            </m:sub>
                          </m:sSub>
                        </m:e>
                      </m:d>
                    </m:oMath>
                  </m:oMathPara>
                </a14:m>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3563888" y="4119922"/>
                <a:ext cx="1844800" cy="400110"/>
              </a:xfrm>
              <a:prstGeom prst="rect">
                <a:avLst/>
              </a:prstGeom>
              <a:blipFill>
                <a:blip r:embed="rId4"/>
                <a:stretch>
                  <a:fillRect b="-18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442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0313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mc:AlternateContent xmlns:mc="http://schemas.openxmlformats.org/markup-compatibility/2006" xmlns:a14="http://schemas.microsoft.com/office/drawing/2010/main">
        <mc:Choice Requires="a14">
          <p:sp>
            <p:nvSpPr>
              <p:cNvPr id="6" name="矩形 5"/>
              <p:cNvSpPr/>
              <p:nvPr/>
            </p:nvSpPr>
            <p:spPr>
              <a:xfrm>
                <a:off x="228600" y="1896966"/>
                <a:ext cx="8686800" cy="260058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由二维坐标（</a:t>
                </a:r>
                <a14:m>
                  <m:oMath xmlns:m="http://schemas.openxmlformats.org/officeDocument/2006/math">
                    <m:sSub>
                      <m:sSubPr>
                        <m:ctrlPr>
                          <a:rPr lang="zh-CN" altLang="zh-CN" b="1" i="1">
                            <a:latin typeface="Cambria Math" panose="02040503050406030204" pitchFamily="18" charset="0"/>
                            <a:ea typeface="Cambria Math" panose="02040503050406030204" pitchFamily="18" charset="0"/>
                            <a:sym typeface="Arial" panose="020B0604020202020204" pitchFamily="34" charset="0"/>
                          </a:rPr>
                        </m:ctrlPr>
                      </m:sSubPr>
                      <m:e>
                        <m:r>
                          <a:rPr lang="en-US" altLang="zh-CN" b="1" i="1">
                            <a:latin typeface="Cambria Math" panose="02040503050406030204" pitchFamily="18" charset="0"/>
                            <a:cs typeface="Times New Roman" panose="02020603050405020304" pitchFamily="18" charset="0"/>
                            <a:sym typeface="Arial" panose="020B0604020202020204" pitchFamily="34" charset="0"/>
                          </a:rPr>
                          <m:t>𝑼</m:t>
                        </m:r>
                      </m:e>
                      <m:sub>
                        <m:r>
                          <a:rPr lang="en-US" altLang="zh-CN" b="1" i="1">
                            <a:latin typeface="Cambria Math" panose="02040503050406030204" pitchFamily="18" charset="0"/>
                            <a:cs typeface="Times New Roman" panose="02020603050405020304" pitchFamily="18" charset="0"/>
                            <a:sym typeface="Arial" panose="020B0604020202020204" pitchFamily="34" charset="0"/>
                          </a:rPr>
                          <m:t>𝑷</m:t>
                        </m:r>
                      </m:sub>
                    </m:sSub>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𝑼</m:t>
                        </m:r>
                      </m:e>
                      <m:sub>
                        <m:r>
                          <a:rPr lang="en-US" altLang="zh-CN" b="1" i="1">
                            <a:latin typeface="Cambria Math" panose="02040503050406030204" pitchFamily="18" charset="0"/>
                            <a:sym typeface="Arial" panose="020B0604020202020204" pitchFamily="34" charset="0"/>
                          </a:rPr>
                          <m:t>𝑻</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）决定的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，在一平面上，可以利用二次曲面拟合方程，即二元回归方程描述：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𝟎</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𝟏</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𝟐</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𝟑</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𝟒</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𝟓</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𝜺</m:t>
                          </m:r>
                        </m:e>
                        <m:sub>
                          <m:r>
                            <a:rPr lang="en-US" altLang="zh-CN" sz="2000" b="1" i="1">
                              <a:latin typeface="Cambria Math" panose="02040503050406030204" pitchFamily="18" charset="0"/>
                              <a:sym typeface="Arial" panose="020B0604020202020204" pitchFamily="34" charset="0"/>
                            </a:rPr>
                            <m:t>𝟏</m:t>
                          </m:r>
                        </m:sub>
                      </m:sSub>
                    </m:oMath>
                  </m:oMathPara>
                </a14:m>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忽略高阶无穷小</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𝜺</m:t>
                        </m:r>
                      </m:e>
                      <m:sub>
                        <m:r>
                          <a:rPr lang="en-US" altLang="zh-CN" b="1" i="1">
                            <a:latin typeface="Cambria Math" panose="02040503050406030204" pitchFamily="18" charset="0"/>
                            <a:sym typeface="Arial" panose="020B0604020202020204" pitchFamily="34" charset="0"/>
                          </a:rPr>
                          <m:t>𝟏</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，可得：</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1200"/>
                  </a:spcBef>
                  <a:spcAft>
                    <a:spcPts val="12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sym typeface="Arial" panose="020B0604020202020204" pitchFamily="34" charset="0"/>
                        </a:rPr>
                        <m:t>𝑷</m:t>
                      </m:r>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𝟎</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𝟏</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𝟐</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𝟑</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up>
                          <m:r>
                            <a:rPr lang="en-US" altLang="zh-CN" sz="2000" b="1" i="1">
                              <a:latin typeface="Cambria Math" panose="02040503050406030204" pitchFamily="18" charset="0"/>
                              <a:sym typeface="Arial" panose="020B0604020202020204" pitchFamily="34" charset="0"/>
                            </a:rPr>
                            <m:t>𝟐</m:t>
                          </m:r>
                        </m:sup>
                      </m:sSubSup>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𝟒</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𝑷</m:t>
                          </m:r>
                        </m:sub>
                      </m:sSub>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Sub>
                      <m:r>
                        <a:rPr lang="en-US" altLang="zh-CN" sz="2000" b="1" i="1">
                          <a:latin typeface="Cambria Math" panose="02040503050406030204" pitchFamily="18" charset="0"/>
                          <a:sym typeface="Arial" panose="020B0604020202020204" pitchFamily="34" charset="0"/>
                        </a:rPr>
                        <m:t>+</m:t>
                      </m:r>
                      <m:sSub>
                        <m:sSubPr>
                          <m:ctrlPr>
                            <a:rPr lang="zh-CN" altLang="zh-CN" sz="2000" b="1" i="1">
                              <a:latin typeface="Cambria Math" panose="02040503050406030204" pitchFamily="18" charset="0"/>
                              <a:sym typeface="Arial" panose="020B0604020202020204" pitchFamily="34" charset="0"/>
                            </a:rPr>
                          </m:ctrlPr>
                        </m:sSubPr>
                        <m:e>
                          <m:r>
                            <a:rPr lang="en-US" altLang="zh-CN" sz="2000" b="1" i="1">
                              <a:latin typeface="Cambria Math" panose="02040503050406030204" pitchFamily="18" charset="0"/>
                              <a:sym typeface="Arial" panose="020B0604020202020204" pitchFamily="34" charset="0"/>
                            </a:rPr>
                            <m:t>𝜶</m:t>
                          </m:r>
                        </m:e>
                        <m:sub>
                          <m:r>
                            <a:rPr lang="en-US" altLang="zh-CN" sz="2000" b="1" i="1">
                              <a:latin typeface="Cambria Math" panose="02040503050406030204" pitchFamily="18" charset="0"/>
                              <a:sym typeface="Arial" panose="020B0604020202020204" pitchFamily="34" charset="0"/>
                            </a:rPr>
                            <m:t>𝟓</m:t>
                          </m:r>
                        </m:sub>
                      </m:sSub>
                      <m:sSubSup>
                        <m:sSubSupPr>
                          <m:ctrlPr>
                            <a:rPr lang="zh-CN" altLang="zh-CN" sz="2000" b="1" i="1">
                              <a:latin typeface="Cambria Math" panose="02040503050406030204" pitchFamily="18" charset="0"/>
                              <a:sym typeface="Arial" panose="020B0604020202020204" pitchFamily="34" charset="0"/>
                            </a:rPr>
                          </m:ctrlPr>
                        </m:sSubSupPr>
                        <m:e>
                          <m:r>
                            <a:rPr lang="en-US" altLang="zh-CN" sz="2000" b="1" i="1">
                              <a:latin typeface="Cambria Math" panose="02040503050406030204" pitchFamily="18" charset="0"/>
                              <a:sym typeface="Arial" panose="020B0604020202020204" pitchFamily="34" charset="0"/>
                            </a:rPr>
                            <m:t>𝑼</m:t>
                          </m:r>
                        </m:e>
                        <m:sub>
                          <m:r>
                            <a:rPr lang="en-US" altLang="zh-CN" sz="2000" b="1" i="1">
                              <a:latin typeface="Cambria Math" panose="02040503050406030204" pitchFamily="18" charset="0"/>
                              <a:sym typeface="Arial" panose="020B0604020202020204" pitchFamily="34" charset="0"/>
                            </a:rPr>
                            <m:t>𝑻</m:t>
                          </m:r>
                        </m:sub>
                        <m:sup>
                          <m:r>
                            <a:rPr lang="en-US" altLang="zh-CN" sz="2000" b="1" i="1">
                              <a:latin typeface="Cambria Math" panose="02040503050406030204" pitchFamily="18" charset="0"/>
                              <a:sym typeface="Arial" panose="020B0604020202020204" pitchFamily="34" charset="0"/>
                            </a:rPr>
                            <m:t>𝟐</m:t>
                          </m:r>
                        </m:sup>
                      </m:sSubSup>
                    </m:oMath>
                  </m:oMathPara>
                </a14:m>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求取式中常系数</a:t>
                </a:r>
                <a14:m>
                  <m:oMath xmlns:m="http://schemas.openxmlformats.org/officeDocument/2006/math">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𝟎</m:t>
                        </m:r>
                      </m:sub>
                    </m:sSub>
                    <m:r>
                      <a:rPr lang="en-US" altLang="zh-CN" b="1" i="1">
                        <a:latin typeface="Cambria Math" panose="02040503050406030204" pitchFamily="18" charset="0"/>
                        <a:sym typeface="Arial" panose="020B0604020202020204" pitchFamily="34" charset="0"/>
                      </a:rPr>
                      <m:t>∼</m:t>
                    </m:r>
                    <m:sSub>
                      <m:sSubPr>
                        <m:ctrlPr>
                          <a:rPr lang="zh-CN" altLang="zh-CN" b="1" i="1">
                            <a:latin typeface="Cambria Math" panose="02040503050406030204" pitchFamily="18" charset="0"/>
                            <a:sym typeface="Arial" panose="020B0604020202020204" pitchFamily="34" charset="0"/>
                          </a:rPr>
                        </m:ctrlPr>
                      </m:sSubPr>
                      <m:e>
                        <m:r>
                          <a:rPr lang="en-US" altLang="zh-CN" b="1" i="1">
                            <a:latin typeface="Cambria Math" panose="02040503050406030204" pitchFamily="18" charset="0"/>
                            <a:sym typeface="Arial" panose="020B0604020202020204" pitchFamily="34" charset="0"/>
                          </a:rPr>
                          <m:t>𝜶</m:t>
                        </m:r>
                      </m:e>
                      <m:sub>
                        <m:r>
                          <a:rPr lang="en-US" altLang="zh-CN" b="1" i="1">
                            <a:latin typeface="Cambria Math" panose="02040503050406030204" pitchFamily="18" charset="0"/>
                            <a:sym typeface="Arial" panose="020B0604020202020204" pitchFamily="34" charset="0"/>
                          </a:rPr>
                          <m:t>𝟓</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，即可得到消除交叉敏感，求取被测量</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更完备的逆模型。</a:t>
                </a:r>
              </a:p>
            </p:txBody>
          </p:sp>
        </mc:Choice>
        <mc:Fallback xmlns="">
          <p:sp>
            <p:nvSpPr>
              <p:cNvPr id="6" name="矩形 5"/>
              <p:cNvSpPr>
                <a:spLocks noRot="1" noChangeAspect="1" noMove="1" noResize="1" noEditPoints="1" noAdjustHandles="1" noChangeArrowheads="1" noChangeShapeType="1" noTextEdit="1"/>
              </p:cNvSpPr>
              <p:nvPr/>
            </p:nvSpPr>
            <p:spPr>
              <a:xfrm>
                <a:off x="228600" y="1896966"/>
                <a:ext cx="8686800" cy="2600584"/>
              </a:xfrm>
              <a:prstGeom prst="rect">
                <a:avLst/>
              </a:prstGeom>
              <a:blipFill>
                <a:blip r:embed="rId4"/>
                <a:stretch>
                  <a:fillRect l="-350" r="-3009" b="-928"/>
                </a:stretch>
              </a:blipFill>
            </p:spPr>
            <p:txBody>
              <a:bodyPr/>
              <a:lstStyle/>
              <a:p>
                <a:r>
                  <a:rPr lang="zh-CN" altLang="en-US">
                    <a:noFill/>
                  </a:rPr>
                  <a:t> </a:t>
                </a:r>
              </a:p>
            </p:txBody>
          </p:sp>
        </mc:Fallback>
      </mc:AlternateContent>
      <p:sp>
        <p:nvSpPr>
          <p:cNvPr id="9" name="矩形 8"/>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基本原理</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3592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9503"/>
            <a:ext cx="270313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25188" y="360766"/>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7.1.1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二元回归法</a:t>
            </a:r>
          </a:p>
        </p:txBody>
      </p:sp>
      <p:sp>
        <p:nvSpPr>
          <p:cNvPr id="3" name="矩形 2"/>
          <p:cNvSpPr/>
          <p:nvPr/>
        </p:nvSpPr>
        <p:spPr>
          <a:xfrm>
            <a:off x="3239852" y="1527634"/>
            <a:ext cx="4572000" cy="369332"/>
          </a:xfrm>
          <a:prstGeom prst="rect">
            <a:avLst/>
          </a:prstGeom>
        </p:spPr>
        <p:txBody>
          <a:bodyPr>
            <a:spAutoFi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	</a:t>
            </a:r>
          </a:p>
        </p:txBody>
      </p:sp>
      <p:sp>
        <p:nvSpPr>
          <p:cNvPr id="9" name="矩形 8"/>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标定实验</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8" name="图示 7"/>
          <p:cNvGraphicFramePr/>
          <p:nvPr>
            <p:extLst>
              <p:ext uri="{D42A27DB-BD31-4B8C-83A1-F6EECF244321}">
                <p14:modId xmlns:p14="http://schemas.microsoft.com/office/powerpoint/2010/main" val="2129536659"/>
              </p:ext>
            </p:extLst>
          </p:nvPr>
        </p:nvGraphicFramePr>
        <p:xfrm>
          <a:off x="899592" y="1457052"/>
          <a:ext cx="7560840" cy="338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文本框 1"/>
          <p:cNvSpPr txBox="1"/>
          <p:nvPr/>
        </p:nvSpPr>
        <p:spPr>
          <a:xfrm>
            <a:off x="880273" y="2297495"/>
            <a:ext cx="2268252" cy="1910908"/>
          </a:xfrm>
          <a:prstGeom prst="rect">
            <a:avLst/>
          </a:prstGeom>
          <a:noFill/>
        </p:spPr>
        <p:txBody>
          <a:bodyPr wrap="square" rtlCol="0">
            <a:spAutoFit/>
          </a:bodyPr>
          <a:lstStyle/>
          <a:p>
            <a:pPr marL="285750" indent="-285750" algn="just">
              <a:lnSpc>
                <a:spcPct val="125000"/>
              </a:lnSpc>
              <a:buClr>
                <a:schemeClr val="accent3">
                  <a:lumMod val="75000"/>
                </a:schemeClr>
              </a:buClr>
              <a:buFont typeface="Wingdings" pitchFamily="2" charset="2"/>
              <a:buChar char="Ø"/>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在压力传感器的量程范围内确定</a:t>
            </a: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n</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个压力标定点；</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itchFamily="2" charset="2"/>
              <a:buChar char="Ø"/>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在工作温度范围内确定</a:t>
            </a: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m</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个温度标定点。</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51" y="4132756"/>
            <a:ext cx="2194593" cy="656579"/>
          </a:xfrm>
          <a:prstGeom prst="rect">
            <a:avLst/>
          </a:prstGeom>
        </p:spPr>
      </p:pic>
      <mc:AlternateContent xmlns:mc="http://schemas.openxmlformats.org/markup-compatibility/2006" xmlns:a14="http://schemas.microsoft.com/office/drawing/2010/main">
        <mc:Choice Requires="a14">
          <p:sp>
            <p:nvSpPr>
              <p:cNvPr id="19" name="文本框 18"/>
              <p:cNvSpPr txBox="1"/>
              <p:nvPr/>
            </p:nvSpPr>
            <p:spPr>
              <a:xfrm>
                <a:off x="3580573" y="2297495"/>
                <a:ext cx="2179559" cy="2615588"/>
              </a:xfrm>
              <a:prstGeom prst="rect">
                <a:avLst/>
              </a:prstGeom>
              <a:noFill/>
            </p:spPr>
            <p:txBody>
              <a:bodyPr wrap="square" rtlCol="0">
                <a:spAutoFit/>
              </a:bodyPr>
              <a:lstStyle/>
              <a:p>
                <a:pPr marL="285750" indent="-285750" algn="just">
                  <a:lnSpc>
                    <a:spcPct val="125000"/>
                  </a:lnSpc>
                  <a:buClr>
                    <a:schemeClr val="accent3">
                      <a:lumMod val="75000"/>
                    </a:schemeClr>
                  </a:buClr>
                  <a:buFont typeface="Wingdings" pitchFamily="2" charset="2"/>
                  <a:buChar char="Ø"/>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对应于各个标定点的标准输入值读取相应的输出值</a:t>
                </a:r>
                <a14:m>
                  <m:oMath xmlns:m="http://schemas.openxmlformats.org/officeDocument/2006/math">
                    <m:sSub>
                      <m:sSubPr>
                        <m:ctrlPr>
                          <a:rPr lang="zh-CN" altLang="zh-CN" sz="1600" i="1" smtClean="0">
                            <a:solidFill>
                              <a:schemeClr val="bg1"/>
                            </a:solidFill>
                            <a:latin typeface="Cambria Math" panose="02040503050406030204" pitchFamily="18" charset="0"/>
                            <a:sym typeface="Arial" panose="020B0604020202020204" pitchFamily="34" charset="0"/>
                          </a:rPr>
                        </m:ctrlPr>
                      </m:sSubPr>
                      <m:e>
                        <m:r>
                          <a:rPr lang="en-US" altLang="zh-CN" sz="1600" i="1">
                            <a:solidFill>
                              <a:schemeClr val="bg1"/>
                            </a:solidFill>
                            <a:latin typeface="Cambria Math" panose="02040503050406030204" pitchFamily="18" charset="0"/>
                            <a:sym typeface="Arial" panose="020B0604020202020204" pitchFamily="34" charset="0"/>
                          </a:rPr>
                          <m:t>𝑈</m:t>
                        </m:r>
                      </m:e>
                      <m:sub>
                        <m:r>
                          <a:rPr lang="en-US" altLang="zh-CN" sz="1600" i="1">
                            <a:solidFill>
                              <a:schemeClr val="bg1"/>
                            </a:solidFill>
                            <a:latin typeface="Cambria Math" panose="02040503050406030204" pitchFamily="18" charset="0"/>
                            <a:sym typeface="Arial" panose="020B0604020202020204" pitchFamily="34" charset="0"/>
                          </a:rPr>
                          <m:t>𝑃𝑘</m:t>
                        </m:r>
                      </m:sub>
                    </m:sSub>
                  </m:oMath>
                </a14:m>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和</a:t>
                </a:r>
                <a14:m>
                  <m:oMath xmlns:m="http://schemas.openxmlformats.org/officeDocument/2006/math">
                    <m:sSub>
                      <m:sSubPr>
                        <m:ctrlPr>
                          <a:rPr lang="zh-CN" altLang="zh-CN" sz="1600" i="1" smtClean="0">
                            <a:solidFill>
                              <a:schemeClr val="bg1"/>
                            </a:solidFill>
                            <a:latin typeface="Cambria Math" panose="02040503050406030204" pitchFamily="18" charset="0"/>
                            <a:sym typeface="Arial" panose="020B0604020202020204" pitchFamily="34" charset="0"/>
                          </a:rPr>
                        </m:ctrlPr>
                      </m:sSubPr>
                      <m:e>
                        <m:r>
                          <a:rPr lang="en-US" altLang="zh-CN" sz="1600" i="1">
                            <a:solidFill>
                              <a:schemeClr val="bg1"/>
                            </a:solidFill>
                            <a:latin typeface="Cambria Math" panose="02040503050406030204" pitchFamily="18" charset="0"/>
                            <a:sym typeface="Arial" panose="020B0604020202020204" pitchFamily="34" charset="0"/>
                          </a:rPr>
                          <m:t>𝑈</m:t>
                        </m:r>
                      </m:e>
                      <m:sub>
                        <m:r>
                          <a:rPr lang="en-US" altLang="zh-CN" sz="1600" i="1">
                            <a:solidFill>
                              <a:schemeClr val="bg1"/>
                            </a:solidFill>
                            <a:latin typeface="Cambria Math" panose="02040503050406030204" pitchFamily="18" charset="0"/>
                            <a:sym typeface="Arial" panose="020B0604020202020204" pitchFamily="34" charset="0"/>
                          </a:rPr>
                          <m:t>𝑇𝑘</m:t>
                        </m:r>
                      </m:sub>
                    </m:sSub>
                  </m:oMath>
                </a14:m>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itchFamily="2" charset="2"/>
                  <a:buChar char="Ø"/>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在</a:t>
                </a: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m</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个不同温度状态对压力传感器进行静态标定，共计有</a:t>
                </a: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s=</a:t>
                </a:r>
                <a:r>
                  <a:rPr lang="en-US" altLang="zh-CN" sz="1600" b="1" dirty="0" err="1">
                    <a:solidFill>
                      <a:schemeClr val="bg1"/>
                    </a:solidFill>
                    <a:latin typeface="Arial" panose="020B0604020202020204" pitchFamily="34" charset="0"/>
                    <a:ea typeface="微软雅黑" panose="020B0503020204020204" pitchFamily="34" charset="-122"/>
                    <a:sym typeface="Arial" panose="020B0604020202020204" pitchFamily="34" charset="0"/>
                  </a:rPr>
                  <a:t>m×n</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个标定点。</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3580573" y="2297495"/>
                <a:ext cx="2179559" cy="2615588"/>
              </a:xfrm>
              <a:prstGeom prst="rect">
                <a:avLst/>
              </a:prstGeom>
              <a:blipFill>
                <a:blip r:embed="rId10"/>
                <a:stretch>
                  <a:fillRect l="-1117" r="-10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5001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7181</TotalTime>
  <Words>4180</Words>
  <Application>Microsoft Office PowerPoint</Application>
  <PresentationFormat>全屏显示(16:9)</PresentationFormat>
  <Paragraphs>633</Paragraphs>
  <Slides>52</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等线</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717</cp:revision>
  <dcterms:created xsi:type="dcterms:W3CDTF">2019-08-08T08:45:05Z</dcterms:created>
  <dcterms:modified xsi:type="dcterms:W3CDTF">2025-10-02T06:42:44Z</dcterms:modified>
</cp:coreProperties>
</file>