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4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7" r:id="rId2"/>
    <p:sldId id="465" r:id="rId3"/>
    <p:sldId id="519" r:id="rId4"/>
    <p:sldId id="600" r:id="rId5"/>
    <p:sldId id="601" r:id="rId6"/>
    <p:sldId id="561" r:id="rId7"/>
    <p:sldId id="562" r:id="rId8"/>
    <p:sldId id="563" r:id="rId9"/>
    <p:sldId id="569" r:id="rId10"/>
    <p:sldId id="570" r:id="rId11"/>
    <p:sldId id="572" r:id="rId12"/>
    <p:sldId id="573" r:id="rId13"/>
    <p:sldId id="574" r:id="rId14"/>
    <p:sldId id="560" r:id="rId15"/>
    <p:sldId id="564" r:id="rId16"/>
    <p:sldId id="604" r:id="rId17"/>
    <p:sldId id="603" r:id="rId18"/>
    <p:sldId id="605" r:id="rId19"/>
    <p:sldId id="606" r:id="rId20"/>
    <p:sldId id="607" r:id="rId21"/>
    <p:sldId id="608" r:id="rId22"/>
    <p:sldId id="609" r:id="rId23"/>
    <p:sldId id="610" r:id="rId24"/>
    <p:sldId id="575" r:id="rId25"/>
    <p:sldId id="580" r:id="rId26"/>
    <p:sldId id="584" r:id="rId27"/>
    <p:sldId id="420" r:id="rId28"/>
    <p:sldId id="585" r:id="rId29"/>
    <p:sldId id="611" r:id="rId30"/>
    <p:sldId id="612" r:id="rId31"/>
    <p:sldId id="613" r:id="rId32"/>
    <p:sldId id="614" r:id="rId33"/>
    <p:sldId id="615" r:id="rId34"/>
    <p:sldId id="616" r:id="rId35"/>
    <p:sldId id="617" r:id="rId36"/>
    <p:sldId id="618" r:id="rId37"/>
    <p:sldId id="619" r:id="rId38"/>
    <p:sldId id="586" r:id="rId39"/>
    <p:sldId id="587" r:id="rId40"/>
    <p:sldId id="589" r:id="rId41"/>
    <p:sldId id="590" r:id="rId42"/>
    <p:sldId id="591" r:id="rId43"/>
    <p:sldId id="593" r:id="rId44"/>
    <p:sldId id="594" r:id="rId45"/>
    <p:sldId id="621" r:id="rId46"/>
    <p:sldId id="620" r:id="rId47"/>
    <p:sldId id="622" r:id="rId48"/>
    <p:sldId id="623" r:id="rId49"/>
    <p:sldId id="310" r:id="rId50"/>
  </p:sldIdLst>
  <p:sldSz cx="9144000" cy="5143500" type="screen16x9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44" userDrawn="1">
          <p15:clr>
            <a:srgbClr val="A4A3A4"/>
          </p15:clr>
        </p15:guide>
        <p15:guide id="4" pos="5616" userDrawn="1">
          <p15:clr>
            <a:srgbClr val="A4A3A4"/>
          </p15:clr>
        </p15:guide>
        <p15:guide id="5" orient="horz" pos="327" userDrawn="1">
          <p15:clr>
            <a:srgbClr val="A4A3A4"/>
          </p15:clr>
        </p15:guide>
        <p15:guide id="7" orient="horz" pos="3072" userDrawn="1">
          <p15:clr>
            <a:srgbClr val="A4A3A4"/>
          </p15:clr>
        </p15:guide>
        <p15:guide id="8" orient="horz" pos="30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38583"/>
    <a:srgbClr val="685DAB"/>
    <a:srgbClr val="33CCCC"/>
    <a:srgbClr val="4AABC6"/>
    <a:srgbClr val="C86866"/>
    <a:srgbClr val="C15653"/>
    <a:srgbClr val="3EA6C2"/>
    <a:srgbClr val="33CCFF"/>
    <a:srgbClr val="44A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56" autoAdjust="0"/>
  </p:normalViewPr>
  <p:slideViewPr>
    <p:cSldViewPr>
      <p:cViewPr varScale="1">
        <p:scale>
          <a:sx n="149" d="100"/>
          <a:sy n="149" d="100"/>
        </p:scale>
        <p:origin x="130" y="206"/>
      </p:cViewPr>
      <p:guideLst>
        <p:guide orient="horz" pos="2323"/>
        <p:guide pos="2880"/>
        <p:guide pos="144"/>
        <p:guide pos="5616"/>
        <p:guide orient="horz" pos="327"/>
        <p:guide orient="horz" pos="3072"/>
        <p:guide orient="horz" pos="300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2648" y="4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A1F2E-2FC6-4C8F-A86E-F4D2904B9E16}" type="datetimeFigureOut">
              <a:rPr lang="zh-CN" altLang="en-US" smtClean="0"/>
              <a:t>2025/10/3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DC522-0915-43DB-9188-70B259DD1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32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B75F8-F665-47F5-9F1B-1750F29F1993}" type="datetimeFigureOut">
              <a:rPr lang="zh-CN" altLang="en-US" smtClean="0"/>
              <a:pPr/>
              <a:t>2025/10/3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9018E-597F-42E6-A78B-4790A7F986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5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762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701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978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749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54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699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526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601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5936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4182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684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5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786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64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064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086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6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739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459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58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9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0303ED4-6D35-4936-8F1D-2BFA02A5954C}" type="datetime1">
              <a:rPr lang="zh-CN" altLang="en-US" smtClean="0"/>
              <a:t>2025/10/3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F272DE8-DC03-45DD-9AEF-459A9358B4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49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20022"/>
            <a:ext cx="9144000" cy="12347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9036496" y="1275606"/>
            <a:ext cx="107504" cy="259228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0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6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4" userDrawn="1">
          <p15:clr>
            <a:srgbClr val="F26B43"/>
          </p15:clr>
        </p15:guide>
        <p15:guide id="4" pos="5616" userDrawn="1">
          <p15:clr>
            <a:srgbClr val="F26B43"/>
          </p15:clr>
        </p15:guide>
        <p15:guide id="5" orient="horz" pos="320" userDrawn="1">
          <p15:clr>
            <a:srgbClr val="F26B43"/>
          </p15:clr>
        </p15:guide>
        <p15:guide id="6" orient="horz" pos="352" userDrawn="1">
          <p15:clr>
            <a:srgbClr val="F26B43"/>
          </p15:clr>
        </p15:guide>
        <p15:guide id="7" orient="horz" pos="3072" userDrawn="1">
          <p15:clr>
            <a:srgbClr val="F26B43"/>
          </p15:clr>
        </p15:guide>
        <p15:guide id="8" orient="horz" pos="3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7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9662"/>
            <a:ext cx="2843808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2167" y="2211710"/>
            <a:ext cx="1492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</a:t>
            </a: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r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章 </a:t>
            </a:r>
            <a:endParaRPr lang="zh-CN" altLang="en-US" sz="3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3808" y="1779662"/>
            <a:ext cx="514806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1917987"/>
            <a:ext cx="5148064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神经网络及其在智能传感器系统中的应用</a:t>
            </a:r>
            <a:endParaRPr lang="zh-CN" altLang="zh-CN" sz="36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91872" y="1779662"/>
            <a:ext cx="1152128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7812360" y="4155926"/>
            <a:ext cx="936104" cy="581892"/>
          </a:xfrm>
          <a:prstGeom prst="diamond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7344308" y="4136372"/>
            <a:ext cx="936104" cy="5818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5856" y="1784578"/>
            <a:ext cx="1914862" cy="977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十字箭头标注 10"/>
          <p:cNvSpPr/>
          <p:nvPr/>
        </p:nvSpPr>
        <p:spPr>
          <a:xfrm>
            <a:off x="395536" y="339502"/>
            <a:ext cx="1476164" cy="720080"/>
          </a:xfrm>
          <a:prstGeom prst="quadArrowCallou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Sensor</a:t>
            </a:r>
            <a:endParaRPr lang="zh-CN" altLang="en-US" sz="12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08104" y="3050071"/>
            <a:ext cx="1914862" cy="977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7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6211" y="1851670"/>
                <a:ext cx="8686800" cy="282833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线性函数是最简单的激活函数，没有非线性映射能力，只能用于建立目标变量和特征之间的线性关系。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2160000" algn="ctr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eqArr>
                    </m:oMath>
                  </m:oMathPara>
                </a14:m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1" y="1851670"/>
                <a:ext cx="8686800" cy="2828338"/>
              </a:xfrm>
              <a:prstGeom prst="rect">
                <a:avLst/>
              </a:prstGeom>
              <a:blipFill>
                <a:blip r:embed="rId4"/>
                <a:stretch>
                  <a:fillRect l="-420" r="-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99592" y="1302318"/>
            <a:ext cx="32043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线型激活函数（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identity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</a:p>
        </p:txBody>
      </p:sp>
      <p:sp>
        <p:nvSpPr>
          <p:cNvPr id="8" name="七角星 7"/>
          <p:cNvSpPr/>
          <p:nvPr/>
        </p:nvSpPr>
        <p:spPr>
          <a:xfrm>
            <a:off x="395536" y="105609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427734"/>
            <a:ext cx="2686050" cy="202882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FC89CBC-F6B5-F177-3C5B-3AA97D391B51}"/>
              </a:ext>
            </a:extLst>
          </p:cNvPr>
          <p:cNvSpPr/>
          <p:nvPr/>
        </p:nvSpPr>
        <p:spPr>
          <a:xfrm>
            <a:off x="2" y="411510"/>
            <a:ext cx="326500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5E305D-0A58-9A69-8F82-A3856DCD0E7D}"/>
              </a:ext>
            </a:extLst>
          </p:cNvPr>
          <p:cNvSpPr/>
          <p:nvPr/>
        </p:nvSpPr>
        <p:spPr>
          <a:xfrm>
            <a:off x="71500" y="434685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8.2.3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神经元激活函数</a:t>
            </a:r>
          </a:p>
        </p:txBody>
      </p:sp>
    </p:spTree>
    <p:extLst>
      <p:ext uri="{BB962C8B-B14F-4D97-AF65-F5344CB8AC3E}">
        <p14:creationId xmlns:p14="http://schemas.microsoft.com/office/powerpoint/2010/main" val="354536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40"/>
          <p:cNvSpPr>
            <a:spLocks noChangeAspect="1" noChangeArrowheads="1" noTextEdit="1"/>
          </p:cNvSpPr>
          <p:nvPr/>
        </p:nvSpPr>
        <p:spPr bwMode="auto">
          <a:xfrm>
            <a:off x="4263529" y="1020084"/>
            <a:ext cx="1783708" cy="113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6211" y="1887674"/>
                <a:ext cx="8686800" cy="2792111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曲线呈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S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形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,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可将输入信号进行非线性转换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,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输出范围为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到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1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。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180000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𝒚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1" i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1" y="1887674"/>
                <a:ext cx="8686800" cy="2792111"/>
              </a:xfrm>
              <a:prstGeom prst="rect">
                <a:avLst/>
              </a:prstGeom>
              <a:blipFill>
                <a:blip r:embed="rId4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99591" y="1338322"/>
            <a:ext cx="3363937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对数型激活函数（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logistic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七角星 7"/>
          <p:cNvSpPr/>
          <p:nvPr/>
        </p:nvSpPr>
        <p:spPr>
          <a:xfrm>
            <a:off x="395536" y="1092099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52" y="2693534"/>
            <a:ext cx="2400300" cy="18288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F25ABA5-3A21-6AAE-6022-8848C52A766F}"/>
              </a:ext>
            </a:extLst>
          </p:cNvPr>
          <p:cNvSpPr/>
          <p:nvPr/>
        </p:nvSpPr>
        <p:spPr>
          <a:xfrm>
            <a:off x="2" y="411510"/>
            <a:ext cx="326500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A6407B6-CA2E-6AD1-7F02-1FAF146BC863}"/>
              </a:ext>
            </a:extLst>
          </p:cNvPr>
          <p:cNvSpPr/>
          <p:nvPr/>
        </p:nvSpPr>
        <p:spPr>
          <a:xfrm>
            <a:off x="71500" y="434685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8.2.3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神经元激活函数</a:t>
            </a:r>
          </a:p>
        </p:txBody>
      </p:sp>
    </p:spTree>
    <p:extLst>
      <p:ext uri="{BB962C8B-B14F-4D97-AF65-F5344CB8AC3E}">
        <p14:creationId xmlns:p14="http://schemas.microsoft.com/office/powerpoint/2010/main" val="1299393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40"/>
          <p:cNvSpPr>
            <a:spLocks noChangeAspect="1" noChangeArrowheads="1" noTextEdit="1"/>
          </p:cNvSpPr>
          <p:nvPr/>
        </p:nvSpPr>
        <p:spPr bwMode="auto">
          <a:xfrm>
            <a:off x="4263529" y="1020084"/>
            <a:ext cx="1783708" cy="113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6211" y="1851670"/>
                <a:ext cx="8686800" cy="280679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双正切型激活函数与对数型激活函数类似，但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0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均值输出更稳定，梯度消失问题稍轻于</a:t>
                </a: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Sigmoid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，训练较容易收敛。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180000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sym typeface="Arial" panose="020B0604020202020204" pitchFamily="34" charset="0"/>
                        </a:rPr>
                        <m:t>𝒚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1" y="1851670"/>
                <a:ext cx="8686800" cy="2806794"/>
              </a:xfrm>
              <a:prstGeom prst="rect">
                <a:avLst/>
              </a:prstGeom>
              <a:blipFill>
                <a:blip r:embed="rId4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99592" y="1302318"/>
            <a:ext cx="349238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双正切型激活函数（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tanh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七角星 7"/>
          <p:cNvSpPr/>
          <p:nvPr/>
        </p:nvSpPr>
        <p:spPr>
          <a:xfrm>
            <a:off x="395536" y="105609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385820"/>
            <a:ext cx="3077238" cy="195411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462EC5C-4CEC-811F-C77A-F9A3C9D14D17}"/>
              </a:ext>
            </a:extLst>
          </p:cNvPr>
          <p:cNvSpPr/>
          <p:nvPr/>
        </p:nvSpPr>
        <p:spPr>
          <a:xfrm>
            <a:off x="2" y="411510"/>
            <a:ext cx="326500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969E378-6B2D-F9F2-F596-D86842B6DA6E}"/>
              </a:ext>
            </a:extLst>
          </p:cNvPr>
          <p:cNvSpPr/>
          <p:nvPr/>
        </p:nvSpPr>
        <p:spPr>
          <a:xfrm>
            <a:off x="71500" y="434685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8.2.3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神经元激活函数</a:t>
            </a:r>
          </a:p>
        </p:txBody>
      </p:sp>
    </p:spTree>
    <p:extLst>
      <p:ext uri="{BB962C8B-B14F-4D97-AF65-F5344CB8AC3E}">
        <p14:creationId xmlns:p14="http://schemas.microsoft.com/office/powerpoint/2010/main" val="351025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6211" y="1918042"/>
                <a:ext cx="8686800" cy="2908168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修正线型激活函数是近年来流行的激活函数，具有非线性映射能力，可用于建立目标变量和特征之间的非线性关系。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180000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zh-CN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altLang="zh-C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zh-CN" b="1" i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e>
                                <m:r>
                                  <a:rPr lang="en-US" altLang="zh-CN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altLang="zh-CN" b="1" i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CN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endPara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1" y="1918042"/>
                <a:ext cx="8686800" cy="2908168"/>
              </a:xfrm>
              <a:prstGeom prst="rect">
                <a:avLst/>
              </a:prstGeom>
              <a:blipFill>
                <a:blip r:embed="rId4"/>
                <a:stretch>
                  <a:fillRect l="-420" r="-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99592" y="1377813"/>
            <a:ext cx="32043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修正线型激活函数（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relu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七角星 7"/>
          <p:cNvSpPr/>
          <p:nvPr/>
        </p:nvSpPr>
        <p:spPr>
          <a:xfrm>
            <a:off x="395536" y="1131590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/>
          <p:nvPr/>
        </p:nvPicPr>
        <p:blipFill>
          <a:blip r:embed="rId5"/>
          <a:stretch>
            <a:fillRect/>
          </a:stretch>
        </p:blipFill>
        <p:spPr>
          <a:xfrm>
            <a:off x="5220072" y="2571750"/>
            <a:ext cx="2772308" cy="190821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59A2981-B0EB-F9AB-0111-18EC5AC8057E}"/>
              </a:ext>
            </a:extLst>
          </p:cNvPr>
          <p:cNvSpPr/>
          <p:nvPr/>
        </p:nvSpPr>
        <p:spPr>
          <a:xfrm>
            <a:off x="2" y="411510"/>
            <a:ext cx="326500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31877D-3709-100B-3596-086D73C5EB93}"/>
              </a:ext>
            </a:extLst>
          </p:cNvPr>
          <p:cNvSpPr/>
          <p:nvPr/>
        </p:nvSpPr>
        <p:spPr>
          <a:xfrm>
            <a:off x="71500" y="434685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8.2.3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神经元激活函数</a:t>
            </a:r>
          </a:p>
        </p:txBody>
      </p:sp>
    </p:spTree>
    <p:extLst>
      <p:ext uri="{BB962C8B-B14F-4D97-AF65-F5344CB8AC3E}">
        <p14:creationId xmlns:p14="http://schemas.microsoft.com/office/powerpoint/2010/main" val="231476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七角星 22"/>
          <p:cNvSpPr/>
          <p:nvPr/>
        </p:nvSpPr>
        <p:spPr>
          <a:xfrm>
            <a:off x="1658810" y="982207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98736" y="1039407"/>
            <a:ext cx="32287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8.3.1 BP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神经网络概述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七角星 23"/>
          <p:cNvSpPr/>
          <p:nvPr/>
        </p:nvSpPr>
        <p:spPr>
          <a:xfrm>
            <a:off x="1581273" y="1744462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735796" y="1805992"/>
            <a:ext cx="42370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8.3.2  BP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神经网络的网络结构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" y="411510"/>
            <a:ext cx="2548458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4769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</a:t>
            </a:r>
          </a:p>
        </p:txBody>
      </p:sp>
      <p:sp>
        <p:nvSpPr>
          <p:cNvPr id="8" name="七角星 7"/>
          <p:cNvSpPr/>
          <p:nvPr/>
        </p:nvSpPr>
        <p:spPr>
          <a:xfrm>
            <a:off x="1658810" y="2607156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98736" y="2664355"/>
            <a:ext cx="4509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8.3.3 BP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神经网络的神经元模型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1" name="七角星 10"/>
          <p:cNvSpPr/>
          <p:nvPr/>
        </p:nvSpPr>
        <p:spPr>
          <a:xfrm>
            <a:off x="1580366" y="3441132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98736" y="3493251"/>
            <a:ext cx="4293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8.3.4 BP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神经网络的学习算法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七角星 10">
            <a:extLst>
              <a:ext uri="{FF2B5EF4-FFF2-40B4-BE49-F238E27FC236}">
                <a16:creationId xmlns:a16="http://schemas.microsoft.com/office/drawing/2014/main" id="{ACCE5B7F-560E-72F9-6571-A52365E3B457}"/>
              </a:ext>
            </a:extLst>
          </p:cNvPr>
          <p:cNvSpPr/>
          <p:nvPr/>
        </p:nvSpPr>
        <p:spPr>
          <a:xfrm>
            <a:off x="1580366" y="4300736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2050C5-4474-C069-426F-E83C2075F6B7}"/>
              </a:ext>
            </a:extLst>
          </p:cNvPr>
          <p:cNvSpPr/>
          <p:nvPr/>
        </p:nvSpPr>
        <p:spPr>
          <a:xfrm>
            <a:off x="2798446" y="4357935"/>
            <a:ext cx="38940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8.3.5 BP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神经网络的优化器</a:t>
            </a: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64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347018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398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8.3.1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神经网络概述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987574"/>
            <a:ext cx="8686800" cy="392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神经网络简介：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神经网络（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Back Propagation Neural Network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）因其权值通过反向传播（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Back Propagation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）算法进行学习和更新而得名；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由</a:t>
            </a:r>
            <a:r>
              <a:rPr lang="en-US" altLang="zh-CN" sz="17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Rumelhart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、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McClelland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等人在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1985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年提出，源自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PDP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（并行分布信息处理）小组的研究；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网络是一种多层前馈神经网络，激活函数通常为非线性函数，可实现复杂的输入到输出的非线性映射；</a:t>
            </a:r>
            <a:endParaRPr lang="en-US" altLang="zh-CN" sz="17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基本原理与特点：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网络结构确定后，利用输入输出样本集对网络权值和偏置进行训练调整；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训练目标：使网络能够学习指定的输入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-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输出映射关系；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训练好的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网络对未见过的新输入具有较好的泛化能力（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generalization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网络能够实现拉格朗日、牛顿等传统插值法的功能，并支持多维空间的曲面插值，适应复杂数据场景；</a:t>
            </a:r>
            <a:endParaRPr lang="en-US" altLang="zh-CN" sz="17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02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347018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398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8.3.1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神经网络概述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1059582"/>
            <a:ext cx="8686800" cy="2830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核心步骤简述：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前向传播：输入数据经多层网络前向传递，产生输出结果；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误差反向传播：输出与目标结果比较，计算误差。误差由输出层向前传到各隐藏层，逐层更新权值和偏置；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参数调整：根据误差对网络参数进行梯度下降更新，循环迭代直到误差收敛；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应用优势：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具有极强的函数拟合与插值能力；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适合高维、非线性和复杂映射的建模场景；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46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644007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322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8.3.2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神经网络的网络结构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228600" y="1023578"/>
            <a:ext cx="8686800" cy="40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神经网络通常由一个或多个隐藏层组成。</a:t>
            </a:r>
          </a:p>
        </p:txBody>
      </p:sp>
      <p:pic>
        <p:nvPicPr>
          <p:cNvPr id="11" name="NORMAL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844" y="1564442"/>
            <a:ext cx="4176464" cy="30281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906888" y="1820455"/>
            <a:ext cx="3733564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网络通常包含输入层、输出层和多个隐藏层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每层都包含多个节点；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节点之间通过权重矩阵全连接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权重决定信号传递强度；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输入信号从输入层进入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经过隐藏层的计算和激活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传递到输出层产生最终结果；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166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860031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629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8.3.3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神经网络的神经元模型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228600" y="1167857"/>
            <a:ext cx="8686800" cy="24840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神经网络通常由多层神经元构成，各层激活函数可根据实际问题灵活选择；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由于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算法依赖误差反向传播，激活函数必须连续且可微，不能使用限幅（非连续）函数；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常见选择：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对数型激活函数（如 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Sigmoid/Tanh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）：适用于输出范围较小的场景；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纯线性激活函数：适用于输出范围较大的场景；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一般隐含层采用对数型激活函数，输出层可选纯线性函数；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248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968043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629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8.3.3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神经网络的神经元模型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46211" y="1690679"/>
                <a:ext cx="8686800" cy="709297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输入层神经元激活函数选为纯线性激活函数，故节点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的输出为：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285750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endPara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11" y="1690679"/>
                <a:ext cx="8686800" cy="709297"/>
              </a:xfrm>
              <a:prstGeom prst="rect">
                <a:avLst/>
              </a:prstGeom>
              <a:blipFill>
                <a:blip r:embed="rId4"/>
                <a:stretch>
                  <a:fillRect l="-420" t="-1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899592" y="1233797"/>
            <a:ext cx="295232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输入层神经元激活函数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七角星 7"/>
          <p:cNvSpPr/>
          <p:nvPr/>
        </p:nvSpPr>
        <p:spPr>
          <a:xfrm>
            <a:off x="395536" y="987574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94A1BB-1A55-1291-7BEB-B7FC264E971F}"/>
                  </a:ext>
                </a:extLst>
              </p:cNvPr>
              <p:cNvSpPr txBox="1"/>
              <p:nvPr/>
            </p:nvSpPr>
            <p:spPr>
              <a:xfrm>
                <a:off x="4048593" y="2031690"/>
                <a:ext cx="10820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094A1BB-1A55-1291-7BEB-B7FC264E9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593" y="2031690"/>
                <a:ext cx="108203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00E654B-0128-4B3D-A40F-354F5EB7C587}"/>
                  </a:ext>
                </a:extLst>
              </p:cNvPr>
              <p:cNvSpPr/>
              <p:nvPr/>
            </p:nvSpPr>
            <p:spPr>
              <a:xfrm>
                <a:off x="221514" y="3291830"/>
                <a:ext cx="8686800" cy="1516056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隐层神经元激活函数选用对数型激活函数，故节点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的输出为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：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285750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endParaRPr lang="en-US" altLang="zh-CN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285750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zh-CN" sz="18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其中节点</a:t>
                </a:r>
                <a14:m>
                  <m:oMath xmlns:m="http://schemas.openxmlformats.org/officeDocument/2006/math">
                    <m:r>
                      <a:rPr lang="en-US" altLang="zh-CN" sz="1800" b="1" i="1" kern="100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zh-CN" altLang="zh-CN" sz="1800" b="1" kern="100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的总输入为：</a:t>
                </a:r>
              </a:p>
              <a:p>
                <a:pPr marL="285750" indent="-285750">
                  <a:lnSpc>
                    <a:spcPct val="20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endPara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900E654B-0128-4B3D-A40F-354F5EB7C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14" y="3291830"/>
                <a:ext cx="8686800" cy="1516056"/>
              </a:xfrm>
              <a:prstGeom prst="rect">
                <a:avLst/>
              </a:prstGeom>
              <a:blipFill>
                <a:blip r:embed="rId6"/>
                <a:stretch>
                  <a:fillRect l="-280" t="-11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3AA166FD-A91B-617C-D8D9-8D7EF49F603E}"/>
              </a:ext>
            </a:extLst>
          </p:cNvPr>
          <p:cNvSpPr/>
          <p:nvPr/>
        </p:nvSpPr>
        <p:spPr>
          <a:xfrm>
            <a:off x="874895" y="2781969"/>
            <a:ext cx="295232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隐藏层神经元激活函数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七角星 7">
            <a:extLst>
              <a:ext uri="{FF2B5EF4-FFF2-40B4-BE49-F238E27FC236}">
                <a16:creationId xmlns:a16="http://schemas.microsoft.com/office/drawing/2014/main" id="{D3A54035-BF68-07D5-BB19-3A2C2F0C4B5A}"/>
              </a:ext>
            </a:extLst>
          </p:cNvPr>
          <p:cNvSpPr/>
          <p:nvPr/>
        </p:nvSpPr>
        <p:spPr>
          <a:xfrm>
            <a:off x="370839" y="2535746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7025141-6E90-C269-BF9B-918D06E4C890}"/>
                  </a:ext>
                </a:extLst>
              </p:cNvPr>
              <p:cNvSpPr txBox="1"/>
              <p:nvPr/>
            </p:nvSpPr>
            <p:spPr>
              <a:xfrm>
                <a:off x="2873415" y="3543858"/>
                <a:ext cx="3397170" cy="559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𝐥𝐣</m:t>
                          </m:r>
                        </m:sub>
                      </m:sSub>
                      <m:r>
                        <a:rPr lang="zh-CN" altLang="en-US" sz="16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600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16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sz="1600" b="1" i="0">
                                  <a:latin typeface="Cambria Math" panose="02040503050406030204" pitchFamily="18" charset="0"/>
                                </a:rPr>
                                <m:t>𝐥𝐣</m:t>
                              </m:r>
                            </m:sub>
                          </m:sSub>
                        </m:e>
                      </m:d>
                      <m:r>
                        <a:rPr lang="zh-CN" altLang="en-US" sz="16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sz="16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b="1" i="0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sz="16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1600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16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zh-CN" altLang="en-US" sz="16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zh-CN" altLang="en-US" sz="16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zh-CN" altLang="en-US" sz="1600" b="1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7025141-6E90-C269-BF9B-918D06E4C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415" y="3543858"/>
                <a:ext cx="3397170" cy="5590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28E8A55-88C5-9829-D6C6-CCB23F27810C}"/>
                  </a:ext>
                </a:extLst>
              </p:cNvPr>
              <p:cNvSpPr txBox="1"/>
              <p:nvPr/>
            </p:nvSpPr>
            <p:spPr>
              <a:xfrm>
                <a:off x="3239852" y="4013332"/>
                <a:ext cx="2664296" cy="790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zh-CN" altLang="en-US" sz="1600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16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1600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zh-CN" altLang="en-US" sz="16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zh-CN" altLang="en-US" sz="1600" b="1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1600" b="1" i="1">
                          <a:latin typeface="Cambria Math" panose="02040503050406030204" pitchFamily="18" charset="0"/>
                        </a:rPr>
                        <m:t>𝑰</m:t>
                      </m:r>
                      <m:sSub>
                        <m:sSubPr>
                          <m:ctrlPr>
                            <a:rPr lang="zh-CN" altLang="en-US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𝒋𝒊</m:t>
                          </m:r>
                        </m:sub>
                      </m:sSub>
                      <m:r>
                        <a:rPr lang="zh-CN" altLang="en-US" sz="1600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16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zh-CN" altLang="en-US" sz="1600" b="1" i="1">
                              <a:latin typeface="Cambria Math" panose="02040503050406030204" pitchFamily="18" charset="0"/>
                            </a:rPr>
                            <m:t>𝒋𝒋</m:t>
                          </m:r>
                        </m:sub>
                      </m:sSub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28E8A55-88C5-9829-D6C6-CCB23F278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852" y="4013332"/>
                <a:ext cx="2664296" cy="7906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81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339503"/>
            <a:ext cx="6944631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381893"/>
            <a:ext cx="6620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8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章 神经网络及其在智能传感器系统中的应用</a:t>
            </a:r>
            <a:endParaRPr lang="zh-CN" altLang="zh-CN" sz="2400" b="1" dirty="0">
              <a:solidFill>
                <a:schemeClr val="bg1"/>
              </a:solidFill>
              <a:latin typeface="Arial" panose="020B0604020202020204" pitchFamily="34" charset="0"/>
              <a:ea typeface="微软雅黑" pitchFamily="34" charset="-122"/>
              <a:sym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圆柱形 21"/>
          <p:cNvSpPr/>
          <p:nvPr/>
        </p:nvSpPr>
        <p:spPr>
          <a:xfrm>
            <a:off x="1252482" y="1882123"/>
            <a:ext cx="828092" cy="5040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069032" y="3390956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9.1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圆柱形 23"/>
          <p:cNvSpPr/>
          <p:nvPr/>
        </p:nvSpPr>
        <p:spPr>
          <a:xfrm>
            <a:off x="2131422" y="3435825"/>
            <a:ext cx="828092" cy="5040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226873" y="3509053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60494" y="1986069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8.2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圆柱形 34"/>
          <p:cNvSpPr/>
          <p:nvPr/>
        </p:nvSpPr>
        <p:spPr>
          <a:xfrm>
            <a:off x="2584630" y="1882123"/>
            <a:ext cx="2088232" cy="504056"/>
          </a:xfrm>
          <a:prstGeom prst="can">
            <a:avLst>
              <a:gd name="adj" fmla="val 1375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神经网络基础知识</a:t>
            </a:r>
          </a:p>
        </p:txBody>
      </p:sp>
      <p:sp>
        <p:nvSpPr>
          <p:cNvPr id="36" name="圆柱形 35"/>
          <p:cNvSpPr/>
          <p:nvPr/>
        </p:nvSpPr>
        <p:spPr>
          <a:xfrm>
            <a:off x="3315061" y="3435735"/>
            <a:ext cx="4966843" cy="504056"/>
          </a:xfrm>
          <a:prstGeom prst="can">
            <a:avLst>
              <a:gd name="adj" fmla="val 1375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神经网络实现涡流传感器测量数据拟合</a:t>
            </a:r>
          </a:p>
        </p:txBody>
      </p:sp>
      <p:cxnSp>
        <p:nvCxnSpPr>
          <p:cNvPr id="41" name="直接连接符 40"/>
          <p:cNvCxnSpPr>
            <a:endCxn id="35" idx="2"/>
          </p:cNvCxnSpPr>
          <p:nvPr/>
        </p:nvCxnSpPr>
        <p:spPr>
          <a:xfrm>
            <a:off x="2109428" y="2134151"/>
            <a:ext cx="47520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4" idx="4"/>
            <a:endCxn id="36" idx="2"/>
          </p:cNvCxnSpPr>
          <p:nvPr/>
        </p:nvCxnSpPr>
        <p:spPr>
          <a:xfrm flipV="1">
            <a:off x="2959514" y="3687763"/>
            <a:ext cx="355547" cy="9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1727684" y="2632656"/>
            <a:ext cx="828092" cy="5040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TextBox 32"/>
          <p:cNvSpPr txBox="1"/>
          <p:nvPr/>
        </p:nvSpPr>
        <p:spPr>
          <a:xfrm>
            <a:off x="1835696" y="2736602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8.3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圆柱形 17"/>
          <p:cNvSpPr/>
          <p:nvPr/>
        </p:nvSpPr>
        <p:spPr>
          <a:xfrm>
            <a:off x="3059832" y="2632656"/>
            <a:ext cx="1512168" cy="504056"/>
          </a:xfrm>
          <a:prstGeom prst="can">
            <a:avLst>
              <a:gd name="adj" fmla="val 1375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</a:t>
            </a:r>
          </a:p>
        </p:txBody>
      </p:sp>
      <p:cxnSp>
        <p:nvCxnSpPr>
          <p:cNvPr id="19" name="直接连接符 18"/>
          <p:cNvCxnSpPr>
            <a:endCxn id="18" idx="2"/>
          </p:cNvCxnSpPr>
          <p:nvPr/>
        </p:nvCxnSpPr>
        <p:spPr>
          <a:xfrm>
            <a:off x="2584630" y="2884684"/>
            <a:ext cx="47520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圆柱形 21">
            <a:extLst>
              <a:ext uri="{FF2B5EF4-FFF2-40B4-BE49-F238E27FC236}">
                <a16:creationId xmlns:a16="http://schemas.microsoft.com/office/drawing/2014/main" id="{BE6CB108-6F15-0A10-2399-D95697897DFF}"/>
              </a:ext>
            </a:extLst>
          </p:cNvPr>
          <p:cNvSpPr/>
          <p:nvPr/>
        </p:nvSpPr>
        <p:spPr>
          <a:xfrm>
            <a:off x="865297" y="1131590"/>
            <a:ext cx="828092" cy="5040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TextBox 32">
            <a:extLst>
              <a:ext uri="{FF2B5EF4-FFF2-40B4-BE49-F238E27FC236}">
                <a16:creationId xmlns:a16="http://schemas.microsoft.com/office/drawing/2014/main" id="{8DB7BE4C-CAE0-640C-B694-C6D87F4E1D88}"/>
              </a:ext>
            </a:extLst>
          </p:cNvPr>
          <p:cNvSpPr txBox="1"/>
          <p:nvPr/>
        </p:nvSpPr>
        <p:spPr>
          <a:xfrm>
            <a:off x="973309" y="1235536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8.1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圆柱形 34">
            <a:extLst>
              <a:ext uri="{FF2B5EF4-FFF2-40B4-BE49-F238E27FC236}">
                <a16:creationId xmlns:a16="http://schemas.microsoft.com/office/drawing/2014/main" id="{058C8388-7578-A272-294E-B833551AA234}"/>
              </a:ext>
            </a:extLst>
          </p:cNvPr>
          <p:cNvSpPr/>
          <p:nvPr/>
        </p:nvSpPr>
        <p:spPr>
          <a:xfrm>
            <a:off x="2197445" y="1131590"/>
            <a:ext cx="828092" cy="504056"/>
          </a:xfrm>
          <a:prstGeom prst="can">
            <a:avLst>
              <a:gd name="adj" fmla="val 1375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概述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EF4929D-D8A5-0A73-6A04-8485EB886401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722243" y="1383618"/>
            <a:ext cx="47520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2">
            <a:extLst>
              <a:ext uri="{FF2B5EF4-FFF2-40B4-BE49-F238E27FC236}">
                <a16:creationId xmlns:a16="http://schemas.microsoft.com/office/drawing/2014/main" id="{DC8ABDE6-77E4-25AC-33BD-4B2D9592672D}"/>
              </a:ext>
            </a:extLst>
          </p:cNvPr>
          <p:cNvSpPr txBox="1"/>
          <p:nvPr/>
        </p:nvSpPr>
        <p:spPr>
          <a:xfrm>
            <a:off x="2389867" y="4229374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9.1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圆柱形 23">
            <a:extLst>
              <a:ext uri="{FF2B5EF4-FFF2-40B4-BE49-F238E27FC236}">
                <a16:creationId xmlns:a16="http://schemas.microsoft.com/office/drawing/2014/main" id="{6AE70A7E-B1BC-66A1-233E-E97B39083287}"/>
              </a:ext>
            </a:extLst>
          </p:cNvPr>
          <p:cNvSpPr/>
          <p:nvPr/>
        </p:nvSpPr>
        <p:spPr>
          <a:xfrm>
            <a:off x="2452257" y="4274243"/>
            <a:ext cx="828092" cy="5040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TextBox 31">
            <a:extLst>
              <a:ext uri="{FF2B5EF4-FFF2-40B4-BE49-F238E27FC236}">
                <a16:creationId xmlns:a16="http://schemas.microsoft.com/office/drawing/2014/main" id="{FA05C1D1-9B47-F9B2-151A-2D80E637980E}"/>
              </a:ext>
            </a:extLst>
          </p:cNvPr>
          <p:cNvSpPr txBox="1"/>
          <p:nvPr/>
        </p:nvSpPr>
        <p:spPr>
          <a:xfrm>
            <a:off x="2547708" y="4347471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8.5</a:t>
            </a:r>
            <a:endParaRPr lang="zh-CN" altLang="en-US" sz="20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圆柱形 35">
            <a:extLst>
              <a:ext uri="{FF2B5EF4-FFF2-40B4-BE49-F238E27FC236}">
                <a16:creationId xmlns:a16="http://schemas.microsoft.com/office/drawing/2014/main" id="{11A7060C-3EF1-DF1A-B979-8B052EE527CF}"/>
              </a:ext>
            </a:extLst>
          </p:cNvPr>
          <p:cNvSpPr/>
          <p:nvPr/>
        </p:nvSpPr>
        <p:spPr>
          <a:xfrm>
            <a:off x="3635896" y="4243525"/>
            <a:ext cx="3092331" cy="504056"/>
          </a:xfrm>
          <a:prstGeom prst="can">
            <a:avLst>
              <a:gd name="adj" fmla="val 1375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89EE7C4-0474-602D-8DE0-FC1943398E2C}"/>
              </a:ext>
            </a:extLst>
          </p:cNvPr>
          <p:cNvCxnSpPr>
            <a:cxnSpLocks/>
            <a:stCxn id="13" idx="4"/>
            <a:endCxn id="15" idx="2"/>
          </p:cNvCxnSpPr>
          <p:nvPr/>
        </p:nvCxnSpPr>
        <p:spPr>
          <a:xfrm flipV="1">
            <a:off x="3280349" y="4495553"/>
            <a:ext cx="355547" cy="3071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96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968043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6297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8.3.3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神经网络的神经元模型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246211" y="1984081"/>
            <a:ext cx="8686800" cy="21358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输出层神经元激活函数选对数型激活函数。节点</a:t>
            </a:r>
            <a:r>
              <a:rPr lang="en-US" altLang="zh-CN" b="1" i="1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k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的输出：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其中节点</a:t>
            </a:r>
            <a:r>
              <a:rPr lang="en-US" altLang="zh-CN" b="1" i="1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k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的总输入：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99592" y="1374326"/>
            <a:ext cx="295232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输出层神经元激活函数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七角星 7"/>
          <p:cNvSpPr/>
          <p:nvPr/>
        </p:nvSpPr>
        <p:spPr>
          <a:xfrm>
            <a:off x="395536" y="1128103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EBFB3DA-449C-675E-824F-C52848E78386}"/>
                  </a:ext>
                </a:extLst>
              </p:cNvPr>
              <p:cNvSpPr txBox="1"/>
              <p:nvPr/>
            </p:nvSpPr>
            <p:spPr>
              <a:xfrm>
                <a:off x="3059832" y="2368454"/>
                <a:ext cx="3024336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𝐞</m:t>
                              </m:r>
                            </m:e>
                            <m:sup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zh-CN" altLang="en-US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EBFB3DA-449C-675E-824F-C52848E78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368454"/>
                <a:ext cx="3024336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4844084-392E-63E7-E174-C5E4B0CF7CF6}"/>
                  </a:ext>
                </a:extLst>
              </p:cNvPr>
              <p:cNvSpPr txBox="1"/>
              <p:nvPr/>
            </p:nvSpPr>
            <p:spPr>
              <a:xfrm>
                <a:off x="3077443" y="3112843"/>
                <a:ext cx="3024336" cy="917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𝒍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e>
                            <m:sub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𝑳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𝒌𝒋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4844084-392E-63E7-E174-C5E4B0CF7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443" y="3112843"/>
                <a:ext cx="3024336" cy="9176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471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571999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322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8.3.4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神经网络的学习算法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884E06-9376-6041-7C23-FAAF0E884B80}"/>
              </a:ext>
            </a:extLst>
          </p:cNvPr>
          <p:cNvSpPr/>
          <p:nvPr/>
        </p:nvSpPr>
        <p:spPr>
          <a:xfrm>
            <a:off x="228600" y="987574"/>
            <a:ext cx="8686800" cy="4220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初始化：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随机设定网络的权值和阈值；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确定输入样本分组与网络结构；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设定学习因子（步长）、动量因子等参数；</a:t>
            </a:r>
            <a:endParaRPr lang="en-US" altLang="zh-CN" sz="17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前向传播：输入数据经各层神经元激活函数处理，从输入层到输出层逐层计算，</a:t>
            </a:r>
            <a:b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</a:b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得到网络输出；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误差计算：输出层总误差为所有输出节点误差的综合（通常用均方误差）；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反向传播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: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按误差反向传播算法，根据输出误差向前一层层计算，得到各层训练误差；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计算输出层和隐层的训练误差，求梯度；</a:t>
            </a:r>
            <a:endParaRPr lang="en-US" altLang="zh-CN" sz="17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17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352267A-C2E1-00F3-0FE9-12D50F6F7005}"/>
                  </a:ext>
                </a:extLst>
              </p:cNvPr>
              <p:cNvSpPr txBox="1"/>
              <p:nvPr/>
            </p:nvSpPr>
            <p:spPr>
              <a:xfrm>
                <a:off x="3311860" y="3284854"/>
                <a:ext cx="2520280" cy="8710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  <m:e>
                          <m:d>
                            <m:dPr>
                              <m:begChr m:val=""/>
                              <m:endChr m:val="["/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1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nary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zh-CN" altLang="en-US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352267A-C2E1-00F3-0FE9-12D50F6F7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860" y="3284854"/>
                <a:ext cx="2520280" cy="8710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45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571999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322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8.3.4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神经网络的学习算法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884E06-9376-6041-7C23-FAAF0E884B80}"/>
              </a:ext>
            </a:extLst>
          </p:cNvPr>
          <p:cNvSpPr/>
          <p:nvPr/>
        </p:nvSpPr>
        <p:spPr>
          <a:xfrm>
            <a:off x="228600" y="987574"/>
            <a:ext cx="8686800" cy="3127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权值与阈值修正（参数更新）：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按梯度下降法更新权值和阈值，修正公式如下：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可引入动量项加速收敛，提高稳定性；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停止判断：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判断均方误差是否满足预设阈值；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若误差足够小，则训练结束；否则，进入下一轮迭代；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17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E942433-BE7E-7817-99DE-03B29A241E48}"/>
                  </a:ext>
                </a:extLst>
              </p:cNvPr>
              <p:cNvSpPr txBox="1"/>
              <p:nvPr/>
            </p:nvSpPr>
            <p:spPr>
              <a:xfrm>
                <a:off x="3310902" y="1815121"/>
                <a:ext cx="2522195" cy="734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800" b="1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CN" sz="1800" b="1">
                              <a:effectLst/>
                              <a:latin typeface="Cambria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new</m:t>
                          </m:r>
                        </m:sup>
                      </m:sSup>
                      <m:r>
                        <a:rPr lang="en-US" altLang="zh-CN" sz="1800" b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18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𝒘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CN" sz="1800" b="1">
                              <a:effectLst/>
                              <a:latin typeface="Cambria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old</m:t>
                          </m:r>
                        </m:sup>
                      </m:sSup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sz="1800" b="1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𝜼</m:t>
                      </m:r>
                      <m:f>
                        <m:fPr>
                          <m:ctrlPr>
                            <a:rPr lang="zh-CN" altLang="zh-CN" sz="1800" b="1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en-US" altLang="zh-CN" sz="1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𝑬</m:t>
                          </m:r>
                        </m:num>
                        <m:den>
                          <m:r>
                            <a:rPr lang="en-US" altLang="zh-CN" sz="1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𝝏</m:t>
                          </m:r>
                          <m:r>
                            <a:rPr lang="en-US" altLang="zh-CN" sz="1800" b="1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𝒘</m:t>
                          </m:r>
                        </m:den>
                      </m:f>
                    </m:oMath>
                  </m:oMathPara>
                </a14:m>
                <a:endParaRPr lang="zh-CN" altLang="zh-CN" sz="1800" b="1" dirty="0"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E942433-BE7E-7817-99DE-03B29A24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902" y="1815121"/>
                <a:ext cx="2522195" cy="734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588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571999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322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8.3.4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神经网络的学习算法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E915BBDD-CA83-3601-D76B-1C20F569DA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992999"/>
            <a:ext cx="3564396" cy="395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70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263528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142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8.3.5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神经网络的优化器</a:t>
            </a:r>
          </a:p>
        </p:txBody>
      </p:sp>
      <p:sp>
        <p:nvSpPr>
          <p:cNvPr id="22" name="AutoShape 40"/>
          <p:cNvSpPr>
            <a:spLocks noChangeAspect="1" noChangeArrowheads="1" noTextEdit="1"/>
          </p:cNvSpPr>
          <p:nvPr/>
        </p:nvSpPr>
        <p:spPr bwMode="auto">
          <a:xfrm>
            <a:off x="4263529" y="1207732"/>
            <a:ext cx="1783708" cy="113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6E9CC8C-80A9-2F4D-8317-86D081BC5A4B}"/>
              </a:ext>
            </a:extLst>
          </p:cNvPr>
          <p:cNvSpPr txBox="1"/>
          <p:nvPr/>
        </p:nvSpPr>
        <p:spPr>
          <a:xfrm>
            <a:off x="228600" y="1046053"/>
            <a:ext cx="8686800" cy="213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优化器的主要用于在反向传播过程中，指引损失函数的各个参数往正确的方向更新合适的大小，使得更新后的各个参数让损失函数值不断逼近全局最小，常用的优化器有：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lbfgs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优化器：适用于小规模数据，对于大规模数据，训练时间可能会过长；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sgd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优化器：适用于大规模数据集，训练速度快，但可能会陷入局部最优解；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adam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优化器：在大规模数据集和复杂模型中表现良好，收敛速度快，但在训练后期学习率可能过低。</a:t>
            </a:r>
          </a:p>
        </p:txBody>
      </p:sp>
    </p:spTree>
    <p:extLst>
      <p:ext uri="{BB962C8B-B14F-4D97-AF65-F5344CB8AC3E}">
        <p14:creationId xmlns:p14="http://schemas.microsoft.com/office/powerpoint/2010/main" val="2391831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" y="411510"/>
            <a:ext cx="7380310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7366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8.4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基于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神经网络实现涡流传感器测量数据的拟合</a:t>
            </a:r>
          </a:p>
        </p:txBody>
      </p:sp>
      <p:sp>
        <p:nvSpPr>
          <p:cNvPr id="22" name="AutoShape 40"/>
          <p:cNvSpPr>
            <a:spLocks noChangeAspect="1" noChangeArrowheads="1" noTextEdit="1"/>
          </p:cNvSpPr>
          <p:nvPr/>
        </p:nvSpPr>
        <p:spPr bwMode="auto">
          <a:xfrm>
            <a:off x="4263529" y="1207732"/>
            <a:ext cx="1783708" cy="113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28600" y="1207732"/>
            <a:ext cx="86868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所谓测量数据拟合，就是根据给定测量值和传感器对应的输出建立传感器的静态特性；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在前面的章节中我们介绍了利用曲线拟合法，即多项式进行测量数据拟合的方法，但这种方法可能会出现过拟合或欠拟合现象，降低拟合精度；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神经网络能够学习并拟合非线性数据，处理复杂的数据模式，拟合精度高于曲线拟合。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913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" y="411510"/>
            <a:ext cx="7380310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7366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8.4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基于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神经网络实现涡流传感器测量数据的拟合</a:t>
            </a:r>
          </a:p>
        </p:txBody>
      </p:sp>
      <p:sp>
        <p:nvSpPr>
          <p:cNvPr id="6" name="七角星 5"/>
          <p:cNvSpPr/>
          <p:nvPr/>
        </p:nvSpPr>
        <p:spPr>
          <a:xfrm>
            <a:off x="1506513" y="951570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663788" y="1008769"/>
            <a:ext cx="2270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8.4.1 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标定数据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七角星 7"/>
          <p:cNvSpPr/>
          <p:nvPr/>
        </p:nvSpPr>
        <p:spPr>
          <a:xfrm>
            <a:off x="1511660" y="1671650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663788" y="1728849"/>
            <a:ext cx="257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8.4.2 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样本集划分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七角星 9"/>
          <p:cNvSpPr/>
          <p:nvPr/>
        </p:nvSpPr>
        <p:spPr>
          <a:xfrm>
            <a:off x="1506086" y="2319722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七角星 14"/>
          <p:cNvSpPr/>
          <p:nvPr/>
        </p:nvSpPr>
        <p:spPr>
          <a:xfrm>
            <a:off x="1511660" y="3039802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63788" y="2411403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8.4.3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样本数据归一化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63788" y="3085546"/>
            <a:ext cx="45448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8.4.4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神经网络的设计与实现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七角星 14">
            <a:extLst>
              <a:ext uri="{FF2B5EF4-FFF2-40B4-BE49-F238E27FC236}">
                <a16:creationId xmlns:a16="http://schemas.microsoft.com/office/drawing/2014/main" id="{33673ECE-687F-8503-E7C5-6E747E41079D}"/>
              </a:ext>
            </a:extLst>
          </p:cNvPr>
          <p:cNvSpPr/>
          <p:nvPr/>
        </p:nvSpPr>
        <p:spPr>
          <a:xfrm>
            <a:off x="1511660" y="3759882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57CA4F-DAF6-02DB-4EFD-EBC977AEB71C}"/>
              </a:ext>
            </a:extLst>
          </p:cNvPr>
          <p:cNvSpPr/>
          <p:nvPr/>
        </p:nvSpPr>
        <p:spPr>
          <a:xfrm>
            <a:off x="2663788" y="3805626"/>
            <a:ext cx="2270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8.4.5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训练校验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七角星 14">
            <a:extLst>
              <a:ext uri="{FF2B5EF4-FFF2-40B4-BE49-F238E27FC236}">
                <a16:creationId xmlns:a16="http://schemas.microsoft.com/office/drawing/2014/main" id="{973C8B27-B2F9-E22C-60A3-A906E0EDEEBC}"/>
              </a:ext>
            </a:extLst>
          </p:cNvPr>
          <p:cNvSpPr/>
          <p:nvPr/>
        </p:nvSpPr>
        <p:spPr>
          <a:xfrm>
            <a:off x="1511660" y="4407954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259874-01A5-2B2C-3BFA-9AF323C762E7}"/>
              </a:ext>
            </a:extLst>
          </p:cNvPr>
          <p:cNvSpPr/>
          <p:nvPr/>
        </p:nvSpPr>
        <p:spPr>
          <a:xfrm>
            <a:off x="2663788" y="4453698"/>
            <a:ext cx="28857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8.4.6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拟合效果评价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469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237575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8.4.1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标定实验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987574"/>
            <a:ext cx="8686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</a:t>
            </a: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2.2</a:t>
            </a:r>
            <a:r>
              <a:rPr lang="zh-CN" altLang="en-US" sz="24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节介绍的传感器的静态标定方法，标定实验的步骤如下：</a:t>
            </a:r>
            <a:endParaRPr lang="en-US" altLang="zh-CN" sz="24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选用的涡流传感器的量程为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0-1.2mm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，将其等分为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30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份，每份增量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0.04mm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；</a:t>
            </a:r>
            <a:endParaRPr lang="en-US" altLang="zh-CN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在满足要求的设备和环境下，从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0mm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起点开始，每次增加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0.04mm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的位移，直至达到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1.2mm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满量程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；</a:t>
            </a:r>
            <a:endParaRPr lang="en-US" altLang="zh-CN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依次施加不同位移到传感器，使用网络分析仪测量其输出频率，并记录每个位移值及对应的输出频率。</a:t>
            </a:r>
          </a:p>
        </p:txBody>
      </p:sp>
    </p:spTree>
    <p:extLst>
      <p:ext uri="{BB962C8B-B14F-4D97-AF65-F5344CB8AC3E}">
        <p14:creationId xmlns:p14="http://schemas.microsoft.com/office/powerpoint/2010/main" val="2747397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237575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8.4.1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标定实验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732196"/>
              </p:ext>
            </p:extLst>
          </p:nvPr>
        </p:nvGraphicFramePr>
        <p:xfrm>
          <a:off x="827586" y="987575"/>
          <a:ext cx="7452826" cy="377968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304129">
                  <a:extLst>
                    <a:ext uri="{9D8B030D-6E8A-4147-A177-3AD203B41FA5}">
                      <a16:colId xmlns:a16="http://schemas.microsoft.com/office/drawing/2014/main" val="4071856006"/>
                    </a:ext>
                  </a:extLst>
                </a:gridCol>
                <a:gridCol w="1177685">
                  <a:extLst>
                    <a:ext uri="{9D8B030D-6E8A-4147-A177-3AD203B41FA5}">
                      <a16:colId xmlns:a16="http://schemas.microsoft.com/office/drawing/2014/main" val="3769486813"/>
                    </a:ext>
                  </a:extLst>
                </a:gridCol>
                <a:gridCol w="1307821">
                  <a:extLst>
                    <a:ext uri="{9D8B030D-6E8A-4147-A177-3AD203B41FA5}">
                      <a16:colId xmlns:a16="http://schemas.microsoft.com/office/drawing/2014/main" val="1344409852"/>
                    </a:ext>
                  </a:extLst>
                </a:gridCol>
                <a:gridCol w="1177685">
                  <a:extLst>
                    <a:ext uri="{9D8B030D-6E8A-4147-A177-3AD203B41FA5}">
                      <a16:colId xmlns:a16="http://schemas.microsoft.com/office/drawing/2014/main" val="323992484"/>
                    </a:ext>
                  </a:extLst>
                </a:gridCol>
                <a:gridCol w="1307821">
                  <a:extLst>
                    <a:ext uri="{9D8B030D-6E8A-4147-A177-3AD203B41FA5}">
                      <a16:colId xmlns:a16="http://schemas.microsoft.com/office/drawing/2014/main" val="612799871"/>
                    </a:ext>
                  </a:extLst>
                </a:gridCol>
                <a:gridCol w="1177685">
                  <a:extLst>
                    <a:ext uri="{9D8B030D-6E8A-4147-A177-3AD203B41FA5}">
                      <a16:colId xmlns:a16="http://schemas.microsoft.com/office/drawing/2014/main" val="3590240365"/>
                    </a:ext>
                  </a:extLst>
                </a:gridCol>
              </a:tblGrid>
              <a:tr h="343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FFFFFF"/>
                          </a:solidFill>
                          <a:effectLst/>
                        </a:rPr>
                        <a:t>位移</a:t>
                      </a:r>
                      <a:r>
                        <a:rPr lang="en-US" sz="1050" kern="100" dirty="0">
                          <a:solidFill>
                            <a:srgbClr val="FFFFFF"/>
                          </a:solidFill>
                          <a:effectLst/>
                        </a:rPr>
                        <a:t> d/mm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FFFFFF"/>
                          </a:solidFill>
                          <a:effectLst/>
                        </a:rPr>
                        <a:t>频率</a:t>
                      </a:r>
                      <a:r>
                        <a:rPr lang="en-US" sz="1050" kern="100" dirty="0">
                          <a:solidFill>
                            <a:srgbClr val="FFFFFF"/>
                          </a:solidFill>
                          <a:effectLst/>
                        </a:rPr>
                        <a:t> f/Hz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FFFFFF"/>
                          </a:solidFill>
                          <a:effectLst/>
                        </a:rPr>
                        <a:t>位移</a:t>
                      </a:r>
                      <a:r>
                        <a:rPr lang="en-US" sz="1050" kern="100" dirty="0">
                          <a:solidFill>
                            <a:srgbClr val="FFFFFF"/>
                          </a:solidFill>
                          <a:effectLst/>
                        </a:rPr>
                        <a:t> d/mm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FFFFFF"/>
                          </a:solidFill>
                          <a:effectLst/>
                        </a:rPr>
                        <a:t>频率</a:t>
                      </a:r>
                      <a:r>
                        <a:rPr lang="en-US" sz="1050" kern="100" dirty="0">
                          <a:solidFill>
                            <a:srgbClr val="FFFFFF"/>
                          </a:solidFill>
                          <a:effectLst/>
                        </a:rPr>
                        <a:t> f/Hz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FFFFFF"/>
                          </a:solidFill>
                          <a:effectLst/>
                        </a:rPr>
                        <a:t>位移</a:t>
                      </a:r>
                      <a:r>
                        <a:rPr lang="en-US" sz="1050" kern="100" dirty="0">
                          <a:solidFill>
                            <a:srgbClr val="FFFFFF"/>
                          </a:solidFill>
                          <a:effectLst/>
                        </a:rPr>
                        <a:t> d/mm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050" kern="100" dirty="0">
                          <a:solidFill>
                            <a:srgbClr val="FFFFFF"/>
                          </a:solidFill>
                          <a:effectLst/>
                        </a:rPr>
                        <a:t>频率</a:t>
                      </a:r>
                      <a:r>
                        <a:rPr lang="en-US" sz="1050" kern="100" dirty="0">
                          <a:solidFill>
                            <a:srgbClr val="FFFFFF"/>
                          </a:solidFill>
                          <a:effectLst/>
                        </a:rPr>
                        <a:t> f/Hz</a:t>
                      </a:r>
                      <a:endParaRPr lang="zh-CN" sz="1050" kern="10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763752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382.016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0.414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389.095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0.828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392.954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95327210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0.0414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382.908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0.4554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389.589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0.8694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393.153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9067275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0.0828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383.752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0.4968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389.988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0.9108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393.309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6566955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0.1242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384.595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0.5382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390.469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0.9522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393.413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80277520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0.1656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385.388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0.5796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390.857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0.9936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393.503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5414814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0.207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386.137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0.621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391.308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1.035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393.594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059116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0.2484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386.814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0.6624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391.736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1.0764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393.696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23343735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0.2898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387.48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0.7038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392.099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1.1178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393.783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4671231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0.3312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388.059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0.7452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392.389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1.1592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393.864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3920083"/>
                  </a:ext>
                </a:extLst>
              </a:tr>
              <a:tr h="3436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05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0.3726</a:t>
                      </a:r>
                      <a:endParaRPr lang="zh-CN" sz="105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388.651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0.7866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392.658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>
                          <a:effectLst/>
                        </a:rPr>
                        <a:t>1.2006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kern="100" dirty="0">
                          <a:effectLst/>
                        </a:rPr>
                        <a:t>393.958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317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392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273579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8.4.2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样本集划分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987574"/>
            <a:ext cx="8686800" cy="2345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为了提高模型的泛化能力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样本数据集通常会被划分为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训练集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测试集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分别用于模型训练和测试评估；</a:t>
            </a: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数据量较小时，一般采用较为保守的划分比例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即从量程范围内随机选取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80%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的数据作为训练集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另外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20%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作为测试集；</a:t>
            </a:r>
          </a:p>
          <a:p>
            <a: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这样可以确保测试集中有足够数量的样本来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评估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模型的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泛化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性能；</a:t>
            </a:r>
            <a:endParaRPr lang="zh-CN" altLang="en-US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37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411510"/>
            <a:ext cx="1583667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500" y="434685"/>
            <a:ext cx="1398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8.1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059582"/>
            <a:ext cx="8686800" cy="3929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人工神经网络简介：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人工神经网络是一种大规模非线性自适应系统，由大量神经元组成；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网络设计灵感来源于现代神经生理学目标：模拟人脑处理和记忆信息的方式，实现类脑信息处理能力；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7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Konhonen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将其定义为：由简单（通常可自适应）单元和层级组织构成的大规模并行系统；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神经网络不是对实际神经系统的完全还原，而是经过简化和抽象的模型；</a:t>
            </a:r>
            <a:endParaRPr lang="en-US" altLang="zh-CN" sz="17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发展历史简述：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1943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年：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McCulloch 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 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Pitts 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提出 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M-P 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神经元模型，首次数学描述神经元及网络结构；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世纪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70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年代：人工智能和专家系统兴起，神经网络发展一度低潮，但基础研究未停滞；</a:t>
            </a:r>
          </a:p>
          <a:p>
            <a:pPr marL="742950" lvl="1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世纪</a:t>
            </a:r>
            <a:r>
              <a:rPr lang="en-US" altLang="zh-CN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80</a:t>
            </a:r>
            <a:r>
              <a:rPr lang="zh-CN" altLang="en-US" sz="17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年代：神经网络研究再次兴盛，逐步应用于更多领域；</a:t>
            </a:r>
            <a:endParaRPr lang="en-US" altLang="zh-CN" sz="17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90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39503"/>
            <a:ext cx="3233729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31085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8.4.3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样本数据归一化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228600" y="987574"/>
                <a:ext cx="8686800" cy="31490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Clr>
                    <a:schemeClr val="accent3">
                      <a:lumMod val="75000"/>
                    </a:schemeClr>
                  </a:buClr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为</a:t>
                </a:r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提高拟合效果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，需对数据进行</a:t>
                </a:r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归一化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处理，使其取值范围为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[-1,1]</a:t>
                </a:r>
                <a:r>
                  <a:rPr lang="zh-CN" altLang="en-US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或</a:t>
                </a:r>
                <a:r>
                  <a:rPr lang="en-US" altLang="zh-CN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[0,1]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。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  <a:buClr>
                    <a:schemeClr val="accent3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ˉ"/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𝒎𝒊𝒏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000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式中：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marL="800100" lvl="1" indent="-34290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ˉ"/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—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归一化后的样本数据；</a:t>
                </a:r>
              </a:p>
              <a:p>
                <a:pPr marL="800100" lvl="1" indent="-34290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 X—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归一化前的样本数据；</a:t>
                </a:r>
              </a:p>
              <a:p>
                <a:pPr marL="800100" lvl="1" indent="-34290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—X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所在行的最小值；</a:t>
                </a:r>
              </a:p>
              <a:p>
                <a:pPr marL="800100" lvl="1" indent="-34290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—X</a:t>
                </a: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所在行的最大值；</a:t>
                </a:r>
                <a:endParaRPr lang="en-US" altLang="zh-CN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87574"/>
                <a:ext cx="8686800" cy="3149004"/>
              </a:xfrm>
              <a:prstGeom prst="rect">
                <a:avLst/>
              </a:prstGeom>
              <a:blipFill>
                <a:blip r:embed="rId3"/>
                <a:stretch>
                  <a:fillRect l="-632"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3885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" y="339503"/>
            <a:ext cx="4752019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4459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8.4.4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神经网络的设计与实现</a:t>
            </a:r>
          </a:p>
        </p:txBody>
      </p:sp>
      <p:pic>
        <p:nvPicPr>
          <p:cNvPr id="6" name="图片 5" descr="手机屏幕截图&#10;&#10;中度可信度描述已自动生成">
            <a:extLst>
              <a:ext uri="{FF2B5EF4-FFF2-40B4-BE49-F238E27FC236}">
                <a16:creationId xmlns:a16="http://schemas.microsoft.com/office/drawing/2014/main" id="{A5A6A57C-9BE3-FF0B-A33F-4837EB6CD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718" y="941499"/>
            <a:ext cx="3074454" cy="393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19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273579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8.4.5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训练与校验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89E504-2DBC-E5A7-20CC-01402108030B}"/>
              </a:ext>
            </a:extLst>
          </p:cNvPr>
          <p:cNvSpPr/>
          <p:nvPr/>
        </p:nvSpPr>
        <p:spPr>
          <a:xfrm>
            <a:off x="228600" y="1760470"/>
            <a:ext cx="8686800" cy="28995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为了使模型能够更好地学习和预测，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神经网络的初始参数设置为：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输入层节点数：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隐层节点数：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50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输出层节点数：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最大迭代次数：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10000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激活函数：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tanh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优化器：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lbfgs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初始学习率：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0.01</a:t>
            </a: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8D6401-3F9A-6D94-3BED-4637F496B78D}"/>
              </a:ext>
            </a:extLst>
          </p:cNvPr>
          <p:cNvSpPr/>
          <p:nvPr/>
        </p:nvSpPr>
        <p:spPr>
          <a:xfrm>
            <a:off x="899592" y="1230310"/>
            <a:ext cx="1836204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初始参数设置</a:t>
            </a:r>
          </a:p>
        </p:txBody>
      </p:sp>
      <p:sp>
        <p:nvSpPr>
          <p:cNvPr id="7" name="七角星 6">
            <a:extLst>
              <a:ext uri="{FF2B5EF4-FFF2-40B4-BE49-F238E27FC236}">
                <a16:creationId xmlns:a16="http://schemas.microsoft.com/office/drawing/2014/main" id="{579E5F42-8D09-3169-BFC1-EC47C16D02A6}"/>
              </a:ext>
            </a:extLst>
          </p:cNvPr>
          <p:cNvSpPr/>
          <p:nvPr/>
        </p:nvSpPr>
        <p:spPr>
          <a:xfrm>
            <a:off x="395536" y="984087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317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273579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8.4.5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训练与校验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89E504-2DBC-E5A7-20CC-01402108030B}"/>
              </a:ext>
            </a:extLst>
          </p:cNvPr>
          <p:cNvSpPr/>
          <p:nvPr/>
        </p:nvSpPr>
        <p:spPr>
          <a:xfrm>
            <a:off x="228600" y="1760470"/>
            <a:ext cx="8686800" cy="27166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程序自动加载样本数据，并划分为训练集与测试集；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对数据进行归一化处理；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持续进行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10000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次训练与校验；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训练结束后，程序输出测试集的实际结果，与期望输出进行对比；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训练样本均方误差、测试样本均方误差均很小，拟合效果优良；</a:t>
            </a: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8D6401-3F9A-6D94-3BED-4637F496B78D}"/>
              </a:ext>
            </a:extLst>
          </p:cNvPr>
          <p:cNvSpPr/>
          <p:nvPr/>
        </p:nvSpPr>
        <p:spPr>
          <a:xfrm>
            <a:off x="899592" y="1230310"/>
            <a:ext cx="2016224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训练与测试流程</a:t>
            </a:r>
          </a:p>
        </p:txBody>
      </p:sp>
      <p:sp>
        <p:nvSpPr>
          <p:cNvPr id="7" name="七角星 6">
            <a:extLst>
              <a:ext uri="{FF2B5EF4-FFF2-40B4-BE49-F238E27FC236}">
                <a16:creationId xmlns:a16="http://schemas.microsoft.com/office/drawing/2014/main" id="{579E5F42-8D09-3169-BFC1-EC47C16D02A6}"/>
              </a:ext>
            </a:extLst>
          </p:cNvPr>
          <p:cNvSpPr/>
          <p:nvPr/>
        </p:nvSpPr>
        <p:spPr>
          <a:xfrm>
            <a:off x="395536" y="984087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1CEBBA4-BEE7-1853-66EA-D3BBFB8CA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63590"/>
              </p:ext>
            </p:extLst>
          </p:nvPr>
        </p:nvGraphicFramePr>
        <p:xfrm>
          <a:off x="288000" y="3676829"/>
          <a:ext cx="8568000" cy="640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4748">
                  <a:extLst>
                    <a:ext uri="{9D8B030D-6E8A-4147-A177-3AD203B41FA5}">
                      <a16:colId xmlns:a16="http://schemas.microsoft.com/office/drawing/2014/main" val="1019742846"/>
                    </a:ext>
                  </a:extLst>
                </a:gridCol>
                <a:gridCol w="897252">
                  <a:extLst>
                    <a:ext uri="{9D8B030D-6E8A-4147-A177-3AD203B41FA5}">
                      <a16:colId xmlns:a16="http://schemas.microsoft.com/office/drawing/2014/main" val="1234477799"/>
                    </a:ext>
                  </a:extLst>
                </a:gridCol>
                <a:gridCol w="1071000">
                  <a:extLst>
                    <a:ext uri="{9D8B030D-6E8A-4147-A177-3AD203B41FA5}">
                      <a16:colId xmlns:a16="http://schemas.microsoft.com/office/drawing/2014/main" val="845689438"/>
                    </a:ext>
                  </a:extLst>
                </a:gridCol>
                <a:gridCol w="1071000">
                  <a:extLst>
                    <a:ext uri="{9D8B030D-6E8A-4147-A177-3AD203B41FA5}">
                      <a16:colId xmlns:a16="http://schemas.microsoft.com/office/drawing/2014/main" val="82931132"/>
                    </a:ext>
                  </a:extLst>
                </a:gridCol>
                <a:gridCol w="1071000">
                  <a:extLst>
                    <a:ext uri="{9D8B030D-6E8A-4147-A177-3AD203B41FA5}">
                      <a16:colId xmlns:a16="http://schemas.microsoft.com/office/drawing/2014/main" val="3471839140"/>
                    </a:ext>
                  </a:extLst>
                </a:gridCol>
                <a:gridCol w="1071000">
                  <a:extLst>
                    <a:ext uri="{9D8B030D-6E8A-4147-A177-3AD203B41FA5}">
                      <a16:colId xmlns:a16="http://schemas.microsoft.com/office/drawing/2014/main" val="1763928020"/>
                    </a:ext>
                  </a:extLst>
                </a:gridCol>
                <a:gridCol w="1071000">
                  <a:extLst>
                    <a:ext uri="{9D8B030D-6E8A-4147-A177-3AD203B41FA5}">
                      <a16:colId xmlns:a16="http://schemas.microsoft.com/office/drawing/2014/main" val="4264451414"/>
                    </a:ext>
                  </a:extLst>
                </a:gridCol>
                <a:gridCol w="1071000">
                  <a:extLst>
                    <a:ext uri="{9D8B030D-6E8A-4147-A177-3AD203B41FA5}">
                      <a16:colId xmlns:a16="http://schemas.microsoft.com/office/drawing/2014/main" val="3302015794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期望输出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f/Hz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383.752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393.958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390.469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389.095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393.783</a:t>
                      </a:r>
                      <a:endParaRPr lang="zh-CN" sz="14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393.594</a:t>
                      </a:r>
                      <a:endParaRPr lang="zh-CN" sz="14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393.309</a:t>
                      </a:r>
                      <a:endParaRPr lang="zh-CN" sz="14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9192346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实际输出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f/Hz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383.771</a:t>
                      </a:r>
                      <a:endParaRPr lang="zh-CN" sz="14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393.954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390.447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389.118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393.805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393.625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393.267</a:t>
                      </a:r>
                      <a:endParaRPr lang="zh-CN" sz="14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73148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ctr"/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绝对偏差</a:t>
                      </a: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f/Hz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-0.019</a:t>
                      </a:r>
                      <a:endParaRPr lang="zh-CN" sz="14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0.004</a:t>
                      </a:r>
                      <a:endParaRPr lang="zh-CN" sz="14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0.022</a:t>
                      </a:r>
                      <a:endParaRPr lang="zh-CN" sz="14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-0.023</a:t>
                      </a:r>
                      <a:endParaRPr lang="zh-CN" sz="14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-0.022</a:t>
                      </a:r>
                      <a:endParaRPr lang="zh-CN" sz="14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-0.031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0.042</a:t>
                      </a:r>
                      <a:endParaRPr lang="zh-CN" sz="14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293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306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273579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4929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8.4.5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训练与校验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89E504-2DBC-E5A7-20CC-01402108030B}"/>
              </a:ext>
            </a:extLst>
          </p:cNvPr>
          <p:cNvSpPr/>
          <p:nvPr/>
        </p:nvSpPr>
        <p:spPr>
          <a:xfrm>
            <a:off x="228600" y="1760470"/>
            <a:ext cx="8686800" cy="14433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在安装相关环境的电脑上训练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训练完成后，提取权重和阈值等模型参数；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基于这些参数，开发可在微控制器运行的预测函数；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将预测函数部署到微控制器，实现涡流传感器数据拟合和在线预测；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8D6401-3F9A-6D94-3BED-4637F496B78D}"/>
              </a:ext>
            </a:extLst>
          </p:cNvPr>
          <p:cNvSpPr/>
          <p:nvPr/>
        </p:nvSpPr>
        <p:spPr>
          <a:xfrm>
            <a:off x="899592" y="1230310"/>
            <a:ext cx="2556284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模型参数提取及部署</a:t>
            </a:r>
          </a:p>
        </p:txBody>
      </p:sp>
      <p:sp>
        <p:nvSpPr>
          <p:cNvPr id="7" name="七角星 6">
            <a:extLst>
              <a:ext uri="{FF2B5EF4-FFF2-40B4-BE49-F238E27FC236}">
                <a16:creationId xmlns:a16="http://schemas.microsoft.com/office/drawing/2014/main" id="{579E5F42-8D09-3169-BFC1-EC47C16D02A6}"/>
              </a:ext>
            </a:extLst>
          </p:cNvPr>
          <p:cNvSpPr/>
          <p:nvPr/>
        </p:nvSpPr>
        <p:spPr>
          <a:xfrm>
            <a:off x="395536" y="984087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861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" y="339503"/>
            <a:ext cx="309583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188" y="360766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8.4.6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拟合效果评价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D4D82C3-20AB-D15C-AB50-D71E0787A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284272"/>
              </p:ext>
            </p:extLst>
          </p:nvPr>
        </p:nvGraphicFramePr>
        <p:xfrm>
          <a:off x="395535" y="987574"/>
          <a:ext cx="8388933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5733">
                  <a:extLst>
                    <a:ext uri="{9D8B030D-6E8A-4147-A177-3AD203B41FA5}">
                      <a16:colId xmlns:a16="http://schemas.microsoft.com/office/drawing/2014/main" val="627574278"/>
                    </a:ext>
                  </a:extLst>
                </a:gridCol>
                <a:gridCol w="1432432">
                  <a:extLst>
                    <a:ext uri="{9D8B030D-6E8A-4147-A177-3AD203B41FA5}">
                      <a16:colId xmlns:a16="http://schemas.microsoft.com/office/drawing/2014/main" val="1290607586"/>
                    </a:ext>
                  </a:extLst>
                </a:gridCol>
                <a:gridCol w="1449825">
                  <a:extLst>
                    <a:ext uri="{9D8B030D-6E8A-4147-A177-3AD203B41FA5}">
                      <a16:colId xmlns:a16="http://schemas.microsoft.com/office/drawing/2014/main" val="1436599617"/>
                    </a:ext>
                  </a:extLst>
                </a:gridCol>
                <a:gridCol w="1305559">
                  <a:extLst>
                    <a:ext uri="{9D8B030D-6E8A-4147-A177-3AD203B41FA5}">
                      <a16:colId xmlns:a16="http://schemas.microsoft.com/office/drawing/2014/main" val="2816122528"/>
                    </a:ext>
                  </a:extLst>
                </a:gridCol>
                <a:gridCol w="1449825">
                  <a:extLst>
                    <a:ext uri="{9D8B030D-6E8A-4147-A177-3AD203B41FA5}">
                      <a16:colId xmlns:a16="http://schemas.microsoft.com/office/drawing/2014/main" val="989026294"/>
                    </a:ext>
                  </a:extLst>
                </a:gridCol>
                <a:gridCol w="1305559">
                  <a:extLst>
                    <a:ext uri="{9D8B030D-6E8A-4147-A177-3AD203B41FA5}">
                      <a16:colId xmlns:a16="http://schemas.microsoft.com/office/drawing/2014/main" val="2351271184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位移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d/mm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频率</a:t>
                      </a: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f/Hz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位移</a:t>
                      </a:r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d/mm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频率</a:t>
                      </a: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f/Hz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位移</a:t>
                      </a: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d/mm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频率</a:t>
                      </a: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f/Hz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5057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382.015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0.44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389.585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0.88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393.267 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132624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0.04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382.907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0.48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390.024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0.92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393.401 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0706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0.08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383.771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0.52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390.447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0.96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393.519 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890087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0.12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384.601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0.56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390.868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393.625 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2724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0.16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385.390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0.6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391.291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1.04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393.719 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55130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0.2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386.133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0.64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391.708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1.08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393.805 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76102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0.24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386.827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0.68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392.095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1.12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393.883 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07735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0.28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387.472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0.72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392.428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1.16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393.954 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78233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0.32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388.067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0.76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392.703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1.2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394.019 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74419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0.36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388.614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0.8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392.926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29250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0.4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389.118 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0.84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393.153</a:t>
                      </a:r>
                      <a:endParaRPr lang="zh-CN" altLang="en-US" sz="1800" b="1" kern="10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0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　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 </a:t>
                      </a:r>
                      <a:endParaRPr lang="zh-CN" altLang="en-US" sz="1800" b="1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7734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EA3C6BB-EEA0-819A-71EB-2CBB93675C76}"/>
                  </a:ext>
                </a:extLst>
              </p:cNvPr>
              <p:cNvSpPr txBox="1"/>
              <p:nvPr/>
            </p:nvSpPr>
            <p:spPr>
              <a:xfrm>
                <a:off x="3743908" y="4451154"/>
                <a:ext cx="5171492" cy="374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均方误差仅有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rPr>
                      <m:t>𝟓</m:t>
                    </m:r>
                    <m:r>
                      <a:rPr lang="en-US" altLang="zh-CN" b="1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rPr>
                      <m:t>.</m:t>
                    </m:r>
                    <m:r>
                      <a:rPr lang="en-US" altLang="zh-CN" b="1" i="1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rPr>
                      <m:t>𝟓𝟒𝟎</m:t>
                    </m:r>
                    <m:r>
                      <a:rPr lang="en-US" altLang="zh-CN" b="1">
                        <a:solidFill>
                          <a:prstClr val="black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rPr>
                      <m:t>×</m:t>
                    </m:r>
                    <m:sSup>
                      <m:sSupPr>
                        <m:ctrlPr>
                          <a:rPr lang="zh-CN" altLang="zh-CN" b="1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rPr>
                          <m:t>𝟏𝟎</m:t>
                        </m:r>
                      </m:e>
                      <m:sup>
                        <m:r>
                          <a:rPr lang="zh-CN" altLang="en-US" b="1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rPr>
                          <m:t>−</m:t>
                        </m:r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Arial" panose="020B0604020202020204" pitchFamily="34" charset="0"/>
                            <a:ea typeface="微软雅黑" panose="020B0503020204020204" pitchFamily="34" charset="-122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zh-CN" altLang="zh-CN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，能过达到精度要求</a:t>
                </a:r>
                <a:endPara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EA3C6BB-EEA0-819A-71EB-2CBB93675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908" y="4451154"/>
                <a:ext cx="5171492" cy="374846"/>
              </a:xfrm>
              <a:prstGeom prst="rect">
                <a:avLst/>
              </a:prstGeom>
              <a:blipFill>
                <a:blip r:embed="rId3"/>
                <a:stretch>
                  <a:fillRect l="-942" t="-6452" b="-24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220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" y="411510"/>
            <a:ext cx="4716013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A7B579-9BAC-9719-6812-95BC89A2E66B}"/>
              </a:ext>
            </a:extLst>
          </p:cNvPr>
          <p:cNvSpPr/>
          <p:nvPr/>
        </p:nvSpPr>
        <p:spPr>
          <a:xfrm>
            <a:off x="228600" y="1964393"/>
            <a:ext cx="8686800" cy="193950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神经网络的实现，主要依赖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numpy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库和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sklearn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库，在使用前必须安装它们；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Numpy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库的安装命令：</a:t>
            </a: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pip install </a:t>
            </a: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numpy</a:t>
            </a: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Sklearn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库的安装命令：</a:t>
            </a: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pip install scikit-learn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66A44B-5912-B149-FEE1-0D9109A33C30}"/>
              </a:ext>
            </a:extLst>
          </p:cNvPr>
          <p:cNvSpPr/>
          <p:nvPr/>
        </p:nvSpPr>
        <p:spPr>
          <a:xfrm>
            <a:off x="899592" y="1374326"/>
            <a:ext cx="205222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第三方库的安装</a:t>
            </a:r>
          </a:p>
        </p:txBody>
      </p:sp>
      <p:sp>
        <p:nvSpPr>
          <p:cNvPr id="17" name="七角星 6">
            <a:extLst>
              <a:ext uri="{FF2B5EF4-FFF2-40B4-BE49-F238E27FC236}">
                <a16:creationId xmlns:a16="http://schemas.microsoft.com/office/drawing/2014/main" id="{FF12FB24-0031-E629-B2BF-32C8CFA8C45D}"/>
              </a:ext>
            </a:extLst>
          </p:cNvPr>
          <p:cNvSpPr/>
          <p:nvPr/>
        </p:nvSpPr>
        <p:spPr>
          <a:xfrm>
            <a:off x="395536" y="1128103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6517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" y="411510"/>
            <a:ext cx="482402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A7B579-9BAC-9719-6812-95BC89A2E66B}"/>
              </a:ext>
            </a:extLst>
          </p:cNvPr>
          <p:cNvSpPr/>
          <p:nvPr/>
        </p:nvSpPr>
        <p:spPr>
          <a:xfrm>
            <a:off x="228600" y="1743658"/>
            <a:ext cx="8686800" cy="30475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在使用第三方库之前，需要在程序中导入它们；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对于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神经网络的实现，需要添加以下的导入语句：</a:t>
            </a: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066A44B-5912-B149-FEE1-0D9109A33C30}"/>
              </a:ext>
            </a:extLst>
          </p:cNvPr>
          <p:cNvSpPr/>
          <p:nvPr/>
        </p:nvSpPr>
        <p:spPr>
          <a:xfrm>
            <a:off x="899592" y="1269801"/>
            <a:ext cx="205222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引用第三方库</a:t>
            </a:r>
          </a:p>
        </p:txBody>
      </p:sp>
      <p:sp>
        <p:nvSpPr>
          <p:cNvPr id="17" name="七角星 6">
            <a:extLst>
              <a:ext uri="{FF2B5EF4-FFF2-40B4-BE49-F238E27FC236}">
                <a16:creationId xmlns:a16="http://schemas.microsoft.com/office/drawing/2014/main" id="{FF12FB24-0031-E629-B2BF-32C8CFA8C45D}"/>
              </a:ext>
            </a:extLst>
          </p:cNvPr>
          <p:cNvSpPr/>
          <p:nvPr/>
        </p:nvSpPr>
        <p:spPr>
          <a:xfrm>
            <a:off x="395536" y="1023578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BDDEB3-6BB0-F6FB-718B-33C9661991E6}"/>
              </a:ext>
            </a:extLst>
          </p:cNvPr>
          <p:cNvSpPr txBox="1"/>
          <p:nvPr/>
        </p:nvSpPr>
        <p:spPr>
          <a:xfrm>
            <a:off x="1421650" y="2577457"/>
            <a:ext cx="6300699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import </a:t>
            </a:r>
            <a:r>
              <a:rPr lang="en-US" altLang="zh-CN" sz="18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numpy</a:t>
            </a: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as np</a:t>
            </a:r>
            <a:endParaRPr lang="zh-CN" altLang="zh-CN" sz="18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304800"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from </a:t>
            </a:r>
            <a:r>
              <a:rPr lang="en-US" altLang="zh-CN" sz="18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sklearn.neural_network</a:t>
            </a: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import </a:t>
            </a:r>
            <a:r>
              <a:rPr lang="en-US" altLang="zh-CN" sz="18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MLPRegressor</a:t>
            </a:r>
            <a:endParaRPr lang="zh-CN" altLang="zh-CN" sz="18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304800"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from </a:t>
            </a:r>
            <a:r>
              <a:rPr lang="en-US" altLang="zh-CN" sz="18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sklearn.metrics</a:t>
            </a: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import </a:t>
            </a:r>
            <a:r>
              <a:rPr lang="en-US" altLang="zh-CN" sz="18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mean_squared_error</a:t>
            </a:r>
            <a:endParaRPr lang="zh-CN" altLang="zh-CN" sz="18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304800"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from </a:t>
            </a:r>
            <a:r>
              <a:rPr lang="en-US" altLang="zh-CN" sz="18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sklearn.model_selection</a:t>
            </a: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import </a:t>
            </a:r>
            <a:r>
              <a:rPr lang="en-US" altLang="zh-CN" sz="18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train_test_split</a:t>
            </a:r>
            <a:endParaRPr lang="zh-CN" altLang="zh-CN" sz="18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304800"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from </a:t>
            </a:r>
            <a:r>
              <a:rPr lang="en-US" altLang="zh-CN" sz="18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sklearn.preprocessing</a:t>
            </a:r>
            <a:r>
              <a:rPr lang="en-US" altLang="zh-CN" sz="18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import </a:t>
            </a:r>
            <a:r>
              <a:rPr lang="en-US" altLang="zh-CN" sz="18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MinMaxScaler</a:t>
            </a:r>
            <a:endParaRPr lang="zh-CN" altLang="zh-CN" sz="18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4154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600" y="1779420"/>
            <a:ext cx="86868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当样本数据较多时，直接采用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numpy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中的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array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手工输入到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编程环境中，工作量较大，且容易出现错误；</a:t>
            </a:r>
            <a:endParaRPr lang="en-US" altLang="zh-CN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可以将样本数据表格复制到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Excel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中，以充分利用其强大功能；</a:t>
            </a:r>
            <a:endParaRPr lang="en-US" altLang="zh-CN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我们可以使用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pandas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库将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Excel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表格中的数据导入到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环境中。</a:t>
            </a:r>
            <a:endParaRPr lang="en-US" altLang="zh-CN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这种方法可以避免在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环境中直接输入大量数据，同时也使得数据的输入和管理变得更加方便。</a:t>
            </a:r>
            <a:endParaRPr lang="en-US" altLang="zh-CN" sz="20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203598"/>
            <a:ext cx="1296144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数据导入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95737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1AF6B4-5238-AE37-903E-12C29F072683}"/>
              </a:ext>
            </a:extLst>
          </p:cNvPr>
          <p:cNvSpPr/>
          <p:nvPr/>
        </p:nvSpPr>
        <p:spPr>
          <a:xfrm>
            <a:off x="3" y="411510"/>
            <a:ext cx="482402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1FD0500-6B2D-CFF2-477B-C13AE7A54B12}"/>
              </a:ext>
            </a:extLst>
          </p:cNvPr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15802975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7948" y="1755772"/>
            <a:ext cx="8686800" cy="283026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# 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导入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numpy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库和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pandas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import 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numpy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as np</a:t>
            </a:r>
            <a:endParaRPr lang="zh-CN" altLang="en-US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import pandas as 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pd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# 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读取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Excel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文件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假设数据保存在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sj.xlsx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中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zh-CN" altLang="en-US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 = 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pd.read_excel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('sj.xlsx')</a:t>
            </a: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# 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提取位移和频率数据</a:t>
            </a: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 = 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data.filter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(like='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位移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').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values.flatten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</a:p>
          <a:p>
            <a:pPr marL="18000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 = 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data.filter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(like='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频率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').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values.flatten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</a:p>
        </p:txBody>
      </p:sp>
      <p:sp>
        <p:nvSpPr>
          <p:cNvPr id="9" name="矩形 8"/>
          <p:cNvSpPr/>
          <p:nvPr/>
        </p:nvSpPr>
        <p:spPr>
          <a:xfrm>
            <a:off x="899592" y="1203598"/>
            <a:ext cx="1296144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数据导入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95737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4D8F8B0-20D7-7E9F-C1FC-506CA9CF576B}"/>
              </a:ext>
            </a:extLst>
          </p:cNvPr>
          <p:cNvSpPr/>
          <p:nvPr/>
        </p:nvSpPr>
        <p:spPr>
          <a:xfrm>
            <a:off x="3" y="411510"/>
            <a:ext cx="464400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6D9B66-3FD7-8ADE-3DC6-DF4C1E18E7E8}"/>
              </a:ext>
            </a:extLst>
          </p:cNvPr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186005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" y="411510"/>
            <a:ext cx="1583667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500" y="434685"/>
            <a:ext cx="1398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8.1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概述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095586"/>
            <a:ext cx="8686800" cy="317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应用领域：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传感器信息处理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信号处理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自动控制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知识处理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运输、通信等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总结说明：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人工神经网络侧重非线性、自适应、大规模、并行计算等特性；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广泛应用于复杂系统建模与智能信息处理领域；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217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600" y="1867200"/>
            <a:ext cx="8686800" cy="290079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通常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sklearn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库中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model_selection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子模块提供的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train_test_split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函数划分样本集，其语法如下：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X_train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X_test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y_train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y_test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=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train_test_split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train_data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train_target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test_size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random_state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, shuffle)</a:t>
            </a:r>
          </a:p>
          <a:p>
            <a:pPr marL="342900" indent="-34290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输入参数为：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train_data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：待划分的样本特征数据，可以是列表、数组、稀疏矩阵或数据框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  <a:endParaRPr lang="zh-CN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302318"/>
            <a:ext cx="14041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样本集划分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105609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6405B9F-21F4-F2E2-812F-87E7DDC2101A}"/>
              </a:ext>
            </a:extLst>
          </p:cNvPr>
          <p:cNvSpPr/>
          <p:nvPr/>
        </p:nvSpPr>
        <p:spPr>
          <a:xfrm>
            <a:off x="3" y="411510"/>
            <a:ext cx="464400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8FEC51-8A57-8A22-8CF5-0C153F914FA0}"/>
              </a:ext>
            </a:extLst>
          </p:cNvPr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812780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600" y="1783577"/>
            <a:ext cx="8686800" cy="29514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输入参数为：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train_target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：待划分的样本标签数据，可以是列表、数组或数据框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test_size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：测试集占总样本的比例或数量，可以是浮点数、整数或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None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，默认为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None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，表示自动设置为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0.25;</a:t>
            </a: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random_state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：随机状态，可以是整数或随机数生成器实例，默认为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None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，表示每次分割都是随机的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;</a:t>
            </a: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shuffle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：是否打乱样本顺序，可以是布尔值，默认为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True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，表示打乱。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266314"/>
            <a:ext cx="14041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样本集划分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1020091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3EFC46-2FE2-959C-9FCF-2B2C70BDD370}"/>
              </a:ext>
            </a:extLst>
          </p:cNvPr>
          <p:cNvSpPr/>
          <p:nvPr/>
        </p:nvSpPr>
        <p:spPr>
          <a:xfrm>
            <a:off x="3" y="411510"/>
            <a:ext cx="464400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3558C8-E86E-1FA5-FA8F-F4705E5BDCDB}"/>
              </a:ext>
            </a:extLst>
          </p:cNvPr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997899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6301" y="1782465"/>
            <a:ext cx="8679099" cy="29495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输出参数为：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X_train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：训练集的特征数据；</a:t>
            </a: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X_test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：测试集的特征数据；</a:t>
            </a: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y_train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：训练集的标签数据；</a:t>
            </a: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y_test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：测试集的标签数据。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266314"/>
            <a:ext cx="14041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样本集划分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1020091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6400" y="3834212"/>
            <a:ext cx="88112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spcAft>
                <a:spcPts val="0"/>
              </a:spcAft>
            </a:pP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x_test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y_train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y,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test_size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=0.2, </a:t>
            </a:r>
            <a:r>
              <a:rPr lang="en-US" altLang="zh-CN" sz="2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random_state</a:t>
            </a:r>
            <a:r>
              <a:rPr lang="en-US" altLang="zh-CN" sz="2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=0)</a:t>
            </a:r>
            <a:endParaRPr lang="zh-CN" altLang="zh-CN" sz="20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06EDAD-DBD1-C5B9-BA8F-0D90F7663A8E}"/>
              </a:ext>
            </a:extLst>
          </p:cNvPr>
          <p:cNvSpPr/>
          <p:nvPr/>
        </p:nvSpPr>
        <p:spPr>
          <a:xfrm>
            <a:off x="3" y="411510"/>
            <a:ext cx="464400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07C100-AA22-F781-1E16-3220CF9A0BAF}"/>
              </a:ext>
            </a:extLst>
          </p:cNvPr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3140615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600" y="1776757"/>
            <a:ext cx="8686800" cy="30315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通常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sklearn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库中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preprocessing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子模块提供的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MinMaxScaler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()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函数实现数据的归一化，其语法如下：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/>
              <a:t>scaler = </a:t>
            </a:r>
            <a:r>
              <a:rPr lang="en-US" altLang="zh-CN" sz="2000" b="1" dirty="0" err="1"/>
              <a:t>MinMaxScaler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feature_range</a:t>
            </a:r>
            <a:r>
              <a:rPr lang="en-US" altLang="zh-CN" sz="2000" b="1" dirty="0"/>
              <a:t>=(0, 1), copy=True)</a:t>
            </a:r>
            <a:endParaRPr lang="zh-CN" altLang="zh-CN" sz="2000" b="1" dirty="0"/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其参数如下：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feature_range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：指定归一化后的数值范围，可以是元组类型，默认为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(0, 1)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，表示收敛到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[0,1]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区间，也可以取其他范围值；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copy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：指定是否对原数据进行拷贝操作，可以是布尔值类型，默认为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True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，表示对原数据组拷贝操作，这样变换后不会影响原数据；</a:t>
            </a: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266314"/>
            <a:ext cx="14041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数据归一化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1020091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36F9FF-14C2-F04D-CE9B-4E296C9D2067}"/>
              </a:ext>
            </a:extLst>
          </p:cNvPr>
          <p:cNvSpPr/>
          <p:nvPr/>
        </p:nvSpPr>
        <p:spPr>
          <a:xfrm>
            <a:off x="3" y="411510"/>
            <a:ext cx="464400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CDA4BB-CF60-43BF-4E0A-CB4C350485E4}"/>
              </a:ext>
            </a:extLst>
          </p:cNvPr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13205923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600" y="1743658"/>
            <a:ext cx="8686800" cy="304750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主要方法如下：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fit(X)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：根据输入数据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计算归一化所需的最小值和最大值；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transform(X)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：根据已经计算出的最小值和最大值对输入数据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进行归一化变换；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fit_transform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(X)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：结合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fit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transform</a:t>
            </a:r>
            <a:r>
              <a:rPr lang="zh-CN" altLang="en-US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两个方法，先计算最值，再进行归一化变换；</a:t>
            </a: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实例代码：</a:t>
            </a:r>
          </a:p>
          <a:p>
            <a:pPr marL="1440000"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from </a:t>
            </a: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sklearn.preprocessing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import </a:t>
            </a: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MinMaxScaler</a:t>
            </a:r>
            <a:endParaRPr lang="en-US" altLang="zh-CN" sz="16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1440000"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scaler = </a:t>
            </a: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MinMaxScaler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()</a:t>
            </a:r>
          </a:p>
          <a:p>
            <a:pPr marL="1440000"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x_train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scaler.fit_transform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x_train.reshape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(-1,1))</a:t>
            </a:r>
          </a:p>
          <a:p>
            <a:pPr marL="1440000"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x_test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scaler.transform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16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x_test.reshape</a:t>
            </a:r>
            <a:r>
              <a:rPr lang="en-US" altLang="zh-CN" sz="16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(-1,1))</a:t>
            </a:r>
          </a:p>
        </p:txBody>
      </p:sp>
      <p:sp>
        <p:nvSpPr>
          <p:cNvPr id="9" name="矩形 8"/>
          <p:cNvSpPr/>
          <p:nvPr/>
        </p:nvSpPr>
        <p:spPr>
          <a:xfrm>
            <a:off x="899592" y="1266314"/>
            <a:ext cx="14041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数据归一化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1020091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CED6336-CA60-DCE5-2B75-BD62EF209F13}"/>
              </a:ext>
            </a:extLst>
          </p:cNvPr>
          <p:cNvSpPr/>
          <p:nvPr/>
        </p:nvSpPr>
        <p:spPr>
          <a:xfrm>
            <a:off x="3" y="411510"/>
            <a:ext cx="464400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125A777-5E36-351E-F5A0-F63DEF053E0D}"/>
              </a:ext>
            </a:extLst>
          </p:cNvPr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1516981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600" y="1878064"/>
            <a:ext cx="8686800" cy="263790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通常使用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sklearn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库中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MLPRegressor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子模块的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neural_network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类实现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神经网络，其语法为：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  <a:spcBef>
                <a:spcPts val="300"/>
              </a:spcBef>
              <a:spcAft>
                <a:spcPts val="300"/>
              </a:spcAft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model=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MLPRegressor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hidden_layer_sizes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=(50,), activation='tanh', solver='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lbfgs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',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max_iter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=10000, </a:t>
            </a:r>
            <a:r>
              <a:rPr lang="en-US" altLang="zh-CN" sz="20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learning_rate_init</a:t>
            </a:r>
            <a:r>
              <a:rPr lang="en-US" altLang="zh-CN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=0.01)</a:t>
            </a:r>
          </a:p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参数说明：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hidden_layer_sizes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：指定隐藏层的大小，可以是元组类型，默认为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(100,)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，表示只有一个隐藏层，有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100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个神经元；</a:t>
            </a:r>
          </a:p>
        </p:txBody>
      </p:sp>
      <p:sp>
        <p:nvSpPr>
          <p:cNvPr id="9" name="矩形 8"/>
          <p:cNvSpPr/>
          <p:nvPr/>
        </p:nvSpPr>
        <p:spPr>
          <a:xfrm>
            <a:off x="899592" y="1338322"/>
            <a:ext cx="338437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创建并训练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神经网络模型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1092099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36F9FF-14C2-F04D-CE9B-4E296C9D2067}"/>
              </a:ext>
            </a:extLst>
          </p:cNvPr>
          <p:cNvSpPr/>
          <p:nvPr/>
        </p:nvSpPr>
        <p:spPr>
          <a:xfrm>
            <a:off x="3" y="411510"/>
            <a:ext cx="464400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CDA4BB-CF60-43BF-4E0A-CB4C350485E4}"/>
              </a:ext>
            </a:extLst>
          </p:cNvPr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32790919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600" y="1707654"/>
            <a:ext cx="8686800" cy="31765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activation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：指定激活函数的类型，可以是字符串类型，默认为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relu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，表示使用修正线性单元函数，也可以取其他值，如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'tanh'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表示使用双曲正切函数；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solver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：指定优化器的类型，可以是字符串类型，默认为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adam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，表示使用一种基于随机梯度的优化器，也可取其他值，如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lbfgs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'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表示使用拟牛顿方法；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max_iter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：最大迭代次数，整数类型，默认为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200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，表示最多进行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200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次迭代；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learning_rate_init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：指定初始学习率，可以是浮点数类型，默认为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0.001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，表示初始时每次更新权重和偏置的步长为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0.001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主要方法：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fit(X, y)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：根据输入数据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和标签数据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训练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神经网络模型；</a:t>
            </a:r>
          </a:p>
        </p:txBody>
      </p:sp>
      <p:sp>
        <p:nvSpPr>
          <p:cNvPr id="9" name="矩形 8"/>
          <p:cNvSpPr/>
          <p:nvPr/>
        </p:nvSpPr>
        <p:spPr>
          <a:xfrm>
            <a:off x="899592" y="1266314"/>
            <a:ext cx="338437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创建并训练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神经网络模型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1020091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36F9FF-14C2-F04D-CE9B-4E296C9D2067}"/>
              </a:ext>
            </a:extLst>
          </p:cNvPr>
          <p:cNvSpPr/>
          <p:nvPr/>
        </p:nvSpPr>
        <p:spPr>
          <a:xfrm>
            <a:off x="3" y="411510"/>
            <a:ext cx="464400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CDA4BB-CF60-43BF-4E0A-CB4C350485E4}"/>
              </a:ext>
            </a:extLst>
          </p:cNvPr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4155780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600" y="1825394"/>
            <a:ext cx="8686800" cy="29426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predict(X)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：根据输入数据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预测输出数据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；</a:t>
            </a:r>
          </a:p>
          <a:p>
            <a:pPr marL="742950" lvl="1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score(X, y)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：根据输入数据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X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和标签数据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评估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神经网络模型的性能；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实例代码：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7200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/>
              <a:t>model=</a:t>
            </a:r>
            <a:r>
              <a:rPr lang="en-US" altLang="zh-CN" b="1" dirty="0" err="1"/>
              <a:t>MLPRegressor</a:t>
            </a:r>
            <a:r>
              <a:rPr lang="en-US" altLang="zh-CN" b="1" dirty="0"/>
              <a:t>(</a:t>
            </a:r>
            <a:r>
              <a:rPr lang="en-US" altLang="zh-CN" b="1" dirty="0" err="1"/>
              <a:t>hidden_layer_sizes</a:t>
            </a:r>
            <a:r>
              <a:rPr lang="en-US" altLang="zh-CN" b="1" dirty="0"/>
              <a:t>=(50,), activation='tanh', solver='</a:t>
            </a:r>
            <a:r>
              <a:rPr lang="en-US" altLang="zh-CN" b="1" dirty="0" err="1"/>
              <a:t>lbfgs</a:t>
            </a:r>
            <a:r>
              <a:rPr lang="en-US" altLang="zh-CN" b="1" dirty="0"/>
              <a:t>', </a:t>
            </a:r>
            <a:r>
              <a:rPr lang="en-US" altLang="zh-CN" b="1" dirty="0" err="1"/>
              <a:t>max_iter</a:t>
            </a:r>
            <a:r>
              <a:rPr lang="en-US" altLang="zh-CN" b="1" dirty="0"/>
              <a:t>=10000, </a:t>
            </a:r>
            <a:r>
              <a:rPr lang="en-US" altLang="zh-CN" b="1" dirty="0" err="1"/>
              <a:t>learning_rate_init</a:t>
            </a:r>
            <a:r>
              <a:rPr lang="en-US" altLang="zh-CN" b="1" dirty="0"/>
              <a:t>=0.01)</a:t>
            </a:r>
            <a:endParaRPr lang="zh-CN" altLang="zh-CN" b="1" dirty="0"/>
          </a:p>
          <a:p>
            <a:pPr marL="720000">
              <a:spcBef>
                <a:spcPts val="600"/>
              </a:spcBef>
              <a:spcAft>
                <a:spcPts val="600"/>
              </a:spcAft>
            </a:pPr>
            <a:r>
              <a:rPr lang="en-US" altLang="zh-CN" b="1" dirty="0" err="1"/>
              <a:t>model.fit</a:t>
            </a:r>
            <a:r>
              <a:rPr lang="en-US" altLang="zh-CN" b="1" dirty="0"/>
              <a:t>(</a:t>
            </a:r>
            <a:r>
              <a:rPr lang="en-US" altLang="zh-CN" b="1" dirty="0" err="1"/>
              <a:t>X_train,y_train</a:t>
            </a:r>
            <a:r>
              <a:rPr lang="en-US" altLang="zh-CN" b="1" dirty="0"/>
              <a:t>)</a:t>
            </a:r>
            <a:endParaRPr lang="zh-CN" altLang="zh-CN" b="1" dirty="0"/>
          </a:p>
          <a:p>
            <a:pPr marL="7200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Clr>
                <a:schemeClr val="accent3">
                  <a:lumMod val="75000"/>
                </a:schemeClr>
              </a:buClr>
            </a:pPr>
            <a:r>
              <a:rPr lang="en-US" altLang="zh-CN" b="1" dirty="0" err="1"/>
              <a:t>y_pred</a:t>
            </a:r>
            <a:r>
              <a:rPr lang="en-US" altLang="zh-CN" b="1" dirty="0"/>
              <a:t>=</a:t>
            </a:r>
            <a:r>
              <a:rPr lang="en-US" altLang="zh-CN" b="1" dirty="0" err="1"/>
              <a:t>model.predict</a:t>
            </a:r>
            <a:r>
              <a:rPr lang="en-US" altLang="zh-CN" b="1" dirty="0"/>
              <a:t>(</a:t>
            </a:r>
            <a:r>
              <a:rPr lang="en-US" altLang="zh-CN" b="1" dirty="0" err="1"/>
              <a:t>X_test</a:t>
            </a:r>
            <a:r>
              <a:rPr lang="en-US" altLang="zh-CN" b="1" dirty="0"/>
              <a:t>)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302318"/>
            <a:ext cx="338437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创建并训练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BP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神经网络模型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105609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36F9FF-14C2-F04D-CE9B-4E296C9D2067}"/>
              </a:ext>
            </a:extLst>
          </p:cNvPr>
          <p:cNvSpPr/>
          <p:nvPr/>
        </p:nvSpPr>
        <p:spPr>
          <a:xfrm>
            <a:off x="3" y="411510"/>
            <a:ext cx="464400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CDA4BB-CF60-43BF-4E0A-CB4C350485E4}"/>
              </a:ext>
            </a:extLst>
          </p:cNvPr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583660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28600" y="1878064"/>
            <a:ext cx="8686800" cy="223984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预测并评估模型性能是机器学习中的一个重要步骤，它可以帮助我们了解模型的泛化能力和优化方向；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在模型评估阶段，通常采用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sklearn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库中的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metrics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子模块的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mean_squared_error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类计算均方误差，以评估模型的泛化能力和优化方向；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 algn="just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mean_squared_error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类的语法为：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24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mse</a:t>
            </a: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= </a:t>
            </a:r>
            <a:r>
              <a:rPr lang="en-US" altLang="zh-CN" sz="24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mean_squared_error</a:t>
            </a: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(</a:t>
            </a:r>
            <a:r>
              <a:rPr lang="en-US" altLang="zh-CN" sz="24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y_test</a:t>
            </a: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, </a:t>
            </a:r>
            <a:r>
              <a:rPr lang="en-US" altLang="zh-CN" sz="2400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y_pred</a:t>
            </a:r>
            <a:r>
              <a:rPr lang="en-US" altLang="zh-CN" sz="24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)</a:t>
            </a:r>
            <a:endParaRPr lang="zh-CN" altLang="en-US" sz="24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338322"/>
            <a:ext cx="2556284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预测并评估模型性能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6" y="1092099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36F9FF-14C2-F04D-CE9B-4E296C9D2067}"/>
              </a:ext>
            </a:extLst>
          </p:cNvPr>
          <p:cNvSpPr/>
          <p:nvPr/>
        </p:nvSpPr>
        <p:spPr>
          <a:xfrm>
            <a:off x="3" y="411510"/>
            <a:ext cx="464400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ECDA4BB-CF60-43BF-4E0A-CB4C350485E4}"/>
              </a:ext>
            </a:extLst>
          </p:cNvPr>
          <p:cNvSpPr/>
          <p:nvPr/>
        </p:nvSpPr>
        <p:spPr>
          <a:xfrm>
            <a:off x="71500" y="434685"/>
            <a:ext cx="4491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8.5  BP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神经网络的</a:t>
            </a:r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9844237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9662"/>
            <a:ext cx="2843808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5816" y="123478"/>
            <a:ext cx="514806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0320" y="1923678"/>
            <a:ext cx="5148064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</a:t>
            </a:r>
            <a:r>
              <a:rPr lang="en-GB" altLang="zh-CN" sz="6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     End!</a:t>
            </a:r>
            <a:endParaRPr lang="zh-CN" altLang="zh-CN" sz="6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91872" y="1779662"/>
            <a:ext cx="1152128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7812360" y="4155926"/>
            <a:ext cx="936104" cy="581892"/>
          </a:xfrm>
          <a:prstGeom prst="diamond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7344308" y="4136372"/>
            <a:ext cx="936104" cy="5818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新月形 5"/>
          <p:cNvSpPr/>
          <p:nvPr/>
        </p:nvSpPr>
        <p:spPr>
          <a:xfrm rot="5400000">
            <a:off x="3908409" y="1003093"/>
            <a:ext cx="576063" cy="2129201"/>
          </a:xfrm>
          <a:prstGeom prst="moon">
            <a:avLst>
              <a:gd name="adj" fmla="val 1436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2" name="新月形 11"/>
          <p:cNvSpPr/>
          <p:nvPr/>
        </p:nvSpPr>
        <p:spPr>
          <a:xfrm rot="16200000">
            <a:off x="6081017" y="1669836"/>
            <a:ext cx="613404" cy="2129201"/>
          </a:xfrm>
          <a:prstGeom prst="moon">
            <a:avLst>
              <a:gd name="adj" fmla="val 1436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十字箭头标注 14"/>
          <p:cNvSpPr/>
          <p:nvPr/>
        </p:nvSpPr>
        <p:spPr>
          <a:xfrm>
            <a:off x="395536" y="339502"/>
            <a:ext cx="1476164" cy="720080"/>
          </a:xfrm>
          <a:prstGeom prst="quadArrowCallou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Sensor</a:t>
            </a:r>
            <a:endParaRPr lang="zh-CN" altLang="en-US" sz="12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0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七角星 22"/>
          <p:cNvSpPr/>
          <p:nvPr/>
        </p:nvSpPr>
        <p:spPr>
          <a:xfrm>
            <a:off x="2523364" y="133280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80639" y="1390004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8.2.1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神经网络结构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七角星 23"/>
          <p:cNvSpPr/>
          <p:nvPr/>
        </p:nvSpPr>
        <p:spPr>
          <a:xfrm>
            <a:off x="2519772" y="259294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71900" y="2650144"/>
            <a:ext cx="257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8.2.2 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神经元模型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" y="411510"/>
            <a:ext cx="336759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296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神经网络基础知识</a:t>
            </a:r>
          </a:p>
        </p:txBody>
      </p:sp>
      <p:sp>
        <p:nvSpPr>
          <p:cNvPr id="2" name="七角星 23">
            <a:extLst>
              <a:ext uri="{FF2B5EF4-FFF2-40B4-BE49-F238E27FC236}">
                <a16:creationId xmlns:a16="http://schemas.microsoft.com/office/drawing/2014/main" id="{E088CE82-8F36-5499-C0EC-5E0FB2ACF8AC}"/>
              </a:ext>
            </a:extLst>
          </p:cNvPr>
          <p:cNvSpPr/>
          <p:nvPr/>
        </p:nvSpPr>
        <p:spPr>
          <a:xfrm>
            <a:off x="2591780" y="3795886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r>
            <a:endParaRPr lang="zh-CN" altLang="en-US" sz="28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19F6A2-515E-CE78-2E58-E57DFCF1757A}"/>
              </a:ext>
            </a:extLst>
          </p:cNvPr>
          <p:cNvSpPr/>
          <p:nvPr/>
        </p:nvSpPr>
        <p:spPr>
          <a:xfrm>
            <a:off x="3743908" y="3853085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8.2.3  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神经元激活函数</a:t>
            </a:r>
            <a:endParaRPr lang="zh-CN" altLang="zh-CN" sz="2400" b="1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4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36759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8.2.1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神经网络结构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023578"/>
            <a:ext cx="8686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根据神经元之间连接的拓扑结构的不同，可将神经网络分为两大类：分层网络和相互连接型网络；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其中最常用的是分层网络结构，其将一个神经网络模型中的所有神经元按功能分成若干层，通常有输入层、隐层（中间层）和输出层，各层按顺序连接。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78" y="2494988"/>
            <a:ext cx="1470841" cy="2200998"/>
          </a:xfrm>
          <a:prstGeom prst="rect">
            <a:avLst/>
          </a:prstGeom>
          <a:noFill/>
        </p:spPr>
      </p:pic>
      <p:pic>
        <p:nvPicPr>
          <p:cNvPr id="16" name="NORMAL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83541" y="2512562"/>
            <a:ext cx="2196244" cy="2152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472100" y="2608918"/>
                <a:ext cx="3096344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0"/>
                  </a:spcAft>
                </a:pP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输出层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神经元序号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𝑘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</a:t>
                </a: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</a:t>
                </a: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Cambria Math" panose="02040503050406030204" pitchFamily="18" charset="0"/>
                    <a:sym typeface="Arial" panose="020B0604020202020204" pitchFamily="34" charset="0"/>
                  </a:rPr>
                  <a:t>⋯</a:t>
                </a: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Cambria Math" panose="02040503050406030204" pitchFamily="18" charset="0"/>
                    <a:sym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𝑀</m:t>
                    </m:r>
                  </m:oMath>
                </a14:m>
                <a:endParaRPr lang="zh-CN" altLang="zh-CN" kern="100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 </a:t>
                </a: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隐层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神经元序号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𝑗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</a:t>
                </a: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2</a:t>
                </a: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</a:t>
                </a: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Cambria Math" panose="02040503050406030204" pitchFamily="18" charset="0"/>
                    <a:sym typeface="Arial" panose="020B0604020202020204" pitchFamily="34" charset="0"/>
                  </a:rPr>
                  <a:t>⋯</a:t>
                </a: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Cambria Math" panose="02040503050406030204" pitchFamily="18" charset="0"/>
                    <a:sym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𝑙</m:t>
                    </m:r>
                  </m:oMath>
                </a14:m>
                <a:endParaRPr lang="zh-CN" altLang="zh-CN" kern="100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  <a:p>
                <a:pPr algn="ctr">
                  <a:spcAft>
                    <a:spcPts val="0"/>
                  </a:spcAft>
                </a:pPr>
                <a:r>
                  <a:rPr lang="zh-CN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输入层</a:t>
                </a:r>
              </a:p>
              <a:p>
                <a:pPr algn="ctr"/>
                <a:r>
                  <a:rPr lang="zh-CN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神经元序号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=1</m:t>
                    </m:r>
                  </m:oMath>
                </a14:m>
                <a:r>
                  <a:rPr lang="zh-CN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2</a:t>
                </a:r>
                <a:r>
                  <a:rPr lang="zh-CN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，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Cambria Math" panose="02040503050406030204" pitchFamily="18" charset="0"/>
                    <a:sym typeface="Arial" panose="020B0604020202020204" pitchFamily="34" charset="0"/>
                  </a:rPr>
                  <a:t>⋯</a:t>
                </a:r>
                <a:r>
                  <a:rPr lang="zh-CN" altLang="zh-CN" dirty="0">
                    <a:latin typeface="Arial" panose="020B0604020202020204" pitchFamily="34" charset="0"/>
                    <a:ea typeface="微软雅黑" panose="020B0503020204020204" pitchFamily="34" charset="-122"/>
                    <a:cs typeface="Cambria Math" panose="02040503050406030204" pitchFamily="18" charset="0"/>
                    <a:sym typeface="Arial" panose="020B0604020202020204" pitchFamily="3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m:t>𝑅</m:t>
                    </m:r>
                  </m:oMath>
                </a14:m>
                <a:endParaRPr lang="zh-CN" altLang="en-US" sz="1400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00" y="2608918"/>
                <a:ext cx="3096344" cy="1754326"/>
              </a:xfrm>
              <a:prstGeom prst="rect">
                <a:avLst/>
              </a:prstGeom>
              <a:blipFill>
                <a:blip r:embed="rId5"/>
                <a:stretch>
                  <a:fillRect l="-1772" t="-2083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874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36759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8.2.1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神经网络结构</a:t>
            </a:r>
          </a:p>
        </p:txBody>
      </p: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472233" y="3028524"/>
            <a:ext cx="2851601" cy="1001697"/>
            <a:chOff x="-2341584" y="0"/>
            <a:chExt cx="4300282" cy="1644317"/>
          </a:xfrm>
        </p:grpSpPr>
        <p:sp>
          <p:nvSpPr>
            <p:cNvPr id="11" name="Line 25"/>
            <p:cNvSpPr>
              <a:spLocks noChangeShapeType="1"/>
            </p:cNvSpPr>
            <p:nvPr/>
          </p:nvSpPr>
          <p:spPr bwMode="auto">
            <a:xfrm flipH="1">
              <a:off x="848904" y="0"/>
              <a:ext cx="926734" cy="793582"/>
            </a:xfrm>
            <a:prstGeom prst="line">
              <a:avLst/>
            </a:prstGeom>
            <a:noFill/>
            <a:ln w="38100">
              <a:solidFill>
                <a:srgbClr val="A6A6A6"/>
              </a:solidFill>
              <a:prstDash val="sysDot"/>
              <a:round/>
              <a:headEnd/>
              <a:tail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2" name="Text Box 55"/>
            <p:cNvSpPr txBox="1">
              <a:spLocks noChangeArrowheads="1"/>
            </p:cNvSpPr>
            <p:nvPr/>
          </p:nvSpPr>
          <p:spPr bwMode="auto">
            <a:xfrm>
              <a:off x="-2341584" y="959211"/>
              <a:ext cx="4300282" cy="685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30000"/>
                </a:lnSpc>
              </a:pPr>
              <a:endParaRPr lang="ko-KR" altLang="en-US" b="1" dirty="0">
                <a:latin typeface="Arial" panose="020B0604020202020204" pitchFamily="34" charset="0"/>
                <a:ea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17" name="Line 26"/>
          <p:cNvSpPr>
            <a:spLocks noChangeShapeType="1"/>
          </p:cNvSpPr>
          <p:nvPr/>
        </p:nvSpPr>
        <p:spPr bwMode="auto">
          <a:xfrm flipH="1">
            <a:off x="4610013" y="3439762"/>
            <a:ext cx="0" cy="605396"/>
          </a:xfrm>
          <a:prstGeom prst="line">
            <a:avLst/>
          </a:prstGeom>
          <a:noFill/>
          <a:ln w="38100">
            <a:solidFill>
              <a:srgbClr val="A6A6A6"/>
            </a:solidFill>
            <a:prstDash val="sysDot"/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Line 27"/>
          <p:cNvSpPr>
            <a:spLocks noChangeShapeType="1"/>
          </p:cNvSpPr>
          <p:nvPr/>
        </p:nvSpPr>
        <p:spPr bwMode="auto">
          <a:xfrm>
            <a:off x="5634982" y="3010346"/>
            <a:ext cx="571527" cy="522922"/>
          </a:xfrm>
          <a:prstGeom prst="line">
            <a:avLst/>
          </a:prstGeom>
          <a:noFill/>
          <a:ln w="38100">
            <a:solidFill>
              <a:srgbClr val="A6A6A6"/>
            </a:solidFill>
            <a:prstDash val="sysDot"/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Line 29"/>
          <p:cNvSpPr>
            <a:spLocks noChangeShapeType="1"/>
          </p:cNvSpPr>
          <p:nvPr/>
        </p:nvSpPr>
        <p:spPr bwMode="auto">
          <a:xfrm flipH="1">
            <a:off x="6037464" y="1813006"/>
            <a:ext cx="834354" cy="0"/>
          </a:xfrm>
          <a:prstGeom prst="line">
            <a:avLst/>
          </a:prstGeom>
          <a:noFill/>
          <a:ln w="38100">
            <a:solidFill>
              <a:srgbClr val="A6A6A6"/>
            </a:solidFill>
            <a:prstDash val="sysDot"/>
            <a:round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Oval 62"/>
          <p:cNvSpPr>
            <a:spLocks noChangeArrowheads="1"/>
          </p:cNvSpPr>
          <p:nvPr/>
        </p:nvSpPr>
        <p:spPr bwMode="auto">
          <a:xfrm>
            <a:off x="3818166" y="2619270"/>
            <a:ext cx="1097180" cy="322878"/>
          </a:xfrm>
          <a:prstGeom prst="ellipse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FFFFF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 sz="160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AutoShape 40"/>
          <p:cNvSpPr>
            <a:spLocks noChangeAspect="1" noChangeArrowheads="1" noTextEdit="1"/>
          </p:cNvSpPr>
          <p:nvPr/>
        </p:nvSpPr>
        <p:spPr bwMode="auto">
          <a:xfrm>
            <a:off x="4263529" y="1124347"/>
            <a:ext cx="1783708" cy="113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Line 28"/>
          <p:cNvSpPr>
            <a:spLocks noChangeShapeType="1"/>
          </p:cNvSpPr>
          <p:nvPr/>
        </p:nvSpPr>
        <p:spPr bwMode="auto">
          <a:xfrm flipH="1">
            <a:off x="1936624" y="1827206"/>
            <a:ext cx="921325" cy="0"/>
          </a:xfrm>
          <a:prstGeom prst="line">
            <a:avLst/>
          </a:prstGeom>
          <a:noFill/>
          <a:ln w="38100">
            <a:solidFill>
              <a:srgbClr val="A6A6A6"/>
            </a:solidFill>
            <a:prstDash val="sysDot"/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3" name="Group 23"/>
          <p:cNvGrpSpPr>
            <a:grpSpLocks/>
          </p:cNvGrpSpPr>
          <p:nvPr/>
        </p:nvGrpSpPr>
        <p:grpSpPr bwMode="auto">
          <a:xfrm>
            <a:off x="3721317" y="1183221"/>
            <a:ext cx="1668707" cy="1531915"/>
            <a:chOff x="0" y="0"/>
            <a:chExt cx="2514600" cy="2514600"/>
          </a:xfrm>
        </p:grpSpPr>
        <p:sp>
          <p:nvSpPr>
            <p:cNvPr id="24" name="Freeform 42"/>
            <p:cNvSpPr>
              <a:spLocks noChangeArrowheads="1"/>
            </p:cNvSpPr>
            <p:nvPr/>
          </p:nvSpPr>
          <p:spPr bwMode="auto">
            <a:xfrm>
              <a:off x="452225" y="452225"/>
              <a:ext cx="1610151" cy="1610151"/>
            </a:xfrm>
            <a:custGeom>
              <a:avLst/>
              <a:gdLst>
                <a:gd name="T0" fmla="*/ 2147483646 w 720"/>
                <a:gd name="T1" fmla="*/ 2147483646 h 720"/>
                <a:gd name="T2" fmla="*/ 2147483646 w 720"/>
                <a:gd name="T3" fmla="*/ 2147483646 h 720"/>
                <a:gd name="T4" fmla="*/ 2147483646 w 720"/>
                <a:gd name="T5" fmla="*/ 2147483646 h 720"/>
                <a:gd name="T6" fmla="*/ 2147483646 w 720"/>
                <a:gd name="T7" fmla="*/ 2147483646 h 720"/>
                <a:gd name="T8" fmla="*/ 2147483646 w 720"/>
                <a:gd name="T9" fmla="*/ 2147483646 h 720"/>
                <a:gd name="T10" fmla="*/ 2147483646 w 720"/>
                <a:gd name="T11" fmla="*/ 2147483646 h 720"/>
                <a:gd name="T12" fmla="*/ 2147483646 w 720"/>
                <a:gd name="T13" fmla="*/ 2147483646 h 720"/>
                <a:gd name="T14" fmla="*/ 2147483646 w 720"/>
                <a:gd name="T15" fmla="*/ 2147483646 h 720"/>
                <a:gd name="T16" fmla="*/ 2147483646 w 720"/>
                <a:gd name="T17" fmla="*/ 2147483646 h 720"/>
                <a:gd name="T18" fmla="*/ 2147483646 w 720"/>
                <a:gd name="T19" fmla="*/ 2147483646 h 720"/>
                <a:gd name="T20" fmla="*/ 2147483646 w 720"/>
                <a:gd name="T21" fmla="*/ 2147483646 h 720"/>
                <a:gd name="T22" fmla="*/ 2147483646 w 720"/>
                <a:gd name="T23" fmla="*/ 2147483646 h 720"/>
                <a:gd name="T24" fmla="*/ 2147483646 w 720"/>
                <a:gd name="T25" fmla="*/ 2147483646 h 720"/>
                <a:gd name="T26" fmla="*/ 2147483646 w 720"/>
                <a:gd name="T27" fmla="*/ 2147483646 h 720"/>
                <a:gd name="T28" fmla="*/ 2147483646 w 720"/>
                <a:gd name="T29" fmla="*/ 2147483646 h 720"/>
                <a:gd name="T30" fmla="*/ 2147483646 w 720"/>
                <a:gd name="T31" fmla="*/ 2147483646 h 720"/>
                <a:gd name="T32" fmla="*/ 2147483646 w 720"/>
                <a:gd name="T33" fmla="*/ 2147483646 h 720"/>
                <a:gd name="T34" fmla="*/ 0 w 720"/>
                <a:gd name="T35" fmla="*/ 2147483646 h 720"/>
                <a:gd name="T36" fmla="*/ 2147483646 w 720"/>
                <a:gd name="T37" fmla="*/ 2147483646 h 720"/>
                <a:gd name="T38" fmla="*/ 2147483646 w 720"/>
                <a:gd name="T39" fmla="*/ 2147483646 h 720"/>
                <a:gd name="T40" fmla="*/ 2147483646 w 720"/>
                <a:gd name="T41" fmla="*/ 2147483646 h 720"/>
                <a:gd name="T42" fmla="*/ 2147483646 w 720"/>
                <a:gd name="T43" fmla="*/ 2147483646 h 720"/>
                <a:gd name="T44" fmla="*/ 2147483646 w 720"/>
                <a:gd name="T45" fmla="*/ 2147483646 h 720"/>
                <a:gd name="T46" fmla="*/ 2147483646 w 720"/>
                <a:gd name="T47" fmla="*/ 2147483646 h 720"/>
                <a:gd name="T48" fmla="*/ 2147483646 w 720"/>
                <a:gd name="T49" fmla="*/ 2147483646 h 720"/>
                <a:gd name="T50" fmla="*/ 2147483646 w 720"/>
                <a:gd name="T51" fmla="*/ 0 h 720"/>
                <a:gd name="T52" fmla="*/ 2147483646 w 720"/>
                <a:gd name="T53" fmla="*/ 2147483646 h 720"/>
                <a:gd name="T54" fmla="*/ 2147483646 w 720"/>
                <a:gd name="T55" fmla="*/ 2147483646 h 720"/>
                <a:gd name="T56" fmla="*/ 2147483646 w 720"/>
                <a:gd name="T57" fmla="*/ 2147483646 h 720"/>
                <a:gd name="T58" fmla="*/ 2147483646 w 720"/>
                <a:gd name="T59" fmla="*/ 2147483646 h 720"/>
                <a:gd name="T60" fmla="*/ 2147483646 w 720"/>
                <a:gd name="T61" fmla="*/ 2147483646 h 720"/>
                <a:gd name="T62" fmla="*/ 2147483646 w 720"/>
                <a:gd name="T63" fmla="*/ 2147483646 h 720"/>
                <a:gd name="T64" fmla="*/ 2147483646 w 720"/>
                <a:gd name="T65" fmla="*/ 2147483646 h 720"/>
                <a:gd name="T66" fmla="*/ 2147483646 w 720"/>
                <a:gd name="T67" fmla="*/ 2147483646 h 720"/>
                <a:gd name="T68" fmla="*/ 2147483646 w 720"/>
                <a:gd name="T69" fmla="*/ 2147483646 h 72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720"/>
                <a:gd name="T106" fmla="*/ 0 h 720"/>
                <a:gd name="T107" fmla="*/ 720 w 720"/>
                <a:gd name="T108" fmla="*/ 720 h 72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720" h="720">
                  <a:moveTo>
                    <a:pt x="720" y="360"/>
                  </a:moveTo>
                  <a:lnTo>
                    <a:pt x="720" y="360"/>
                  </a:lnTo>
                  <a:lnTo>
                    <a:pt x="718" y="397"/>
                  </a:lnTo>
                  <a:lnTo>
                    <a:pt x="712" y="432"/>
                  </a:lnTo>
                  <a:lnTo>
                    <a:pt x="704" y="468"/>
                  </a:lnTo>
                  <a:lnTo>
                    <a:pt x="691" y="500"/>
                  </a:lnTo>
                  <a:lnTo>
                    <a:pt x="676" y="532"/>
                  </a:lnTo>
                  <a:lnTo>
                    <a:pt x="659" y="561"/>
                  </a:lnTo>
                  <a:lnTo>
                    <a:pt x="638" y="588"/>
                  </a:lnTo>
                  <a:lnTo>
                    <a:pt x="614" y="614"/>
                  </a:lnTo>
                  <a:lnTo>
                    <a:pt x="588" y="638"/>
                  </a:lnTo>
                  <a:lnTo>
                    <a:pt x="561" y="659"/>
                  </a:lnTo>
                  <a:lnTo>
                    <a:pt x="532" y="676"/>
                  </a:lnTo>
                  <a:lnTo>
                    <a:pt x="500" y="691"/>
                  </a:lnTo>
                  <a:lnTo>
                    <a:pt x="468" y="704"/>
                  </a:lnTo>
                  <a:lnTo>
                    <a:pt x="432" y="712"/>
                  </a:lnTo>
                  <a:lnTo>
                    <a:pt x="397" y="718"/>
                  </a:lnTo>
                  <a:lnTo>
                    <a:pt x="360" y="720"/>
                  </a:lnTo>
                  <a:lnTo>
                    <a:pt x="323" y="718"/>
                  </a:lnTo>
                  <a:lnTo>
                    <a:pt x="288" y="712"/>
                  </a:lnTo>
                  <a:lnTo>
                    <a:pt x="253" y="704"/>
                  </a:lnTo>
                  <a:lnTo>
                    <a:pt x="220" y="691"/>
                  </a:lnTo>
                  <a:lnTo>
                    <a:pt x="188" y="676"/>
                  </a:lnTo>
                  <a:lnTo>
                    <a:pt x="159" y="659"/>
                  </a:lnTo>
                  <a:lnTo>
                    <a:pt x="132" y="638"/>
                  </a:lnTo>
                  <a:lnTo>
                    <a:pt x="106" y="614"/>
                  </a:lnTo>
                  <a:lnTo>
                    <a:pt x="82" y="588"/>
                  </a:lnTo>
                  <a:lnTo>
                    <a:pt x="61" y="561"/>
                  </a:lnTo>
                  <a:lnTo>
                    <a:pt x="44" y="532"/>
                  </a:lnTo>
                  <a:lnTo>
                    <a:pt x="29" y="500"/>
                  </a:lnTo>
                  <a:lnTo>
                    <a:pt x="16" y="468"/>
                  </a:lnTo>
                  <a:lnTo>
                    <a:pt x="8" y="432"/>
                  </a:lnTo>
                  <a:lnTo>
                    <a:pt x="2" y="397"/>
                  </a:lnTo>
                  <a:lnTo>
                    <a:pt x="0" y="360"/>
                  </a:lnTo>
                  <a:lnTo>
                    <a:pt x="2" y="323"/>
                  </a:lnTo>
                  <a:lnTo>
                    <a:pt x="8" y="288"/>
                  </a:lnTo>
                  <a:lnTo>
                    <a:pt x="16" y="252"/>
                  </a:lnTo>
                  <a:lnTo>
                    <a:pt x="29" y="220"/>
                  </a:lnTo>
                  <a:lnTo>
                    <a:pt x="44" y="188"/>
                  </a:lnTo>
                  <a:lnTo>
                    <a:pt x="61" y="159"/>
                  </a:lnTo>
                  <a:lnTo>
                    <a:pt x="82" y="132"/>
                  </a:lnTo>
                  <a:lnTo>
                    <a:pt x="106" y="106"/>
                  </a:lnTo>
                  <a:lnTo>
                    <a:pt x="132" y="82"/>
                  </a:lnTo>
                  <a:lnTo>
                    <a:pt x="159" y="61"/>
                  </a:lnTo>
                  <a:lnTo>
                    <a:pt x="188" y="44"/>
                  </a:lnTo>
                  <a:lnTo>
                    <a:pt x="220" y="29"/>
                  </a:lnTo>
                  <a:lnTo>
                    <a:pt x="253" y="16"/>
                  </a:lnTo>
                  <a:lnTo>
                    <a:pt x="288" y="8"/>
                  </a:lnTo>
                  <a:lnTo>
                    <a:pt x="323" y="2"/>
                  </a:lnTo>
                  <a:lnTo>
                    <a:pt x="360" y="0"/>
                  </a:lnTo>
                  <a:lnTo>
                    <a:pt x="397" y="2"/>
                  </a:lnTo>
                  <a:lnTo>
                    <a:pt x="432" y="8"/>
                  </a:lnTo>
                  <a:lnTo>
                    <a:pt x="468" y="16"/>
                  </a:lnTo>
                  <a:lnTo>
                    <a:pt x="500" y="29"/>
                  </a:lnTo>
                  <a:lnTo>
                    <a:pt x="532" y="44"/>
                  </a:lnTo>
                  <a:lnTo>
                    <a:pt x="561" y="61"/>
                  </a:lnTo>
                  <a:lnTo>
                    <a:pt x="588" y="82"/>
                  </a:lnTo>
                  <a:lnTo>
                    <a:pt x="614" y="106"/>
                  </a:lnTo>
                  <a:lnTo>
                    <a:pt x="638" y="132"/>
                  </a:lnTo>
                  <a:lnTo>
                    <a:pt x="659" y="159"/>
                  </a:lnTo>
                  <a:lnTo>
                    <a:pt x="676" y="188"/>
                  </a:lnTo>
                  <a:lnTo>
                    <a:pt x="691" y="220"/>
                  </a:lnTo>
                  <a:lnTo>
                    <a:pt x="704" y="252"/>
                  </a:lnTo>
                  <a:lnTo>
                    <a:pt x="712" y="288"/>
                  </a:lnTo>
                  <a:lnTo>
                    <a:pt x="718" y="323"/>
                  </a:lnTo>
                  <a:lnTo>
                    <a:pt x="720" y="360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 anchorCtr="1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F2F2F2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分层网络</a:t>
              </a:r>
            </a:p>
          </p:txBody>
        </p:sp>
        <p:sp>
          <p:nvSpPr>
            <p:cNvPr id="25" name="Freeform 43"/>
            <p:cNvSpPr>
              <a:spLocks noEditPoints="1"/>
            </p:cNvSpPr>
            <p:nvPr/>
          </p:nvSpPr>
          <p:spPr bwMode="auto">
            <a:xfrm>
              <a:off x="0" y="0"/>
              <a:ext cx="2514600" cy="2514600"/>
            </a:xfrm>
            <a:custGeom>
              <a:avLst/>
              <a:gdLst>
                <a:gd name="T0" fmla="*/ 30029783 w 1124"/>
                <a:gd name="T1" fmla="*/ 2147483646 h 1124"/>
                <a:gd name="T2" fmla="*/ 225224489 w 1124"/>
                <a:gd name="T3" fmla="*/ 1721724696 h 1124"/>
                <a:gd name="T4" fmla="*/ 560561165 w 1124"/>
                <a:gd name="T5" fmla="*/ 1131133748 h 1124"/>
                <a:gd name="T6" fmla="*/ 1021021562 w 1124"/>
                <a:gd name="T7" fmla="*/ 645645922 h 1124"/>
                <a:gd name="T8" fmla="*/ 1591594146 w 1124"/>
                <a:gd name="T9" fmla="*/ 280281701 h 1124"/>
                <a:gd name="T10" fmla="*/ 2147483646 w 1124"/>
                <a:gd name="T11" fmla="*/ 55054975 h 1124"/>
                <a:gd name="T12" fmla="*/ 2147483646 w 1124"/>
                <a:gd name="T13" fmla="*/ 0 h 1124"/>
                <a:gd name="T14" fmla="*/ 2147483646 w 1124"/>
                <a:gd name="T15" fmla="*/ 55054975 h 1124"/>
                <a:gd name="T16" fmla="*/ 2147483646 w 1124"/>
                <a:gd name="T17" fmla="*/ 280281701 h 1124"/>
                <a:gd name="T18" fmla="*/ 2147483646 w 1124"/>
                <a:gd name="T19" fmla="*/ 645645922 h 1124"/>
                <a:gd name="T20" fmla="*/ 2147483646 w 1124"/>
                <a:gd name="T21" fmla="*/ 1131133748 h 1124"/>
                <a:gd name="T22" fmla="*/ 2147483646 w 1124"/>
                <a:gd name="T23" fmla="*/ 1721724696 h 1124"/>
                <a:gd name="T24" fmla="*/ 2147483646 w 1124"/>
                <a:gd name="T25" fmla="*/ 2147483646 h 1124"/>
                <a:gd name="T26" fmla="*/ 2147483646 w 1124"/>
                <a:gd name="T27" fmla="*/ 2147483646 h 1124"/>
                <a:gd name="T28" fmla="*/ 2147483646 w 1124"/>
                <a:gd name="T29" fmla="*/ 2147483646 h 1124"/>
                <a:gd name="T30" fmla="*/ 2147483646 w 1124"/>
                <a:gd name="T31" fmla="*/ 2147483646 h 1124"/>
                <a:gd name="T32" fmla="*/ 2147483646 w 1124"/>
                <a:gd name="T33" fmla="*/ 2147483646 h 1124"/>
                <a:gd name="T34" fmla="*/ 2147483646 w 1124"/>
                <a:gd name="T35" fmla="*/ 2147483646 h 1124"/>
                <a:gd name="T36" fmla="*/ 2147483646 w 1124"/>
                <a:gd name="T37" fmla="*/ 2147483646 h 1124"/>
                <a:gd name="T38" fmla="*/ 2147483646 w 1124"/>
                <a:gd name="T39" fmla="*/ 2147483646 h 1124"/>
                <a:gd name="T40" fmla="*/ 2147483646 w 1124"/>
                <a:gd name="T41" fmla="*/ 2147483646 h 1124"/>
                <a:gd name="T42" fmla="*/ 1976981205 w 1124"/>
                <a:gd name="T43" fmla="*/ 2147483646 h 1124"/>
                <a:gd name="T44" fmla="*/ 1356358237 w 1124"/>
                <a:gd name="T45" fmla="*/ 2147483646 h 1124"/>
                <a:gd name="T46" fmla="*/ 825826856 w 1124"/>
                <a:gd name="T47" fmla="*/ 2147483646 h 1124"/>
                <a:gd name="T48" fmla="*/ 410410014 w 1124"/>
                <a:gd name="T49" fmla="*/ 2147483646 h 1124"/>
                <a:gd name="T50" fmla="*/ 130130550 w 1124"/>
                <a:gd name="T51" fmla="*/ 2147483646 h 1124"/>
                <a:gd name="T52" fmla="*/ 0 w 1124"/>
                <a:gd name="T53" fmla="*/ 2147483646 h 1124"/>
                <a:gd name="T54" fmla="*/ 1086087956 w 1124"/>
                <a:gd name="T55" fmla="*/ 1246248288 h 1124"/>
                <a:gd name="T56" fmla="*/ 765767290 w 1124"/>
                <a:gd name="T57" fmla="*/ 1701704095 h 1124"/>
                <a:gd name="T58" fmla="*/ 555556574 w 1124"/>
                <a:gd name="T59" fmla="*/ 2147483646 h 1124"/>
                <a:gd name="T60" fmla="*/ 480480998 w 1124"/>
                <a:gd name="T61" fmla="*/ 2147483646 h 1124"/>
                <a:gd name="T62" fmla="*/ 505506190 w 1124"/>
                <a:gd name="T63" fmla="*/ 2147483646 h 1124"/>
                <a:gd name="T64" fmla="*/ 665666523 w 1124"/>
                <a:gd name="T65" fmla="*/ 2147483646 h 1124"/>
                <a:gd name="T66" fmla="*/ 950952815 w 1124"/>
                <a:gd name="T67" fmla="*/ 2147483646 h 1124"/>
                <a:gd name="T68" fmla="*/ 1166168122 w 1124"/>
                <a:gd name="T69" fmla="*/ 2147483646 h 1124"/>
                <a:gd name="T70" fmla="*/ 1606610156 w 1124"/>
                <a:gd name="T71" fmla="*/ 2147483646 h 1124"/>
                <a:gd name="T72" fmla="*/ 2122125527 w 1124"/>
                <a:gd name="T73" fmla="*/ 2147483646 h 1124"/>
                <a:gd name="T74" fmla="*/ 2147483646 w 1124"/>
                <a:gd name="T75" fmla="*/ 2147483646 h 1124"/>
                <a:gd name="T76" fmla="*/ 2147483646 w 1124"/>
                <a:gd name="T77" fmla="*/ 2147483646 h 1124"/>
                <a:gd name="T78" fmla="*/ 2147483646 w 1124"/>
                <a:gd name="T79" fmla="*/ 2147483646 h 1124"/>
                <a:gd name="T80" fmla="*/ 2147483646 w 1124"/>
                <a:gd name="T81" fmla="*/ 2147483646 h 1124"/>
                <a:gd name="T82" fmla="*/ 2147483646 w 1124"/>
                <a:gd name="T83" fmla="*/ 2147483646 h 1124"/>
                <a:gd name="T84" fmla="*/ 2147483646 w 1124"/>
                <a:gd name="T85" fmla="*/ 2147483646 h 1124"/>
                <a:gd name="T86" fmla="*/ 2147483646 w 1124"/>
                <a:gd name="T87" fmla="*/ 2147483646 h 1124"/>
                <a:gd name="T88" fmla="*/ 2147483646 w 1124"/>
                <a:gd name="T89" fmla="*/ 2147483646 h 1124"/>
                <a:gd name="T90" fmla="*/ 2147483646 w 1124"/>
                <a:gd name="T91" fmla="*/ 2147483646 h 1124"/>
                <a:gd name="T92" fmla="*/ 2147483646 w 1124"/>
                <a:gd name="T93" fmla="*/ 2122125527 h 1124"/>
                <a:gd name="T94" fmla="*/ 2147483646 w 1124"/>
                <a:gd name="T95" fmla="*/ 1606610156 h 1124"/>
                <a:gd name="T96" fmla="*/ 2147483646 w 1124"/>
                <a:gd name="T97" fmla="*/ 1166168122 h 1124"/>
                <a:gd name="T98" fmla="*/ 2147483646 w 1124"/>
                <a:gd name="T99" fmla="*/ 950952815 h 1124"/>
                <a:gd name="T100" fmla="*/ 2147483646 w 1124"/>
                <a:gd name="T101" fmla="*/ 665666523 h 1124"/>
                <a:gd name="T102" fmla="*/ 2147483646 w 1124"/>
                <a:gd name="T103" fmla="*/ 505506190 h 1124"/>
                <a:gd name="T104" fmla="*/ 2147483646 w 1124"/>
                <a:gd name="T105" fmla="*/ 480480998 h 1124"/>
                <a:gd name="T106" fmla="*/ 2147483646 w 1124"/>
                <a:gd name="T107" fmla="*/ 555556574 h 1124"/>
                <a:gd name="T108" fmla="*/ 1701704095 w 1124"/>
                <a:gd name="T109" fmla="*/ 765767290 h 1124"/>
                <a:gd name="T110" fmla="*/ 1246248288 w 1124"/>
                <a:gd name="T111" fmla="*/ 1086087956 h 1124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24"/>
                <a:gd name="T169" fmla="*/ 0 h 1124"/>
                <a:gd name="T170" fmla="*/ 1124 w 1124"/>
                <a:gd name="T171" fmla="*/ 1124 h 1124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24" h="1124">
                  <a:moveTo>
                    <a:pt x="0" y="562"/>
                  </a:moveTo>
                  <a:lnTo>
                    <a:pt x="0" y="562"/>
                  </a:lnTo>
                  <a:lnTo>
                    <a:pt x="0" y="533"/>
                  </a:lnTo>
                  <a:lnTo>
                    <a:pt x="3" y="504"/>
                  </a:lnTo>
                  <a:lnTo>
                    <a:pt x="6" y="477"/>
                  </a:lnTo>
                  <a:lnTo>
                    <a:pt x="11" y="448"/>
                  </a:lnTo>
                  <a:lnTo>
                    <a:pt x="18" y="422"/>
                  </a:lnTo>
                  <a:lnTo>
                    <a:pt x="26" y="395"/>
                  </a:lnTo>
                  <a:lnTo>
                    <a:pt x="34" y="369"/>
                  </a:lnTo>
                  <a:lnTo>
                    <a:pt x="45" y="344"/>
                  </a:lnTo>
                  <a:lnTo>
                    <a:pt x="56" y="318"/>
                  </a:lnTo>
                  <a:lnTo>
                    <a:pt x="67" y="294"/>
                  </a:lnTo>
                  <a:lnTo>
                    <a:pt x="82" y="271"/>
                  </a:lnTo>
                  <a:lnTo>
                    <a:pt x="96" y="247"/>
                  </a:lnTo>
                  <a:lnTo>
                    <a:pt x="112" y="226"/>
                  </a:lnTo>
                  <a:lnTo>
                    <a:pt x="128" y="204"/>
                  </a:lnTo>
                  <a:lnTo>
                    <a:pt x="146" y="185"/>
                  </a:lnTo>
                  <a:lnTo>
                    <a:pt x="165" y="165"/>
                  </a:lnTo>
                  <a:lnTo>
                    <a:pt x="185" y="146"/>
                  </a:lnTo>
                  <a:lnTo>
                    <a:pt x="204" y="129"/>
                  </a:lnTo>
                  <a:lnTo>
                    <a:pt x="226" y="113"/>
                  </a:lnTo>
                  <a:lnTo>
                    <a:pt x="247" y="96"/>
                  </a:lnTo>
                  <a:lnTo>
                    <a:pt x="271" y="82"/>
                  </a:lnTo>
                  <a:lnTo>
                    <a:pt x="294" y="68"/>
                  </a:lnTo>
                  <a:lnTo>
                    <a:pt x="318" y="56"/>
                  </a:lnTo>
                  <a:lnTo>
                    <a:pt x="344" y="45"/>
                  </a:lnTo>
                  <a:lnTo>
                    <a:pt x="369" y="34"/>
                  </a:lnTo>
                  <a:lnTo>
                    <a:pt x="395" y="26"/>
                  </a:lnTo>
                  <a:lnTo>
                    <a:pt x="422" y="18"/>
                  </a:lnTo>
                  <a:lnTo>
                    <a:pt x="448" y="11"/>
                  </a:lnTo>
                  <a:lnTo>
                    <a:pt x="477" y="7"/>
                  </a:lnTo>
                  <a:lnTo>
                    <a:pt x="504" y="3"/>
                  </a:lnTo>
                  <a:lnTo>
                    <a:pt x="533" y="0"/>
                  </a:lnTo>
                  <a:lnTo>
                    <a:pt x="562" y="0"/>
                  </a:lnTo>
                  <a:lnTo>
                    <a:pt x="591" y="0"/>
                  </a:lnTo>
                  <a:lnTo>
                    <a:pt x="620" y="3"/>
                  </a:lnTo>
                  <a:lnTo>
                    <a:pt x="647" y="7"/>
                  </a:lnTo>
                  <a:lnTo>
                    <a:pt x="676" y="11"/>
                  </a:lnTo>
                  <a:lnTo>
                    <a:pt x="702" y="18"/>
                  </a:lnTo>
                  <a:lnTo>
                    <a:pt x="729" y="26"/>
                  </a:lnTo>
                  <a:lnTo>
                    <a:pt x="755" y="34"/>
                  </a:lnTo>
                  <a:lnTo>
                    <a:pt x="781" y="45"/>
                  </a:lnTo>
                  <a:lnTo>
                    <a:pt x="806" y="56"/>
                  </a:lnTo>
                  <a:lnTo>
                    <a:pt x="830" y="68"/>
                  </a:lnTo>
                  <a:lnTo>
                    <a:pt x="853" y="82"/>
                  </a:lnTo>
                  <a:lnTo>
                    <a:pt x="877" y="96"/>
                  </a:lnTo>
                  <a:lnTo>
                    <a:pt x="898" y="113"/>
                  </a:lnTo>
                  <a:lnTo>
                    <a:pt x="920" y="129"/>
                  </a:lnTo>
                  <a:lnTo>
                    <a:pt x="940" y="146"/>
                  </a:lnTo>
                  <a:lnTo>
                    <a:pt x="959" y="165"/>
                  </a:lnTo>
                  <a:lnTo>
                    <a:pt x="978" y="185"/>
                  </a:lnTo>
                  <a:lnTo>
                    <a:pt x="996" y="204"/>
                  </a:lnTo>
                  <a:lnTo>
                    <a:pt x="1012" y="226"/>
                  </a:lnTo>
                  <a:lnTo>
                    <a:pt x="1028" y="247"/>
                  </a:lnTo>
                  <a:lnTo>
                    <a:pt x="1042" y="271"/>
                  </a:lnTo>
                  <a:lnTo>
                    <a:pt x="1057" y="294"/>
                  </a:lnTo>
                  <a:lnTo>
                    <a:pt x="1068" y="318"/>
                  </a:lnTo>
                  <a:lnTo>
                    <a:pt x="1079" y="344"/>
                  </a:lnTo>
                  <a:lnTo>
                    <a:pt x="1090" y="369"/>
                  </a:lnTo>
                  <a:lnTo>
                    <a:pt x="1099" y="395"/>
                  </a:lnTo>
                  <a:lnTo>
                    <a:pt x="1107" y="422"/>
                  </a:lnTo>
                  <a:lnTo>
                    <a:pt x="1113" y="448"/>
                  </a:lnTo>
                  <a:lnTo>
                    <a:pt x="1118" y="477"/>
                  </a:lnTo>
                  <a:lnTo>
                    <a:pt x="1121" y="504"/>
                  </a:lnTo>
                  <a:lnTo>
                    <a:pt x="1124" y="533"/>
                  </a:lnTo>
                  <a:lnTo>
                    <a:pt x="1124" y="562"/>
                  </a:lnTo>
                  <a:lnTo>
                    <a:pt x="1124" y="591"/>
                  </a:lnTo>
                  <a:lnTo>
                    <a:pt x="1121" y="620"/>
                  </a:lnTo>
                  <a:lnTo>
                    <a:pt x="1118" y="647"/>
                  </a:lnTo>
                  <a:lnTo>
                    <a:pt x="1113" y="676"/>
                  </a:lnTo>
                  <a:lnTo>
                    <a:pt x="1107" y="702"/>
                  </a:lnTo>
                  <a:lnTo>
                    <a:pt x="1099" y="729"/>
                  </a:lnTo>
                  <a:lnTo>
                    <a:pt x="1090" y="755"/>
                  </a:lnTo>
                  <a:lnTo>
                    <a:pt x="1079" y="780"/>
                  </a:lnTo>
                  <a:lnTo>
                    <a:pt x="1068" y="806"/>
                  </a:lnTo>
                  <a:lnTo>
                    <a:pt x="1057" y="830"/>
                  </a:lnTo>
                  <a:lnTo>
                    <a:pt x="1042" y="853"/>
                  </a:lnTo>
                  <a:lnTo>
                    <a:pt x="1028" y="877"/>
                  </a:lnTo>
                  <a:lnTo>
                    <a:pt x="1012" y="898"/>
                  </a:lnTo>
                  <a:lnTo>
                    <a:pt x="996" y="920"/>
                  </a:lnTo>
                  <a:lnTo>
                    <a:pt x="978" y="939"/>
                  </a:lnTo>
                  <a:lnTo>
                    <a:pt x="959" y="959"/>
                  </a:lnTo>
                  <a:lnTo>
                    <a:pt x="940" y="978"/>
                  </a:lnTo>
                  <a:lnTo>
                    <a:pt x="920" y="996"/>
                  </a:lnTo>
                  <a:lnTo>
                    <a:pt x="898" y="1012"/>
                  </a:lnTo>
                  <a:lnTo>
                    <a:pt x="877" y="1028"/>
                  </a:lnTo>
                  <a:lnTo>
                    <a:pt x="853" y="1042"/>
                  </a:lnTo>
                  <a:lnTo>
                    <a:pt x="830" y="1057"/>
                  </a:lnTo>
                  <a:lnTo>
                    <a:pt x="806" y="1068"/>
                  </a:lnTo>
                  <a:lnTo>
                    <a:pt x="781" y="1079"/>
                  </a:lnTo>
                  <a:lnTo>
                    <a:pt x="755" y="1090"/>
                  </a:lnTo>
                  <a:lnTo>
                    <a:pt x="729" y="1098"/>
                  </a:lnTo>
                  <a:lnTo>
                    <a:pt x="702" y="1106"/>
                  </a:lnTo>
                  <a:lnTo>
                    <a:pt x="676" y="1113"/>
                  </a:lnTo>
                  <a:lnTo>
                    <a:pt x="647" y="1118"/>
                  </a:lnTo>
                  <a:lnTo>
                    <a:pt x="620" y="1121"/>
                  </a:lnTo>
                  <a:lnTo>
                    <a:pt x="591" y="1124"/>
                  </a:lnTo>
                  <a:lnTo>
                    <a:pt x="562" y="1124"/>
                  </a:lnTo>
                  <a:lnTo>
                    <a:pt x="533" y="1124"/>
                  </a:lnTo>
                  <a:lnTo>
                    <a:pt x="504" y="1121"/>
                  </a:lnTo>
                  <a:lnTo>
                    <a:pt x="477" y="1118"/>
                  </a:lnTo>
                  <a:lnTo>
                    <a:pt x="448" y="1113"/>
                  </a:lnTo>
                  <a:lnTo>
                    <a:pt x="422" y="1106"/>
                  </a:lnTo>
                  <a:lnTo>
                    <a:pt x="395" y="1098"/>
                  </a:lnTo>
                  <a:lnTo>
                    <a:pt x="369" y="1090"/>
                  </a:lnTo>
                  <a:lnTo>
                    <a:pt x="344" y="1079"/>
                  </a:lnTo>
                  <a:lnTo>
                    <a:pt x="318" y="1068"/>
                  </a:lnTo>
                  <a:lnTo>
                    <a:pt x="294" y="1057"/>
                  </a:lnTo>
                  <a:lnTo>
                    <a:pt x="271" y="1042"/>
                  </a:lnTo>
                  <a:lnTo>
                    <a:pt x="247" y="1028"/>
                  </a:lnTo>
                  <a:lnTo>
                    <a:pt x="226" y="1012"/>
                  </a:lnTo>
                  <a:lnTo>
                    <a:pt x="204" y="996"/>
                  </a:lnTo>
                  <a:lnTo>
                    <a:pt x="185" y="978"/>
                  </a:lnTo>
                  <a:lnTo>
                    <a:pt x="165" y="959"/>
                  </a:lnTo>
                  <a:lnTo>
                    <a:pt x="146" y="939"/>
                  </a:lnTo>
                  <a:lnTo>
                    <a:pt x="128" y="920"/>
                  </a:lnTo>
                  <a:lnTo>
                    <a:pt x="112" y="898"/>
                  </a:lnTo>
                  <a:lnTo>
                    <a:pt x="96" y="877"/>
                  </a:lnTo>
                  <a:lnTo>
                    <a:pt x="82" y="853"/>
                  </a:lnTo>
                  <a:lnTo>
                    <a:pt x="67" y="830"/>
                  </a:lnTo>
                  <a:lnTo>
                    <a:pt x="56" y="806"/>
                  </a:lnTo>
                  <a:lnTo>
                    <a:pt x="45" y="780"/>
                  </a:lnTo>
                  <a:lnTo>
                    <a:pt x="34" y="755"/>
                  </a:lnTo>
                  <a:lnTo>
                    <a:pt x="26" y="729"/>
                  </a:lnTo>
                  <a:lnTo>
                    <a:pt x="18" y="702"/>
                  </a:lnTo>
                  <a:lnTo>
                    <a:pt x="11" y="676"/>
                  </a:lnTo>
                  <a:lnTo>
                    <a:pt x="6" y="647"/>
                  </a:lnTo>
                  <a:lnTo>
                    <a:pt x="3" y="620"/>
                  </a:lnTo>
                  <a:lnTo>
                    <a:pt x="0" y="591"/>
                  </a:lnTo>
                  <a:lnTo>
                    <a:pt x="0" y="562"/>
                  </a:lnTo>
                  <a:close/>
                  <a:moveTo>
                    <a:pt x="233" y="233"/>
                  </a:moveTo>
                  <a:lnTo>
                    <a:pt x="233" y="233"/>
                  </a:lnTo>
                  <a:lnTo>
                    <a:pt x="217" y="249"/>
                  </a:lnTo>
                  <a:lnTo>
                    <a:pt x="202" y="267"/>
                  </a:lnTo>
                  <a:lnTo>
                    <a:pt x="190" y="284"/>
                  </a:lnTo>
                  <a:lnTo>
                    <a:pt x="177" y="302"/>
                  </a:lnTo>
                  <a:lnTo>
                    <a:pt x="164" y="321"/>
                  </a:lnTo>
                  <a:lnTo>
                    <a:pt x="153" y="340"/>
                  </a:lnTo>
                  <a:lnTo>
                    <a:pt x="143" y="360"/>
                  </a:lnTo>
                  <a:lnTo>
                    <a:pt x="133" y="381"/>
                  </a:lnTo>
                  <a:lnTo>
                    <a:pt x="125" y="402"/>
                  </a:lnTo>
                  <a:lnTo>
                    <a:pt x="117" y="424"/>
                  </a:lnTo>
                  <a:lnTo>
                    <a:pt x="111" y="446"/>
                  </a:lnTo>
                  <a:lnTo>
                    <a:pt x="106" y="469"/>
                  </a:lnTo>
                  <a:lnTo>
                    <a:pt x="101" y="491"/>
                  </a:lnTo>
                  <a:lnTo>
                    <a:pt x="98" y="514"/>
                  </a:lnTo>
                  <a:lnTo>
                    <a:pt x="96" y="538"/>
                  </a:lnTo>
                  <a:lnTo>
                    <a:pt x="96" y="562"/>
                  </a:lnTo>
                  <a:lnTo>
                    <a:pt x="96" y="586"/>
                  </a:lnTo>
                  <a:lnTo>
                    <a:pt x="98" y="610"/>
                  </a:lnTo>
                  <a:lnTo>
                    <a:pt x="101" y="633"/>
                  </a:lnTo>
                  <a:lnTo>
                    <a:pt x="106" y="655"/>
                  </a:lnTo>
                  <a:lnTo>
                    <a:pt x="111" y="678"/>
                  </a:lnTo>
                  <a:lnTo>
                    <a:pt x="117" y="700"/>
                  </a:lnTo>
                  <a:lnTo>
                    <a:pt x="125" y="723"/>
                  </a:lnTo>
                  <a:lnTo>
                    <a:pt x="133" y="743"/>
                  </a:lnTo>
                  <a:lnTo>
                    <a:pt x="143" y="764"/>
                  </a:lnTo>
                  <a:lnTo>
                    <a:pt x="153" y="784"/>
                  </a:lnTo>
                  <a:lnTo>
                    <a:pt x="164" y="803"/>
                  </a:lnTo>
                  <a:lnTo>
                    <a:pt x="177" y="822"/>
                  </a:lnTo>
                  <a:lnTo>
                    <a:pt x="190" y="840"/>
                  </a:lnTo>
                  <a:lnTo>
                    <a:pt x="202" y="857"/>
                  </a:lnTo>
                  <a:lnTo>
                    <a:pt x="217" y="875"/>
                  </a:lnTo>
                  <a:lnTo>
                    <a:pt x="233" y="891"/>
                  </a:lnTo>
                  <a:lnTo>
                    <a:pt x="249" y="907"/>
                  </a:lnTo>
                  <a:lnTo>
                    <a:pt x="267" y="922"/>
                  </a:lnTo>
                  <a:lnTo>
                    <a:pt x="284" y="935"/>
                  </a:lnTo>
                  <a:lnTo>
                    <a:pt x="302" y="947"/>
                  </a:lnTo>
                  <a:lnTo>
                    <a:pt x="321" y="960"/>
                  </a:lnTo>
                  <a:lnTo>
                    <a:pt x="340" y="971"/>
                  </a:lnTo>
                  <a:lnTo>
                    <a:pt x="360" y="981"/>
                  </a:lnTo>
                  <a:lnTo>
                    <a:pt x="381" y="991"/>
                  </a:lnTo>
                  <a:lnTo>
                    <a:pt x="402" y="999"/>
                  </a:lnTo>
                  <a:lnTo>
                    <a:pt x="424" y="1007"/>
                  </a:lnTo>
                  <a:lnTo>
                    <a:pt x="445" y="1013"/>
                  </a:lnTo>
                  <a:lnTo>
                    <a:pt x="469" y="1018"/>
                  </a:lnTo>
                  <a:lnTo>
                    <a:pt x="491" y="1023"/>
                  </a:lnTo>
                  <a:lnTo>
                    <a:pt x="514" y="1024"/>
                  </a:lnTo>
                  <a:lnTo>
                    <a:pt x="538" y="1028"/>
                  </a:lnTo>
                  <a:lnTo>
                    <a:pt x="562" y="1028"/>
                  </a:lnTo>
                  <a:lnTo>
                    <a:pt x="586" y="1028"/>
                  </a:lnTo>
                  <a:lnTo>
                    <a:pt x="610" y="1024"/>
                  </a:lnTo>
                  <a:lnTo>
                    <a:pt x="633" y="1023"/>
                  </a:lnTo>
                  <a:lnTo>
                    <a:pt x="655" y="1018"/>
                  </a:lnTo>
                  <a:lnTo>
                    <a:pt x="678" y="1013"/>
                  </a:lnTo>
                  <a:lnTo>
                    <a:pt x="700" y="1007"/>
                  </a:lnTo>
                  <a:lnTo>
                    <a:pt x="723" y="999"/>
                  </a:lnTo>
                  <a:lnTo>
                    <a:pt x="744" y="991"/>
                  </a:lnTo>
                  <a:lnTo>
                    <a:pt x="764" y="981"/>
                  </a:lnTo>
                  <a:lnTo>
                    <a:pt x="784" y="971"/>
                  </a:lnTo>
                  <a:lnTo>
                    <a:pt x="803" y="960"/>
                  </a:lnTo>
                  <a:lnTo>
                    <a:pt x="822" y="947"/>
                  </a:lnTo>
                  <a:lnTo>
                    <a:pt x="840" y="935"/>
                  </a:lnTo>
                  <a:lnTo>
                    <a:pt x="858" y="922"/>
                  </a:lnTo>
                  <a:lnTo>
                    <a:pt x="875" y="907"/>
                  </a:lnTo>
                  <a:lnTo>
                    <a:pt x="891" y="891"/>
                  </a:lnTo>
                  <a:lnTo>
                    <a:pt x="907" y="875"/>
                  </a:lnTo>
                  <a:lnTo>
                    <a:pt x="922" y="857"/>
                  </a:lnTo>
                  <a:lnTo>
                    <a:pt x="935" y="840"/>
                  </a:lnTo>
                  <a:lnTo>
                    <a:pt x="948" y="822"/>
                  </a:lnTo>
                  <a:lnTo>
                    <a:pt x="960" y="803"/>
                  </a:lnTo>
                  <a:lnTo>
                    <a:pt x="972" y="784"/>
                  </a:lnTo>
                  <a:lnTo>
                    <a:pt x="981" y="764"/>
                  </a:lnTo>
                  <a:lnTo>
                    <a:pt x="991" y="743"/>
                  </a:lnTo>
                  <a:lnTo>
                    <a:pt x="999" y="723"/>
                  </a:lnTo>
                  <a:lnTo>
                    <a:pt x="1007" y="700"/>
                  </a:lnTo>
                  <a:lnTo>
                    <a:pt x="1013" y="678"/>
                  </a:lnTo>
                  <a:lnTo>
                    <a:pt x="1018" y="655"/>
                  </a:lnTo>
                  <a:lnTo>
                    <a:pt x="1023" y="633"/>
                  </a:lnTo>
                  <a:lnTo>
                    <a:pt x="1025" y="610"/>
                  </a:lnTo>
                  <a:lnTo>
                    <a:pt x="1028" y="586"/>
                  </a:lnTo>
                  <a:lnTo>
                    <a:pt x="1028" y="562"/>
                  </a:lnTo>
                  <a:lnTo>
                    <a:pt x="1028" y="538"/>
                  </a:lnTo>
                  <a:lnTo>
                    <a:pt x="1025" y="514"/>
                  </a:lnTo>
                  <a:lnTo>
                    <a:pt x="1023" y="491"/>
                  </a:lnTo>
                  <a:lnTo>
                    <a:pt x="1018" y="469"/>
                  </a:lnTo>
                  <a:lnTo>
                    <a:pt x="1013" y="446"/>
                  </a:lnTo>
                  <a:lnTo>
                    <a:pt x="1007" y="424"/>
                  </a:lnTo>
                  <a:lnTo>
                    <a:pt x="999" y="402"/>
                  </a:lnTo>
                  <a:lnTo>
                    <a:pt x="991" y="381"/>
                  </a:lnTo>
                  <a:lnTo>
                    <a:pt x="981" y="360"/>
                  </a:lnTo>
                  <a:lnTo>
                    <a:pt x="972" y="340"/>
                  </a:lnTo>
                  <a:lnTo>
                    <a:pt x="960" y="321"/>
                  </a:lnTo>
                  <a:lnTo>
                    <a:pt x="948" y="302"/>
                  </a:lnTo>
                  <a:lnTo>
                    <a:pt x="935" y="284"/>
                  </a:lnTo>
                  <a:lnTo>
                    <a:pt x="922" y="267"/>
                  </a:lnTo>
                  <a:lnTo>
                    <a:pt x="907" y="249"/>
                  </a:lnTo>
                  <a:lnTo>
                    <a:pt x="891" y="233"/>
                  </a:lnTo>
                  <a:lnTo>
                    <a:pt x="875" y="217"/>
                  </a:lnTo>
                  <a:lnTo>
                    <a:pt x="858" y="202"/>
                  </a:lnTo>
                  <a:lnTo>
                    <a:pt x="840" y="190"/>
                  </a:lnTo>
                  <a:lnTo>
                    <a:pt x="822" y="177"/>
                  </a:lnTo>
                  <a:lnTo>
                    <a:pt x="803" y="164"/>
                  </a:lnTo>
                  <a:lnTo>
                    <a:pt x="784" y="153"/>
                  </a:lnTo>
                  <a:lnTo>
                    <a:pt x="764" y="143"/>
                  </a:lnTo>
                  <a:lnTo>
                    <a:pt x="744" y="133"/>
                  </a:lnTo>
                  <a:lnTo>
                    <a:pt x="723" y="125"/>
                  </a:lnTo>
                  <a:lnTo>
                    <a:pt x="700" y="117"/>
                  </a:lnTo>
                  <a:lnTo>
                    <a:pt x="678" y="111"/>
                  </a:lnTo>
                  <a:lnTo>
                    <a:pt x="655" y="106"/>
                  </a:lnTo>
                  <a:lnTo>
                    <a:pt x="633" y="101"/>
                  </a:lnTo>
                  <a:lnTo>
                    <a:pt x="610" y="100"/>
                  </a:lnTo>
                  <a:lnTo>
                    <a:pt x="586" y="96"/>
                  </a:lnTo>
                  <a:lnTo>
                    <a:pt x="562" y="96"/>
                  </a:lnTo>
                  <a:lnTo>
                    <a:pt x="538" y="96"/>
                  </a:lnTo>
                  <a:lnTo>
                    <a:pt x="514" y="100"/>
                  </a:lnTo>
                  <a:lnTo>
                    <a:pt x="491" y="101"/>
                  </a:lnTo>
                  <a:lnTo>
                    <a:pt x="469" y="106"/>
                  </a:lnTo>
                  <a:lnTo>
                    <a:pt x="445" y="111"/>
                  </a:lnTo>
                  <a:lnTo>
                    <a:pt x="424" y="117"/>
                  </a:lnTo>
                  <a:lnTo>
                    <a:pt x="402" y="125"/>
                  </a:lnTo>
                  <a:lnTo>
                    <a:pt x="381" y="133"/>
                  </a:lnTo>
                  <a:lnTo>
                    <a:pt x="360" y="143"/>
                  </a:lnTo>
                  <a:lnTo>
                    <a:pt x="340" y="153"/>
                  </a:lnTo>
                  <a:lnTo>
                    <a:pt x="321" y="164"/>
                  </a:lnTo>
                  <a:lnTo>
                    <a:pt x="302" y="177"/>
                  </a:lnTo>
                  <a:lnTo>
                    <a:pt x="284" y="190"/>
                  </a:lnTo>
                  <a:lnTo>
                    <a:pt x="267" y="202"/>
                  </a:lnTo>
                  <a:lnTo>
                    <a:pt x="249" y="217"/>
                  </a:lnTo>
                  <a:lnTo>
                    <a:pt x="233" y="23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1848825" y="1296885"/>
            <a:ext cx="1148295" cy="51180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sz="2400" b="1" dirty="0">
                <a:solidFill>
                  <a:srgbClr val="CD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输入层</a:t>
            </a:r>
            <a:endParaRPr lang="zh-CN" altLang="zh-CN" sz="2400" b="1" dirty="0">
              <a:solidFill>
                <a:srgbClr val="CD737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38388" y="1941380"/>
            <a:ext cx="2496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外部激励打交道的界面，接受外部输入模式，并传给隐层神经元。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2470956" y="4279558"/>
                <a:ext cx="4340345" cy="463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30000"/>
                  </a:lnSpc>
                </a:pPr>
                <a:r>
                  <a:rPr lang="zh-CN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连接强度由连接权值表示，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𝒘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𝒋𝒊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prstClr val="black"/>
                    </a:solidFill>
                    <a:latin typeface="Arial" panose="020B0604020202020204" pitchFamily="34" charset="0"/>
                    <a:sym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𝒗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  <a:sym typeface="Arial" panose="020B0604020202020204" pitchFamily="34" charset="0"/>
                          </a:rPr>
                          <m:t>𝒌𝒋</m:t>
                        </m:r>
                      </m:sub>
                    </m:sSub>
                  </m:oMath>
                </a14:m>
                <a:endParaRPr lang="ko-KR" altLang="en-US" b="1" dirty="0">
                  <a:solidFill>
                    <a:prstClr val="black"/>
                  </a:solidFill>
                  <a:latin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矩形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956" y="4279558"/>
                <a:ext cx="4340345" cy="463910"/>
              </a:xfrm>
              <a:prstGeom prst="rect">
                <a:avLst/>
              </a:prstGeom>
              <a:blipFill>
                <a:blip r:embed="rId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3821647" y="3095342"/>
            <a:ext cx="870520" cy="973472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sz="2400" b="1" dirty="0">
                <a:solidFill>
                  <a:srgbClr val="CD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连接强度</a:t>
            </a:r>
            <a:endParaRPr lang="zh-CN" altLang="zh-CN" sz="2400" b="1" dirty="0">
              <a:solidFill>
                <a:srgbClr val="CD737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45861" y="3280795"/>
            <a:ext cx="238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网络内部处理单元的工作区域，可以有多层。不同模型的处理功能差别主要反映在对中间层的处理上。</a:t>
            </a:r>
          </a:p>
        </p:txBody>
      </p:sp>
      <p:sp>
        <p:nvSpPr>
          <p:cNvPr id="31" name="矩形 30"/>
          <p:cNvSpPr/>
          <p:nvPr/>
        </p:nvSpPr>
        <p:spPr>
          <a:xfrm rot="19381999">
            <a:off x="2331923" y="2798024"/>
            <a:ext cx="870520" cy="51180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rgbClr val="CD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隐层</a:t>
            </a:r>
            <a:endParaRPr lang="zh-CN" altLang="zh-CN" sz="2400" b="1" dirty="0">
              <a:solidFill>
                <a:srgbClr val="CD737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037464" y="1248301"/>
            <a:ext cx="1173870" cy="51180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sz="2400" b="1" dirty="0">
                <a:solidFill>
                  <a:srgbClr val="CD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输出层</a:t>
            </a:r>
            <a:endParaRPr lang="zh-CN" altLang="zh-CN" sz="2400" b="1" dirty="0">
              <a:solidFill>
                <a:srgbClr val="CD737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矩形 32"/>
          <p:cNvSpPr/>
          <p:nvPr/>
        </p:nvSpPr>
        <p:spPr>
          <a:xfrm rot="2650371">
            <a:off x="5633977" y="2908276"/>
            <a:ext cx="1000218" cy="511807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lang="zh-CN" altLang="en-US" sz="2400" b="1" dirty="0">
                <a:solidFill>
                  <a:srgbClr val="CD737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连接</a:t>
            </a:r>
            <a:endParaRPr lang="zh-CN" altLang="zh-CN" sz="2400" b="1" dirty="0">
              <a:solidFill>
                <a:srgbClr val="CD737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77842" y="1841257"/>
            <a:ext cx="25706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将网络计算结果输出，是与外部显示设备或执行机构打交道的界面。</a:t>
            </a:r>
          </a:p>
        </p:txBody>
      </p:sp>
      <p:sp>
        <p:nvSpPr>
          <p:cNvPr id="35" name="矩形 34"/>
          <p:cNvSpPr/>
          <p:nvPr/>
        </p:nvSpPr>
        <p:spPr>
          <a:xfrm>
            <a:off x="6471694" y="3280795"/>
            <a:ext cx="22767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同层互不相连，相邻层相互连接。</a:t>
            </a:r>
          </a:p>
        </p:txBody>
      </p:sp>
    </p:spTree>
    <p:extLst>
      <p:ext uri="{BB962C8B-B14F-4D97-AF65-F5344CB8AC3E}">
        <p14:creationId xmlns:p14="http://schemas.microsoft.com/office/powerpoint/2010/main" val="54966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857947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6629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8.2.2 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神经元模型</a:t>
            </a:r>
          </a:p>
        </p:txBody>
      </p:sp>
      <p:sp>
        <p:nvSpPr>
          <p:cNvPr id="2" name="矩形 1"/>
          <p:cNvSpPr/>
          <p:nvPr/>
        </p:nvSpPr>
        <p:spPr>
          <a:xfrm>
            <a:off x="225208" y="1131590"/>
            <a:ext cx="8686800" cy="40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     神经元是人工神经网络的基本单元。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36" name="图片 3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54042"/>
            <a:ext cx="5120719" cy="2750411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616116" y="925954"/>
                <a:ext cx="2944177" cy="17664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zh-CN" altLang="en-US" sz="2800" b="1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sz="28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𝒑</m:t>
                                      </m:r>
                                    </m:e>
                                    <m:sub>
                                      <m:r>
                                        <a:rPr lang="zh-CN" altLang="en-US" sz="28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𝒍𝒊</m:t>
                                  </m:r>
                                </m:sub>
                              </m:sSub>
                            </m:e>
                            <m:e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begChr m:val=""/>
                                  <m:ctrlP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zh-CN" altLang="en-US" sz="2800" b="1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  <m:r>
                                    <a:rPr lang="zh-CN" altLang="en-US" sz="2800" b="1" i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8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116" y="925954"/>
                <a:ext cx="2944177" cy="1766446"/>
              </a:xfrm>
              <a:prstGeom prst="rect">
                <a:avLst/>
              </a:prstGeom>
              <a:blipFill>
                <a:blip r:embed="rId4"/>
                <a:stretch>
                  <a:fillRect r="-10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4115858" y="3221688"/>
            <a:ext cx="4789270" cy="1289611"/>
            <a:chOff x="3347126" y="3520917"/>
            <a:chExt cx="4789270" cy="1289611"/>
          </a:xfrm>
        </p:grpSpPr>
        <p:sp>
          <p:nvSpPr>
            <p:cNvPr id="37" name="矩形 36"/>
            <p:cNvSpPr/>
            <p:nvPr/>
          </p:nvSpPr>
          <p:spPr>
            <a:xfrm>
              <a:off x="3655424" y="3679449"/>
              <a:ext cx="4480972" cy="1131079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1044000" lvl="0" indent="-285750">
                <a:lnSpc>
                  <a:spcPct val="125000"/>
                </a:lnSpc>
                <a:buClr>
                  <a:srgbClr val="5BA3EB">
                    <a:lumMod val="75000"/>
                  </a:srgbClr>
                </a:buClr>
                <a:buFont typeface="Wingdings" pitchFamily="2" charset="2"/>
                <a:buChar char="Ø"/>
              </a:pPr>
              <a:r>
                <a: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输出是各个输入综合作用的结果；</a:t>
              </a:r>
              <a:endPara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pPr marL="1044000" lvl="0" indent="-285750">
                <a:lnSpc>
                  <a:spcPct val="125000"/>
                </a:lnSpc>
                <a:buClr>
                  <a:srgbClr val="5BA3EB">
                    <a:lumMod val="75000"/>
                  </a:srgbClr>
                </a:buClr>
                <a:buFont typeface="Wingdings" pitchFamily="2" charset="2"/>
                <a:buChar char="Ø"/>
              </a:pPr>
              <a:r>
                <a:rPr lang="zh-CN" altLang="en-US" b="1" dirty="0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神经元具有可塑性，即其输出可通过改变连接权值来调节。</a:t>
              </a:r>
              <a:endPara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347126" y="3520917"/>
              <a:ext cx="1107996" cy="369332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chemeClr val="accent5">
                      <a:lumMod val="7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基本特性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26500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193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 8.2.3 </a:t>
            </a:r>
            <a:r>
              <a:rPr lang="zh-CN" alt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sym typeface="Arial" panose="020B0604020202020204" pitchFamily="34" charset="0"/>
              </a:rPr>
              <a:t>神经元激活函数</a:t>
            </a:r>
          </a:p>
        </p:txBody>
      </p:sp>
      <p:sp>
        <p:nvSpPr>
          <p:cNvPr id="22" name="AutoShape 40"/>
          <p:cNvSpPr>
            <a:spLocks noChangeAspect="1" noChangeArrowheads="1" noTextEdit="1"/>
          </p:cNvSpPr>
          <p:nvPr/>
        </p:nvSpPr>
        <p:spPr bwMode="auto">
          <a:xfrm>
            <a:off x="4263529" y="1020084"/>
            <a:ext cx="1783708" cy="113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5CB4D2-6AC1-8040-B095-022413A29673}"/>
              </a:ext>
            </a:extLst>
          </p:cNvPr>
          <p:cNvSpPr txBox="1"/>
          <p:nvPr/>
        </p:nvSpPr>
        <p:spPr>
          <a:xfrm>
            <a:off x="228600" y="987574"/>
            <a:ext cx="8686800" cy="2137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激活函数主要用于为神经网络引入非线性因素，使其能够解决复杂的非线性问题，常用的激活函数有：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线型激活函数（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identity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对数型激活函数（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logistic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双正切型激活函数（</a:t>
            </a:r>
            <a:r>
              <a:rPr lang="en-US" altLang="zh-CN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tanh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  <a:endParaRPr lang="en-US" altLang="zh-CN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 修正线型激活函数（</a:t>
            </a:r>
            <a:r>
              <a:rPr lang="en-US" altLang="zh-CN" b="1" dirty="0" err="1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relu</a:t>
            </a:r>
            <a:r>
              <a:rPr lang="zh-CN" altLang="en-US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683139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GuidesStyle_Narrow&quot;,&quot;Kind&quot;:&quot;System&quot;,&quot;OldGuidesSetting&quot;:{&quot;HeaderHeight&quot;:10.0,&quot;FooterHeight&quot;:5.0,&quot;SideMargin&quot;:2.5,&quot;TopMargin&quot;:0.0,&quot;BottomMargin&quot;:0.0,&quot;IntervalMargin&quot;:1.0}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84D4D"/>
      </a:accent1>
      <a:accent2>
        <a:srgbClr val="FF6B42"/>
      </a:accent2>
      <a:accent3>
        <a:srgbClr val="5BA3EB"/>
      </a:accent3>
      <a:accent4>
        <a:srgbClr val="06BB9A"/>
      </a:accent4>
      <a:accent5>
        <a:srgbClr val="8E7EF0"/>
      </a:accent5>
      <a:accent6>
        <a:srgbClr val="F4B919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sz="1600" b="1" dirty="0" smtClean="0"/>
        </a:defPPr>
      </a:lstStyle>
      <a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9213</TotalTime>
  <Words>3802</Words>
  <Application>Microsoft Office PowerPoint</Application>
  <PresentationFormat>全屏显示(16:9)</PresentationFormat>
  <Paragraphs>563</Paragraphs>
  <Slides>49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等线</vt:lpstr>
      <vt:lpstr>微软雅黑</vt:lpstr>
      <vt:lpstr>Arial</vt:lpstr>
      <vt:lpstr>Calibri</vt:lpstr>
      <vt:lpstr>Cambria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马锋</dc:creator>
  <cp:lastModifiedBy>守兵 刘</cp:lastModifiedBy>
  <cp:revision>858</cp:revision>
  <dcterms:created xsi:type="dcterms:W3CDTF">2019-08-08T08:45:05Z</dcterms:created>
  <dcterms:modified xsi:type="dcterms:W3CDTF">2025-10-03T05:12:25Z</dcterms:modified>
</cp:coreProperties>
</file>