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Montserrat SemiBold"/>
      <p:regular r:id="rId23"/>
      <p:bold r:id="rId24"/>
      <p:italic r:id="rId25"/>
      <p:boldItalic r:id="rId26"/>
    </p:embeddedFont>
    <p:embeddedFont>
      <p:font typeface="Corben"/>
      <p:bold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Arial Narrow"/>
      <p:regular r:id="rId36"/>
      <p:bold r:id="rId37"/>
      <p:italic r:id="rId38"/>
      <p:boldItalic r:id="rId39"/>
    </p:embeddedFont>
    <p:embeddedFont>
      <p:font typeface="Montserrat Medium"/>
      <p:regular r:id="rId40"/>
      <p:bold r:id="rId41"/>
      <p:italic r:id="rId42"/>
      <p:boldItalic r:id="rId43"/>
    </p:embeddedFon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5.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7.xml"/><Relationship Id="rId44" Type="http://schemas.openxmlformats.org/officeDocument/2006/relationships/font" Target="fonts/ArialBlack-regular.fntdata"/><Relationship Id="rId21" Type="http://schemas.openxmlformats.org/officeDocument/2006/relationships/slide" Target="slides/slide16.xml"/><Relationship Id="rId43" Type="http://schemas.openxmlformats.org/officeDocument/2006/relationships/font" Target="fonts/MontserratMedium-boldItalic.fntdata"/><Relationship Id="rId24" Type="http://schemas.openxmlformats.org/officeDocument/2006/relationships/font" Target="fonts/MontserratSemiBold-bold.fntdata"/><Relationship Id="rId23" Type="http://schemas.openxmlformats.org/officeDocument/2006/relationships/font" Target="fonts/Montserrat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Italic.fntdata"/><Relationship Id="rId25" Type="http://schemas.openxmlformats.org/officeDocument/2006/relationships/font" Target="fonts/MontserratSemiBold-italic.fntdata"/><Relationship Id="rId28" Type="http://schemas.openxmlformats.org/officeDocument/2006/relationships/font" Target="fonts/Montserrat-regular.fntdata"/><Relationship Id="rId27" Type="http://schemas.openxmlformats.org/officeDocument/2006/relationships/font" Target="fonts/Corbe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ArialNarrow-bold.fntdata"/><Relationship Id="rId14" Type="http://schemas.openxmlformats.org/officeDocument/2006/relationships/slide" Target="slides/slide9.xml"/><Relationship Id="rId36" Type="http://schemas.openxmlformats.org/officeDocument/2006/relationships/font" Target="fonts/ArialNarrow-regular.fntdata"/><Relationship Id="rId17" Type="http://schemas.openxmlformats.org/officeDocument/2006/relationships/slide" Target="slides/slide12.xml"/><Relationship Id="rId39" Type="http://schemas.openxmlformats.org/officeDocument/2006/relationships/font" Target="fonts/ArialNarrow-boldItalic.fntdata"/><Relationship Id="rId16" Type="http://schemas.openxmlformats.org/officeDocument/2006/relationships/slide" Target="slides/slide11.xml"/><Relationship Id="rId38" Type="http://schemas.openxmlformats.org/officeDocument/2006/relationships/font" Target="fonts/ArialNarrow-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609600" y="320040"/>
            <a:ext cx="9651900" cy="1143000"/>
          </a:xfrm>
          <a:prstGeom prst="rect">
            <a:avLst/>
          </a:prstGeom>
          <a:noFill/>
          <a:ln>
            <a:noFill/>
          </a:ln>
        </p:spPr>
        <p:txBody>
          <a:bodyPr anchorCtr="0" anchor="b" bIns="0" lIns="45700" spcFirstLastPara="1" rIns="45700" wrap="square" tIns="0">
            <a:normAutofit/>
          </a:bodyPr>
          <a:lstStyle>
            <a:lvl1pPr lvl="0" rtl="0" algn="l">
              <a:spcBef>
                <a:spcPts val="0"/>
              </a:spcBef>
              <a:spcAft>
                <a:spcPts val="0"/>
              </a:spcAft>
              <a:buClr>
                <a:srgbClr val="FEF7F0"/>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609600" y="1609416"/>
            <a:ext cx="9651900" cy="4846200"/>
          </a:xfrm>
          <a:prstGeom prst="rect">
            <a:avLst/>
          </a:prstGeom>
          <a:noFill/>
          <a:ln>
            <a:noFill/>
          </a:ln>
        </p:spPr>
        <p:txBody>
          <a:bodyPr anchorCtr="0" anchor="t" bIns="45700" lIns="91425" spcFirstLastPara="1" rIns="91425" wrap="square" tIns="45700">
            <a:normAutofit/>
          </a:bodyPr>
          <a:lstStyle>
            <a:lvl1pPr indent="-312039" lvl="0" marL="457200" rtl="0" algn="l">
              <a:spcBef>
                <a:spcPts val="600"/>
              </a:spcBef>
              <a:spcAft>
                <a:spcPts val="0"/>
              </a:spcAft>
              <a:buSzPts val="1314"/>
              <a:buChar char="●"/>
              <a:defRPr/>
            </a:lvl1pPr>
            <a:lvl2pPr indent="-320040" lvl="1" marL="914400" rtl="0" algn="l">
              <a:spcBef>
                <a:spcPts val="1600"/>
              </a:spcBef>
              <a:spcAft>
                <a:spcPts val="0"/>
              </a:spcAft>
              <a:buSzPts val="1440"/>
              <a:buChar char="○"/>
              <a:defRPr/>
            </a:lvl2pPr>
            <a:lvl3pPr indent="-297180" lvl="2" marL="1371600" rtl="0" algn="l">
              <a:spcBef>
                <a:spcPts val="1600"/>
              </a:spcBef>
              <a:spcAft>
                <a:spcPts val="0"/>
              </a:spcAft>
              <a:buSzPts val="1080"/>
              <a:buChar char="■"/>
              <a:defRPr/>
            </a:lvl3pPr>
            <a:lvl4pPr indent="-320039" lvl="3" marL="1828800" rtl="0" algn="l">
              <a:spcBef>
                <a:spcPts val="1600"/>
              </a:spcBef>
              <a:spcAft>
                <a:spcPts val="0"/>
              </a:spcAft>
              <a:buSzPts val="1440"/>
              <a:buChar char="●"/>
              <a:defRPr/>
            </a:lvl4pPr>
            <a:lvl5pPr indent="-308610" lvl="4" marL="2286000" rtl="0" algn="l">
              <a:spcBef>
                <a:spcPts val="1600"/>
              </a:spcBef>
              <a:spcAft>
                <a:spcPts val="0"/>
              </a:spcAft>
              <a:buSzPts val="1260"/>
              <a:buChar char="○"/>
              <a:defRPr/>
            </a:lvl5pPr>
            <a:lvl6pPr indent="-320039" lvl="5" marL="2743200" rtl="0" algn="l">
              <a:spcBef>
                <a:spcPts val="1600"/>
              </a:spcBef>
              <a:spcAft>
                <a:spcPts val="0"/>
              </a:spcAft>
              <a:buSzPts val="1440"/>
              <a:buChar char="■"/>
              <a:defRPr/>
            </a:lvl6pPr>
            <a:lvl7pPr indent="-320039" lvl="6" marL="3200400" rtl="0" algn="l">
              <a:spcBef>
                <a:spcPts val="1600"/>
              </a:spcBef>
              <a:spcAft>
                <a:spcPts val="0"/>
              </a:spcAft>
              <a:buSzPts val="144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3" name="Google Shape;133;p13"/>
          <p:cNvSpPr txBox="1"/>
          <p:nvPr>
            <p:ph idx="10" type="dt"/>
          </p:nvPr>
        </p:nvSpPr>
        <p:spPr>
          <a:xfrm>
            <a:off x="5661248" y="6557946"/>
            <a:ext cx="2670000" cy="226800"/>
          </a:xfrm>
          <a:prstGeom prst="rect">
            <a:avLst/>
          </a:prstGeom>
          <a:noFill/>
          <a:ln>
            <a:noFill/>
          </a:ln>
        </p:spPr>
        <p:txBody>
          <a:bodyPr anchorCtr="0" anchor="b" bIns="0" lIns="91425" spcFirstLastPara="1" rIns="91425"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609600" y="6557946"/>
            <a:ext cx="4876800" cy="228600"/>
          </a:xfrm>
          <a:prstGeom prst="rect">
            <a:avLst/>
          </a:prstGeom>
          <a:noFill/>
          <a:ln>
            <a:noFill/>
          </a:ln>
        </p:spPr>
        <p:txBody>
          <a:bodyPr anchorCtr="0" anchor="b" bIns="0" lIns="91425" spcFirstLastPara="1" rIns="91425"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335264" y="6556248"/>
            <a:ext cx="7845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6" name="Shape 136"/>
        <p:cNvGrpSpPr/>
        <p:nvPr/>
      </p:nvGrpSpPr>
      <p:grpSpPr>
        <a:xfrm>
          <a:off x="0" y="0"/>
          <a:ext cx="0" cy="0"/>
          <a:chOff x="0" y="0"/>
          <a:chExt cx="0" cy="0"/>
        </a:xfrm>
      </p:grpSpPr>
      <p:sp>
        <p:nvSpPr>
          <p:cNvPr id="137" name="Google Shape;137;p14"/>
          <p:cNvSpPr txBox="1"/>
          <p:nvPr>
            <p:ph type="title"/>
          </p:nvPr>
        </p:nvSpPr>
        <p:spPr>
          <a:xfrm>
            <a:off x="609600" y="320040"/>
            <a:ext cx="9656100" cy="1143000"/>
          </a:xfrm>
          <a:prstGeom prst="rect">
            <a:avLst/>
          </a:prstGeom>
          <a:noFill/>
          <a:ln>
            <a:noFill/>
          </a:ln>
        </p:spPr>
        <p:txBody>
          <a:bodyPr anchorCtr="0" anchor="b" bIns="0" lIns="45700" spcFirstLastPara="1" rIns="45700" wrap="square" tIns="0">
            <a:normAutofit/>
          </a:bodyPr>
          <a:lstStyle>
            <a:lvl1pPr lvl="0" rtl="0" algn="l">
              <a:spcBef>
                <a:spcPts val="0"/>
              </a:spcBef>
              <a:spcAft>
                <a:spcPts val="0"/>
              </a:spcAft>
              <a:buClr>
                <a:srgbClr val="FEF7F0"/>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p14"/>
          <p:cNvSpPr txBox="1"/>
          <p:nvPr>
            <p:ph idx="1" type="body"/>
          </p:nvPr>
        </p:nvSpPr>
        <p:spPr>
          <a:xfrm>
            <a:off x="609600" y="1600201"/>
            <a:ext cx="4693800" cy="4526100"/>
          </a:xfrm>
          <a:prstGeom prst="rect">
            <a:avLst/>
          </a:prstGeom>
          <a:noFill/>
          <a:ln>
            <a:noFill/>
          </a:ln>
        </p:spPr>
        <p:txBody>
          <a:bodyPr anchorCtr="0" anchor="t" bIns="45700" lIns="91425" spcFirstLastPara="1" rIns="91425" wrap="square" tIns="45700">
            <a:normAutofit/>
          </a:bodyPr>
          <a:lstStyle>
            <a:lvl1pPr indent="-358394" lvl="0" marL="457200" rtl="0" algn="l">
              <a:spcBef>
                <a:spcPts val="600"/>
              </a:spcBef>
              <a:spcAft>
                <a:spcPts val="0"/>
              </a:spcAft>
              <a:buSzPts val="2044"/>
              <a:buChar char="●"/>
              <a:defRPr sz="2800"/>
            </a:lvl1pPr>
            <a:lvl2pPr indent="-350519" lvl="1" marL="914400" rtl="0" algn="l">
              <a:spcBef>
                <a:spcPts val="1600"/>
              </a:spcBef>
              <a:spcAft>
                <a:spcPts val="0"/>
              </a:spcAft>
              <a:buSzPts val="1920"/>
              <a:buChar char="○"/>
              <a:defRPr sz="2400"/>
            </a:lvl2pPr>
            <a:lvl3pPr indent="-304800" lvl="2" marL="1371600" rtl="0" algn="l">
              <a:spcBef>
                <a:spcPts val="1600"/>
              </a:spcBef>
              <a:spcAft>
                <a:spcPts val="0"/>
              </a:spcAft>
              <a:buSzPts val="1200"/>
              <a:buChar char="■"/>
              <a:defRPr sz="2000"/>
            </a:lvl3pPr>
            <a:lvl4pPr indent="-320039" lvl="3" marL="1828800" rtl="0" algn="l">
              <a:spcBef>
                <a:spcPts val="1600"/>
              </a:spcBef>
              <a:spcAft>
                <a:spcPts val="0"/>
              </a:spcAft>
              <a:buSzPts val="1440"/>
              <a:buChar char="●"/>
              <a:defRPr sz="1800"/>
            </a:lvl4pPr>
            <a:lvl5pPr indent="-308610" lvl="4" marL="2286000" rtl="0" algn="l">
              <a:spcBef>
                <a:spcPts val="1600"/>
              </a:spcBef>
              <a:spcAft>
                <a:spcPts val="0"/>
              </a:spcAft>
              <a:buSzPts val="1260"/>
              <a:buChar char="○"/>
              <a:defRPr sz="1800"/>
            </a:lvl5pPr>
            <a:lvl6pPr indent="-320039" lvl="5" marL="2743200" rtl="0" algn="l">
              <a:spcBef>
                <a:spcPts val="1600"/>
              </a:spcBef>
              <a:spcAft>
                <a:spcPts val="0"/>
              </a:spcAft>
              <a:buSzPts val="1440"/>
              <a:buChar char="■"/>
              <a:defRPr/>
            </a:lvl6pPr>
            <a:lvl7pPr indent="-320039" lvl="6" marL="3200400" rtl="0" algn="l">
              <a:spcBef>
                <a:spcPts val="1600"/>
              </a:spcBef>
              <a:spcAft>
                <a:spcPts val="0"/>
              </a:spcAft>
              <a:buSzPts val="144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9" name="Google Shape;139;p14"/>
          <p:cNvSpPr txBox="1"/>
          <p:nvPr>
            <p:ph idx="2" type="body"/>
          </p:nvPr>
        </p:nvSpPr>
        <p:spPr>
          <a:xfrm>
            <a:off x="5571744" y="1600201"/>
            <a:ext cx="4693800" cy="4526100"/>
          </a:xfrm>
          <a:prstGeom prst="rect">
            <a:avLst/>
          </a:prstGeom>
          <a:noFill/>
          <a:ln>
            <a:noFill/>
          </a:ln>
        </p:spPr>
        <p:txBody>
          <a:bodyPr anchorCtr="0" anchor="t" bIns="45700" lIns="91425" spcFirstLastPara="1" rIns="91425" wrap="square" tIns="45700">
            <a:normAutofit/>
          </a:bodyPr>
          <a:lstStyle>
            <a:lvl1pPr indent="-358394" lvl="0" marL="457200" rtl="0" algn="l">
              <a:spcBef>
                <a:spcPts val="600"/>
              </a:spcBef>
              <a:spcAft>
                <a:spcPts val="0"/>
              </a:spcAft>
              <a:buSzPts val="2044"/>
              <a:buChar char="●"/>
              <a:defRPr sz="2800"/>
            </a:lvl1pPr>
            <a:lvl2pPr indent="-350519" lvl="1" marL="914400" rtl="0" algn="l">
              <a:spcBef>
                <a:spcPts val="1600"/>
              </a:spcBef>
              <a:spcAft>
                <a:spcPts val="0"/>
              </a:spcAft>
              <a:buSzPts val="1920"/>
              <a:buChar char="○"/>
              <a:defRPr sz="2400"/>
            </a:lvl2pPr>
            <a:lvl3pPr indent="-304800" lvl="2" marL="1371600" rtl="0" algn="l">
              <a:spcBef>
                <a:spcPts val="1600"/>
              </a:spcBef>
              <a:spcAft>
                <a:spcPts val="0"/>
              </a:spcAft>
              <a:buSzPts val="1200"/>
              <a:buChar char="■"/>
              <a:defRPr sz="2000"/>
            </a:lvl3pPr>
            <a:lvl4pPr indent="-320039" lvl="3" marL="1828800" rtl="0" algn="l">
              <a:spcBef>
                <a:spcPts val="1600"/>
              </a:spcBef>
              <a:spcAft>
                <a:spcPts val="0"/>
              </a:spcAft>
              <a:buSzPts val="1440"/>
              <a:buChar char="●"/>
              <a:defRPr sz="1800"/>
            </a:lvl4pPr>
            <a:lvl5pPr indent="-308610" lvl="4" marL="2286000" rtl="0" algn="l">
              <a:spcBef>
                <a:spcPts val="1600"/>
              </a:spcBef>
              <a:spcAft>
                <a:spcPts val="0"/>
              </a:spcAft>
              <a:buSzPts val="1260"/>
              <a:buChar char="○"/>
              <a:defRPr sz="1800"/>
            </a:lvl5pPr>
            <a:lvl6pPr indent="-320039" lvl="5" marL="2743200" rtl="0" algn="l">
              <a:spcBef>
                <a:spcPts val="1600"/>
              </a:spcBef>
              <a:spcAft>
                <a:spcPts val="0"/>
              </a:spcAft>
              <a:buSzPts val="1440"/>
              <a:buChar char="■"/>
              <a:defRPr/>
            </a:lvl6pPr>
            <a:lvl7pPr indent="-320039" lvl="6" marL="3200400" rtl="0" algn="l">
              <a:spcBef>
                <a:spcPts val="1600"/>
              </a:spcBef>
              <a:spcAft>
                <a:spcPts val="0"/>
              </a:spcAft>
              <a:buSzPts val="144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40" name="Google Shape;140;p14"/>
          <p:cNvSpPr txBox="1"/>
          <p:nvPr>
            <p:ph idx="10" type="dt"/>
          </p:nvPr>
        </p:nvSpPr>
        <p:spPr>
          <a:xfrm>
            <a:off x="5661248" y="6557946"/>
            <a:ext cx="2670000" cy="226800"/>
          </a:xfrm>
          <a:prstGeom prst="rect">
            <a:avLst/>
          </a:prstGeom>
          <a:noFill/>
          <a:ln>
            <a:noFill/>
          </a:ln>
        </p:spPr>
        <p:txBody>
          <a:bodyPr anchorCtr="0" anchor="b" bIns="0" lIns="91425" spcFirstLastPara="1" rIns="91425"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4"/>
          <p:cNvSpPr txBox="1"/>
          <p:nvPr>
            <p:ph idx="11" type="ftr"/>
          </p:nvPr>
        </p:nvSpPr>
        <p:spPr>
          <a:xfrm>
            <a:off x="609600" y="6557946"/>
            <a:ext cx="4876800" cy="228600"/>
          </a:xfrm>
          <a:prstGeom prst="rect">
            <a:avLst/>
          </a:prstGeom>
          <a:noFill/>
          <a:ln>
            <a:noFill/>
          </a:ln>
        </p:spPr>
        <p:txBody>
          <a:bodyPr anchorCtr="0" anchor="b" bIns="0" lIns="91425" spcFirstLastPara="1" rIns="91425"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4"/>
          <p:cNvSpPr txBox="1"/>
          <p:nvPr>
            <p:ph idx="12" type="sldNum"/>
          </p:nvPr>
        </p:nvSpPr>
        <p:spPr>
          <a:xfrm>
            <a:off x="8335264" y="6556248"/>
            <a:ext cx="7845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ctrTitle"/>
          </p:nvPr>
        </p:nvSpPr>
        <p:spPr>
          <a:xfrm>
            <a:off x="-1170878" y="4395910"/>
            <a:ext cx="13515300" cy="19185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35483"/>
              <a:buFont typeface="Corben"/>
              <a:buNone/>
            </a:pPr>
            <a:r>
              <a:rPr lang="en-US">
                <a:latin typeface="Corben"/>
                <a:ea typeface="Corben"/>
                <a:cs typeface="Corben"/>
                <a:sym typeface="Corben"/>
              </a:rPr>
              <a:t>                          </a:t>
            </a:r>
            <a:r>
              <a:rPr lang="en-US" sz="3650">
                <a:latin typeface="Corben"/>
                <a:ea typeface="Corben"/>
                <a:cs typeface="Corben"/>
                <a:sym typeface="Corben"/>
              </a:rPr>
              <a:t>WEB-TECH : EDUCATION HUB</a:t>
            </a:r>
            <a:br>
              <a:rPr lang="en-US" sz="3650">
                <a:latin typeface="Corben"/>
                <a:ea typeface="Corben"/>
                <a:cs typeface="Corben"/>
                <a:sym typeface="Corben"/>
              </a:rPr>
            </a:br>
            <a:r>
              <a:rPr lang="en-US" sz="3650">
                <a:latin typeface="Corben"/>
                <a:ea typeface="Corben"/>
                <a:cs typeface="Corben"/>
                <a:sym typeface="Corben"/>
              </a:rPr>
              <a:t>                                  (WEB DEVELOPMENT PROJECT)</a:t>
            </a:r>
            <a:br>
              <a:rPr lang="en-US" sz="3650">
                <a:latin typeface="Corben"/>
                <a:ea typeface="Corben"/>
                <a:cs typeface="Corben"/>
                <a:sym typeface="Corben"/>
              </a:rPr>
            </a:br>
            <a:br>
              <a:rPr lang="en-US" sz="2700">
                <a:latin typeface="Corben"/>
                <a:ea typeface="Corben"/>
                <a:cs typeface="Corben"/>
                <a:sym typeface="Corben"/>
              </a:rPr>
            </a:br>
            <a:r>
              <a:rPr lang="en-US" sz="2700">
                <a:solidFill>
                  <a:schemeClr val="lt1"/>
                </a:solidFill>
                <a:latin typeface="Corben"/>
                <a:ea typeface="Corben"/>
                <a:cs typeface="Corben"/>
                <a:sym typeface="Corben"/>
              </a:rPr>
              <a:t>                          </a:t>
            </a:r>
            <a:endParaRPr sz="3100">
              <a:solidFill>
                <a:schemeClr val="lt1"/>
              </a:solidFill>
              <a:latin typeface="Corben"/>
              <a:ea typeface="Corben"/>
              <a:cs typeface="Corben"/>
              <a:sym typeface="Corben"/>
            </a:endParaRPr>
          </a:p>
          <a:p>
            <a:pPr indent="0" lvl="0" marL="0" rtl="0" algn="r">
              <a:spcBef>
                <a:spcPts val="0"/>
              </a:spcBef>
              <a:spcAft>
                <a:spcPts val="0"/>
              </a:spcAft>
              <a:buClr>
                <a:srgbClr val="FEF7F0"/>
              </a:buClr>
              <a:buSzPct val="135483"/>
              <a:buFont typeface="Corben"/>
              <a:buNone/>
            </a:pPr>
            <a:br>
              <a:rPr lang="en-US" sz="3100">
                <a:solidFill>
                  <a:schemeClr val="lt1"/>
                </a:solidFill>
                <a:latin typeface="Corben"/>
                <a:ea typeface="Corben"/>
                <a:cs typeface="Corben"/>
                <a:sym typeface="Corben"/>
              </a:rPr>
            </a:br>
            <a:r>
              <a:rPr lang="en-US" sz="3100">
                <a:solidFill>
                  <a:schemeClr val="lt1"/>
                </a:solidFill>
                <a:latin typeface="Corben"/>
                <a:ea typeface="Corben"/>
                <a:cs typeface="Corben"/>
                <a:sym typeface="Corben"/>
              </a:rPr>
              <a:t>                                                                                               </a:t>
            </a:r>
            <a:r>
              <a:rPr lang="en-US" sz="3100">
                <a:solidFill>
                  <a:schemeClr val="lt1"/>
                </a:solidFill>
                <a:latin typeface="Corben"/>
                <a:ea typeface="Corben"/>
                <a:cs typeface="Corben"/>
                <a:sym typeface="Corben"/>
              </a:rPr>
              <a:t>           </a:t>
            </a:r>
            <a:endParaRPr sz="3100">
              <a:solidFill>
                <a:schemeClr val="lt1"/>
              </a:solidFill>
              <a:latin typeface="Corben"/>
              <a:ea typeface="Corben"/>
              <a:cs typeface="Corben"/>
              <a:sym typeface="Corben"/>
            </a:endParaRPr>
          </a:p>
          <a:p>
            <a:pPr indent="0" lvl="0" marL="0" rtl="0" algn="r">
              <a:spcBef>
                <a:spcPts val="0"/>
              </a:spcBef>
              <a:spcAft>
                <a:spcPts val="0"/>
              </a:spcAft>
              <a:buClr>
                <a:srgbClr val="FEF7F0"/>
              </a:buClr>
              <a:buSzPct val="135483"/>
              <a:buFont typeface="Corben"/>
              <a:buNone/>
            </a:pPr>
            <a:br>
              <a:rPr lang="en-US" sz="3100">
                <a:solidFill>
                  <a:schemeClr val="lt1"/>
                </a:solidFill>
                <a:latin typeface="Corben"/>
                <a:ea typeface="Corben"/>
                <a:cs typeface="Corben"/>
                <a:sym typeface="Corben"/>
              </a:rPr>
            </a:br>
            <a:r>
              <a:rPr lang="en-US" sz="3100">
                <a:solidFill>
                  <a:schemeClr val="lt1"/>
                </a:solidFill>
                <a:latin typeface="Corben"/>
                <a:ea typeface="Corben"/>
                <a:cs typeface="Corben"/>
                <a:sym typeface="Corben"/>
              </a:rPr>
              <a:t>                                                                                                                                                                                                    </a:t>
            </a:r>
            <a:br>
              <a:rPr lang="en-US" sz="3100">
                <a:solidFill>
                  <a:schemeClr val="lt1"/>
                </a:solidFill>
                <a:latin typeface="Corben"/>
                <a:ea typeface="Corben"/>
                <a:cs typeface="Corben"/>
                <a:sym typeface="Corben"/>
              </a:rPr>
            </a:br>
            <a:r>
              <a:rPr lang="en-US" sz="2700">
                <a:solidFill>
                  <a:schemeClr val="lt1"/>
                </a:solidFill>
                <a:latin typeface="Corben"/>
                <a:ea typeface="Corben"/>
                <a:cs typeface="Corben"/>
                <a:sym typeface="Corben"/>
              </a:rPr>
              <a:t>                                                                                                         </a:t>
            </a:r>
            <a:endParaRPr sz="2700">
              <a:solidFill>
                <a:schemeClr val="lt1"/>
              </a:solidFill>
              <a:latin typeface="Corben"/>
              <a:ea typeface="Corben"/>
              <a:cs typeface="Corben"/>
              <a:sym typeface="Corben"/>
            </a:endParaRPr>
          </a:p>
        </p:txBody>
      </p:sp>
      <p:pic>
        <p:nvPicPr>
          <p:cNvPr id="148" name="Google Shape;148;p15"/>
          <p:cNvPicPr preferRelativeResize="0"/>
          <p:nvPr/>
        </p:nvPicPr>
        <p:blipFill rotWithShape="1">
          <a:blip r:embed="rId3">
            <a:alphaModFix/>
          </a:blip>
          <a:srcRect b="0" l="0" r="0" t="0"/>
          <a:stretch/>
        </p:blipFill>
        <p:spPr>
          <a:xfrm>
            <a:off x="9545444" y="142669"/>
            <a:ext cx="2174129" cy="1367473"/>
          </a:xfrm>
          <a:prstGeom prst="rect">
            <a:avLst/>
          </a:prstGeom>
          <a:noFill/>
          <a:ln>
            <a:noFill/>
          </a:ln>
        </p:spPr>
      </p:pic>
      <p:sp>
        <p:nvSpPr>
          <p:cNvPr id="149" name="Google Shape;149;p15"/>
          <p:cNvSpPr txBox="1"/>
          <p:nvPr/>
        </p:nvSpPr>
        <p:spPr>
          <a:xfrm>
            <a:off x="216375" y="5394650"/>
            <a:ext cx="11185800" cy="1108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US" sz="2000">
                <a:solidFill>
                  <a:schemeClr val="lt1"/>
                </a:solidFill>
                <a:highlight>
                  <a:schemeClr val="dk1"/>
                </a:highlight>
                <a:latin typeface="Trebuchet MS"/>
                <a:ea typeface="Trebuchet MS"/>
                <a:cs typeface="Trebuchet MS"/>
                <a:sym typeface="Trebuchet MS"/>
              </a:rPr>
              <a:t>PAAWAN AGRAWAL</a:t>
            </a:r>
            <a:endParaRPr b="1" sz="2000">
              <a:solidFill>
                <a:schemeClr val="lt1"/>
              </a:solidFill>
              <a:highlight>
                <a:schemeClr val="dk1"/>
              </a:highlight>
              <a:latin typeface="Trebuchet MS"/>
              <a:ea typeface="Trebuchet MS"/>
              <a:cs typeface="Trebuchet MS"/>
              <a:sym typeface="Trebuchet MS"/>
            </a:endParaRPr>
          </a:p>
          <a:p>
            <a:pPr indent="0" lvl="0" marL="0" rtl="0" algn="l">
              <a:spcBef>
                <a:spcPts val="0"/>
              </a:spcBef>
              <a:spcAft>
                <a:spcPts val="0"/>
              </a:spcAft>
              <a:buNone/>
            </a:pPr>
            <a:r>
              <a:rPr b="1" lang="en-US" sz="2000">
                <a:solidFill>
                  <a:schemeClr val="lt1"/>
                </a:solidFill>
                <a:highlight>
                  <a:schemeClr val="dk1"/>
                </a:highlight>
                <a:latin typeface="Trebuchet MS"/>
                <a:ea typeface="Trebuchet MS"/>
                <a:cs typeface="Trebuchet MS"/>
                <a:sym typeface="Trebuchet MS"/>
              </a:rPr>
              <a:t>RACHIT KHANDELWAL</a:t>
            </a:r>
            <a:endParaRPr b="1" sz="2000">
              <a:solidFill>
                <a:schemeClr val="lt1"/>
              </a:solidFill>
              <a:highlight>
                <a:schemeClr val="dk1"/>
              </a:highlight>
              <a:latin typeface="Trebuchet MS"/>
              <a:ea typeface="Trebuchet MS"/>
              <a:cs typeface="Trebuchet MS"/>
              <a:sym typeface="Trebuchet MS"/>
            </a:endParaRPr>
          </a:p>
          <a:p>
            <a:pPr indent="0" lvl="0" marL="0" rtl="0" algn="l">
              <a:spcBef>
                <a:spcPts val="0"/>
              </a:spcBef>
              <a:spcAft>
                <a:spcPts val="0"/>
              </a:spcAft>
              <a:buNone/>
            </a:pPr>
            <a:r>
              <a:rPr b="1" lang="en-US" sz="2000">
                <a:solidFill>
                  <a:schemeClr val="lt1"/>
                </a:solidFill>
                <a:highlight>
                  <a:schemeClr val="dk1"/>
                </a:highlight>
                <a:latin typeface="Trebuchet MS"/>
                <a:ea typeface="Trebuchet MS"/>
                <a:cs typeface="Trebuchet MS"/>
                <a:sym typeface="Trebuchet MS"/>
              </a:rPr>
              <a:t>YASH GUPTA</a:t>
            </a:r>
            <a:endParaRPr b="1" sz="2000">
              <a:solidFill>
                <a:schemeClr val="lt1"/>
              </a:solidFill>
              <a:highlight>
                <a:schemeClr val="dk1"/>
              </a:highlight>
              <a:latin typeface="Trebuchet MS"/>
              <a:ea typeface="Trebuchet MS"/>
              <a:cs typeface="Trebuchet MS"/>
              <a:sym typeface="Trebuchet MS"/>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92375" y="-571500"/>
            <a:ext cx="103272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C00000"/>
              </a:buClr>
              <a:buSzPts val="3600"/>
              <a:buFont typeface="Times New Roman"/>
              <a:buNone/>
            </a:pPr>
            <a:r>
              <a:rPr b="1" lang="en-US" sz="3600">
                <a:solidFill>
                  <a:srgbClr val="6D9EEB"/>
                </a:solidFill>
                <a:latin typeface="Times New Roman"/>
                <a:ea typeface="Times New Roman"/>
                <a:cs typeface="Times New Roman"/>
                <a:sym typeface="Times New Roman"/>
              </a:rPr>
              <a:t>        </a:t>
            </a:r>
            <a:r>
              <a:rPr b="1" lang="en-US" sz="3600">
                <a:solidFill>
                  <a:srgbClr val="6D9EEB"/>
                </a:solidFill>
                <a:latin typeface="Times New Roman"/>
                <a:ea typeface="Times New Roman"/>
                <a:cs typeface="Times New Roman"/>
                <a:sym typeface="Times New Roman"/>
              </a:rPr>
              <a:t>USER CASE DIAGRAM FOR CUSTOMER</a:t>
            </a:r>
            <a:endParaRPr b="1" sz="3600">
              <a:solidFill>
                <a:srgbClr val="6D9EEB"/>
              </a:solidFill>
              <a:latin typeface="Times New Roman"/>
              <a:ea typeface="Times New Roman"/>
              <a:cs typeface="Times New Roman"/>
              <a:sym typeface="Times New Roman"/>
            </a:endParaRPr>
          </a:p>
        </p:txBody>
      </p:sp>
      <p:sp>
        <p:nvSpPr>
          <p:cNvPr id="210" name="Google Shape;210;p24"/>
          <p:cNvSpPr/>
          <p:nvPr/>
        </p:nvSpPr>
        <p:spPr>
          <a:xfrm>
            <a:off x="3202546" y="2422842"/>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C:\Users\Dell\Pictures\Screenshots\Screenshot (17).png" id="211" name="Google Shape;211;p24"/>
          <p:cNvPicPr preferRelativeResize="0"/>
          <p:nvPr>
            <p:ph idx="1" type="body"/>
          </p:nvPr>
        </p:nvPicPr>
        <p:blipFill rotWithShape="1">
          <a:blip r:embed="rId3">
            <a:alphaModFix/>
          </a:blip>
          <a:srcRect b="0" l="0" r="0" t="0"/>
          <a:stretch/>
        </p:blipFill>
        <p:spPr>
          <a:xfrm>
            <a:off x="2590200" y="723775"/>
            <a:ext cx="7011600" cy="6005100"/>
          </a:xfrm>
          <a:prstGeom prst="rect">
            <a:avLst/>
          </a:prstGeom>
          <a:noFill/>
          <a:ln>
            <a:noFill/>
          </a:ln>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6000"/>
              <a:buFont typeface="Times New Roman"/>
              <a:buNone/>
            </a:pPr>
            <a:r>
              <a:rPr b="1" lang="en-US" sz="6000">
                <a:solidFill>
                  <a:schemeClr val="dk2"/>
                </a:solidFill>
                <a:latin typeface="Times New Roman"/>
                <a:ea typeface="Times New Roman"/>
                <a:cs typeface="Times New Roman"/>
                <a:sym typeface="Times New Roman"/>
              </a:rPr>
              <a:t>   </a:t>
            </a:r>
            <a:r>
              <a:rPr b="1" lang="en-US" sz="6000">
                <a:solidFill>
                  <a:schemeClr val="dk2"/>
                </a:solidFill>
                <a:latin typeface="Times New Roman"/>
                <a:ea typeface="Times New Roman"/>
                <a:cs typeface="Times New Roman"/>
                <a:sym typeface="Times New Roman"/>
              </a:rPr>
              <a:t>WORKING PROCEDURE</a:t>
            </a:r>
            <a:endParaRPr b="1" sz="6000">
              <a:solidFill>
                <a:schemeClr val="dk2"/>
              </a:solidFill>
              <a:latin typeface="Times New Roman"/>
              <a:ea typeface="Times New Roman"/>
              <a:cs typeface="Times New Roman"/>
              <a:sym typeface="Times New Roman"/>
            </a:endParaRPr>
          </a:p>
        </p:txBody>
      </p:sp>
      <p:sp>
        <p:nvSpPr>
          <p:cNvPr id="217" name="Google Shape;217;p25"/>
          <p:cNvSpPr txBox="1"/>
          <p:nvPr>
            <p:ph idx="1" type="body"/>
          </p:nvPr>
        </p:nvSpPr>
        <p:spPr>
          <a:xfrm>
            <a:off x="1135550" y="1875692"/>
            <a:ext cx="8915400" cy="4344473"/>
          </a:xfrm>
          <a:prstGeom prst="rect">
            <a:avLst/>
          </a:prstGeom>
          <a:noFill/>
          <a:ln>
            <a:noFill/>
          </a:ln>
        </p:spPr>
        <p:txBody>
          <a:bodyPr anchorCtr="0" anchor="t" bIns="45700" lIns="91425" spcFirstLastPara="1" rIns="91425" wrap="square" tIns="45700">
            <a:normAutofit/>
          </a:bodyPr>
          <a:lstStyle/>
          <a:p>
            <a:pPr indent="0" lvl="0" marL="0" rtl="0" algn="just">
              <a:lnSpc>
                <a:spcPct val="95000"/>
              </a:lnSpc>
              <a:spcBef>
                <a:spcPts val="0"/>
              </a:spcBef>
              <a:spcAft>
                <a:spcPts val="0"/>
              </a:spcAft>
              <a:buNone/>
            </a:pPr>
            <a:r>
              <a:rPr lang="en-US" sz="2600">
                <a:latin typeface="Montserrat Medium"/>
                <a:ea typeface="Montserrat Medium"/>
                <a:cs typeface="Montserrat Medium"/>
                <a:sym typeface="Montserrat Medium"/>
              </a:rPr>
              <a:t>Requirement for working procedure:</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A PC with windows OS.</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HTML and CSS for front end design.</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Nodejs, express, for backend.</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Visual Studio Code for code writing. </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Internet Browser.</a:t>
            </a:r>
            <a:endParaRPr sz="1100">
              <a:latin typeface="Montserrat Medium"/>
              <a:ea typeface="Montserrat Medium"/>
              <a:cs typeface="Montserrat Medium"/>
              <a:sym typeface="Montserrat Medium"/>
            </a:endParaRPr>
          </a:p>
          <a:p>
            <a:pPr indent="0" lvl="0" marL="0" rtl="0" algn="just">
              <a:lnSpc>
                <a:spcPct val="95000"/>
              </a:lnSpc>
              <a:spcBef>
                <a:spcPts val="600"/>
              </a:spcBef>
              <a:spcAft>
                <a:spcPts val="0"/>
              </a:spcAft>
              <a:buSzPts val="2336"/>
              <a:buNone/>
            </a:pPr>
            <a:r>
              <a:rPr lang="en-US" sz="2600">
                <a:latin typeface="Montserrat Medium"/>
                <a:ea typeface="Montserrat Medium"/>
                <a:cs typeface="Montserrat Medium"/>
                <a:sym typeface="Montserrat Medium"/>
              </a:rPr>
              <a:t> mongodb database</a:t>
            </a:r>
            <a:endParaRPr sz="1100">
              <a:latin typeface="Montserrat Medium"/>
              <a:ea typeface="Montserrat Medium"/>
              <a:cs typeface="Montserrat Medium"/>
              <a:sym typeface="Montserrat Medium"/>
            </a:endParaRPr>
          </a:p>
          <a:p>
            <a:pPr indent="-144526" lvl="0" marL="274320" rtl="0" algn="l">
              <a:lnSpc>
                <a:spcPct val="95000"/>
              </a:lnSpc>
              <a:spcBef>
                <a:spcPts val="600"/>
              </a:spcBef>
              <a:spcAft>
                <a:spcPts val="1600"/>
              </a:spcAft>
              <a:buSzPts val="2044"/>
              <a:buNone/>
            </a:pPr>
            <a:r>
              <a:t/>
            </a:r>
            <a:endParaRPr sz="2800">
              <a:latin typeface="Times New Roman"/>
              <a:ea typeface="Times New Roman"/>
              <a:cs typeface="Times New Roman"/>
              <a:sym typeface="Times New Roman"/>
            </a:endParaRPr>
          </a:p>
        </p:txBody>
      </p:sp>
      <p:pic>
        <p:nvPicPr>
          <p:cNvPr descr="Top View Photo of Girl Watching Video Through Imac" id="218" name="Google Shape;218;p25"/>
          <p:cNvPicPr preferRelativeResize="0"/>
          <p:nvPr/>
        </p:nvPicPr>
        <p:blipFill rotWithShape="1">
          <a:blip r:embed="rId3">
            <a:alphaModFix/>
          </a:blip>
          <a:srcRect b="0" l="0" r="0" t="0"/>
          <a:stretch/>
        </p:blipFill>
        <p:spPr>
          <a:xfrm>
            <a:off x="8224075" y="1773090"/>
            <a:ext cx="3345366" cy="4549698"/>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656493" y="0"/>
            <a:ext cx="9652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5400"/>
              <a:buFont typeface="Times New Roman"/>
              <a:buNone/>
            </a:pPr>
            <a:r>
              <a:rPr b="1" lang="en-US" sz="5400">
                <a:solidFill>
                  <a:srgbClr val="B14C1D"/>
                </a:solidFill>
                <a:latin typeface="Times New Roman"/>
                <a:ea typeface="Times New Roman"/>
                <a:cs typeface="Times New Roman"/>
                <a:sym typeface="Times New Roman"/>
              </a:rPr>
              <a:t>                 </a:t>
            </a:r>
            <a:r>
              <a:rPr b="1" lang="en-US" sz="5400">
                <a:solidFill>
                  <a:srgbClr val="A4C2F4"/>
                </a:solidFill>
                <a:latin typeface="Times New Roman"/>
                <a:ea typeface="Times New Roman"/>
                <a:cs typeface="Times New Roman"/>
                <a:sym typeface="Times New Roman"/>
              </a:rPr>
              <a:t>ER DIAGRAM</a:t>
            </a:r>
            <a:endParaRPr b="1" sz="5400">
              <a:solidFill>
                <a:srgbClr val="A4C2F4"/>
              </a:solidFill>
              <a:latin typeface="Times New Roman"/>
              <a:ea typeface="Times New Roman"/>
              <a:cs typeface="Times New Roman"/>
              <a:sym typeface="Times New Roman"/>
            </a:endParaRPr>
          </a:p>
        </p:txBody>
      </p:sp>
      <p:pic>
        <p:nvPicPr>
          <p:cNvPr descr="C:\Users\Dell\Pictures\Screenshots\Screenshot (23).png" id="224" name="Google Shape;224;p26"/>
          <p:cNvPicPr preferRelativeResize="0"/>
          <p:nvPr>
            <p:ph idx="1" type="body"/>
          </p:nvPr>
        </p:nvPicPr>
        <p:blipFill rotWithShape="1">
          <a:blip r:embed="rId3">
            <a:alphaModFix/>
          </a:blip>
          <a:srcRect b="0" l="0" r="0" t="0"/>
          <a:stretch/>
        </p:blipFill>
        <p:spPr>
          <a:xfrm>
            <a:off x="2877551" y="1295625"/>
            <a:ext cx="6225300" cy="4963200"/>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679938" y="0"/>
            <a:ext cx="9652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5400"/>
              <a:buFont typeface="Times New Roman"/>
              <a:buNone/>
            </a:pPr>
            <a:r>
              <a:rPr b="1" lang="en-US" sz="5400">
                <a:solidFill>
                  <a:srgbClr val="B14C1D"/>
                </a:solidFill>
                <a:latin typeface="Times New Roman"/>
                <a:ea typeface="Times New Roman"/>
                <a:cs typeface="Times New Roman"/>
                <a:sym typeface="Times New Roman"/>
              </a:rPr>
              <a:t>             </a:t>
            </a:r>
            <a:r>
              <a:rPr b="1" lang="en-US" sz="5400">
                <a:solidFill>
                  <a:srgbClr val="A4C2F4"/>
                </a:solidFill>
                <a:latin typeface="Times New Roman"/>
                <a:ea typeface="Times New Roman"/>
                <a:cs typeface="Times New Roman"/>
                <a:sym typeface="Times New Roman"/>
              </a:rPr>
              <a:t>ZERO LEVEL DFD</a:t>
            </a:r>
            <a:endParaRPr b="1" sz="5400">
              <a:solidFill>
                <a:srgbClr val="A4C2F4"/>
              </a:solidFill>
              <a:latin typeface="Times New Roman"/>
              <a:ea typeface="Times New Roman"/>
              <a:cs typeface="Times New Roman"/>
              <a:sym typeface="Times New Roman"/>
            </a:endParaRPr>
          </a:p>
        </p:txBody>
      </p:sp>
      <p:sp>
        <p:nvSpPr>
          <p:cNvPr id="230" name="Google Shape;230;p27"/>
          <p:cNvSpPr/>
          <p:nvPr/>
        </p:nvSpPr>
        <p:spPr>
          <a:xfrm>
            <a:off x="5859887" y="3013656"/>
            <a:ext cx="978795" cy="399245"/>
          </a:xfrm>
          <a:prstGeom prst="rightArrow">
            <a:avLst>
              <a:gd fmla="val 50000" name="adj1"/>
              <a:gd fmla="val 50000" name="adj2"/>
            </a:avLst>
          </a:prstGeom>
          <a:solidFill>
            <a:schemeClr val="accent1"/>
          </a:solidFill>
          <a:ln cap="flat" cmpd="sng" w="40000">
            <a:solidFill>
              <a:srgbClr val="862C4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C:\Users\Dell\Pictures\Screenshots\Screenshot (18).png" id="231" name="Google Shape;231;p27"/>
          <p:cNvPicPr preferRelativeResize="0"/>
          <p:nvPr>
            <p:ph idx="1" type="body"/>
          </p:nvPr>
        </p:nvPicPr>
        <p:blipFill rotWithShape="1">
          <a:blip r:embed="rId3">
            <a:alphaModFix/>
          </a:blip>
          <a:srcRect b="0" l="0" r="0" t="0"/>
          <a:stretch/>
        </p:blipFill>
        <p:spPr>
          <a:xfrm>
            <a:off x="2084874" y="1411425"/>
            <a:ext cx="7752900" cy="4963800"/>
          </a:xfrm>
          <a:prstGeom prst="rect">
            <a:avLst/>
          </a:prstGeom>
          <a:no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586150" y="0"/>
            <a:ext cx="103668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B14C1D"/>
              </a:buClr>
              <a:buSzPts val="5400"/>
              <a:buFont typeface="Times New Roman"/>
              <a:buNone/>
            </a:pPr>
            <a:r>
              <a:rPr lang="en-US" sz="5400">
                <a:solidFill>
                  <a:srgbClr val="A4C2F4"/>
                </a:solidFill>
                <a:latin typeface="Times New Roman"/>
                <a:ea typeface="Times New Roman"/>
                <a:cs typeface="Times New Roman"/>
                <a:sym typeface="Times New Roman"/>
              </a:rPr>
              <a:t>      </a:t>
            </a:r>
            <a:r>
              <a:rPr lang="en-US" sz="5400">
                <a:solidFill>
                  <a:srgbClr val="A4C2F4"/>
                </a:solidFill>
                <a:latin typeface="Times New Roman"/>
                <a:ea typeface="Times New Roman"/>
                <a:cs typeface="Times New Roman"/>
                <a:sym typeface="Times New Roman"/>
              </a:rPr>
              <a:t>ONE-LEVEL DFD DIAGRAM</a:t>
            </a:r>
            <a:endParaRPr sz="5400">
              <a:solidFill>
                <a:srgbClr val="A4C2F4"/>
              </a:solidFill>
              <a:latin typeface="Times New Roman"/>
              <a:ea typeface="Times New Roman"/>
              <a:cs typeface="Times New Roman"/>
              <a:sym typeface="Times New Roman"/>
            </a:endParaRPr>
          </a:p>
        </p:txBody>
      </p:sp>
      <p:pic>
        <p:nvPicPr>
          <p:cNvPr descr="C:\Users\Dell\Pictures\Screenshots\Screenshot (19).png" id="237" name="Google Shape;237;p28"/>
          <p:cNvPicPr preferRelativeResize="0"/>
          <p:nvPr>
            <p:ph idx="1" type="body"/>
          </p:nvPr>
        </p:nvPicPr>
        <p:blipFill rotWithShape="1">
          <a:blip r:embed="rId3">
            <a:alphaModFix/>
          </a:blip>
          <a:srcRect b="0" l="0" r="0" t="0"/>
          <a:stretch/>
        </p:blipFill>
        <p:spPr>
          <a:xfrm>
            <a:off x="2851650" y="1796423"/>
            <a:ext cx="6292500" cy="4012800"/>
          </a:xfrm>
          <a:prstGeom prst="rect">
            <a:avLst/>
          </a:prstGeom>
          <a:noFill/>
          <a:ln>
            <a:noFill/>
          </a:ln>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 type="body"/>
          </p:nvPr>
        </p:nvSpPr>
        <p:spPr>
          <a:xfrm>
            <a:off x="2138451" y="549497"/>
            <a:ext cx="8915400" cy="6430851"/>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1600"/>
              </a:spcAft>
              <a:buSzPts val="3942"/>
              <a:buNone/>
            </a:pPr>
            <a:r>
              <a:rPr b="1" lang="en-US" sz="5400">
                <a:solidFill>
                  <a:srgbClr val="A4C2F4"/>
                </a:solidFill>
                <a:latin typeface="Times New Roman"/>
                <a:ea typeface="Times New Roman"/>
                <a:cs typeface="Times New Roman"/>
                <a:sym typeface="Times New Roman"/>
              </a:rPr>
              <a:t>     </a:t>
            </a:r>
            <a:r>
              <a:rPr b="1" lang="en-US" sz="5400">
                <a:solidFill>
                  <a:srgbClr val="A4C2F4"/>
                </a:solidFill>
                <a:latin typeface="Times New Roman"/>
                <a:ea typeface="Times New Roman"/>
                <a:cs typeface="Times New Roman"/>
                <a:sym typeface="Times New Roman"/>
              </a:rPr>
              <a:t>CLASS DIAGRAM</a:t>
            </a:r>
            <a:endParaRPr b="1" sz="5400">
              <a:solidFill>
                <a:srgbClr val="A4C2F4"/>
              </a:solidFill>
              <a:latin typeface="Times New Roman"/>
              <a:ea typeface="Times New Roman"/>
              <a:cs typeface="Times New Roman"/>
              <a:sym typeface="Times New Roman"/>
            </a:endParaRPr>
          </a:p>
        </p:txBody>
      </p:sp>
      <p:pic>
        <p:nvPicPr>
          <p:cNvPr descr="C:\Users\Dell\Pictures\Screenshots\Screenshot (24).png" id="243" name="Google Shape;243;p29"/>
          <p:cNvPicPr preferRelativeResize="0"/>
          <p:nvPr/>
        </p:nvPicPr>
        <p:blipFill rotWithShape="1">
          <a:blip r:embed="rId3">
            <a:alphaModFix/>
          </a:blip>
          <a:srcRect b="0" l="0" r="0" t="0"/>
          <a:stretch/>
        </p:blipFill>
        <p:spPr>
          <a:xfrm>
            <a:off x="2898574" y="1808699"/>
            <a:ext cx="6394850" cy="4460775"/>
          </a:xfrm>
          <a:prstGeom prst="rect">
            <a:avLst/>
          </a:prstGeom>
          <a:noFill/>
          <a:ln>
            <a:noFill/>
          </a:ln>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B14C1D"/>
              </a:buClr>
              <a:buSzPts val="6000"/>
              <a:buFont typeface="Times New Roman"/>
              <a:buNone/>
            </a:pPr>
            <a:r>
              <a:rPr b="1" lang="en-US" sz="6000">
                <a:solidFill>
                  <a:srgbClr val="B14C1D"/>
                </a:solidFill>
                <a:latin typeface="Times New Roman"/>
                <a:ea typeface="Times New Roman"/>
                <a:cs typeface="Times New Roman"/>
                <a:sym typeface="Times New Roman"/>
              </a:rPr>
              <a:t>            </a:t>
            </a:r>
            <a:r>
              <a:rPr b="1" lang="en-US" sz="6000">
                <a:solidFill>
                  <a:srgbClr val="A4C2F4"/>
                </a:solidFill>
                <a:latin typeface="Times New Roman"/>
                <a:ea typeface="Times New Roman"/>
                <a:cs typeface="Times New Roman"/>
                <a:sym typeface="Times New Roman"/>
              </a:rPr>
              <a:t>FUTURE SCOPE</a:t>
            </a:r>
            <a:endParaRPr b="1" sz="6000">
              <a:solidFill>
                <a:srgbClr val="A4C2F4"/>
              </a:solidFill>
              <a:latin typeface="Times New Roman"/>
              <a:ea typeface="Times New Roman"/>
              <a:cs typeface="Times New Roman"/>
              <a:sym typeface="Times New Roman"/>
            </a:endParaRPr>
          </a:p>
        </p:txBody>
      </p:sp>
      <p:sp>
        <p:nvSpPr>
          <p:cNvPr id="249" name="Google Shape;249;p30"/>
          <p:cNvSpPr txBox="1"/>
          <p:nvPr>
            <p:ph idx="1" type="body"/>
          </p:nvPr>
        </p:nvSpPr>
        <p:spPr>
          <a:xfrm>
            <a:off x="349550" y="1740875"/>
            <a:ext cx="10853100" cy="45987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1600"/>
              </a:spcAft>
              <a:buSzPts val="2336"/>
              <a:buNone/>
            </a:pPr>
            <a:r>
              <a:rPr lang="en-US" sz="3200">
                <a:latin typeface="Arial Narrow"/>
                <a:ea typeface="Arial Narrow"/>
                <a:cs typeface="Arial Narrow"/>
                <a:sym typeface="Arial Narrow"/>
              </a:rPr>
              <a:t>   </a:t>
            </a:r>
            <a:r>
              <a:rPr lang="en-US" sz="2500">
                <a:latin typeface="Montserrat Medium"/>
                <a:ea typeface="Montserrat Medium"/>
                <a:cs typeface="Montserrat Medium"/>
                <a:sym typeface="Montserrat Medium"/>
              </a:rPr>
              <a:t>E-learning brings unique advantages, the most prominent being the ability for online instructors to provide personalised attention to all students. This is especially critical for those students who cannot afford private face-to-face tutoring sessions or who live in rural areas where such help is not available. In a conventional set up, this is only possible when a highly skilled tutor offers one-to-one tutorials to a student. However, considering that most of the institutions have a classroom-based setup, such individualised attention becomes very difficult.</a:t>
            </a:r>
            <a:endParaRPr sz="2500">
              <a:latin typeface="Montserrat Medium"/>
              <a:ea typeface="Montserrat Medium"/>
              <a:cs typeface="Montserrat Medium"/>
              <a:sym typeface="Montserrat Medium"/>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412217" y="2298733"/>
            <a:ext cx="10027920" cy="54864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FEF7F0"/>
              </a:buClr>
              <a:buSzPts val="6600"/>
              <a:buFont typeface="Trebuchet MS"/>
              <a:buNone/>
            </a:pPr>
            <a:r>
              <a:rPr lang="en-US" sz="6600"/>
              <a:t>THANK YOU</a:t>
            </a:r>
            <a:endParaRPr sz="6600"/>
          </a:p>
        </p:txBody>
      </p:sp>
      <p:pic>
        <p:nvPicPr>
          <p:cNvPr descr="Girl in Pink T-shirt Looking at the Imac" id="255" name="Google Shape;255;p31"/>
          <p:cNvPicPr preferRelativeResize="0"/>
          <p:nvPr/>
        </p:nvPicPr>
        <p:blipFill rotWithShape="1">
          <a:blip r:embed="rId3">
            <a:alphaModFix/>
          </a:blip>
          <a:srcRect b="0" l="0" r="0" t="0"/>
          <a:stretch/>
        </p:blipFill>
        <p:spPr>
          <a:xfrm>
            <a:off x="3545546" y="3226419"/>
            <a:ext cx="4762500" cy="318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796179" y="656823"/>
            <a:ext cx="9817480" cy="1210614"/>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6000"/>
              <a:buFont typeface="Times New Roman"/>
              <a:buNone/>
            </a:pPr>
            <a:r>
              <a:rPr b="1" lang="en-US" sz="6000">
                <a:solidFill>
                  <a:schemeClr val="dk2"/>
                </a:solidFill>
                <a:latin typeface="Times New Roman"/>
                <a:ea typeface="Times New Roman"/>
                <a:cs typeface="Times New Roman"/>
                <a:sym typeface="Times New Roman"/>
              </a:rPr>
              <a:t>PRESENTATION OUTLINE</a:t>
            </a:r>
            <a:endParaRPr b="1" sz="6000">
              <a:solidFill>
                <a:schemeClr val="dk2"/>
              </a:solidFill>
              <a:latin typeface="Times New Roman"/>
              <a:ea typeface="Times New Roman"/>
              <a:cs typeface="Times New Roman"/>
              <a:sym typeface="Times New Roman"/>
            </a:endParaRPr>
          </a:p>
        </p:txBody>
      </p:sp>
      <p:sp>
        <p:nvSpPr>
          <p:cNvPr id="155" name="Google Shape;155;p16"/>
          <p:cNvSpPr/>
          <p:nvPr/>
        </p:nvSpPr>
        <p:spPr>
          <a:xfrm>
            <a:off x="1928860" y="2281288"/>
            <a:ext cx="60960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Black"/>
                <a:ea typeface="Arial Black"/>
                <a:cs typeface="Arial Black"/>
                <a:sym typeface="Arial Black"/>
              </a:rPr>
              <a:t> Abstract</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Introduction </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Background Study </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Project Objective </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Project Goals </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Working Procedure </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Testing</a:t>
            </a:r>
            <a:endParaRPr>
              <a:solidFill>
                <a:schemeClr val="lt1"/>
              </a:solidFill>
            </a:endParaRPr>
          </a:p>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 Future Scope</a:t>
            </a:r>
            <a:endParaRPr>
              <a:solidFill>
                <a:schemeClr val="lt1"/>
              </a:solidFill>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 </a:t>
            </a:r>
            <a:endParaRPr sz="2400">
              <a:solidFill>
                <a:schemeClr val="lt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descr="Fundamental Points on Website Design &amp; Development – Might Web" id="160" name="Google Shape;160;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undamental Points on Website Design &amp; Development – Might Web" id="161" name="Google Shape;161;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undamental Points on Website Design &amp; Development – Might Web" id="162" name="Google Shape;162;p17"/>
          <p:cNvSpPr/>
          <p:nvPr/>
        </p:nvSpPr>
        <p:spPr>
          <a:xfrm>
            <a:off x="4581614" y="2220957"/>
            <a:ext cx="1681336" cy="16813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Fundamental Points on Website Design &amp; Development – Might Web" id="163" name="Google Shape;163;p1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17"/>
          <p:cNvSpPr txBox="1"/>
          <p:nvPr>
            <p:ph type="title"/>
          </p:nvPr>
        </p:nvSpPr>
        <p:spPr>
          <a:xfrm>
            <a:off x="583250" y="465150"/>
            <a:ext cx="9803700" cy="1199400"/>
          </a:xfrm>
          <a:prstGeom prst="rect">
            <a:avLst/>
          </a:prstGeom>
          <a:noFill/>
          <a:ln>
            <a:noFill/>
          </a:ln>
        </p:spPr>
        <p:txBody>
          <a:bodyPr anchorCtr="0" anchor="b" bIns="0" lIns="45700" spcFirstLastPara="1" rIns="45700" wrap="square" tIns="0">
            <a:noAutofit/>
          </a:bodyPr>
          <a:lstStyle/>
          <a:p>
            <a:pPr indent="0" lvl="0" marL="0" rtl="0" algn="l">
              <a:spcBef>
                <a:spcPts val="0"/>
              </a:spcBef>
              <a:spcAft>
                <a:spcPts val="0"/>
              </a:spcAft>
              <a:buClr>
                <a:srgbClr val="B14C1D"/>
              </a:buClr>
              <a:buSzPts val="6000"/>
              <a:buFont typeface="Times New Roman"/>
              <a:buNone/>
            </a:pPr>
            <a:r>
              <a:rPr b="1" lang="en-US" sz="6000">
                <a:solidFill>
                  <a:srgbClr val="FCE5CD"/>
                </a:solidFill>
                <a:latin typeface="Times New Roman"/>
                <a:ea typeface="Times New Roman"/>
                <a:cs typeface="Times New Roman"/>
                <a:sym typeface="Times New Roman"/>
              </a:rPr>
              <a:t>                </a:t>
            </a:r>
            <a:r>
              <a:rPr b="1" lang="en-US" sz="6000">
                <a:solidFill>
                  <a:srgbClr val="FCE5CD"/>
                </a:solidFill>
                <a:latin typeface="Times New Roman"/>
                <a:ea typeface="Times New Roman"/>
                <a:cs typeface="Times New Roman"/>
                <a:sym typeface="Times New Roman"/>
              </a:rPr>
              <a:t>ABSTRACT  </a:t>
            </a:r>
            <a:endParaRPr b="1" sz="6000">
              <a:solidFill>
                <a:srgbClr val="FCE5CD"/>
              </a:solidFill>
              <a:latin typeface="Times New Roman"/>
              <a:ea typeface="Times New Roman"/>
              <a:cs typeface="Times New Roman"/>
              <a:sym typeface="Times New Roman"/>
            </a:endParaRPr>
          </a:p>
        </p:txBody>
      </p:sp>
      <p:sp>
        <p:nvSpPr>
          <p:cNvPr id="165" name="Google Shape;165;p17"/>
          <p:cNvSpPr txBox="1"/>
          <p:nvPr>
            <p:ph idx="1" type="body"/>
          </p:nvPr>
        </p:nvSpPr>
        <p:spPr>
          <a:xfrm>
            <a:off x="1159100" y="2274275"/>
            <a:ext cx="10024800" cy="3684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None/>
            </a:pPr>
            <a:r>
              <a:rPr lang="en-US" sz="3200">
                <a:latin typeface="Montserrat SemiBold"/>
                <a:ea typeface="Montserrat SemiBold"/>
                <a:cs typeface="Montserrat SemiBold"/>
                <a:sym typeface="Montserrat SemiBold"/>
              </a:rPr>
              <a:t>The objectives of the development of this web-based learning system are to encourage the freedom of self-learning, to promote interaction and cooperation   between teachers and students related to different concepts. Because online learning provides flexibility of time ,its work is fast, there is no need of any paper work ,more security of data is there</a:t>
            </a:r>
            <a:r>
              <a:rPr lang="en-US" sz="2400">
                <a:latin typeface="Montserrat SemiBold"/>
                <a:ea typeface="Montserrat SemiBold"/>
                <a:cs typeface="Montserrat SemiBold"/>
                <a:sym typeface="Montserrat SemiBold"/>
              </a:rPr>
              <a:t>.</a:t>
            </a:r>
            <a:endParaRPr>
              <a:latin typeface="Montserrat SemiBold"/>
              <a:ea typeface="Montserrat SemiBold"/>
              <a:cs typeface="Montserrat SemiBold"/>
              <a:sym typeface="Montserrat SemiBold"/>
            </a:endParaRPr>
          </a:p>
          <a:p>
            <a:pPr indent="0" lvl="0" marL="0" rtl="0" algn="l">
              <a:spcBef>
                <a:spcPts val="600"/>
              </a:spcBef>
              <a:spcAft>
                <a:spcPts val="1600"/>
              </a:spcAft>
              <a:buSzPct val="73000"/>
              <a:buNone/>
            </a:pPr>
            <a:r>
              <a:t/>
            </a:r>
            <a:endParaRPr b="0" sz="2400">
              <a:solidFill>
                <a:srgbClr val="A24A73"/>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C:\Users\Dell\Downloads\mongoose.png" id="170" name="Google Shape;170;p18"/>
          <p:cNvPicPr preferRelativeResize="0"/>
          <p:nvPr/>
        </p:nvPicPr>
        <p:blipFill rotWithShape="1">
          <a:blip r:embed="rId3">
            <a:alphaModFix/>
          </a:blip>
          <a:srcRect b="0" l="0" r="0" t="0"/>
          <a:stretch/>
        </p:blipFill>
        <p:spPr>
          <a:xfrm>
            <a:off x="1125415" y="0"/>
            <a:ext cx="940190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6000"/>
              <a:buFont typeface="Times New Roman"/>
              <a:buNone/>
            </a:pPr>
            <a:r>
              <a:rPr lang="en-US" sz="6000">
                <a:solidFill>
                  <a:srgbClr val="B14C1D"/>
                </a:solidFill>
                <a:latin typeface="Times New Roman"/>
                <a:ea typeface="Times New Roman"/>
                <a:cs typeface="Times New Roman"/>
                <a:sym typeface="Times New Roman"/>
              </a:rPr>
              <a:t>             </a:t>
            </a:r>
            <a:r>
              <a:rPr lang="en-US" sz="6000">
                <a:solidFill>
                  <a:srgbClr val="F9CB9C"/>
                </a:solidFill>
                <a:latin typeface="Times New Roman"/>
                <a:ea typeface="Times New Roman"/>
                <a:cs typeface="Times New Roman"/>
                <a:sym typeface="Times New Roman"/>
              </a:rPr>
              <a:t>INTRODUCTION</a:t>
            </a:r>
            <a:endParaRPr b="1" sz="6000">
              <a:solidFill>
                <a:srgbClr val="F9CB9C"/>
              </a:solidFill>
              <a:latin typeface="Times New Roman"/>
              <a:ea typeface="Times New Roman"/>
              <a:cs typeface="Times New Roman"/>
              <a:sym typeface="Times New Roman"/>
            </a:endParaRPr>
          </a:p>
        </p:txBody>
      </p:sp>
      <p:sp>
        <p:nvSpPr>
          <p:cNvPr id="176" name="Google Shape;176;p19"/>
          <p:cNvSpPr txBox="1"/>
          <p:nvPr>
            <p:ph idx="1" type="body"/>
          </p:nvPr>
        </p:nvSpPr>
        <p:spPr>
          <a:xfrm>
            <a:off x="1158997" y="1647092"/>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600"/>
              </a:spcAft>
              <a:buNone/>
            </a:pPr>
            <a:r>
              <a:rPr lang="en-US" sz="2400">
                <a:latin typeface="Montserrat Medium"/>
                <a:ea typeface="Montserrat Medium"/>
                <a:cs typeface="Montserrat Medium"/>
                <a:sym typeface="Montserrat Medium"/>
              </a:rPr>
              <a:t>Learning systems properly utilize such capabilities for more effective learning outcomes. In other words, e-learning is  the best teaching methods to use for a specific student or group of students knowing that everyone has his/her own learning objectives, motivations, knowledge, and skills. The main objective of this project is to  make a website in which user can login , signup ,chat with teachers using CHAT APP ,can give feedbacks and many other things which are needed in e-learning website.</a:t>
            </a:r>
            <a:endParaRPr sz="2400">
              <a:latin typeface="Montserrat Medium"/>
              <a:ea typeface="Montserrat Medium"/>
              <a:cs typeface="Montserrat Medium"/>
              <a:sym typeface="Montserrat Medium"/>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C:\Users\Dell\Downloads\MongoDb Architecture.jpg" id="181" name="Google Shape;181;p20"/>
          <p:cNvPicPr preferRelativeResize="0"/>
          <p:nvPr>
            <p:ph idx="1" type="body"/>
          </p:nvPr>
        </p:nvPicPr>
        <p:blipFill rotWithShape="1">
          <a:blip r:embed="rId3">
            <a:alphaModFix/>
          </a:blip>
          <a:srcRect b="0" l="0" r="0" t="0"/>
          <a:stretch/>
        </p:blipFill>
        <p:spPr>
          <a:xfrm>
            <a:off x="2039820" y="720973"/>
            <a:ext cx="8112300" cy="541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6000"/>
              <a:buFont typeface="Times New Roman"/>
              <a:buNone/>
            </a:pPr>
            <a:r>
              <a:rPr b="1" lang="en-US" sz="6000">
                <a:solidFill>
                  <a:srgbClr val="B14C1D"/>
                </a:solidFill>
                <a:latin typeface="Times New Roman"/>
                <a:ea typeface="Times New Roman"/>
                <a:cs typeface="Times New Roman"/>
                <a:sym typeface="Times New Roman"/>
              </a:rPr>
              <a:t>      </a:t>
            </a:r>
            <a:r>
              <a:rPr b="1" lang="en-US" sz="6000">
                <a:solidFill>
                  <a:srgbClr val="A4C2F4"/>
                </a:solidFill>
                <a:latin typeface="Times New Roman"/>
                <a:ea typeface="Times New Roman"/>
                <a:cs typeface="Times New Roman"/>
                <a:sym typeface="Times New Roman"/>
              </a:rPr>
              <a:t>BACKGROUND STUDY</a:t>
            </a:r>
            <a:endParaRPr b="1" sz="6000">
              <a:solidFill>
                <a:srgbClr val="A4C2F4"/>
              </a:solidFill>
              <a:latin typeface="Times New Roman"/>
              <a:ea typeface="Times New Roman"/>
              <a:cs typeface="Times New Roman"/>
              <a:sym typeface="Times New Roman"/>
            </a:endParaRPr>
          </a:p>
        </p:txBody>
      </p:sp>
      <p:sp>
        <p:nvSpPr>
          <p:cNvPr id="187" name="Google Shape;187;p21"/>
          <p:cNvSpPr txBox="1"/>
          <p:nvPr>
            <p:ph idx="1" type="body"/>
          </p:nvPr>
        </p:nvSpPr>
        <p:spPr>
          <a:xfrm>
            <a:off x="609600" y="1864300"/>
            <a:ext cx="9651900" cy="2679900"/>
          </a:xfrm>
          <a:prstGeom prst="rect">
            <a:avLst/>
          </a:prstGeom>
          <a:noFill/>
          <a:ln>
            <a:noFill/>
          </a:ln>
        </p:spPr>
        <p:txBody>
          <a:bodyPr anchorCtr="0" anchor="t" bIns="45700" lIns="91425" spcFirstLastPara="1" rIns="91425" wrap="square" tIns="45700">
            <a:normAutofit/>
          </a:bodyPr>
          <a:lstStyle/>
          <a:p>
            <a:pPr indent="0" lvl="0" marL="0" rtl="0" algn="just">
              <a:lnSpc>
                <a:spcPct val="95000"/>
              </a:lnSpc>
              <a:spcBef>
                <a:spcPts val="0"/>
              </a:spcBef>
              <a:spcAft>
                <a:spcPts val="0"/>
              </a:spcAft>
              <a:buNone/>
            </a:pPr>
            <a:r>
              <a:rPr lang="en-US" sz="2290">
                <a:latin typeface="Montserrat Medium"/>
                <a:ea typeface="Montserrat Medium"/>
                <a:cs typeface="Montserrat Medium"/>
                <a:sym typeface="Montserrat Medium"/>
              </a:rPr>
              <a:t>In Present System –</a:t>
            </a:r>
            <a:endParaRPr sz="2290">
              <a:latin typeface="Montserrat Medium"/>
              <a:ea typeface="Montserrat Medium"/>
              <a:cs typeface="Montserrat Medium"/>
              <a:sym typeface="Montserrat Medium"/>
            </a:endParaRPr>
          </a:p>
          <a:p>
            <a:pPr indent="-245535" lvl="0" marL="274320" rtl="0" algn="just">
              <a:lnSpc>
                <a:spcPct val="95000"/>
              </a:lnSpc>
              <a:spcBef>
                <a:spcPts val="600"/>
              </a:spcBef>
              <a:spcAft>
                <a:spcPts val="0"/>
              </a:spcAft>
              <a:buSzPts val="1591"/>
              <a:buFont typeface="Montserrat Medium"/>
              <a:buChar char="●"/>
            </a:pPr>
            <a:r>
              <a:rPr lang="en-US" sz="2290">
                <a:latin typeface="Montserrat Medium"/>
                <a:ea typeface="Montserrat Medium"/>
                <a:cs typeface="Montserrat Medium"/>
                <a:sym typeface="Montserrat Medium"/>
              </a:rPr>
              <a:t> Students have to carry loads of school bag in small age. </a:t>
            </a:r>
            <a:endParaRPr sz="1272">
              <a:latin typeface="Montserrat Medium"/>
              <a:ea typeface="Montserrat Medium"/>
              <a:cs typeface="Montserrat Medium"/>
              <a:sym typeface="Montserrat Medium"/>
            </a:endParaRPr>
          </a:p>
          <a:p>
            <a:pPr indent="-245535" lvl="0" marL="274320" rtl="0" algn="just">
              <a:lnSpc>
                <a:spcPct val="95000"/>
              </a:lnSpc>
              <a:spcBef>
                <a:spcPts val="600"/>
              </a:spcBef>
              <a:spcAft>
                <a:spcPts val="0"/>
              </a:spcAft>
              <a:buSzPts val="1591"/>
              <a:buFont typeface="Montserrat Medium"/>
              <a:buChar char="●"/>
            </a:pPr>
            <a:r>
              <a:rPr lang="en-US" sz="2290">
                <a:latin typeface="Montserrat Medium"/>
                <a:ea typeface="Montserrat Medium"/>
                <a:cs typeface="Montserrat Medium"/>
                <a:sym typeface="Montserrat Medium"/>
              </a:rPr>
              <a:t> Lecture can’t be revised once completed.</a:t>
            </a:r>
            <a:endParaRPr sz="1272">
              <a:latin typeface="Montserrat Medium"/>
              <a:ea typeface="Montserrat Medium"/>
              <a:cs typeface="Montserrat Medium"/>
              <a:sym typeface="Montserrat Medium"/>
            </a:endParaRPr>
          </a:p>
          <a:p>
            <a:pPr indent="-245535" lvl="0" marL="274320" rtl="0" algn="just">
              <a:lnSpc>
                <a:spcPct val="95000"/>
              </a:lnSpc>
              <a:spcBef>
                <a:spcPts val="600"/>
              </a:spcBef>
              <a:spcAft>
                <a:spcPts val="0"/>
              </a:spcAft>
              <a:buSzPts val="1591"/>
              <a:buFont typeface="Montserrat Medium"/>
              <a:buChar char="●"/>
            </a:pPr>
            <a:r>
              <a:rPr lang="en-US" sz="2290">
                <a:latin typeface="Montserrat Medium"/>
                <a:ea typeface="Montserrat Medium"/>
                <a:cs typeface="Montserrat Medium"/>
                <a:sym typeface="Montserrat Medium"/>
              </a:rPr>
              <a:t> It is not scalable.</a:t>
            </a:r>
            <a:endParaRPr sz="1272">
              <a:latin typeface="Montserrat Medium"/>
              <a:ea typeface="Montserrat Medium"/>
              <a:cs typeface="Montserrat Medium"/>
              <a:sym typeface="Montserrat Medium"/>
            </a:endParaRPr>
          </a:p>
          <a:p>
            <a:pPr indent="-245535" lvl="0" marL="274320" rtl="0" algn="just">
              <a:lnSpc>
                <a:spcPct val="95000"/>
              </a:lnSpc>
              <a:spcBef>
                <a:spcPts val="600"/>
              </a:spcBef>
              <a:spcAft>
                <a:spcPts val="1600"/>
              </a:spcAft>
              <a:buSzPts val="1591"/>
              <a:buFont typeface="Montserrat Medium"/>
              <a:buChar char="●"/>
            </a:pPr>
            <a:r>
              <a:rPr lang="en-US" sz="2290">
                <a:latin typeface="Montserrat Medium"/>
                <a:ea typeface="Montserrat Medium"/>
                <a:cs typeface="Montserrat Medium"/>
                <a:sym typeface="Montserrat Medium"/>
              </a:rPr>
              <a:t>Cost is high compared to e-learning system. </a:t>
            </a:r>
            <a:endParaRPr sz="2290">
              <a:latin typeface="Montserrat Medium"/>
              <a:ea typeface="Montserrat Medium"/>
              <a:cs typeface="Montserrat Medium"/>
              <a:sym typeface="Montserrat Medium"/>
            </a:endParaRPr>
          </a:p>
        </p:txBody>
      </p:sp>
      <p:pic>
        <p:nvPicPr>
          <p:cNvPr id="188" name="Google Shape;188;p21"/>
          <p:cNvPicPr preferRelativeResize="0"/>
          <p:nvPr/>
        </p:nvPicPr>
        <p:blipFill rotWithShape="1">
          <a:blip r:embed="rId3">
            <a:alphaModFix/>
          </a:blip>
          <a:srcRect b="0" l="0" r="0" t="0"/>
          <a:stretch/>
        </p:blipFill>
        <p:spPr>
          <a:xfrm>
            <a:off x="9476409" y="2670711"/>
            <a:ext cx="2390504" cy="3930104"/>
          </a:xfrm>
          <a:prstGeom prst="rect">
            <a:avLst/>
          </a:prstGeom>
          <a:noFill/>
          <a:ln>
            <a:noFill/>
          </a:ln>
        </p:spPr>
      </p:pic>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609600" y="353340"/>
            <a:ext cx="96519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B14C1D"/>
              </a:buClr>
              <a:buSzPts val="6000"/>
              <a:buFont typeface="Times New Roman"/>
              <a:buNone/>
            </a:pPr>
            <a:r>
              <a:rPr lang="en-US" sz="6000">
                <a:solidFill>
                  <a:srgbClr val="A4C2F4"/>
                </a:solidFill>
                <a:latin typeface="Times New Roman"/>
                <a:ea typeface="Times New Roman"/>
                <a:cs typeface="Times New Roman"/>
                <a:sym typeface="Times New Roman"/>
              </a:rPr>
              <a:t>       </a:t>
            </a:r>
            <a:r>
              <a:rPr lang="en-US" sz="6000">
                <a:solidFill>
                  <a:srgbClr val="A4C2F4"/>
                </a:solidFill>
                <a:latin typeface="Times New Roman"/>
                <a:ea typeface="Times New Roman"/>
                <a:cs typeface="Times New Roman"/>
                <a:sym typeface="Times New Roman"/>
              </a:rPr>
              <a:t>PROJECT OBJECTIVE</a:t>
            </a:r>
            <a:endParaRPr b="1" sz="6000">
              <a:solidFill>
                <a:srgbClr val="A4C2F4"/>
              </a:solidFill>
              <a:latin typeface="Times New Roman"/>
              <a:ea typeface="Times New Roman"/>
              <a:cs typeface="Times New Roman"/>
              <a:sym typeface="Times New Roman"/>
            </a:endParaRPr>
          </a:p>
        </p:txBody>
      </p:sp>
      <p:sp>
        <p:nvSpPr>
          <p:cNvPr id="194" name="Google Shape;194;p22"/>
          <p:cNvSpPr txBox="1"/>
          <p:nvPr>
            <p:ph idx="1" type="body"/>
          </p:nvPr>
        </p:nvSpPr>
        <p:spPr>
          <a:xfrm>
            <a:off x="609600" y="1609416"/>
            <a:ext cx="9652000" cy="2479258"/>
          </a:xfrm>
          <a:prstGeom prst="rect">
            <a:avLst/>
          </a:prstGeom>
          <a:noFill/>
          <a:ln>
            <a:noFill/>
          </a:ln>
        </p:spPr>
        <p:txBody>
          <a:bodyPr anchorCtr="0" anchor="t" bIns="45700" lIns="91425" spcFirstLastPara="1" rIns="91425" wrap="square" tIns="45700">
            <a:normAutofit fontScale="55000" lnSpcReduction="10000"/>
          </a:bodyPr>
          <a:lstStyle/>
          <a:p>
            <a:pPr indent="0" lvl="0" marL="0" rtl="0" algn="l">
              <a:spcBef>
                <a:spcPts val="0"/>
              </a:spcBef>
              <a:spcAft>
                <a:spcPts val="0"/>
              </a:spcAft>
              <a:buNone/>
            </a:pPr>
            <a:r>
              <a:rPr lang="en-US" sz="3200">
                <a:latin typeface="Montserrat SemiBold"/>
                <a:ea typeface="Montserrat SemiBold"/>
                <a:cs typeface="Montserrat SemiBold"/>
                <a:sym typeface="Montserrat SemiBold"/>
              </a:rPr>
              <a:t>The key objective to support the aims are :</a:t>
            </a:r>
            <a:endParaRPr>
              <a:latin typeface="Montserrat SemiBold"/>
              <a:ea typeface="Montserrat SemiBold"/>
              <a:cs typeface="Montserrat SemiBold"/>
              <a:sym typeface="Montserrat SemiBold"/>
            </a:endParaRPr>
          </a:p>
          <a:p>
            <a:pPr indent="-252069" lvl="0" marL="274320" rtl="0" algn="l">
              <a:spcBef>
                <a:spcPts val="600"/>
              </a:spcBef>
              <a:spcAft>
                <a:spcPts val="0"/>
              </a:spcAft>
              <a:buSzPct val="73000"/>
              <a:buFont typeface="Montserrat SemiBold"/>
              <a:buChar char="●"/>
            </a:pPr>
            <a:r>
              <a:rPr lang="en-US" sz="3200">
                <a:latin typeface="Montserrat SemiBold"/>
                <a:ea typeface="Montserrat SemiBold"/>
                <a:cs typeface="Montserrat SemiBold"/>
                <a:sym typeface="Montserrat SemiBold"/>
              </a:rPr>
              <a:t>Reduced Costs</a:t>
            </a:r>
            <a:endParaRPr>
              <a:latin typeface="Montserrat SemiBold"/>
              <a:ea typeface="Montserrat SemiBold"/>
              <a:cs typeface="Montserrat SemiBold"/>
              <a:sym typeface="Montserrat SemiBold"/>
            </a:endParaRPr>
          </a:p>
          <a:p>
            <a:pPr indent="-252069" lvl="0" marL="274320" rtl="0" algn="l">
              <a:spcBef>
                <a:spcPts val="600"/>
              </a:spcBef>
              <a:spcAft>
                <a:spcPts val="0"/>
              </a:spcAft>
              <a:buSzPct val="73000"/>
              <a:buFont typeface="Montserrat SemiBold"/>
              <a:buChar char="●"/>
            </a:pPr>
            <a:r>
              <a:rPr lang="en-US" sz="3200">
                <a:latin typeface="Montserrat SemiBold"/>
                <a:ea typeface="Montserrat SemiBold"/>
                <a:cs typeface="Montserrat SemiBold"/>
                <a:sym typeface="Montserrat SemiBold"/>
              </a:rPr>
              <a:t>Consistency</a:t>
            </a:r>
            <a:endParaRPr>
              <a:latin typeface="Montserrat SemiBold"/>
              <a:ea typeface="Montserrat SemiBold"/>
              <a:cs typeface="Montserrat SemiBold"/>
              <a:sym typeface="Montserrat SemiBold"/>
            </a:endParaRPr>
          </a:p>
          <a:p>
            <a:pPr indent="-252069" lvl="0" marL="274320" rtl="0" algn="l">
              <a:spcBef>
                <a:spcPts val="600"/>
              </a:spcBef>
              <a:spcAft>
                <a:spcPts val="0"/>
              </a:spcAft>
              <a:buSzPct val="73000"/>
              <a:buFont typeface="Montserrat SemiBold"/>
              <a:buChar char="●"/>
            </a:pPr>
            <a:r>
              <a:rPr lang="en-US" sz="3200">
                <a:latin typeface="Montserrat SemiBold"/>
                <a:ea typeface="Montserrat SemiBold"/>
                <a:cs typeface="Montserrat SemiBold"/>
                <a:sym typeface="Montserrat SemiBold"/>
              </a:rPr>
              <a:t>Scalability</a:t>
            </a:r>
            <a:endParaRPr>
              <a:latin typeface="Montserrat SemiBold"/>
              <a:ea typeface="Montserrat SemiBold"/>
              <a:cs typeface="Montserrat SemiBold"/>
              <a:sym typeface="Montserrat SemiBold"/>
            </a:endParaRPr>
          </a:p>
          <a:p>
            <a:pPr indent="-274320" lvl="0" marL="274320" rtl="0" algn="l">
              <a:spcBef>
                <a:spcPts val="600"/>
              </a:spcBef>
              <a:spcAft>
                <a:spcPts val="0"/>
              </a:spcAft>
              <a:buSzPct val="73000"/>
              <a:buNone/>
            </a:pPr>
            <a:r>
              <a:rPr lang="en-US" sz="3200">
                <a:latin typeface="Montserrat SemiBold"/>
                <a:ea typeface="Montserrat SemiBold"/>
                <a:cs typeface="Montserrat SemiBold"/>
                <a:sym typeface="Montserrat SemiBold"/>
              </a:rPr>
              <a:t>   </a:t>
            </a:r>
            <a:endParaRPr>
              <a:latin typeface="Montserrat SemiBold"/>
              <a:ea typeface="Montserrat SemiBold"/>
              <a:cs typeface="Montserrat SemiBold"/>
              <a:sym typeface="Montserrat SemiBold"/>
            </a:endParaRPr>
          </a:p>
          <a:p>
            <a:pPr indent="-274320" lvl="0" marL="274320" rtl="0" algn="l">
              <a:spcBef>
                <a:spcPts val="600"/>
              </a:spcBef>
              <a:spcAft>
                <a:spcPts val="1600"/>
              </a:spcAft>
              <a:buSzPct val="73000"/>
              <a:buNone/>
            </a:pPr>
            <a:r>
              <a:rPr lang="en-US" sz="3200">
                <a:latin typeface="Montserrat SemiBold"/>
                <a:ea typeface="Montserrat SemiBold"/>
                <a:cs typeface="Montserrat SemiBold"/>
                <a:sym typeface="Montserrat SemiBold"/>
              </a:rPr>
              <a:t>   Enhance the quality of learning and teaching. Meet the learning style or needs of students. Improve the efficiency and effectiveness. </a:t>
            </a:r>
            <a:endParaRPr sz="3200">
              <a:latin typeface="Montserrat SemiBold"/>
              <a:ea typeface="Montserrat SemiBold"/>
              <a:cs typeface="Montserrat SemiBold"/>
              <a:sym typeface="Montserrat SemiBold"/>
            </a:endParaRPr>
          </a:p>
        </p:txBody>
      </p:sp>
      <p:pic>
        <p:nvPicPr>
          <p:cNvPr id="195" name="Google Shape;195;p22"/>
          <p:cNvPicPr preferRelativeResize="0"/>
          <p:nvPr/>
        </p:nvPicPr>
        <p:blipFill rotWithShape="1">
          <a:blip r:embed="rId3">
            <a:alphaModFix/>
          </a:blip>
          <a:srcRect b="0" l="0" r="0" t="0"/>
          <a:stretch/>
        </p:blipFill>
        <p:spPr>
          <a:xfrm>
            <a:off x="3141959" y="4321505"/>
            <a:ext cx="5502426" cy="2233748"/>
          </a:xfrm>
          <a:prstGeom prst="rect">
            <a:avLst/>
          </a:prstGeom>
          <a:noFill/>
          <a:ln>
            <a:noFill/>
          </a:ln>
        </p:spPr>
      </p:pic>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descr="What is Web Hosting" id="200" name="Google Shape;200;p23"/>
          <p:cNvSpPr txBox="1"/>
          <p:nvPr>
            <p:ph type="title"/>
          </p:nvPr>
        </p:nvSpPr>
        <p:spPr>
          <a:xfrm>
            <a:off x="609600" y="320050"/>
            <a:ext cx="102432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B14C1D"/>
              </a:buClr>
              <a:buSzPct val="100000"/>
              <a:buFont typeface="Times New Roman"/>
              <a:buNone/>
            </a:pPr>
            <a:r>
              <a:rPr b="1" lang="en-US" sz="6000">
                <a:solidFill>
                  <a:srgbClr val="A4C2F4"/>
                </a:solidFill>
                <a:latin typeface="Times New Roman"/>
                <a:ea typeface="Times New Roman"/>
                <a:cs typeface="Times New Roman"/>
                <a:sym typeface="Times New Roman"/>
              </a:rPr>
              <a:t>      </a:t>
            </a:r>
            <a:r>
              <a:rPr b="1" lang="en-US" sz="6000">
                <a:solidFill>
                  <a:srgbClr val="A4C2F4"/>
                </a:solidFill>
                <a:latin typeface="Times New Roman"/>
                <a:ea typeface="Times New Roman"/>
                <a:cs typeface="Times New Roman"/>
                <a:sym typeface="Times New Roman"/>
              </a:rPr>
              <a:t>LANGUAGES AND TOOLS</a:t>
            </a:r>
            <a:endParaRPr b="1" sz="6000">
              <a:solidFill>
                <a:srgbClr val="A4C2F4"/>
              </a:solidFill>
              <a:latin typeface="Times New Roman"/>
              <a:ea typeface="Times New Roman"/>
              <a:cs typeface="Times New Roman"/>
              <a:sym typeface="Times New Roman"/>
            </a:endParaRPr>
          </a:p>
        </p:txBody>
      </p:sp>
      <p:sp>
        <p:nvSpPr>
          <p:cNvPr id="201" name="Google Shape;201;p23"/>
          <p:cNvSpPr txBox="1"/>
          <p:nvPr>
            <p:ph idx="1" type="body"/>
          </p:nvPr>
        </p:nvSpPr>
        <p:spPr>
          <a:xfrm>
            <a:off x="1112104" y="1540184"/>
            <a:ext cx="8915400" cy="3777600"/>
          </a:xfrm>
          <a:prstGeom prst="rect">
            <a:avLst/>
          </a:prstGeom>
          <a:noFill/>
          <a:ln>
            <a:noFill/>
          </a:ln>
        </p:spPr>
        <p:txBody>
          <a:bodyPr anchorCtr="0" anchor="t" bIns="45700" lIns="91425" spcFirstLastPara="1" rIns="91425" wrap="square" tIns="45700">
            <a:noAutofit/>
          </a:bodyPr>
          <a:lstStyle/>
          <a:p>
            <a:pPr indent="-217170" lvl="0" marL="274320" rtl="0" algn="l">
              <a:spcBef>
                <a:spcPts val="0"/>
              </a:spcBef>
              <a:spcAft>
                <a:spcPts val="0"/>
              </a:spcAft>
              <a:buSzPts val="1436"/>
              <a:buFont typeface="Montserrat Medium"/>
              <a:buChar char="●"/>
            </a:pPr>
            <a:r>
              <a:rPr lang="en-US" sz="2300">
                <a:latin typeface="Montserrat Medium"/>
                <a:ea typeface="Montserrat Medium"/>
                <a:cs typeface="Montserrat Medium"/>
                <a:sym typeface="Montserrat Medium"/>
              </a:rPr>
              <a:t>Front End Technologies</a:t>
            </a:r>
            <a:r>
              <a:rPr i="1" lang="en-US" sz="2300">
                <a:latin typeface="Montserrat Medium"/>
                <a:ea typeface="Montserrat Medium"/>
                <a:cs typeface="Montserrat Medium"/>
                <a:sym typeface="Montserrat Medium"/>
              </a:rPr>
              <a:t>   : Html5 ,CSS3, Javascript </a:t>
            </a:r>
            <a:endParaRPr sz="23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i="1" lang="en-US" sz="2300">
                <a:latin typeface="Montserrat Medium"/>
                <a:ea typeface="Montserrat Medium"/>
                <a:cs typeface="Montserrat Medium"/>
                <a:sym typeface="Montserrat Medium"/>
              </a:rPr>
              <a:t>                                                       Bootstrap4,</a:t>
            </a:r>
            <a:endParaRPr sz="23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lang="en-US" sz="2300">
                <a:latin typeface="Montserrat Medium"/>
                <a:ea typeface="Montserrat Medium"/>
                <a:cs typeface="Montserrat Medium"/>
                <a:sym typeface="Montserrat Medium"/>
              </a:rPr>
              <a:t>Backend End Technologies</a:t>
            </a:r>
            <a:r>
              <a:rPr i="1" lang="en-US" sz="2300">
                <a:latin typeface="Montserrat Medium"/>
                <a:ea typeface="Montserrat Medium"/>
                <a:cs typeface="Montserrat Medium"/>
                <a:sym typeface="Montserrat Medium"/>
              </a:rPr>
              <a:t>   : Nodejs, Express,Mongoose;</a:t>
            </a:r>
            <a:endParaRPr sz="23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lang="en-US" sz="2300">
                <a:latin typeface="Montserrat Medium"/>
                <a:ea typeface="Montserrat Medium"/>
                <a:cs typeface="Montserrat Medium"/>
                <a:sym typeface="Montserrat Medium"/>
              </a:rPr>
              <a:t> </a:t>
            </a:r>
            <a:endParaRPr sz="8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i="1" lang="en-US" sz="2300">
                <a:latin typeface="Montserrat Medium"/>
                <a:ea typeface="Montserrat Medium"/>
                <a:cs typeface="Montserrat Medium"/>
                <a:sym typeface="Montserrat Medium"/>
              </a:rPr>
              <a:t>Database			  :       Mongodb</a:t>
            </a:r>
            <a:endParaRPr sz="23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i="1" lang="en-US" sz="2300">
                <a:latin typeface="Montserrat Medium"/>
                <a:ea typeface="Montserrat Medium"/>
                <a:cs typeface="Montserrat Medium"/>
                <a:sym typeface="Montserrat Medium"/>
              </a:rPr>
              <a:t>User Interface Design         :  Visual Studio (Version 1.48)</a:t>
            </a:r>
            <a:endParaRPr sz="2300">
              <a:latin typeface="Montserrat Medium"/>
              <a:ea typeface="Montserrat Medium"/>
              <a:cs typeface="Montserrat Medium"/>
              <a:sym typeface="Montserrat Medium"/>
            </a:endParaRPr>
          </a:p>
          <a:p>
            <a:pPr indent="-217170" lvl="0" marL="274320" rtl="0" algn="l">
              <a:spcBef>
                <a:spcPts val="600"/>
              </a:spcBef>
              <a:spcAft>
                <a:spcPts val="0"/>
              </a:spcAft>
              <a:buSzPts val="1436"/>
              <a:buFont typeface="Montserrat Medium"/>
              <a:buChar char="●"/>
            </a:pPr>
            <a:r>
              <a:rPr i="1" lang="en-US" sz="2300">
                <a:latin typeface="Montserrat Medium"/>
                <a:ea typeface="Montserrat Medium"/>
                <a:cs typeface="Montserrat Medium"/>
                <a:sym typeface="Montserrat Medium"/>
              </a:rPr>
              <a:t>Deploy                                 :  Heruko</a:t>
            </a:r>
            <a:endParaRPr sz="2300">
              <a:latin typeface="Montserrat Medium"/>
              <a:ea typeface="Montserrat Medium"/>
              <a:cs typeface="Montserrat Medium"/>
              <a:sym typeface="Montserrat Medium"/>
            </a:endParaRPr>
          </a:p>
          <a:p>
            <a:pPr indent="-125984" lvl="0" marL="274320" rtl="0" algn="l">
              <a:spcBef>
                <a:spcPts val="600"/>
              </a:spcBef>
              <a:spcAft>
                <a:spcPts val="1600"/>
              </a:spcAft>
              <a:buSzPts val="2336"/>
              <a:buNone/>
            </a:pPr>
            <a:r>
              <a:t/>
            </a:r>
            <a:endParaRPr sz="3200">
              <a:latin typeface="Montserrat Medium"/>
              <a:ea typeface="Montserrat Medium"/>
              <a:cs typeface="Montserrat Medium"/>
              <a:sym typeface="Montserrat Medium"/>
            </a:endParaRPr>
          </a:p>
        </p:txBody>
      </p:sp>
      <p:sp>
        <p:nvSpPr>
          <p:cNvPr descr="What is Web Hosting" id="202" name="Google Shape;202;p23"/>
          <p:cNvSpPr/>
          <p:nvPr/>
        </p:nvSpPr>
        <p:spPr>
          <a:xfrm>
            <a:off x="155575" y="0"/>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What is Web Hosting" id="203" name="Google Shape;203;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What is Web Hosting" id="204" name="Google Shape;204;p2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