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02" r:id="rId6"/>
    <p:sldId id="312" r:id="rId7"/>
    <p:sldId id="303" r:id="rId8"/>
    <p:sldId id="313" r:id="rId9"/>
    <p:sldId id="317" r:id="rId10"/>
    <p:sldId id="318" r:id="rId11"/>
    <p:sldId id="316" r:id="rId12"/>
    <p:sldId id="319" r:id="rId13"/>
    <p:sldId id="321" r:id="rId14"/>
    <p:sldId id="322" r:id="rId15"/>
    <p:sldId id="320" r:id="rId16"/>
    <p:sldId id="324" r:id="rId17"/>
    <p:sldId id="323" r:id="rId18"/>
    <p:sldId id="327" r:id="rId19"/>
    <p:sldId id="308" r:id="rId20"/>
    <p:sldId id="325" r:id="rId21"/>
    <p:sldId id="326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9"/>
    <p:restoredTop sz="95734"/>
  </p:normalViewPr>
  <p:slideViewPr>
    <p:cSldViewPr>
      <p:cViewPr>
        <p:scale>
          <a:sx n="107" d="100"/>
          <a:sy n="107" d="100"/>
        </p:scale>
        <p:origin x="552" y="1048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11/30/23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7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harmony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Bringing People Together Through Music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vector generation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DAE15BE-D7AE-0A53-0A14-6ABC50919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346" r="13346"/>
          <a:stretch/>
        </p:blipFill>
        <p:spPr>
          <a:xfrm>
            <a:off x="1143000" y="2575560"/>
            <a:ext cx="1706880" cy="1706880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A29F-AB32-D0AA-3497-F90107EDCE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Spotify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2893-FD75-4BB9-5793-904C54D6A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Fetched and processed data through Spotify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4953F92-CDDB-FE85-8280-7B3175AA2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4" b="684"/>
          <a:stretch>
            <a:fillRect/>
          </a:stretch>
        </p:blipFill>
        <p:spPr>
          <a:xfrm>
            <a:off x="3906012" y="2575560"/>
            <a:ext cx="1706880" cy="1706880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7A5923-726E-2938-5E96-34554D1FCD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10418" y="4611550"/>
            <a:ext cx="2898068" cy="274320"/>
          </a:xfrm>
        </p:spPr>
        <p:txBody>
          <a:bodyPr/>
          <a:lstStyle/>
          <a:p>
            <a:r>
              <a:rPr lang="en-US" dirty="0"/>
              <a:t>GPT-3.5-turbo-instruct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3FEBF5-43F4-8192-C359-B84DA1D47F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Generates a descriptive text about song data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856D599-7A0A-C323-DC74-FFC0B46809BF}"/>
              </a:ext>
            </a:extLst>
          </p:cNvPr>
          <p:cNvSpPr/>
          <p:nvPr/>
        </p:nvSpPr>
        <p:spPr>
          <a:xfrm>
            <a:off x="6669024" y="2172361"/>
            <a:ext cx="4456176" cy="2875744"/>
          </a:xfrm>
          <a:prstGeom prst="roundRect">
            <a:avLst>
              <a:gd name="adj" fmla="val 69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C90CC94-1F42-7FD4-C7F4-A7E4247DD849}"/>
              </a:ext>
            </a:extLst>
          </p:cNvPr>
          <p:cNvSpPr txBox="1">
            <a:spLocks/>
          </p:cNvSpPr>
          <p:nvPr/>
        </p:nvSpPr>
        <p:spPr>
          <a:xfrm>
            <a:off x="6858000" y="2270137"/>
            <a:ext cx="4038599" cy="241550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en-US" sz="700" b="1" dirty="0"/>
              <a:t>Arctic Monkeys</a:t>
            </a:r>
            <a:r>
              <a:rPr lang="en-US" sz="700" dirty="0"/>
              <a:t>' "</a:t>
            </a:r>
            <a:r>
              <a:rPr lang="en-US" sz="700" b="1" dirty="0"/>
              <a:t>Do I </a:t>
            </a:r>
            <a:r>
              <a:rPr lang="en-US" sz="700" b="1" dirty="0" err="1"/>
              <a:t>Wanna</a:t>
            </a:r>
            <a:r>
              <a:rPr lang="en-US" sz="700" b="1" dirty="0"/>
              <a:t> Know?</a:t>
            </a:r>
            <a:r>
              <a:rPr lang="en-US" sz="700" dirty="0"/>
              <a:t>" is another highly popular track from their album "</a:t>
            </a:r>
            <a:r>
              <a:rPr lang="en-US" sz="700" b="1" dirty="0"/>
              <a:t>AM</a:t>
            </a:r>
            <a:r>
              <a:rPr lang="en-US" sz="700" dirty="0"/>
              <a:t>" boasting a popularity score of </a:t>
            </a:r>
            <a:r>
              <a:rPr lang="en-US" sz="700" b="1" dirty="0"/>
              <a:t>90</a:t>
            </a:r>
            <a:r>
              <a:rPr lang="en-US" sz="700" dirty="0"/>
              <a:t>. The song has a moody and introspective vibe with an </a:t>
            </a:r>
            <a:r>
              <a:rPr lang="en-US" sz="700" b="1" dirty="0" err="1"/>
              <a:t>acousticness</a:t>
            </a:r>
            <a:r>
              <a:rPr lang="en-US" sz="700" b="1" dirty="0"/>
              <a:t> of 0.186</a:t>
            </a:r>
            <a:r>
              <a:rPr lang="en-US" sz="700" dirty="0"/>
              <a:t>, giving it a somewhat stripped-down feel compared to some of their other tracks. Its </a:t>
            </a:r>
            <a:r>
              <a:rPr lang="en-US" sz="700" b="1" dirty="0"/>
              <a:t>danceability rating of 0.548 </a:t>
            </a:r>
            <a:r>
              <a:rPr lang="en-US" sz="700" dirty="0"/>
              <a:t>and </a:t>
            </a:r>
            <a:r>
              <a:rPr lang="en-US" sz="700" b="1" dirty="0"/>
              <a:t>energy level of 0.532 </a:t>
            </a:r>
            <a:r>
              <a:rPr lang="en-US" sz="700" dirty="0"/>
              <a:t>make it a </a:t>
            </a:r>
            <a:r>
              <a:rPr lang="en-US" sz="700" b="1" dirty="0"/>
              <a:t>steady and contemplative piece</a:t>
            </a:r>
            <a:r>
              <a:rPr lang="en-US" sz="700" dirty="0"/>
              <a:t>. The </a:t>
            </a:r>
            <a:r>
              <a:rPr lang="en-US" sz="700" dirty="0" err="1"/>
              <a:t>instrumentalness</a:t>
            </a:r>
            <a:r>
              <a:rPr lang="en-US" sz="700" dirty="0"/>
              <a:t>, though modest at 0.000263, adds depth to the composition. With a tempo of 85.03</a:t>
            </a:r>
            <a:r>
              <a:rPr lang="en-US" sz="700" b="1" dirty="0"/>
              <a:t>, it sets a deliberate pace</a:t>
            </a:r>
            <a:r>
              <a:rPr lang="en-US" sz="700" dirty="0"/>
              <a:t>, and the liveness of 0.217 </a:t>
            </a:r>
            <a:r>
              <a:rPr lang="en-US" sz="700" b="1" dirty="0"/>
              <a:t>suggests a live ambiance</a:t>
            </a:r>
            <a:r>
              <a:rPr lang="en-US" sz="700" dirty="0"/>
              <a:t>. The track's lyrics, coupled with Alex Turner's signature delivery with a </a:t>
            </a:r>
            <a:r>
              <a:rPr lang="en-US" sz="700" dirty="0" err="1"/>
              <a:t>speechiness</a:t>
            </a:r>
            <a:r>
              <a:rPr lang="en-US" sz="700" dirty="0"/>
              <a:t> of 0.0323, contribute to its emotional depth. "Do I </a:t>
            </a:r>
            <a:r>
              <a:rPr lang="en-US" sz="700" dirty="0" err="1"/>
              <a:t>Wanna</a:t>
            </a:r>
            <a:r>
              <a:rPr lang="en-US" sz="700" dirty="0"/>
              <a:t> Know?" is a standout piece in Arctic Monkeys' discography, </a:t>
            </a:r>
            <a:r>
              <a:rPr lang="en-US" sz="700" b="1" dirty="0"/>
              <a:t>striking a balance between raw emotion and musical finesse.</a:t>
            </a:r>
          </a:p>
        </p:txBody>
      </p:sp>
    </p:spTree>
    <p:extLst>
      <p:ext uri="{BB962C8B-B14F-4D97-AF65-F5344CB8AC3E}">
        <p14:creationId xmlns:p14="http://schemas.microsoft.com/office/powerpoint/2010/main" val="773170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vector generation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DAE15BE-D7AE-0A53-0A14-6ABC50919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346" r="13346"/>
          <a:stretch/>
        </p:blipFill>
        <p:spPr>
          <a:xfrm>
            <a:off x="1143000" y="2575560"/>
            <a:ext cx="1706880" cy="1706880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A29F-AB32-D0AA-3497-F90107EDCE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Spotify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2893-FD75-4BB9-5793-904C54D6A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Fetched and processed data through Spotify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4953F92-CDDB-FE85-8280-7B3175AA2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4" b="684"/>
          <a:stretch>
            <a:fillRect/>
          </a:stretch>
        </p:blipFill>
        <p:spPr>
          <a:xfrm>
            <a:off x="3906012" y="2575560"/>
            <a:ext cx="1706880" cy="1706880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7A5923-726E-2938-5E96-34554D1FCD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10418" y="4611550"/>
            <a:ext cx="2898068" cy="274320"/>
          </a:xfrm>
        </p:spPr>
        <p:txBody>
          <a:bodyPr/>
          <a:lstStyle/>
          <a:p>
            <a:r>
              <a:rPr lang="en-US" dirty="0"/>
              <a:t>GPT-3.5-turbo-instruct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3FEBF5-43F4-8192-C359-B84DA1D47F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Generates a descriptive text about song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B324BF-8472-C4D2-23C5-348A16F14B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ada-002-v2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2EA534-B68E-C54B-6E67-442FCEA3D1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Generates a text embedding vector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29" name="Picture Placeholder 23">
            <a:extLst>
              <a:ext uri="{FF2B5EF4-FFF2-40B4-BE49-F238E27FC236}">
                <a16:creationId xmlns:a16="http://schemas.microsoft.com/office/drawing/2014/main" id="{88D99054-D59C-FD41-7095-C9E059D1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4" b="684"/>
          <a:stretch>
            <a:fillRect/>
          </a:stretch>
        </p:blipFill>
        <p:spPr>
          <a:xfrm>
            <a:off x="6653204" y="2575560"/>
            <a:ext cx="1706880" cy="1706880"/>
          </a:xfrm>
          <a:prstGeom prst="rect">
            <a:avLst/>
          </a:prstGeom>
          <a:noFill/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1CF7BC-EB9F-AA5B-F09C-9C971657699B}"/>
              </a:ext>
            </a:extLst>
          </p:cNvPr>
          <p:cNvSpPr/>
          <p:nvPr/>
        </p:nvSpPr>
        <p:spPr>
          <a:xfrm>
            <a:off x="8649644" y="2575560"/>
            <a:ext cx="3542356" cy="1804657"/>
          </a:xfrm>
          <a:prstGeom prst="roundRect">
            <a:avLst>
              <a:gd name="adj" fmla="val 69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D82B9C-B797-85F9-F8FB-BF39FF024EBE}"/>
              </a:ext>
            </a:extLst>
          </p:cNvPr>
          <p:cNvSpPr txBox="1">
            <a:spLocks/>
          </p:cNvSpPr>
          <p:nvPr/>
        </p:nvSpPr>
        <p:spPr>
          <a:xfrm>
            <a:off x="8725844" y="2624448"/>
            <a:ext cx="3389956" cy="170688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20000"/>
              </a:lnSpc>
            </a:pPr>
            <a:r>
              <a:rPr lang="en-US" sz="1050" b="1" dirty="0"/>
              <a:t>[-0.0192117076, -0.0152770886, 0.0103684273, -0.0302978512, -0.030707974, 0.0191732589, ..... -0.0245945, -0.0227105711]</a:t>
            </a:r>
          </a:p>
          <a:p>
            <a:pPr algn="ctr">
              <a:lnSpc>
                <a:spcPct val="220000"/>
              </a:lnSpc>
            </a:pPr>
            <a:r>
              <a:rPr lang="en-US" sz="1300" b="1" dirty="0"/>
              <a:t>Vector of 1536 Dimensions</a:t>
            </a:r>
          </a:p>
        </p:txBody>
      </p:sp>
    </p:spTree>
    <p:extLst>
      <p:ext uri="{BB962C8B-B14F-4D97-AF65-F5344CB8AC3E}">
        <p14:creationId xmlns:p14="http://schemas.microsoft.com/office/powerpoint/2010/main" val="3873716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vector generation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DAE15BE-D7AE-0A53-0A14-6ABC50919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346" r="13346"/>
          <a:stretch/>
        </p:blipFill>
        <p:spPr>
          <a:xfrm>
            <a:off x="1143000" y="2575560"/>
            <a:ext cx="1706880" cy="1706880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A29F-AB32-D0AA-3497-F90107EDCE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Spotify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2893-FD75-4BB9-5793-904C54D6A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Fetched and processed data through Spotify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4953F92-CDDB-FE85-8280-7B3175AA2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4" b="684"/>
          <a:stretch>
            <a:fillRect/>
          </a:stretch>
        </p:blipFill>
        <p:spPr>
          <a:xfrm>
            <a:off x="3906012" y="2575560"/>
            <a:ext cx="1706880" cy="1706880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7A5923-726E-2938-5E96-34554D1FCD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10418" y="4611550"/>
            <a:ext cx="2898068" cy="274320"/>
          </a:xfrm>
        </p:spPr>
        <p:txBody>
          <a:bodyPr/>
          <a:lstStyle/>
          <a:p>
            <a:r>
              <a:rPr lang="en-US" dirty="0"/>
              <a:t>GPT-3.5-turbo-instruct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3FEBF5-43F4-8192-C359-B84DA1D47F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Generates a descriptive text about song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B324BF-8472-C4D2-23C5-348A16F14B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ada-002-v2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2EA534-B68E-C54B-6E67-442FCEA3D1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Generates a text embedding vector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9BED94D-6BFD-81E6-B105-D60972B235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9400396" y="2575560"/>
            <a:ext cx="1706880" cy="1706880"/>
          </a:xfrm>
          <a:prstGeom prst="round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4F6FEA-DE9A-C95E-69DB-218DB23D1B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Pinecone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D3C278-AF24-1B9A-5711-DB10E5040E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Store the song vector with the ID of </a:t>
            </a:r>
            <a:r>
              <a:rPr lang="en-US" dirty="0" err="1"/>
              <a:t>TrackID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pic>
        <p:nvPicPr>
          <p:cNvPr id="29" name="Picture Placeholder 23">
            <a:extLst>
              <a:ext uri="{FF2B5EF4-FFF2-40B4-BE49-F238E27FC236}">
                <a16:creationId xmlns:a16="http://schemas.microsoft.com/office/drawing/2014/main" id="{88D99054-D59C-FD41-7095-C9E059D1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4" b="684"/>
          <a:stretch>
            <a:fillRect/>
          </a:stretch>
        </p:blipFill>
        <p:spPr>
          <a:xfrm>
            <a:off x="6653204" y="2575560"/>
            <a:ext cx="1706880" cy="170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8571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vector generation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DAE15BE-D7AE-0A53-0A14-6ABC50919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346" r="13346"/>
          <a:stretch/>
        </p:blipFill>
        <p:spPr>
          <a:xfrm>
            <a:off x="1143000" y="2575560"/>
            <a:ext cx="1706880" cy="1706880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A29F-AB32-D0AA-3497-F90107EDCE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Spotify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2893-FD75-4BB9-5793-904C54D6A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956" y="4865224"/>
            <a:ext cx="2286000" cy="925976"/>
          </a:xfrm>
        </p:spPr>
        <p:txBody>
          <a:bodyPr/>
          <a:lstStyle/>
          <a:p>
            <a:r>
              <a:rPr lang="en-US" dirty="0"/>
              <a:t>Fetches the user’s most listened songs, albums, liked songs, followed artists, favorite genre</a:t>
            </a:r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94953F92-CDDB-FE85-8280-7B3175AA2A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84" b="684"/>
          <a:stretch>
            <a:fillRect/>
          </a:stretch>
        </p:blipFill>
        <p:spPr>
          <a:xfrm>
            <a:off x="3906012" y="2575560"/>
            <a:ext cx="1706880" cy="1706880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7A5923-726E-2938-5E96-34554D1FCD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10418" y="4611550"/>
            <a:ext cx="2898068" cy="274320"/>
          </a:xfrm>
        </p:spPr>
        <p:txBody>
          <a:bodyPr/>
          <a:lstStyle/>
          <a:p>
            <a:r>
              <a:rPr lang="en-US" dirty="0"/>
              <a:t>GPT-3.5-turbo-instruct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3FEBF5-43F4-8192-C359-B84DA1D47F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29588" y="4865224"/>
            <a:ext cx="2286000" cy="697375"/>
          </a:xfrm>
        </p:spPr>
        <p:txBody>
          <a:bodyPr/>
          <a:lstStyle/>
          <a:p>
            <a:r>
              <a:rPr lang="en-US" dirty="0"/>
              <a:t>Generates a descriptive text about the user preference data</a:t>
            </a:r>
          </a:p>
          <a:p>
            <a:r>
              <a:rPr lang="en-US" dirty="0"/>
              <a:t>~4000 Tokens total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B324BF-8472-C4D2-23C5-348A16F14B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ada-002-v2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2EA534-B68E-C54B-6E67-442FCEA3D1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Generates a text embedding vector for the text generated by the Turbo Instruct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9BED94D-6BFD-81E6-B105-D60972B2359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9400396" y="2575560"/>
            <a:ext cx="1706880" cy="1706880"/>
          </a:xfrm>
          <a:prstGeom prst="round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4F6FEA-DE9A-C95E-69DB-218DB23D1B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Pinecone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D3C278-AF24-1B9A-5711-DB10E5040E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700" y="4865225"/>
            <a:ext cx="2286000" cy="697374"/>
          </a:xfrm>
        </p:spPr>
        <p:txBody>
          <a:bodyPr/>
          <a:lstStyle/>
          <a:p>
            <a:r>
              <a:rPr lang="en-US" dirty="0"/>
              <a:t>Store the user vector in the index harmony-users with the ID of </a:t>
            </a:r>
            <a:r>
              <a:rPr lang="en-US" dirty="0" err="1"/>
              <a:t>FirebaseUID</a:t>
            </a:r>
            <a:r>
              <a:rPr lang="en-US" dirty="0"/>
              <a:t> of the user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29" name="Picture Placeholder 23">
            <a:extLst>
              <a:ext uri="{FF2B5EF4-FFF2-40B4-BE49-F238E27FC236}">
                <a16:creationId xmlns:a16="http://schemas.microsoft.com/office/drawing/2014/main" id="{88D99054-D59C-FD41-7095-C9E059D1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4" b="684"/>
          <a:stretch>
            <a:fillRect/>
          </a:stretch>
        </p:blipFill>
        <p:spPr>
          <a:xfrm>
            <a:off x="6653204" y="2575560"/>
            <a:ext cx="1706880" cy="170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955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1527 vectors are fetched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033315-7FB8-E973-1B4A-E72C80CEA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96" y="4231196"/>
            <a:ext cx="9696810" cy="1648968"/>
          </a:xfrm>
          <a:prstGeom prst="round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02767D9-55FF-3B14-CB54-94A662421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95" y="2246138"/>
            <a:ext cx="9696810" cy="164896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4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1527 vectors In a Database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24FC02-A387-8A7F-254D-284CABA927E9}"/>
              </a:ext>
            </a:extLst>
          </p:cNvPr>
          <p:cNvSpPr txBox="1">
            <a:spLocks/>
          </p:cNvSpPr>
          <p:nvPr/>
        </p:nvSpPr>
        <p:spPr>
          <a:xfrm>
            <a:off x="0" y="3429002"/>
            <a:ext cx="3906150" cy="851453"/>
          </a:xfrm>
          <a:prstGeom prst="rect">
            <a:avLst/>
          </a:prstGeom>
        </p:spPr>
        <p:txBody>
          <a:bodyPr vert="horz" lIns="91440" tIns="18288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efficient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268168-0AEA-4A98-DFBC-6A5F9D11C772}"/>
              </a:ext>
            </a:extLst>
          </p:cNvPr>
          <p:cNvSpPr txBox="1">
            <a:spLocks/>
          </p:cNvSpPr>
          <p:nvPr/>
        </p:nvSpPr>
        <p:spPr>
          <a:xfrm>
            <a:off x="4267200" y="3429000"/>
            <a:ext cx="3657600" cy="851455"/>
          </a:xfrm>
          <a:prstGeom prst="rect">
            <a:avLst/>
          </a:prstGeom>
        </p:spPr>
        <p:txBody>
          <a:bodyPr vert="horz" lIns="91440" tIns="18288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reliable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F491E1-F5B1-82FC-C5A2-BE73E1E5FCB9}"/>
              </a:ext>
            </a:extLst>
          </p:cNvPr>
          <p:cNvSpPr txBox="1">
            <a:spLocks/>
          </p:cNvSpPr>
          <p:nvPr/>
        </p:nvSpPr>
        <p:spPr>
          <a:xfrm>
            <a:off x="8285850" y="3429000"/>
            <a:ext cx="3742630" cy="851455"/>
          </a:xfrm>
          <a:prstGeom prst="rect">
            <a:avLst/>
          </a:prstGeom>
        </p:spPr>
        <p:txBody>
          <a:bodyPr vert="horz" lIns="91440" tIns="18288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 spc="40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Realtime</a:t>
            </a:r>
          </a:p>
        </p:txBody>
      </p:sp>
    </p:spTree>
    <p:extLst>
      <p:ext uri="{BB962C8B-B14F-4D97-AF65-F5344CB8AC3E}">
        <p14:creationId xmlns:p14="http://schemas.microsoft.com/office/powerpoint/2010/main" val="73012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0AD-52EA-8A3D-00F9-72C649D7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search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1576-ECF8-2387-1D6B-533B8691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776472" cy="36576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USer</a:t>
            </a:r>
            <a:r>
              <a:rPr lang="en-US" dirty="0"/>
              <a:t> vector similarity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09F2-7307-B671-065E-01684146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06354"/>
            <a:ext cx="3419856" cy="2925554"/>
          </a:xfrm>
        </p:spPr>
        <p:txBody>
          <a:bodyPr/>
          <a:lstStyle/>
          <a:p>
            <a:r>
              <a:rPr lang="en-US" dirty="0"/>
              <a:t>Every user is represented as a vector in harmony-users</a:t>
            </a:r>
          </a:p>
          <a:p>
            <a:r>
              <a:rPr lang="en-US" dirty="0"/>
              <a:t>Running Pinecone’s query based similarity search option enables user matching based on music. </a:t>
            </a:r>
          </a:p>
          <a:p>
            <a:r>
              <a:rPr lang="en-US" dirty="0"/>
              <a:t>Users are matched based on the similarity between their music taste vectors stored.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A869CC-7228-424F-689B-19D4CEA2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User-Song Vector Recommendation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0B594D-EC9B-B552-2A8F-EE5113E8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3107966"/>
            <a:ext cx="3419856" cy="2925554"/>
          </a:xfrm>
        </p:spPr>
        <p:txBody>
          <a:bodyPr/>
          <a:lstStyle/>
          <a:p>
            <a:r>
              <a:rPr lang="en-US" dirty="0"/>
              <a:t>1527 songs are represented as vectors</a:t>
            </a:r>
          </a:p>
          <a:p>
            <a:r>
              <a:rPr lang="en-US" dirty="0"/>
              <a:t>Both user vectors and song vectors have the same dimension of 1536 </a:t>
            </a:r>
          </a:p>
          <a:p>
            <a:r>
              <a:rPr lang="en-US" dirty="0"/>
              <a:t>Run a similarity query search for the user vector in songs index and return the top 20 items.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4F306D-CD94-F11A-8633-26962EE68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5864" y="3106354"/>
            <a:ext cx="3419856" cy="2925554"/>
          </a:xfrm>
        </p:spPr>
        <p:txBody>
          <a:bodyPr/>
          <a:lstStyle/>
          <a:p>
            <a:r>
              <a:rPr lang="en-US" dirty="0"/>
              <a:t>Take 2 user vectors, compare them based on similarity to get the “Harmony Index”</a:t>
            </a:r>
          </a:p>
          <a:p>
            <a:r>
              <a:rPr lang="en-US" dirty="0"/>
              <a:t>Take the mean of the 2 vectors an generate a new “blended” vector</a:t>
            </a:r>
          </a:p>
          <a:p>
            <a:r>
              <a:rPr lang="en-US" dirty="0"/>
              <a:t>Run a similarity search for the “blended vector”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8FD8E-3A0A-CCD4-5C2F-5B65BE73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86B75-8C5A-A01F-F202-D3CB14D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36CB7-8CD7-F389-5BA9-732AAA5E2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4008120" cy="365760"/>
          </a:xfrm>
        </p:spPr>
        <p:txBody>
          <a:bodyPr/>
          <a:lstStyle/>
          <a:p>
            <a:r>
              <a:rPr lang="en-US" dirty="0"/>
              <a:t>User-USER-Playlist Recommendation</a:t>
            </a:r>
          </a:p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D9093-A721-65BD-2F59-7B7C7D6DC890}"/>
              </a:ext>
            </a:extLst>
          </p:cNvPr>
          <p:cNvSpPr/>
          <p:nvPr/>
        </p:nvSpPr>
        <p:spPr>
          <a:xfrm>
            <a:off x="4114800" y="2280263"/>
            <a:ext cx="7924800" cy="3587137"/>
          </a:xfrm>
          <a:prstGeom prst="roundRect">
            <a:avLst>
              <a:gd name="adj" fmla="val 4749"/>
            </a:avLst>
          </a:prstGeom>
          <a:solidFill>
            <a:schemeClr val="accent4">
              <a:lumMod val="20000"/>
              <a:lumOff val="80000"/>
              <a:alpha val="596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3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0AD-52EA-8A3D-00F9-72C649D7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search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1576-ECF8-2387-1D6B-533B8691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776472" cy="36576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USer</a:t>
            </a:r>
            <a:r>
              <a:rPr lang="en-US" dirty="0"/>
              <a:t> vector similarity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09F2-7307-B671-065E-01684146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06354"/>
            <a:ext cx="3419856" cy="2925554"/>
          </a:xfrm>
        </p:spPr>
        <p:txBody>
          <a:bodyPr/>
          <a:lstStyle/>
          <a:p>
            <a:r>
              <a:rPr lang="en-US" dirty="0"/>
              <a:t>Every user is represented as a vector in harmony-users</a:t>
            </a:r>
          </a:p>
          <a:p>
            <a:r>
              <a:rPr lang="en-US" dirty="0"/>
              <a:t>Running Pinecone’s query based similarity search option enables user matching based on music. </a:t>
            </a:r>
          </a:p>
          <a:p>
            <a:r>
              <a:rPr lang="en-US" dirty="0"/>
              <a:t>Users are matched based on the similarity between their music taste vectors stored.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A869CC-7228-424F-689B-19D4CEA2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User-Song Vector Recommendation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0B594D-EC9B-B552-2A8F-EE5113E8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3107966"/>
            <a:ext cx="3419856" cy="2925554"/>
          </a:xfrm>
        </p:spPr>
        <p:txBody>
          <a:bodyPr/>
          <a:lstStyle/>
          <a:p>
            <a:r>
              <a:rPr lang="en-US" dirty="0"/>
              <a:t>1527 songs are represented as vectors</a:t>
            </a:r>
          </a:p>
          <a:p>
            <a:r>
              <a:rPr lang="en-US" dirty="0"/>
              <a:t>Both user vectors and song vectors have the same dimension of 1536 </a:t>
            </a:r>
          </a:p>
          <a:p>
            <a:r>
              <a:rPr lang="en-US" dirty="0"/>
              <a:t>Run a similarity query search for the user vector in songs index and return the top 20 items.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4F306D-CD94-F11A-8633-26962EE68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5864" y="3106354"/>
            <a:ext cx="3419856" cy="2925554"/>
          </a:xfrm>
        </p:spPr>
        <p:txBody>
          <a:bodyPr/>
          <a:lstStyle/>
          <a:p>
            <a:r>
              <a:rPr lang="en-US" dirty="0"/>
              <a:t>Take 2 user vectors, compare them based on similarity to get the “Harmony Index”</a:t>
            </a:r>
          </a:p>
          <a:p>
            <a:r>
              <a:rPr lang="en-US" dirty="0"/>
              <a:t>Take the mean of the 2 vectors an generate a new “blended” vector</a:t>
            </a:r>
          </a:p>
          <a:p>
            <a:r>
              <a:rPr lang="en-US" dirty="0"/>
              <a:t>Run a similarity search for the “blended vector”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8FD8E-3A0A-CCD4-5C2F-5B65BE73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86B75-8C5A-A01F-F202-D3CB14D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36CB7-8CD7-F389-5BA9-732AAA5E2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4008120" cy="365760"/>
          </a:xfrm>
        </p:spPr>
        <p:txBody>
          <a:bodyPr/>
          <a:lstStyle/>
          <a:p>
            <a:r>
              <a:rPr lang="en-US" dirty="0"/>
              <a:t>User-USER-Playlist Recommendation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0F4222-9374-074E-533F-C280A4764F69}"/>
              </a:ext>
            </a:extLst>
          </p:cNvPr>
          <p:cNvSpPr/>
          <p:nvPr/>
        </p:nvSpPr>
        <p:spPr>
          <a:xfrm>
            <a:off x="7845552" y="2280263"/>
            <a:ext cx="4194048" cy="3587137"/>
          </a:xfrm>
          <a:prstGeom prst="roundRect">
            <a:avLst>
              <a:gd name="adj" fmla="val 4749"/>
            </a:avLst>
          </a:prstGeom>
          <a:solidFill>
            <a:schemeClr val="accent4">
              <a:lumMod val="20000"/>
              <a:lumOff val="80000"/>
              <a:alpha val="596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A0AD-52EA-8A3D-00F9-72C649D7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search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1576-ECF8-2387-1D6B-533B8691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776472" cy="365760"/>
          </a:xfrm>
        </p:spPr>
        <p:txBody>
          <a:bodyPr/>
          <a:lstStyle/>
          <a:p>
            <a:r>
              <a:rPr lang="en-US" dirty="0"/>
              <a:t>User-</a:t>
            </a:r>
            <a:r>
              <a:rPr lang="en-US" dirty="0" err="1"/>
              <a:t>USer</a:t>
            </a:r>
            <a:r>
              <a:rPr lang="en-US" dirty="0"/>
              <a:t> vector similarity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09F2-7307-B671-065E-016841467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06354"/>
            <a:ext cx="3419856" cy="2925554"/>
          </a:xfrm>
        </p:spPr>
        <p:txBody>
          <a:bodyPr/>
          <a:lstStyle/>
          <a:p>
            <a:r>
              <a:rPr lang="en-US" dirty="0"/>
              <a:t>Every user is represented as a vector in harmony-users</a:t>
            </a:r>
          </a:p>
          <a:p>
            <a:r>
              <a:rPr lang="en-US" dirty="0"/>
              <a:t>Running Pinecone’s query based similarity search option enables user matching based on music. </a:t>
            </a:r>
          </a:p>
          <a:p>
            <a:r>
              <a:rPr lang="en-US" dirty="0"/>
              <a:t>Users are matched based on the similarity between their music taste vectors stored.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A869CC-7228-424F-689B-19D4CEA2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User-Song Vector Recommendation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0B594D-EC9B-B552-2A8F-EE5113E8B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3107966"/>
            <a:ext cx="3419856" cy="2925554"/>
          </a:xfrm>
        </p:spPr>
        <p:txBody>
          <a:bodyPr/>
          <a:lstStyle/>
          <a:p>
            <a:r>
              <a:rPr lang="en-US" dirty="0"/>
              <a:t>1527 songs are represented as vectors</a:t>
            </a:r>
          </a:p>
          <a:p>
            <a:r>
              <a:rPr lang="en-US" dirty="0"/>
              <a:t>Both user vectors and song vectors have the same dimension of 1536 </a:t>
            </a:r>
          </a:p>
          <a:p>
            <a:r>
              <a:rPr lang="en-US" dirty="0"/>
              <a:t>Run a similarity query search for the user vector in songs index and return the top 20 items.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4F306D-CD94-F11A-8633-26962EE68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5864" y="3106354"/>
            <a:ext cx="3419856" cy="2925554"/>
          </a:xfrm>
        </p:spPr>
        <p:txBody>
          <a:bodyPr/>
          <a:lstStyle/>
          <a:p>
            <a:r>
              <a:rPr lang="en-US" dirty="0"/>
              <a:t>Take 2 user vectors, compare them based on similarity to get the “Harmony Index”</a:t>
            </a:r>
          </a:p>
          <a:p>
            <a:r>
              <a:rPr lang="en-US" dirty="0"/>
              <a:t>Take the mean of the 2 vectors an generate a new “blended” vector</a:t>
            </a:r>
          </a:p>
          <a:p>
            <a:r>
              <a:rPr lang="en-US" dirty="0"/>
              <a:t>Run a similarity search for the “blended vector”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8FD8E-3A0A-CCD4-5C2F-5B65BE73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786B75-8C5A-A01F-F202-D3CB14D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36CB7-8CD7-F389-5BA9-732AAA5E2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4008120" cy="365760"/>
          </a:xfrm>
        </p:spPr>
        <p:txBody>
          <a:bodyPr/>
          <a:lstStyle/>
          <a:p>
            <a:r>
              <a:rPr lang="en-US" dirty="0"/>
              <a:t>User-USER-Playlist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25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44" y="2590800"/>
            <a:ext cx="10040112" cy="1091184"/>
          </a:xfrm>
        </p:spPr>
        <p:txBody>
          <a:bodyPr anchor="t">
            <a:noAutofit/>
          </a:bodyPr>
          <a:lstStyle/>
          <a:p>
            <a:pPr algn="ctr"/>
            <a:r>
              <a:rPr lang="en-US" dirty="0"/>
              <a:t>Live </a:t>
            </a:r>
            <a:r>
              <a:rPr lang="en-US" sz="9600" spc="300" dirty="0">
                <a:ln w="28575">
                  <a:solidFill>
                    <a:schemeClr val="tx1"/>
                  </a:solidFill>
                </a:ln>
                <a:noFill/>
              </a:rPr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19C933-64E6-71BB-84F5-9A3BDE297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Making</a:t>
            </a:r>
          </a:p>
          <a:p>
            <a:r>
              <a:rPr lang="en-US" dirty="0"/>
              <a:t>Listening</a:t>
            </a:r>
          </a:p>
          <a:p>
            <a:r>
              <a:rPr lang="en-US" dirty="0"/>
              <a:t>Sharing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Connection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pPr algn="l"/>
            <a:r>
              <a:rPr lang="en-US" sz="9600" spc="300" dirty="0">
                <a:ln w="28575">
                  <a:solidFill>
                    <a:schemeClr val="tx1"/>
                  </a:solidFill>
                </a:ln>
                <a:noFill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2002536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b="1" dirty="0"/>
              <a:t>Yagiz Devre</a:t>
            </a:r>
          </a:p>
          <a:p>
            <a:pPr marL="0" indent="0" algn="l">
              <a:buNone/>
            </a:pPr>
            <a:r>
              <a:rPr lang="en-US" dirty="0" err="1"/>
              <a:t>y</a:t>
            </a:r>
            <a:r>
              <a:rPr lang="en-US" b="1" dirty="0" err="1"/>
              <a:t>agiz.devre@princeton.edu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773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640A05-A075-B6F7-8485-59230584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Making</a:t>
            </a:r>
          </a:p>
          <a:p>
            <a:r>
              <a:rPr lang="en-US" dirty="0"/>
              <a:t>Listening</a:t>
            </a:r>
          </a:p>
          <a:p>
            <a:r>
              <a:rPr lang="en-US" dirty="0"/>
              <a:t>Sharing</a:t>
            </a:r>
          </a:p>
          <a:p>
            <a:r>
              <a:rPr lang="en-US" dirty="0"/>
              <a:t>Identity</a:t>
            </a:r>
          </a:p>
          <a:p>
            <a:r>
              <a:rPr lang="en-US" dirty="0"/>
              <a:t>Connection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CC255F8-81B9-1776-ACCB-309B5D2032BB}"/>
              </a:ext>
            </a:extLst>
          </p:cNvPr>
          <p:cNvSpPr txBox="1">
            <a:spLocks/>
          </p:cNvSpPr>
          <p:nvPr/>
        </p:nvSpPr>
        <p:spPr>
          <a:xfrm>
            <a:off x="2516124" y="4343400"/>
            <a:ext cx="7165848" cy="221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 spc="2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1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57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1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1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 spc="10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 Universal language that resonates with everyone</a:t>
            </a:r>
          </a:p>
        </p:txBody>
      </p:sp>
    </p:spTree>
    <p:extLst>
      <p:ext uri="{BB962C8B-B14F-4D97-AF65-F5344CB8AC3E}">
        <p14:creationId xmlns:p14="http://schemas.microsoft.com/office/powerpoint/2010/main" val="462414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75003-C8C2-57FA-C8D5-99577C44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br>
              <a:rPr lang="en-US" dirty="0"/>
            </a:br>
            <a:r>
              <a:rPr lang="en-US" dirty="0"/>
              <a:t>people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4F370C-18BC-A752-2980-6309F5D7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67805-CCBD-8182-540F-93068A90C4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Music streaming apps are popular, but they lack a social element: Connections. Users can listen to music but can't easily share this experience with friends.</a:t>
            </a:r>
          </a:p>
          <a:p>
            <a:r>
              <a:rPr lang="en-US" dirty="0"/>
              <a:t>Harmony addresses this problem by allowing users to view friends' current tracks, discover new music, and connect with people based on their taste of music.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86A75-51DF-087B-EE6E-0899D082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2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D13-9CE0-97DA-A328-1C0CE949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15A6D-15D3-33A2-8083-258CCAF5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9B29B-66E5-DAE9-CA28-22AF9698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C07DD11-B97C-D57A-D223-A89C3F67B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/>
          <a:lstStyle/>
          <a:p>
            <a:r>
              <a:rPr lang="en-US" dirty="0"/>
              <a:t>Music data is vectorizable. Turning a song into a vector and storing it in a vector database is highly efficient and remarkably fast.</a:t>
            </a:r>
          </a:p>
          <a:p>
            <a:r>
              <a:rPr lang="en-US" dirty="0"/>
              <a:t>Fetching the user music preferences and generating a vector out of song preferences and storing them in a vector database is also highly optimal.</a:t>
            </a:r>
          </a:p>
          <a:p>
            <a:r>
              <a:rPr lang="en-US" dirty="0"/>
              <a:t>Querying songs and users based on an inputted vector is therefore very achievable.</a:t>
            </a:r>
          </a:p>
        </p:txBody>
      </p:sp>
    </p:spTree>
    <p:extLst>
      <p:ext uri="{BB962C8B-B14F-4D97-AF65-F5344CB8AC3E}">
        <p14:creationId xmlns:p14="http://schemas.microsoft.com/office/powerpoint/2010/main" val="277623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3661-56F7-B8AB-73E8-B88DC724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2651761"/>
            <a:ext cx="7467600" cy="1580714"/>
          </a:xfrm>
        </p:spPr>
        <p:txBody>
          <a:bodyPr/>
          <a:lstStyle/>
          <a:p>
            <a:pPr algn="ctr"/>
            <a:r>
              <a:rPr lang="en-US" sz="4800" dirty="0"/>
              <a:t>Fetching song data and user preferences?</a:t>
            </a:r>
          </a:p>
        </p:txBody>
      </p:sp>
    </p:spTree>
    <p:extLst>
      <p:ext uri="{BB962C8B-B14F-4D97-AF65-F5344CB8AC3E}">
        <p14:creationId xmlns:p14="http://schemas.microsoft.com/office/powerpoint/2010/main" val="2032724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29A601-DFF9-9C85-56BB-18CD424C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18324"/>
            <a:ext cx="7772400" cy="182135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3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B2FA-D89C-F9BA-BE48-4CB7042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F4A0-49E1-5C02-2D73-512F94CC19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Harmony is powered by </a:t>
            </a:r>
            <a:r>
              <a:rPr lang="en-US" b="1" dirty="0"/>
              <a:t>React Native </a:t>
            </a:r>
            <a:r>
              <a:rPr lang="en-US" dirty="0"/>
              <a:t>and utilizes </a:t>
            </a:r>
            <a:r>
              <a:rPr lang="en-US" b="1" dirty="0"/>
              <a:t>Firebase Realtime Database </a:t>
            </a:r>
            <a:r>
              <a:rPr lang="en-US" dirty="0"/>
              <a:t>for backend services, </a:t>
            </a:r>
            <a:r>
              <a:rPr lang="en-US" b="1" dirty="0"/>
              <a:t>Firebase </a:t>
            </a:r>
            <a:r>
              <a:rPr lang="en-US" b="1" dirty="0" err="1"/>
              <a:t>FireStore</a:t>
            </a:r>
            <a:r>
              <a:rPr lang="en-US" b="1" dirty="0"/>
              <a:t> </a:t>
            </a:r>
            <a:r>
              <a:rPr lang="en-US" dirty="0"/>
              <a:t>for image storage and </a:t>
            </a:r>
            <a:r>
              <a:rPr lang="en-US" b="1" dirty="0"/>
              <a:t>Pinecone Vector Database</a:t>
            </a:r>
            <a:r>
              <a:rPr lang="en-US" dirty="0"/>
              <a:t> for vector search and queries.</a:t>
            </a:r>
          </a:p>
          <a:p>
            <a:r>
              <a:rPr lang="en-US" dirty="0"/>
              <a:t>For vector generation based on user preference data fetched from </a:t>
            </a:r>
            <a:r>
              <a:rPr lang="en-US" b="1" dirty="0"/>
              <a:t>Spotify Developer API</a:t>
            </a:r>
            <a:r>
              <a:rPr lang="en-US" dirty="0"/>
              <a:t>, </a:t>
            </a:r>
            <a:r>
              <a:rPr lang="en-US" b="1" dirty="0"/>
              <a:t>GPT-3.5-turbo-instruct</a:t>
            </a:r>
            <a:r>
              <a:rPr lang="en-US" dirty="0"/>
              <a:t> and </a:t>
            </a:r>
            <a:r>
              <a:rPr lang="en-US" b="1" dirty="0"/>
              <a:t>text-embedding-ada-002-v2</a:t>
            </a:r>
            <a:r>
              <a:rPr lang="en-US" dirty="0"/>
              <a:t> are utilized.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8D30F-6255-76DB-0889-54B44A19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1FA86-2C0F-D820-662A-3FFD71A5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84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CDD9-78F0-1804-61F3-337484BB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vector generation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DAE15BE-D7AE-0A53-0A14-6ABC509194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3346" r="13346"/>
          <a:stretch/>
        </p:blipFill>
        <p:spPr>
          <a:xfrm>
            <a:off x="1143000" y="2575560"/>
            <a:ext cx="1706880" cy="1706880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A29F-AB32-D0AA-3497-F90107EDCE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Spotify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82893-FD75-4BB9-5793-904C54D6A0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Fetched and processed data through Spotify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7A275A3-B978-3AC7-368C-FA0EAF08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HARMONY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9885C9B-29A3-82DE-005A-794549C7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AF45C7A-6A62-BC5F-4EBB-1ED30B358E37}"/>
              </a:ext>
            </a:extLst>
          </p:cNvPr>
          <p:cNvSpPr/>
          <p:nvPr/>
        </p:nvSpPr>
        <p:spPr>
          <a:xfrm>
            <a:off x="4372443" y="2057400"/>
            <a:ext cx="3447114" cy="3810000"/>
          </a:xfrm>
          <a:prstGeom prst="roundRect">
            <a:avLst>
              <a:gd name="adj" fmla="val 698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79B0B069-B609-86F7-0D45-8C073731A215}"/>
              </a:ext>
            </a:extLst>
          </p:cNvPr>
          <p:cNvSpPr txBox="1">
            <a:spLocks/>
          </p:cNvSpPr>
          <p:nvPr/>
        </p:nvSpPr>
        <p:spPr>
          <a:xfrm>
            <a:off x="4899660" y="2171700"/>
            <a:ext cx="2392680" cy="35814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  <a:softEdge rad="0"/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50" baseline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700" dirty="0"/>
              <a:t>{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Album Name</a:t>
            </a:r>
            <a:r>
              <a:rPr lang="en-US" sz="700" dirty="0"/>
              <a:t>”: “AM”,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Artist</a:t>
            </a:r>
            <a:r>
              <a:rPr lang="en-US" sz="700" dirty="0"/>
              <a:t>”: “Arctic Monkeys”,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 err="1"/>
              <a:t>ArtistID</a:t>
            </a:r>
            <a:r>
              <a:rPr lang="en-US" sz="700" dirty="0"/>
              <a:t>”: “7Ln80lUS6He07XvHI8qqHH”,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ID</a:t>
            </a:r>
            <a:r>
              <a:rPr lang="en-US" sz="700" dirty="0"/>
              <a:t>”: “5FVd6KXrgO9B3JPmC8OPst”,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Name</a:t>
            </a:r>
            <a:r>
              <a:rPr lang="en-US" sz="700" dirty="0"/>
              <a:t>”: “Do I </a:t>
            </a:r>
            <a:r>
              <a:rPr lang="en-US" sz="700" dirty="0" err="1"/>
              <a:t>Wanna</a:t>
            </a:r>
            <a:r>
              <a:rPr lang="en-US" sz="700" dirty="0"/>
              <a:t> Know?”,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Popularity</a:t>
            </a:r>
            <a:r>
              <a:rPr lang="en-US" sz="700" dirty="0"/>
              <a:t>”: 90,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 err="1"/>
              <a:t>Acousticness</a:t>
            </a:r>
            <a:r>
              <a:rPr lang="en-US" sz="700" dirty="0"/>
              <a:t>”: 0.186,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Danceability</a:t>
            </a:r>
            <a:r>
              <a:rPr lang="en-US" sz="700" dirty="0"/>
              <a:t>”: 0.548,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Energy</a:t>
            </a:r>
            <a:r>
              <a:rPr lang="en-US" sz="700" dirty="0"/>
              <a:t>”: 0.532,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 err="1"/>
              <a:t>Instrumentalness</a:t>
            </a:r>
            <a:r>
              <a:rPr lang="en-US" sz="700" dirty="0"/>
              <a:t>”: 0.000263,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Liveness</a:t>
            </a:r>
            <a:r>
              <a:rPr lang="en-US" sz="700" dirty="0"/>
              <a:t>”: 0.217,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Loudness</a:t>
            </a:r>
            <a:r>
              <a:rPr lang="en-US" sz="700" dirty="0"/>
              <a:t>”: -7.596,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 err="1"/>
              <a:t>Speechiness</a:t>
            </a:r>
            <a:r>
              <a:rPr lang="en-US" sz="700" dirty="0"/>
              <a:t>”: 0.0323,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Tempo</a:t>
            </a:r>
            <a:r>
              <a:rPr lang="en-US" sz="700" dirty="0"/>
              <a:t>”:85.03,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“</a:t>
            </a:r>
            <a:r>
              <a:rPr lang="en-US" sz="700" b="1" dirty="0"/>
              <a:t>Valance</a:t>
            </a:r>
            <a:r>
              <a:rPr lang="en-US" sz="700" dirty="0"/>
              <a:t>”: 0.405</a:t>
            </a:r>
          </a:p>
          <a:p>
            <a:pPr>
              <a:lnSpc>
                <a:spcPct val="110000"/>
              </a:lnSpc>
            </a:pPr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622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1085</Words>
  <Application>Microsoft Macintosh PowerPoint</Application>
  <PresentationFormat>Widescreen</PresentationFormat>
  <Paragraphs>161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project harmony</vt:lpstr>
      <vt:lpstr>MUSIC</vt:lpstr>
      <vt:lpstr>MUSIC</vt:lpstr>
      <vt:lpstr>Connecting people</vt:lpstr>
      <vt:lpstr>proposed solution</vt:lpstr>
      <vt:lpstr>Fetching song data and user preferences?</vt:lpstr>
      <vt:lpstr>PowerPoint Presentation</vt:lpstr>
      <vt:lpstr>Technical Structure</vt:lpstr>
      <vt:lpstr>song vector generation</vt:lpstr>
      <vt:lpstr>song vector generation</vt:lpstr>
      <vt:lpstr>song vector generation</vt:lpstr>
      <vt:lpstr>song vector generation</vt:lpstr>
      <vt:lpstr>User vector generation</vt:lpstr>
      <vt:lpstr>1527 vectors are fetched</vt:lpstr>
      <vt:lpstr>1527 vectors In a Database</vt:lpstr>
      <vt:lpstr>Vector search features</vt:lpstr>
      <vt:lpstr>Vector search features</vt:lpstr>
      <vt:lpstr>Vector search features</vt:lpstr>
      <vt:lpstr>Live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2023-12-01T18:20:58Z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