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D0799-830E-4DF6-8E2D-E80DEFE6CFAC}" type="datetimeFigureOut">
              <a:rPr lang="en-US" smtClean="0"/>
              <a:pPr/>
              <a:t>3/10/2015</a:t>
            </a:fld>
            <a:endParaRPr lang="sq-A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q-A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69B2-7FBA-4B5D-A082-082D65C10ADA}" type="slidenum">
              <a:rPr lang="sq-AL" smtClean="0"/>
              <a:pPr/>
              <a:t>‹#›</a:t>
            </a:fld>
            <a:endParaRPr lang="sq-A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063D-ECFD-43D3-8C1C-B7C1FDAB3DC8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952F-8152-4FB4-8C13-86CD6BB12A97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6741-9005-4CD2-A248-71731C8AD814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8E9C-AA4B-4AE4-BF2D-2D53AA3648F6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150C-BD5A-4842-B0AF-1B0C5B909886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413-D8EC-4D34-859C-8314B690123F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82CF-7385-4C05-85CD-847DE485040E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F6F3-B784-475E-A99A-E13BE36C6A4A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EB95-032F-4A9C-90E2-3325961C18F2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4EB5-34D4-4A5C-A832-1A35869B2101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1A95-BC59-48DE-A51F-39455FD97A04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5DA4AD-4E05-4793-940B-612DF99863A0}" type="datetime1">
              <a:rPr lang="en-US" smtClean="0"/>
              <a:pPr/>
              <a:t>3/10/2015</a:t>
            </a:fld>
            <a:endParaRPr lang="sq-A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FB89E7-86FB-45BC-8A44-94C18194B6C8}" type="slidenum">
              <a:rPr lang="sq-AL" smtClean="0"/>
              <a:pPr/>
              <a:t>‹#›</a:t>
            </a:fld>
            <a:endParaRPr lang="sq-A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Asst.Prof.Dr</a:t>
            </a:r>
            <a:r>
              <a:rPr lang="en-US" dirty="0" smtClean="0"/>
              <a:t>. </a:t>
            </a:r>
            <a:r>
              <a:rPr lang="en-US" dirty="0" err="1" smtClean="0"/>
              <a:t>Festim</a:t>
            </a:r>
            <a:r>
              <a:rPr lang="en-US" dirty="0" smtClean="0"/>
              <a:t> </a:t>
            </a:r>
            <a:r>
              <a:rPr lang="en-US" dirty="0" err="1" smtClean="0"/>
              <a:t>Halili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 smtClean="0"/>
              <a:t>Structures</a:t>
            </a:r>
          </a:p>
          <a:p>
            <a:r>
              <a:rPr lang="en-US" sz="2800" i="1" smtClean="0"/>
              <a:t>Sites.google.com/site/festimhalili3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Structures: Stacks and Queues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IntStack</a:t>
            </a:r>
            <a:r>
              <a:rPr lang="en-US"/>
              <a:t> 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Variables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68680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cs typeface="Times New Roman" pitchFamily="18" charset="0"/>
              </a:rPr>
              <a:t>Member Variable		Description</a:t>
            </a:r>
            <a:endParaRPr lang="en-US" sz="18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600">
                <a:cs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stackArray</a:t>
            </a:r>
            <a:r>
              <a:rPr lang="en-US" sz="1600">
                <a:cs typeface="Times New Roman" pitchFamily="18" charset="0"/>
              </a:rPr>
              <a:t>		A pointer to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>
                <a:cs typeface="Times New Roman" pitchFamily="18" charset="0"/>
              </a:rPr>
              <a:t>. When the constructor is executed, it uses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600">
                <a:cs typeface="Times New Roman" pitchFamily="18" charset="0"/>
              </a:rPr>
              <a:t> to dynamically allocate an array for storage. </a:t>
            </a:r>
          </a:p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stackSiz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e</a:t>
            </a:r>
            <a:r>
              <a:rPr lang="en-US" sz="1600">
                <a:cs typeface="Times New Roman" pitchFamily="18" charset="0"/>
              </a:rPr>
              <a:t>		An integer that holds the size of the stack.</a:t>
            </a:r>
          </a:p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sz="1600"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sz="1600">
                <a:cs typeface="Times New Roman" pitchFamily="18" charset="0"/>
              </a:rPr>
              <a:t>			An integer that is used to mark the top of the stack.</a:t>
            </a:r>
          </a:p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81000" y="27432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q-A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IntStack</a:t>
            </a:r>
            <a:r>
              <a:rPr lang="en-US"/>
              <a:t> 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Functions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6868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cs typeface="Times New Roman" pitchFamily="18" charset="0"/>
              </a:rPr>
              <a:t>Member Function		Description</a:t>
            </a:r>
            <a:endParaRPr lang="en-US" sz="18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600">
                <a:cs typeface="Times New Roman" pitchFamily="18" charset="0"/>
              </a:rPr>
              <a:t>	Constructor		The class constructor accepts an integer argument, which specifies the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size of the stack. An integer array of this size is dynamically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allocated, and assigned to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600">
                <a:cs typeface="Times New Roman" pitchFamily="18" charset="0"/>
              </a:rPr>
              <a:t>. Also, the variable top is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initialized to –1.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/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1600">
                <a:cs typeface="Times New Roman" pitchFamily="18" charset="0"/>
              </a:rPr>
              <a:t>			The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1600">
                <a:cs typeface="Times New Roman" pitchFamily="18" charset="0"/>
              </a:rPr>
              <a:t> function accepts an integer argument, which is pushed onto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the top of the stack.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/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>
                <a:cs typeface="Times New Roman" pitchFamily="18" charset="0"/>
              </a:rPr>
              <a:t>			The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1600">
                <a:cs typeface="Times New Roman" pitchFamily="18" charset="0"/>
              </a:rPr>
              <a:t> function uses an integer reference parameter. The value at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the top of the stack is removed, and copied into the reference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parameter. 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q-A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IntStack</a:t>
            </a:r>
            <a:r>
              <a:rPr lang="en-US"/>
              <a:t> Class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Member </a:t>
            </a:r>
            <a:r>
              <a:rPr lang="en-US" dirty="0"/>
              <a:t>Functions (continued)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686800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cs typeface="Times New Roman" pitchFamily="18" charset="0"/>
              </a:rPr>
              <a:t>Member Function		Description</a:t>
            </a:r>
            <a:endParaRPr lang="en-US" sz="18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stackArray</a:t>
            </a:r>
            <a:r>
              <a:rPr lang="en-US" sz="1600">
                <a:cs typeface="Times New Roman" pitchFamily="18" charset="0"/>
              </a:rPr>
              <a:t>	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sz="1600">
                <a:cs typeface="Times New Roman" pitchFamily="18" charset="0"/>
              </a:rPr>
              <a:t>			Returns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>
                <a:cs typeface="Times New Roman" pitchFamily="18" charset="0"/>
              </a:rPr>
              <a:t> if the stack is full and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>
                <a:cs typeface="Times New Roman" pitchFamily="18" charset="0"/>
              </a:rPr>
              <a:t> otherwise. The stack is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full when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>
                <a:cs typeface="Times New Roman" pitchFamily="18" charset="0"/>
              </a:rPr>
              <a:t> is equal to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1600">
                <a:cs typeface="Times New Roman" pitchFamily="18" charset="0"/>
              </a:rPr>
              <a:t> – 1.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/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1600">
                <a:cs typeface="Times New Roman" pitchFamily="18" charset="0"/>
              </a:rPr>
              <a:t>			Returns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>
                <a:cs typeface="Times New Roman" pitchFamily="18" charset="0"/>
              </a:rPr>
              <a:t> if the stack is empty, and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>
                <a:cs typeface="Times New Roman" pitchFamily="18" charset="0"/>
              </a:rPr>
              <a:t> otherwise. The stack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cs typeface="Times New Roman" pitchFamily="18" charset="0"/>
              </a:rPr>
              <a:t>			is empty when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1600">
                <a:cs typeface="Times New Roman" pitchFamily="18" charset="0"/>
              </a:rPr>
              <a:t> is set to –1.</a:t>
            </a:r>
          </a:p>
          <a:p>
            <a:pPr>
              <a:spcBef>
                <a:spcPct val="50000"/>
              </a:spcBef>
            </a:pPr>
            <a:endParaRPr lang="en-US" sz="16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q-A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IntStack.h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830580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#ifndef INTSTACK_H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#define INTSTACK_H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class IntStack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private: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int *stackArray;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int stackSize;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int top;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public: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IntStack(int);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void push(int);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void pop(int &amp;);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bool isFull(void);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bool isEmpty(void);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763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#include &lt;iostream.h&gt;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#include "intstack.h“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Constructor    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IntStack::IntStack(int size)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stackArray = new int[size];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stackSize = size;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top = -1;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76300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Member function push pushes the argument onto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the stack.                                   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void IntStack::push(int num)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if (isFull())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		cout &lt;&lt; "The stack is full.\n";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}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else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top++;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stackArray[top] = num;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}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7630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//****************************************************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Member function pop pops the value at the top   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of the stack off, and copies it into the variable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passed as an argument.                          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//****************************************************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void IntStack::pop(int &amp;num)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if (isEmpty())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cout &lt;&lt; "The stack is empty.\n";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}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else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num = stackArray[top];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top--;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}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763000" cy="489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//***************************************************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Member function isFull returns true if the stack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is full, or false otherwise.                   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//***************************************************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bool IntStack::isFull(void)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bool status;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if (top == stackSize - 1)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status = true;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else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status = false;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	return status;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</a:t>
            </a:r>
            <a:br>
              <a:rPr lang="en-US" sz="1800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7630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//****************************************************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Member funciton isEmpty returns true if the stack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 is empty, or false otherwise.                     *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//****************************************************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bool IntStack::isEmpty(void)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	bool status;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if (top == -1)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status = true;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else 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status = false;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return status;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Program 18-1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 This program demonstrates the IntStack class.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&lt;iostream.h&gt;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"intstack.h“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main(void)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IntStack stack(5);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catchVar;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5\n";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10\n";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stack.push(10);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15\n";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stack.push(15);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20\n";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stack.push(20);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25\n";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stack.push(25);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the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A stack is a data structure that stores and retrieves items in a last-in-first-out (LIFO) manner.</a:t>
            </a:r>
            <a:r>
              <a:rPr lang="en-US"/>
              <a:t>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152775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3076" name="Picture 4" descr="Figure 18-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4343400"/>
            <a:ext cx="2838450" cy="1171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Program 18-1 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cout &lt;&lt; "Popping...\n";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85800" y="1828800"/>
            <a:ext cx="6096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Program Output</a:t>
            </a:r>
            <a:br>
              <a:rPr lang="en-US" b="1"/>
            </a:br>
            <a:r>
              <a:rPr lang="en-US">
                <a:latin typeface="Courier New" pitchFamily="49" charset="0"/>
                <a:cs typeface="Times New Roman" pitchFamily="18" charset="0"/>
              </a:rPr>
              <a:t>Pushing 5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Pushing 10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Pushing 15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Pushing 20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Pushing 25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Popping...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25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20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15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10</a:t>
            </a:r>
            <a:br>
              <a:rPr lang="en-US">
                <a:latin typeface="Courier New" pitchFamily="49" charset="0"/>
                <a:cs typeface="Times New Roman" pitchFamily="18" charset="0"/>
              </a:rPr>
            </a:br>
            <a:r>
              <a:rPr lang="en-US">
                <a:latin typeface="Courier New" pitchFamily="49" charset="0"/>
                <a:cs typeface="Times New Roman" pitchFamily="18" charset="0"/>
              </a:rPr>
              <a:t>5</a:t>
            </a: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Program 18-1 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20574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In the program, the constructor is called with the argument 5. This sets up the member variables as shown in </a:t>
            </a:r>
            <a:r>
              <a:rPr lang="en-US" dirty="0" smtClean="0">
                <a:cs typeface="Times New Roman" pitchFamily="18" charset="0"/>
              </a:rPr>
              <a:t>Figure.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Since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dirty="0">
                <a:cs typeface="Times New Roman" pitchFamily="18" charset="0"/>
              </a:rPr>
              <a:t> is set to –1, the stack is empty</a:t>
            </a:r>
            <a:r>
              <a:rPr lang="en-US" dirty="0"/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2410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23556" name="Picture 4" descr="Figure 18-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191000"/>
            <a:ext cx="5715000" cy="1851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Figure </a:t>
            </a:r>
            <a:r>
              <a:rPr lang="en-US" dirty="0">
                <a:cs typeface="Times New Roman" pitchFamily="18" charset="0"/>
              </a:rPr>
              <a:t>shows the state of the member variables after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cs typeface="Times New Roman" pitchFamily="18" charset="0"/>
              </a:rPr>
              <a:t> function is called the first time (with 5 as its argument). The top of the stack is now at element 0.</a:t>
            </a:r>
          </a:p>
          <a:p>
            <a:endParaRPr lang="en-US" dirty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33613" y="2671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24580" name="Picture 4" descr="Figure 18-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4360863"/>
            <a:ext cx="6448425" cy="208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205740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Figure </a:t>
            </a:r>
            <a:r>
              <a:rPr lang="en-US" dirty="0" smtClean="0">
                <a:cs typeface="Times New Roman" pitchFamily="18" charset="0"/>
              </a:rPr>
              <a:t>shows </a:t>
            </a:r>
            <a:r>
              <a:rPr lang="en-US" dirty="0">
                <a:cs typeface="Times New Roman" pitchFamily="18" charset="0"/>
              </a:rPr>
              <a:t>the state of the member variables after all five calls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>
                <a:cs typeface="Times New Roman" pitchFamily="18" charset="0"/>
              </a:rPr>
              <a:t> function. Now the top of the stack is at element 4, and the stack is full.</a:t>
            </a:r>
            <a:r>
              <a:rPr lang="en-US" dirty="0"/>
              <a:t>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32410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25604" name="Picture 4" descr="Figure 18-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4191000"/>
            <a:ext cx="6324600" cy="205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Program 18-1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Notice that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>
                <a:cs typeface="Times New Roman" pitchFamily="18" charset="0"/>
              </a:rPr>
              <a:t> function uses a reference parameter, </a:t>
            </a:r>
            <a:r>
              <a:rPr lang="en-US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>
                <a:cs typeface="Times New Roman" pitchFamily="18" charset="0"/>
              </a:rPr>
              <a:t>. The value that is popped off the stack is copied into </a:t>
            </a:r>
            <a:r>
              <a:rPr lang="en-US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>
                <a:cs typeface="Times New Roman" pitchFamily="18" charset="0"/>
              </a:rPr>
              <a:t> so it can be used later in the program. Figure 18-7 (on the next slide) depicts the state of the class members, and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>
                <a:cs typeface="Times New Roman" pitchFamily="18" charset="0"/>
              </a:rPr>
              <a:t> parameter, just after the first value is popped off the stack.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309813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27651" name="Picture 3" descr="Figure 18-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133600"/>
            <a:ext cx="7162800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Implementing Other Stack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MathStack</a:t>
            </a:r>
            <a:r>
              <a:rPr lang="en-US" dirty="0"/>
              <a:t> class </a:t>
            </a:r>
            <a:r>
              <a:rPr lang="en-US" dirty="0" smtClean="0"/>
              <a:t>demonstrates </a:t>
            </a:r>
            <a:r>
              <a:rPr lang="en-US" dirty="0"/>
              <a:t>functions for stack-based arithmetic.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Stacks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A dynamic stack is built on a linked list instead of an array. </a:t>
            </a:r>
          </a:p>
          <a:p>
            <a:r>
              <a:rPr lang="en-US" sz="2800">
                <a:cs typeface="Times New Roman" pitchFamily="18" charset="0"/>
              </a:rPr>
              <a:t>A linked list-based stack offers two advantages over an array-based stack. </a:t>
            </a:r>
          </a:p>
          <a:p>
            <a:pPr lvl="1"/>
            <a:r>
              <a:rPr lang="en-US" sz="2400">
                <a:cs typeface="Times New Roman" pitchFamily="18" charset="0"/>
              </a:rPr>
              <a:t>No need to specify the starting size of the stack. A dynamic stack simply starts as an empty linked list, and then expands by one node each time a value is pushed. </a:t>
            </a:r>
          </a:p>
          <a:p>
            <a:pPr lvl="1"/>
            <a:r>
              <a:rPr lang="en-US" sz="2400">
                <a:cs typeface="Times New Roman" pitchFamily="18" charset="0"/>
              </a:rPr>
              <a:t>A dynamic stack will never be full, as long as the system has enough free memory.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DynIntStack.h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610600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class DynIntStack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private: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struct StackNode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{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int value;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StackNode *next;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};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StackNode *top;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/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public: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DynIntStack(void)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	{	top = NULL; }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void push(int);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void pop(int &amp;);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	bool isEmpty(void);</a:t>
            </a:r>
            <a:br>
              <a:rPr lang="en-US" sz="1800">
                <a:latin typeface="Courier New" pitchFamily="49" charset="0"/>
              </a:rPr>
            </a:br>
            <a:r>
              <a:rPr lang="en-US" sz="18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Computer systems use stacks during a program’s execution to store function return addresses, local variables, etc.</a:t>
            </a:r>
          </a:p>
          <a:p>
            <a:r>
              <a:rPr lang="en-US"/>
              <a:t>Some calculators use stacks for performing mathematical operations.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 sz="4000">
                <a:latin typeface="Courier New" pitchFamily="49" charset="0"/>
              </a:rPr>
              <a:t>DynIntStack.cpp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#include &lt;iostream.h&gt;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"dynintstack.h“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Member function push pushes the argument onto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the stack.                       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DynIntStack::push(int num)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stackNode *newNode;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// Allocate a new node &amp; store Num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newNode = new stackNode;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newNode-&gt;value = num;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 sz="4000">
                <a:latin typeface="Courier New" pitchFamily="49" charset="0"/>
              </a:rPr>
              <a:t>DynIntStack.cpp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// If there are no nodes in the list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// make newNode the first node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(isEmpty())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top = newNode;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newNode-&gt;next = NULL;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	// Otherwise, insert NewNode before top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newNode-&gt;next = top;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top = newNode;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Member function pop pops the value at the top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of the stack off, and copies it into the variable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passed as an argument.               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//****************************************************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 sz="4000">
                <a:latin typeface="Courier New" pitchFamily="49" charset="0"/>
              </a:rPr>
              <a:t>DynIntStack.cpp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void DynIntStack::pop(int &amp;num)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stackNode *temp;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(isEmpty())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"The stack is empty.\n";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	// pop value off top of stack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num = top-&gt;value;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temp = top-&gt;next;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delete top;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top = temp;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Contents of </a:t>
            </a:r>
            <a:r>
              <a:rPr lang="en-US" sz="4000">
                <a:latin typeface="Courier New" pitchFamily="49" charset="0"/>
              </a:rPr>
              <a:t>DynIntStack.cpp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Member funciton isEmpty returns true if the stack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is empty, or false otherwise.        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bool DynIntStack::isEmpty(void)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bool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(!top)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true;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false;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return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 This program demonstrates the dynamic stack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class DynIntClass.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&lt;iostream.h&gt;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"dynintstack.h“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main(void)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DynIntStack stack;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catchVar;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5\n";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10\n";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stack.push(10);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"Pushing 15\n";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stack.push(15);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7630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cout &lt;&lt; "Popping...\n";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catchVar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"\nAttempting to pop again... 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stack.pop(catchVar);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cs typeface="Times New Roman" pitchFamily="18" charset="0"/>
              </a:rPr>
              <a:t>Program Output</a:t>
            </a:r>
            <a:endParaRPr lang="en-US" sz="18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Pushing 5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Pushing 10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Pushing 15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Popping...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15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10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5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 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Attempting to pop again... The stack is empty.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STL </a:t>
            </a:r>
            <a:r>
              <a:rPr lang="en-US" dirty="0">
                <a:latin typeface="Courier New" pitchFamily="49" charset="0"/>
              </a:rPr>
              <a:t>stack</a:t>
            </a:r>
            <a:r>
              <a:rPr lang="en-US" dirty="0"/>
              <a:t> Container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The STL </a:t>
            </a:r>
            <a:r>
              <a:rPr lang="en-US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>
                <a:cs typeface="Times New Roman" pitchFamily="18" charset="0"/>
              </a:rPr>
              <a:t> container may be implemented as a </a:t>
            </a:r>
            <a:r>
              <a:rPr lang="en-US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>
                <a:cs typeface="Times New Roman" pitchFamily="18" charset="0"/>
              </a:rPr>
              <a:t>, a </a:t>
            </a:r>
            <a:r>
              <a:rPr lang="en-US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>
                <a:cs typeface="Times New Roman" pitchFamily="18" charset="0"/>
              </a:rPr>
              <a:t>, or a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 (which you will learn about later in this chapter).</a:t>
            </a:r>
          </a:p>
          <a:p>
            <a:r>
              <a:rPr lang="en-US">
                <a:cs typeface="Times New Roman" pitchFamily="18" charset="0"/>
              </a:rPr>
              <a:t> Because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>
                <a:cs typeface="Times New Roman" pitchFamily="18" charset="0"/>
              </a:rPr>
              <a:t> container is used to adapt these other containers, it is often referred to as a </a:t>
            </a:r>
            <a:r>
              <a:rPr lang="en-US" i="1">
                <a:cs typeface="Times New Roman" pitchFamily="18" charset="0"/>
              </a:rPr>
              <a:t>container adapter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STL </a:t>
            </a:r>
            <a:r>
              <a:rPr lang="en-US" dirty="0">
                <a:latin typeface="Courier New" pitchFamily="49" charset="0"/>
              </a:rPr>
              <a:t>stack</a:t>
            </a:r>
            <a:r>
              <a:rPr lang="en-US" dirty="0"/>
              <a:t> Container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Here are examples of how to declare a stack of </a:t>
            </a:r>
            <a:r>
              <a:rPr 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cs typeface="Times New Roman" pitchFamily="18" charset="0"/>
              </a:rPr>
              <a:t>s, implemented as a </a:t>
            </a:r>
            <a:r>
              <a:rPr lang="en-US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>
                <a:cs typeface="Times New Roman" pitchFamily="18" charset="0"/>
              </a:rPr>
              <a:t>, a </a:t>
            </a:r>
            <a:r>
              <a:rPr lang="en-US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>
                <a:cs typeface="Times New Roman" pitchFamily="18" charset="0"/>
              </a:rPr>
              <a:t>, and a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en-US" sz="1600">
                <a:cs typeface="Times New Roman" pitchFamily="18" charset="0"/>
              </a:rPr>
              <a:t> </a:t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stack&lt; int, vector&lt;int&gt; &gt; iStack; 	// Vector stack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cs typeface="Times New Roman" pitchFamily="18" charset="0"/>
              </a:rPr>
              <a:t/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stack&lt; int, list&lt;int&gt; &gt; iStack;	// List stack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>
                <a:cs typeface="Times New Roman" pitchFamily="18" charset="0"/>
              </a:rPr>
              <a:t/>
            </a:r>
            <a:br>
              <a:rPr lang="en-US" sz="16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stack&lt; int &gt; iStack;	// Default – deque stack</a:t>
            </a:r>
            <a:endParaRPr lang="en-US" sz="1600"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STL </a:t>
            </a:r>
            <a:r>
              <a:rPr lang="en-US" dirty="0">
                <a:latin typeface="Courier New" pitchFamily="49" charset="0"/>
              </a:rPr>
              <a:t>stack</a:t>
            </a:r>
            <a:r>
              <a:rPr lang="en-US" dirty="0"/>
              <a:t> Container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Table </a:t>
            </a:r>
            <a:r>
              <a:rPr lang="en-US" dirty="0" smtClean="0">
                <a:cs typeface="Times New Roman" pitchFamily="18" charset="0"/>
              </a:rPr>
              <a:t>lists </a:t>
            </a:r>
            <a:r>
              <a:rPr lang="en-US" dirty="0">
                <a:cs typeface="Times New Roman" pitchFamily="18" charset="0"/>
              </a:rPr>
              <a:t>and describes many of the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stack</a:t>
            </a:r>
            <a:r>
              <a:rPr lang="en-US" dirty="0">
                <a:cs typeface="Times New Roman" pitchFamily="18" charset="0"/>
              </a:rPr>
              <a:t> container’s member functions.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8392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 This program demonstrates the STL stack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container adapter.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&lt;iostream.h&gt;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&lt;vector&gt;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&lt;stack&gt;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using namespace std;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main(void)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x;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stack&lt; int, vector&lt;int&gt; &gt; iStack;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for (x = 2; x &lt; 8; x += 2)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"Pushing " &lt;&lt; x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iStack.push(x);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Stacks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Static Stacks</a:t>
            </a:r>
          </a:p>
          <a:p>
            <a:pPr lvl="1"/>
            <a:r>
              <a:rPr lang="en-US"/>
              <a:t>Fixed size</a:t>
            </a:r>
          </a:p>
          <a:p>
            <a:pPr lvl="1"/>
            <a:r>
              <a:rPr lang="en-US"/>
              <a:t>Can be implemented with an array</a:t>
            </a:r>
          </a:p>
          <a:p>
            <a:r>
              <a:rPr lang="en-US"/>
              <a:t>Dynamic Stacks</a:t>
            </a:r>
          </a:p>
          <a:p>
            <a:pPr lvl="1"/>
            <a:r>
              <a:rPr lang="en-US"/>
              <a:t>Grow in size as needed</a:t>
            </a:r>
          </a:p>
          <a:p>
            <a:pPr lvl="1"/>
            <a:r>
              <a:rPr lang="en-US"/>
              <a:t>Can be implemented with a linked list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839200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cout &lt;&lt; "The size of the stack is 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iStack.size()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for (x = 2; x &lt; 8; x += 2)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"Popping " &lt;&lt; iStack.top()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iStack.pop();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Program Output</a:t>
            </a:r>
            <a:r>
              <a:rPr lang="en-US" sz="2000">
                <a:cs typeface="Times New Roman" pitchFamily="18" charset="0"/>
              </a:rPr>
              <a:t/>
            </a:r>
            <a:br>
              <a:rPr lang="en-US" sz="2000"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 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Pushing 2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Pushing 4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Pushing 6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The size of the stack is 3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Popping 6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Popping 4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Popping 2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the Queue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Like a stack, a queue (pronounced "cue") is a data structure that holds a sequence of elements. </a:t>
            </a:r>
          </a:p>
          <a:p>
            <a:r>
              <a:rPr lang="en-US" sz="2800">
                <a:cs typeface="Times New Roman" pitchFamily="18" charset="0"/>
              </a:rPr>
              <a:t>A queue, however, provides access to its elements in </a:t>
            </a:r>
            <a:r>
              <a:rPr lang="en-US" sz="2800" i="1">
                <a:cs typeface="Times New Roman" pitchFamily="18" charset="0"/>
              </a:rPr>
              <a:t>first-in, first-out</a:t>
            </a: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(FIFO)</a:t>
            </a:r>
            <a:r>
              <a:rPr lang="en-US" sz="2800">
                <a:cs typeface="Times New Roman" pitchFamily="18" charset="0"/>
              </a:rPr>
              <a:t> order. </a:t>
            </a:r>
          </a:p>
          <a:p>
            <a:r>
              <a:rPr lang="en-US" sz="2800">
                <a:cs typeface="Times New Roman" pitchFamily="18" charset="0"/>
              </a:rPr>
              <a:t>The elements in a queue are processed like customers standing in a grocery check-out line: the first customer in line is the first one served.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Applications of Queues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In a multi-user system, a queue is used to hold print jobs submitted by users , while the printer services those jobs one at a time.</a:t>
            </a:r>
          </a:p>
          <a:p>
            <a:r>
              <a:rPr lang="en-US" sz="2800">
                <a:cs typeface="Times New Roman" pitchFamily="18" charset="0"/>
              </a:rPr>
              <a:t>Communications software also uses queues to hold information received over networks and dial-up connections. Sometimes information is transmitted to a system faster than it can be processed, so it is placed in a queue when it is received.</a:t>
            </a:r>
            <a:endParaRPr 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Queues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Just as stacks are implemented as arrays or linked lists, so are queues. </a:t>
            </a:r>
          </a:p>
          <a:p>
            <a:r>
              <a:rPr lang="en-US">
                <a:cs typeface="Times New Roman" pitchFamily="18" charset="0"/>
              </a:rPr>
              <a:t>Dynamic queues offer the same advantages over static queues that dynamic stacks offer over static stacks.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Think of queues as having a front and a rear. This is illustrated in </a:t>
            </a:r>
            <a:r>
              <a:rPr lang="en-US" dirty="0" smtClean="0">
                <a:cs typeface="Times New Roman" pitchFamily="18" charset="0"/>
              </a:rPr>
              <a:t>the following Figure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87655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51204" name="Picture 4" descr="Figure 18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886200"/>
            <a:ext cx="6667500" cy="157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The two primary queue operations are </a:t>
            </a:r>
            <a:r>
              <a:rPr lang="en-US" i="1">
                <a:cs typeface="Times New Roman" pitchFamily="18" charset="0"/>
              </a:rPr>
              <a:t>enqueuing</a:t>
            </a:r>
            <a:r>
              <a:rPr lang="en-US">
                <a:cs typeface="Times New Roman" pitchFamily="18" charset="0"/>
              </a:rPr>
              <a:t> and </a:t>
            </a:r>
            <a:r>
              <a:rPr lang="en-US" i="1">
                <a:cs typeface="Times New Roman" pitchFamily="18" charset="0"/>
              </a:rPr>
              <a:t>dequeuing</a:t>
            </a:r>
            <a:r>
              <a:rPr lang="en-US">
                <a:cs typeface="Times New Roman" pitchFamily="18" charset="0"/>
              </a:rPr>
              <a:t>. </a:t>
            </a:r>
          </a:p>
          <a:p>
            <a:r>
              <a:rPr lang="en-US">
                <a:cs typeface="Times New Roman" pitchFamily="18" charset="0"/>
              </a:rPr>
              <a:t>To </a:t>
            </a:r>
            <a:r>
              <a:rPr lang="en-US" i="1">
                <a:cs typeface="Times New Roman" pitchFamily="18" charset="0"/>
              </a:rPr>
              <a:t>enqueue</a:t>
            </a:r>
            <a:r>
              <a:rPr lang="en-US">
                <a:cs typeface="Times New Roman" pitchFamily="18" charset="0"/>
              </a:rPr>
              <a:t> means to insert an element at te rear of a queue.</a:t>
            </a:r>
          </a:p>
          <a:p>
            <a:r>
              <a:rPr lang="en-US">
                <a:cs typeface="Times New Roman" pitchFamily="18" charset="0"/>
              </a:rPr>
              <a:t>To </a:t>
            </a:r>
            <a:r>
              <a:rPr lang="en-US" i="1">
                <a:cs typeface="Times New Roman" pitchFamily="18" charset="0"/>
              </a:rPr>
              <a:t>dequeue</a:t>
            </a:r>
            <a:r>
              <a:rPr lang="en-US">
                <a:cs typeface="Times New Roman" pitchFamily="18" charset="0"/>
              </a:rPr>
              <a:t> means to remove an element from the front of a queue.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Suppose we have an empty static integer queue that is capable of holding a maximum of three values. With that queue we execute the following enqueue operations.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	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Enqueue(3);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	Enqueue(6);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	Enqueue(9);</a:t>
            </a:r>
          </a:p>
          <a:p>
            <a:pPr>
              <a:lnSpc>
                <a:spcPct val="90000"/>
              </a:lnSpc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Queue Operations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144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Figure </a:t>
            </a:r>
            <a:r>
              <a:rPr lang="en-US" dirty="0" smtClean="0">
                <a:cs typeface="Times New Roman" pitchFamily="18" charset="0"/>
              </a:rPr>
              <a:t>illustrates </a:t>
            </a:r>
            <a:r>
              <a:rPr lang="en-US" dirty="0">
                <a:cs typeface="Times New Roman" pitchFamily="18" charset="0"/>
              </a:rPr>
              <a:t>the state of the queue after each of the </a:t>
            </a:r>
            <a:r>
              <a:rPr lang="en-US" dirty="0" err="1">
                <a:cs typeface="Times New Roman" pitchFamily="18" charset="0"/>
              </a:rPr>
              <a:t>enqueue</a:t>
            </a:r>
            <a:r>
              <a:rPr lang="en-US" dirty="0">
                <a:cs typeface="Times New Roman" pitchFamily="18" charset="0"/>
              </a:rPr>
              <a:t> operations.</a:t>
            </a:r>
          </a:p>
          <a:p>
            <a:endParaRPr lang="en-US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052888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54276" name="Picture 4" descr="Figure 18-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6800" y="2057400"/>
            <a:ext cx="1901825" cy="436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Queue Operations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14400"/>
            <a:ext cx="7772400" cy="106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Now let's see how </a:t>
            </a:r>
            <a:r>
              <a:rPr lang="en-US" sz="2800" dirty="0" err="1">
                <a:cs typeface="Times New Roman" pitchFamily="18" charset="0"/>
              </a:rPr>
              <a:t>dequeue</a:t>
            </a:r>
            <a:r>
              <a:rPr lang="en-US" sz="2800" dirty="0">
                <a:cs typeface="Times New Roman" pitchFamily="18" charset="0"/>
              </a:rPr>
              <a:t> operations are performed. Figure </a:t>
            </a:r>
            <a:r>
              <a:rPr lang="en-US" sz="2800" dirty="0" smtClean="0">
                <a:cs typeface="Times New Roman" pitchFamily="18" charset="0"/>
              </a:rPr>
              <a:t>illustrates </a:t>
            </a:r>
            <a:r>
              <a:rPr lang="en-US" sz="2800" dirty="0">
                <a:cs typeface="Times New Roman" pitchFamily="18" charset="0"/>
              </a:rPr>
              <a:t>the state of the queue after each of three consecutive </a:t>
            </a:r>
            <a:r>
              <a:rPr lang="en-US" sz="2800" dirty="0" err="1">
                <a:cs typeface="Times New Roman" pitchFamily="18" charset="0"/>
              </a:rPr>
              <a:t>dequeue</a:t>
            </a:r>
            <a:r>
              <a:rPr lang="en-US" sz="2800" dirty="0">
                <a:cs typeface="Times New Roman" pitchFamily="18" charset="0"/>
              </a:rPr>
              <a:t> operations</a:t>
            </a:r>
            <a:r>
              <a:rPr lang="en-US" sz="2800" dirty="0"/>
              <a:t> 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052888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995738" y="2238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55302" name="Picture 6" descr="Figure 18-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2200" y="2209800"/>
            <a:ext cx="1965325" cy="4057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When the last deqeue operation is performed in the illustration, the queue is empty. An empty queue can be signified by setting both front and rear indices to –1.</a:t>
            </a:r>
          </a:p>
          <a:p>
            <a:r>
              <a:rPr lang="en-US"/>
              <a:t>Pages 1084-1085 discuss the inefficiency of this algorithm, and its solution: implement the queue as a circular array.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Push</a:t>
            </a:r>
          </a:p>
          <a:p>
            <a:pPr lvl="1"/>
            <a:r>
              <a:rPr lang="en-US"/>
              <a:t>causes a value to be stored in (pushed onto) the stack</a:t>
            </a:r>
          </a:p>
          <a:p>
            <a:r>
              <a:rPr lang="en-US"/>
              <a:t>Pop</a:t>
            </a:r>
          </a:p>
          <a:p>
            <a:pPr lvl="1"/>
            <a:r>
              <a:rPr lang="en-US"/>
              <a:t>retrieves and removes a value from the stack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class IntQueue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private: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*queueArray;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queueSize;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front;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rear;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numItems;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public: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IntQueue(int);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~IntQueue(void);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void enqueue(int);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void dequeue(int &amp;);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bool isEmpty(void);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bool isFull(void);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void clear(void);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#include &lt;iostream.h&gt;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"IntQueue.h“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Constructor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</a:t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IntQueue::IntQueue(int s)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queueArray = new int[s];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queueSize = 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front = 0;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rear = 0;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numItems = 0;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Destructor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IntQueue::~IntQueue(void)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delete [] queueArray;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enqueue inserts the value in num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at the rear of the queue.    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IntQueue::enqueue(int num)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(isFull())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"The queue is full.\n";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// Calculate the new rear position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rear = (rear + 1) % queueSize;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// Insert new item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queueArray[rear] = num;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// Update item count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numItems++;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dequeue removes the value at the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front of the queue, and copies t into num.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IntQueue::dequeue(int &amp;num)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(isEmpty())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"The queue is empty.\n";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// Move front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front = (front + 1) % queueSize;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// Retrieve the front item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num = queueArray[front];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// Update item count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numItems--;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isEmpty returns true if the queue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is empty, and false otherwise.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bool IntQueue::isEmpty(void)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bool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(numItems)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false;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true;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return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46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isFull returns true if the queue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is full, and false otherwise.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bool IntQueue::isFull(void)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bool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(numItems &lt; queueSize)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false;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true;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return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clear resets the front and rear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indices, and sets numItems to 0.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IntQueue::clear(void)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front = queueSize - 1;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rear = queueSize - 1;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numItems = 0;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Program 18-5</a:t>
            </a:r>
            <a:endParaRPr lang="en-US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 This program demonstrates the IntQeue class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&lt;iostream.h&gt;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#include "intqueue.h“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main(void)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IntQueue iQueue(5);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"Enqueuing 5 items...\n";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// Enqueue 5 items.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for (int x = 0; x &lt; 5; x++)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iQueue.enqueue(x);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// Attempt to enqueue a 6th item.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"Now attempting to enqueue again...\n";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iQueue.enqueue(5);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/>
              <a:t>continued)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482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	// Deqeue and retrieve all items in the queue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cout &lt;&lt; "The values in the queue were:\n";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while (!iQueue.isEmpty())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int value;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iQueue.dequeue(value);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value &lt;&lt; endl;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Program Output</a:t>
            </a:r>
            <a:endParaRPr lang="en-US" sz="20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Enqueuing 5 items...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Now attempting to enqueue again...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The queue is full.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The values in the queue were: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0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Push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Suppose we have an empty integer stack that is capable of holding a maximum of three values. With that stack we execute the following push operations.</a:t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	push(5);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	push(10);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imes New Roman" pitchFamily="18" charset="0"/>
              </a:rPr>
              <a:t>	push(15);</a:t>
            </a:r>
          </a:p>
          <a:p>
            <a:pPr>
              <a:lnSpc>
                <a:spcPct val="90000"/>
              </a:lnSpc>
            </a:pPr>
            <a:endParaRPr lang="en-US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Queues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 dynamic queue starts as an empty linked list.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With the first enqueue operation, a node is added, which is pointed to by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2800">
                <a:cs typeface="Times New Roman" pitchFamily="18" charset="0"/>
              </a:rPr>
              <a:t> and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sz="2800">
                <a:cs typeface="Times New Roman" pitchFamily="18" charset="0"/>
              </a:rPr>
              <a:t> pointers.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As each new item is added to the queue, a new node is added to the rear of the list, and 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rear</a:t>
            </a:r>
            <a:r>
              <a:rPr lang="en-US" sz="2800">
                <a:cs typeface="Times New Roman" pitchFamily="18" charset="0"/>
              </a:rPr>
              <a:t> pointer is updated to point to the new node.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As each item is dequeued, the node pointed to by 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2800">
                <a:cs typeface="Times New Roman" pitchFamily="18" charset="0"/>
              </a:rPr>
              <a:t> pointer is deleted, and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 sz="2800">
                <a:cs typeface="Times New Roman" pitchFamily="18" charset="0"/>
              </a:rPr>
              <a:t> is made to point to the next node in the list.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Queues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Figure 18-14 shows the structure of a dynamic queue.</a:t>
            </a:r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871788" y="2862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69636" name="Picture 4" descr="Figure 18-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25" y="3597275"/>
            <a:ext cx="5591175" cy="1863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Contents of </a:t>
            </a:r>
            <a:r>
              <a:rPr lang="en-US">
                <a:latin typeface="Courier New" pitchFamily="49" charset="0"/>
              </a:rPr>
              <a:t>DynIntQueue.h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class DynIntQueue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private: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struct QueueNode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int value;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QueueNode *next;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QueueNode *front;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QueueNode *rear;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numItems;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public: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DynIntQueue(void);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	~DynIntQueue(void);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void enqueue(int);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void dequeue(int &amp;);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bool isEmpty(void);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  	void clear(void);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Contents of </a:t>
            </a:r>
            <a:r>
              <a:rPr lang="en-US" sz="4000">
                <a:latin typeface="Courier New" pitchFamily="49" charset="0"/>
              </a:rPr>
              <a:t>DynIntQueue.cpp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</a:rPr>
              <a:t>#include &lt;iostream.h&gt;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#include "dynintqueue.h“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/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//************************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// Constructor           *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//************************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/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DynIntQueue::DynIntQueue(void)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{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	front = NULL;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	rear = NULL;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	numItems = 0;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}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/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//************************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// Destructor            *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//************************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/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DynIntQueue::~DynIntQueue(void)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{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	clear();</a:t>
            </a:r>
            <a:br>
              <a:rPr lang="en-US" sz="1500">
                <a:latin typeface="Courier New" pitchFamily="49" charset="0"/>
              </a:rPr>
            </a:br>
            <a:r>
              <a:rPr lang="en-US" sz="15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Contents of </a:t>
            </a:r>
            <a:r>
              <a:rPr lang="en-US" sz="4000">
                <a:latin typeface="Courier New" pitchFamily="49" charset="0"/>
              </a:rPr>
              <a:t>DynIntQueue.cpp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//********************************************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// Function enqueue inserts the value in num *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// at the rear of the queue.                 *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//********************************************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/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void DynIntQueue::enqueue(int num)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QueueNode *newNode;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/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newNode = new QueueNode;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newNode-&gt;value = num;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newNode-&gt;next = NULL;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if (isEmpty())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front = newNode;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rear = newNode;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}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else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rear-&gt;next = newNode;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rear = newNode;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}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numItems++;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Contents of </a:t>
            </a:r>
            <a:r>
              <a:rPr lang="en-US" sz="4000">
                <a:latin typeface="Courier New" pitchFamily="49" charset="0"/>
              </a:rPr>
              <a:t>DynIntQueue.cpp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9154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dequeue removes the value at the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front of the queue, and copies it into num.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DynIntQueue::dequeue(int &amp;num)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QueueNode *temp;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(isEmpty())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cout &lt;&lt; "The queue is empty.\n";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num = front-&gt;value;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temp = front-&gt;next;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delete front;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front = temp;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numItems--;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}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Contents of </a:t>
            </a:r>
            <a:r>
              <a:rPr lang="en-US" sz="4000">
                <a:latin typeface="Courier New" pitchFamily="49" charset="0"/>
              </a:rPr>
              <a:t>DynIntQueue.cpp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915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isEmpty returns true if the queue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is empty, and false otherwise.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bool DynIntQueue::isEmpty(void)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bool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if (numItems)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false;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else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status = true;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return status;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  <a:br>
              <a:rPr lang="en-US" sz="1600">
                <a:latin typeface="Courier New" pitchFamily="49" charset="0"/>
              </a:rPr>
            </a:b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Contents of </a:t>
            </a:r>
            <a:r>
              <a:rPr lang="en-US" sz="4000">
                <a:latin typeface="Courier New" pitchFamily="49" charset="0"/>
              </a:rPr>
              <a:t>DynIntQueue.cpp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915400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//********************************************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Function clear dequeues all the elements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 in the queue.                             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//********************************************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void DynIntQueue::clear(void)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{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int value;	// Dummy variable for dequeue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/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while(!isEmpty())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		dequeue(value);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88392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ourier New" pitchFamily="49" charset="0"/>
              </a:rPr>
              <a:t>// This program demonstrates the </a:t>
            </a:r>
            <a:r>
              <a:rPr lang="en-US" sz="1600" dirty="0" err="1">
                <a:latin typeface="Courier New" pitchFamily="49" charset="0"/>
              </a:rPr>
              <a:t>DynIntQeue</a:t>
            </a:r>
            <a:r>
              <a:rPr lang="en-US" sz="1600" dirty="0">
                <a:latin typeface="Courier New" pitchFamily="49" charset="0"/>
              </a:rPr>
              <a:t> class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iostream.h</a:t>
            </a:r>
            <a:r>
              <a:rPr lang="en-US" sz="1600" dirty="0">
                <a:latin typeface="Courier New" pitchFamily="49" charset="0"/>
              </a:rPr>
              <a:t>&gt;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dynintqueue.h</a:t>
            </a:r>
            <a:r>
              <a:rPr lang="en-US" sz="1600" dirty="0">
                <a:latin typeface="Courier New" pitchFamily="49" charset="0"/>
              </a:rPr>
              <a:t>“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void main(void)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DynIntQueue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iQueue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</a:rPr>
              <a:t> &lt;&lt; "</a:t>
            </a:r>
            <a:r>
              <a:rPr lang="en-US" sz="1600" dirty="0" err="1">
                <a:latin typeface="Courier New" pitchFamily="49" charset="0"/>
              </a:rPr>
              <a:t>Enqueuing</a:t>
            </a:r>
            <a:r>
              <a:rPr lang="en-US" sz="1600" dirty="0">
                <a:latin typeface="Courier New" pitchFamily="49" charset="0"/>
              </a:rPr>
              <a:t> 5 items...\n";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// </a:t>
            </a:r>
            <a:r>
              <a:rPr lang="en-US" sz="1600" dirty="0" err="1">
                <a:latin typeface="Courier New" pitchFamily="49" charset="0"/>
              </a:rPr>
              <a:t>Enqueue</a:t>
            </a:r>
            <a:r>
              <a:rPr lang="en-US" sz="1600" dirty="0">
                <a:latin typeface="Courier New" pitchFamily="49" charset="0"/>
              </a:rPr>
              <a:t> 5 items.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x = 0; x &lt; 5; x++)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iQueue.enqueue</a:t>
            </a:r>
            <a:r>
              <a:rPr lang="en-US" sz="1600" dirty="0">
                <a:latin typeface="Courier New" pitchFamily="49" charset="0"/>
              </a:rPr>
              <a:t>(x);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// </a:t>
            </a:r>
            <a:r>
              <a:rPr lang="en-US" sz="1600" dirty="0" err="1">
                <a:latin typeface="Courier New" pitchFamily="49" charset="0"/>
              </a:rPr>
              <a:t>Deqeue</a:t>
            </a:r>
            <a:r>
              <a:rPr lang="en-US" sz="1600" dirty="0">
                <a:latin typeface="Courier New" pitchFamily="49" charset="0"/>
              </a:rPr>
              <a:t> and retrieve all items in the queue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</a:rPr>
              <a:t> &lt;&lt; "The values in the queue were:\n";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while (!</a:t>
            </a:r>
            <a:r>
              <a:rPr lang="en-US" sz="1600" dirty="0" err="1">
                <a:latin typeface="Courier New" pitchFamily="49" charset="0"/>
              </a:rPr>
              <a:t>iQueue.isEmpty</a:t>
            </a:r>
            <a:r>
              <a:rPr lang="en-US" sz="1600" dirty="0">
                <a:latin typeface="Courier New" pitchFamily="49" charset="0"/>
              </a:rPr>
              <a:t>())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{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value;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iQueue.dequeue</a:t>
            </a:r>
            <a:r>
              <a:rPr lang="en-US" sz="1600" dirty="0">
                <a:latin typeface="Courier New" pitchFamily="49" charset="0"/>
              </a:rPr>
              <a:t>(value);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</a:rPr>
              <a:t> &lt;&lt; value &lt;&lt; </a:t>
            </a:r>
            <a:r>
              <a:rPr lang="en-US" sz="1600" dirty="0" err="1">
                <a:latin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	}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8392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cs typeface="Times New Roman" pitchFamily="18" charset="0"/>
              </a:rPr>
              <a:t>Program Ouput</a:t>
            </a:r>
            <a:endParaRPr lang="en-US" sz="200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Courier New" pitchFamily="49" charset="0"/>
                <a:cs typeface="Times New Roman" pitchFamily="18" charset="0"/>
              </a:rPr>
              <a:t>Enqueuing 5 items...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The values in the queue were: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0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1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2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3</a:t>
            </a:r>
            <a:br>
              <a:rPr lang="en-US" sz="1600">
                <a:latin typeface="Courier New" pitchFamily="49" charset="0"/>
                <a:cs typeface="Times New Roman" pitchFamily="18" charset="0"/>
              </a:rPr>
            </a:br>
            <a:r>
              <a:rPr lang="en-US" sz="1600">
                <a:latin typeface="Courier New" pitchFamily="49" charset="0"/>
                <a:cs typeface="Times New Roman" pitchFamily="18" charset="0"/>
              </a:rPr>
              <a:t>4</a:t>
            </a:r>
          </a:p>
          <a:p>
            <a:pPr>
              <a:spcBef>
                <a:spcPct val="50000"/>
              </a:spcBef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Push Operation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248025" y="3114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8195" name="Picture 3" descr="Figure 18-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3581400"/>
            <a:ext cx="5029200" cy="1193800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2286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The state of the stack after each of the </a:t>
            </a:r>
            <a:r>
              <a:rPr lang="en-US">
                <a:latin typeface="Courier New" pitchFamily="49" charset="0"/>
              </a:rPr>
              <a:t>push</a:t>
            </a:r>
            <a:r>
              <a:rPr lang="en-US"/>
              <a:t> operations: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STL </a:t>
            </a:r>
            <a:r>
              <a:rPr lang="en-US">
                <a:latin typeface="Courier New" pitchFamily="49" charset="0"/>
              </a:rPr>
              <a:t>deque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queue</a:t>
            </a:r>
            <a:r>
              <a:rPr lang="en-US"/>
              <a:t> Containers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 (pronounced "deck" or "deek") is a double-ended queue. It similar to a </a:t>
            </a:r>
            <a:r>
              <a:rPr lang="en-US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>
                <a:cs typeface="Times New Roman" pitchFamily="18" charset="0"/>
              </a:rPr>
              <a:t>, but allows efficient access to values at both the front and the rear. </a:t>
            </a:r>
          </a:p>
          <a:p>
            <a:r>
              <a:rPr lang="en-US">
                <a:cs typeface="Times New Roman" pitchFamily="18" charset="0"/>
              </a:rPr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>
                <a:cs typeface="Times New Roman" pitchFamily="18" charset="0"/>
              </a:rPr>
              <a:t> ADT is like the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>
                <a:cs typeface="Times New Roman" pitchFamily="18" charset="0"/>
              </a:rPr>
              <a:t> ADT: it is actually a container adapter.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deque</a:t>
            </a:r>
            <a:r>
              <a:rPr lang="en-US"/>
              <a:t> Container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Programs that use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 ADT must include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 header file. </a:t>
            </a:r>
          </a:p>
          <a:p>
            <a:r>
              <a:rPr lang="en-US">
                <a:cs typeface="Times New Roman" pitchFamily="18" charset="0"/>
              </a:rPr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>
                <a:cs typeface="Times New Roman" pitchFamily="18" charset="0"/>
              </a:rPr>
              <a:t>, </a:t>
            </a:r>
            <a:r>
              <a:rPr lang="en-US">
                <a:latin typeface="Courier New" pitchFamily="49" charset="0"/>
                <a:cs typeface="Courier New" pitchFamily="49" charset="0"/>
              </a:rPr>
              <a:t>pop_front</a:t>
            </a:r>
            <a:r>
              <a:rPr lang="en-US">
                <a:cs typeface="Times New Roman" pitchFamily="18" charset="0"/>
              </a:rPr>
              <a:t>, and </a:t>
            </a:r>
            <a:r>
              <a:rPr lang="en-US">
                <a:latin typeface="Courier New" pitchFamily="49" charset="0"/>
                <a:cs typeface="Courier New" pitchFamily="49" charset="0"/>
              </a:rPr>
              <a:t>front</a:t>
            </a:r>
            <a:r>
              <a:rPr lang="en-US">
                <a:cs typeface="Times New Roman" pitchFamily="18" charset="0"/>
              </a:rPr>
              <a:t> member functions are described in Table 18-4 (page 1094).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</a:rPr>
              <a:t>// This program demonstrates the STL deque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// container.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#include &lt;iostream.h&gt;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#include &lt;deque&gt;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using namespace std;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/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void main(void)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int x;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deque&lt;int&gt; iDeque;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/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cout &lt;&lt; "I will now enqueue items...\n";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for (x = 2; x &lt; 8; x += 2)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cout &lt;&lt; "Pushing " &lt;&lt; x &lt;&lt; endl;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iDeque.push_back(x);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}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cout &lt;&lt; "I will now dequeue items...\n";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for (x = 2; x &lt; 8; x += 2)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{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cout &lt;&lt; "Popping " &lt;&lt; iDeque.front() &lt;&lt; endl;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	iDeque.pop_front();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	}</a:t>
            </a:r>
            <a:br>
              <a:rPr lang="en-US" sz="1400">
                <a:latin typeface="Courier New" pitchFamily="49" charset="0"/>
              </a:rPr>
            </a:br>
            <a:r>
              <a:rPr lang="en-US" sz="1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83920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Program Output</a:t>
            </a:r>
            <a:endParaRPr lang="en-US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I will now enqueue items...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Pushing 2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Pushing 4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Pushing 6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I will now dequeue items...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Popping 2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Popping 4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Popping 6</a:t>
            </a:r>
          </a:p>
          <a:p>
            <a:pPr>
              <a:spcBef>
                <a:spcPct val="50000"/>
              </a:spcBef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queue</a:t>
            </a:r>
            <a:r>
              <a:rPr lang="en-US"/>
              <a:t> Container Adapter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>
                <a:cs typeface="Times New Roman" pitchFamily="18" charset="0"/>
              </a:rPr>
              <a:t> container adapter can be built upon </a:t>
            </a:r>
            <a:r>
              <a:rPr lang="en-US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>
                <a:cs typeface="Times New Roman" pitchFamily="18" charset="0"/>
              </a:rPr>
              <a:t>s, </a:t>
            </a:r>
            <a:r>
              <a:rPr lang="en-US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>
                <a:cs typeface="Times New Roman" pitchFamily="18" charset="0"/>
              </a:rPr>
              <a:t>s, or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s. </a:t>
            </a:r>
          </a:p>
          <a:p>
            <a:r>
              <a:rPr lang="en-US">
                <a:cs typeface="Times New Roman" pitchFamily="18" charset="0"/>
              </a:rPr>
              <a:t>By default, it uses </a:t>
            </a:r>
            <a:r>
              <a:rPr lang="en-US">
                <a:latin typeface="Courier New" pitchFamily="49" charset="0"/>
                <a:cs typeface="Courier New" pitchFamily="49" charset="0"/>
              </a:rPr>
              <a:t>deque</a:t>
            </a:r>
            <a:r>
              <a:rPr lang="en-US">
                <a:cs typeface="Times New Roman" pitchFamily="18" charset="0"/>
              </a:rPr>
              <a:t> as its base.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queue</a:t>
            </a:r>
            <a:r>
              <a:rPr lang="en-US"/>
              <a:t> Container Adapter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</a:t>
            </a:r>
            <a:r>
              <a:rPr lang="en-US" sz="2800">
                <a:latin typeface="Courier New" pitchFamily="49" charset="0"/>
                <a:cs typeface="Times New Roman" pitchFamily="18" charset="0"/>
              </a:rPr>
              <a:t>queue</a:t>
            </a:r>
            <a:r>
              <a:rPr lang="en-US" sz="2800">
                <a:cs typeface="Times New Roman" pitchFamily="18" charset="0"/>
              </a:rPr>
              <a:t> insertion and removal operations are the same as those supported by 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800">
                <a:cs typeface="Times New Roman" pitchFamily="18" charset="0"/>
              </a:rPr>
              <a:t> ADT: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2800">
                <a:cs typeface="Times New Roman" pitchFamily="18" charset="0"/>
              </a:rPr>
              <a:t>, and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800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800">
                <a:cs typeface="Times New Roman" pitchFamily="18" charset="0"/>
              </a:rPr>
              <a:t> version of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800">
                <a:cs typeface="Times New Roman" pitchFamily="18" charset="0"/>
              </a:rPr>
              <a:t> always inserts an element at the rear of the queue.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queue</a:t>
            </a:r>
            <a:r>
              <a:rPr lang="en-US" sz="2800">
                <a:cs typeface="Times New Roman" pitchFamily="18" charset="0"/>
              </a:rPr>
              <a:t> version of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sz="2800">
                <a:cs typeface="Times New Roman" pitchFamily="18" charset="0"/>
              </a:rPr>
              <a:t> always removes an element from the structure's front. </a:t>
            </a:r>
          </a:p>
          <a:p>
            <a:pPr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 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800">
                <a:cs typeface="Times New Roman" pitchFamily="18" charset="0"/>
              </a:rPr>
              <a:t> function returns the value of the element at the front of the queue.</a:t>
            </a:r>
            <a:endParaRPr lang="en-US" sz="2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8839200" cy="58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ourier New" pitchFamily="49" charset="0"/>
              </a:rPr>
              <a:t>// This program demonstrates the STL queue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// container adapter.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/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#include &lt;</a:t>
            </a:r>
            <a:r>
              <a:rPr lang="en-US" sz="1500" dirty="0" err="1">
                <a:latin typeface="Courier New" pitchFamily="49" charset="0"/>
              </a:rPr>
              <a:t>iostream.h</a:t>
            </a:r>
            <a:r>
              <a:rPr lang="en-US" sz="1500" dirty="0">
                <a:latin typeface="Courier New" pitchFamily="49" charset="0"/>
              </a:rPr>
              <a:t>&gt;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#include &lt;queue&gt;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using namespace std;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/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void main(void)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{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x;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queue&lt;</a:t>
            </a: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&gt; </a:t>
            </a:r>
            <a:r>
              <a:rPr lang="en-US" sz="1500" dirty="0" err="1">
                <a:latin typeface="Courier New" pitchFamily="49" charset="0"/>
              </a:rPr>
              <a:t>iQueue</a:t>
            </a:r>
            <a:r>
              <a:rPr lang="en-US" sz="1500" dirty="0">
                <a:latin typeface="Courier New" pitchFamily="49" charset="0"/>
              </a:rPr>
              <a:t>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/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cout</a:t>
            </a:r>
            <a:r>
              <a:rPr lang="en-US" sz="1500" dirty="0">
                <a:latin typeface="Courier New" pitchFamily="49" charset="0"/>
              </a:rPr>
              <a:t> &lt;&lt; "I will now </a:t>
            </a:r>
            <a:r>
              <a:rPr lang="en-US" sz="1500" dirty="0" err="1">
                <a:latin typeface="Courier New" pitchFamily="49" charset="0"/>
              </a:rPr>
              <a:t>enqueue</a:t>
            </a:r>
            <a:r>
              <a:rPr lang="en-US" sz="1500" dirty="0">
                <a:latin typeface="Courier New" pitchFamily="49" charset="0"/>
              </a:rPr>
              <a:t> items...\n";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for (x = 2; x &lt; 8; x += 2)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{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dirty="0" err="1">
                <a:latin typeface="Courier New" pitchFamily="49" charset="0"/>
              </a:rPr>
              <a:t>cout</a:t>
            </a:r>
            <a:r>
              <a:rPr lang="en-US" sz="1500" dirty="0">
                <a:latin typeface="Courier New" pitchFamily="49" charset="0"/>
              </a:rPr>
              <a:t> &lt;&lt; "Pushing " &lt;&lt; x &lt;&lt; </a:t>
            </a:r>
            <a:r>
              <a:rPr lang="en-US" sz="1500" dirty="0" err="1">
                <a:latin typeface="Courier New" pitchFamily="49" charset="0"/>
              </a:rPr>
              <a:t>endl</a:t>
            </a:r>
            <a:r>
              <a:rPr lang="en-US" sz="1500" dirty="0">
                <a:latin typeface="Courier New" pitchFamily="49" charset="0"/>
              </a:rPr>
              <a:t>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dirty="0" err="1">
                <a:latin typeface="Courier New" pitchFamily="49" charset="0"/>
              </a:rPr>
              <a:t>iQueue.push</a:t>
            </a:r>
            <a:r>
              <a:rPr lang="en-US" sz="1500" dirty="0">
                <a:latin typeface="Courier New" pitchFamily="49" charset="0"/>
              </a:rPr>
              <a:t>(x);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}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</a:t>
            </a:r>
            <a:r>
              <a:rPr lang="en-US" sz="1500" dirty="0" err="1">
                <a:latin typeface="Courier New" pitchFamily="49" charset="0"/>
              </a:rPr>
              <a:t>cout</a:t>
            </a:r>
            <a:r>
              <a:rPr lang="en-US" sz="1500" dirty="0">
                <a:latin typeface="Courier New" pitchFamily="49" charset="0"/>
              </a:rPr>
              <a:t> &lt;&lt; "I will now </a:t>
            </a:r>
            <a:r>
              <a:rPr lang="en-US" sz="1500" dirty="0" err="1">
                <a:latin typeface="Courier New" pitchFamily="49" charset="0"/>
              </a:rPr>
              <a:t>dequeue</a:t>
            </a:r>
            <a:r>
              <a:rPr lang="en-US" sz="1500" dirty="0">
                <a:latin typeface="Courier New" pitchFamily="49" charset="0"/>
              </a:rPr>
              <a:t> items...\n";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for (x = 2; x &lt; 8; x += 2)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{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	</a:t>
            </a:r>
            <a:r>
              <a:rPr lang="en-US" sz="1500" dirty="0" err="1">
                <a:latin typeface="Courier New" pitchFamily="49" charset="0"/>
              </a:rPr>
              <a:t>cout</a:t>
            </a:r>
            <a:r>
              <a:rPr lang="en-US" sz="1500" dirty="0">
                <a:latin typeface="Courier New" pitchFamily="49" charset="0"/>
              </a:rPr>
              <a:t> &lt;&lt; "Popping " &lt;&lt; </a:t>
            </a:r>
            <a:r>
              <a:rPr lang="en-US" sz="1500" dirty="0" err="1">
                <a:latin typeface="Courier New" pitchFamily="49" charset="0"/>
              </a:rPr>
              <a:t>iQueue.front</a:t>
            </a:r>
            <a:r>
              <a:rPr lang="en-US" sz="1500" dirty="0">
                <a:latin typeface="Courier New" pitchFamily="49" charset="0"/>
              </a:rPr>
              <a:t>() &lt;&lt; </a:t>
            </a:r>
            <a:r>
              <a:rPr lang="en-US" sz="1500" dirty="0" err="1">
                <a:latin typeface="Courier New" pitchFamily="49" charset="0"/>
              </a:rPr>
              <a:t>endl</a:t>
            </a:r>
            <a:r>
              <a:rPr lang="en-US" sz="1500" dirty="0">
                <a:latin typeface="Courier New" pitchFamily="49" charset="0"/>
              </a:rPr>
              <a:t>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	iQueue.pop();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	}</a:t>
            </a:r>
            <a:br>
              <a:rPr lang="en-US" sz="1500" dirty="0">
                <a:latin typeface="Courier New" pitchFamily="49" charset="0"/>
              </a:rPr>
            </a:br>
            <a:r>
              <a:rPr lang="en-US" sz="15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/>
              <a:t>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3058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cs typeface="Times New Roman" pitchFamily="18" charset="0"/>
              </a:rPr>
              <a:t>Program Output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I will now enqueue items...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Pushing 2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Pushing 4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Pushing 6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I will now dequeue items...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Popping 2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Popping 4</a:t>
            </a:r>
          </a:p>
          <a:p>
            <a:pPr>
              <a:spcBef>
                <a:spcPct val="50000"/>
              </a:spcBef>
            </a:pPr>
            <a:r>
              <a:rPr lang="en-US" sz="1500">
                <a:latin typeface="Courier New" pitchFamily="49" charset="0"/>
                <a:cs typeface="Times New Roman" pitchFamily="18" charset="0"/>
              </a:rPr>
              <a:t>Popping 6</a:t>
            </a:r>
          </a:p>
          <a:p>
            <a:pPr>
              <a:spcBef>
                <a:spcPct val="50000"/>
              </a:spcBef>
            </a:pPr>
            <a:endParaRPr lang="en-US" sz="15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Pop Operation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219200"/>
          </a:xfrm>
        </p:spPr>
        <p:txBody>
          <a:bodyPr>
            <a:normAutofit/>
          </a:bodyPr>
          <a:lstStyle/>
          <a:p>
            <a:r>
              <a:rPr lang="en-US"/>
              <a:t>Now, suppose we execute three consecutive pop operations on the same stack: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38513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q-AL"/>
          </a:p>
        </p:txBody>
      </p:sp>
      <p:pic>
        <p:nvPicPr>
          <p:cNvPr id="9220" name="Picture 4" descr="Figure 18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4575" y="3309938"/>
            <a:ext cx="4391025" cy="193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Stack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q-AL" smtClean="0"/>
              <a:t>Asst. Prof. Dr. Festim Halili</a:t>
            </a:r>
            <a:endParaRPr lang="sq-AL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isFull</a:t>
            </a:r>
            <a:r>
              <a:rPr lang="en-US"/>
              <a:t>: A Boolean operation needed for static stacks. Returns true if the stack is full. Otherwise, returns false.</a:t>
            </a:r>
          </a:p>
          <a:p>
            <a:r>
              <a:rPr lang="en-US">
                <a:latin typeface="Courier New" pitchFamily="49" charset="0"/>
              </a:rPr>
              <a:t>isEmpty</a:t>
            </a:r>
            <a:r>
              <a:rPr lang="en-US"/>
              <a:t>: A Boolean operation needed for all stacks. Returns true if the stack is empty. Otherwise, returns false.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2">
      <a:dk1>
        <a:srgbClr val="72AEFF"/>
      </a:dk1>
      <a:lt1>
        <a:sysClr val="window" lastClr="FFFFFF"/>
      </a:lt1>
      <a:dk2>
        <a:srgbClr val="666666"/>
      </a:dk2>
      <a:lt2>
        <a:srgbClr val="D2D2D2"/>
      </a:lt2>
      <a:accent1>
        <a:srgbClr val="00449E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</TotalTime>
  <Words>2153</Words>
  <Application>Microsoft Office PowerPoint</Application>
  <PresentationFormat>On-screen Show (4:3)</PresentationFormat>
  <Paragraphs>324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Equity</vt:lpstr>
      <vt:lpstr>Linked Structures: Stacks and Queues</vt:lpstr>
      <vt:lpstr>Introduction to the Stack</vt:lpstr>
      <vt:lpstr>Applications of Stacks</vt:lpstr>
      <vt:lpstr>Static and Dynamic Stacks</vt:lpstr>
      <vt:lpstr>Stack Operations</vt:lpstr>
      <vt:lpstr>The Push Operation</vt:lpstr>
      <vt:lpstr>The Push Operation</vt:lpstr>
      <vt:lpstr>The Pop Operation</vt:lpstr>
      <vt:lpstr>Other Stack Operations</vt:lpstr>
      <vt:lpstr>The IntStack Class</vt:lpstr>
      <vt:lpstr>The IntStack Class</vt:lpstr>
      <vt:lpstr>The IntStack Class</vt:lpstr>
      <vt:lpstr>Contents of IntStack.h</vt:lpstr>
      <vt:lpstr>Contents of IntStack.cpp</vt:lpstr>
      <vt:lpstr>Contents of IntStack.cpp</vt:lpstr>
      <vt:lpstr>Contents of IntStack.cpp</vt:lpstr>
      <vt:lpstr>Contents of IntStack.cpp</vt:lpstr>
      <vt:lpstr>Contents of IntStack.cpp</vt:lpstr>
      <vt:lpstr>Program 18-1</vt:lpstr>
      <vt:lpstr>Program 18-1 (continued)</vt:lpstr>
      <vt:lpstr>Program 18-1 (continued)</vt:lpstr>
      <vt:lpstr>About Program</vt:lpstr>
      <vt:lpstr>About Program</vt:lpstr>
      <vt:lpstr>About Program</vt:lpstr>
      <vt:lpstr>About Program 18-1</vt:lpstr>
      <vt:lpstr>About Program</vt:lpstr>
      <vt:lpstr>Implementing Other Stack Operations</vt:lpstr>
      <vt:lpstr>Dynamic Stacks</vt:lpstr>
      <vt:lpstr>Contents of DynIntStack.h</vt:lpstr>
      <vt:lpstr>Contents of DynIntStack.cpp</vt:lpstr>
      <vt:lpstr>Contents of DynIntStack.cpp</vt:lpstr>
      <vt:lpstr>Contents of DynIntStack.cpp</vt:lpstr>
      <vt:lpstr>Contents of DynIntStack.cpp</vt:lpstr>
      <vt:lpstr>Program</vt:lpstr>
      <vt:lpstr>Program (continued)</vt:lpstr>
      <vt:lpstr>The STL stack Container</vt:lpstr>
      <vt:lpstr>The STL stack Container</vt:lpstr>
      <vt:lpstr>The STL stack Container</vt:lpstr>
      <vt:lpstr>Program</vt:lpstr>
      <vt:lpstr>Program (continued)</vt:lpstr>
      <vt:lpstr>Introduction to the Queue ADT</vt:lpstr>
      <vt:lpstr>Example Applications of Queues</vt:lpstr>
      <vt:lpstr>Static and Dynamic Queues</vt:lpstr>
      <vt:lpstr>Queue Operations</vt:lpstr>
      <vt:lpstr>Queue Operations</vt:lpstr>
      <vt:lpstr>Queue Operations</vt:lpstr>
      <vt:lpstr>Queue Operations</vt:lpstr>
      <vt:lpstr>Queue Operations</vt:lpstr>
      <vt:lpstr>Queue Operations</vt:lpstr>
      <vt:lpstr>Contents of IntQueue.h</vt:lpstr>
      <vt:lpstr>Contents of IntQueue.cpp</vt:lpstr>
      <vt:lpstr>Contents of IntQueue.cpp</vt:lpstr>
      <vt:lpstr>Contents of IntQueue.cpp</vt:lpstr>
      <vt:lpstr>Contents of IntQueue.cpp</vt:lpstr>
      <vt:lpstr>Contents of IntQueue.cpp</vt:lpstr>
      <vt:lpstr>Contents of IntQueue.cpp</vt:lpstr>
      <vt:lpstr>Contents of IntQueue.cpp</vt:lpstr>
      <vt:lpstr>Program 18-5</vt:lpstr>
      <vt:lpstr>Program (continued)</vt:lpstr>
      <vt:lpstr>Dynamic Queues</vt:lpstr>
      <vt:lpstr>Dynamic Queues</vt:lpstr>
      <vt:lpstr>Contents of DynIntQueue.h</vt:lpstr>
      <vt:lpstr>Contents of DynIntQueue.cpp</vt:lpstr>
      <vt:lpstr>Contents of DynIntQueue.cpp</vt:lpstr>
      <vt:lpstr>Contents of DynIntQueue.cpp</vt:lpstr>
      <vt:lpstr>Contents of DynIntQueue.cpp</vt:lpstr>
      <vt:lpstr>Contents of DynIntQueue.cpp</vt:lpstr>
      <vt:lpstr>Program</vt:lpstr>
      <vt:lpstr>Program</vt:lpstr>
      <vt:lpstr>The STL deque and queue Containers</vt:lpstr>
      <vt:lpstr>The deque Container</vt:lpstr>
      <vt:lpstr>Program</vt:lpstr>
      <vt:lpstr>Program (continued)</vt:lpstr>
      <vt:lpstr>The queue Container Adapter</vt:lpstr>
      <vt:lpstr>The queue Container Adapter</vt:lpstr>
      <vt:lpstr>Program</vt:lpstr>
      <vt:lpstr>Program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Structures: Stacks and Queues</dc:title>
  <dc:creator>Festim</dc:creator>
  <cp:lastModifiedBy>Festim</cp:lastModifiedBy>
  <cp:revision>3</cp:revision>
  <dcterms:created xsi:type="dcterms:W3CDTF">2015-03-10T07:54:06Z</dcterms:created>
  <dcterms:modified xsi:type="dcterms:W3CDTF">2015-03-10T09:39:22Z</dcterms:modified>
</cp:coreProperties>
</file>