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notesMasterIdLst>
    <p:notesMasterId r:id="rId17"/>
  </p:notesMasterIdLst>
  <p:sldIdLst>
    <p:sldId id="258" r:id="rId4"/>
    <p:sldId id="286" r:id="rId5"/>
    <p:sldId id="261" r:id="rId6"/>
    <p:sldId id="290" r:id="rId7"/>
    <p:sldId id="291" r:id="rId8"/>
    <p:sldId id="287" r:id="rId9"/>
    <p:sldId id="270" r:id="rId10"/>
    <p:sldId id="288" r:id="rId11"/>
    <p:sldId id="289" r:id="rId12"/>
    <p:sldId id="262" r:id="rId13"/>
    <p:sldId id="292" r:id="rId14"/>
    <p:sldId id="293" r:id="rId15"/>
    <p:sldId id="30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46" autoAdjust="0"/>
  </p:normalViewPr>
  <p:slideViewPr>
    <p:cSldViewPr snapToGrid="0" showGuides="1">
      <p:cViewPr varScale="1">
        <p:scale>
          <a:sx n="110" d="100"/>
          <a:sy n="110" d="100"/>
        </p:scale>
        <p:origin x="10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66568-8B7B-4839-878D-F78BAF52114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C09FC-7277-4C56-A94A-77C22142D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2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BA4DDAAA-9C2F-4C49-9C58-9C85CBDA65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B1FEEE07-7525-4671-B159-23BD662F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CBEFB74D-F391-4242-B3E0-AFFBCEF893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1D270A9-9587-493C-A593-277D8CDAD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81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222134CE-C6E8-4E5C-9F9D-CE7FE0ED47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70E46E5D-4F66-4B90-BF19-4B11C6E2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3862B29F-37B7-40BA-9C0B-9EFC60D9F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828C78C-4742-48AF-B4DA-024D7099B5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92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222134CE-C6E8-4E5C-9F9D-CE7FE0ED47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70E46E5D-4F66-4B90-BF19-4B11C6E2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3862B29F-37B7-40BA-9C0B-9EFC60D9F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828C78C-4742-48AF-B4DA-024D7099B5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97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222134CE-C6E8-4E5C-9F9D-CE7FE0ED47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70E46E5D-4F66-4B90-BF19-4B11C6E2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3862B29F-37B7-40BA-9C0B-9EFC60D9F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828C78C-4742-48AF-B4DA-024D7099B5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91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222134CE-C6E8-4E5C-9F9D-CE7FE0ED47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70E46E5D-4F66-4B90-BF19-4B11C6E2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3862B29F-37B7-40BA-9C0B-9EFC60D9F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828C78C-4742-48AF-B4DA-024D7099B5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7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53FAE6A6-33ED-41B0-A95F-59BE99C2B6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DB90ACE9-C873-4D2C-9DC4-57ED64F7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54F676FB-01FE-4429-98DC-F096A029C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37D7679-136B-47CF-A22F-B6AD52DD18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834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53FAE6A6-33ED-41B0-A95F-59BE99C2B6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DB90ACE9-C873-4D2C-9DC4-57ED64F7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54F676FB-01FE-4429-98DC-F096A029C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37D7679-136B-47CF-A22F-B6AD52DD18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21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E5EAC-191B-4B7B-9073-5551B88B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AA657-04D4-495B-A0EE-6D73B4D8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22C18-BEA5-4E2B-950C-D956C6B9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9B918-A86F-4779-A6FB-C8EB4344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0CDAB-2511-4F9B-A8FE-C60DE2CC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49264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E7829-E49F-48C7-89A3-0B827A4C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074832-98FD-47AE-8176-2BFA39A3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F2D35-BEDA-4592-AB06-1949C260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FCC5D-3FE0-4BB9-9CDE-33C4A32D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78543-140F-46B6-91CB-0FF79E40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23549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62484-A3A4-4F4B-928C-960DC7759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0869A-6A01-4E44-ADB4-6E0ED1073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72B85-41A6-48DC-AC18-AB1B0D0F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BD42F-B9BF-4DDD-B41B-9E6CC7BF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40361-8275-47D7-90D0-40F13DE6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13130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6"/>
            <a:ext cx="10363914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6" y="3886200"/>
            <a:ext cx="853582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17" indent="0" algn="ctr">
              <a:buNone/>
              <a:defRPr/>
            </a:lvl2pPr>
            <a:lvl3pPr marL="914034" indent="0" algn="ctr">
              <a:buNone/>
              <a:defRPr/>
            </a:lvl3pPr>
            <a:lvl4pPr marL="1371051" indent="0" algn="ctr">
              <a:buNone/>
              <a:defRPr/>
            </a:lvl4pPr>
            <a:lvl5pPr marL="1828068" indent="0" algn="ctr">
              <a:buNone/>
              <a:defRPr/>
            </a:lvl5pPr>
            <a:lvl6pPr marL="2285086" indent="0" algn="ctr">
              <a:buNone/>
              <a:defRPr/>
            </a:lvl6pPr>
            <a:lvl7pPr marL="2742103" indent="0" algn="ctr">
              <a:buNone/>
              <a:defRPr/>
            </a:lvl7pPr>
            <a:lvl8pPr marL="3199120" indent="0" algn="ctr">
              <a:buNone/>
              <a:defRPr/>
            </a:lvl8pPr>
            <a:lvl9pPr marL="365613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97058674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8483934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37" y="4406901"/>
            <a:ext cx="10362327" cy="136207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37" y="2906713"/>
            <a:ext cx="10362327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7017" indent="0">
              <a:buNone/>
              <a:defRPr sz="1799"/>
            </a:lvl2pPr>
            <a:lvl3pPr marL="914034" indent="0">
              <a:buNone/>
              <a:defRPr sz="1599"/>
            </a:lvl3pPr>
            <a:lvl4pPr marL="1371051" indent="0">
              <a:buNone/>
              <a:defRPr sz="1399"/>
            </a:lvl4pPr>
            <a:lvl5pPr marL="1828068" indent="0">
              <a:buNone/>
              <a:defRPr sz="1399"/>
            </a:lvl5pPr>
            <a:lvl6pPr marL="2285086" indent="0">
              <a:buNone/>
              <a:defRPr sz="1399"/>
            </a:lvl6pPr>
            <a:lvl7pPr marL="2742103" indent="0">
              <a:buNone/>
              <a:defRPr sz="1399"/>
            </a:lvl7pPr>
            <a:lvl8pPr marL="3199120" indent="0">
              <a:buNone/>
              <a:defRPr sz="1399"/>
            </a:lvl8pPr>
            <a:lvl9pPr marL="3656137" indent="0">
              <a:buNone/>
              <a:defRPr sz="1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4403914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409675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1"/>
            <a:ext cx="5411261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45706020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4638"/>
            <a:ext cx="109732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7458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7458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593" y="1535113"/>
            <a:ext cx="5389045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593" y="2174875"/>
            <a:ext cx="5389045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1033917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1331693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510259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11633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988" y="273051"/>
            <a:ext cx="6815650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1"/>
            <a:ext cx="4011633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7017" indent="0">
              <a:buNone/>
              <a:defRPr sz="1200"/>
            </a:lvl2pPr>
            <a:lvl3pPr marL="914034" indent="0">
              <a:buNone/>
              <a:defRPr sz="1000"/>
            </a:lvl3pPr>
            <a:lvl4pPr marL="1371051" indent="0">
              <a:buNone/>
              <a:defRPr sz="900"/>
            </a:lvl4pPr>
            <a:lvl5pPr marL="1828068" indent="0">
              <a:buNone/>
              <a:defRPr sz="900"/>
            </a:lvl5pPr>
            <a:lvl6pPr marL="2285086" indent="0">
              <a:buNone/>
              <a:defRPr sz="900"/>
            </a:lvl6pPr>
            <a:lvl7pPr marL="2742103" indent="0">
              <a:buNone/>
              <a:defRPr sz="900"/>
            </a:lvl7pPr>
            <a:lvl8pPr marL="3199120" indent="0">
              <a:buNone/>
              <a:defRPr sz="900"/>
            </a:lvl8pPr>
            <a:lvl9pPr marL="365613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6572510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8EB24-6DAE-4F3D-B2C2-1D383A1F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F00D5-0854-449D-89A8-67AC9843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CFF15-A8AF-452A-995A-A495CDEA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FCDCC-A9A7-4A38-840A-9504D706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C300B-129F-4BAD-BDD8-35FA683A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82709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842" y="4800600"/>
            <a:ext cx="7315517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842" y="612775"/>
            <a:ext cx="7315517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842" y="5367338"/>
            <a:ext cx="7315517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7017" indent="0">
              <a:buNone/>
              <a:defRPr sz="1200"/>
            </a:lvl2pPr>
            <a:lvl3pPr marL="914034" indent="0">
              <a:buNone/>
              <a:defRPr sz="1000"/>
            </a:lvl3pPr>
            <a:lvl4pPr marL="1371051" indent="0">
              <a:buNone/>
              <a:defRPr sz="900"/>
            </a:lvl4pPr>
            <a:lvl5pPr marL="1828068" indent="0">
              <a:buNone/>
              <a:defRPr sz="900"/>
            </a:lvl5pPr>
            <a:lvl6pPr marL="2285086" indent="0">
              <a:buNone/>
              <a:defRPr sz="900"/>
            </a:lvl6pPr>
            <a:lvl7pPr marL="2742103" indent="0">
              <a:buNone/>
              <a:defRPr sz="900"/>
            </a:lvl7pPr>
            <a:lvl8pPr marL="3199120" indent="0">
              <a:buNone/>
              <a:defRPr sz="900"/>
            </a:lvl8pPr>
            <a:lvl9pPr marL="365613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3941946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694554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09" y="908050"/>
            <a:ext cx="2742129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2" y="908050"/>
            <a:ext cx="8078807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94923652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6"/>
            <a:ext cx="10363914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6" y="3886200"/>
            <a:ext cx="853582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17" indent="0" algn="ctr">
              <a:buNone/>
              <a:defRPr/>
            </a:lvl2pPr>
            <a:lvl3pPr marL="914034" indent="0" algn="ctr">
              <a:buNone/>
              <a:defRPr/>
            </a:lvl3pPr>
            <a:lvl4pPr marL="1371051" indent="0" algn="ctr">
              <a:buNone/>
              <a:defRPr/>
            </a:lvl4pPr>
            <a:lvl5pPr marL="1828068" indent="0" algn="ctr">
              <a:buNone/>
              <a:defRPr/>
            </a:lvl5pPr>
            <a:lvl6pPr marL="2285086" indent="0" algn="ctr">
              <a:buNone/>
              <a:defRPr/>
            </a:lvl6pPr>
            <a:lvl7pPr marL="2742103" indent="0" algn="ctr">
              <a:buNone/>
              <a:defRPr/>
            </a:lvl7pPr>
            <a:lvl8pPr marL="3199120" indent="0" algn="ctr">
              <a:buNone/>
              <a:defRPr/>
            </a:lvl8pPr>
            <a:lvl9pPr marL="365613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08449547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0626517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37" y="4406901"/>
            <a:ext cx="10362327" cy="136207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37" y="2906713"/>
            <a:ext cx="10362327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7017" indent="0">
              <a:buNone/>
              <a:defRPr sz="1799"/>
            </a:lvl2pPr>
            <a:lvl3pPr marL="914034" indent="0">
              <a:buNone/>
              <a:defRPr sz="1599"/>
            </a:lvl3pPr>
            <a:lvl4pPr marL="1371051" indent="0">
              <a:buNone/>
              <a:defRPr sz="1399"/>
            </a:lvl4pPr>
            <a:lvl5pPr marL="1828068" indent="0">
              <a:buNone/>
              <a:defRPr sz="1399"/>
            </a:lvl5pPr>
            <a:lvl6pPr marL="2285086" indent="0">
              <a:buNone/>
              <a:defRPr sz="1399"/>
            </a:lvl6pPr>
            <a:lvl7pPr marL="2742103" indent="0">
              <a:buNone/>
              <a:defRPr sz="1399"/>
            </a:lvl7pPr>
            <a:lvl8pPr marL="3199120" indent="0">
              <a:buNone/>
              <a:defRPr sz="1399"/>
            </a:lvl8pPr>
            <a:lvl9pPr marL="3656137" indent="0">
              <a:buNone/>
              <a:defRPr sz="1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1408914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409675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1"/>
            <a:ext cx="5411261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5032546"/>
      </p:ext>
    </p:extLst>
  </p:cSld>
  <p:clrMapOvr>
    <a:masterClrMapping/>
  </p:clrMapOvr>
  <p:transition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4638"/>
            <a:ext cx="109732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7458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7458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593" y="1535113"/>
            <a:ext cx="5389045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593" y="2174875"/>
            <a:ext cx="5389045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1074114"/>
      </p:ext>
    </p:extLst>
  </p:cSld>
  <p:clrMapOvr>
    <a:masterClrMapping/>
  </p:clrMapOvr>
  <p:transition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1006872"/>
      </p:ext>
    </p:extLst>
  </p:cSld>
  <p:clrMapOvr>
    <a:masterClrMapping/>
  </p:clrMapOvr>
  <p:transition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641260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A461A-A431-4E46-9E5F-ECF70771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BE725-A368-46DF-A6C9-3B44DE9D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83057-B744-425C-B249-089BAECF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1A1A6-71DF-494F-887A-AF105132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322A8-3829-4C1A-81FA-96F2D643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32615"/>
      </p:ext>
    </p:extLst>
  </p:cSld>
  <p:clrMapOvr>
    <a:masterClrMapping/>
  </p:clrMapOvr>
  <p:transition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11633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988" y="273051"/>
            <a:ext cx="6815650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1"/>
            <a:ext cx="4011633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7017" indent="0">
              <a:buNone/>
              <a:defRPr sz="1200"/>
            </a:lvl2pPr>
            <a:lvl3pPr marL="914034" indent="0">
              <a:buNone/>
              <a:defRPr sz="1000"/>
            </a:lvl3pPr>
            <a:lvl4pPr marL="1371051" indent="0">
              <a:buNone/>
              <a:defRPr sz="900"/>
            </a:lvl4pPr>
            <a:lvl5pPr marL="1828068" indent="0">
              <a:buNone/>
              <a:defRPr sz="900"/>
            </a:lvl5pPr>
            <a:lvl6pPr marL="2285086" indent="0">
              <a:buNone/>
              <a:defRPr sz="900"/>
            </a:lvl6pPr>
            <a:lvl7pPr marL="2742103" indent="0">
              <a:buNone/>
              <a:defRPr sz="900"/>
            </a:lvl7pPr>
            <a:lvl8pPr marL="3199120" indent="0">
              <a:buNone/>
              <a:defRPr sz="900"/>
            </a:lvl8pPr>
            <a:lvl9pPr marL="365613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8290628"/>
      </p:ext>
    </p:extLst>
  </p:cSld>
  <p:clrMapOvr>
    <a:masterClrMapping/>
  </p:clrMapOvr>
  <p:transition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842" y="4800600"/>
            <a:ext cx="7315517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842" y="612775"/>
            <a:ext cx="7315517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842" y="5367338"/>
            <a:ext cx="7315517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7017" indent="0">
              <a:buNone/>
              <a:defRPr sz="1200"/>
            </a:lvl2pPr>
            <a:lvl3pPr marL="914034" indent="0">
              <a:buNone/>
              <a:defRPr sz="1000"/>
            </a:lvl3pPr>
            <a:lvl4pPr marL="1371051" indent="0">
              <a:buNone/>
              <a:defRPr sz="900"/>
            </a:lvl4pPr>
            <a:lvl5pPr marL="1828068" indent="0">
              <a:buNone/>
              <a:defRPr sz="900"/>
            </a:lvl5pPr>
            <a:lvl6pPr marL="2285086" indent="0">
              <a:buNone/>
              <a:defRPr sz="900"/>
            </a:lvl6pPr>
            <a:lvl7pPr marL="2742103" indent="0">
              <a:buNone/>
              <a:defRPr sz="900"/>
            </a:lvl7pPr>
            <a:lvl8pPr marL="3199120" indent="0">
              <a:buNone/>
              <a:defRPr sz="900"/>
            </a:lvl8pPr>
            <a:lvl9pPr marL="365613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6236050"/>
      </p:ext>
    </p:extLst>
  </p:cSld>
  <p:clrMapOvr>
    <a:masterClrMapping/>
  </p:clrMapOvr>
  <p:transition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5226682"/>
      </p:ext>
    </p:extLst>
  </p:cSld>
  <p:clrMapOvr>
    <a:masterClrMapping/>
  </p:clrMapOvr>
  <p:transition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09" y="908050"/>
            <a:ext cx="2742129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2" y="908050"/>
            <a:ext cx="8078807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6647509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8A84E-00F3-40EB-BA91-8E2CA6E4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4565A-F8F2-41BA-A39F-E2692B9D5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52CEF-9BB7-4E6E-AACC-D0350E88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918E1-96EE-47A2-89ED-761CF38C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18F0D-E216-41F3-9071-F71091B2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D4E01B-B8CB-40D5-A787-DFD4ABBF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58345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C5CE0-F2C7-4EFE-B3F6-D7CF3889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40715-BE17-4CB2-96E0-3F6CE71BF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54CD4-5E5A-408C-8EA8-AC36C777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5E7BB4-DCD6-444F-BB4B-364DFC935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76B914-24D6-4EF7-9817-879AF857C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99C271-6121-4732-97A1-2AFC4404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97694D-0552-489A-8D7D-E86BF74A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59C8EE-5CD7-4502-AA6C-AD7DD51D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29845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558A8-2607-4B53-A706-00BEB738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2DD2AD-6D88-4D2B-B255-73E2C503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F5F09B-6DDF-4D51-B3EB-4091A84D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E6532-B8E2-448D-BBA3-EDB8AEC5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02442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28E333-B514-41DC-B783-8F97F95A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AC2D6B-9D8A-4833-B723-001B528F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90FA9-4F31-4484-81E6-7079350B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62544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CFB8-ECCA-4BA3-BCE9-56977577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A8CFB-BF3C-4D01-A67D-19FFBC82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E298DC-EA32-440A-AFD1-0965719B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45386-7C0A-4152-A11E-78A41653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FF510-CF01-4A04-A1AB-AEE8C8E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00BDC-E390-4971-A284-72C730B1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49931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8256C-B35A-45CD-8C1A-00BC7BA5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D11868-9F49-407E-8F47-CD1C90524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C38A7-6BA1-4225-88C6-A54C20884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F55D8-ECB9-4D8B-9816-6DD326C9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A21-B045-4AC2-9619-E0B385BDD13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B8B18-A916-43BF-94A8-7E354C31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4B0360-9765-4BCF-A270-97263291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9DA0-573C-4A67-987B-91005C7E3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83561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FEE8F1-789B-4772-8E42-DE292816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58D24-DE78-4357-961D-AE889F597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F0516-DF6A-4718-85F0-373AFBBA5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FA21-B045-4AC2-9619-E0B385BDD13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7A90E-2E49-4799-8C3B-8D6AEC53A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6C698-11F0-4CEC-98AA-4BF4A45C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9DA0-573C-4A67-987B-91005C7E3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5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6A4C80E-345C-4098-BAFA-9453546DD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362" y="908050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5CBDD5B-318E-4398-8A60-25BB5C220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362" y="1600201"/>
            <a:ext cx="109732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62957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017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034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051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068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763" indent="-342763" algn="l" rtl="0" eaLnBrk="0" fontAlgn="base" hangingPunct="0">
        <a:spcBef>
          <a:spcPct val="20000"/>
        </a:spcBef>
        <a:spcAft>
          <a:spcPct val="0"/>
        </a:spcAft>
        <a:buChar char="•"/>
        <a:defRPr sz="1999">
          <a:solidFill>
            <a:schemeClr val="accent1"/>
          </a:solidFill>
          <a:latin typeface="+mn-lt"/>
          <a:ea typeface="+mn-ea"/>
          <a:cs typeface="+mn-cs"/>
        </a:defRPr>
      </a:lvl1pPr>
      <a:lvl2pPr marL="742653" indent="-285636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accent1"/>
          </a:solidFill>
          <a:latin typeface="+mn-lt"/>
          <a:ea typeface="仿宋_GB2312" pitchFamily="1" charset="-122"/>
        </a:defRPr>
      </a:lvl2pPr>
      <a:lvl3pPr marL="1142543" indent="-228509" algn="l" rtl="0" eaLnBrk="0" fontAlgn="base" hangingPunct="0">
        <a:spcBef>
          <a:spcPct val="20000"/>
        </a:spcBef>
        <a:spcAft>
          <a:spcPct val="0"/>
        </a:spcAft>
        <a:buChar char="•"/>
        <a:defRPr sz="2399">
          <a:solidFill>
            <a:schemeClr val="tx1"/>
          </a:solidFill>
          <a:latin typeface="+mn-lt"/>
          <a:ea typeface="宋体" pitchFamily="2" charset="-122"/>
        </a:defRPr>
      </a:lvl3pPr>
      <a:lvl4pPr marL="1599560" indent="-228509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宋体" pitchFamily="2" charset="-122"/>
        </a:defRPr>
      </a:lvl4pPr>
      <a:lvl5pPr marL="2056577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5pPr>
      <a:lvl6pPr marL="2513594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6pPr>
      <a:lvl7pPr marL="2970611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7pPr>
      <a:lvl8pPr marL="3427628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8pPr>
      <a:lvl9pPr marL="3884646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>
            <a:extLst>
              <a:ext uri="{FF2B5EF4-FFF2-40B4-BE49-F238E27FC236}">
                <a16:creationId xmlns:a16="http://schemas.microsoft.com/office/drawing/2014/main" id="{F638AB4A-B5A4-45A8-B398-BC37BC8022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77877" y="6381751"/>
            <a:ext cx="491933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799"/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781353D1-062A-4B5E-A234-A747CDD345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06441" y="6410326"/>
            <a:ext cx="43639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0CAD2559-75A8-4956-ADFA-5D14133553DA}" type="slidenum">
              <a:rPr lang="zh-CN" altLang="en-US" sz="1599" smtClean="0">
                <a:solidFill>
                  <a:schemeClr val="accent2"/>
                </a:solidFill>
              </a:rPr>
              <a:pPr algn="ct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sz="1599">
              <a:solidFill>
                <a:schemeClr val="accent2"/>
              </a:solidFill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B58F335D-A884-4AEE-BF2A-AEF4E7221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362" y="908050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ED05BA27-3480-4469-B944-D6BAEE044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362" y="1600201"/>
            <a:ext cx="109732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91344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017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034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051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068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763" indent="-342763" algn="l" rtl="0" eaLnBrk="0" fontAlgn="base" hangingPunct="0">
        <a:spcBef>
          <a:spcPct val="20000"/>
        </a:spcBef>
        <a:spcAft>
          <a:spcPct val="0"/>
        </a:spcAft>
        <a:buChar char="•"/>
        <a:defRPr sz="1999">
          <a:solidFill>
            <a:schemeClr val="accent1"/>
          </a:solidFill>
          <a:latin typeface="+mn-lt"/>
          <a:ea typeface="+mn-ea"/>
          <a:cs typeface="+mn-cs"/>
        </a:defRPr>
      </a:lvl1pPr>
      <a:lvl2pPr marL="742653" indent="-285636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accent1"/>
          </a:solidFill>
          <a:latin typeface="+mn-lt"/>
          <a:ea typeface="仿宋_GB2312" pitchFamily="1" charset="-122"/>
        </a:defRPr>
      </a:lvl2pPr>
      <a:lvl3pPr marL="1142543" indent="-228509" algn="l" rtl="0" eaLnBrk="0" fontAlgn="base" hangingPunct="0">
        <a:spcBef>
          <a:spcPct val="20000"/>
        </a:spcBef>
        <a:spcAft>
          <a:spcPct val="0"/>
        </a:spcAft>
        <a:buChar char="•"/>
        <a:defRPr sz="2399">
          <a:solidFill>
            <a:schemeClr val="tx1"/>
          </a:solidFill>
          <a:latin typeface="+mn-lt"/>
          <a:ea typeface="宋体" pitchFamily="2" charset="-122"/>
        </a:defRPr>
      </a:lvl3pPr>
      <a:lvl4pPr marL="1599560" indent="-228509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宋体" pitchFamily="2" charset="-122"/>
        </a:defRPr>
      </a:lvl4pPr>
      <a:lvl5pPr marL="2056577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5pPr>
      <a:lvl6pPr marL="2513594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6pPr>
      <a:lvl7pPr marL="2970611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7pPr>
      <a:lvl8pPr marL="3427628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8pPr>
      <a:lvl9pPr marL="3884646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.jpg"/><Relationship Id="rId4" Type="http://schemas.openxmlformats.org/officeDocument/2006/relationships/hyperlink" Target="http://www3.cnnic.cn/NMediaFile/2022/1020/MAIN16662586615125EJOL1VKDF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文本框 114"/>
          <p:cNvSpPr txBox="1"/>
          <p:nvPr/>
        </p:nvSpPr>
        <p:spPr>
          <a:xfrm>
            <a:off x="4647744" y="3240901"/>
            <a:ext cx="5544820" cy="10147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 defTabSz="914400" fontAlgn="ctr">
              <a:lnSpc>
                <a:spcPct val="100000"/>
              </a:lnSpc>
              <a:tabLst>
                <a:tab pos="716280" algn="l"/>
              </a:tabLst>
            </a:pPr>
            <a:endParaRPr lang="zh-CN" altLang="en-US" sz="6000">
              <a:solidFill>
                <a:schemeClr val="accent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Medium" panose="020B0600000000000000" charset="-122"/>
            </a:endParaRPr>
          </a:p>
        </p:txBody>
      </p:sp>
      <p:cxnSp>
        <p:nvCxnSpPr>
          <p:cNvPr id="125" name="直接连接符 124"/>
          <p:cNvCxnSpPr/>
          <p:nvPr>
            <p:custDataLst>
              <p:tags r:id="rId2"/>
            </p:custDataLst>
          </p:nvPr>
        </p:nvCxnSpPr>
        <p:spPr>
          <a:xfrm>
            <a:off x="803910" y="902970"/>
            <a:ext cx="10645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47245" y="1298412"/>
            <a:ext cx="10776030" cy="31393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6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Influence Mechanism of Self-endorsement of We-media Short Videos</a:t>
            </a:r>
            <a:endParaRPr lang="zh-CN" altLang="en-US" sz="6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65817" y="5036368"/>
            <a:ext cx="3209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Presenter   </a:t>
            </a:r>
            <a:r>
              <a:rPr lang="zh-CN" altLang="en-US" sz="28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陈羿泓</a:t>
            </a:r>
            <a:r>
              <a:rPr lang="en-US" altLang="zh-CN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11CCDA-3F72-2615-F2FF-B2639D33709B}"/>
              </a:ext>
            </a:extLst>
          </p:cNvPr>
          <p:cNvSpPr txBox="1"/>
          <p:nvPr/>
        </p:nvSpPr>
        <p:spPr>
          <a:xfrm>
            <a:off x="6982883" y="5036368"/>
            <a:ext cx="3209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Instructor   </a:t>
            </a:r>
            <a:r>
              <a:rPr lang="zh-CN" altLang="en-US" sz="28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王涛</a:t>
            </a:r>
            <a:r>
              <a:rPr lang="en-US" altLang="zh-CN" sz="28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图片 3" descr="图片包含 徽标">
            <a:extLst>
              <a:ext uri="{FF2B5EF4-FFF2-40B4-BE49-F238E27FC236}">
                <a16:creationId xmlns:a16="http://schemas.microsoft.com/office/drawing/2014/main" id="{45657700-659C-0855-120A-FBB58B3417F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28" y="-246508"/>
            <a:ext cx="2241093" cy="161867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reeform 5">
            <a:extLst>
              <a:ext uri="{FF2B5EF4-FFF2-40B4-BE49-F238E27FC236}">
                <a16:creationId xmlns:a16="http://schemas.microsoft.com/office/drawing/2014/main" id="{3B6297AB-CBDD-4EDF-B8A9-A9F5BBB4D145}"/>
              </a:ext>
            </a:extLst>
          </p:cNvPr>
          <p:cNvSpPr>
            <a:spLocks/>
          </p:cNvSpPr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914B0C-CC2A-0289-4BC1-5491CFB5C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73147" y="81131"/>
            <a:ext cx="9320623" cy="8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sz="4000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61CE1A-9EB2-1B45-A14A-7DCDD335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49" y="4057705"/>
            <a:ext cx="5653893" cy="232055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C6C20236-5D6B-6485-56B7-40CD1B8BB072}"/>
              </a:ext>
            </a:extLst>
          </p:cNvPr>
          <p:cNvGrpSpPr/>
          <p:nvPr/>
        </p:nvGrpSpPr>
        <p:grpSpPr>
          <a:xfrm>
            <a:off x="607672" y="1221144"/>
            <a:ext cx="11661296" cy="2299283"/>
            <a:chOff x="81024" y="1174845"/>
            <a:chExt cx="11661296" cy="229928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66F13AD-1135-0A66-8C03-D08A1A6193E2}"/>
                </a:ext>
              </a:extLst>
            </p:cNvPr>
            <p:cNvSpPr txBox="1"/>
            <p:nvPr/>
          </p:nvSpPr>
          <p:spPr>
            <a:xfrm>
              <a:off x="81024" y="1174845"/>
              <a:ext cx="4030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Georgia" panose="02040502050405020303" pitchFamily="18" charset="0"/>
                </a:rPr>
                <a:t>P</a:t>
              </a:r>
              <a:r>
                <a:rPr lang="en-US" altLang="zh-CN" sz="3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eorgia" panose="02040502050405020303" pitchFamily="18" charset="0"/>
                </a:rPr>
                <a:t>erceived </a:t>
              </a:r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Georgia" panose="02040502050405020303" pitchFamily="18" charset="0"/>
                </a:rPr>
                <a:t>I</a:t>
              </a:r>
              <a:r>
                <a:rPr lang="en-US" altLang="zh-CN" sz="3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eorgia" panose="02040502050405020303" pitchFamily="18" charset="0"/>
                </a:rPr>
                <a:t>nteractivity</a:t>
              </a:r>
              <a:endParaRPr lang="zh-CN" altLang="en-US" sz="32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2913516-C0B0-2AD5-1911-C723F1A2C0F2}"/>
                </a:ext>
              </a:extLst>
            </p:cNvPr>
            <p:cNvSpPr txBox="1"/>
            <p:nvPr/>
          </p:nvSpPr>
          <p:spPr>
            <a:xfrm>
              <a:off x="5260692" y="1189912"/>
              <a:ext cx="6481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Georgia" panose="02040502050405020303" pitchFamily="18" charset="0"/>
                </a:rPr>
                <a:t>The credibility</a:t>
              </a:r>
              <a:r>
                <a:rPr lang="en-US" altLang="zh-CN" sz="3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eorgia" panose="02040502050405020303" pitchFamily="18" charset="0"/>
                </a:rPr>
                <a:t> of WOM information</a:t>
              </a:r>
              <a:endParaRPr lang="zh-CN" altLang="en-US" sz="32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6A5B6D8-B499-3740-2FD5-B5E8F75E823D}"/>
                </a:ext>
              </a:extLst>
            </p:cNvPr>
            <p:cNvSpPr txBox="1"/>
            <p:nvPr/>
          </p:nvSpPr>
          <p:spPr>
            <a:xfrm>
              <a:off x="81024" y="2020225"/>
              <a:ext cx="4030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Georgia" panose="02040502050405020303" pitchFamily="18" charset="0"/>
                </a:rPr>
                <a:t>P</a:t>
              </a:r>
              <a:r>
                <a:rPr lang="en-US" altLang="zh-CN" sz="3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eorgia" panose="02040502050405020303" pitchFamily="18" charset="0"/>
                </a:rPr>
                <a:t>erceived </a:t>
              </a:r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Georgia" panose="02040502050405020303" pitchFamily="18" charset="0"/>
                </a:rPr>
                <a:t>I</a:t>
              </a:r>
              <a:r>
                <a:rPr lang="en-US" altLang="zh-CN" sz="3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eorgia" panose="02040502050405020303" pitchFamily="18" charset="0"/>
                </a:rPr>
                <a:t>nteractivity</a:t>
              </a:r>
              <a:endParaRPr lang="zh-CN" altLang="en-US" sz="3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61D478D-CCDA-BD53-CC5D-297E63933A99}"/>
                </a:ext>
              </a:extLst>
            </p:cNvPr>
            <p:cNvSpPr txBox="1"/>
            <p:nvPr/>
          </p:nvSpPr>
          <p:spPr>
            <a:xfrm>
              <a:off x="5260692" y="2059117"/>
              <a:ext cx="56887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Georgia" panose="02040502050405020303" pitchFamily="18" charset="0"/>
                </a:rPr>
                <a:t>I</a:t>
              </a:r>
              <a:r>
                <a:rPr lang="en-US" altLang="zh-CN" sz="3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eorgia" panose="02040502050405020303" pitchFamily="18" charset="0"/>
                </a:rPr>
                <a:t>nformation usefulness</a:t>
              </a:r>
              <a:endParaRPr lang="zh-CN" altLang="en-US" sz="32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BEF8CD1-FBF2-FFA9-36FF-5B8ED0704806}"/>
                </a:ext>
              </a:extLst>
            </p:cNvPr>
            <p:cNvSpPr txBox="1"/>
            <p:nvPr/>
          </p:nvSpPr>
          <p:spPr>
            <a:xfrm>
              <a:off x="5260692" y="2889353"/>
              <a:ext cx="5277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Georgia" panose="02040502050405020303" pitchFamily="18" charset="0"/>
                </a:rPr>
                <a:t>Intention to continue the use</a:t>
              </a:r>
              <a:endParaRPr lang="zh-CN" altLang="en-US" sz="32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C41912-F247-09FC-EE7D-CE146E88D308}"/>
                </a:ext>
              </a:extLst>
            </p:cNvPr>
            <p:cNvSpPr txBox="1"/>
            <p:nvPr/>
          </p:nvSpPr>
          <p:spPr>
            <a:xfrm>
              <a:off x="81024" y="2865605"/>
              <a:ext cx="4030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Georgia" panose="02040502050405020303" pitchFamily="18" charset="0"/>
                </a:rPr>
                <a:t>I</a:t>
              </a:r>
              <a:r>
                <a:rPr lang="en-US" altLang="zh-CN" sz="3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eorgia" panose="02040502050405020303" pitchFamily="18" charset="0"/>
                </a:rPr>
                <a:t>nformation usefulness</a:t>
              </a:r>
              <a:endParaRPr lang="zh-CN" altLang="en-US" sz="32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3C86A5C-EF7E-1504-E7F6-77B936E319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85092" y="1516944"/>
              <a:ext cx="1275601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035F064-9DED-C53C-405C-3D8AB641AF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33006" y="2381187"/>
              <a:ext cx="1275601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989D796-9BAA-250E-FA8F-EEA4524634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85091" y="3204918"/>
              <a:ext cx="1275601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" name="图片 1" descr="图片包含 徽标">
            <a:extLst>
              <a:ext uri="{FF2B5EF4-FFF2-40B4-BE49-F238E27FC236}">
                <a16:creationId xmlns:a16="http://schemas.microsoft.com/office/drawing/2014/main" id="{9718C7A1-528C-8D31-66AD-85192C81A4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28" y="-246508"/>
            <a:ext cx="2241093" cy="16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096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reeform 5">
            <a:extLst>
              <a:ext uri="{FF2B5EF4-FFF2-40B4-BE49-F238E27FC236}">
                <a16:creationId xmlns:a16="http://schemas.microsoft.com/office/drawing/2014/main" id="{3B6297AB-CBDD-4EDF-B8A9-A9F5BBB4D145}"/>
              </a:ext>
            </a:extLst>
          </p:cNvPr>
          <p:cNvSpPr>
            <a:spLocks/>
          </p:cNvSpPr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914B0C-CC2A-0289-4BC1-5491CFB5C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73147" y="81131"/>
            <a:ext cx="9320623" cy="8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sz="4000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61CE1A-9EB2-1B45-A14A-7DCDD335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30" y="3332823"/>
            <a:ext cx="5653893" cy="23205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EC2A44-41E6-4293-64A0-9D9D8B89CF7D}"/>
              </a:ext>
            </a:extLst>
          </p:cNvPr>
          <p:cNvSpPr txBox="1"/>
          <p:nvPr/>
        </p:nvSpPr>
        <p:spPr>
          <a:xfrm>
            <a:off x="259037" y="1455517"/>
            <a:ext cx="6128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·Insignificance in all the hypotheses about social support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E672D1-593C-E3A1-3D73-5E5BADC2F385}"/>
              </a:ext>
            </a:extLst>
          </p:cNvPr>
          <p:cNvSpPr txBox="1"/>
          <p:nvPr/>
        </p:nvSpPr>
        <p:spPr>
          <a:xfrm>
            <a:off x="6511776" y="592169"/>
            <a:ext cx="553693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·Speculated Reasons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altLang="zh-CN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short videos and traditional social media content.</a:t>
            </a:r>
          </a:p>
          <a:p>
            <a:pPr marL="571500" indent="-571500">
              <a:buAutoNum type="romanUcPeriod"/>
            </a:pPr>
            <a:endParaRPr lang="en-US" altLang="zh-CN" sz="28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altLang="zh-CN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may seek information but not emotional comfort.</a:t>
            </a:r>
            <a:endParaRPr lang="zh-CN" altLang="en-US" sz="28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91D369-8AB9-2C57-5D97-27FA517D93F0}"/>
              </a:ext>
            </a:extLst>
          </p:cNvPr>
          <p:cNvSpPr txBox="1"/>
          <p:nvPr/>
        </p:nvSpPr>
        <p:spPr>
          <a:xfrm>
            <a:off x="1030146" y="6091424"/>
            <a:ext cx="708370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>
              <a:lnSpc>
                <a:spcPts val="2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 p&lt;0.01; ** p&lt;0.05; * p&lt;0.1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图片包含 徽标">
            <a:extLst>
              <a:ext uri="{FF2B5EF4-FFF2-40B4-BE49-F238E27FC236}">
                <a16:creationId xmlns:a16="http://schemas.microsoft.com/office/drawing/2014/main" id="{7CBFFAFA-8159-F8CF-F05E-6B83A69F7F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28" y="-246508"/>
            <a:ext cx="2241093" cy="16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32341"/>
      </p:ext>
    </p:extLst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reeform 5">
            <a:extLst>
              <a:ext uri="{FF2B5EF4-FFF2-40B4-BE49-F238E27FC236}">
                <a16:creationId xmlns:a16="http://schemas.microsoft.com/office/drawing/2014/main" id="{3B6297AB-CBDD-4EDF-B8A9-A9F5BBB4D145}"/>
              </a:ext>
            </a:extLst>
          </p:cNvPr>
          <p:cNvSpPr>
            <a:spLocks/>
          </p:cNvSpPr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914B0C-CC2A-0289-4BC1-5491CFB5C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73147" y="81131"/>
            <a:ext cx="9320623" cy="8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Implications</a:t>
            </a:r>
            <a:endParaRPr lang="zh-CN" altLang="en-US" sz="4000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518FE2-1923-8145-29E3-35ACA913ED3B}"/>
              </a:ext>
            </a:extLst>
          </p:cNvPr>
          <p:cNvSpPr txBox="1"/>
          <p:nvPr/>
        </p:nvSpPr>
        <p:spPr>
          <a:xfrm>
            <a:off x="777991" y="3231657"/>
            <a:ext cx="487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Interactivity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90E9C5-52D8-CFB5-799C-D67471341796}"/>
              </a:ext>
            </a:extLst>
          </p:cNvPr>
          <p:cNvSpPr txBox="1"/>
          <p:nvPr/>
        </p:nvSpPr>
        <p:spPr>
          <a:xfrm>
            <a:off x="550358" y="5299988"/>
            <a:ext cx="533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Video Platforms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88F6A3-265D-0115-7A99-1341C777A677}"/>
              </a:ext>
            </a:extLst>
          </p:cNvPr>
          <p:cNvSpPr txBox="1"/>
          <p:nvPr/>
        </p:nvSpPr>
        <p:spPr>
          <a:xfrm>
            <a:off x="633443" y="1136027"/>
            <a:ext cx="516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Video Publishers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37A3677-7B08-D3FF-2B70-D5E83712A611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 bwMode="auto">
          <a:xfrm flipH="1">
            <a:off x="3216848" y="1843913"/>
            <a:ext cx="1" cy="13877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0FDA96F-9DC9-7021-8A5B-1E57E0AF635F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 bwMode="auto">
          <a:xfrm flipH="1" flipV="1">
            <a:off x="3216848" y="3939543"/>
            <a:ext cx="1" cy="13604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9D4F469-0826-FF3A-A67C-C7FCF6DE7A30}"/>
              </a:ext>
            </a:extLst>
          </p:cNvPr>
          <p:cNvSpPr txBox="1"/>
          <p:nvPr/>
        </p:nvSpPr>
        <p:spPr>
          <a:xfrm>
            <a:off x="6725924" y="2026900"/>
            <a:ext cx="483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Endorsement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CAC5A06-B5AD-7E8E-0D03-7E284430EF7A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 bwMode="auto">
          <a:xfrm flipV="1">
            <a:off x="5655705" y="2380843"/>
            <a:ext cx="1070219" cy="12047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786C63F-F64D-418D-1608-816B419CE091}"/>
              </a:ext>
            </a:extLst>
          </p:cNvPr>
          <p:cNvSpPr txBox="1"/>
          <p:nvPr/>
        </p:nvSpPr>
        <p:spPr>
          <a:xfrm>
            <a:off x="7101071" y="4592102"/>
            <a:ext cx="4087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Users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CA9A7DA-E9C9-EE0E-80DC-78B92C0AF5B8}"/>
              </a:ext>
            </a:extLst>
          </p:cNvPr>
          <p:cNvCxnSpPr>
            <a:cxnSpLocks/>
            <a:stCxn id="29" idx="2"/>
            <a:endCxn id="47" idx="0"/>
          </p:cNvCxnSpPr>
          <p:nvPr/>
        </p:nvCxnSpPr>
        <p:spPr bwMode="auto">
          <a:xfrm>
            <a:off x="9144688" y="2734786"/>
            <a:ext cx="0" cy="185731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 descr="图片包含 徽标">
            <a:extLst>
              <a:ext uri="{FF2B5EF4-FFF2-40B4-BE49-F238E27FC236}">
                <a16:creationId xmlns:a16="http://schemas.microsoft.com/office/drawing/2014/main" id="{4AC931FC-B3DD-9DE7-A91C-C8643CDD02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28" y="-246508"/>
            <a:ext cx="2241093" cy="16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08646"/>
      </p:ext>
    </p:extLst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reeform 5">
            <a:extLst>
              <a:ext uri="{FF2B5EF4-FFF2-40B4-BE49-F238E27FC236}">
                <a16:creationId xmlns:a16="http://schemas.microsoft.com/office/drawing/2014/main" id="{3B6297AB-CBDD-4EDF-B8A9-A9F5BBB4D145}"/>
              </a:ext>
            </a:extLst>
          </p:cNvPr>
          <p:cNvSpPr>
            <a:spLocks/>
          </p:cNvSpPr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图片包含 徽标">
            <a:extLst>
              <a:ext uri="{FF2B5EF4-FFF2-40B4-BE49-F238E27FC236}">
                <a16:creationId xmlns:a16="http://schemas.microsoft.com/office/drawing/2014/main" id="{4C05BC62-5EC1-7E9B-61FF-1FE769AD3A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28" y="-246508"/>
            <a:ext cx="2241093" cy="1618678"/>
          </a:xfrm>
          <a:prstGeom prst="rect">
            <a:avLst/>
          </a:prstGeom>
        </p:spPr>
      </p:pic>
      <p:sp>
        <p:nvSpPr>
          <p:cNvPr id="4" name="圆角矩形 42">
            <a:extLst>
              <a:ext uri="{FF2B5EF4-FFF2-40B4-BE49-F238E27FC236}">
                <a16:creationId xmlns:a16="http://schemas.microsoft.com/office/drawing/2014/main" id="{4569469C-F8FF-2D03-63F7-7CF6703BD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158" y="4928603"/>
            <a:ext cx="1617030" cy="4522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399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43">
            <a:extLst>
              <a:ext uri="{FF2B5EF4-FFF2-40B4-BE49-F238E27FC236}">
                <a16:creationId xmlns:a16="http://schemas.microsoft.com/office/drawing/2014/main" id="{8D8A4BE8-42AA-0E74-EA7E-5A7FB19FC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9887" y="4823868"/>
            <a:ext cx="1485320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399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陈羿泓</a:t>
            </a:r>
            <a:endParaRPr lang="en-US" altLang="zh-CN" sz="2399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44">
            <a:extLst>
              <a:ext uri="{FF2B5EF4-FFF2-40B4-BE49-F238E27FC236}">
                <a16:creationId xmlns:a16="http://schemas.microsoft.com/office/drawing/2014/main" id="{F613298E-FC8A-CFED-54BD-05143B5B0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224" y="4823868"/>
            <a:ext cx="1763024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399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王涛</a:t>
            </a:r>
            <a:endParaRPr lang="en-US" altLang="zh-CN" sz="2399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714C00D4-30C5-43C3-ED15-769390CBB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312" y="4800006"/>
            <a:ext cx="1696374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91403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399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</p:txBody>
      </p:sp>
      <p:sp>
        <p:nvSpPr>
          <p:cNvPr id="9" name="圆角矩形 46">
            <a:extLst>
              <a:ext uri="{FF2B5EF4-FFF2-40B4-BE49-F238E27FC236}">
                <a16:creationId xmlns:a16="http://schemas.microsoft.com/office/drawing/2014/main" id="{3AB8FF8B-D873-8BCA-F538-873723EA2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687" y="4928603"/>
            <a:ext cx="1697313" cy="4522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399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Box 47">
            <a:extLst>
              <a:ext uri="{FF2B5EF4-FFF2-40B4-BE49-F238E27FC236}">
                <a16:creationId xmlns:a16="http://schemas.microsoft.com/office/drawing/2014/main" id="{E56907DF-FA07-E27A-330D-9D5077C6A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098" y="4787815"/>
            <a:ext cx="1697314" cy="5809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91403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399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C4ACAD0-CF22-836E-9275-E41B3D86E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75" y="2057994"/>
            <a:ext cx="10724136" cy="110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7997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造字工房力黑（非商用）常规体" pitchFamily="2" charset="-122"/>
                <a:cs typeface="Times New Roman" panose="02020603050405020304" pitchFamily="18" charset="0"/>
              </a:rPr>
              <a:t>Greatly appreciate your questions and comments!</a:t>
            </a:r>
            <a:endParaRPr lang="zh-CN" altLang="en-US" sz="7997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造字工房力黑（非商用）常规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28034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reeform 5">
            <a:extLst>
              <a:ext uri="{FF2B5EF4-FFF2-40B4-BE49-F238E27FC236}">
                <a16:creationId xmlns:a16="http://schemas.microsoft.com/office/drawing/2014/main" id="{516DED68-4F20-4153-89A8-7C19C6B33A69}"/>
              </a:ext>
            </a:extLst>
          </p:cNvPr>
          <p:cNvSpPr>
            <a:spLocks/>
          </p:cNvSpPr>
          <p:nvPr/>
        </p:nvSpPr>
        <p:spPr bwMode="auto">
          <a:xfrm>
            <a:off x="426871" y="221915"/>
            <a:ext cx="505576" cy="556205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TextBox 3">
            <a:extLst>
              <a:ext uri="{FF2B5EF4-FFF2-40B4-BE49-F238E27FC236}">
                <a16:creationId xmlns:a16="http://schemas.microsoft.com/office/drawing/2014/main" id="{2F4D7756-DC66-49C5-990B-EC76F34F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292" y="-1179053"/>
            <a:ext cx="184078" cy="55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999" b="1">
              <a:solidFill>
                <a:srgbClr val="29292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9E7A64C-86D9-3B22-5512-D2CD8A13C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57202" y="54123"/>
            <a:ext cx="9320623" cy="8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4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Research Background</a:t>
            </a:r>
            <a:endParaRPr lang="zh-CN" altLang="en-US" sz="4000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328" name="组合 13327">
            <a:extLst>
              <a:ext uri="{FF2B5EF4-FFF2-40B4-BE49-F238E27FC236}">
                <a16:creationId xmlns:a16="http://schemas.microsoft.com/office/drawing/2014/main" id="{32FBDD68-579D-FA09-4BEE-95823AA9CBF6}"/>
              </a:ext>
            </a:extLst>
          </p:cNvPr>
          <p:cNvGrpSpPr/>
          <p:nvPr/>
        </p:nvGrpSpPr>
        <p:grpSpPr>
          <a:xfrm>
            <a:off x="64142" y="1463439"/>
            <a:ext cx="5458059" cy="4524416"/>
            <a:chOff x="-318328" y="1423598"/>
            <a:chExt cx="5458059" cy="452441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AE5F1EE-8CE5-4519-799A-38C93DFE4D03}"/>
                </a:ext>
              </a:extLst>
            </p:cNvPr>
            <p:cNvSpPr txBox="1"/>
            <p:nvPr/>
          </p:nvSpPr>
          <p:spPr>
            <a:xfrm>
              <a:off x="-56148" y="1423598"/>
              <a:ext cx="4995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Physical Economy Recission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9AF0FEB-B95F-3997-37D3-99157DD5BA76}"/>
                </a:ext>
              </a:extLst>
            </p:cNvPr>
            <p:cNvSpPr txBox="1"/>
            <p:nvPr/>
          </p:nvSpPr>
          <p:spPr>
            <a:xfrm>
              <a:off x="-227695" y="5486349"/>
              <a:ext cx="436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Information Fragmentation Era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9C2C25A-3598-0EAC-0986-78ED445E812C}"/>
                </a:ext>
              </a:extLst>
            </p:cNvPr>
            <p:cNvSpPr txBox="1"/>
            <p:nvPr/>
          </p:nvSpPr>
          <p:spPr>
            <a:xfrm>
              <a:off x="-318328" y="3468663"/>
              <a:ext cx="5458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0" i="0" u="none" strike="noStrike" baseline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We-media Short Videos Booming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1B4A2D-140A-45CA-8E62-C1B174E933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290" y="1920294"/>
              <a:ext cx="0" cy="143291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BDDE30B-26CE-541A-2CFC-600AA7A4FE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26290" y="4139807"/>
              <a:ext cx="0" cy="121491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B63EEE7-930F-6DF3-EFDB-13BE1037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702" y="1375360"/>
            <a:ext cx="5977502" cy="3307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6F487B-AB6D-7167-EF3C-E98707E57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855" y="4415689"/>
            <a:ext cx="5665771" cy="196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June 2022, the number of short video users was 962 million, an increase of 28.05 million compared with December 2021, accounting for 91.5% of the total netizens.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8726A75-7B1E-E290-F608-69D579A0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493" y="5459954"/>
            <a:ext cx="6642867" cy="196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Source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次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中国互联网络发展状况统计报告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3413D6-99C8-7256-9343-DAFA959EDCD1}"/>
              </a:ext>
            </a:extLst>
          </p:cNvPr>
          <p:cNvSpPr txBox="1"/>
          <p:nvPr/>
        </p:nvSpPr>
        <p:spPr>
          <a:xfrm>
            <a:off x="7241923" y="790585"/>
            <a:ext cx="46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Huge User Base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8BE620-00DE-EA62-2088-D2F66431F7EE}"/>
              </a:ext>
            </a:extLst>
          </p:cNvPr>
          <p:cNvCxnSpPr>
            <a:cxnSpLocks/>
          </p:cNvCxnSpPr>
          <p:nvPr/>
        </p:nvCxnSpPr>
        <p:spPr bwMode="auto">
          <a:xfrm flipV="1">
            <a:off x="4113539" y="2850195"/>
            <a:ext cx="1686163" cy="6309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 descr="图片包含 徽标">
            <a:extLst>
              <a:ext uri="{FF2B5EF4-FFF2-40B4-BE49-F238E27FC236}">
                <a16:creationId xmlns:a16="http://schemas.microsoft.com/office/drawing/2014/main" id="{F879844C-049B-F230-FABD-2E0AE114873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28" y="-246508"/>
            <a:ext cx="2241093" cy="16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5458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reeform 5">
            <a:extLst>
              <a:ext uri="{FF2B5EF4-FFF2-40B4-BE49-F238E27FC236}">
                <a16:creationId xmlns:a16="http://schemas.microsoft.com/office/drawing/2014/main" id="{4DD0C54F-FC33-411E-A08B-C60C29714A37}"/>
              </a:ext>
            </a:extLst>
          </p:cNvPr>
          <p:cNvSpPr>
            <a:spLocks/>
          </p:cNvSpPr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88442D0-D851-4BE4-9A5B-139254286BD9}"/>
              </a:ext>
            </a:extLst>
          </p:cNvPr>
          <p:cNvGrpSpPr/>
          <p:nvPr/>
        </p:nvGrpSpPr>
        <p:grpSpPr>
          <a:xfrm>
            <a:off x="664109" y="1192479"/>
            <a:ext cx="10596622" cy="4473041"/>
            <a:chOff x="789039" y="1143543"/>
            <a:chExt cx="10596622" cy="447304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60CFCE-1ED2-3376-7511-DED9980F66FD}"/>
                </a:ext>
              </a:extLst>
            </p:cNvPr>
            <p:cNvSpPr txBox="1"/>
            <p:nvPr/>
          </p:nvSpPr>
          <p:spPr>
            <a:xfrm>
              <a:off x="4525103" y="4970253"/>
              <a:ext cx="3155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0" i="0" u="none" strike="noStrike" baseline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Huge User Base</a:t>
              </a:r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D61B878-E9E4-E835-7D9B-334C704C7D6E}"/>
                </a:ext>
              </a:extLst>
            </p:cNvPr>
            <p:cNvSpPr txBox="1"/>
            <p:nvPr/>
          </p:nvSpPr>
          <p:spPr>
            <a:xfrm>
              <a:off x="4164447" y="1143543"/>
              <a:ext cx="4372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0" i="0" u="none" strike="noStrike" baseline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New Business Model</a:t>
              </a:r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803DED2-BD45-5E5B-AF79-EEE5CCD42A44}"/>
                </a:ext>
              </a:extLst>
            </p:cNvPr>
            <p:cNvSpPr txBox="1"/>
            <p:nvPr/>
          </p:nvSpPr>
          <p:spPr>
            <a:xfrm>
              <a:off x="8065626" y="2810676"/>
              <a:ext cx="332003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b="0" i="0" u="none" strike="noStrike" baseline="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New Approach </a:t>
              </a:r>
            </a:p>
            <a:p>
              <a:r>
                <a:rPr lang="en-US" altLang="zh-CN" sz="3600" b="0" i="0" u="none" strike="noStrike" baseline="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 Endorsement</a:t>
              </a:r>
              <a:endParaRPr lang="zh-CN" altLang="en-US" sz="3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61EE0C1-852B-9B18-49A2-0AE68F86E1C9}"/>
                </a:ext>
              </a:extLst>
            </p:cNvPr>
            <p:cNvCxnSpPr>
              <a:cxnSpLocks/>
              <a:stCxn id="26" idx="3"/>
              <a:endCxn id="27" idx="0"/>
            </p:cNvCxnSpPr>
            <p:nvPr/>
          </p:nvCxnSpPr>
          <p:spPr bwMode="auto">
            <a:xfrm>
              <a:off x="8536808" y="1466709"/>
              <a:ext cx="1188836" cy="1343967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89CD275-924A-DC19-50A8-BEC66BC4FC82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 bwMode="auto">
            <a:xfrm flipV="1">
              <a:off x="7680204" y="4011005"/>
              <a:ext cx="2045440" cy="128241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DCD0073-C655-0AF3-8071-C6710355537A}"/>
                </a:ext>
              </a:extLst>
            </p:cNvPr>
            <p:cNvSpPr txBox="1"/>
            <p:nvPr/>
          </p:nvSpPr>
          <p:spPr>
            <a:xfrm>
              <a:off x="789039" y="2897482"/>
              <a:ext cx="33200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0" i="0" u="none" strike="noStrike" baseline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We-media Short </a:t>
              </a:r>
            </a:p>
            <a:p>
              <a:r>
                <a:rPr lang="en-US" altLang="zh-CN" sz="3600" b="0" i="0" u="none" strike="noStrike" baseline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Videos Booming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B31BE15-B369-07F8-29A9-BD2727DC0987}"/>
                </a:ext>
              </a:extLst>
            </p:cNvPr>
            <p:cNvCxnSpPr>
              <a:cxnSpLocks/>
              <a:stCxn id="31" idx="0"/>
              <a:endCxn id="26" idx="1"/>
            </p:cNvCxnSpPr>
            <p:nvPr/>
          </p:nvCxnSpPr>
          <p:spPr bwMode="auto">
            <a:xfrm flipV="1">
              <a:off x="2449056" y="1466709"/>
              <a:ext cx="1715391" cy="143077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740845D2-C6F6-9FA9-9A98-6C99A0A0079B}"/>
                </a:ext>
              </a:extLst>
            </p:cNvPr>
            <p:cNvCxnSpPr>
              <a:cxnSpLocks/>
              <a:stCxn id="31" idx="2"/>
              <a:endCxn id="25" idx="1"/>
            </p:cNvCxnSpPr>
            <p:nvPr/>
          </p:nvCxnSpPr>
          <p:spPr bwMode="auto">
            <a:xfrm>
              <a:off x="2449056" y="4097811"/>
              <a:ext cx="2076047" cy="1195608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7ED72BA0-5422-BCFE-5119-726D4CF7F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57202" y="54123"/>
            <a:ext cx="9320623" cy="8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4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Research Background</a:t>
            </a:r>
            <a:endParaRPr lang="zh-CN" altLang="en-US" sz="4000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图片包含 徽标">
            <a:extLst>
              <a:ext uri="{FF2B5EF4-FFF2-40B4-BE49-F238E27FC236}">
                <a16:creationId xmlns:a16="http://schemas.microsoft.com/office/drawing/2014/main" id="{0D7BE334-3CB6-D130-78EF-D6E0C15189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28" y="-246508"/>
            <a:ext cx="2241093" cy="16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9979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reeform 5">
            <a:extLst>
              <a:ext uri="{FF2B5EF4-FFF2-40B4-BE49-F238E27FC236}">
                <a16:creationId xmlns:a16="http://schemas.microsoft.com/office/drawing/2014/main" id="{4DD0C54F-FC33-411E-A08B-C60C29714A37}"/>
              </a:ext>
            </a:extLst>
          </p:cNvPr>
          <p:cNvSpPr>
            <a:spLocks/>
          </p:cNvSpPr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FA90F6-B48C-532F-7BBA-C8128E69ED45}"/>
              </a:ext>
            </a:extLst>
          </p:cNvPr>
          <p:cNvSpPr txBox="1"/>
          <p:nvPr/>
        </p:nvSpPr>
        <p:spPr>
          <a:xfrm>
            <a:off x="1245468" y="2098242"/>
            <a:ext cx="97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Why Self-Endorsement?</a:t>
            </a:r>
            <a:endParaRPr lang="zh-CN" altLang="en-US" sz="7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图片包含 徽标">
            <a:extLst>
              <a:ext uri="{FF2B5EF4-FFF2-40B4-BE49-F238E27FC236}">
                <a16:creationId xmlns:a16="http://schemas.microsoft.com/office/drawing/2014/main" id="{93A3C0EB-73CE-5904-49B5-A6C6F40F53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28" y="-246508"/>
            <a:ext cx="2241093" cy="16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39830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reeform 5">
            <a:extLst>
              <a:ext uri="{FF2B5EF4-FFF2-40B4-BE49-F238E27FC236}">
                <a16:creationId xmlns:a16="http://schemas.microsoft.com/office/drawing/2014/main" id="{4DD0C54F-FC33-411E-A08B-C60C29714A37}"/>
              </a:ext>
            </a:extLst>
          </p:cNvPr>
          <p:cNvSpPr>
            <a:spLocks/>
          </p:cNvSpPr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918371-19C1-72A4-9485-47DBE9180AB3}"/>
              </a:ext>
            </a:extLst>
          </p:cNvPr>
          <p:cNvSpPr txBox="1"/>
          <p:nvPr/>
        </p:nvSpPr>
        <p:spPr>
          <a:xfrm>
            <a:off x="623598" y="1270465"/>
            <a:ext cx="8427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4400" b="0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of we-media short videos</a:t>
            </a:r>
            <a:endParaRPr lang="en-US" altLang="zh-CN" sz="4400" dirty="0">
              <a:solidFill>
                <a:srgbClr val="2A2B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400" b="0" i="0" dirty="0">
              <a:solidFill>
                <a:schemeClr val="tx1">
                  <a:lumMod val="90000"/>
                  <a:lumOff val="10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A51AD0-576E-F700-7F65-D277762FC4EE}"/>
              </a:ext>
            </a:extLst>
          </p:cNvPr>
          <p:cNvSpPr txBox="1"/>
          <p:nvPr/>
        </p:nvSpPr>
        <p:spPr>
          <a:xfrm>
            <a:off x="-1170520" y="148057"/>
            <a:ext cx="9643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Why Self-Endorsement?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E05F7-3B30-34DE-DACC-EFCE04C58966}"/>
              </a:ext>
            </a:extLst>
          </p:cNvPr>
          <p:cNvSpPr txBox="1"/>
          <p:nvPr/>
        </p:nvSpPr>
        <p:spPr>
          <a:xfrm>
            <a:off x="901348" y="2858187"/>
            <a:ext cx="93075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Ⅰ.</a:t>
            </a:r>
            <a:r>
              <a:rPr lang="en-US" altLang="zh-CN" sz="2800" b="0" i="0" dirty="0">
                <a:solidFill>
                  <a:srgbClr val="2A2B2E"/>
                </a:solidFill>
                <a:effectLst/>
                <a:latin typeface="PingFang SC"/>
              </a:rPr>
              <a:t>  </a:t>
            </a:r>
            <a:r>
              <a:rPr lang="en-US" altLang="zh-CN" sz="2800" b="0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content is highly related to the main body of the account.</a:t>
            </a:r>
          </a:p>
          <a:p>
            <a:endParaRPr lang="en-US" altLang="zh-CN" sz="2800" dirty="0">
              <a:solidFill>
                <a:srgbClr val="2A2B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2A2B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Hardly any border between the publisher and the viewer.</a:t>
            </a:r>
          </a:p>
          <a:p>
            <a:endParaRPr lang="en-US" altLang="zh-CN" sz="2800" b="0" i="0" dirty="0">
              <a:solidFill>
                <a:srgbClr val="2A2B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0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altLang="zh-CN" sz="2800" b="0" i="0" dirty="0">
                <a:solidFill>
                  <a:srgbClr val="2A2B2E"/>
                </a:solidFill>
                <a:effectLst/>
                <a:latin typeface="PingFang SC"/>
              </a:rPr>
              <a:t> </a:t>
            </a:r>
            <a:r>
              <a:rPr lang="en-US" altLang="zh-CN" sz="2800" b="0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in vividness, immediacy, and large scale of freedom</a:t>
            </a:r>
          </a:p>
          <a:p>
            <a:endParaRPr lang="en-US" altLang="zh-CN" sz="2800" b="0" i="0" dirty="0">
              <a:solidFill>
                <a:srgbClr val="2A2B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图片包含 徽标">
            <a:extLst>
              <a:ext uri="{FF2B5EF4-FFF2-40B4-BE49-F238E27FC236}">
                <a16:creationId xmlns:a16="http://schemas.microsoft.com/office/drawing/2014/main" id="{38490D64-DD99-E25E-6C81-DE0735F544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28" y="-246508"/>
            <a:ext cx="2241093" cy="16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27968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reeform 5">
            <a:extLst>
              <a:ext uri="{FF2B5EF4-FFF2-40B4-BE49-F238E27FC236}">
                <a16:creationId xmlns:a16="http://schemas.microsoft.com/office/drawing/2014/main" id="{4DD0C54F-FC33-411E-A08B-C60C29714A37}"/>
              </a:ext>
            </a:extLst>
          </p:cNvPr>
          <p:cNvSpPr>
            <a:spLocks/>
          </p:cNvSpPr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918371-19C1-72A4-9485-47DBE9180AB3}"/>
              </a:ext>
            </a:extLst>
          </p:cNvPr>
          <p:cNvSpPr txBox="1"/>
          <p:nvPr/>
        </p:nvSpPr>
        <p:spPr>
          <a:xfrm>
            <a:off x="330347" y="2454533"/>
            <a:ext cx="5516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i="0" u="none" strike="noStrike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Identity Endorsement</a:t>
            </a:r>
          </a:p>
          <a:p>
            <a:endParaRPr lang="en-US" altLang="zh-CN" sz="36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0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by the range of options, cost-effective is not high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343C91-683A-2D36-0398-E72585A4C649}"/>
              </a:ext>
            </a:extLst>
          </p:cNvPr>
          <p:cNvSpPr txBox="1"/>
          <p:nvPr/>
        </p:nvSpPr>
        <p:spPr>
          <a:xfrm>
            <a:off x="6277341" y="2454533"/>
            <a:ext cx="5352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i="0" u="none" strike="noStrike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Authoritative Endorsement</a:t>
            </a:r>
            <a:endParaRPr lang="en-US" altLang="zh-CN" sz="36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600" kern="0" dirty="0">
              <a:solidFill>
                <a:srgbClr val="12121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0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Costs are high, and with the proliferation of titles in recent years, endorsements have become less valuable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FA90F6-B48C-532F-7BBA-C8128E69ED45}"/>
              </a:ext>
            </a:extLst>
          </p:cNvPr>
          <p:cNvSpPr txBox="1"/>
          <p:nvPr/>
        </p:nvSpPr>
        <p:spPr>
          <a:xfrm>
            <a:off x="-1170520" y="148057"/>
            <a:ext cx="9643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Why Self-Endorsement?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15A9C9-0DBF-9C78-E737-EFC9CBD830E0}"/>
              </a:ext>
            </a:extLst>
          </p:cNvPr>
          <p:cNvSpPr txBox="1"/>
          <p:nvPr/>
        </p:nvSpPr>
        <p:spPr>
          <a:xfrm>
            <a:off x="664109" y="1079482"/>
            <a:ext cx="10164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0" i="0" dirty="0">
                <a:solidFill>
                  <a:srgbClr val="2A2B2E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·Relatively low in cost</a:t>
            </a:r>
            <a:endParaRPr lang="en-US" altLang="zh-CN" sz="4400" b="0" i="0" dirty="0">
              <a:solidFill>
                <a:schemeClr val="tx1">
                  <a:lumMod val="90000"/>
                  <a:lumOff val="10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图片包含 徽标">
            <a:extLst>
              <a:ext uri="{FF2B5EF4-FFF2-40B4-BE49-F238E27FC236}">
                <a16:creationId xmlns:a16="http://schemas.microsoft.com/office/drawing/2014/main" id="{BF94A81F-89D4-6A86-E81F-01879C57AD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28" y="-246508"/>
            <a:ext cx="2241093" cy="16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65988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reeform 5">
            <a:extLst>
              <a:ext uri="{FF2B5EF4-FFF2-40B4-BE49-F238E27FC236}">
                <a16:creationId xmlns:a16="http://schemas.microsoft.com/office/drawing/2014/main" id="{1AE9821B-F4FA-4622-83B5-9431A00058D6}"/>
              </a:ext>
            </a:extLst>
          </p:cNvPr>
          <p:cNvSpPr>
            <a:spLocks/>
          </p:cNvSpPr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Oval 6">
            <a:extLst>
              <a:ext uri="{FF2B5EF4-FFF2-40B4-BE49-F238E27FC236}">
                <a16:creationId xmlns:a16="http://schemas.microsoft.com/office/drawing/2014/main" id="{7C42233D-3365-4710-9D29-3B7883B3699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45516" y="1559655"/>
            <a:ext cx="4256012" cy="4254426"/>
          </a:xfrm>
          <a:prstGeom prst="ellipse">
            <a:avLst/>
          </a:prstGeom>
          <a:noFill/>
          <a:ln w="11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799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23557" name="Line 16">
            <a:extLst>
              <a:ext uri="{FF2B5EF4-FFF2-40B4-BE49-F238E27FC236}">
                <a16:creationId xmlns:a16="http://schemas.microsoft.com/office/drawing/2014/main" id="{058A14B5-7F70-444C-AE13-7A2231C2E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3806" y="1928260"/>
            <a:ext cx="777571" cy="1050066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8" name="Line 17">
            <a:extLst>
              <a:ext uri="{FF2B5EF4-FFF2-40B4-BE49-F238E27FC236}">
                <a16:creationId xmlns:a16="http://schemas.microsoft.com/office/drawing/2014/main" id="{9B1E7A3F-771E-4C21-89F9-63E7A68BF9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11714" y="3892369"/>
            <a:ext cx="1710657" cy="404655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9" name="Line 18">
            <a:extLst>
              <a:ext uri="{FF2B5EF4-FFF2-40B4-BE49-F238E27FC236}">
                <a16:creationId xmlns:a16="http://schemas.microsoft.com/office/drawing/2014/main" id="{E460B62F-A042-4069-B1DF-C5B61E650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2972" y="2815326"/>
            <a:ext cx="1710656" cy="599394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2" name="Oval 10">
            <a:extLst>
              <a:ext uri="{FF2B5EF4-FFF2-40B4-BE49-F238E27FC236}">
                <a16:creationId xmlns:a16="http://schemas.microsoft.com/office/drawing/2014/main" id="{F10BFECD-9EA2-4C45-A05A-4F335D21C7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48818" y="1389859"/>
            <a:ext cx="561756" cy="585559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799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3569" name="Oval 8">
            <a:extLst>
              <a:ext uri="{FF2B5EF4-FFF2-40B4-BE49-F238E27FC236}">
                <a16:creationId xmlns:a16="http://schemas.microsoft.com/office/drawing/2014/main" id="{113B280D-33A7-448F-B0F8-6857CBAAB4B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3814" y="2405463"/>
            <a:ext cx="2410471" cy="2410470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799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23570" name="Oval 9">
            <a:extLst>
              <a:ext uri="{FF2B5EF4-FFF2-40B4-BE49-F238E27FC236}">
                <a16:creationId xmlns:a16="http://schemas.microsoft.com/office/drawing/2014/main" id="{95D30456-1168-4C27-9A76-1CF99EB7376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74239" y="2595888"/>
            <a:ext cx="2029620" cy="203120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799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23571" name="TextBox 20">
            <a:extLst>
              <a:ext uri="{FF2B5EF4-FFF2-40B4-BE49-F238E27FC236}">
                <a16:creationId xmlns:a16="http://schemas.microsoft.com/office/drawing/2014/main" id="{A44B12C3-A99B-4722-A311-9CB5B46CB33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364718" y="3333763"/>
            <a:ext cx="1993122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99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Theories</a:t>
            </a:r>
          </a:p>
        </p:txBody>
      </p:sp>
      <p:sp>
        <p:nvSpPr>
          <p:cNvPr id="23575" name="Line 16">
            <a:extLst>
              <a:ext uri="{FF2B5EF4-FFF2-40B4-BE49-F238E27FC236}">
                <a16:creationId xmlns:a16="http://schemas.microsoft.com/office/drawing/2014/main" id="{1C001E30-D31A-4963-BF8B-52371BBBB5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9523" y="4438256"/>
            <a:ext cx="791854" cy="804549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6" name="TextBox 25">
            <a:extLst>
              <a:ext uri="{FF2B5EF4-FFF2-40B4-BE49-F238E27FC236}">
                <a16:creationId xmlns:a16="http://schemas.microsoft.com/office/drawing/2014/main" id="{80282840-FAA9-4FCF-9628-7BB6E90F7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518" y="2328415"/>
            <a:ext cx="58413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 interactivity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77" name="TextBox 26">
            <a:extLst>
              <a:ext uri="{FF2B5EF4-FFF2-40B4-BE49-F238E27FC236}">
                <a16:creationId xmlns:a16="http://schemas.microsoft.com/office/drawing/2014/main" id="{97C3AA52-F58C-4EA6-AC6B-053F056FF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119" y="4118490"/>
            <a:ext cx="45257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Word-of-mouth credibility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78" name="TextBox 28">
            <a:extLst>
              <a:ext uri="{FF2B5EF4-FFF2-40B4-BE49-F238E27FC236}">
                <a16:creationId xmlns:a16="http://schemas.microsoft.com/office/drawing/2014/main" id="{BC6FAF21-160C-4D6E-BF68-0BD3775D3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354" y="1199673"/>
            <a:ext cx="66918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word-of-mouth adoption model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79" name="TextBox 29">
            <a:extLst>
              <a:ext uri="{FF2B5EF4-FFF2-40B4-BE49-F238E27FC236}">
                <a16:creationId xmlns:a16="http://schemas.microsoft.com/office/drawing/2014/main" id="{5265AF61-26E6-43D4-864E-98F50F6DD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4889" y="5398319"/>
            <a:ext cx="58413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</a:t>
            </a:r>
            <a:endParaRPr lang="zh-CN" altLang="en-US" sz="3200" dirty="0">
              <a:solidFill>
                <a:srgbClr val="29292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CD9CA72-359A-F568-E3F6-8CF343240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73147" y="81131"/>
            <a:ext cx="9320623" cy="8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Theoretical Background</a:t>
            </a:r>
            <a:endParaRPr lang="zh-CN" altLang="en-US" sz="4000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B8B33B68-D8A3-E2CF-BB30-53530942244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19092" y="2415236"/>
            <a:ext cx="561756" cy="585559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799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4B3B9BA6-9044-6FF9-9C32-2B630EA70F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40367" y="4117706"/>
            <a:ext cx="561756" cy="585559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799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7B8624D6-E2BE-CF47-22DF-B2635F002E3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57495" y="5313420"/>
            <a:ext cx="561756" cy="585559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799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 descr="图片包含 徽标">
            <a:extLst>
              <a:ext uri="{FF2B5EF4-FFF2-40B4-BE49-F238E27FC236}">
                <a16:creationId xmlns:a16="http://schemas.microsoft.com/office/drawing/2014/main" id="{B94D3848-5A97-D7C1-FC47-AEC4C1E98D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28" y="-246508"/>
            <a:ext cx="2241093" cy="16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25303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reeform 5">
            <a:extLst>
              <a:ext uri="{FF2B5EF4-FFF2-40B4-BE49-F238E27FC236}">
                <a16:creationId xmlns:a16="http://schemas.microsoft.com/office/drawing/2014/main" id="{1AE9821B-F4FA-4622-83B5-9431A00058D6}"/>
              </a:ext>
            </a:extLst>
          </p:cNvPr>
          <p:cNvSpPr>
            <a:spLocks/>
          </p:cNvSpPr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CD9CA72-359A-F568-E3F6-8CF343240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73147" y="81131"/>
            <a:ext cx="9320623" cy="8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Research Design</a:t>
            </a:r>
            <a:endParaRPr lang="zh-CN" altLang="en-US" sz="4000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56A9BB-50CA-02B0-7371-9160E9EFB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64" y="1473936"/>
            <a:ext cx="8251272" cy="4095441"/>
          </a:xfrm>
          <a:prstGeom prst="rect">
            <a:avLst/>
          </a:prstGeom>
        </p:spPr>
      </p:pic>
      <p:pic>
        <p:nvPicPr>
          <p:cNvPr id="3" name="图片 2" descr="图片包含 徽标">
            <a:extLst>
              <a:ext uri="{FF2B5EF4-FFF2-40B4-BE49-F238E27FC236}">
                <a16:creationId xmlns:a16="http://schemas.microsoft.com/office/drawing/2014/main" id="{A472ED70-AEDC-5C30-86A2-2882B5095C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28" y="-246508"/>
            <a:ext cx="2241093" cy="16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11876"/>
      </p:ext>
    </p:ext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reeform 5">
            <a:extLst>
              <a:ext uri="{FF2B5EF4-FFF2-40B4-BE49-F238E27FC236}">
                <a16:creationId xmlns:a16="http://schemas.microsoft.com/office/drawing/2014/main" id="{9514157D-5F97-4DEC-AE45-F9537B5C1809}"/>
              </a:ext>
            </a:extLst>
          </p:cNvPr>
          <p:cNvSpPr>
            <a:spLocks/>
          </p:cNvSpPr>
          <p:nvPr/>
        </p:nvSpPr>
        <p:spPr bwMode="auto">
          <a:xfrm>
            <a:off x="426871" y="221916"/>
            <a:ext cx="474477" cy="560168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80E0EB4-E1FB-798B-E466-7EB2CAB4E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78935" y="118864"/>
            <a:ext cx="9320623" cy="8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Data from Questionnaires</a:t>
            </a:r>
            <a:endParaRPr lang="zh-CN" altLang="en-US" sz="4000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EF7DB0-E6AC-7638-47E9-CAC20A07A5D7}"/>
              </a:ext>
            </a:extLst>
          </p:cNvPr>
          <p:cNvSpPr txBox="1"/>
          <p:nvPr/>
        </p:nvSpPr>
        <p:spPr>
          <a:xfrm>
            <a:off x="328486" y="1123129"/>
            <a:ext cx="551672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Overview 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·296 Valid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Questionnaires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0" i="0" u="none" strike="noStrike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24.15% under 20 years old, 52.74% between 20 and 30 years old, 23.12% older than 30 years old</a:t>
            </a:r>
          </a:p>
          <a:p>
            <a:endParaRPr lang="en-US" altLang="zh-CN" b="0" i="0" u="none" strike="noStrike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81.19% of the participants have been browsing short-form videos for more than 2 years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·More than half of the respondents were educated on the level of a bachelor’s degree. </a:t>
            </a:r>
            <a:endParaRPr lang="zh-CN" altLang="zh-C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2073C5-98F6-BABC-B7DB-4ACC1C0F6EBD}"/>
              </a:ext>
            </a:extLst>
          </p:cNvPr>
          <p:cNvSpPr txBox="1"/>
          <p:nvPr/>
        </p:nvSpPr>
        <p:spPr>
          <a:xfrm>
            <a:off x="6436914" y="197624"/>
            <a:ext cx="551672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 dirty="0"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eliability Test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Cronbach’s alpha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0.816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0.934</a:t>
            </a:r>
          </a:p>
          <a:p>
            <a:pPr algn="ctr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CR: 0.790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0.935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AVE: 0.633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0.781</a:t>
            </a:r>
          </a:p>
          <a:p>
            <a:pPr algn="ctr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KMO: 0.954</a:t>
            </a:r>
            <a:endParaRPr lang="en-US" altLang="zh-CN" sz="32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58107F-F5E2-E7E7-75CF-A7CB3224B2CD}"/>
              </a:ext>
            </a:extLst>
          </p:cNvPr>
          <p:cNvSpPr txBox="1"/>
          <p:nvPr/>
        </p:nvSpPr>
        <p:spPr>
          <a:xfrm>
            <a:off x="6436914" y="2246154"/>
            <a:ext cx="551672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Validity Test</a:t>
            </a:r>
          </a:p>
          <a:p>
            <a:pPr algn="ctr"/>
            <a:endParaRPr lang="en-US" altLang="zh-CN" b="0" i="0" u="none" strike="noStrike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Georgia" panose="02040502050405020303" pitchFamily="18" charset="0"/>
              </a:rPr>
              <a:t>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ontent validity: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Georgia" panose="02040502050405020303" pitchFamily="18" charset="0"/>
              </a:rPr>
              <a:t>All 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he variables in this study were derived from existing literature, thus exhibiting strong  content validity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Georgia" panose="02040502050405020303" pitchFamily="18" charset="0"/>
              </a:rPr>
              <a:t>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onvergent validity: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All the factor loadings for the items exceed the recommended level of 0.6 and are significant at p&lt;0.001</a:t>
            </a:r>
            <a:endParaRPr lang="en-US" altLang="zh-CN" sz="32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275B06-214C-FC8B-4364-FC1A3EF7C39A}"/>
              </a:ext>
            </a:extLst>
          </p:cNvPr>
          <p:cNvSpPr txBox="1"/>
          <p:nvPr/>
        </p:nvSpPr>
        <p:spPr>
          <a:xfrm>
            <a:off x="6436914" y="4916054"/>
            <a:ext cx="55167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Goodness of Fit</a:t>
            </a:r>
          </a:p>
          <a:p>
            <a:pPr algn="ctr"/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l-GR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χ2/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.=1.33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GFI=0.995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AGFI=0.933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NFI=0.971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IFI=0.993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RMSEA=0.035</a:t>
            </a:r>
            <a:endParaRPr lang="en-US" altLang="zh-CN" sz="32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图片包含 徽标">
            <a:extLst>
              <a:ext uri="{FF2B5EF4-FFF2-40B4-BE49-F238E27FC236}">
                <a16:creationId xmlns:a16="http://schemas.microsoft.com/office/drawing/2014/main" id="{BA4EA9C9-FE8B-9B2C-B109-21086D0AEE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28" y="-246508"/>
            <a:ext cx="2241093" cy="16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12887"/>
      </p:ext>
    </p:extLst>
  </p:cSld>
  <p:clrMapOvr>
    <a:masterClrMapping/>
  </p:clrMapOvr>
  <p:transition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 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   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718</Words>
  <Application>Microsoft Office PowerPoint</Application>
  <PresentationFormat>宽屏</PresentationFormat>
  <Paragraphs>103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PingFang SC</vt:lpstr>
      <vt:lpstr>等线</vt:lpstr>
      <vt:lpstr>等线 Light</vt:lpstr>
      <vt:lpstr>思源黑体 CN Heavy</vt:lpstr>
      <vt:lpstr>宋体</vt:lpstr>
      <vt:lpstr>微软雅黑</vt:lpstr>
      <vt:lpstr>Arial</vt:lpstr>
      <vt:lpstr>Times New Roman</vt:lpstr>
      <vt:lpstr>Office 主题​​</vt:lpstr>
      <vt:lpstr>Office 主题​​ </vt:lpstr>
      <vt:lpstr>Office 主题​​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Chen, Yihong</cp:lastModifiedBy>
  <cp:revision>11</cp:revision>
  <dcterms:created xsi:type="dcterms:W3CDTF">2016-07-01T08:06:50Z</dcterms:created>
  <dcterms:modified xsi:type="dcterms:W3CDTF">2022-12-04T09:47:25Z</dcterms:modified>
  <cp:category>锐旗设计;https://9ppt.taobao.com</cp:category>
</cp:coreProperties>
</file>