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603" r:id="rId3"/>
    <p:sldId id="629" r:id="rId4"/>
    <p:sldId id="626" r:id="rId5"/>
    <p:sldId id="632" r:id="rId6"/>
    <p:sldId id="631" r:id="rId7"/>
    <p:sldId id="633" r:id="rId8"/>
    <p:sldId id="634" r:id="rId9"/>
    <p:sldId id="635" r:id="rId10"/>
    <p:sldId id="636" r:id="rId11"/>
    <p:sldId id="627" r:id="rId12"/>
    <p:sldId id="620" r:id="rId13"/>
    <p:sldId id="624" r:id="rId14"/>
    <p:sldId id="623" r:id="rId15"/>
    <p:sldId id="630" r:id="rId16"/>
    <p:sldId id="613" r:id="rId17"/>
    <p:sldId id="615" r:id="rId18"/>
    <p:sldId id="617" r:id="rId19"/>
    <p:sldId id="616" r:id="rId20"/>
    <p:sldId id="618" r:id="rId21"/>
    <p:sldId id="598" r:id="rId22"/>
    <p:sldId id="599" r:id="rId23"/>
    <p:sldId id="600" r:id="rId24"/>
    <p:sldId id="604" r:id="rId25"/>
    <p:sldId id="601" r:id="rId26"/>
    <p:sldId id="637" r:id="rId27"/>
    <p:sldId id="602" r:id="rId28"/>
    <p:sldId id="619" r:id="rId29"/>
    <p:sldId id="52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4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38" autoAdjust="0"/>
    <p:restoredTop sz="95700" autoAdjust="0"/>
  </p:normalViewPr>
  <p:slideViewPr>
    <p:cSldViewPr snapToGrid="0">
      <p:cViewPr varScale="1">
        <p:scale>
          <a:sx n="165" d="100"/>
          <a:sy n="165" d="100"/>
        </p:scale>
        <p:origin x="2034" y="132"/>
      </p:cViewPr>
      <p:guideLst>
        <p:guide pos="249"/>
        <p:guide orient="horz" pos="2160"/>
        <p:guide pos="5534"/>
        <p:guide orient="horz" pos="731"/>
      </p:guideLst>
    </p:cSldViewPr>
  </p:slideViewPr>
  <p:outlineViewPr>
    <p:cViewPr>
      <p:scale>
        <a:sx n="33" d="100"/>
        <a:sy n="33" d="100"/>
      </p:scale>
      <p:origin x="0" y="-127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BC48-310C-4A45-B9EF-09DCBBC25959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67DC-DF8D-4D60-8DDC-E8C2DAD3A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4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 smtClean="0"/>
              <a:t>툴에 대한 기본 원리 및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에 대한 이해를 높이고 실습을 하도록 한다</a:t>
            </a:r>
            <a:r>
              <a:rPr lang="en-US" altLang="ko-KR" dirty="0" smtClean="0"/>
              <a:t>.</a:t>
            </a:r>
          </a:p>
          <a:p>
            <a:pPr rtl="0"/>
            <a:r>
              <a:rPr lang="ko-KR" altLang="en-US" dirty="0" smtClean="0"/>
              <a:t>성능에 대한 기초 이해 및 툴에 대한 사용법을 배운다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44434-F114-4408-A3EB-935E5124CD7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693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6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4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7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09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65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9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4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8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160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1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59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279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</a:t>
            </a:r>
            <a:r>
              <a:rPr lang="ko-KR" altLang="en-US" baseline="0" dirty="0" smtClean="0"/>
              <a:t> 이슈가 발생하면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점유율을 항상 확인 </a:t>
            </a:r>
            <a:endParaRPr lang="en-US" altLang="ko-KR" baseline="0" dirty="0" smtClean="0"/>
          </a:p>
          <a:p>
            <a:r>
              <a:rPr lang="ko-KR" altLang="en-US" baseline="0" dirty="0" smtClean="0"/>
              <a:t>어떤 자원이 이용되던지 </a:t>
            </a:r>
            <a:r>
              <a:rPr lang="en-US" altLang="ko-KR" baseline="0" dirty="0" smtClean="0"/>
              <a:t>CPU </a:t>
            </a:r>
            <a:r>
              <a:rPr lang="ko-KR" altLang="en-US" baseline="0" smtClean="0"/>
              <a:t>점유율이 증가</a:t>
            </a:r>
            <a:endParaRPr lang="en-US" altLang="ko-KR" baseline="0" dirty="0" smtClean="0"/>
          </a:p>
          <a:p>
            <a:r>
              <a:rPr lang="ko-KR" altLang="en-US" baseline="0" dirty="0" smtClean="0"/>
              <a:t>우리가 가장 빨리 접근 할 수 밖에 없는 툴 </a:t>
            </a:r>
            <a:r>
              <a:rPr lang="en-US" altLang="ko-KR" baseline="0" dirty="0" smtClean="0"/>
              <a:t>: top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18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8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21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07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40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47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6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4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7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6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5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0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3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967DC-DF8D-4D60-8DDC-E8C2DAD3AE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79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065-1D37-4BE2-833D-CB651CE1BD4C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7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BB58-1B10-4909-B276-5CBBDD83C7C4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CFD-BE58-45D5-A14E-FDF9CE9FD8BB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4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2093C-C8EB-4CF6-B058-5EC8C7E365E7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0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27" y="908613"/>
            <a:ext cx="8391645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34442" y="336047"/>
            <a:ext cx="110464" cy="29457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9720" y="699785"/>
            <a:ext cx="85912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99326" y="301103"/>
            <a:ext cx="8391645" cy="364099"/>
          </a:xfrm>
        </p:spPr>
        <p:txBody>
          <a:bodyPr>
            <a:noAutofit/>
          </a:bodyPr>
          <a:lstStyle>
            <a:lvl1pPr>
              <a:defRPr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9AE3-FB47-4108-B326-A76C607B0683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4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27" y="908613"/>
            <a:ext cx="4074061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34442" y="336047"/>
            <a:ext cx="110464" cy="294572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9720" y="699785"/>
            <a:ext cx="85912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399326" y="301103"/>
            <a:ext cx="8391645" cy="364099"/>
          </a:xfrm>
        </p:spPr>
        <p:txBody>
          <a:bodyPr>
            <a:noAutofit/>
          </a:bodyPr>
          <a:lstStyle>
            <a:lvl1pPr>
              <a:defRPr sz="2400" b="1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936C-C8D5-4D3C-B1F9-73D11C8391AA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04112" y="908613"/>
            <a:ext cx="4074061" cy="526835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A50034"/>
              </a:buClr>
              <a:buFont typeface="Wingdings" panose="05000000000000000000" pitchFamily="2" charset="2"/>
              <a:buChar char="§"/>
              <a:defRPr sz="2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  <a:lvl2pPr>
              <a:lnSpc>
                <a:spcPct val="100000"/>
              </a:lnSpc>
              <a:defRPr sz="18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2pPr>
            <a:lvl3pPr>
              <a:lnSpc>
                <a:spcPct val="100000"/>
              </a:lnSpc>
              <a:defRPr sz="1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3pPr>
            <a:lvl4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4pPr>
            <a:lvl5pPr>
              <a:lnSpc>
                <a:spcPct val="100000"/>
              </a:lnSpc>
              <a:defRPr sz="14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9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352" y="1008036"/>
            <a:ext cx="7776236" cy="2852737"/>
          </a:xfrm>
        </p:spPr>
        <p:txBody>
          <a:bodyPr anchor="b">
            <a:normAutofit/>
          </a:bodyPr>
          <a:lstStyle>
            <a:lvl1pPr>
              <a:defRPr sz="36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352" y="3887761"/>
            <a:ext cx="77762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F214F-7BB2-45FA-86FB-4CE45DFA8782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23888" y="3353477"/>
            <a:ext cx="110464" cy="41211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 smtClean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01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5BEB-4F17-45F7-8405-ECFA3BEF87E1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48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1B44-A1EC-44B3-A23F-53ECE7AAC295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6B5D-2DA9-4F64-9CF2-7981484E4E56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7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F686-5C7F-4570-9A16-7677A8A9D408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4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2E2E-4C74-4D5B-B7D5-F7A2896FC274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98C6-2D86-4123-955D-7247B2A827EC}" type="datetime1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A5A0-BEA2-409C-BCC5-CF0E0B4BF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07453" y="661308"/>
            <a:ext cx="10082151" cy="1396144"/>
          </a:xfrm>
        </p:spPr>
        <p:txBody>
          <a:bodyPr anchor="ctr">
            <a:noAutofit/>
          </a:bodyPr>
          <a:lstStyle/>
          <a:p>
            <a:r>
              <a:rPr lang="ko-KR" altLang="en-US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시스템 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강</a:t>
            </a:r>
            <a:r>
              <a:rPr lang="en-US" altLang="ko-KR" sz="32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sz="32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 Subscription &amp;</a:t>
            </a:r>
            <a:r>
              <a:rPr lang="ko-KR" altLang="en-US" sz="32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32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endParaRPr lang="ko-KR" altLang="en-US" sz="32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3" y="5271128"/>
            <a:ext cx="9144000" cy="1030899"/>
          </a:xfrm>
        </p:spPr>
        <p:txBody>
          <a:bodyPr anchor="ctr">
            <a:normAutofit/>
          </a:bodyPr>
          <a:lstStyle/>
          <a:p>
            <a:r>
              <a:rPr lang="en-US" altLang="ko-KR" sz="1800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18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SW</a:t>
            </a:r>
            <a:r>
              <a:rPr lang="ko-KR" altLang="en-US" sz="1800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개발그룹 </a:t>
            </a:r>
            <a:r>
              <a:rPr lang="en-US" altLang="ko-KR" sz="1800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 System Optimization Part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456086" y="2273497"/>
            <a:ext cx="4231835" cy="2701295"/>
            <a:chOff x="4808984" y="3487211"/>
            <a:chExt cx="4788532" cy="3443432"/>
          </a:xfrm>
        </p:grpSpPr>
        <p:pic>
          <p:nvPicPr>
            <p:cNvPr id="8" name="Picture 4" descr="http://cdn3.sbnation.com/assets/3819011/lg-webos-tv-theverge-1_56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108" y="3487211"/>
              <a:ext cx="3672408" cy="3364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984" y="5124016"/>
              <a:ext cx="1806627" cy="1806627"/>
            </a:xfrm>
            <a:prstGeom prst="rect">
              <a:avLst/>
            </a:prstGeom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Subscription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9328" y="1024750"/>
            <a:ext cx="794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LSSubscriptionReply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lvl="1"/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98" y="1554248"/>
            <a:ext cx="7429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65676" y="2806295"/>
            <a:ext cx="4890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Concepts:</a:t>
            </a:r>
          </a:p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 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Signal</a:t>
            </a:r>
            <a:endParaRPr lang="en-US" altLang="ko-KR" sz="3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71463"/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Luna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 Signal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반면에 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ls-</a:t>
            </a:r>
            <a:r>
              <a:rPr lang="en-US" altLang="ko-KR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메시지 전달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중재가 필요함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b="1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Addmatch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특정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구독할 수 있음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발생시킬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ls-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전달함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34859" y="2557805"/>
            <a:ext cx="1076447" cy="109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ls-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hubd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76753" y="2761878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76753" y="3574148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76753" y="4478092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94788" y="2508680"/>
            <a:ext cx="1996633" cy="318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66408" y="2142007"/>
            <a:ext cx="20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Signal-receiver(s)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9160747">
            <a:off x="4138944" y="4350741"/>
            <a:ext cx="1007961" cy="38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53194" y="4006150"/>
            <a:ext cx="135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err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addmatch</a:t>
            </a:r>
            <a:endParaRPr lang="en-US" altLang="ko-KR" sz="1400" i="1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958658" y="4597507"/>
            <a:ext cx="1228848" cy="6861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43198" y="5295682"/>
            <a:ext cx="18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 Provider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65625" y="6202462"/>
            <a:ext cx="399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cf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</a:t>
            </a:r>
            <a:r>
              <a:rPr lang="en-US" altLang="ko-KR" sz="14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Addmatch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ko-KR" altLang="en-US" sz="14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일종의 </a:t>
            </a:r>
            <a:r>
              <a:rPr lang="en-US" altLang="ko-KR" sz="14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subscription binding</a:t>
            </a:r>
            <a:endParaRPr lang="en-US" altLang="ko-KR" sz="1400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3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Signal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 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반면에 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ls-</a:t>
            </a:r>
            <a:r>
              <a:rPr lang="en-US" altLang="ko-KR" b="1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메시지 전달 중재가 필요함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Addmatch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특정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구독할 수 있음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발생시킬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ls-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전달함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34859" y="2557805"/>
            <a:ext cx="1076447" cy="109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ls-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hubd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476753" y="2761878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76753" y="3574148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76753" y="4478092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094788" y="2508680"/>
            <a:ext cx="1996633" cy="318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958658" y="4597507"/>
            <a:ext cx="1228848" cy="6861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743198" y="5295682"/>
            <a:ext cx="18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 Provider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72403" y="3659483"/>
            <a:ext cx="196770" cy="92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66408" y="2142007"/>
            <a:ext cx="20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Signal-receiver(s)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Signal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 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반면에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ls-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메시지 전달 중재가 필요함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Addmatch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특정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구독할 수 있음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발생시킬 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 </a:t>
            </a:r>
            <a:r>
              <a:rPr lang="ko-KR" altLang="en-US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ls-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전달함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16141" y="2910833"/>
            <a:ext cx="1076447" cy="109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ls-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hubd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71230" y="3114906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71230" y="3927176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71230" y="4831120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89265" y="2861708"/>
            <a:ext cx="1996633" cy="318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9940" y="4950535"/>
            <a:ext cx="1228848" cy="6861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89758" y="5648710"/>
            <a:ext cx="18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 Provider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7690" y="2724360"/>
            <a:ext cx="1232704" cy="515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27690" y="3536630"/>
            <a:ext cx="1232704" cy="515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27690" y="4348900"/>
            <a:ext cx="1232704" cy="515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58097" y="2465672"/>
            <a:ext cx="1996633" cy="274872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5" idx="3"/>
            <a:endCxn id="38" idx="1"/>
          </p:cNvCxnSpPr>
          <p:nvPr/>
        </p:nvCxnSpPr>
        <p:spPr>
          <a:xfrm>
            <a:off x="2660394" y="2981897"/>
            <a:ext cx="1079546" cy="231171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7" idx="3"/>
            <a:endCxn id="38" idx="1"/>
          </p:cNvCxnSpPr>
          <p:nvPr/>
        </p:nvCxnSpPr>
        <p:spPr>
          <a:xfrm>
            <a:off x="2660394" y="4606437"/>
            <a:ext cx="1079546" cy="68717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3"/>
            <a:endCxn id="38" idx="1"/>
          </p:cNvCxnSpPr>
          <p:nvPr/>
        </p:nvCxnSpPr>
        <p:spPr>
          <a:xfrm>
            <a:off x="2660394" y="3794167"/>
            <a:ext cx="1079546" cy="14994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253687" y="4012512"/>
            <a:ext cx="196770" cy="92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32487" y="2119328"/>
            <a:ext cx="184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State-modifier(s)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9265" y="2488660"/>
            <a:ext cx="20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Signal-receiver(s)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615735" y="4113995"/>
            <a:ext cx="191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 Modification</a:t>
            </a:r>
          </a:p>
          <a:p>
            <a:r>
              <a:rPr lang="en-US" altLang="ko-KR" sz="1400" i="1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(Event)</a:t>
            </a:r>
            <a:endParaRPr lang="en-US" altLang="ko-KR" sz="1400" i="1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0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Signal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 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반면에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ls-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메시지 전달 중재가 필요함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Addmatch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통해 특정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구독할 수 있음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발생시킬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ls-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</a:t>
            </a:r>
            <a:r>
              <a:rPr lang="en-US" altLang="ko-KR" b="1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 b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</a:t>
            </a:r>
            <a:r>
              <a:rPr lang="ko-KR" altLang="en-US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전달함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16141" y="2910833"/>
            <a:ext cx="1076447" cy="109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ls-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hubd</a:t>
            </a: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71230" y="3114906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71230" y="3927176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71230" y="4831120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89265" y="2861708"/>
            <a:ext cx="1996633" cy="318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39940" y="4950535"/>
            <a:ext cx="1228848" cy="6861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89758" y="5648710"/>
            <a:ext cx="18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 Provider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7690" y="2724360"/>
            <a:ext cx="1232704" cy="515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27690" y="3536630"/>
            <a:ext cx="1232704" cy="515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427690" y="4348900"/>
            <a:ext cx="1232704" cy="5150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58097" y="2465672"/>
            <a:ext cx="1996633" cy="2748723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253687" y="4012512"/>
            <a:ext cx="196770" cy="92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32487" y="2119328"/>
            <a:ext cx="184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State-modifier(s)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89265" y="2488660"/>
            <a:ext cx="20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Signal-receiver(s)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3" name="직선 화살표 연결선 22"/>
          <p:cNvCxnSpPr>
            <a:stCxn id="7" idx="3"/>
            <a:endCxn id="10" idx="1"/>
          </p:cNvCxnSpPr>
          <p:nvPr/>
        </p:nvCxnSpPr>
        <p:spPr>
          <a:xfrm flipV="1">
            <a:off x="4892588" y="3372443"/>
            <a:ext cx="1278642" cy="853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3"/>
            <a:endCxn id="11" idx="1"/>
          </p:cNvCxnSpPr>
          <p:nvPr/>
        </p:nvCxnSpPr>
        <p:spPr>
          <a:xfrm>
            <a:off x="4892588" y="3457778"/>
            <a:ext cx="1278642" cy="726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" idx="3"/>
            <a:endCxn id="12" idx="1"/>
          </p:cNvCxnSpPr>
          <p:nvPr/>
        </p:nvCxnSpPr>
        <p:spPr>
          <a:xfrm>
            <a:off x="4892588" y="3457778"/>
            <a:ext cx="1278642" cy="16308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57811" y="3679909"/>
            <a:ext cx="103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</a:p>
          <a:p>
            <a:r>
              <a:rPr lang="en-US" altLang="ko-KR" sz="1400" i="1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Message</a:t>
            </a:r>
            <a:endParaRPr lang="en-US" altLang="ko-KR" sz="1400" i="1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Luna </a:t>
            </a:r>
            <a:r>
              <a:rPr lang="en-US" altLang="ko-KR" dirty="0" smtClean="0"/>
              <a:t>Signal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1072162"/>
            <a:ext cx="8036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서비스를 구현할 때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정의한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원하는 상황에서 전달할 수 있도록 구현할 수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있음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 Provider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정의하는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특정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Category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등록해야 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receiver(s)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에게 절달할 수 있음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s-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중재함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Addmatch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예제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 -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-f luna://com.webos.service.bus/</a:t>
            </a:r>
            <a:r>
              <a:rPr lang="en-US" altLang="ko-KR" dirty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signal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/addmatch '{</a:t>
            </a:r>
            <a:r>
              <a:rPr lang="en-US" altLang="ko-KR" dirty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"category":"/com/</a:t>
            </a:r>
            <a:r>
              <a:rPr lang="en-US" altLang="ko-KR" dirty="0" err="1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webos</a:t>
            </a:r>
            <a:r>
              <a:rPr lang="en-US" altLang="ko-KR" dirty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/memory",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"method":"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thresholdChanged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", </a:t>
            </a:r>
            <a:r>
              <a:rPr lang="en-US" altLang="ko-KR" dirty="0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subscribe":true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Signal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4210" y="1022163"/>
            <a:ext cx="48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Signal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코드 예제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10" y="1470068"/>
            <a:ext cx="7372350" cy="4791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9287" y="4860324"/>
            <a:ext cx="5684108" cy="205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Signal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9328" y="1024750"/>
            <a:ext cx="7946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LSRegisterCategory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Method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나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기술된 특정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category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등록함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98" y="1788396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Signal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4210" y="1022163"/>
            <a:ext cx="48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[Signal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전달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코드 예제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466850"/>
            <a:ext cx="7381875" cy="39243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92507" y="4020065"/>
            <a:ext cx="4677634" cy="354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37412" y="2783146"/>
            <a:ext cx="4890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Concepts:</a:t>
            </a:r>
          </a:p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 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Subscription</a:t>
            </a:r>
            <a:endParaRPr lang="en-US" altLang="ko-KR" sz="3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71463"/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9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Signal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9328" y="1024750"/>
            <a:ext cx="7946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LSSignalSend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해당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subscription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binding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한 모든 서비스에게 해당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전달함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Signal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이름이 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LSRegisterCategory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사용해서 등록이 돼있어야 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48" y="2317411"/>
            <a:ext cx="7391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79273" y="2765784"/>
            <a:ext cx="56484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Hands-on Practice:</a:t>
            </a:r>
          </a:p>
          <a:p>
            <a:pPr marL="271463"/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 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Subscription &amp; </a:t>
            </a:r>
            <a:r>
              <a:rPr lang="en-US" altLang="ko-KR" sz="32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Signal</a:t>
            </a:r>
            <a:endParaRPr lang="en-US" altLang="ko-KR" sz="3200" b="1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71463"/>
            <a:endParaRPr lang="ko-KR" altLang="en-US" sz="32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[1] Application </a:t>
            </a:r>
            <a:r>
              <a:rPr lang="en-US" altLang="ko-KR" dirty="0"/>
              <a:t>–</a:t>
            </a:r>
            <a:r>
              <a:rPr lang="en-US" altLang="ko-KR" dirty="0" smtClean="0"/>
              <a:t> Foreground App. </a:t>
            </a:r>
            <a:r>
              <a:rPr lang="ko-KR" altLang="en-US" smtClean="0"/>
              <a:t>변화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5" y="1162779"/>
            <a:ext cx="7946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백그라운드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명령을 수행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 -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-f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luna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://com.webos.applicationManager/getForegroundAppInfo '{</a:t>
            </a:r>
            <a:r>
              <a:rPr lang="en-US" altLang="ko-KR" dirty="0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subscribe":true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"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extraInfo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":true}' &amp;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9324" y="4147958"/>
            <a:ext cx="421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(3) 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메세지 체크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Disney+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앱이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foreground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실행되는 변화에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subscription message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뜸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754" y="4104448"/>
            <a:ext cx="3669593" cy="21045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9325" y="3034438"/>
            <a:ext cx="4080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@TV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Disney+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앱을 실행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77112" y="4490976"/>
            <a:ext cx="3292999" cy="1551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79403" y="723868"/>
            <a:ext cx="462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Guide: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명령어 </a:t>
            </a:r>
            <a:r>
              <a:rPr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시 단어 간 구분은 모두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‘space’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입력하면 됩니다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4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[2] </a:t>
            </a:r>
            <a:r>
              <a:rPr lang="en-US" altLang="ko-KR" dirty="0"/>
              <a:t>Application –</a:t>
            </a:r>
            <a:r>
              <a:rPr lang="en-US" altLang="ko-KR" dirty="0" smtClean="0"/>
              <a:t> Running App. </a:t>
            </a:r>
            <a:r>
              <a:rPr lang="ko-KR" altLang="en-US" smtClean="0"/>
              <a:t>변화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8600" y="1006645"/>
            <a:ext cx="794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백그라운드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명령을 수행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 -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-f  luna://com.webos.applicationManager/running '{</a:t>
            </a:r>
            <a:r>
              <a:rPr lang="en-US" altLang="ko-KR" dirty="0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subscribe":true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"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extraInfo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":true}' &amp;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8600" y="4036564"/>
            <a:ext cx="421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(3) 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메세지 체크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“amazon”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 앱이 실행 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600" y="3091394"/>
            <a:ext cx="332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@TV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Prime Video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앱을 실행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37" y="2345493"/>
            <a:ext cx="2563429" cy="35307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933" y="2060396"/>
            <a:ext cx="2624968" cy="42959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95953" y="5168095"/>
            <a:ext cx="1961909" cy="708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6200000">
            <a:off x="6129207" y="5372269"/>
            <a:ext cx="138486" cy="2998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79403" y="723868"/>
            <a:ext cx="462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Guide: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명령어 </a:t>
            </a:r>
            <a:r>
              <a:rPr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시 단어 간 구분은 모두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‘space’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입력하면 됩니다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2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24" y="3603690"/>
            <a:ext cx="5080921" cy="242278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[3] </a:t>
            </a:r>
            <a:r>
              <a:rPr lang="en-US" altLang="ko-KR" dirty="0"/>
              <a:t>Application –</a:t>
            </a:r>
            <a:r>
              <a:rPr lang="en-US" altLang="ko-KR" dirty="0" smtClean="0"/>
              <a:t> App. List </a:t>
            </a:r>
            <a:r>
              <a:rPr lang="ko-KR" altLang="en-US" smtClean="0"/>
              <a:t>변화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08600" y="1319161"/>
            <a:ext cx="794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mtClean="0">
                <a:solidFill>
                  <a:srgbClr val="0070C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백그라운드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명령을 수행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 -f -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luna://com.webos.service.applicationmanager/listApps </a:t>
            </a:r>
            <a:r>
              <a:rPr lang="en-US" altLang="ko-KR" dirty="0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'{"subscribe": true</a:t>
            </a:r>
            <a:r>
              <a:rPr lang="en-US" altLang="ko-KR" dirty="0" smtClean="0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}‘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&amp;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8600" y="4551638"/>
            <a:ext cx="421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(3) 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메세지 체크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Update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완료되면 메시지가 뜸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changeReason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updateComplted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8600" y="2917777"/>
            <a:ext cx="3506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@TV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Netflix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앱을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update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만약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Netflix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최신이면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다른 </a:t>
            </a:r>
            <a:r>
              <a:rPr lang="ko-KR" altLang="en-US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앱을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update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해봅니다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03220" y="3910515"/>
            <a:ext cx="1487349" cy="386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479403" y="723868"/>
            <a:ext cx="462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Guide: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명령어 </a:t>
            </a:r>
            <a:r>
              <a:rPr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시 단어 간 구분은 모두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‘space’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입력하면 됩니다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006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[4] </a:t>
            </a:r>
            <a:r>
              <a:rPr lang="en-US" altLang="ko-KR" dirty="0"/>
              <a:t>Memory </a:t>
            </a:r>
            <a:r>
              <a:rPr lang="en-US" altLang="ko-KR" dirty="0" smtClean="0"/>
              <a:t>– Threshold </a:t>
            </a:r>
            <a:r>
              <a:rPr lang="ko-KR" altLang="en-US" smtClean="0"/>
              <a:t>변화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5904" y="1556320"/>
            <a:ext cx="35996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(1) 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-f luna://com.webos.service.bus/</a:t>
            </a:r>
            <a:r>
              <a:rPr lang="en-US" altLang="ko-KR" dirty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signal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/addmatch '{</a:t>
            </a:r>
            <a:r>
              <a:rPr lang="en-US" altLang="ko-KR" dirty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"category":"/com/</a:t>
            </a:r>
            <a:r>
              <a:rPr lang="en-US" altLang="ko-KR" dirty="0" err="1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webos</a:t>
            </a:r>
            <a:r>
              <a:rPr lang="en-US" altLang="ko-KR" dirty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/memory",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"method":"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thresholdChanged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", </a:t>
            </a:r>
            <a:r>
              <a:rPr lang="en-US" altLang="ko-KR" dirty="0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</a:t>
            </a:r>
            <a:r>
              <a:rPr lang="en-US" altLang="ko-KR" dirty="0" err="1">
                <a:solidFill>
                  <a:srgbClr val="92D05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subscribe":true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returnValue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대한 값이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true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확인되면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subscription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정상적으로 설정된 것임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1996" y="1557441"/>
            <a:ext cx="359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memstay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100 10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502" y="847924"/>
            <a:ext cx="826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개를 준비합니다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(SSH, Serial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상관 없음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먼저 터미널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명령을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실행시킨 상태에서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우측 명령을 실행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48" y="2203772"/>
            <a:ext cx="4377703" cy="11299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996" y="3496913"/>
            <a:ext cx="4475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(3)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아래와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같은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메시지가 출력됨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값에 변화가 생길 때마다 메시지가 출력되는 것임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03" y="4420243"/>
            <a:ext cx="2537979" cy="23458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71996" y="388203"/>
            <a:ext cx="462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Guide: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명령어 </a:t>
            </a:r>
            <a:r>
              <a:rPr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시 단어 간 구분은 모두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‘space’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입력하면 됩니다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02" y="4987926"/>
            <a:ext cx="4619625" cy="17335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15697" y="1863557"/>
            <a:ext cx="2232454" cy="312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9471" y="4921718"/>
            <a:ext cx="4707131" cy="1849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[4] </a:t>
            </a:r>
            <a:r>
              <a:rPr lang="en-US" altLang="ko-KR" dirty="0"/>
              <a:t>Memory </a:t>
            </a:r>
            <a:r>
              <a:rPr lang="en-US" altLang="ko-KR" dirty="0" smtClean="0"/>
              <a:t>– Threshold </a:t>
            </a:r>
            <a:r>
              <a:rPr lang="ko-KR" altLang="en-US" smtClean="0"/>
              <a:t>변화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2903" y="2411689"/>
            <a:ext cx="793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memstay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100 10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</a:p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Free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메모리를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100MB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남겨놓는 것을 목표로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10ms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간격으로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10MB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씩 할당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595" y="990637"/>
            <a:ext cx="826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memstay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User-level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메모리 점유 상태를 원하는 상태로 강제로 만드는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utilit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인자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1: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목표로 하는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free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메모리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size (MB)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인자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2: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강제 메모리 할당 간격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ms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인자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3: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강제 메모리 할당 단위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(MB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71996" y="388203"/>
            <a:ext cx="462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Guide: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명령어 </a:t>
            </a:r>
            <a:r>
              <a:rPr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시 단어 간 구분은 모두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‘space’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입력하면 됩니다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15" y="3419559"/>
            <a:ext cx="4619625" cy="17335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98084" y="3359138"/>
            <a:ext cx="4707131" cy="1849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2903" y="5515634"/>
            <a:ext cx="793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emstay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수행한 상태에서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cat /proc/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meminfo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”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등의 명령어로 메모리 정보를 확인해보기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4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[5] (</a:t>
            </a:r>
            <a:r>
              <a:rPr lang="ko-KR" altLang="en-US" smtClean="0"/>
              <a:t>참고</a:t>
            </a:r>
            <a:r>
              <a:rPr lang="en-US" altLang="ko-KR" dirty="0" smtClean="0"/>
              <a:t>) Memory – Fault </a:t>
            </a:r>
            <a:r>
              <a:rPr lang="ko-KR" altLang="en-US" smtClean="0"/>
              <a:t>발생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5903" y="1608403"/>
            <a:ext cx="8092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(1) 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-f luna://com.webos.service.bus/</a:t>
            </a:r>
            <a:r>
              <a:rPr lang="en-US" altLang="ko-KR" dirty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signal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/addmatch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'{</a:t>
            </a:r>
            <a:r>
              <a:rPr lang="en-US" altLang="ko-KR" dirty="0" smtClean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"category":"/com/</a:t>
            </a:r>
            <a:r>
              <a:rPr lang="en-US" altLang="ko-KR" dirty="0" err="1" smtClean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webos</a:t>
            </a:r>
            <a:r>
              <a:rPr lang="en-US" altLang="ko-KR" dirty="0" smtClean="0">
                <a:solidFill>
                  <a:srgbClr val="00B0F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/memory",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method":"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thresholdChanged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", </a:t>
            </a:r>
            <a:r>
              <a:rPr lang="en-US" altLang="ko-KR" dirty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</a:t>
            </a:r>
            <a:r>
              <a:rPr lang="en-US" altLang="ko-KR" dirty="0" err="1" smtClean="0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subscribe</a:t>
            </a:r>
            <a:r>
              <a:rPr lang="en-US" altLang="ko-KR" dirty="0" err="1">
                <a:solidFill>
                  <a:schemeClr val="accent6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":true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5903" y="3310646"/>
            <a:ext cx="359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(2) @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~# </a:t>
            </a:r>
            <a:r>
              <a:rPr lang="en-US" altLang="ko-KR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memstay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0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502" y="847924"/>
            <a:ext cx="826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터미널 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개를 준비합니다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(SSH, Serial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상관 없음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먼저 터미널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dirty="0" err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luna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-send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명령을 </a:t>
            </a:r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실행시킨 상태에서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우측 명령을 실행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903" y="4995371"/>
            <a:ext cx="447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(3) TV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화면</a:t>
            </a:r>
            <a:endParaRPr lang="en-US" altLang="ko-KR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Fault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발생했다는 팝업창이 뜸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1996" y="388203"/>
            <a:ext cx="4624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Guide: 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명령어 </a:t>
            </a:r>
            <a:r>
              <a:rPr lang="ko-KR" altLang="en-US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입력 시 단어 간 구분은 모두 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‘space’</a:t>
            </a:r>
            <a:r>
              <a:rPr lang="ko-KR" altLang="en-US" sz="120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입력하면 됩니다</a:t>
            </a:r>
            <a:r>
              <a:rPr lang="en-US" altLang="ko-KR" sz="1200" dirty="0" smtClean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8" y="4066075"/>
            <a:ext cx="8086616" cy="47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840715" y="2972163"/>
            <a:ext cx="1563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/>
            <a:r>
              <a:rPr lang="en-US" altLang="ko-KR" sz="3200" b="1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Q&amp;A</a:t>
            </a:r>
            <a:endParaRPr lang="en-US" altLang="ko-KR" sz="3200" b="1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3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13358" y="2871957"/>
            <a:ext cx="240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1463" algn="ctr"/>
            <a:r>
              <a:rPr lang="en-US" altLang="ko-KR" sz="3200" b="1" dirty="0" smtClean="0"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Thank you</a:t>
            </a:r>
            <a:endParaRPr lang="en-US" altLang="ko-KR" sz="3200" b="1" dirty="0">
              <a:latin typeface="LG스마트체2.0 Bold" panose="020B0600000101010101" pitchFamily="50" charset="-127"/>
              <a:ea typeface="LG스마트체2.0 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Luna </a:t>
            </a:r>
            <a:r>
              <a:rPr lang="en-US" altLang="ko-KR" dirty="0" smtClean="0"/>
              <a:t>Subscription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서비스 및 앱 간의 메시지를 주고 받는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IPC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인터페이스로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Luna-bus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사용함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(IPC: Inter-Process Communication)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일반적으로는 </a:t>
            </a: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바이너리를 이용해서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수신자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Service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의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응답을 받아 가는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형태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로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사용됨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-send: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call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할 수 있게 하는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utility.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ls-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hubd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는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luna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-send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와 서비스들 사이에서 중재자 역할을 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8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반면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en-US" altLang="ko-KR" dirty="0" smtClean="0">
                <a:solidFill>
                  <a:srgbClr val="0070C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Subscription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Client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Service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걸면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발생할 때마다 그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메시지를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Service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Client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들에게 전달해주는 방식임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5" y="3059591"/>
            <a:ext cx="8734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Luna </a:t>
            </a:r>
            <a:r>
              <a:rPr lang="en-US" altLang="ko-KR" dirty="0" smtClean="0"/>
              <a:t>Subscription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정상적으로 등록되면 이후에는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Publisher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서비스로부터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Subscriber(s)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서비스로의 메시지 전달이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P2P (Peer to Peer)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방식으로 수행됨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98247" y="3736194"/>
            <a:ext cx="1232704" cy="5150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48763" y="2923923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48763" y="3736193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48762" y="4590008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66798" y="2670725"/>
            <a:ext cx="2058364" cy="279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467353" y="2304052"/>
            <a:ext cx="184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0063" y="3366861"/>
            <a:ext cx="12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Publisher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10800000">
            <a:off x="3534639" y="3554601"/>
            <a:ext cx="1348761" cy="878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822763" y="3839840"/>
            <a:ext cx="1735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</a:t>
            </a:r>
            <a:endParaRPr lang="en-US" altLang="ko-KR" sz="1400" i="1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8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Luna </a:t>
            </a:r>
            <a:r>
              <a:rPr lang="en-US" altLang="ko-KR" dirty="0" smtClean="0"/>
              <a:t>Subscription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정상적으로 등록되면 이후에는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Publisher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서비스로부터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Subscriber(s)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서비스로의 메시지 전달이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P2P (Peer to Peer)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방식으로 수행됨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98247" y="3736194"/>
            <a:ext cx="1232704" cy="5150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48763" y="2923923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48763" y="3736193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48762" y="4590008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66798" y="2670725"/>
            <a:ext cx="2058364" cy="279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467353" y="2304052"/>
            <a:ext cx="184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10063" y="3366861"/>
            <a:ext cx="12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Publisher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07700" y="2873682"/>
            <a:ext cx="1373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 </a:t>
            </a:r>
            <a:r>
              <a:rPr lang="ko-KR" altLang="en-US" sz="1400" i="1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</a:t>
            </a:r>
            <a:endParaRPr lang="en-US" altLang="ko-KR" sz="1400" i="1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4" name="폭발 1 3"/>
          <p:cNvSpPr/>
          <p:nvPr/>
        </p:nvSpPr>
        <p:spPr>
          <a:xfrm rot="10800000">
            <a:off x="3596612" y="3187507"/>
            <a:ext cx="1292572" cy="1284465"/>
          </a:xfrm>
          <a:prstGeom prst="irregularSeal1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9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Luna </a:t>
            </a:r>
            <a:r>
              <a:rPr lang="en-US" altLang="ko-KR" dirty="0" smtClean="0"/>
              <a:t>Subscription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99326" y="956830"/>
            <a:ext cx="803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정상적으로 등록되면 이후에는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Publisher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서비스로부터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Subscriber(s)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서비스로의 메시지 전달이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P2P (Peer to Peer)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방식으로 수행됨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98247" y="3736194"/>
            <a:ext cx="1232704" cy="5150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48763" y="2923923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48763" y="3736193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48762" y="4590008"/>
            <a:ext cx="1232704" cy="5150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8" idx="3"/>
            <a:endCxn id="11" idx="1"/>
          </p:cNvCxnSpPr>
          <p:nvPr/>
        </p:nvCxnSpPr>
        <p:spPr>
          <a:xfrm flipV="1">
            <a:off x="3130951" y="3993730"/>
            <a:ext cx="2617812" cy="1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6798" y="2670725"/>
            <a:ext cx="2058364" cy="279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467353" y="2304052"/>
            <a:ext cx="184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Subscriber(s)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23" name="직선 화살표 연결선 22"/>
          <p:cNvCxnSpPr>
            <a:stCxn id="8" idx="3"/>
            <a:endCxn id="12" idx="1"/>
          </p:cNvCxnSpPr>
          <p:nvPr/>
        </p:nvCxnSpPr>
        <p:spPr>
          <a:xfrm>
            <a:off x="3130951" y="3993731"/>
            <a:ext cx="2617811" cy="853814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  <a:endCxn id="10" idx="1"/>
          </p:cNvCxnSpPr>
          <p:nvPr/>
        </p:nvCxnSpPr>
        <p:spPr>
          <a:xfrm flipV="1">
            <a:off x="3130951" y="3181460"/>
            <a:ext cx="2617812" cy="812271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10063" y="3366861"/>
            <a:ext cx="12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Publisher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2588" y="3434207"/>
            <a:ext cx="173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FF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Subscription Message</a:t>
            </a:r>
            <a:endParaRPr lang="en-US" altLang="ko-KR" sz="1400" i="1" dirty="0">
              <a:solidFill>
                <a:srgbClr val="FF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51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Subscription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4210" y="999015"/>
            <a:ext cx="609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[Subscription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요청을 받았을 때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등록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코드 예제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6" y="1368347"/>
            <a:ext cx="7372350" cy="3076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398" y="4558782"/>
            <a:ext cx="7946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LSMessageIsSubscription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)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Inbound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메시지가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ubscription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요청을 포함하고 있는지 검사함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LSSubscriptionAdd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subscription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을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binding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Binding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 되면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이벤트가 발생할 시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subscription list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있는 모든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key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대해 메세지가 전달 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93144" y="2700687"/>
            <a:ext cx="2305645" cy="240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020117" y="3061781"/>
            <a:ext cx="3899667" cy="240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Subscription API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9328" y="851755"/>
            <a:ext cx="7946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LSMessageIsSubscription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LSSubscriptionAdd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80" y="1194487"/>
            <a:ext cx="6343504" cy="2090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714" y="3689460"/>
            <a:ext cx="6325446" cy="31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Luna Subscription API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1398" y="4558782"/>
            <a:ext cx="7946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LSSubscriptionReply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특정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event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발생 시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메세지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(reply)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를 전달함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AA5A0-BEA2-409C-BCC5-CF0E0B4BF04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48" y="1493604"/>
            <a:ext cx="7391400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4210" y="1045311"/>
            <a:ext cx="489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[Event 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발생 시 </a:t>
            </a:r>
            <a:r>
              <a:rPr lang="en-US" altLang="ko-KR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Reply</a:t>
            </a:r>
            <a:r>
              <a:rPr lang="ko-KR" altLang="en-US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수행</a:t>
            </a:r>
            <a:r>
              <a:rPr lang="ko-KR" altLang="en-US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하는 코드 예제</a:t>
            </a:r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87879" y="3319850"/>
            <a:ext cx="5868510" cy="2540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37048</TotalTime>
  <Words>1379</Words>
  <Application>Microsoft Office PowerPoint</Application>
  <PresentationFormat>화면 슬라이드 쇼(4:3)</PresentationFormat>
  <Paragraphs>266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LG스마트체 Regular</vt:lpstr>
      <vt:lpstr>LG스마트체2.0 Bold</vt:lpstr>
      <vt:lpstr>LG스마트체2.0 Regular</vt:lpstr>
      <vt:lpstr>맑은 고딕</vt:lpstr>
      <vt:lpstr>Arial</vt:lpstr>
      <vt:lpstr>Calibri</vt:lpstr>
      <vt:lpstr>Calibri Light</vt:lpstr>
      <vt:lpstr>Wingdings</vt:lpstr>
      <vt:lpstr>Office 테마</vt:lpstr>
      <vt:lpstr>시스템 2강: webOS Luna Subscription &amp; Signal</vt:lpstr>
      <vt:lpstr>PowerPoint 프레젠테이션</vt:lpstr>
      <vt:lpstr>Luna Subscription</vt:lpstr>
      <vt:lpstr>Luna Subscription</vt:lpstr>
      <vt:lpstr>Luna Subscription</vt:lpstr>
      <vt:lpstr>Luna Subscription</vt:lpstr>
      <vt:lpstr>Luna Subscription API</vt:lpstr>
      <vt:lpstr>Luna Subscription API</vt:lpstr>
      <vt:lpstr>Luna Subscription API</vt:lpstr>
      <vt:lpstr>Luna Subscription API</vt:lpstr>
      <vt:lpstr>PowerPoint 프레젠테이션</vt:lpstr>
      <vt:lpstr>Luna Signal</vt:lpstr>
      <vt:lpstr>Luna Signal</vt:lpstr>
      <vt:lpstr>Luna Signal</vt:lpstr>
      <vt:lpstr>Luna Signal</vt:lpstr>
      <vt:lpstr>Luna Signal</vt:lpstr>
      <vt:lpstr>Luna Signal API</vt:lpstr>
      <vt:lpstr>Luna Signal API</vt:lpstr>
      <vt:lpstr>Luna Signal API</vt:lpstr>
      <vt:lpstr>Luna Signal API</vt:lpstr>
      <vt:lpstr>PowerPoint 프레젠테이션</vt:lpstr>
      <vt:lpstr>[1] Application – Foreground App. 변화</vt:lpstr>
      <vt:lpstr>[2] Application – Running App. 변화</vt:lpstr>
      <vt:lpstr>[3] Application – App. List 변화</vt:lpstr>
      <vt:lpstr>[4] Memory – Threshold 변화</vt:lpstr>
      <vt:lpstr>[4] Memory – Threshold 변화</vt:lpstr>
      <vt:lpstr>[5] (참고) Memory – Fault 발생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최준호/책임연구원/TV멀티SoC플랫폼개발Project(juno.choi@lge.com)</dc:creator>
  <cp:lastModifiedBy>조용현/연구원/TV BSP Solution팀(y.cho@lge.com)</cp:lastModifiedBy>
  <cp:revision>557</cp:revision>
  <dcterms:created xsi:type="dcterms:W3CDTF">2023-06-02T00:02:14Z</dcterms:created>
  <dcterms:modified xsi:type="dcterms:W3CDTF">2024-05-12T03:08:18Z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2023-10-10T00:29:29Z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35557228-f6ad-4bcb-a07f-6ca571d38030</vt:lpwstr>
  </property>
  <property fmtid="{D5CDD505-2E9C-101B-9397-08002B2CF9AE}" pid="8" name="MSIP_Label_cc6ed9fc-fefc-4a0c-a6d6-10cf236c0d4f_ContentBits">
    <vt:lpwstr>1</vt:lpwstr>
  </property>
</Properties>
</file>