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573" r:id="rId3"/>
    <p:sldId id="577" r:id="rId4"/>
    <p:sldId id="575" r:id="rId5"/>
    <p:sldId id="579" r:id="rId6"/>
    <p:sldId id="580" r:id="rId7"/>
    <p:sldId id="567" r:id="rId8"/>
    <p:sldId id="568" r:id="rId9"/>
    <p:sldId id="576" r:id="rId10"/>
    <p:sldId id="571" r:id="rId11"/>
    <p:sldId id="569" r:id="rId12"/>
    <p:sldId id="574" r:id="rId13"/>
    <p:sldId id="594" r:id="rId14"/>
    <p:sldId id="581" r:id="rId15"/>
    <p:sldId id="578" r:id="rId16"/>
    <p:sldId id="583" r:id="rId17"/>
    <p:sldId id="572" r:id="rId18"/>
    <p:sldId id="582" r:id="rId19"/>
    <p:sldId id="586" r:id="rId20"/>
    <p:sldId id="587" r:id="rId21"/>
    <p:sldId id="588" r:id="rId22"/>
    <p:sldId id="589" r:id="rId23"/>
    <p:sldId id="592" r:id="rId24"/>
    <p:sldId id="593" r:id="rId25"/>
    <p:sldId id="591" r:id="rId26"/>
    <p:sldId id="519" r:id="rId27"/>
    <p:sldId id="520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4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5534" userDrawn="1">
          <p15:clr>
            <a:srgbClr val="A4A3A4"/>
          </p15:clr>
        </p15:guide>
        <p15:guide id="4" orient="horz" pos="7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38" autoAdjust="0"/>
    <p:restoredTop sz="95700" autoAdjust="0"/>
  </p:normalViewPr>
  <p:slideViewPr>
    <p:cSldViewPr snapToGrid="0">
      <p:cViewPr varScale="1">
        <p:scale>
          <a:sx n="165" d="100"/>
          <a:sy n="165" d="100"/>
        </p:scale>
        <p:origin x="2034" y="132"/>
      </p:cViewPr>
      <p:guideLst>
        <p:guide pos="249"/>
        <p:guide orient="horz" pos="2160"/>
        <p:guide pos="5534"/>
        <p:guide orient="horz" pos="731"/>
      </p:guideLst>
    </p:cSldViewPr>
  </p:slideViewPr>
  <p:outlineViewPr>
    <p:cViewPr>
      <p:scale>
        <a:sx n="33" d="100"/>
        <a:sy n="33" d="100"/>
      </p:scale>
      <p:origin x="0" y="-127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BBC48-310C-4A45-B9EF-09DCBBC25959}" type="datetimeFigureOut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967DC-DF8D-4D60-8DDC-E8C2DAD3A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4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dirty="0" smtClean="0"/>
              <a:t>툴에 대한 기본 원리 및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에 대한 이해를 높이고 실습을 하도록 한다</a:t>
            </a:r>
            <a:r>
              <a:rPr lang="en-US" altLang="ko-KR" dirty="0" smtClean="0"/>
              <a:t>.</a:t>
            </a:r>
          </a:p>
          <a:p>
            <a:pPr rtl="0"/>
            <a:r>
              <a:rPr lang="ko-KR" altLang="en-US" dirty="0" smtClean="0"/>
              <a:t>성능에 대한 기초 이해 및 툴에 대한 사용법을 배운다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44434-F114-4408-A3EB-935E5124CD7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693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84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88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88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05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성능</a:t>
            </a:r>
            <a:r>
              <a:rPr lang="ko-KR" altLang="en-US" baseline="0" dirty="0" smtClean="0"/>
              <a:t> 이슈가 발생하면 </a:t>
            </a:r>
            <a:r>
              <a:rPr lang="en-US" altLang="ko-KR" baseline="0" dirty="0" smtClean="0"/>
              <a:t>CPU </a:t>
            </a:r>
            <a:r>
              <a:rPr lang="ko-KR" altLang="en-US" baseline="0" smtClean="0"/>
              <a:t>점유율을 항상 확인 </a:t>
            </a:r>
            <a:endParaRPr lang="en-US" altLang="ko-KR" baseline="0" dirty="0" smtClean="0"/>
          </a:p>
          <a:p>
            <a:r>
              <a:rPr lang="ko-KR" altLang="en-US" baseline="0" dirty="0" smtClean="0"/>
              <a:t>어떤 자원이 이용되던지 </a:t>
            </a:r>
            <a:r>
              <a:rPr lang="en-US" altLang="ko-KR" baseline="0" dirty="0" smtClean="0"/>
              <a:t>CPU </a:t>
            </a:r>
            <a:r>
              <a:rPr lang="ko-KR" altLang="en-US" baseline="0" smtClean="0"/>
              <a:t>점유율이 증가</a:t>
            </a:r>
            <a:endParaRPr lang="en-US" altLang="ko-KR" baseline="0" dirty="0" smtClean="0"/>
          </a:p>
          <a:p>
            <a:r>
              <a:rPr lang="ko-KR" altLang="en-US" baseline="0" dirty="0" smtClean="0"/>
              <a:t>우리가 가장 빨리 접근 할 수 밖에 없는 툴 </a:t>
            </a:r>
            <a:r>
              <a:rPr lang="en-US" altLang="ko-KR" baseline="0" dirty="0" smtClean="0"/>
              <a:t>: top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37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5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616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829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63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성능</a:t>
            </a:r>
            <a:r>
              <a:rPr lang="ko-KR" altLang="en-US" baseline="0" dirty="0" smtClean="0"/>
              <a:t> 이슈가 발생하면 </a:t>
            </a:r>
            <a:r>
              <a:rPr lang="en-US" altLang="ko-KR" baseline="0" dirty="0" smtClean="0"/>
              <a:t>CPU </a:t>
            </a:r>
            <a:r>
              <a:rPr lang="ko-KR" altLang="en-US" baseline="0" smtClean="0"/>
              <a:t>점유율을 항상 확인 </a:t>
            </a:r>
            <a:endParaRPr lang="en-US" altLang="ko-KR" baseline="0" dirty="0" smtClean="0"/>
          </a:p>
          <a:p>
            <a:r>
              <a:rPr lang="ko-KR" altLang="en-US" baseline="0" dirty="0" smtClean="0"/>
              <a:t>어떤 자원이 이용되던지 </a:t>
            </a:r>
            <a:r>
              <a:rPr lang="en-US" altLang="ko-KR" baseline="0" dirty="0" smtClean="0"/>
              <a:t>CPU </a:t>
            </a:r>
            <a:r>
              <a:rPr lang="ko-KR" altLang="en-US" baseline="0" smtClean="0"/>
              <a:t>점유율이 증가</a:t>
            </a:r>
            <a:endParaRPr lang="en-US" altLang="ko-KR" baseline="0" dirty="0" smtClean="0"/>
          </a:p>
          <a:p>
            <a:r>
              <a:rPr lang="ko-KR" altLang="en-US" baseline="0" dirty="0" smtClean="0"/>
              <a:t>우리가 가장 빨리 접근 할 수 밖에 없는 툴 </a:t>
            </a:r>
            <a:r>
              <a:rPr lang="en-US" altLang="ko-KR" baseline="0" dirty="0" smtClean="0"/>
              <a:t>: top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884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성능</a:t>
            </a:r>
            <a:r>
              <a:rPr lang="ko-KR" altLang="en-US" baseline="0" dirty="0" smtClean="0"/>
              <a:t> 이슈가 발생하면 </a:t>
            </a:r>
            <a:r>
              <a:rPr lang="en-US" altLang="ko-KR" baseline="0" dirty="0" smtClean="0"/>
              <a:t>CPU </a:t>
            </a:r>
            <a:r>
              <a:rPr lang="ko-KR" altLang="en-US" baseline="0" smtClean="0"/>
              <a:t>점유율을 항상 확인 </a:t>
            </a:r>
            <a:endParaRPr lang="en-US" altLang="ko-KR" baseline="0" dirty="0" smtClean="0"/>
          </a:p>
          <a:p>
            <a:r>
              <a:rPr lang="ko-KR" altLang="en-US" baseline="0" dirty="0" smtClean="0"/>
              <a:t>어떤 자원이 이용되던지 </a:t>
            </a:r>
            <a:r>
              <a:rPr lang="en-US" altLang="ko-KR" baseline="0" dirty="0" smtClean="0"/>
              <a:t>CPU </a:t>
            </a:r>
            <a:r>
              <a:rPr lang="ko-KR" altLang="en-US" baseline="0" smtClean="0"/>
              <a:t>점유율이 증가</a:t>
            </a:r>
            <a:endParaRPr lang="en-US" altLang="ko-KR" baseline="0" dirty="0" smtClean="0"/>
          </a:p>
          <a:p>
            <a:r>
              <a:rPr lang="ko-KR" altLang="en-US" baseline="0" dirty="0" smtClean="0"/>
              <a:t>우리가 가장 빨리 접근 할 수 밖에 없는 툴 </a:t>
            </a:r>
            <a:r>
              <a:rPr lang="en-US" altLang="ko-KR" baseline="0" dirty="0" smtClean="0"/>
              <a:t>: top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243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189B1-76C9-443D-AC1C-8055AA134ECC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664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189B1-76C9-443D-AC1C-8055AA134ECC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45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189B1-76C9-443D-AC1C-8055AA134ECC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08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189B1-76C9-443D-AC1C-8055AA134ECC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06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189B1-76C9-443D-AC1C-8055AA134ECC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254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189B1-76C9-443D-AC1C-8055AA134ECC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69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00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532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91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성능</a:t>
            </a:r>
            <a:r>
              <a:rPr lang="ko-KR" altLang="en-US" baseline="0" dirty="0" smtClean="0"/>
              <a:t> 이슈가 발생하면 </a:t>
            </a:r>
            <a:r>
              <a:rPr lang="en-US" altLang="ko-KR" baseline="0" dirty="0" smtClean="0"/>
              <a:t>CPU </a:t>
            </a:r>
            <a:r>
              <a:rPr lang="ko-KR" altLang="en-US" baseline="0" smtClean="0"/>
              <a:t>점유율을 항상 확인 </a:t>
            </a:r>
            <a:endParaRPr lang="en-US" altLang="ko-KR" baseline="0" dirty="0" smtClean="0"/>
          </a:p>
          <a:p>
            <a:r>
              <a:rPr lang="ko-KR" altLang="en-US" baseline="0" dirty="0" smtClean="0"/>
              <a:t>어떤 자원이 이용되던지 </a:t>
            </a:r>
            <a:r>
              <a:rPr lang="en-US" altLang="ko-KR" baseline="0" dirty="0" smtClean="0"/>
              <a:t>CPU </a:t>
            </a:r>
            <a:r>
              <a:rPr lang="ko-KR" altLang="en-US" baseline="0" smtClean="0"/>
              <a:t>점유율이 증가</a:t>
            </a:r>
            <a:endParaRPr lang="en-US" altLang="ko-KR" baseline="0" dirty="0" smtClean="0"/>
          </a:p>
          <a:p>
            <a:r>
              <a:rPr lang="ko-KR" altLang="en-US" baseline="0" dirty="0" smtClean="0"/>
              <a:t>우리가 가장 빨리 접근 할 수 밖에 없는 툴 </a:t>
            </a:r>
            <a:r>
              <a:rPr lang="en-US" altLang="ko-KR" baseline="0" dirty="0" smtClean="0"/>
              <a:t>: top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877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093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19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84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C065-1D37-4BE2-833D-CB651CE1BD4C}" type="datetime1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178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BB58-1B10-4909-B276-5CBBDD83C7C4}" type="datetime1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8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5CFD-BE58-45D5-A14E-FDF9CE9FD8BB}" type="datetime1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446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093C-C8EB-4CF6-B058-5EC8C7E365E7}" type="datetime1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04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327" y="908613"/>
            <a:ext cx="8391645" cy="5268350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A50034"/>
              </a:buClr>
              <a:buFont typeface="Wingdings" panose="05000000000000000000" pitchFamily="2" charset="2"/>
              <a:buChar char="§"/>
              <a:defRPr sz="20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>
              <a:lnSpc>
                <a:spcPct val="100000"/>
              </a:lnSpc>
              <a:defRPr sz="18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2pPr>
            <a:lvl3pPr>
              <a:lnSpc>
                <a:spcPct val="100000"/>
              </a:lnSpc>
              <a:defRPr sz="16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3pPr>
            <a:lvl4pPr>
              <a:lnSpc>
                <a:spcPct val="100000"/>
              </a:lnSpc>
              <a:defRPr sz="14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4pPr>
            <a:lvl5pPr>
              <a:lnSpc>
                <a:spcPct val="100000"/>
              </a:lnSpc>
              <a:defRPr sz="14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34442" y="336047"/>
            <a:ext cx="110464" cy="294572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 smtClean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99720" y="699785"/>
            <a:ext cx="85912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99326" y="301103"/>
            <a:ext cx="8391645" cy="364099"/>
          </a:xfrm>
        </p:spPr>
        <p:txBody>
          <a:bodyPr>
            <a:noAutofit/>
          </a:bodyPr>
          <a:lstStyle>
            <a:lvl1pPr>
              <a:defRPr sz="2400" b="1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8" name="날짜 개체 틀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9AE3-FB47-4108-B326-A76C607B0683}" type="datetime1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74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327" y="908613"/>
            <a:ext cx="4074061" cy="5268350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A50034"/>
              </a:buClr>
              <a:buFont typeface="Wingdings" panose="05000000000000000000" pitchFamily="2" charset="2"/>
              <a:buChar char="§"/>
              <a:defRPr sz="20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>
              <a:lnSpc>
                <a:spcPct val="100000"/>
              </a:lnSpc>
              <a:defRPr sz="18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2pPr>
            <a:lvl3pPr>
              <a:lnSpc>
                <a:spcPct val="100000"/>
              </a:lnSpc>
              <a:defRPr sz="16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3pPr>
            <a:lvl4pPr>
              <a:lnSpc>
                <a:spcPct val="100000"/>
              </a:lnSpc>
              <a:defRPr sz="14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4pPr>
            <a:lvl5pPr>
              <a:lnSpc>
                <a:spcPct val="100000"/>
              </a:lnSpc>
              <a:defRPr sz="14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34442" y="336047"/>
            <a:ext cx="110464" cy="294572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 smtClean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99720" y="699785"/>
            <a:ext cx="85912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99326" y="301103"/>
            <a:ext cx="8391645" cy="364099"/>
          </a:xfrm>
        </p:spPr>
        <p:txBody>
          <a:bodyPr>
            <a:noAutofit/>
          </a:bodyPr>
          <a:lstStyle>
            <a:lvl1pPr>
              <a:defRPr sz="2400" b="1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8" name="날짜 개체 틀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936C-C8D5-4D3C-B1F9-73D11C8391AA}" type="datetime1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04112" y="908613"/>
            <a:ext cx="4074061" cy="5268350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A50034"/>
              </a:buClr>
              <a:buFont typeface="Wingdings" panose="05000000000000000000" pitchFamily="2" charset="2"/>
              <a:buChar char="§"/>
              <a:defRPr sz="20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>
              <a:lnSpc>
                <a:spcPct val="100000"/>
              </a:lnSpc>
              <a:defRPr sz="18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2pPr>
            <a:lvl3pPr>
              <a:lnSpc>
                <a:spcPct val="100000"/>
              </a:lnSpc>
              <a:defRPr sz="16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3pPr>
            <a:lvl4pPr>
              <a:lnSpc>
                <a:spcPct val="100000"/>
              </a:lnSpc>
              <a:defRPr sz="14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4pPr>
            <a:lvl5pPr>
              <a:lnSpc>
                <a:spcPct val="100000"/>
              </a:lnSpc>
              <a:defRPr sz="14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97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352" y="1008036"/>
            <a:ext cx="7776236" cy="2852737"/>
          </a:xfrm>
        </p:spPr>
        <p:txBody>
          <a:bodyPr anchor="b">
            <a:normAutofit/>
          </a:bodyPr>
          <a:lstStyle>
            <a:lvl1pPr>
              <a:defRPr sz="36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352" y="3887761"/>
            <a:ext cx="777623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214F-7BB2-45FA-86FB-4CE45DFA8782}" type="datetime1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623888" y="3353477"/>
            <a:ext cx="110464" cy="412118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 smtClean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101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5BEB-4F17-45F7-8405-ECFA3BEF87E1}" type="datetime1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489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1B44-A1EC-44B3-A23F-53ECE7AAC295}" type="datetime1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210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6B5D-2DA9-4F64-9CF2-7981484E4E56}" type="datetime1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67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F686-5C7F-4570-9A16-7677A8A9D408}" type="datetime1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34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2E2E-4C74-4D5B-B7D5-F7A2896FC274}" type="datetime1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81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298C6-2D86-4123-955D-7247B2A827EC}" type="datetime1">
              <a:rPr lang="ko-KR" altLang="en-US" smtClean="0"/>
              <a:t>2024-04-26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7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root@192.168.0.x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61157" y="661308"/>
            <a:ext cx="10082151" cy="1396144"/>
          </a:xfrm>
        </p:spPr>
        <p:txBody>
          <a:bodyPr anchor="ctr">
            <a:noAutofit/>
          </a:bodyPr>
          <a:lstStyle/>
          <a:p>
            <a:r>
              <a:rPr lang="ko-KR" altLang="en-US" sz="32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시스템 </a:t>
            </a:r>
            <a:r>
              <a:rPr lang="en-US" altLang="ko-KR" sz="32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r>
              <a:rPr lang="ko-KR" altLang="en-US" sz="32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강</a:t>
            </a:r>
            <a:r>
              <a:rPr lang="en-US" altLang="ko-KR" sz="32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TV </a:t>
            </a:r>
            <a:r>
              <a:rPr lang="ko-KR" altLang="en-US" sz="32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시스템 연결 </a:t>
            </a:r>
            <a:r>
              <a:rPr lang="ko-KR" altLang="en-US" sz="32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이론과 실제</a:t>
            </a:r>
            <a:endParaRPr lang="ko-KR" altLang="en-US" sz="3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3" y="5271128"/>
            <a:ext cx="9144000" cy="1030899"/>
          </a:xfrm>
        </p:spPr>
        <p:txBody>
          <a:bodyPr anchor="ctr">
            <a:normAutofit/>
          </a:bodyPr>
          <a:lstStyle/>
          <a:p>
            <a:r>
              <a:rPr lang="en-US" altLang="ko-KR" sz="1800" b="1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en-US" altLang="ko-KR" sz="18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SW</a:t>
            </a:r>
            <a:r>
              <a:rPr lang="ko-KR" altLang="en-US" sz="18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개발그룹 </a:t>
            </a:r>
            <a:r>
              <a:rPr lang="en-US" altLang="ko-KR" sz="18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&gt; System Optimization Part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456086" y="2273497"/>
            <a:ext cx="4231835" cy="2701295"/>
            <a:chOff x="4808984" y="3487211"/>
            <a:chExt cx="4788532" cy="3443432"/>
          </a:xfrm>
        </p:grpSpPr>
        <p:pic>
          <p:nvPicPr>
            <p:cNvPr id="8" name="Picture 4" descr="http://cdn3.sbnation.com/assets/3819011/lg-webos-tv-theverge-1_56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5108" y="3487211"/>
              <a:ext cx="3672408" cy="3364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984" y="5124016"/>
              <a:ext cx="1806627" cy="1806627"/>
            </a:xfrm>
            <a:prstGeom prst="rect">
              <a:avLst/>
            </a:prstGeom>
          </p:spPr>
        </p:pic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UART (Universal Asynchronous Receiver / Transmitter)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2427" y="925495"/>
            <a:ext cx="78345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범용 </a:t>
            </a:r>
            <a:r>
              <a:rPr lang="ko-KR" altLang="en-US" b="1" dirty="0" err="1">
                <a:solidFill>
                  <a:schemeClr val="accent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비동기화</a:t>
            </a: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송수신기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병렬 데이터의 형태를 직렬 방식으로 전환하여 데이터를 전송하는 컴퓨터 하드웨어의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일종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임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UART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일반적으로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RS-232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RS-422, RS-485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같은 통신 표준과 함께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사용함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 데이터는 메모리 또는 레지스터에 들어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있어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이것을 차례대로 읽어 직렬화 하여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통신함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최대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bit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기본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단위임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951" y="3790708"/>
            <a:ext cx="4108560" cy="2739040"/>
          </a:xfrm>
          <a:prstGeom prst="rect">
            <a:avLst/>
          </a:prstGeom>
        </p:spPr>
      </p:pic>
      <p:pic>
        <p:nvPicPr>
          <p:cNvPr id="1032" name="Picture 8" descr="https://upload.wikimedia.org/wikipedia/commons/thumb/f/f9/Hermstedt_Leonardo_SP-PCI_-_Motorola_MC68681FN-7993.jpg/220px-Hermstedt_Leonardo_SP-PCI_-_Motorola_MC68681FN-799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876" y="4464925"/>
            <a:ext cx="1551691" cy="155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53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RS-232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394977" y="4527700"/>
            <a:ext cx="7521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RS232C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ko-KR" altLang="en-US" dirty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5122" name="Picture 2" descr="What is the RS-232 interface standard? - plc247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90" y="1451425"/>
            <a:ext cx="7531316" cy="44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51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RS-232 (Recommended Standard 232)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2427" y="925495"/>
            <a:ext cx="78345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RS-232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1960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년에 도입된 표준의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하나로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음향 커플러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모뎀 등을 접속하는 직렬 방식의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인터페이스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중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하나임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인터페이스는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포트라고도 하여 일반적으로 직렬 포트라고 불리기도 함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주변기기의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접속 용도에는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USB, IEEE1394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등과 통신 용도로는 이더넷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ethernet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등에 그 역할이 대체되고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있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음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노이즈에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큰 영향을 받지 않고 먼 곳까지 신호를 전달하고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단순하게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사용할 수 있다는 점에서 유용함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일반적으로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 케이블에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10m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정도까지는 정상적으로 데이터를 통신할 수 있게 되어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있음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074" name="Picture 2" descr="업무일지]RS232 to LVTTL 변환하기(232핀맵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511" y="4484446"/>
            <a:ext cx="4593274" cy="223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Baud Rate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2427" y="925495"/>
            <a:ext cx="78345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Baud(</a:t>
            </a:r>
            <a:r>
              <a:rPr lang="en-US" altLang="ko-KR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Bd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: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전기통신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전자공학에서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초당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펄스 수 또는 초당 심볼 수를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뜻함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Baud Rate :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디지털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영역에서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전송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속도를 나타내는 개념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시스템의 효율성과 기능을 평가하는 데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사용됨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초당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전압 변화 또는 펄스와 같은 신호 변경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횟수로 정량화함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즉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신호가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초에 상태를 몇 번이나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변경하는지로 측정함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vs Bit Rate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Baud Rate(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전송 속도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초당 신호 변경 수를 계산하는 반면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Bit Rate(bit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전송률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또는 초당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bit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(bps)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초당 전송되는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bit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수를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측정함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대부분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디지털 시스템에서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1baudrate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은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1bps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같지만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특정 시스템에서는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하나의 신호 변경이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1bit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이상을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의미하여 </a:t>
            </a:r>
            <a:r>
              <a:rPr lang="en-US" altLang="ko-KR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baudrate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보다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bps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높아질 수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있음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026" name="Picture 2" descr="https://imagedelivery.net/18UVgGw3r6F-x0cJ-DNIXQ/riverdi.com/2023/08/baud-rate-rys.webp/w=99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614" y="4372446"/>
            <a:ext cx="5147036" cy="228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5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9169" y="2878403"/>
            <a:ext cx="73614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/>
            <a:r>
              <a:rPr lang="en-US" altLang="ko-KR" sz="3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Remote Communication Concepts</a:t>
            </a:r>
            <a:endParaRPr lang="ko-KR" altLang="en-US" sz="3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7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Remote Communication</a:t>
            </a:r>
            <a:endParaRPr lang="ko-KR" altLang="en-US" dirty="0"/>
          </a:p>
        </p:txBody>
      </p:sp>
      <p:pic>
        <p:nvPicPr>
          <p:cNvPr id="3074" name="Picture 2" descr="서버 컴퓨터 pc - 다운로드 무료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76" y="3882019"/>
            <a:ext cx="1974167" cy="197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메인 보드 - 무료 컴퓨터개 아이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337575" y="3951463"/>
            <a:ext cx="1712010" cy="171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화면 - 무료 과학 기술개 아이콘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218" y="2005337"/>
            <a:ext cx="1573457" cy="157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659758" y="1493134"/>
            <a:ext cx="3078865" cy="495396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990604" y="5945521"/>
            <a:ext cx="14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 / Server</a:t>
            </a:r>
          </a:p>
        </p:txBody>
      </p:sp>
      <p:pic>
        <p:nvPicPr>
          <p:cNvPr id="7174" name="Picture 6" descr="와이파이 라우터 - 무료 연락개 아이콘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08" y="908817"/>
            <a:ext cx="1514053" cy="151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rossout diag 점선 라 - 사용자 인터페이스 및 제스처 아이콘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038" y="2229359"/>
            <a:ext cx="1522754" cy="152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Crossout diag 점선 라 - 사용자 인터페이스 및 제스처 아이콘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75636">
            <a:off x="3833771" y="2018151"/>
            <a:ext cx="1522754" cy="152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310181" y="768734"/>
            <a:ext cx="96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Router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40774" y="2551379"/>
            <a:ext cx="1863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Route #2</a:t>
            </a:r>
          </a:p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Remote Communication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41866" y="1052367"/>
            <a:ext cx="96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TV set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1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Telnet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2427" y="925495"/>
            <a:ext cx="78345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Telnet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은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인터넷이나 로컬 영역 네트워크 연결에 쓰이는 네트워크 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프로토콜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중 하나임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RFC15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시작으로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1969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년에 개발되었으며 최초의 인터넷 표준들 가운데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하나로서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IETF STD 8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표준화됨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TCP/IP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스택을 갖춘 대부분의 네트워크 장비와 운영 체제들은 원격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구성을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위해 몇 가지 종류의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Telnet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서비스 서버를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지원함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보안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문제 때문에 사용률이 감소하여 원격 제어를 위해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SSH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대체됨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2050" name="Picture 2" descr="RAON CTF - WEB Essenti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207" y="4019175"/>
            <a:ext cx="5010698" cy="253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16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SSH (Secure </a:t>
            </a:r>
            <a:r>
              <a:rPr lang="en-US" altLang="ko-KR" dirty="0" err="1"/>
              <a:t>SHell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2427" y="925495"/>
            <a:ext cx="78345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시큐어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셸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(SSH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은 네트워크 상의 다른 컴퓨터에 로그인하거나 원격 시스템에서 명령을 실행하고 다른 시스템으로 파일을 복사할 수 있도록 해 주는 응용 프로그램 또는 그 프로토콜을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가리킴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기존의 </a:t>
            </a:r>
            <a:r>
              <a:rPr lang="en-US" altLang="ko-KR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rsh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rlogin,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Telnet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등을 대체하기 위해 설계되었으며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강력한 인증 방법 및 안전하지 못한 네트워크에서 안전하게 통신을 할 수 있는 기능을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제공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함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SSH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암호화 기법을 사용하기 때문에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통신이 노출된다고 하더라도 이해할 수 없는 암호화된 문자로 보임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기본적으로는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22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번 포트를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사용함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ko-KR" altLang="en-US" dirty="0" smtClean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028" name="Picture 4" descr="SSH Tutorial: What is SSH, Encryptions and Por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564" y="3958541"/>
            <a:ext cx="3322457" cy="206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SH (Secure Shell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45" y="4076372"/>
            <a:ext cx="3654800" cy="219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23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SSH (Secure </a:t>
            </a:r>
            <a:r>
              <a:rPr lang="en-US" altLang="ko-KR" dirty="0" err="1"/>
              <a:t>SHell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074" name="Picture 2" descr="서버 컴퓨터 pc - 다운로드 무료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76" y="3882019"/>
            <a:ext cx="1974167" cy="197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메인 보드 - 무료 컴퓨터개 아이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337575" y="3951463"/>
            <a:ext cx="1712010" cy="171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화면 - 무료 과학 기술개 아이콘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218" y="2005337"/>
            <a:ext cx="1573457" cy="157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659758" y="1493134"/>
            <a:ext cx="3078865" cy="495396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990604" y="5945521"/>
            <a:ext cx="14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 / Server</a:t>
            </a:r>
          </a:p>
        </p:txBody>
      </p:sp>
      <p:pic>
        <p:nvPicPr>
          <p:cNvPr id="7174" name="Picture 6" descr="와이파이 라우터 - 무료 연락개 아이콘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08" y="908817"/>
            <a:ext cx="1514053" cy="151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rossout diag 점선 라 - 사용자 인터페이스 및 제스처 아이콘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038" y="2229359"/>
            <a:ext cx="1522754" cy="152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Crossout diag 점선 라 - 사용자 인터페이스 및 제스처 아이콘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75636">
            <a:off x="3833771" y="2018151"/>
            <a:ext cx="1522754" cy="152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310181" y="768734"/>
            <a:ext cx="96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Router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41866" y="1052367"/>
            <a:ext cx="96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TV set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08075" y="2923034"/>
            <a:ext cx="157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SSH Protocol</a:t>
            </a:r>
          </a:p>
        </p:txBody>
      </p:sp>
    </p:spTree>
    <p:extLst>
      <p:ext uri="{BB962C8B-B14F-4D97-AF65-F5344CB8AC3E}">
        <p14:creationId xmlns:p14="http://schemas.microsoft.com/office/powerpoint/2010/main" val="424042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450791" y="2927830"/>
            <a:ext cx="4831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/>
            <a:r>
              <a:rPr lang="en-US" altLang="ko-KR" sz="3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r>
              <a:rPr lang="en-US" altLang="ko-KR" sz="3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Hands-on Practice</a:t>
            </a:r>
            <a:endParaRPr lang="ko-KR" altLang="en-US" sz="3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957130" y="2866829"/>
            <a:ext cx="32931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/>
            <a:r>
              <a:rPr lang="en-US" altLang="ko-KR" sz="3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Introduction</a:t>
            </a:r>
            <a:endParaRPr lang="ko-KR" altLang="en-US" sz="3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34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9327" y="908612"/>
            <a:ext cx="8391645" cy="5949387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Serial </a:t>
            </a:r>
            <a:r>
              <a:rPr lang="ko-KR" altLang="en-US" sz="1800" smtClean="0"/>
              <a:t>연결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짧은 줄 </a:t>
            </a:r>
            <a:r>
              <a:rPr lang="en-US" altLang="ko-KR" sz="1600" dirty="0" smtClean="0"/>
              <a:t>USB2Serial </a:t>
            </a:r>
            <a:r>
              <a:rPr lang="en-US" altLang="ko-KR" sz="1600" dirty="0" smtClean="0">
                <a:sym typeface="Wingdings" panose="05000000000000000000" pitchFamily="2" charset="2"/>
              </a:rPr>
              <a:t> TV </a:t>
            </a:r>
            <a:r>
              <a:rPr lang="ko-KR" altLang="en-US" sz="1600" smtClean="0">
                <a:sym typeface="Wingdings" panose="05000000000000000000" pitchFamily="2" charset="2"/>
              </a:rPr>
              <a:t>연결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1600" dirty="0" smtClean="0">
                <a:sym typeface="Wingdings" panose="05000000000000000000" pitchFamily="2" charset="2"/>
              </a:rPr>
              <a:t>긴 줄 </a:t>
            </a:r>
            <a:r>
              <a:rPr lang="en-US" altLang="ko-KR" sz="1600" dirty="0" smtClean="0">
                <a:sym typeface="Wingdings" panose="05000000000000000000" pitchFamily="2" charset="2"/>
              </a:rPr>
              <a:t>USB2Serial  PC </a:t>
            </a:r>
            <a:r>
              <a:rPr lang="ko-KR" altLang="en-US" sz="1600" smtClean="0">
                <a:sym typeface="Wingdings" panose="05000000000000000000" pitchFamily="2" charset="2"/>
              </a:rPr>
              <a:t>연결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 smtClean="0">
                <a:sym typeface="Wingdings" panose="05000000000000000000" pitchFamily="2" charset="2"/>
              </a:rPr>
              <a:t>Putty </a:t>
            </a:r>
            <a:r>
              <a:rPr lang="ko-KR" altLang="en-US" sz="1600" smtClean="0">
                <a:sym typeface="Wingdings" panose="05000000000000000000" pitchFamily="2" charset="2"/>
              </a:rPr>
              <a:t>실행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sz="1400" dirty="0">
                <a:sym typeface="Wingdings" panose="05000000000000000000" pitchFamily="2" charset="2"/>
              </a:rPr>
              <a:t>Connection </a:t>
            </a:r>
            <a:r>
              <a:rPr lang="en-US" altLang="ko-KR" sz="1400" dirty="0" smtClean="0">
                <a:sym typeface="Wingdings" panose="05000000000000000000" pitchFamily="2" charset="2"/>
              </a:rPr>
              <a:t>type</a:t>
            </a:r>
            <a:r>
              <a:rPr lang="ko-KR" altLang="en-US" sz="1400">
                <a:sym typeface="Wingdings" panose="05000000000000000000" pitchFamily="2" charset="2"/>
              </a:rPr>
              <a:t>을 </a:t>
            </a:r>
            <a:r>
              <a:rPr lang="en-US" altLang="ko-KR" sz="1400" dirty="0">
                <a:sym typeface="Wingdings" panose="05000000000000000000" pitchFamily="2" charset="2"/>
              </a:rPr>
              <a:t>Serial</a:t>
            </a:r>
            <a:r>
              <a:rPr lang="ko-KR" altLang="en-US" sz="1400">
                <a:sym typeface="Wingdings" panose="05000000000000000000" pitchFamily="2" charset="2"/>
              </a:rPr>
              <a:t>로 설정 후</a:t>
            </a:r>
            <a:r>
              <a:rPr lang="en-US" altLang="ko-KR" sz="1400" dirty="0">
                <a:sym typeface="Wingdings" panose="05000000000000000000" pitchFamily="2" charset="2"/>
              </a:rPr>
              <a:t>, Speed</a:t>
            </a:r>
            <a:r>
              <a:rPr lang="ko-KR" altLang="en-US" sz="1400">
                <a:sym typeface="Wingdings" panose="05000000000000000000" pitchFamily="2" charset="2"/>
              </a:rPr>
              <a:t>에 </a:t>
            </a:r>
            <a:r>
              <a:rPr lang="en-US" altLang="ko-KR" sz="1400" dirty="0">
                <a:sym typeface="Wingdings" panose="05000000000000000000" pitchFamily="2" charset="2"/>
              </a:rPr>
              <a:t>115200 </a:t>
            </a:r>
            <a:r>
              <a:rPr lang="ko-KR" altLang="en-US" sz="1400" smtClean="0">
                <a:sym typeface="Wingdings" panose="05000000000000000000" pitchFamily="2" charset="2"/>
              </a:rPr>
              <a:t>입력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sz="1400" dirty="0" smtClean="0">
                <a:sym typeface="Wingdings" panose="05000000000000000000" pitchFamily="2" charset="2"/>
              </a:rPr>
              <a:t>Serial line</a:t>
            </a:r>
            <a:r>
              <a:rPr lang="ko-KR" altLang="en-US" sz="1400" smtClean="0">
                <a:sym typeface="Wingdings" panose="05000000000000000000" pitchFamily="2" charset="2"/>
              </a:rPr>
              <a:t>은 장치 관리자에 들어가서 포트에 잡힌 </a:t>
            </a:r>
            <a:r>
              <a:rPr lang="en-US" altLang="ko-KR" sz="1400" dirty="0" smtClean="0">
                <a:sym typeface="Wingdings" panose="05000000000000000000" pitchFamily="2" charset="2"/>
              </a:rPr>
              <a:t>USB Serial Port</a:t>
            </a:r>
            <a:r>
              <a:rPr lang="ko-KR" altLang="en-US" sz="1400">
                <a:sym typeface="Wingdings" panose="05000000000000000000" pitchFamily="2" charset="2"/>
              </a:rPr>
              <a:t> </a:t>
            </a:r>
            <a:r>
              <a:rPr lang="ko-KR" altLang="en-US" sz="1400" smtClean="0">
                <a:sym typeface="Wingdings" panose="05000000000000000000" pitchFamily="2" charset="2"/>
              </a:rPr>
              <a:t>괄호 안에 있는</a:t>
            </a:r>
            <a:r>
              <a:rPr lang="en-US" altLang="ko-KR" sz="1400" dirty="0">
                <a:sym typeface="Wingdings" panose="05000000000000000000" pitchFamily="2" charset="2"/>
              </a:rPr>
              <a:t/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COM[#]</a:t>
            </a:r>
            <a:r>
              <a:rPr lang="ko-KR" altLang="en-US" sz="1400">
                <a:sym typeface="Wingdings" panose="05000000000000000000" pitchFamily="2" charset="2"/>
              </a:rPr>
              <a:t>과</a:t>
            </a:r>
            <a:r>
              <a:rPr lang="ko-KR" altLang="en-US" sz="1400" smtClean="0">
                <a:sym typeface="Wingdings" panose="05000000000000000000" pitchFamily="2" charset="2"/>
              </a:rPr>
              <a:t> 일치하는 문자열을 입력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lvl="2"/>
            <a:r>
              <a:rPr lang="en-US" altLang="ko-KR" sz="1400" dirty="0">
                <a:sym typeface="Wingdings" panose="05000000000000000000" pitchFamily="2" charset="2"/>
              </a:rPr>
              <a:t>Open </a:t>
            </a:r>
            <a:r>
              <a:rPr lang="ko-KR" altLang="en-US" sz="1400">
                <a:sym typeface="Wingdings" panose="05000000000000000000" pitchFamily="2" charset="2"/>
              </a:rPr>
              <a:t>버튼 클릭</a:t>
            </a:r>
            <a:endParaRPr lang="en-US" altLang="ko-KR" dirty="0"/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(1) Local </a:t>
            </a:r>
            <a:r>
              <a:rPr lang="en-US" altLang="ko-KR" dirty="0"/>
              <a:t>PC</a:t>
            </a:r>
            <a:r>
              <a:rPr lang="ko-KR" altLang="en-US"/>
              <a:t>를 통한 </a:t>
            </a:r>
            <a:r>
              <a:rPr lang="en-US" altLang="ko-KR" dirty="0"/>
              <a:t>Serial </a:t>
            </a:r>
            <a:r>
              <a:rPr lang="ko-KR" altLang="en-US"/>
              <a:t>연결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26" y="3256401"/>
            <a:ext cx="4141338" cy="29915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484" y="2825459"/>
            <a:ext cx="3688582" cy="361448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68156" y="6176663"/>
            <a:ext cx="766660" cy="26387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15538" y="3707049"/>
            <a:ext cx="2254105" cy="20097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7841" y="5667631"/>
            <a:ext cx="1196203" cy="2712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9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9327" y="908612"/>
            <a:ext cx="8391645" cy="5949387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Serial </a:t>
            </a:r>
            <a:r>
              <a:rPr lang="ko-KR" altLang="en-US" sz="1800" smtClean="0"/>
              <a:t>연결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짧은 줄 </a:t>
            </a:r>
            <a:r>
              <a:rPr lang="en-US" altLang="ko-KR" sz="1600" dirty="0" smtClean="0"/>
              <a:t>USB2Serial </a:t>
            </a:r>
            <a:r>
              <a:rPr lang="en-US" altLang="ko-KR" sz="1600" dirty="0" smtClean="0">
                <a:sym typeface="Wingdings" panose="05000000000000000000" pitchFamily="2" charset="2"/>
              </a:rPr>
              <a:t> TV </a:t>
            </a:r>
            <a:r>
              <a:rPr lang="ko-KR" altLang="en-US" sz="1600" smtClean="0">
                <a:sym typeface="Wingdings" panose="05000000000000000000" pitchFamily="2" charset="2"/>
              </a:rPr>
              <a:t>연결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1600" dirty="0" smtClean="0">
                <a:sym typeface="Wingdings" panose="05000000000000000000" pitchFamily="2" charset="2"/>
              </a:rPr>
              <a:t>긴 줄 </a:t>
            </a:r>
            <a:r>
              <a:rPr lang="en-US" altLang="ko-KR" sz="1600" dirty="0" smtClean="0">
                <a:sym typeface="Wingdings" panose="05000000000000000000" pitchFamily="2" charset="2"/>
              </a:rPr>
              <a:t>USB2Serial  PC </a:t>
            </a:r>
            <a:r>
              <a:rPr lang="ko-KR" altLang="en-US" sz="1600" smtClean="0">
                <a:sym typeface="Wingdings" panose="05000000000000000000" pitchFamily="2" charset="2"/>
              </a:rPr>
              <a:t>연결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 err="1" smtClean="0">
                <a:sym typeface="Wingdings" panose="05000000000000000000" pitchFamily="2" charset="2"/>
              </a:rPr>
              <a:t>Virtualbox</a:t>
            </a:r>
            <a:r>
              <a:rPr lang="en-US" altLang="ko-KR" sz="1600" dirty="0" smtClean="0">
                <a:sym typeface="Wingdings" panose="05000000000000000000" pitchFamily="2" charset="2"/>
              </a:rPr>
              <a:t> Serial </a:t>
            </a:r>
            <a:r>
              <a:rPr lang="ko-KR" altLang="en-US" sz="1600" smtClean="0">
                <a:sym typeface="Wingdings" panose="05000000000000000000" pitchFamily="2" charset="2"/>
              </a:rPr>
              <a:t>설정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sz="1400" dirty="0" smtClean="0">
                <a:sym typeface="Wingdings" panose="05000000000000000000" pitchFamily="2" charset="2"/>
              </a:rPr>
              <a:t>“</a:t>
            </a:r>
            <a:r>
              <a:rPr lang="ko-KR" altLang="en-US" sz="1400" smtClean="0">
                <a:sym typeface="Wingdings" panose="05000000000000000000" pitchFamily="2" charset="2"/>
              </a:rPr>
              <a:t>포트 번호</a:t>
            </a:r>
            <a:r>
              <a:rPr lang="en-US" altLang="ko-KR" sz="1400" dirty="0" smtClean="0">
                <a:sym typeface="Wingdings" panose="05000000000000000000" pitchFamily="2" charset="2"/>
              </a:rPr>
              <a:t>“ -&gt;</a:t>
            </a:r>
            <a:r>
              <a:rPr lang="ko-KR" altLang="en-US" sz="1400" smtClean="0"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“COM1”</a:t>
            </a:r>
            <a:r>
              <a:rPr lang="ko-KR" altLang="en-US" sz="1400" smtClean="0">
                <a:sym typeface="Wingdings" panose="05000000000000000000" pitchFamily="2" charset="2"/>
              </a:rPr>
              <a:t>으로 설정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lvl="2"/>
            <a:r>
              <a:rPr lang="en-US" altLang="ko-KR" sz="1400" dirty="0" smtClean="0">
                <a:sym typeface="Wingdings" panose="05000000000000000000" pitchFamily="2" charset="2"/>
              </a:rPr>
              <a:t>“</a:t>
            </a:r>
            <a:r>
              <a:rPr lang="ko-KR" altLang="en-US" sz="1400" smtClean="0">
                <a:sym typeface="Wingdings" panose="05000000000000000000" pitchFamily="2" charset="2"/>
              </a:rPr>
              <a:t>포트 모드</a:t>
            </a:r>
            <a:r>
              <a:rPr lang="en-US" altLang="ko-KR" sz="1400" dirty="0" smtClean="0">
                <a:sym typeface="Wingdings" panose="05000000000000000000" pitchFamily="2" charset="2"/>
              </a:rPr>
              <a:t>“ -&gt; “</a:t>
            </a:r>
            <a:r>
              <a:rPr lang="ko-KR" altLang="en-US" sz="1400" smtClean="0">
                <a:sym typeface="Wingdings" panose="05000000000000000000" pitchFamily="2" charset="2"/>
              </a:rPr>
              <a:t>호스트 장치</a:t>
            </a:r>
            <a:r>
              <a:rPr lang="en-US" altLang="ko-KR" sz="1400" dirty="0" smtClean="0">
                <a:sym typeface="Wingdings" panose="05000000000000000000" pitchFamily="2" charset="2"/>
              </a:rPr>
              <a:t>”</a:t>
            </a:r>
            <a:r>
              <a:rPr lang="ko-KR" altLang="en-US" sz="1400" smtClean="0">
                <a:sym typeface="Wingdings" panose="05000000000000000000" pitchFamily="2" charset="2"/>
              </a:rPr>
              <a:t>로 설정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sz="1400" dirty="0" smtClean="0">
                <a:sym typeface="Wingdings" panose="05000000000000000000" pitchFamily="2" charset="2"/>
              </a:rPr>
              <a:t>“</a:t>
            </a:r>
            <a:r>
              <a:rPr lang="ko-KR" altLang="en-US" sz="1400" smtClean="0">
                <a:sym typeface="Wingdings" panose="05000000000000000000" pitchFamily="2" charset="2"/>
              </a:rPr>
              <a:t>경로</a:t>
            </a:r>
            <a:r>
              <a:rPr lang="en-US" altLang="ko-KR" sz="1400" dirty="0" smtClean="0">
                <a:sym typeface="Wingdings" panose="05000000000000000000" pitchFamily="2" charset="2"/>
              </a:rPr>
              <a:t>/</a:t>
            </a:r>
            <a:r>
              <a:rPr lang="ko-KR" altLang="en-US" sz="1400" smtClean="0">
                <a:sym typeface="Wingdings" panose="05000000000000000000" pitchFamily="2" charset="2"/>
              </a:rPr>
              <a:t>주소</a:t>
            </a:r>
            <a:r>
              <a:rPr lang="en-US" altLang="ko-KR" sz="1400" dirty="0" smtClean="0">
                <a:sym typeface="Wingdings" panose="05000000000000000000" pitchFamily="2" charset="2"/>
              </a:rPr>
              <a:t>”</a:t>
            </a:r>
            <a:r>
              <a:rPr lang="ko-KR" altLang="en-US" sz="1400"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-&gt;</a:t>
            </a:r>
            <a:r>
              <a:rPr lang="ko-KR" altLang="en-US" sz="1400" smtClean="0"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host PC</a:t>
            </a:r>
            <a:r>
              <a:rPr lang="ko-KR" altLang="en-US" sz="1400" smtClean="0">
                <a:sym typeface="Wingdings" panose="05000000000000000000" pitchFamily="2" charset="2"/>
              </a:rPr>
              <a:t>에서 잡힌 </a:t>
            </a:r>
            <a:r>
              <a:rPr lang="en-US" altLang="ko-KR" sz="1400" dirty="0">
                <a:sym typeface="Wingdings" panose="05000000000000000000" pitchFamily="2" charset="2"/>
              </a:rPr>
              <a:t>USB Serial </a:t>
            </a:r>
            <a:r>
              <a:rPr lang="en-US" altLang="ko-KR" sz="1400" dirty="0" smtClean="0">
                <a:sym typeface="Wingdings" panose="05000000000000000000" pitchFamily="2" charset="2"/>
              </a:rPr>
              <a:t>Port</a:t>
            </a:r>
            <a:r>
              <a:rPr lang="ko-KR" altLang="en-US" sz="1400" smtClean="0">
                <a:sym typeface="Wingdings" panose="05000000000000000000" pitchFamily="2" charset="2"/>
              </a:rPr>
              <a:t>의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COM</a:t>
            </a:r>
            <a:r>
              <a:rPr lang="en-US" altLang="ko-KR" sz="1400" dirty="0" smtClean="0">
                <a:sym typeface="Wingdings" panose="05000000000000000000" pitchFamily="2" charset="2"/>
              </a:rPr>
              <a:t>[#]</a:t>
            </a:r>
            <a:r>
              <a:rPr lang="ko-KR" altLang="en-US" sz="1400" smtClean="0">
                <a:sym typeface="Wingdings" panose="05000000000000000000" pitchFamily="2" charset="2"/>
              </a:rPr>
              <a:t>과 </a:t>
            </a:r>
            <a:r>
              <a:rPr lang="ko-KR" altLang="en-US" sz="1400">
                <a:sym typeface="Wingdings" panose="05000000000000000000" pitchFamily="2" charset="2"/>
              </a:rPr>
              <a:t>일치하는 문자열을 입력</a:t>
            </a:r>
            <a:r>
              <a:rPr lang="ko-KR" altLang="en-US" sz="1400" smtClean="0">
                <a:sym typeface="Wingdings" panose="05000000000000000000" pitchFamily="2" charset="2"/>
              </a:rPr>
              <a:t> 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(2) Virtual Box VM</a:t>
            </a:r>
            <a:r>
              <a:rPr lang="ko-KR" altLang="en-US" smtClean="0"/>
              <a:t>을 통한 </a:t>
            </a:r>
            <a:r>
              <a:rPr lang="en-US" altLang="ko-KR" dirty="0" smtClean="0"/>
              <a:t>Serial </a:t>
            </a:r>
            <a:r>
              <a:rPr lang="ko-KR" altLang="en-US" smtClean="0"/>
              <a:t>연결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727" y="3219780"/>
            <a:ext cx="4805885" cy="31370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17648" y="4510218"/>
            <a:ext cx="430201" cy="19687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17647" y="4028304"/>
            <a:ext cx="775414" cy="36246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9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9327" y="908612"/>
            <a:ext cx="8391645" cy="5949387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Serial </a:t>
            </a:r>
            <a:r>
              <a:rPr lang="ko-KR" altLang="en-US" sz="1800" smtClean="0"/>
              <a:t>연결</a:t>
            </a:r>
            <a:endParaRPr lang="en-US" altLang="ko-KR" sz="1800" dirty="0" smtClean="0"/>
          </a:p>
          <a:p>
            <a:pPr marL="457200" lvl="1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 smtClean="0">
                <a:sym typeface="Wingdings" panose="05000000000000000000" pitchFamily="2" charset="2"/>
              </a:rPr>
              <a:t>Terminal(putty) </a:t>
            </a:r>
            <a:r>
              <a:rPr lang="ko-KR" altLang="en-US" sz="1600" smtClean="0">
                <a:sym typeface="Wingdings" panose="05000000000000000000" pitchFamily="2" charset="2"/>
              </a:rPr>
              <a:t>연결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sz="1400" dirty="0" smtClean="0">
                <a:sym typeface="Wingdings" panose="05000000000000000000" pitchFamily="2" charset="2"/>
              </a:rPr>
              <a:t>putty </a:t>
            </a:r>
            <a:r>
              <a:rPr lang="ko-KR" altLang="en-US" sz="1400" smtClean="0">
                <a:sym typeface="Wingdings" panose="05000000000000000000" pitchFamily="2" charset="2"/>
              </a:rPr>
              <a:t>다운</a:t>
            </a:r>
            <a:r>
              <a:rPr lang="en-US" altLang="ko-KR" sz="1400" dirty="0" smtClean="0">
                <a:sym typeface="Wingdings" panose="05000000000000000000" pitchFamily="2" charset="2"/>
              </a:rPr>
              <a:t>: $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sudo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apt-get install </a:t>
            </a:r>
            <a:r>
              <a:rPr lang="en-US" altLang="ko-KR" sz="1400" dirty="0" smtClean="0">
                <a:sym typeface="Wingdings" panose="05000000000000000000" pitchFamily="2" charset="2"/>
              </a:rPr>
              <a:t>putty</a:t>
            </a:r>
          </a:p>
          <a:p>
            <a:pPr lvl="2"/>
            <a:r>
              <a:rPr lang="en-US" altLang="ko-KR" sz="1400" dirty="0" smtClean="0">
                <a:sym typeface="Wingdings" panose="05000000000000000000" pitchFamily="2" charset="2"/>
              </a:rPr>
              <a:t>putty </a:t>
            </a:r>
            <a:r>
              <a:rPr lang="ko-KR" altLang="en-US" sz="1400" smtClean="0">
                <a:sym typeface="Wingdings" panose="05000000000000000000" pitchFamily="2" charset="2"/>
              </a:rPr>
              <a:t>실행</a:t>
            </a:r>
            <a:r>
              <a:rPr lang="en-US" altLang="ko-KR" sz="1400" dirty="0" smtClean="0">
                <a:sym typeface="Wingdings" panose="05000000000000000000" pitchFamily="2" charset="2"/>
              </a:rPr>
              <a:t>: $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sudo</a:t>
            </a:r>
            <a:r>
              <a:rPr lang="en-US" altLang="ko-KR" sz="1400" dirty="0" smtClean="0">
                <a:sym typeface="Wingdings" panose="05000000000000000000" pitchFamily="2" charset="2"/>
              </a:rPr>
              <a:t> putty</a:t>
            </a:r>
          </a:p>
          <a:p>
            <a:pPr lvl="2"/>
            <a:r>
              <a:rPr lang="en-US" altLang="ko-KR" sz="1400" dirty="0" smtClean="0">
                <a:sym typeface="Wingdings" panose="05000000000000000000" pitchFamily="2" charset="2"/>
              </a:rPr>
              <a:t>Connection Type</a:t>
            </a:r>
            <a:r>
              <a:rPr lang="ko-KR" altLang="en-US" sz="1400" smtClean="0">
                <a:sym typeface="Wingdings" panose="05000000000000000000" pitchFamily="2" charset="2"/>
              </a:rPr>
              <a:t>을 </a:t>
            </a:r>
            <a:r>
              <a:rPr lang="en-US" altLang="ko-KR" sz="1400" dirty="0" smtClean="0">
                <a:sym typeface="Wingdings" panose="05000000000000000000" pitchFamily="2" charset="2"/>
              </a:rPr>
              <a:t>Serial</a:t>
            </a:r>
            <a:r>
              <a:rPr lang="ko-KR" altLang="en-US" sz="1400" smtClean="0">
                <a:sym typeface="Wingdings" panose="05000000000000000000" pitchFamily="2" charset="2"/>
              </a:rPr>
              <a:t>로 설정 후</a:t>
            </a:r>
            <a:r>
              <a:rPr lang="en-US" altLang="ko-KR" sz="1400" dirty="0" smtClean="0">
                <a:sym typeface="Wingdings" panose="05000000000000000000" pitchFamily="2" charset="2"/>
              </a:rPr>
              <a:t>, Speed</a:t>
            </a:r>
            <a:r>
              <a:rPr lang="ko-KR" altLang="en-US" sz="1400" smtClean="0">
                <a:sym typeface="Wingdings" panose="05000000000000000000" pitchFamily="2" charset="2"/>
              </a:rPr>
              <a:t>에 </a:t>
            </a:r>
            <a:r>
              <a:rPr lang="en-US" altLang="ko-KR" sz="1400" dirty="0" smtClean="0">
                <a:sym typeface="Wingdings" panose="05000000000000000000" pitchFamily="2" charset="2"/>
              </a:rPr>
              <a:t>115200 </a:t>
            </a:r>
            <a:r>
              <a:rPr lang="ko-KR" altLang="en-US" sz="1400" smtClean="0">
                <a:sym typeface="Wingdings" panose="05000000000000000000" pitchFamily="2" charset="2"/>
              </a:rPr>
              <a:t>입력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sz="1400" dirty="0" smtClean="0">
                <a:sym typeface="Wingdings" panose="05000000000000000000" pitchFamily="2" charset="2"/>
              </a:rPr>
              <a:t>Open </a:t>
            </a:r>
            <a:r>
              <a:rPr lang="ko-KR" altLang="en-US" sz="1400" smtClean="0">
                <a:sym typeface="Wingdings" panose="05000000000000000000" pitchFamily="2" charset="2"/>
              </a:rPr>
              <a:t>버튼 클릭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(2) Virtual Box VM</a:t>
            </a:r>
            <a:r>
              <a:rPr lang="ko-KR" altLang="en-US" smtClean="0"/>
              <a:t>을 통한 </a:t>
            </a:r>
            <a:r>
              <a:rPr lang="en-US" altLang="ko-KR" dirty="0" smtClean="0"/>
              <a:t>Serial </a:t>
            </a:r>
            <a:r>
              <a:rPr lang="ko-KR" altLang="en-US" smtClean="0"/>
              <a:t>연결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356" y="1331164"/>
            <a:ext cx="3970510" cy="35246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38490" y="1960606"/>
            <a:ext cx="2836236" cy="28293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602999" y="4539049"/>
            <a:ext cx="861910" cy="26052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5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SSH </a:t>
            </a:r>
            <a:r>
              <a:rPr lang="ko-KR" altLang="en-US" sz="1800"/>
              <a:t>연결</a:t>
            </a:r>
            <a:endParaRPr lang="en-US" altLang="ko-KR" sz="1800" dirty="0"/>
          </a:p>
          <a:p>
            <a:pPr lvl="1"/>
            <a:r>
              <a:rPr lang="en-US" altLang="ko-KR" sz="1600" dirty="0" smtClean="0"/>
              <a:t>PC</a:t>
            </a:r>
            <a:r>
              <a:rPr lang="ko-KR" altLang="en-US" sz="1600"/>
              <a:t>를</a:t>
            </a:r>
            <a:r>
              <a:rPr lang="ko-KR" altLang="en-US" sz="1600" smtClean="0"/>
              <a:t> 공유기에 </a:t>
            </a:r>
            <a:r>
              <a:rPr lang="ko-KR" altLang="en-US" sz="1600"/>
              <a:t>연결</a:t>
            </a:r>
            <a:endParaRPr lang="en-US" altLang="ko-KR" sz="1600" dirty="0"/>
          </a:p>
          <a:p>
            <a:pPr lvl="1"/>
            <a:r>
              <a:rPr lang="en-US" altLang="ko-KR" sz="1600" dirty="0"/>
              <a:t>TV set</a:t>
            </a:r>
            <a:r>
              <a:rPr lang="ko-KR" altLang="en-US" sz="1600"/>
              <a:t>에서 </a:t>
            </a:r>
            <a:r>
              <a:rPr lang="en-US" altLang="ko-KR" sz="1600" dirty="0"/>
              <a:t>network </a:t>
            </a:r>
            <a:r>
              <a:rPr lang="ko-KR" altLang="en-US" sz="1600"/>
              <a:t>연결 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PC</a:t>
            </a:r>
            <a:r>
              <a:rPr lang="ko-KR" altLang="en-US" sz="1600" smtClean="0"/>
              <a:t>와 연결된 공유기에 연결해서 같은 망을 사용함</a:t>
            </a:r>
            <a:r>
              <a:rPr lang="en-US" altLang="ko-KR" sz="1600" dirty="0" smtClean="0"/>
              <a:t>)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smtClean="0"/>
              <a:t>필요한 파일 준비</a:t>
            </a:r>
            <a:endParaRPr lang="en-US" altLang="ko-KR" sz="1600" dirty="0" smtClean="0"/>
          </a:p>
          <a:p>
            <a:pPr lvl="2"/>
            <a:r>
              <a:rPr lang="da-DK" altLang="ko-KR" sz="1400" dirty="0" smtClean="0"/>
              <a:t>$ wget </a:t>
            </a:r>
            <a:r>
              <a:rPr lang="da-DK" altLang="ko-KR" sz="1400" dirty="0"/>
              <a:t>https://github.com/yh-raphael/Connected-Platform/raw/main/run_overlayfs.sh</a:t>
            </a:r>
          </a:p>
          <a:p>
            <a:pPr lvl="2"/>
            <a:r>
              <a:rPr lang="da-DK" altLang="ko-KR" sz="1400" dirty="0" smtClean="0"/>
              <a:t>$ wget </a:t>
            </a:r>
            <a:r>
              <a:rPr lang="da-DK" altLang="ko-KR" sz="1400" dirty="0"/>
              <a:t>https://github.com/yh-raphael/Connected-Platform/raw/main/run_dropbear.sh</a:t>
            </a:r>
          </a:p>
          <a:p>
            <a:pPr lvl="2"/>
            <a:r>
              <a:rPr lang="da-DK" altLang="ko-KR" sz="1400" dirty="0" smtClean="0"/>
              <a:t>$ wget </a:t>
            </a:r>
            <a:r>
              <a:rPr lang="da-DK" altLang="ko-KR" sz="1400" dirty="0"/>
              <a:t>https://</a:t>
            </a:r>
            <a:r>
              <a:rPr lang="da-DK" altLang="ko-KR" sz="1400" dirty="0" smtClean="0"/>
              <a:t>github.com/yh-raphael/Connected-Platform/raw/main/dropbear.tgz</a:t>
            </a:r>
          </a:p>
          <a:p>
            <a:pPr lvl="2"/>
            <a:endParaRPr lang="da-DK" altLang="ko-KR" sz="1400" dirty="0" smtClean="0"/>
          </a:p>
          <a:p>
            <a:pPr lvl="1"/>
            <a:r>
              <a:rPr lang="ko-KR" altLang="en-US" sz="1600" dirty="0" smtClean="0"/>
              <a:t>권한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lvl="2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chmod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+x run_overlayfs.sh</a:t>
            </a:r>
          </a:p>
          <a:p>
            <a:pPr lvl="2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chmod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+x </a:t>
            </a:r>
            <a:r>
              <a:rPr lang="en-US" altLang="ko-KR" sz="1400" dirty="0" smtClean="0"/>
              <a:t>run_dropbear.sh</a:t>
            </a:r>
          </a:p>
          <a:p>
            <a:pPr lvl="2"/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(3) SSH </a:t>
            </a:r>
            <a:r>
              <a:rPr lang="ko-KR" altLang="en-US"/>
              <a:t>연결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41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9327" y="908612"/>
            <a:ext cx="8391645" cy="5714609"/>
          </a:xfrm>
        </p:spPr>
        <p:txBody>
          <a:bodyPr>
            <a:normAutofit lnSpcReduction="10000"/>
          </a:bodyPr>
          <a:lstStyle/>
          <a:p>
            <a:r>
              <a:rPr lang="en-US" altLang="ko-KR" sz="1800" dirty="0"/>
              <a:t>SSH </a:t>
            </a:r>
            <a:r>
              <a:rPr lang="ko-KR" altLang="en-US" sz="1800"/>
              <a:t>연결</a:t>
            </a:r>
            <a:endParaRPr lang="en-US" altLang="ko-KR" sz="1800" dirty="0"/>
          </a:p>
          <a:p>
            <a:pPr lvl="1"/>
            <a:r>
              <a:rPr lang="en-US" altLang="ko-KR" sz="1600" dirty="0" err="1"/>
              <a:t>Dropbear</a:t>
            </a:r>
            <a:r>
              <a:rPr lang="en-US" altLang="ko-KR" sz="1600" dirty="0"/>
              <a:t> binary </a:t>
            </a:r>
            <a:r>
              <a:rPr lang="ko-KR" altLang="en-US" sz="1600"/>
              <a:t>설치</a:t>
            </a:r>
            <a:endParaRPr lang="en-US" altLang="ko-KR" sz="1600" dirty="0"/>
          </a:p>
          <a:p>
            <a:pPr lvl="2"/>
            <a:r>
              <a:rPr lang="en-US" altLang="ko-KR" sz="1400" dirty="0"/>
              <a:t>$ </a:t>
            </a:r>
            <a:r>
              <a:rPr lang="en-US" altLang="ko-KR" sz="1400" dirty="0" err="1"/>
              <a:t>sh</a:t>
            </a:r>
            <a:r>
              <a:rPr lang="en-US" altLang="ko-KR" sz="1400" dirty="0"/>
              <a:t> run_overlayfs.sh</a:t>
            </a:r>
          </a:p>
          <a:p>
            <a:pPr lvl="2"/>
            <a:r>
              <a:rPr lang="en-US" altLang="ko-KR" sz="1400" dirty="0"/>
              <a:t>$ tar -</a:t>
            </a:r>
            <a:r>
              <a:rPr lang="en-US" altLang="ko-KR" sz="1400" dirty="0" err="1"/>
              <a:t>zxvf</a:t>
            </a:r>
            <a:r>
              <a:rPr lang="en-US" altLang="ko-KR" sz="1400" dirty="0"/>
              <a:t> dropbear.tgz -C </a:t>
            </a:r>
            <a:r>
              <a:rPr lang="en-US" altLang="ko-KR" sz="1400" dirty="0" smtClean="0"/>
              <a:t>/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sz="1600" dirty="0" smtClean="0"/>
              <a:t>Host Key </a:t>
            </a:r>
            <a:r>
              <a:rPr lang="ko-KR" altLang="en-US" sz="1600" smtClean="0"/>
              <a:t>설정</a:t>
            </a:r>
            <a:r>
              <a:rPr lang="en-US" altLang="ko-KR" sz="1600" dirty="0" smtClean="0"/>
              <a:t>, SSH </a:t>
            </a:r>
            <a:r>
              <a:rPr lang="en-US" altLang="ko-KR" sz="1600" dirty="0" err="1" smtClean="0"/>
              <a:t>passwd</a:t>
            </a:r>
            <a:r>
              <a:rPr lang="en-US" altLang="ko-KR" sz="1600" dirty="0" smtClean="0"/>
              <a:t> </a:t>
            </a:r>
            <a:r>
              <a:rPr lang="ko-KR" altLang="en-US" sz="1600" smtClean="0"/>
              <a:t>설정</a:t>
            </a:r>
            <a:endParaRPr lang="en-US" altLang="ko-KR" sz="1600" dirty="0"/>
          </a:p>
          <a:p>
            <a:pPr lvl="2"/>
            <a:r>
              <a:rPr lang="en-US" altLang="ko-KR" sz="1400" dirty="0" smtClean="0"/>
              <a:t>$ /</a:t>
            </a:r>
            <a:r>
              <a:rPr lang="en-US" altLang="ko-KR" sz="1400" dirty="0" err="1"/>
              <a:t>usr</a:t>
            </a:r>
            <a:r>
              <a:rPr lang="en-US" altLang="ko-KR" sz="1400" dirty="0"/>
              <a:t>/</a:t>
            </a:r>
            <a:r>
              <a:rPr lang="en-US" altLang="ko-KR" sz="1400" dirty="0" err="1"/>
              <a:t>sbin</a:t>
            </a:r>
            <a:r>
              <a:rPr lang="en-US" altLang="ko-KR" sz="1400" dirty="0"/>
              <a:t>/</a:t>
            </a:r>
            <a:r>
              <a:rPr lang="en-US" altLang="ko-KR" sz="1400" dirty="0" err="1"/>
              <a:t>dropbearkey</a:t>
            </a:r>
            <a:r>
              <a:rPr lang="en-US" altLang="ko-KR" sz="1400" dirty="0"/>
              <a:t> -t </a:t>
            </a:r>
            <a:r>
              <a:rPr lang="en-US" altLang="ko-KR" sz="1400" dirty="0" err="1"/>
              <a:t>rsa</a:t>
            </a:r>
            <a:r>
              <a:rPr lang="en-US" altLang="ko-KR" sz="1400" dirty="0"/>
              <a:t> -f </a:t>
            </a:r>
            <a:r>
              <a:rPr lang="en-US" altLang="ko-KR" sz="1400" dirty="0" err="1"/>
              <a:t>dropbear_rsa_host_key</a:t>
            </a:r>
            <a:endParaRPr lang="en-US" altLang="ko-KR" sz="1400" dirty="0"/>
          </a:p>
          <a:p>
            <a:pPr lvl="2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passwd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비밀번호 설정</a:t>
            </a:r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1"/>
            <a:r>
              <a:rPr lang="en-US" altLang="ko-KR" dirty="0" err="1" smtClean="0"/>
              <a:t>Dropbear</a:t>
            </a:r>
            <a:r>
              <a:rPr lang="en-US" altLang="ko-KR" dirty="0" smtClean="0"/>
              <a:t> </a:t>
            </a:r>
            <a:r>
              <a:rPr lang="ko-KR" altLang="en-US" smtClean="0"/>
              <a:t>실행</a:t>
            </a:r>
            <a:endParaRPr lang="en-US" altLang="ko-KR" dirty="0"/>
          </a:p>
          <a:p>
            <a:pPr lvl="2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dropbear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-B -E -F -r </a:t>
            </a:r>
            <a:r>
              <a:rPr lang="en-US" altLang="ko-KR" sz="1400" dirty="0" err="1"/>
              <a:t>dropbear_rsa_host_key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&amp;</a:t>
            </a:r>
          </a:p>
          <a:p>
            <a:pPr lvl="2"/>
            <a:endParaRPr lang="en-US" altLang="ko-KR" sz="1400" dirty="0" smtClean="0"/>
          </a:p>
          <a:p>
            <a:pPr lvl="1"/>
            <a:r>
              <a:rPr lang="en-US" altLang="ko-KR" sz="1600" dirty="0" smtClean="0"/>
              <a:t>PC</a:t>
            </a:r>
            <a:r>
              <a:rPr lang="ko-KR" altLang="en-US" sz="1600" smtClean="0"/>
              <a:t>에서 </a:t>
            </a:r>
            <a:r>
              <a:rPr lang="en-US" altLang="ko-KR" sz="1600" dirty="0" smtClean="0"/>
              <a:t>SSH </a:t>
            </a:r>
            <a:r>
              <a:rPr lang="ko-KR" altLang="en-US" sz="1600"/>
              <a:t>연결</a:t>
            </a:r>
            <a:endParaRPr lang="en-US" altLang="ko-KR" sz="1600" dirty="0"/>
          </a:p>
          <a:p>
            <a:pPr lvl="2"/>
            <a:r>
              <a:rPr lang="en-US" altLang="ko-KR" sz="1400" dirty="0" smtClean="0"/>
              <a:t>$ </a:t>
            </a:r>
            <a:r>
              <a:rPr lang="en-US" altLang="ko-KR" sz="1400" dirty="0" err="1" smtClean="0"/>
              <a:t>ssh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hlinkClick r:id="rId3"/>
              </a:rPr>
              <a:t>root@192.168.0.x</a:t>
            </a:r>
            <a:endParaRPr lang="en-US" altLang="ko-KR" sz="1400" dirty="0"/>
          </a:p>
          <a:p>
            <a:pPr lvl="2"/>
            <a:r>
              <a:rPr lang="ko-KR" altLang="en-US" sz="1400" dirty="0" smtClean="0"/>
              <a:t>비밀번호 입력</a:t>
            </a:r>
            <a:endParaRPr lang="en-US" altLang="ko-KR" sz="1400" dirty="0" smtClean="0"/>
          </a:p>
          <a:p>
            <a:pPr lvl="2"/>
            <a:endParaRPr lang="en-US" altLang="ko-KR" sz="1400" dirty="0" smtClean="0"/>
          </a:p>
          <a:p>
            <a:pPr lvl="1"/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>
                <a:sym typeface="Wingdings" panose="05000000000000000000" pitchFamily="2" charset="2"/>
              </a:rPr>
              <a:t>참고</a:t>
            </a:r>
            <a:r>
              <a:rPr lang="en-US" altLang="ko-KR" sz="1600" dirty="0">
                <a:sym typeface="Wingdings" panose="05000000000000000000" pitchFamily="2" charset="2"/>
              </a:rPr>
              <a:t>) </a:t>
            </a:r>
            <a:r>
              <a:rPr lang="en-US" altLang="ko-KR" sz="1600" dirty="0" err="1">
                <a:sym typeface="Wingdings" panose="05000000000000000000" pitchFamily="2" charset="2"/>
              </a:rPr>
              <a:t>Dropbear</a:t>
            </a:r>
            <a:r>
              <a:rPr lang="en-US" altLang="ko-KR" sz="1600" dirty="0">
                <a:sym typeface="Wingdings" panose="05000000000000000000" pitchFamily="2" charset="2"/>
              </a:rPr>
              <a:t> binary </a:t>
            </a:r>
            <a:r>
              <a:rPr lang="ko-KR" altLang="en-US" sz="1600">
                <a:sym typeface="Wingdings" panose="05000000000000000000" pitchFamily="2" charset="2"/>
              </a:rPr>
              <a:t>설치 </a:t>
            </a:r>
            <a:r>
              <a:rPr lang="ko-KR" altLang="en-US" sz="1600" smtClean="0">
                <a:sym typeface="Wingdings" panose="05000000000000000000" pitchFamily="2" charset="2"/>
              </a:rPr>
              <a:t>이후에 재부팅 시 </a:t>
            </a:r>
            <a:r>
              <a:rPr lang="en-US" altLang="ko-KR" sz="1600" dirty="0">
                <a:sym typeface="Wingdings" panose="05000000000000000000" pitchFamily="2" charset="2"/>
              </a:rPr>
              <a:t>run_dropbear.sh</a:t>
            </a:r>
            <a:r>
              <a:rPr lang="ko-KR" altLang="en-US" sz="1600">
                <a:sym typeface="Wingdings" panose="05000000000000000000" pitchFamily="2" charset="2"/>
              </a:rPr>
              <a:t>만 실행시켜주면 </a:t>
            </a:r>
            <a:r>
              <a:rPr lang="ko-KR" altLang="en-US" sz="1600" smtClean="0">
                <a:sym typeface="Wingdings" panose="05000000000000000000" pitchFamily="2" charset="2"/>
              </a:rPr>
              <a:t>됨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2"/>
            <a:r>
              <a:rPr lang="en-US" altLang="ko-KR" sz="1400" dirty="0"/>
              <a:t>$ </a:t>
            </a:r>
            <a:r>
              <a:rPr lang="en-US" altLang="ko-KR" sz="1400" dirty="0" err="1"/>
              <a:t>chmod</a:t>
            </a:r>
            <a:r>
              <a:rPr lang="en-US" altLang="ko-KR" sz="1400" dirty="0"/>
              <a:t> +x run_dropbear.sh</a:t>
            </a:r>
          </a:p>
          <a:p>
            <a:pPr lvl="2"/>
            <a:r>
              <a:rPr lang="en-US" altLang="ko-KR" sz="1400" dirty="0"/>
              <a:t>$ </a:t>
            </a:r>
            <a:r>
              <a:rPr lang="en-US" altLang="ko-KR" sz="1400" dirty="0" err="1"/>
              <a:t>sh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run_dropbear.sh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(3) SSH </a:t>
            </a:r>
            <a:r>
              <a:rPr lang="ko-KR" altLang="en-US"/>
              <a:t>연결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47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9327" y="908612"/>
            <a:ext cx="8391645" cy="5533377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Troubleshooting</a:t>
            </a:r>
          </a:p>
          <a:p>
            <a:pPr lvl="1"/>
            <a:r>
              <a:rPr lang="en-US" altLang="ko-KR" sz="1600" dirty="0" smtClean="0">
                <a:sym typeface="Wingdings" panose="05000000000000000000" pitchFamily="2" charset="2"/>
              </a:rPr>
              <a:t>TV </a:t>
            </a:r>
            <a:r>
              <a:rPr lang="ko-KR" altLang="en-US" sz="1600" smtClean="0">
                <a:sym typeface="Wingdings" panose="05000000000000000000" pitchFamily="2" charset="2"/>
              </a:rPr>
              <a:t>재부팅 이후 </a:t>
            </a:r>
            <a:r>
              <a:rPr lang="en-US" altLang="ko-KR" sz="1600" dirty="0" smtClean="0">
                <a:sym typeface="Wingdings" panose="05000000000000000000" pitchFamily="2" charset="2"/>
              </a:rPr>
              <a:t>Host Identification</a:t>
            </a:r>
            <a:r>
              <a:rPr lang="ko-KR" altLang="en-US" sz="1600">
                <a:sym typeface="Wingdings" panose="05000000000000000000" pitchFamily="2" charset="2"/>
              </a:rPr>
              <a:t> </a:t>
            </a:r>
            <a:r>
              <a:rPr lang="ko-KR" altLang="en-US" sz="1600" smtClean="0">
                <a:sym typeface="Wingdings" panose="05000000000000000000" pitchFamily="2" charset="2"/>
              </a:rPr>
              <a:t>정보가 바뀜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r>
              <a:rPr lang="ko-KR" altLang="en-US" sz="1600" dirty="0" smtClean="0">
                <a:sym typeface="Wingdings" panose="05000000000000000000" pitchFamily="2" charset="2"/>
              </a:rPr>
              <a:t>아래와 같은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ssh-keygen</a:t>
            </a:r>
            <a:r>
              <a:rPr lang="en-US" altLang="ko-KR" sz="1600" dirty="0" smtClean="0">
                <a:sym typeface="Wingdings" panose="05000000000000000000" pitchFamily="2" charset="2"/>
              </a:rPr>
              <a:t> command</a:t>
            </a:r>
            <a:r>
              <a:rPr lang="ko-KR" altLang="en-US" sz="1600" smtClean="0">
                <a:sym typeface="Wingdings" panose="05000000000000000000" pitchFamily="2" charset="2"/>
              </a:rPr>
              <a:t>를 입력하여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known_hosts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smtClean="0">
                <a:sym typeface="Wingdings" panose="05000000000000000000" pitchFamily="2" charset="2"/>
              </a:rPr>
              <a:t>정보를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updat</a:t>
            </a:r>
            <a:r>
              <a:rPr lang="ko-KR" altLang="en-US" sz="1600" smtClean="0">
                <a:sym typeface="Wingdings" panose="05000000000000000000" pitchFamily="2" charset="2"/>
              </a:rPr>
              <a:t>한 후</a:t>
            </a:r>
            <a:r>
              <a:rPr lang="en-US" altLang="ko-KR" sz="1600" dirty="0" smtClean="0">
                <a:sym typeface="Wingdings" panose="05000000000000000000" pitchFamily="2" charset="2"/>
              </a:rPr>
              <a:t>,</a:t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ko-KR" altLang="en-US" sz="1600" smtClean="0">
                <a:sym typeface="Wingdings" panose="05000000000000000000" pitchFamily="2" charset="2"/>
              </a:rPr>
              <a:t>다시 </a:t>
            </a:r>
            <a:r>
              <a:rPr lang="en-US" altLang="ko-KR" sz="1600" dirty="0" smtClean="0">
                <a:sym typeface="Wingdings" panose="05000000000000000000" pitchFamily="2" charset="2"/>
              </a:rPr>
              <a:t>SSH </a:t>
            </a:r>
            <a:r>
              <a:rPr lang="ko-KR" altLang="en-US" sz="1600" smtClean="0">
                <a:sym typeface="Wingdings" panose="05000000000000000000" pitchFamily="2" charset="2"/>
              </a:rPr>
              <a:t>연결을 시도하면 됨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(3) SSH </a:t>
            </a:r>
            <a:r>
              <a:rPr lang="ko-KR" altLang="en-US" smtClean="0"/>
              <a:t>연결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57" y="2364454"/>
            <a:ext cx="7006181" cy="354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840715" y="2972163"/>
            <a:ext cx="15633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/>
            <a:r>
              <a:rPr lang="en-US" altLang="ko-KR" sz="3200" b="1" dirty="0" smtClean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Q&amp;A</a:t>
            </a:r>
            <a:endParaRPr lang="en-US" altLang="ko-KR" sz="3200" b="1" dirty="0"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8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313358" y="2871957"/>
            <a:ext cx="2406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algn="ctr"/>
            <a:r>
              <a:rPr lang="en-US" altLang="ko-KR" sz="3200" b="1" dirty="0" smtClean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Thank you</a:t>
            </a:r>
            <a:endParaRPr lang="en-US" altLang="ko-KR" sz="3200" b="1" dirty="0"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2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Communication between TV and PC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41866" y="1052367"/>
            <a:ext cx="96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TV set</a:t>
            </a:r>
          </a:p>
        </p:txBody>
      </p:sp>
      <p:pic>
        <p:nvPicPr>
          <p:cNvPr id="3074" name="Picture 2" descr="서버 컴퓨터 pc - 다운로드 무료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32" y="3421577"/>
            <a:ext cx="1974167" cy="197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891251" y="1493134"/>
            <a:ext cx="3078865" cy="49539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24881" y="2969904"/>
            <a:ext cx="136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 / Server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15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Communication between TV and PC</a:t>
            </a:r>
            <a:endParaRPr lang="ko-KR" altLang="en-US" dirty="0"/>
          </a:p>
        </p:txBody>
      </p:sp>
      <p:pic>
        <p:nvPicPr>
          <p:cNvPr id="3074" name="Picture 2" descr="서버 컴퓨터 pc - 다운로드 무료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32" y="3421577"/>
            <a:ext cx="1974167" cy="197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07688" y="2233914"/>
            <a:ext cx="245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How to communicate?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07883" y="3510238"/>
            <a:ext cx="887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?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91251" y="1493134"/>
            <a:ext cx="3078865" cy="49539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941866" y="1052367"/>
            <a:ext cx="96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TV set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24881" y="2969904"/>
            <a:ext cx="136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 / Server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8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Communication between TV and PC</a:t>
            </a:r>
            <a:endParaRPr lang="ko-KR" altLang="en-US" dirty="0"/>
          </a:p>
        </p:txBody>
      </p:sp>
      <p:pic>
        <p:nvPicPr>
          <p:cNvPr id="3074" name="Picture 2" descr="서버 컴퓨터 pc - 다운로드 무료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32" y="3421577"/>
            <a:ext cx="1974167" cy="197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선 - 무료 상호 작용개 아이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661093" y="3309592"/>
            <a:ext cx="903368" cy="228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13133" y="2100519"/>
            <a:ext cx="248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Route #1</a:t>
            </a:r>
          </a:p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Serial Communication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91251" y="1493134"/>
            <a:ext cx="3078865" cy="49539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941866" y="1052367"/>
            <a:ext cx="96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TV set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24881" y="2969904"/>
            <a:ext cx="136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 / Server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4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26714" y="2791594"/>
            <a:ext cx="68061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/>
            <a:r>
              <a:rPr lang="en-US" altLang="ko-KR" sz="3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Serial Communication Concepts</a:t>
            </a:r>
            <a:endParaRPr lang="ko-KR" altLang="en-US" sz="3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44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Serial Communication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52427" y="925495"/>
            <a:ext cx="78345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연속적으로 통신 채널이나 컴퓨터 버스를 거쳐 한 번에 하나의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bit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단위로 데이터를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전송하는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과정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용어는 여러 개의 병렬 채널을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갖춘 링크를 통해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동시에 여러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개의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bit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보내는 병렬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통신과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대조되는 개념</a:t>
            </a: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적은 </a:t>
            </a:r>
            <a:r>
              <a:rPr lang="ko-KR" altLang="en-US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신호선으로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연결이 가능하기 때문에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중계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장치의 비용이 억제되는 등의 장점이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있음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357" y="3193708"/>
            <a:ext cx="3028950" cy="3238500"/>
          </a:xfrm>
          <a:prstGeom prst="rect">
            <a:avLst/>
          </a:prstGeom>
        </p:spPr>
      </p:pic>
      <p:pic>
        <p:nvPicPr>
          <p:cNvPr id="3074" name="Picture 2" descr="https://miro.medium.com/v2/resize:fit:425/1*jxjBb5eL1s3MSLlHEvJ5L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06" y="3723737"/>
            <a:ext cx="404812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74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Serial Communication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52427" y="925495"/>
            <a:ext cx="78345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직렬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통신에서 데이터가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지속적으로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전송되면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각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bit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구별할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방법이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필요함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디지털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회로의 입장에서 수신된 데이터의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bit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시간적으로 어디서부터 시작이고 끝인지를 알 필요가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있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음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bit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전달하는 과정에서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데이터의 시간적 위치를 알리기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위해 </a:t>
            </a:r>
            <a:r>
              <a:rPr lang="ko-KR" altLang="en-US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동기 신호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보내는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경우와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동기 신호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없이 신호 자체에서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bit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복원하는 방식으로 나눌 수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있음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동기 방식 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신호와는 별도로 동기신호를 함께 보냄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accent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비동기</a:t>
            </a:r>
            <a:r>
              <a:rPr lang="ko-KR" altLang="en-US" dirty="0" smtClean="0">
                <a:solidFill>
                  <a:schemeClr val="accent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accent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방식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 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신호만을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보내고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특정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방식에 따라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bit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찾아냄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098" name="Picture 2" descr="https://miro.medium.com/v2/resize:fit:398/0*i8I5TKre8F-4eFl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454" y="4284995"/>
            <a:ext cx="2914433" cy="206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miro.medium.com/v2/resize:fit:447/0*Q2WnccpMasAaIOl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870" y="4433660"/>
            <a:ext cx="3800804" cy="167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42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Serial Communication</a:t>
            </a:r>
            <a:endParaRPr lang="ko-KR" altLang="en-US" dirty="0"/>
          </a:p>
        </p:txBody>
      </p:sp>
      <p:pic>
        <p:nvPicPr>
          <p:cNvPr id="3074" name="Picture 2" descr="서버 컴퓨터 pc - 다운로드 무료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32" y="3421577"/>
            <a:ext cx="1974167" cy="197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메인 보드 - 무료 컴퓨터개 아이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569068" y="3951463"/>
            <a:ext cx="1712010" cy="171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화면 - 무료 과학 기술개 아이콘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711" y="2005337"/>
            <a:ext cx="1573457" cy="157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891251" y="1493134"/>
            <a:ext cx="3078865" cy="495396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2" name="Picture 10" descr="선 - 무료 상호 작용개 아이콘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30172" y="2778672"/>
            <a:ext cx="903368" cy="334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259351" y="4037394"/>
            <a:ext cx="163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RS-232 cable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807131" y="4360646"/>
            <a:ext cx="202291" cy="1832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71281" y="4037394"/>
            <a:ext cx="93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UART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41866" y="1052367"/>
            <a:ext cx="96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TV set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24881" y="2969904"/>
            <a:ext cx="136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PC / Server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5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36367</TotalTime>
  <Words>1138</Words>
  <Application>Microsoft Office PowerPoint</Application>
  <PresentationFormat>화면 슬라이드 쇼(4:3)</PresentationFormat>
  <Paragraphs>275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LG스마트체 Regular</vt:lpstr>
      <vt:lpstr>LG스마트체2.0 Bold</vt:lpstr>
      <vt:lpstr>LG스마트체2.0 Regular</vt:lpstr>
      <vt:lpstr>맑은 고딕</vt:lpstr>
      <vt:lpstr>Arial</vt:lpstr>
      <vt:lpstr>Calibri</vt:lpstr>
      <vt:lpstr>Calibri Light</vt:lpstr>
      <vt:lpstr>Wingdings</vt:lpstr>
      <vt:lpstr>Office 테마</vt:lpstr>
      <vt:lpstr>시스템 1강: TV 시스템 연결 이론과 실제</vt:lpstr>
      <vt:lpstr>PowerPoint 프레젠테이션</vt:lpstr>
      <vt:lpstr>Communication between TV and PC</vt:lpstr>
      <vt:lpstr>Communication between TV and PC</vt:lpstr>
      <vt:lpstr>Communication between TV and PC</vt:lpstr>
      <vt:lpstr>PowerPoint 프레젠테이션</vt:lpstr>
      <vt:lpstr>Serial Communication</vt:lpstr>
      <vt:lpstr>Serial Communication</vt:lpstr>
      <vt:lpstr>Serial Communication</vt:lpstr>
      <vt:lpstr>UART (Universal Asynchronous Receiver / Transmitter)</vt:lpstr>
      <vt:lpstr>RS-232</vt:lpstr>
      <vt:lpstr>RS-232 (Recommended Standard 232)</vt:lpstr>
      <vt:lpstr>Baud Rate</vt:lpstr>
      <vt:lpstr>PowerPoint 프레젠테이션</vt:lpstr>
      <vt:lpstr>Remote Communication</vt:lpstr>
      <vt:lpstr>Telnet</vt:lpstr>
      <vt:lpstr>SSH (Secure SHell)</vt:lpstr>
      <vt:lpstr>SSH (Secure SHell)</vt:lpstr>
      <vt:lpstr>PowerPoint 프레젠테이션</vt:lpstr>
      <vt:lpstr>(1) Local PC를 통한 Serial 연결</vt:lpstr>
      <vt:lpstr>(2) Virtual Box VM을 통한 Serial 연결</vt:lpstr>
      <vt:lpstr>(2) Virtual Box VM을 통한 Serial 연결</vt:lpstr>
      <vt:lpstr>(3) SSH 연결</vt:lpstr>
      <vt:lpstr>(3) SSH 연결</vt:lpstr>
      <vt:lpstr>(3) SSH 연결</vt:lpstr>
      <vt:lpstr>PowerPoint 프레젠테이션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최준호/책임연구원/TV멀티SoC플랫폼개발Project(juno.choi@lge.com)</dc:creator>
  <cp:lastModifiedBy>조용현/연구원/TV BSP Solution팀(y.cho@lge.com)</cp:lastModifiedBy>
  <cp:revision>488</cp:revision>
  <dcterms:created xsi:type="dcterms:W3CDTF">2023-06-02T00:02:14Z</dcterms:created>
  <dcterms:modified xsi:type="dcterms:W3CDTF">2024-04-26T06:02:14Z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2023-10-10T00:29:29Z</vt:lpwstr>
  </property>
  <property fmtid="{D5CDD505-2E9C-101B-9397-08002B2CF9AE}" pid="4" name="MSIP_Label_cc6ed9fc-fefc-4a0c-a6d6-10cf236c0d4f_Method">
    <vt:lpwstr>Standard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35557228-f6ad-4bcb-a07f-6ca571d38030</vt:lpwstr>
  </property>
  <property fmtid="{D5CDD505-2E9C-101B-9397-08002B2CF9AE}" pid="8" name="MSIP_Label_cc6ed9fc-fefc-4a0c-a6d6-10cf236c0d4f_ContentBits">
    <vt:lpwstr>1</vt:lpwstr>
  </property>
</Properties>
</file>