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51" r:id="rId1"/>
    <p:sldMasterId id="2147483760" r:id="rId2"/>
    <p:sldMasterId id="2147483766" r:id="rId3"/>
    <p:sldMasterId id="2147483772" r:id="rId4"/>
    <p:sldMasterId id="2147483793" r:id="rId5"/>
  </p:sldMasterIdLst>
  <p:notesMasterIdLst>
    <p:notesMasterId r:id="rId20"/>
  </p:notesMasterIdLst>
  <p:handoutMasterIdLst>
    <p:handoutMasterId r:id="rId21"/>
  </p:handoutMasterIdLst>
  <p:sldIdLst>
    <p:sldId id="258" r:id="rId6"/>
    <p:sldId id="1183" r:id="rId7"/>
    <p:sldId id="1236" r:id="rId8"/>
    <p:sldId id="1242" r:id="rId9"/>
    <p:sldId id="1244" r:id="rId10"/>
    <p:sldId id="1239" r:id="rId11"/>
    <p:sldId id="1238" r:id="rId12"/>
    <p:sldId id="1186" r:id="rId13"/>
    <p:sldId id="1233" r:id="rId14"/>
    <p:sldId id="1240" r:id="rId15"/>
    <p:sldId id="1241" r:id="rId16"/>
    <p:sldId id="1243" r:id="rId17"/>
    <p:sldId id="1237" r:id="rId18"/>
    <p:sldId id="1145" r:id="rId19"/>
  </p:sldIdLst>
  <p:sldSz cx="10080625" cy="6858000"/>
  <p:notesSz cx="6865938" cy="9998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Optima" panose="020B0600000101010101"/>
      <p:regular r:id="rId39"/>
    </p:embeddedFont>
    <p:embeddedFont>
      <p:font typeface="Wingdings 3" panose="05040102010807070707" pitchFamily="18" charset="2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74" userDrawn="1">
          <p15:clr>
            <a:srgbClr val="A4A3A4"/>
          </p15:clr>
        </p15:guide>
        <p15:guide id="7" pos="453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10" pos="6101" userDrawn="1">
          <p15:clr>
            <a:srgbClr val="A4A3A4"/>
          </p15:clr>
        </p15:guide>
        <p15:guide id="17" pos="6327" userDrawn="1">
          <p15:clr>
            <a:srgbClr val="A4A3A4"/>
          </p15:clr>
        </p15:guide>
        <p15:guide id="19" pos="4876" userDrawn="1">
          <p15:clr>
            <a:srgbClr val="A4A3A4"/>
          </p15:clr>
        </p15:guide>
        <p15:guide id="20" pos="5897" userDrawn="1">
          <p15:clr>
            <a:srgbClr val="A4A3A4"/>
          </p15:clr>
        </p15:guide>
        <p15:guide id="21" pos="227" userDrawn="1">
          <p15:clr>
            <a:srgbClr val="A4A3A4"/>
          </p15:clr>
        </p15:guide>
        <p15:guide id="22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민재" initials="진민" lastIdx="2" clrIdx="0">
    <p:extLst>
      <p:ext uri="{19B8F6BF-5375-455C-9EA6-DF929625EA0E}">
        <p15:presenceInfo xmlns:p15="http://schemas.microsoft.com/office/powerpoint/2012/main" userId="b49d2d3facbb5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32"/>
    <a:srgbClr val="95CBB4"/>
    <a:srgbClr val="E6F2ED"/>
    <a:srgbClr val="479372"/>
    <a:srgbClr val="336851"/>
    <a:srgbClr val="C5E1D5"/>
    <a:srgbClr val="86C4A9"/>
    <a:srgbClr val="D9EBE3"/>
    <a:srgbClr val="4EA47F"/>
    <a:srgbClr val="5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2" autoAdjust="0"/>
    <p:restoredTop sz="95223" autoAdjust="0"/>
  </p:normalViewPr>
  <p:slideViewPr>
    <p:cSldViewPr snapToGrid="0">
      <p:cViewPr varScale="1">
        <p:scale>
          <a:sx n="86" d="100"/>
          <a:sy n="86" d="100"/>
        </p:scale>
        <p:origin x="1296" y="302"/>
      </p:cViewPr>
      <p:guideLst>
        <p:guide orient="horz" pos="3974"/>
        <p:guide pos="453"/>
        <p:guide orient="horz" pos="4320"/>
        <p:guide pos="6101"/>
        <p:guide pos="6327"/>
        <p:guide pos="4876"/>
        <p:guide pos="5897"/>
        <p:guide pos="227"/>
        <p:guide orient="horz" pos="1253"/>
      </p:guideLst>
    </p:cSldViewPr>
  </p:slideViewPr>
  <p:outlineViewPr>
    <p:cViewPr>
      <p:scale>
        <a:sx n="33" d="100"/>
        <a:sy n="33" d="100"/>
      </p:scale>
      <p:origin x="0" y="-6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8344"/>
    </p:cViewPr>
  </p:sorterViewPr>
  <p:notesViewPr>
    <p:cSldViewPr snapToGrid="0">
      <p:cViewPr varScale="1">
        <p:scale>
          <a:sx n="59" d="100"/>
          <a:sy n="59" d="100"/>
        </p:scale>
        <p:origin x="329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413233E2-F3CC-4FDF-B7D1-2C3A3EBF58FB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3A551AC-1B7E-44F4-A4A2-162D68DC0B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8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00CFCA4-A162-4A82-8859-9D0CAF0B8185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9363"/>
            <a:ext cx="49609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CA64647-3FDF-4990-A07F-F16D9EF482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6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72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8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15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90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97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30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76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5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51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4202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6704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6493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83126" y="1410266"/>
            <a:ext cx="8442219" cy="762514"/>
          </a:xfrm>
        </p:spPr>
        <p:txBody>
          <a:bodyPr anchor="t" anchorCtr="0">
            <a:noAutofit/>
          </a:bodyPr>
          <a:lstStyle>
            <a:lvl1pPr latinLnBrk="0">
              <a:lnSpc>
                <a:spcPct val="90000"/>
              </a:lnSpc>
              <a:defRPr sz="2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noProof="0" dirty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3127" y="2324029"/>
            <a:ext cx="2453295" cy="445750"/>
          </a:xfrm>
        </p:spPr>
        <p:txBody>
          <a:bodyPr>
            <a:noAutofit/>
          </a:bodyPr>
          <a:lstStyle>
            <a:lvl1pPr marL="0" indent="0" algn="l" latinLnBrk="0">
              <a:lnSpc>
                <a:spcPct val="90000"/>
              </a:lnSpc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0" indent="0" algn="l">
              <a:buNone/>
              <a:defRPr sz="1764">
                <a:solidFill>
                  <a:schemeClr val="bg1"/>
                </a:solidFill>
                <a:latin typeface="+mj-lt"/>
              </a:defRPr>
            </a:lvl2pPr>
            <a:lvl3pPr marL="449443" indent="0" algn="l">
              <a:buNone/>
              <a:defRPr sz="1764">
                <a:solidFill>
                  <a:schemeClr val="bg1"/>
                </a:solidFill>
                <a:latin typeface="+mj-lt"/>
              </a:defRPr>
            </a:lvl3pPr>
            <a:lvl4pPr marL="898885" indent="0" algn="l">
              <a:buNone/>
              <a:defRPr sz="1764">
                <a:solidFill>
                  <a:schemeClr val="bg1"/>
                </a:solidFill>
                <a:latin typeface="+mj-lt"/>
              </a:defRPr>
            </a:lvl4pPr>
            <a:lvl5pPr marL="1348327" indent="0" algn="l">
              <a:buNone/>
              <a:defRPr sz="1764">
                <a:solidFill>
                  <a:schemeClr val="bg1"/>
                </a:solidFill>
                <a:latin typeface="+mj-lt"/>
              </a:defRPr>
            </a:lvl5pPr>
            <a:lvl6pPr marL="1797770" indent="0" algn="l">
              <a:buNone/>
              <a:defRPr sz="1764">
                <a:solidFill>
                  <a:schemeClr val="bg1"/>
                </a:solidFill>
                <a:latin typeface="+mj-lt"/>
              </a:defRPr>
            </a:lvl6pPr>
            <a:lvl7pPr marL="2247212" indent="0" algn="l">
              <a:buNone/>
              <a:defRPr sz="1764">
                <a:solidFill>
                  <a:schemeClr val="bg1"/>
                </a:solidFill>
                <a:latin typeface="+mj-lt"/>
              </a:defRPr>
            </a:lvl7pPr>
            <a:lvl8pPr marL="2696655" indent="0" algn="l">
              <a:buNone/>
              <a:defRPr sz="1764">
                <a:solidFill>
                  <a:schemeClr val="bg1"/>
                </a:solidFill>
                <a:latin typeface="+mj-lt"/>
              </a:defRPr>
            </a:lvl8pPr>
            <a:lvl9pPr marL="3146096" indent="0" algn="l">
              <a:buNone/>
              <a:defRPr sz="1764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/>
              <a:t>Subtitle and date (move higher if title is only one line)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6" b="22966"/>
          <a:stretch/>
        </p:blipFill>
        <p:spPr>
          <a:xfrm>
            <a:off x="351113" y="5990929"/>
            <a:ext cx="3146424" cy="8491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5243" y="3365390"/>
            <a:ext cx="2361227" cy="2251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90" y="4539780"/>
            <a:ext cx="2559139" cy="19168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039" y="385106"/>
            <a:ext cx="1610577" cy="5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42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384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6856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868221" y="2216732"/>
            <a:ext cx="8686331" cy="4202545"/>
          </a:xfrm>
        </p:spPr>
        <p:txBody>
          <a:bodyPr/>
          <a:lstStyle>
            <a:lvl1pPr>
              <a:defRPr sz="1400"/>
            </a:lvl1pPr>
            <a:lvl2pPr marL="177783" indent="-177783">
              <a:buFont typeface="Wingdings" panose="05000000000000000000" pitchFamily="2" charset="2"/>
              <a:buChar char="§"/>
              <a:defRPr sz="1200"/>
            </a:lvl2pPr>
            <a:lvl3pPr marL="447634" indent="-177783">
              <a:buFont typeface="Wingdings" panose="05000000000000000000" pitchFamily="2" charset="2"/>
              <a:buChar char="§"/>
              <a:defRPr sz="11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41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5" y="824547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6" y="662306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1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6" y="6634108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6" y="6606429"/>
            <a:ext cx="72603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2014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8205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447802"/>
            <a:ext cx="7299157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4777380"/>
            <a:ext cx="729915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0BF-ED5C-4D5D-ACEF-BA4AE52672F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3B1-F8D1-4218-B304-9629FC76A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+mj-lt"/>
                <a:ea typeface="+mn-ea"/>
              </a:rPr>
              <a:t>ABLE</a:t>
            </a:r>
            <a:r>
              <a:rPr lang="en-US" altLang="ko-KR" sz="1000" i="1" baseline="0" dirty="0">
                <a:solidFill>
                  <a:srgbClr val="336851"/>
                </a:solidFill>
                <a:latin typeface="+mj-lt"/>
                <a:ea typeface="+mn-ea"/>
              </a:rPr>
              <a:t> Consulting</a:t>
            </a:r>
            <a:endParaRPr lang="ko-KR" altLang="en-US" sz="1000" i="1" dirty="0">
              <a:solidFill>
                <a:srgbClr val="336851"/>
              </a:solidFill>
              <a:latin typeface="+mj-lt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ln>
                  <a:noFill/>
                </a:ln>
                <a:noFill/>
                <a:latin typeface="+mj-lt"/>
                <a:ea typeface="+mn-ea"/>
              </a:rPr>
              <a:t>ABLE</a:t>
            </a:r>
            <a:r>
              <a:rPr lang="en-US" altLang="ko-KR" sz="1000" i="1" baseline="0" dirty="0">
                <a:ln>
                  <a:noFill/>
                </a:ln>
                <a:noFill/>
                <a:latin typeface="+mj-lt"/>
                <a:ea typeface="+mn-ea"/>
              </a:rPr>
              <a:t> Consulting</a:t>
            </a:r>
            <a:endParaRPr lang="ko-KR" altLang="en-US" sz="1000" i="1" dirty="0">
              <a:ln>
                <a:noFill/>
              </a:ln>
              <a:noFill/>
              <a:latin typeface="+mj-lt"/>
              <a:ea typeface="+mn-e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36971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754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2861735"/>
            <a:ext cx="7299156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4777381"/>
            <a:ext cx="72991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647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060577"/>
            <a:ext cx="3635941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056093"/>
            <a:ext cx="3635943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368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1905000"/>
            <a:ext cx="36359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514600"/>
            <a:ext cx="3635941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1905000"/>
            <a:ext cx="36359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514600"/>
            <a:ext cx="3635941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8462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5421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648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447800"/>
            <a:ext cx="281281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447800"/>
            <a:ext cx="4297289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129282"/>
            <a:ext cx="2812810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7026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1854192"/>
            <a:ext cx="4212028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143000"/>
            <a:ext cx="26468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657600"/>
            <a:ext cx="4205473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97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4800587"/>
            <a:ext cx="72991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685800"/>
            <a:ext cx="7299157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367325"/>
            <a:ext cx="729915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082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447800"/>
            <a:ext cx="7299157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3657600"/>
            <a:ext cx="7299157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23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ko-KR" altLang="en-US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진민재</a:t>
            </a:r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이영현</a:t>
            </a:r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국립중앙도서관 도서 </a:t>
            </a:r>
            <a:r>
              <a:rPr lang="ko-KR" altLang="en-US" sz="900" b="0" i="1" kern="1200" dirty="0" err="1">
                <a:solidFill>
                  <a:srgbClr val="1D3B2A"/>
                </a:solidFill>
                <a:latin typeface="+mn-lt"/>
                <a:ea typeface="+mn-ea"/>
                <a:cs typeface="+mn-cs"/>
              </a:rPr>
              <a:t>모록</a:t>
            </a:r>
            <a:endParaRPr lang="en-US" altLang="ko-KR" sz="900" b="0" i="1" kern="1200" dirty="0">
              <a:solidFill>
                <a:srgbClr val="1D3B2A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546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447800"/>
            <a:ext cx="6615740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3771174"/>
            <a:ext cx="60205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350657"/>
            <a:ext cx="7299157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925" y="971253"/>
            <a:ext cx="6632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613787"/>
            <a:ext cx="6632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5335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124201"/>
            <a:ext cx="72991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4777381"/>
            <a:ext cx="7299157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523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1981200"/>
            <a:ext cx="243717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667000"/>
            <a:ext cx="242103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1981200"/>
            <a:ext cx="242838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667000"/>
            <a:ext cx="243711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1981200"/>
            <a:ext cx="24249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667000"/>
            <a:ext cx="242497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814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250949"/>
            <a:ext cx="24315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209800"/>
            <a:ext cx="243153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4827213"/>
            <a:ext cx="24315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250949"/>
            <a:ext cx="242365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209800"/>
            <a:ext cx="242365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4827212"/>
            <a:ext cx="242686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250949"/>
            <a:ext cx="24249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209800"/>
            <a:ext cx="242497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4827210"/>
            <a:ext cx="242818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639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5544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30215"/>
            <a:ext cx="1449468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773205"/>
            <a:ext cx="6139229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9349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ko-KR" altLang="en-US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진민재</a:t>
            </a:r>
            <a:r>
              <a:rPr lang="en-US" altLang="ko-KR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이영현 </a:t>
            </a:r>
            <a:r>
              <a:rPr lang="en-US" altLang="ko-KR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100" b="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국립중앙도서관 도서목록</a:t>
            </a:r>
            <a:endParaRPr lang="en-US" altLang="ko-KR" sz="1100" b="0" i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210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661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8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latin typeface="+mn-ea"/>
                <a:ea typeface="+mn-ea"/>
              </a:rPr>
              <a:t>감사합니다</a:t>
            </a:r>
            <a:r>
              <a:rPr lang="en-US" altLang="ko-KR" sz="4236" b="1" dirty="0">
                <a:latin typeface="+mn-ea"/>
                <a:ea typeface="+mn-ea"/>
              </a:rPr>
              <a:t>.</a:t>
            </a:r>
            <a:endParaRPr lang="ko-KR" altLang="en-US" sz="4236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ea"/>
                <a:ea typeface="+mn-ea"/>
                <a:cs typeface="+mn-cs"/>
              </a:rPr>
              <a:t>© 2016 ABLE Consulting Co, Ltd. All rights reserved.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16A6B-A7C4-4148-AAE3-420E0A12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64D45-A098-4406-ACD3-186FAE77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DD072-E3D4-4BCF-A0F5-A4E15B0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661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8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latin typeface="+mn-ea"/>
                <a:ea typeface="+mn-ea"/>
              </a:rPr>
              <a:t>감사합니다</a:t>
            </a:r>
            <a:r>
              <a:rPr lang="en-US" altLang="ko-KR" sz="4236" b="1" dirty="0">
                <a:latin typeface="+mn-ea"/>
                <a:ea typeface="+mn-ea"/>
              </a:rPr>
              <a:t>.</a:t>
            </a:r>
            <a:endParaRPr lang="ko-KR" altLang="en-US" sz="4236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ea"/>
                <a:ea typeface="+mn-ea"/>
                <a:cs typeface="+mn-cs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650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447801"/>
            <a:ext cx="7297256" cy="332958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4777380"/>
            <a:ext cx="7297256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0BF-ED5C-4D5D-ACEF-BA4AE52672F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3B1-F8D1-4218-B304-9629FC76A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654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208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241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97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6" r:id="rId3"/>
    <p:sldLayoutId id="2147483755" r:id="rId4"/>
    <p:sldLayoutId id="2147483778" r:id="rId5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75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354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59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676400"/>
            <a:ext cx="3108193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457200"/>
            <a:ext cx="1764109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096000"/>
            <a:ext cx="1092068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667000"/>
            <a:ext cx="4620286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2895600"/>
            <a:ext cx="2604161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52718"/>
            <a:ext cx="777806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52925"/>
            <a:ext cx="739913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13439" y="1817060"/>
            <a:ext cx="990599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069500" y="3251660"/>
            <a:ext cx="3859795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295737"/>
            <a:ext cx="69322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9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</p:sldLayoutIdLst>
  <p:hf hdr="0" ft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www.nl.go.kr/app/nl/search/openApi/search.jsp?key=a4e3f95d68d41e52302efe7*********&amp;pageSize=500&amp;pageNum=1&amp;category=" TargetMode="External"/><Relationship Id="rId4" Type="http://schemas.openxmlformats.org/officeDocument/2006/relationships/hyperlink" Target="http://www.nl.go.kr/app/nl/search/openApi/search.jsp?key=a4e3f95d68d41e52302efe7*********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FF27D-149B-4C33-8047-40DF8504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97" y="1151431"/>
            <a:ext cx="9292030" cy="776550"/>
          </a:xfrm>
        </p:spPr>
        <p:txBody>
          <a:bodyPr>
            <a:normAutofit fontScale="90000"/>
          </a:bodyPr>
          <a:lstStyle/>
          <a:p>
            <a:r>
              <a:rPr lang="ko-KR" altLang="en-US" sz="3638" dirty="0"/>
              <a:t>국립중앙도서관 도서 목록 </a:t>
            </a:r>
            <a:r>
              <a:rPr lang="en-US" altLang="ko-KR" sz="3638" dirty="0"/>
              <a:t>Crawling </a:t>
            </a:r>
            <a:r>
              <a:rPr lang="ko-KR" altLang="en-US" sz="3638" dirty="0"/>
              <a:t>및 </a:t>
            </a:r>
            <a:r>
              <a:rPr lang="en-US" altLang="ko-KR" sz="3638" dirty="0"/>
              <a:t>DB </a:t>
            </a:r>
            <a:r>
              <a:rPr lang="ko-KR" altLang="en-US" sz="3638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CA1A4-0173-4A72-9C74-F99DC9F79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066" y="2019572"/>
            <a:ext cx="5184097" cy="839036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개발자 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  진민재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이영현 </a:t>
            </a:r>
          </a:p>
          <a:p>
            <a:endParaRPr lang="en-US" altLang="ko-KR" sz="1654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FBDDDE-D412-487B-ACA0-39D78634E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514" y="2083985"/>
                <a:ext cx="2624899" cy="3845490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0" marR="0" indent="0" algn="l" defTabSz="898885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1940" kern="1200" cap="all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Optima" panose="00000400000000000000" pitchFamily="2" charset="2"/>
                    <a:ea typeface="+mn-ea"/>
                    <a:cs typeface="+mn-cs"/>
                  </a:defRPr>
                </a:lvl1pPr>
                <a:lvl2pPr marL="378013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Font typeface="Georgia" pitchFamily="18" charset="0"/>
                  <a:buNone/>
                  <a:defRPr sz="1940" kern="1200">
                    <a:solidFill>
                      <a:schemeClr val="tx1">
                        <a:tint val="75000"/>
                      </a:schemeClr>
                    </a:solidFill>
                    <a:latin typeface="Optima" panose="00000400000000000000" pitchFamily="2" charset="2"/>
                    <a:ea typeface="+mn-ea"/>
                    <a:cs typeface="+mn-cs"/>
                  </a:defRPr>
                </a:lvl2pPr>
                <a:lvl3pPr marL="756026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Font typeface="Georgia" pitchFamily="18" charset="0"/>
                  <a:buNone/>
                  <a:defRPr sz="1940" kern="1200">
                    <a:solidFill>
                      <a:schemeClr val="tx1">
                        <a:tint val="75000"/>
                      </a:schemeClr>
                    </a:solidFill>
                    <a:latin typeface="Optima" panose="00000400000000000000" pitchFamily="2" charset="2"/>
                    <a:ea typeface="+mn-ea"/>
                    <a:cs typeface="+mn-cs"/>
                  </a:defRPr>
                </a:lvl3pPr>
                <a:lvl4pPr marL="1134039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Font typeface="Georgia" pitchFamily="18" charset="0"/>
                  <a:buNone/>
                  <a:defRPr sz="1940" kern="1200">
                    <a:solidFill>
                      <a:schemeClr val="tx1">
                        <a:tint val="75000"/>
                      </a:schemeClr>
                    </a:solidFill>
                    <a:latin typeface="Optima" panose="00000400000000000000" pitchFamily="2" charset="2"/>
                    <a:ea typeface="+mn-ea"/>
                    <a:cs typeface="+mn-cs"/>
                  </a:defRPr>
                </a:lvl4pPr>
                <a:lvl5pPr marL="1512052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Font typeface="Georgia" pitchFamily="18" charset="0"/>
                  <a:buNone/>
                  <a:defRPr sz="1940" kern="1200" baseline="0">
                    <a:solidFill>
                      <a:schemeClr val="tx1">
                        <a:tint val="75000"/>
                      </a:schemeClr>
                    </a:solidFill>
                    <a:latin typeface="Optima" panose="00000400000000000000" pitchFamily="2" charset="2"/>
                    <a:ea typeface="+mn-ea"/>
                    <a:cs typeface="+mn-cs"/>
                  </a:defRPr>
                </a:lvl5pPr>
                <a:lvl6pPr marL="1890065" marR="0" indent="0" algn="ctr" defTabSz="898885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Clr>
                    <a:schemeClr val="tx1"/>
                  </a:buClr>
                  <a:buSzPct val="100000"/>
                  <a:buFont typeface="+mj-lt"/>
                  <a:buNone/>
                  <a:tabLst/>
                  <a:defRPr sz="1940" kern="1200" baseline="0">
                    <a:solidFill>
                      <a:schemeClr val="tx1">
                        <a:tint val="75000"/>
                      </a:schemeClr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2268078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SzPct val="100000"/>
                  <a:buFont typeface="+mj-lt"/>
                  <a:buNone/>
                  <a:defRPr sz="1940" kern="1200" baseline="0">
                    <a:solidFill>
                      <a:schemeClr val="tx1">
                        <a:tint val="75000"/>
                      </a:schemeClr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2646091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SzPct val="100000"/>
                  <a:buFont typeface="+mj-lt"/>
                  <a:buNone/>
                  <a:defRPr sz="1940" kern="1200" baseline="0">
                    <a:solidFill>
                      <a:schemeClr val="tx1">
                        <a:tint val="75000"/>
                      </a:schemeClr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3024104" indent="0" algn="ctr" defTabSz="898885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86"/>
                  </a:spcAft>
                  <a:buFont typeface="Arial" pitchFamily="34" charset="0"/>
                  <a:buNone/>
                  <a:defRPr sz="1940" b="1" kern="1200" baseline="0">
                    <a:solidFill>
                      <a:schemeClr val="tx1">
                        <a:tint val="75000"/>
                      </a:schemeClr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목차   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 Ⅰ. API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발급 및 구조</a:t>
                </a:r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 Ⅱ.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경우의 수</a:t>
                </a:r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 Ⅲ. CODING</a:t>
                </a: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solidFill>
                          <a:schemeClr val="tx1"/>
                        </a:solidFill>
                        <a:latin typeface="+mn-ea"/>
                      </a:rPr>
                      <m:t>Ⅳ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MongoDB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적재</a:t>
                </a:r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2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	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165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FBDDDE-D412-487B-ACA0-39D78634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4" y="2083985"/>
                <a:ext cx="2624899" cy="3845490"/>
              </a:xfrm>
              <a:prstGeom prst="rect">
                <a:avLst/>
              </a:prstGeom>
              <a:blipFill>
                <a:blip r:embed="rId2"/>
                <a:stretch>
                  <a:fillRect l="-6032" t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>
            <a:extLst>
              <a:ext uri="{FF2B5EF4-FFF2-40B4-BE49-F238E27FC236}">
                <a16:creationId xmlns:a16="http://schemas.microsoft.com/office/drawing/2014/main" id="{B61FE827-0D58-4739-8822-2E728228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352425"/>
            <a:ext cx="1984376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CODING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10</a:t>
            </a:fld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B05E1-CBD2-4A35-8A25-3A5CEA26B84E}"/>
              </a:ext>
            </a:extLst>
          </p:cNvPr>
          <p:cNvSpPr/>
          <p:nvPr/>
        </p:nvSpPr>
        <p:spPr>
          <a:xfrm>
            <a:off x="6290698" y="420000"/>
            <a:ext cx="379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독서 목록 정제 및 </a:t>
            </a:r>
            <a:r>
              <a:rPr lang="en-US" altLang="ko-KR" dirty="0" err="1"/>
              <a:t>kdc</a:t>
            </a:r>
            <a:r>
              <a:rPr lang="ko-KR" altLang="en-US" dirty="0"/>
              <a:t>별 분류</a:t>
            </a:r>
            <a:r>
              <a:rPr lang="en-US" altLang="ko-KR" dirty="0"/>
              <a:t>(1)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169E58-890B-4C8B-B718-11090FCC64F6}"/>
              </a:ext>
            </a:extLst>
          </p:cNvPr>
          <p:cNvGrpSpPr/>
          <p:nvPr/>
        </p:nvGrpSpPr>
        <p:grpSpPr>
          <a:xfrm>
            <a:off x="221940" y="1151070"/>
            <a:ext cx="9625892" cy="4983861"/>
            <a:chOff x="221940" y="1151070"/>
            <a:chExt cx="9625892" cy="498386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695C10-853F-4BAD-922D-A56AA511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940" y="1151070"/>
              <a:ext cx="9625892" cy="498386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C5387A-C3FD-46E1-9561-3C12B720724F}"/>
                </a:ext>
              </a:extLst>
            </p:cNvPr>
            <p:cNvSpPr/>
            <p:nvPr/>
          </p:nvSpPr>
          <p:spPr>
            <a:xfrm>
              <a:off x="3371310" y="1384440"/>
              <a:ext cx="4557658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3. </a:t>
              </a:r>
              <a:r>
                <a:rPr lang="ko-KR" altLang="en-US" dirty="0"/>
                <a:t>동일한 목록은 </a:t>
              </a:r>
              <a:r>
                <a:rPr lang="en-US" altLang="ko-KR" dirty="0"/>
                <a:t>id </a:t>
              </a:r>
              <a:r>
                <a:rPr lang="ko-KR" altLang="en-US" dirty="0"/>
                <a:t>값으로 정재 후 재 적재</a:t>
              </a:r>
              <a:endParaRPr lang="en-US" altLang="ko-KR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5BA7E0-95EA-4284-BEBB-FC1DFFEBA0A1}"/>
                </a:ext>
              </a:extLst>
            </p:cNvPr>
            <p:cNvSpPr/>
            <p:nvPr/>
          </p:nvSpPr>
          <p:spPr>
            <a:xfrm>
              <a:off x="3371310" y="3547875"/>
              <a:ext cx="396336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4. DB </a:t>
              </a:r>
              <a:r>
                <a:rPr lang="ko-KR" altLang="en-US" dirty="0"/>
                <a:t>적재를 위하여 </a:t>
              </a:r>
              <a:r>
                <a:rPr lang="en-US" altLang="ko-KR" dirty="0" err="1"/>
                <a:t>kdc</a:t>
              </a:r>
              <a:r>
                <a:rPr lang="ko-KR" altLang="en-US" dirty="0"/>
                <a:t>별 적재</a:t>
              </a:r>
              <a:endParaRPr lang="en-US" alt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E93547-BA14-4F20-9027-7E52066B8F1B}"/>
                </a:ext>
              </a:extLst>
            </p:cNvPr>
            <p:cNvSpPr/>
            <p:nvPr/>
          </p:nvSpPr>
          <p:spPr>
            <a:xfrm>
              <a:off x="577050" y="1162975"/>
              <a:ext cx="2148396" cy="221465"/>
            </a:xfrm>
            <a:prstGeom prst="rect">
              <a:avLst/>
            </a:prstGeom>
            <a:ln w="12700">
              <a:solidFill>
                <a:srgbClr val="FFFF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ACB709-E021-4F2A-A95C-E8A6EBBC266B}"/>
                </a:ext>
              </a:extLst>
            </p:cNvPr>
            <p:cNvSpPr/>
            <p:nvPr/>
          </p:nvSpPr>
          <p:spPr>
            <a:xfrm>
              <a:off x="569650" y="3437143"/>
              <a:ext cx="2148396" cy="221465"/>
            </a:xfrm>
            <a:prstGeom prst="rect">
              <a:avLst/>
            </a:prstGeom>
            <a:ln w="12700">
              <a:solidFill>
                <a:srgbClr val="FFFF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11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>
            <a:extLst>
              <a:ext uri="{FF2B5EF4-FFF2-40B4-BE49-F238E27FC236}">
                <a16:creationId xmlns:a16="http://schemas.microsoft.com/office/drawing/2014/main" id="{D23590ED-BE04-4B0A-9758-BC1C481D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352425"/>
            <a:ext cx="1622008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CODING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11</a:t>
            </a:fld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23253-B0F7-44C9-A360-B4BB3E66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8" y="1151555"/>
            <a:ext cx="9734395" cy="51072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05FA53-2332-4569-8009-800EFD9BE59C}"/>
              </a:ext>
            </a:extLst>
          </p:cNvPr>
          <p:cNvSpPr/>
          <p:nvPr/>
        </p:nvSpPr>
        <p:spPr>
          <a:xfrm>
            <a:off x="6290698" y="420000"/>
            <a:ext cx="379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독서 목록 정제 및 </a:t>
            </a:r>
            <a:r>
              <a:rPr lang="en-US" altLang="ko-KR" dirty="0" err="1"/>
              <a:t>kdc</a:t>
            </a:r>
            <a:r>
              <a:rPr lang="ko-KR" altLang="en-US" dirty="0"/>
              <a:t>별 분류</a:t>
            </a:r>
            <a:r>
              <a:rPr lang="en-US" altLang="ko-K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09919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>
            <a:extLst>
              <a:ext uri="{FF2B5EF4-FFF2-40B4-BE49-F238E27FC236}">
                <a16:creationId xmlns:a16="http://schemas.microsoft.com/office/drawing/2014/main" id="{D23590ED-BE04-4B0A-9758-BC1C481D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352425"/>
            <a:ext cx="1622008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Ⅲ. CODING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12</a:t>
            </a:fld>
            <a:endParaRPr lang="ko-KR" altLang="en-US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90592-81C7-4194-9633-10FDFDA3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8" y="1180731"/>
            <a:ext cx="9685539" cy="53248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EDDA0D-78DA-4A67-B639-64117ECD7850}"/>
              </a:ext>
            </a:extLst>
          </p:cNvPr>
          <p:cNvSpPr/>
          <p:nvPr/>
        </p:nvSpPr>
        <p:spPr>
          <a:xfrm>
            <a:off x="3956991" y="1998264"/>
            <a:ext cx="556874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6. MongoDB </a:t>
            </a:r>
            <a:r>
              <a:rPr lang="ko-KR" altLang="en-US" dirty="0"/>
              <a:t>에 </a:t>
            </a:r>
            <a:r>
              <a:rPr lang="en-US" altLang="ko-KR" dirty="0"/>
              <a:t>connection </a:t>
            </a:r>
            <a:r>
              <a:rPr lang="ko-KR" altLang="en-US" dirty="0"/>
              <a:t>생성 및 데이터 적재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CCBC4-6A2B-49FE-A58E-72B9B7DA2A16}"/>
              </a:ext>
            </a:extLst>
          </p:cNvPr>
          <p:cNvSpPr/>
          <p:nvPr/>
        </p:nvSpPr>
        <p:spPr>
          <a:xfrm>
            <a:off x="6681317" y="420000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DATABASE</a:t>
            </a:r>
            <a:r>
              <a:rPr lang="ko-KR" altLang="en-US" dirty="0"/>
              <a:t> 도서 목록 적재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CA88F-A2C4-4C7F-B439-F98EC258B3A1}"/>
              </a:ext>
            </a:extLst>
          </p:cNvPr>
          <p:cNvSpPr/>
          <p:nvPr/>
        </p:nvSpPr>
        <p:spPr>
          <a:xfrm>
            <a:off x="569650" y="1164450"/>
            <a:ext cx="2148396" cy="221465"/>
          </a:xfrm>
          <a:prstGeom prst="rect">
            <a:avLst/>
          </a:prstGeom>
          <a:ln w="12700">
            <a:solidFill>
              <a:srgbClr val="FFFF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89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230601" y="334640"/>
                <a:ext cx="2420773" cy="444664"/>
              </a:xfrm>
            </p:spPr>
            <p:txBody>
              <a:bodyPr/>
              <a:lstStyle/>
              <a:p>
                <a:r>
                  <a:rPr lang="en-US" altLang="ko-KR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Ⅳ.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MongoDB </a:t>
                </a:r>
                <a:r>
                  <a:rPr lang="ko-KR" altLang="en-US" dirty="0">
                    <a:latin typeface="+mn-ea"/>
                    <a:ea typeface="+mn-ea"/>
                  </a:rPr>
                  <a:t>적재</a:t>
                </a:r>
              </a:p>
            </p:txBody>
          </p:sp>
        </mc:Choice>
        <mc:Fallback>
          <p:sp>
            <p:nvSpPr>
              <p:cNvPr id="151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0601" y="334640"/>
                <a:ext cx="2420773" cy="444664"/>
              </a:xfrm>
              <a:blipFill>
                <a:blip r:embed="rId2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13</a:t>
            </a:fld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941241-A73E-4510-8BC8-BADC41119CC6}"/>
              </a:ext>
            </a:extLst>
          </p:cNvPr>
          <p:cNvSpPr/>
          <p:nvPr/>
        </p:nvSpPr>
        <p:spPr>
          <a:xfrm>
            <a:off x="79678" y="4545227"/>
            <a:ext cx="968245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Client(Database) : </a:t>
            </a:r>
            <a:r>
              <a:rPr lang="en-US" altLang="ko-KR" dirty="0" err="1"/>
              <a:t>libraryBooks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Connection(Table) : </a:t>
            </a:r>
            <a:r>
              <a:rPr lang="en-US" altLang="ko-KR" dirty="0" err="1"/>
              <a:t>kdc</a:t>
            </a:r>
            <a:r>
              <a:rPr lang="en-US" altLang="ko-KR" dirty="0"/>
              <a:t>(</a:t>
            </a:r>
            <a:r>
              <a:rPr lang="ko-KR" altLang="en-US" dirty="0" err="1"/>
              <a:t>한국십진분류표</a:t>
            </a:r>
            <a:r>
              <a:rPr lang="en-US" altLang="ko-KR" dirty="0"/>
              <a:t>, </a:t>
            </a:r>
            <a:r>
              <a:rPr lang="en-US" altLang="ko-KR" dirty="0" err="1"/>
              <a:t>kdc_name_ls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12</a:t>
            </a:r>
            <a:r>
              <a:rPr lang="ko-KR" altLang="en-US" dirty="0"/>
              <a:t>개 생성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>
                <a:solidFill>
                  <a:srgbClr val="FFFF00"/>
                </a:solidFill>
              </a:rPr>
              <a:t>   -&gt; [</a:t>
            </a:r>
            <a:r>
              <a:rPr lang="ko-KR" altLang="en-US" dirty="0">
                <a:solidFill>
                  <a:srgbClr val="FFFF00"/>
                </a:solidFill>
              </a:rPr>
              <a:t>총류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사회과학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자연과학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종교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철학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기술과학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문학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어학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역사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예술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기타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순수과학</a:t>
            </a:r>
            <a:r>
              <a:rPr lang="en-US" altLang="ko-KR" dirty="0">
                <a:solidFill>
                  <a:srgbClr val="FFFF00"/>
                </a:solidFill>
              </a:rPr>
              <a:t>]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E3818E-AEA5-4113-8644-3446F54B1C7E}"/>
              </a:ext>
            </a:extLst>
          </p:cNvPr>
          <p:cNvGrpSpPr/>
          <p:nvPr/>
        </p:nvGrpSpPr>
        <p:grpSpPr>
          <a:xfrm>
            <a:off x="51056" y="1133143"/>
            <a:ext cx="9891936" cy="3343708"/>
            <a:chOff x="51056" y="1133143"/>
            <a:chExt cx="9891936" cy="33437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530961-123A-44A6-9256-392F9B65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1" y="1155560"/>
              <a:ext cx="9863091" cy="332129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6EA1C3-6258-4D1D-9708-A084E91D5B05}"/>
                </a:ext>
              </a:extLst>
            </p:cNvPr>
            <p:cNvSpPr/>
            <p:nvPr/>
          </p:nvSpPr>
          <p:spPr>
            <a:xfrm>
              <a:off x="51056" y="1133143"/>
              <a:ext cx="2420773" cy="369332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67AA07-EB57-4C4C-81AE-7EEEF3523E12}"/>
                </a:ext>
              </a:extLst>
            </p:cNvPr>
            <p:cNvSpPr/>
            <p:nvPr/>
          </p:nvSpPr>
          <p:spPr>
            <a:xfrm>
              <a:off x="70292" y="2297598"/>
              <a:ext cx="2401537" cy="188150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41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>
          <a:xfrm>
            <a:off x="286916" y="643228"/>
            <a:ext cx="7287727" cy="24160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Ⅰ. </a:t>
            </a:r>
            <a:r>
              <a:rPr lang="en-US" altLang="ko-KR" dirty="0"/>
              <a:t>API </a:t>
            </a:r>
            <a:r>
              <a:rPr lang="ko-KR" altLang="en-US" dirty="0"/>
              <a:t>발급 및 구조</a:t>
            </a:r>
            <a:br>
              <a:rPr lang="en-US" altLang="ko-KR" dirty="0"/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2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106678" y="6266193"/>
            <a:ext cx="9711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API </a:t>
            </a:r>
            <a:r>
              <a:rPr lang="ko-KR" altLang="en-US" sz="1600" dirty="0"/>
              <a:t>발급 목적 등을 입력하고 최대 </a:t>
            </a:r>
            <a:r>
              <a:rPr lang="en-US" altLang="ko-KR" sz="1600" dirty="0"/>
              <a:t>1</a:t>
            </a:r>
            <a:r>
              <a:rPr lang="ko-KR" altLang="en-US" sz="1600" dirty="0"/>
              <a:t>일 이내 </a:t>
            </a:r>
            <a:r>
              <a:rPr lang="en-US" altLang="ko-KR" sz="1600" dirty="0"/>
              <a:t>API </a:t>
            </a:r>
            <a:r>
              <a:rPr lang="ko-KR" altLang="en-US" sz="1600" dirty="0"/>
              <a:t>발급 완료</a:t>
            </a: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1A97C4-3356-4E7E-B542-2E88A2B55922}"/>
              </a:ext>
            </a:extLst>
          </p:cNvPr>
          <p:cNvGrpSpPr/>
          <p:nvPr/>
        </p:nvGrpSpPr>
        <p:grpSpPr>
          <a:xfrm>
            <a:off x="94141" y="1160611"/>
            <a:ext cx="9968582" cy="4980666"/>
            <a:chOff x="40873" y="938667"/>
            <a:chExt cx="9968582" cy="498066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9B6607-A174-477F-B816-C206A1DDDBD7}"/>
                </a:ext>
              </a:extLst>
            </p:cNvPr>
            <p:cNvGrpSpPr/>
            <p:nvPr/>
          </p:nvGrpSpPr>
          <p:grpSpPr>
            <a:xfrm>
              <a:off x="40873" y="938667"/>
              <a:ext cx="9938289" cy="4980666"/>
              <a:chOff x="71166" y="1400940"/>
              <a:chExt cx="9938289" cy="51053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B3389D5-7770-4630-9989-0F2E0EF41348}"/>
                  </a:ext>
                </a:extLst>
              </p:cNvPr>
              <p:cNvSpPr/>
              <p:nvPr/>
            </p:nvSpPr>
            <p:spPr>
              <a:xfrm>
                <a:off x="71166" y="3457027"/>
                <a:ext cx="9938289" cy="3049242"/>
              </a:xfrm>
              <a:prstGeom prst="rect">
                <a:avLst/>
              </a:prstGeom>
              <a:noFill/>
              <a:ln w="9525">
                <a:solidFill>
                  <a:srgbClr val="20403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96D2A64-E9FD-4889-8CEA-DBE38180E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166" y="1400940"/>
                <a:ext cx="9786804" cy="497518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25A98D-0790-41F2-AA0A-7EC3BBC2F454}"/>
                  </a:ext>
                </a:extLst>
              </p:cNvPr>
              <p:cNvSpPr/>
              <p:nvPr/>
            </p:nvSpPr>
            <p:spPr>
              <a:xfrm>
                <a:off x="3737499" y="4286388"/>
                <a:ext cx="1775534" cy="14204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9A0AC1-898C-416B-A0A0-698DD8584FC7}"/>
                </a:ext>
              </a:extLst>
            </p:cNvPr>
            <p:cNvGrpSpPr/>
            <p:nvPr/>
          </p:nvGrpSpPr>
          <p:grpSpPr>
            <a:xfrm>
              <a:off x="71166" y="1000238"/>
              <a:ext cx="9938289" cy="2904411"/>
              <a:chOff x="71166" y="1000238"/>
              <a:chExt cx="9938289" cy="290441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2B5714F-AFEA-458F-8859-E1BC8CE0931F}"/>
                  </a:ext>
                </a:extLst>
              </p:cNvPr>
              <p:cNvSpPr/>
              <p:nvPr/>
            </p:nvSpPr>
            <p:spPr>
              <a:xfrm>
                <a:off x="71166" y="1000238"/>
                <a:ext cx="9938289" cy="2355512"/>
              </a:xfrm>
              <a:prstGeom prst="rect">
                <a:avLst/>
              </a:prstGeom>
              <a:noFill/>
              <a:ln w="9525">
                <a:solidFill>
                  <a:srgbClr val="20403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018FD5-3678-465D-90BB-913C27E7EBC5}"/>
                  </a:ext>
                </a:extLst>
              </p:cNvPr>
              <p:cNvSpPr/>
              <p:nvPr/>
            </p:nvSpPr>
            <p:spPr>
              <a:xfrm>
                <a:off x="2150245" y="3738753"/>
                <a:ext cx="4339331" cy="165896"/>
              </a:xfrm>
              <a:prstGeom prst="rect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1F23896-64E9-4CA8-9E05-77925A7D2B65}"/>
                  </a:ext>
                </a:extLst>
              </p:cNvPr>
              <p:cNvSpPr/>
              <p:nvPr/>
            </p:nvSpPr>
            <p:spPr>
              <a:xfrm>
                <a:off x="4094380" y="3244334"/>
                <a:ext cx="18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API </a:t>
                </a:r>
                <a:r>
                  <a:rPr lang="ko-KR" altLang="en-US" dirty="0"/>
                  <a:t>신청 및 발급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2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39879" y="5209754"/>
            <a:ext cx="97868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URL : </a:t>
            </a:r>
            <a:r>
              <a:rPr lang="en-US" altLang="ko-KR" dirty="0"/>
              <a:t>http://www.nl.go.kr/app/nl/search/openApi/search.jsp?key=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3A6DF7-3A28-414D-9F59-46274D75B807}"/>
              </a:ext>
            </a:extLst>
          </p:cNvPr>
          <p:cNvSpPr/>
          <p:nvPr/>
        </p:nvSpPr>
        <p:spPr>
          <a:xfrm>
            <a:off x="6462695" y="3094762"/>
            <a:ext cx="4305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500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B6B14F-8653-41D2-B264-63C7EA69A737}"/>
              </a:ext>
            </a:extLst>
          </p:cNvPr>
          <p:cNvGrpSpPr/>
          <p:nvPr/>
        </p:nvGrpSpPr>
        <p:grpSpPr>
          <a:xfrm>
            <a:off x="126142" y="1139026"/>
            <a:ext cx="9614278" cy="3984079"/>
            <a:chOff x="319435" y="1378034"/>
            <a:chExt cx="9639891" cy="51671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36A8FA-A91F-45CD-9AE4-F6FE59D4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435" y="1378034"/>
              <a:ext cx="9639891" cy="516717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2AD6D7-B22A-44E9-8790-4987AE0FA578}"/>
                </a:ext>
              </a:extLst>
            </p:cNvPr>
            <p:cNvSpPr/>
            <p:nvPr/>
          </p:nvSpPr>
          <p:spPr>
            <a:xfrm>
              <a:off x="5653347" y="2191735"/>
              <a:ext cx="4305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a4e3f95d68d41e52302efe7*********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684070-8F99-48C0-A978-19D903D5EB97}"/>
                </a:ext>
              </a:extLst>
            </p:cNvPr>
            <p:cNvSpPr/>
            <p:nvPr/>
          </p:nvSpPr>
          <p:spPr>
            <a:xfrm>
              <a:off x="5636611" y="2504245"/>
              <a:ext cx="4305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한글 자</a:t>
              </a:r>
              <a:r>
                <a:rPr lang="en-US" altLang="ko-KR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모음 조합</a:t>
              </a:r>
              <a:r>
                <a:rPr lang="en-US" altLang="ko-KR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영문 알파벳</a:t>
              </a:r>
              <a:r>
                <a:rPr lang="en-US" altLang="ko-KR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숫자 </a:t>
              </a:r>
              <a:r>
                <a:rPr lang="ko-KR" alt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포함</a:t>
              </a:r>
              <a:endPara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0E3656-F0EA-4209-A6B3-97DE6131E930}"/>
                </a:ext>
              </a:extLst>
            </p:cNvPr>
            <p:cNvSpPr/>
            <p:nvPr/>
          </p:nvSpPr>
          <p:spPr>
            <a:xfrm>
              <a:off x="5742364" y="2748418"/>
              <a:ext cx="1019522" cy="359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506213-13F5-43B4-A794-35594255732A}"/>
                </a:ext>
              </a:extLst>
            </p:cNvPr>
            <p:cNvSpPr/>
            <p:nvPr/>
          </p:nvSpPr>
          <p:spPr>
            <a:xfrm>
              <a:off x="5097983" y="3544066"/>
              <a:ext cx="1666802" cy="1650339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0C9F3F-D599-4B0A-854F-78392B022267}"/>
                </a:ext>
              </a:extLst>
            </p:cNvPr>
            <p:cNvSpPr/>
            <p:nvPr/>
          </p:nvSpPr>
          <p:spPr>
            <a:xfrm>
              <a:off x="5108341" y="5563458"/>
              <a:ext cx="1666802" cy="203646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C60D7-C237-45E3-8895-835FF542C36C}"/>
              </a:ext>
            </a:extLst>
          </p:cNvPr>
          <p:cNvSpPr/>
          <p:nvPr/>
        </p:nvSpPr>
        <p:spPr>
          <a:xfrm>
            <a:off x="39879" y="5633738"/>
            <a:ext cx="9893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예시 </a:t>
            </a:r>
            <a:r>
              <a:rPr lang="en-US" altLang="ko-KR" sz="1600" dirty="0"/>
              <a:t>: </a:t>
            </a:r>
            <a:r>
              <a:rPr lang="ko-KR" altLang="en-US" sz="1600" dirty="0"/>
              <a:t>제목에 </a:t>
            </a:r>
            <a:r>
              <a:rPr lang="en-US" altLang="ko-KR" sz="1600" dirty="0"/>
              <a:t>‘</a:t>
            </a:r>
            <a:r>
              <a:rPr lang="ko-KR" altLang="en-US" sz="1600" dirty="0"/>
              <a:t>토</a:t>
            </a:r>
            <a:r>
              <a:rPr lang="en-US" altLang="ko-KR" sz="1600" dirty="0"/>
              <a:t>’</a:t>
            </a:r>
            <a:r>
              <a:rPr lang="ko-KR" altLang="en-US" sz="1600" dirty="0"/>
              <a:t>가 포함된 단행본을 현재 페이지에서 </a:t>
            </a:r>
            <a:r>
              <a:rPr lang="en-US" altLang="ko-KR" sz="1600" dirty="0"/>
              <a:t>500 </a:t>
            </a:r>
            <a:r>
              <a:rPr lang="ko-KR" altLang="en-US" sz="1600" dirty="0"/>
              <a:t>건 검색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dirty="0">
                <a:solidFill>
                  <a:schemeClr val="accent3"/>
                </a:solidFill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http://www.nl.go.kr/app/nl/search/openApi/search.jsp?key=a4e3f95d68d41e52302efe7*********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</a:rPr>
              <a:t>&amp;kwd=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</a:rPr>
              <a:t>토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&amp;pageSize=500&amp;pageNum=1&amp;category=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</a:rPr>
              <a:t>dan&amp;topF1=title</a:t>
            </a: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08DD684E-3F8E-45E7-BCBC-AFDC212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29982"/>
            <a:ext cx="7288212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Ⅰ. </a:t>
            </a:r>
            <a:r>
              <a:rPr lang="en-US" altLang="ko-KR" dirty="0"/>
              <a:t>API </a:t>
            </a:r>
            <a:r>
              <a:rPr lang="ko-KR" altLang="en-US" dirty="0"/>
              <a:t>발급 및 구조</a:t>
            </a:r>
            <a:br>
              <a:rPr lang="en-US" altLang="ko-KR" dirty="0"/>
            </a:b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0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250638" y="5711297"/>
            <a:ext cx="9786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API</a:t>
            </a:r>
            <a:r>
              <a:rPr lang="ko-KR" altLang="en-US" sz="1600" dirty="0"/>
              <a:t>를 통한 출력 가능 결과값 </a:t>
            </a:r>
            <a:r>
              <a:rPr lang="en-US" altLang="ko-KR" sz="1600" dirty="0"/>
              <a:t>: 28</a:t>
            </a:r>
            <a:r>
              <a:rPr lang="ko-KR" altLang="en-US" sz="1600" dirty="0"/>
              <a:t>가지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3A6DF7-3A28-414D-9F59-46274D75B807}"/>
              </a:ext>
            </a:extLst>
          </p:cNvPr>
          <p:cNvSpPr/>
          <p:nvPr/>
        </p:nvSpPr>
        <p:spPr>
          <a:xfrm>
            <a:off x="6462695" y="3094762"/>
            <a:ext cx="4305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500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C27DC5-1A2E-47D5-8097-1525AD90F0C8}"/>
              </a:ext>
            </a:extLst>
          </p:cNvPr>
          <p:cNvGrpSpPr/>
          <p:nvPr/>
        </p:nvGrpSpPr>
        <p:grpSpPr>
          <a:xfrm>
            <a:off x="284083" y="1136341"/>
            <a:ext cx="9072979" cy="4389066"/>
            <a:chOff x="87310" y="1435634"/>
            <a:chExt cx="9953625" cy="51254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1E8222-FA39-4D32-93B5-B476C3AE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26" y="2814822"/>
              <a:ext cx="9906000" cy="15957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93AE0E-801E-4DE1-85F6-D9A63E314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0" y="1435634"/>
              <a:ext cx="9915525" cy="11906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78C7FF-A095-433E-8724-8288A730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10" y="4689028"/>
              <a:ext cx="9953625" cy="4572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7AA24C-CECE-4BB4-9818-8003F8D4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026" y="5351387"/>
              <a:ext cx="9906000" cy="120967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0549A8-57FC-4101-ABAC-3D5742880659}"/>
                </a:ext>
              </a:extLst>
            </p:cNvPr>
            <p:cNvSpPr/>
            <p:nvPr/>
          </p:nvSpPr>
          <p:spPr>
            <a:xfrm>
              <a:off x="1038687" y="2226580"/>
              <a:ext cx="4793942" cy="416125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BBD4F0-086B-4C80-9AAA-660E3D9534EA}"/>
                </a:ext>
              </a:extLst>
            </p:cNvPr>
            <p:cNvSpPr/>
            <p:nvPr/>
          </p:nvSpPr>
          <p:spPr>
            <a:xfrm>
              <a:off x="1127463" y="2811527"/>
              <a:ext cx="4838331" cy="1580563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296DC4-3D25-4D28-AEF3-38428F2FDB04}"/>
                </a:ext>
              </a:extLst>
            </p:cNvPr>
            <p:cNvSpPr/>
            <p:nvPr/>
          </p:nvSpPr>
          <p:spPr>
            <a:xfrm>
              <a:off x="1081613" y="4703459"/>
              <a:ext cx="4990713" cy="416125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08CD09-AE73-4BDD-B8C3-39D103DA967B}"/>
                </a:ext>
              </a:extLst>
            </p:cNvPr>
            <p:cNvSpPr/>
            <p:nvPr/>
          </p:nvSpPr>
          <p:spPr>
            <a:xfrm>
              <a:off x="1072735" y="5342650"/>
              <a:ext cx="4999591" cy="416125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A95C15-11A5-4B4C-9391-1C907B34DFC3}"/>
                </a:ext>
              </a:extLst>
            </p:cNvPr>
            <p:cNvSpPr/>
            <p:nvPr/>
          </p:nvSpPr>
          <p:spPr>
            <a:xfrm>
              <a:off x="1108242" y="6141642"/>
              <a:ext cx="5585522" cy="416125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69D361-E100-429A-A829-EB15E215191A}"/>
              </a:ext>
            </a:extLst>
          </p:cNvPr>
          <p:cNvSpPr/>
          <p:nvPr/>
        </p:nvSpPr>
        <p:spPr>
          <a:xfrm>
            <a:off x="153750" y="6008027"/>
            <a:ext cx="9786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실제 출력 및 </a:t>
            </a:r>
            <a:r>
              <a:rPr lang="en-US" altLang="ko-KR" sz="1600" dirty="0" err="1"/>
              <a:t>DataBase</a:t>
            </a:r>
            <a:r>
              <a:rPr lang="en-US" altLang="ko-KR" sz="1600" dirty="0"/>
              <a:t> </a:t>
            </a:r>
            <a:r>
              <a:rPr lang="ko-KR" altLang="en-US" sz="1600" dirty="0"/>
              <a:t>적재 </a:t>
            </a:r>
            <a:r>
              <a:rPr lang="en-US" altLang="ko-KR" sz="1600" dirty="0"/>
              <a:t>: 8</a:t>
            </a:r>
            <a:r>
              <a:rPr lang="ko-KR" altLang="en-US" sz="1600" dirty="0"/>
              <a:t>가지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rgbClr val="FFC000"/>
                </a:solidFill>
              </a:rPr>
              <a:t>-&gt; [category,</a:t>
            </a:r>
            <a:r>
              <a:rPr lang="ko-KR" altLang="en-US" sz="1600" dirty="0">
                <a:solidFill>
                  <a:srgbClr val="FFC000"/>
                </a:solidFill>
              </a:rPr>
              <a:t> </a:t>
            </a:r>
            <a:r>
              <a:rPr lang="en-US" altLang="ko-KR" sz="1600" dirty="0" err="1">
                <a:solidFill>
                  <a:srgbClr val="FFC000"/>
                </a:solidFill>
              </a:rPr>
              <a:t>title_info</a:t>
            </a:r>
            <a:r>
              <a:rPr lang="en-US" altLang="ko-KR" sz="1600" dirty="0">
                <a:solidFill>
                  <a:srgbClr val="FFC000"/>
                </a:solidFill>
              </a:rPr>
              <a:t>, </a:t>
            </a:r>
            <a:r>
              <a:rPr lang="en-US" altLang="ko-KR" sz="1600" dirty="0" err="1">
                <a:solidFill>
                  <a:srgbClr val="FFC000"/>
                </a:solidFill>
              </a:rPr>
              <a:t>type_name</a:t>
            </a:r>
            <a:r>
              <a:rPr lang="en-US" altLang="ko-KR" sz="1600" dirty="0">
                <a:solidFill>
                  <a:srgbClr val="FFC000"/>
                </a:solidFill>
              </a:rPr>
              <a:t>, </a:t>
            </a:r>
            <a:r>
              <a:rPr lang="en-US" altLang="ko-KR" sz="1600" dirty="0" err="1">
                <a:solidFill>
                  <a:srgbClr val="FFC000"/>
                </a:solidFill>
              </a:rPr>
              <a:t>place_info</a:t>
            </a:r>
            <a:r>
              <a:rPr lang="en-US" altLang="ko-KR" sz="1600" dirty="0">
                <a:solidFill>
                  <a:srgbClr val="FFC000"/>
                </a:solidFill>
              </a:rPr>
              <a:t>, </a:t>
            </a:r>
            <a:r>
              <a:rPr lang="en-US" altLang="ko-KR" sz="1600" dirty="0" err="1">
                <a:solidFill>
                  <a:srgbClr val="FFC000"/>
                </a:solidFill>
              </a:rPr>
              <a:t>author_info</a:t>
            </a:r>
            <a:r>
              <a:rPr lang="en-US" altLang="ko-KR" sz="1600" dirty="0">
                <a:solidFill>
                  <a:srgbClr val="FFC000"/>
                </a:solidFill>
              </a:rPr>
              <a:t>, id, </a:t>
            </a:r>
            <a:r>
              <a:rPr lang="en-US" altLang="ko-KR" sz="1600" dirty="0" err="1">
                <a:solidFill>
                  <a:srgbClr val="FFC000"/>
                </a:solidFill>
              </a:rPr>
              <a:t>call_no</a:t>
            </a:r>
            <a:r>
              <a:rPr lang="en-US" altLang="ko-KR" sz="1600" dirty="0">
                <a:solidFill>
                  <a:srgbClr val="FFC000"/>
                </a:solidFill>
              </a:rPr>
              <a:t>, </a:t>
            </a:r>
            <a:r>
              <a:rPr lang="en-US" altLang="ko-KR" sz="1600" dirty="0" err="1">
                <a:solidFill>
                  <a:srgbClr val="FFC000"/>
                </a:solidFill>
              </a:rPr>
              <a:t>kdc_name_ls</a:t>
            </a:r>
            <a:r>
              <a:rPr lang="en-US" altLang="ko-KR" sz="1600" dirty="0">
                <a:solidFill>
                  <a:srgbClr val="FFC000"/>
                </a:solidFill>
              </a:rPr>
              <a:t>]</a:t>
            </a:r>
          </a:p>
          <a:p>
            <a:r>
              <a:rPr lang="ko-KR" altLang="en-US" sz="1600" dirty="0"/>
              <a:t> </a:t>
            </a: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D76F879A-D212-4A0C-A376-2B2068811A0D}"/>
              </a:ext>
            </a:extLst>
          </p:cNvPr>
          <p:cNvSpPr txBox="1">
            <a:spLocks/>
          </p:cNvSpPr>
          <p:nvPr/>
        </p:nvSpPr>
        <p:spPr>
          <a:xfrm>
            <a:off x="286916" y="678740"/>
            <a:ext cx="7287727" cy="241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>
                <a:latin typeface="+mn-ea"/>
              </a:rPr>
              <a:t>Ⅰ. </a:t>
            </a:r>
            <a:r>
              <a:rPr lang="en-US" altLang="ko-KR"/>
              <a:t>API </a:t>
            </a:r>
            <a:r>
              <a:rPr lang="ko-KR" altLang="en-US"/>
              <a:t>발급 및 구조</a:t>
            </a:r>
            <a:br>
              <a:rPr lang="en-US" altLang="ko-KR"/>
            </a:b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39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5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375694" y="6127151"/>
            <a:ext cx="9786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API</a:t>
            </a:r>
            <a:r>
              <a:rPr lang="ko-KR" altLang="en-US" sz="1600" dirty="0"/>
              <a:t> 구조 </a:t>
            </a:r>
            <a:r>
              <a:rPr lang="en-US" altLang="ko-KR" sz="1600" dirty="0"/>
              <a:t>: TAG </a:t>
            </a:r>
            <a:r>
              <a:rPr lang="ko-KR" altLang="en-US" sz="1600" dirty="0"/>
              <a:t>로 구분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FA9158-8244-4218-AD39-B58E07FB3EDE}"/>
              </a:ext>
            </a:extLst>
          </p:cNvPr>
          <p:cNvGrpSpPr/>
          <p:nvPr/>
        </p:nvGrpSpPr>
        <p:grpSpPr>
          <a:xfrm>
            <a:off x="278038" y="1138489"/>
            <a:ext cx="10490636" cy="4899989"/>
            <a:chOff x="278038" y="1351553"/>
            <a:chExt cx="10490636" cy="48999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3A6DF7-3A28-414D-9F59-46274D75B807}"/>
                </a:ext>
              </a:extLst>
            </p:cNvPr>
            <p:cNvSpPr/>
            <p:nvPr/>
          </p:nvSpPr>
          <p:spPr>
            <a:xfrm>
              <a:off x="6462695" y="3094762"/>
              <a:ext cx="4305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500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557BC74-30DC-4F73-AEF3-5B614B401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38" y="1351553"/>
              <a:ext cx="9350414" cy="4899989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C9BEEA-CD74-43F3-AD9C-C213076AFCD1}"/>
                </a:ext>
              </a:extLst>
            </p:cNvPr>
            <p:cNvSpPr/>
            <p:nvPr/>
          </p:nvSpPr>
          <p:spPr>
            <a:xfrm>
              <a:off x="499983" y="1568156"/>
              <a:ext cx="1275545" cy="228687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94838A-CE34-434A-88EC-D0E41E14D221}"/>
                </a:ext>
              </a:extLst>
            </p:cNvPr>
            <p:cNvSpPr/>
            <p:nvPr/>
          </p:nvSpPr>
          <p:spPr>
            <a:xfrm>
              <a:off x="499983" y="2304142"/>
              <a:ext cx="1852600" cy="714266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FC9A12B-0114-450E-A1D4-149A92862618}"/>
                </a:ext>
              </a:extLst>
            </p:cNvPr>
            <p:cNvSpPr/>
            <p:nvPr/>
          </p:nvSpPr>
          <p:spPr>
            <a:xfrm>
              <a:off x="501457" y="3939116"/>
              <a:ext cx="1274071" cy="171246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FD63AD-02BC-4511-AD85-65F42350CD9B}"/>
                </a:ext>
              </a:extLst>
            </p:cNvPr>
            <p:cNvSpPr/>
            <p:nvPr/>
          </p:nvSpPr>
          <p:spPr>
            <a:xfrm>
              <a:off x="497013" y="5129715"/>
              <a:ext cx="1402808" cy="285664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F2D6EAF-8F59-4FF0-B295-FEFE628AA6C7}"/>
                </a:ext>
              </a:extLst>
            </p:cNvPr>
            <p:cNvSpPr/>
            <p:nvPr/>
          </p:nvSpPr>
          <p:spPr>
            <a:xfrm>
              <a:off x="507370" y="5619465"/>
              <a:ext cx="1402808" cy="285664"/>
            </a:xfrm>
            <a:prstGeom prst="rect">
              <a:avLst/>
            </a:prstGeom>
            <a:ln w="28575">
              <a:solidFill>
                <a:srgbClr val="FF0000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제목 2">
            <a:extLst>
              <a:ext uri="{FF2B5EF4-FFF2-40B4-BE49-F238E27FC236}">
                <a16:creationId xmlns:a16="http://schemas.microsoft.com/office/drawing/2014/main" id="{FBBC14D2-C6D2-4161-A672-8F8FAA719517}"/>
              </a:ext>
            </a:extLst>
          </p:cNvPr>
          <p:cNvSpPr txBox="1">
            <a:spLocks/>
          </p:cNvSpPr>
          <p:nvPr/>
        </p:nvSpPr>
        <p:spPr>
          <a:xfrm>
            <a:off x="286916" y="687618"/>
            <a:ext cx="7287727" cy="241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+mn-ea"/>
              </a:rPr>
              <a:t>Ⅰ. </a:t>
            </a:r>
            <a:r>
              <a:rPr lang="en-US" altLang="ko-KR" dirty="0"/>
              <a:t>API </a:t>
            </a:r>
            <a:r>
              <a:rPr lang="ko-KR" altLang="en-US" dirty="0"/>
              <a:t>발급 및 구조</a:t>
            </a:r>
            <a:br>
              <a:rPr lang="en-US" altLang="ko-KR" dirty="0"/>
            </a:b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02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Ⅱ. </a:t>
            </a:r>
            <a:r>
              <a:rPr lang="ko-KR" altLang="en-US" dirty="0">
                <a:latin typeface="+mn-ea"/>
              </a:rPr>
              <a:t>경우의 수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6</a:t>
            </a:fld>
            <a:endParaRPr lang="ko-KR" altLang="en-US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5C3AE-C64B-4B14-BCF1-D7E5A6C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8" y="1403596"/>
            <a:ext cx="7477125" cy="1866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EC0473-411C-4D6E-A8AF-346083196E91}"/>
              </a:ext>
            </a:extLst>
          </p:cNvPr>
          <p:cNvSpPr/>
          <p:nvPr/>
        </p:nvSpPr>
        <p:spPr>
          <a:xfrm>
            <a:off x="278037" y="930719"/>
            <a:ext cx="7477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한글 </a:t>
            </a:r>
            <a:r>
              <a:rPr lang="en-US" altLang="ko-KR" sz="1600" dirty="0"/>
              <a:t>: </a:t>
            </a:r>
            <a:r>
              <a:rPr lang="ko-KR" altLang="en-US" sz="1600" dirty="0"/>
              <a:t>가</a:t>
            </a:r>
            <a:r>
              <a:rPr lang="en-US" altLang="ko-KR" sz="1600" dirty="0"/>
              <a:t>~</a:t>
            </a:r>
            <a:r>
              <a:rPr lang="ko-KR" altLang="en-US" sz="1600" dirty="0" err="1"/>
              <a:t>힣</a:t>
            </a:r>
            <a:r>
              <a:rPr lang="ko-KR" altLang="en-US" sz="1600" dirty="0"/>
              <a:t> 의 </a:t>
            </a:r>
            <a:r>
              <a:rPr lang="en-US" altLang="ko-KR" sz="1600" dirty="0"/>
              <a:t>11172</a:t>
            </a:r>
            <a:r>
              <a:rPr lang="ko-KR" altLang="en-US" sz="1600" dirty="0"/>
              <a:t>개</a:t>
            </a:r>
            <a:r>
              <a:rPr lang="en-US" altLang="ko-KR" sz="1600" dirty="0"/>
              <a:t> </a:t>
            </a:r>
            <a:r>
              <a:rPr lang="ko-KR" altLang="en-US" sz="1600" dirty="0"/>
              <a:t>조합 </a:t>
            </a:r>
            <a:r>
              <a:rPr lang="en-US" altLang="ko-KR" sz="1600" dirty="0"/>
              <a:t>(korean.txt </a:t>
            </a:r>
            <a:r>
              <a:rPr lang="ko-KR" altLang="en-US" sz="1600" dirty="0"/>
              <a:t>파일로 별도 저장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119242-8D31-4FA9-A8C1-AA74427F3AB4}"/>
              </a:ext>
            </a:extLst>
          </p:cNvPr>
          <p:cNvSpPr/>
          <p:nvPr/>
        </p:nvSpPr>
        <p:spPr>
          <a:xfrm>
            <a:off x="244008" y="3418228"/>
            <a:ext cx="5348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영어 알파벳 </a:t>
            </a:r>
            <a:r>
              <a:rPr lang="en-US" altLang="ko-KR" sz="1600" dirty="0"/>
              <a:t>: </a:t>
            </a:r>
            <a:r>
              <a:rPr lang="ko-KR" altLang="en-US" sz="1600" dirty="0"/>
              <a:t>소문자 </a:t>
            </a:r>
            <a:r>
              <a:rPr lang="en-US" altLang="ko-KR" sz="1600" dirty="0"/>
              <a:t>26</a:t>
            </a:r>
            <a:r>
              <a:rPr lang="ko-KR" altLang="en-US" sz="1600" dirty="0"/>
              <a:t>개</a:t>
            </a:r>
            <a:r>
              <a:rPr lang="en-US" altLang="ko-KR" sz="1600" dirty="0"/>
              <a:t>[a-z], </a:t>
            </a:r>
            <a:r>
              <a:rPr lang="ko-KR" altLang="en-US" sz="1600" dirty="0"/>
              <a:t>대문자 </a:t>
            </a:r>
            <a:r>
              <a:rPr lang="en-US" altLang="ko-KR" sz="1600" dirty="0"/>
              <a:t>26</a:t>
            </a:r>
            <a:r>
              <a:rPr lang="ko-KR" altLang="en-US" sz="1600" dirty="0"/>
              <a:t>개</a:t>
            </a:r>
            <a:r>
              <a:rPr lang="en-US" altLang="ko-KR" sz="1600" dirty="0"/>
              <a:t>[A-Z]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421DA0-0316-48BF-BD26-4369958656D0}"/>
              </a:ext>
            </a:extLst>
          </p:cNvPr>
          <p:cNvSpPr/>
          <p:nvPr/>
        </p:nvSpPr>
        <p:spPr>
          <a:xfrm>
            <a:off x="235130" y="3867158"/>
            <a:ext cx="5348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숫자 </a:t>
            </a:r>
            <a:r>
              <a:rPr lang="en-US" altLang="ko-KR" sz="1600" dirty="0"/>
              <a:t>: 10</a:t>
            </a:r>
            <a:r>
              <a:rPr lang="ko-KR" altLang="en-US" sz="1600" dirty="0"/>
              <a:t>개</a:t>
            </a:r>
            <a:r>
              <a:rPr lang="en-US" altLang="ko-KR" sz="1600" dirty="0"/>
              <a:t>[0-9], string</a:t>
            </a:r>
            <a:r>
              <a:rPr lang="ko-KR" altLang="en-US" sz="1600" dirty="0"/>
              <a:t>으로 입력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094E0-BC30-42C8-8892-46D6AEAC9FE5}"/>
              </a:ext>
            </a:extLst>
          </p:cNvPr>
          <p:cNvSpPr/>
          <p:nvPr/>
        </p:nvSpPr>
        <p:spPr>
          <a:xfrm>
            <a:off x="217374" y="4339152"/>
            <a:ext cx="9734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카테고리 </a:t>
            </a:r>
            <a:r>
              <a:rPr lang="en-US" altLang="ko-KR" sz="1600" dirty="0"/>
              <a:t>: 11</a:t>
            </a:r>
            <a:r>
              <a:rPr lang="ko-KR" altLang="en-US" sz="1600" dirty="0"/>
              <a:t>개</a:t>
            </a:r>
            <a:r>
              <a:rPr lang="en-US" altLang="ko-KR" sz="1600" dirty="0"/>
              <a:t>[dan, yon, media, disabled, web, map, music,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, archive, </a:t>
            </a:r>
            <a:r>
              <a:rPr lang="en-US" altLang="ko-KR" sz="1600" dirty="0" err="1"/>
              <a:t>cip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korcis</a:t>
            </a:r>
            <a:r>
              <a:rPr lang="en-US" altLang="ko-KR" sz="1600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3622-B326-4447-A794-4291EAB34B22}"/>
              </a:ext>
            </a:extLst>
          </p:cNvPr>
          <p:cNvSpPr/>
          <p:nvPr/>
        </p:nvSpPr>
        <p:spPr>
          <a:xfrm>
            <a:off x="208576" y="4844029"/>
            <a:ext cx="9734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총 가능 </a:t>
            </a:r>
            <a:r>
              <a:rPr lang="en-US" altLang="ko-KR" sz="1600" dirty="0"/>
              <a:t>URL</a:t>
            </a:r>
            <a:r>
              <a:rPr lang="ko-KR" altLang="en-US" sz="1600" dirty="0"/>
              <a:t> </a:t>
            </a:r>
            <a:r>
              <a:rPr lang="en-US" altLang="ko-KR" sz="1600" dirty="0"/>
              <a:t>: 123,574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총 검색 목록 </a:t>
            </a:r>
            <a:r>
              <a:rPr lang="en-US" altLang="ko-KR" sz="1600" dirty="0"/>
              <a:t>: </a:t>
            </a:r>
            <a:r>
              <a:rPr lang="ko-KR" altLang="en-US" sz="1600" dirty="0"/>
              <a:t>최대 </a:t>
            </a:r>
            <a:r>
              <a:rPr lang="en-US" altLang="ko-KR" sz="1600" dirty="0"/>
              <a:t> 61,787,000(=123,574*500)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중복적으로 검색되는 도서 목록 다수 존재</a:t>
            </a:r>
            <a:endParaRPr lang="en-US" altLang="ko-KR" sz="1600" dirty="0"/>
          </a:p>
          <a:p>
            <a:endParaRPr lang="en-US" altLang="ko-KR" sz="800" dirty="0">
              <a:solidFill>
                <a:srgbClr val="FFFF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   -&gt; id </a:t>
            </a:r>
            <a:r>
              <a:rPr lang="ko-KR" altLang="en-US" sz="1600" dirty="0">
                <a:solidFill>
                  <a:srgbClr val="FFC000"/>
                </a:solidFill>
              </a:rPr>
              <a:t>값</a:t>
            </a:r>
            <a:r>
              <a:rPr lang="en-US" altLang="ko-KR" sz="1600" dirty="0">
                <a:solidFill>
                  <a:srgbClr val="FFC000"/>
                </a:solidFill>
              </a:rPr>
              <a:t>(</a:t>
            </a:r>
            <a:r>
              <a:rPr lang="ko-KR" altLang="en-US" sz="1600" dirty="0" err="1">
                <a:solidFill>
                  <a:srgbClr val="FFC000"/>
                </a:solidFill>
              </a:rPr>
              <a:t>종키</a:t>
            </a:r>
            <a:r>
              <a:rPr lang="en-US" altLang="ko-KR" sz="1600" dirty="0">
                <a:solidFill>
                  <a:srgbClr val="FFC000"/>
                </a:solidFill>
              </a:rPr>
              <a:t>)</a:t>
            </a:r>
            <a:r>
              <a:rPr lang="ko-KR" altLang="en-US" sz="1600" dirty="0">
                <a:solidFill>
                  <a:srgbClr val="FFC000"/>
                </a:solidFill>
              </a:rPr>
              <a:t>을 이용하여 동일 </a:t>
            </a:r>
            <a:r>
              <a:rPr lang="en-US" altLang="ko-KR" sz="1600" dirty="0">
                <a:solidFill>
                  <a:srgbClr val="FFC000"/>
                </a:solidFill>
              </a:rPr>
              <a:t>id </a:t>
            </a:r>
            <a:r>
              <a:rPr lang="ko-KR" altLang="en-US" sz="1600" dirty="0">
                <a:solidFill>
                  <a:srgbClr val="FFC000"/>
                </a:solidFill>
              </a:rPr>
              <a:t>값은 정제</a:t>
            </a:r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52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31D0A5-6968-466B-99FA-6B897B877985}"/>
              </a:ext>
            </a:extLst>
          </p:cNvPr>
          <p:cNvSpPr/>
          <p:nvPr/>
        </p:nvSpPr>
        <p:spPr>
          <a:xfrm>
            <a:off x="6719697" y="426016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0.Main</a:t>
            </a:r>
            <a:r>
              <a:rPr lang="ko-KR" altLang="en-US" dirty="0"/>
              <a:t> 함수 및 검색어 </a:t>
            </a:r>
            <a:r>
              <a:rPr lang="en-US" altLang="ko-KR" dirty="0"/>
              <a:t>list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B1C4839F-AAF2-461B-8B2A-CE19EE83E604}"/>
              </a:ext>
            </a:extLst>
          </p:cNvPr>
          <p:cNvSpPr txBox="1">
            <a:spLocks/>
          </p:cNvSpPr>
          <p:nvPr/>
        </p:nvSpPr>
        <p:spPr>
          <a:xfrm>
            <a:off x="230601" y="334640"/>
            <a:ext cx="2420773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en-US" altLang="ko-KR" b="0" dirty="0">
                <a:solidFill>
                  <a:schemeClr val="tx2"/>
                </a:solidFill>
                <a:latin typeface="+mn-ea"/>
              </a:rPr>
              <a:t> Ⅲ. CODING</a:t>
            </a:r>
            <a:endParaRPr lang="ko-KR" altLang="en-US" b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9DCDE6-63F4-403F-A410-8FADB8AF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0" y="1180724"/>
            <a:ext cx="9697684" cy="50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>
          <a:xfrm>
            <a:off x="230601" y="334640"/>
            <a:ext cx="2420773" cy="44466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CODING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8</a:t>
            </a:fld>
            <a:endParaRPr lang="ko-KR" altLang="en-US" dirty="0">
              <a:latin typeface="+mn-ea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2032F17D-1115-47D6-8895-AB939C49D1C5}"/>
              </a:ext>
            </a:extLst>
          </p:cNvPr>
          <p:cNvSpPr txBox="1">
            <a:spLocks/>
          </p:cNvSpPr>
          <p:nvPr/>
        </p:nvSpPr>
        <p:spPr>
          <a:xfrm>
            <a:off x="8654636" y="334640"/>
            <a:ext cx="1984376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ea"/>
              </a:rPr>
              <a:t>  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EF0F28-6C00-4FE6-8C31-FC5AD905D544}"/>
              </a:ext>
            </a:extLst>
          </p:cNvPr>
          <p:cNvGrpSpPr/>
          <p:nvPr/>
        </p:nvGrpSpPr>
        <p:grpSpPr>
          <a:xfrm>
            <a:off x="144277" y="1212449"/>
            <a:ext cx="9792070" cy="5143963"/>
            <a:chOff x="144277" y="1487660"/>
            <a:chExt cx="9792070" cy="49964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66AB85-0A22-4509-9928-A50A4C7B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77" y="1487660"/>
              <a:ext cx="9792070" cy="499640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807A35-691F-4449-84FF-E88419D65AA2}"/>
                </a:ext>
              </a:extLst>
            </p:cNvPr>
            <p:cNvSpPr/>
            <p:nvPr/>
          </p:nvSpPr>
          <p:spPr>
            <a:xfrm>
              <a:off x="6604999" y="1983328"/>
              <a:ext cx="1233030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en-US" altLang="ko-KR" dirty="0" err="1"/>
                <a:t>Url</a:t>
              </a:r>
              <a:r>
                <a:rPr lang="ko-KR" altLang="en-US" dirty="0"/>
                <a:t> 생성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348841-ADB6-4DFE-977B-9B564DC25E1F}"/>
                </a:ext>
              </a:extLst>
            </p:cNvPr>
            <p:cNvSpPr/>
            <p:nvPr/>
          </p:nvSpPr>
          <p:spPr>
            <a:xfrm>
              <a:off x="6002795" y="5598030"/>
              <a:ext cx="1233030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en-US" altLang="ko-KR" dirty="0" err="1"/>
                <a:t>Url</a:t>
              </a:r>
              <a:r>
                <a:rPr lang="ko-KR" altLang="en-US" dirty="0"/>
                <a:t> 생성</a:t>
              </a:r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665B2C-A477-4917-8A01-153AAC1B24E3}"/>
                </a:ext>
              </a:extLst>
            </p:cNvPr>
            <p:cNvSpPr/>
            <p:nvPr/>
          </p:nvSpPr>
          <p:spPr>
            <a:xfrm>
              <a:off x="2682547" y="2419814"/>
              <a:ext cx="3922963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en-US" altLang="ko-KR" dirty="0" err="1"/>
                <a:t>Url</a:t>
              </a:r>
              <a:r>
                <a:rPr lang="ko-KR" altLang="en-US" dirty="0"/>
                <a:t> 별 </a:t>
              </a:r>
              <a:r>
                <a:rPr lang="en-US" altLang="ko-KR" dirty="0"/>
                <a:t>500</a:t>
              </a:r>
              <a:r>
                <a:rPr lang="ko-KR" altLang="en-US" dirty="0"/>
                <a:t>개의 독서 목록 적재</a:t>
              </a:r>
              <a:endParaRPr lang="en-US" altLang="ko-KR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3072EB-B917-4D82-9638-8EB562E297E4}"/>
                </a:ext>
              </a:extLst>
            </p:cNvPr>
            <p:cNvSpPr/>
            <p:nvPr/>
          </p:nvSpPr>
          <p:spPr>
            <a:xfrm>
              <a:off x="5040312" y="3621616"/>
              <a:ext cx="4557658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3. </a:t>
              </a:r>
              <a:r>
                <a:rPr lang="ko-KR" altLang="en-US" dirty="0"/>
                <a:t>동일한 목록은 </a:t>
              </a:r>
              <a:r>
                <a:rPr lang="en-US" altLang="ko-KR" dirty="0"/>
                <a:t>id </a:t>
              </a:r>
              <a:r>
                <a:rPr lang="ko-KR" altLang="en-US" dirty="0"/>
                <a:t>값으로 정재 후 재 적재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B1E22D-E2B2-4DB3-9CDC-7880CA278EC3}"/>
                </a:ext>
              </a:extLst>
            </p:cNvPr>
            <p:cNvSpPr/>
            <p:nvPr/>
          </p:nvSpPr>
          <p:spPr>
            <a:xfrm>
              <a:off x="5642267" y="4083042"/>
              <a:ext cx="396336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4. DB </a:t>
              </a:r>
              <a:r>
                <a:rPr lang="ko-KR" altLang="en-US" dirty="0"/>
                <a:t>적재를 위하여 </a:t>
              </a:r>
              <a:r>
                <a:rPr lang="en-US" altLang="ko-KR" dirty="0" err="1"/>
                <a:t>kdc</a:t>
              </a:r>
              <a:r>
                <a:rPr lang="ko-KR" altLang="en-US" dirty="0"/>
                <a:t>별 적재</a:t>
              </a:r>
              <a:endParaRPr lang="en-US" altLang="ko-KR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EAF937-CEEB-49B0-85F8-03BD846074CE}"/>
                </a:ext>
              </a:extLst>
            </p:cNvPr>
            <p:cNvSpPr/>
            <p:nvPr/>
          </p:nvSpPr>
          <p:spPr>
            <a:xfrm>
              <a:off x="6400801" y="4572791"/>
              <a:ext cx="3197170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5. Json</a:t>
              </a:r>
              <a:r>
                <a:rPr lang="ko-KR" altLang="en-US" dirty="0"/>
                <a:t>파일 생성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242192-8880-4865-8E0F-BBCE21DBF9C0}"/>
                </a:ext>
              </a:extLst>
            </p:cNvPr>
            <p:cNvSpPr/>
            <p:nvPr/>
          </p:nvSpPr>
          <p:spPr>
            <a:xfrm>
              <a:off x="3726169" y="4998923"/>
              <a:ext cx="5879467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6. MongoDB </a:t>
              </a:r>
              <a:r>
                <a:rPr lang="ko-KR" altLang="en-US" dirty="0"/>
                <a:t>에 </a:t>
              </a:r>
              <a:r>
                <a:rPr lang="en-US" altLang="ko-KR" dirty="0"/>
                <a:t>connection </a:t>
              </a:r>
              <a:r>
                <a:rPr lang="ko-KR" altLang="en-US" dirty="0"/>
                <a:t>생성 및 데이터 적재</a:t>
              </a:r>
              <a:endParaRPr lang="en-US" altLang="ko-KR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3D2D80-25B5-4705-9D6B-2B93D46AC0BF}"/>
              </a:ext>
            </a:extLst>
          </p:cNvPr>
          <p:cNvSpPr/>
          <p:nvPr/>
        </p:nvSpPr>
        <p:spPr>
          <a:xfrm>
            <a:off x="8654636" y="409972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1.Url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B54A58-2CBB-4090-B675-AE47DD8A508A}"/>
              </a:ext>
            </a:extLst>
          </p:cNvPr>
          <p:cNvSpPr/>
          <p:nvPr/>
        </p:nvSpPr>
        <p:spPr>
          <a:xfrm>
            <a:off x="420219" y="5273169"/>
            <a:ext cx="4941893" cy="380240"/>
          </a:xfrm>
          <a:prstGeom prst="rect">
            <a:avLst/>
          </a:prstGeom>
          <a:ln w="12700">
            <a:solidFill>
              <a:srgbClr val="FFFF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27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1E62C5E5-8ACE-4ACF-90FB-B89231D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01" y="334640"/>
            <a:ext cx="2420773" cy="44466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CODING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9</a:t>
            </a:fld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FA820-B15A-4512-8761-DDFCB947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" y="1162975"/>
            <a:ext cx="9690007" cy="52677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F8D0BF-93EC-49D5-9DF9-9CC107D72E7E}"/>
              </a:ext>
            </a:extLst>
          </p:cNvPr>
          <p:cNvSpPr/>
          <p:nvPr/>
        </p:nvSpPr>
        <p:spPr>
          <a:xfrm>
            <a:off x="7791024" y="446249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독서 목록 적재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F84A3-7457-44A2-910A-5F53C7DA7975}"/>
              </a:ext>
            </a:extLst>
          </p:cNvPr>
          <p:cNvSpPr/>
          <p:nvPr/>
        </p:nvSpPr>
        <p:spPr>
          <a:xfrm>
            <a:off x="526751" y="1162975"/>
            <a:ext cx="3033195" cy="380240"/>
          </a:xfrm>
          <a:prstGeom prst="rect">
            <a:avLst/>
          </a:prstGeom>
          <a:ln w="12700">
            <a:solidFill>
              <a:srgbClr val="FFFF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C62F1-39A1-49B0-8DDD-BC9B41090AE7}"/>
              </a:ext>
            </a:extLst>
          </p:cNvPr>
          <p:cNvSpPr/>
          <p:nvPr/>
        </p:nvSpPr>
        <p:spPr>
          <a:xfrm>
            <a:off x="5221561" y="1476251"/>
            <a:ext cx="3922963" cy="3802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Url</a:t>
            </a:r>
            <a:r>
              <a:rPr lang="ko-KR" altLang="en-US" dirty="0"/>
              <a:t> 별 </a:t>
            </a:r>
            <a:r>
              <a:rPr lang="en-US" altLang="ko-KR" dirty="0"/>
              <a:t>500</a:t>
            </a:r>
            <a:r>
              <a:rPr lang="ko-KR" altLang="en-US" dirty="0"/>
              <a:t>개의 독서 목록 적재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428342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</TotalTime>
  <Words>582</Words>
  <Application>Microsoft Office PowerPoint</Application>
  <PresentationFormat>사용자 지정</PresentationFormat>
  <Paragraphs>98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Georgia</vt:lpstr>
      <vt:lpstr>Optima</vt:lpstr>
      <vt:lpstr>Wingdings</vt:lpstr>
      <vt:lpstr>Consolas</vt:lpstr>
      <vt:lpstr>Cambria Math</vt:lpstr>
      <vt:lpstr>Century Gothic</vt:lpstr>
      <vt:lpstr>맑은 고딕</vt:lpstr>
      <vt:lpstr>Arial</vt:lpstr>
      <vt:lpstr>Wingdings 3</vt:lpstr>
      <vt:lpstr>Calibri</vt:lpstr>
      <vt:lpstr>Report_Samil</vt:lpstr>
      <vt:lpstr>1_Report_Samil</vt:lpstr>
      <vt:lpstr>2_Report_Samil</vt:lpstr>
      <vt:lpstr>3_Report_Samil</vt:lpstr>
      <vt:lpstr>이온</vt:lpstr>
      <vt:lpstr>국립중앙도서관 도서 목록 Crawling 및 DB 생성</vt:lpstr>
      <vt:lpstr>Ⅰ. API 발급 및 구조 </vt:lpstr>
      <vt:lpstr>Ⅰ. API 발급 및 구조 </vt:lpstr>
      <vt:lpstr> </vt:lpstr>
      <vt:lpstr> </vt:lpstr>
      <vt:lpstr>Ⅱ. 경우의 수 </vt:lpstr>
      <vt:lpstr>PowerPoint 프레젠테이션</vt:lpstr>
      <vt:lpstr> Ⅲ. CODING</vt:lpstr>
      <vt:lpstr> Ⅲ. CODING</vt:lpstr>
      <vt:lpstr> Ⅲ. CODING</vt:lpstr>
      <vt:lpstr> Ⅲ. CODING</vt:lpstr>
      <vt:lpstr>Ⅲ. CODING</vt:lpstr>
      <vt:lpstr> Ⅳ.  MongoDB 적재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ABLE_consulting</dc:creator>
  <cp:lastModifiedBy>민재 진</cp:lastModifiedBy>
  <cp:revision>1098</cp:revision>
  <cp:lastPrinted>2016-05-03T08:22:31Z</cp:lastPrinted>
  <dcterms:created xsi:type="dcterms:W3CDTF">2014-07-29T03:01:51Z</dcterms:created>
  <dcterms:modified xsi:type="dcterms:W3CDTF">2018-12-05T01:41:07Z</dcterms:modified>
</cp:coreProperties>
</file>