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13DCC84-859C-4B21-9B61-5317A754BBCD}">
  <a:tblStyle styleId="{D13DCC84-859C-4B21-9B61-5317A754BB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Objects with (manually) assigned classes and are assumed to be representative of a sample.</a:t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EFZymEzFf9QlI8zcH8ki84G5HiHsYsaW/vie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Mood of Music </a:t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 to Computer Music</a:t>
            </a:r>
            <a:endParaRPr b="1" sz="18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5604718" y="2956778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6019273" y="2956778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5604718" y="2571750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6019273" y="2571750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5469088" y="3096391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5883642" y="3096391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5469088" y="2711362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5883642" y="2711362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6429980" y="2966103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6844535" y="2966103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6429980" y="2581075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6844535" y="2581075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6294350" y="3105716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6708905" y="3105716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6294350" y="2720687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6708905" y="2720687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5329630" y="3228428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5744185" y="3228428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 - Markov Chain </a:t>
            </a:r>
            <a:endParaRPr/>
          </a:p>
        </p:txBody>
      </p:sp>
      <p:graphicFrame>
        <p:nvGraphicFramePr>
          <p:cNvPr id="154" name="Shape 154"/>
          <p:cNvGraphicFramePr/>
          <p:nvPr/>
        </p:nvGraphicFramePr>
        <p:xfrm>
          <a:off x="1169850" y="182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{D13DCC84-859C-4B21-9B61-5317A754BBCD}</a:tableStyleId>
              </a:tblPr>
              <a:tblGrid>
                <a:gridCol w="563100"/>
                <a:gridCol w="563100"/>
                <a:gridCol w="563100"/>
                <a:gridCol w="563100"/>
              </a:tblGrid>
              <a:tr h="5168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168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168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168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5" name="Shape 155"/>
          <p:cNvSpPr/>
          <p:nvPr/>
        </p:nvSpPr>
        <p:spPr>
          <a:xfrm>
            <a:off x="5329630" y="2843400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5744185" y="2843400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5194000" y="3368041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5608555" y="3368041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5194000" y="2983012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5608555" y="2983012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6158180" y="3228428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6572735" y="3228428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6158180" y="2843400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6572735" y="2843400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6022550" y="3368041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6437105" y="3368041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6022550" y="2983012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6437105" y="2983012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5604730" y="2194778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6019285" y="2194778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5604730" y="1809750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6019285" y="1809750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5469100" y="2334391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5883655" y="2334391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5469100" y="1949362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5883655" y="1949362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429993" y="2204103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6844548" y="2204103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6429993" y="1819075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6844548" y="1819075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6294363" y="2343716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6708917" y="2343716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6294363" y="1958687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6708917" y="1958687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5329643" y="2466428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5744198" y="2466428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5329643" y="2081400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5744198" y="2081400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5194013" y="2606041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5608567" y="2606041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5194013" y="2221012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5608567" y="2221012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6158193" y="2466428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6572748" y="2466428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6158193" y="2081400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6572748" y="2081400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6022563" y="2606041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6437117" y="2606041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6022563" y="2221012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6437117" y="2221012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1303975" y="4298325"/>
            <a:ext cx="2306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First Order</a:t>
            </a:r>
            <a:endParaRPr b="1" sz="2400"/>
          </a:p>
        </p:txBody>
      </p:sp>
      <p:sp>
        <p:nvSpPr>
          <p:cNvPr id="202" name="Shape 202"/>
          <p:cNvSpPr txBox="1"/>
          <p:nvPr/>
        </p:nvSpPr>
        <p:spPr>
          <a:xfrm>
            <a:off x="5072725" y="4269675"/>
            <a:ext cx="2306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Second</a:t>
            </a:r>
            <a:r>
              <a:rPr b="1" lang="en" sz="2400"/>
              <a:t> Order</a:t>
            </a:r>
            <a:endParaRPr b="1" sz="2400"/>
          </a:p>
        </p:txBody>
      </p:sp>
      <p:sp>
        <p:nvSpPr>
          <p:cNvPr id="203" name="Shape 203"/>
          <p:cNvSpPr txBox="1"/>
          <p:nvPr/>
        </p:nvSpPr>
        <p:spPr>
          <a:xfrm>
            <a:off x="1183225" y="1238525"/>
            <a:ext cx="2547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P( Xn | Xn-1 )</a:t>
            </a:r>
            <a:endParaRPr b="1" sz="2400"/>
          </a:p>
        </p:txBody>
      </p:sp>
      <p:sp>
        <p:nvSpPr>
          <p:cNvPr id="204" name="Shape 204"/>
          <p:cNvSpPr txBox="1"/>
          <p:nvPr/>
        </p:nvSpPr>
        <p:spPr>
          <a:xfrm>
            <a:off x="4985475" y="1156800"/>
            <a:ext cx="3152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P( Xn | Xn-1, Xn-2 )</a:t>
            </a:r>
            <a:endParaRPr b="1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0" y="432975"/>
            <a:ext cx="8520600" cy="70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813568" y="2304803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1228123" y="2304803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813568" y="1919775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1228123" y="1919775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677938" y="2444416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1092492" y="2444416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677938" y="2059387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1092492" y="2059387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1638830" y="2314128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2053385" y="2314128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1638830" y="1929100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2053385" y="1929100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1503200" y="2453741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1917755" y="2453741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1503200" y="2068712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1917755" y="2068712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538480" y="2576453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953035" y="2576453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538480" y="2191425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953035" y="2191425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402850" y="2716066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817405" y="2716066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402850" y="2331037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817405" y="2331037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1367030" y="2576453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1781585" y="2576453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1367030" y="2191425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1781585" y="2191425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1231400" y="2716066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645955" y="2716066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1231400" y="2331037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1645955" y="2331037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813580" y="1542803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1228135" y="1542803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813580" y="1157775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1228135" y="1157775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677950" y="1682416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1092505" y="1682416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677950" y="1297387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1092505" y="1297387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1638843" y="1552128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2053398" y="1552128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1638843" y="1167100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2053398" y="1167100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1503213" y="1691741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1917767" y="1691741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1503213" y="1306712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1917767" y="1306712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538493" y="1814453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953048" y="1814453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538493" y="1429425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953048" y="1429425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402863" y="1954066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817417" y="1954066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402863" y="1569037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817417" y="1569037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1367043" y="1814453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1781598" y="1814453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1367043" y="1429425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1781598" y="1429425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231413" y="1954066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645967" y="1954066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1231413" y="1569037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1645967" y="1569037"/>
            <a:ext cx="534300" cy="509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/>
        </p:nvSpPr>
        <p:spPr>
          <a:xfrm>
            <a:off x="281575" y="3617700"/>
            <a:ext cx="2306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Second Order</a:t>
            </a:r>
            <a:endParaRPr b="1" sz="2400"/>
          </a:p>
        </p:txBody>
      </p:sp>
      <p:sp>
        <p:nvSpPr>
          <p:cNvPr id="275" name="Shape 275"/>
          <p:cNvSpPr txBox="1"/>
          <p:nvPr/>
        </p:nvSpPr>
        <p:spPr>
          <a:xfrm>
            <a:off x="194325" y="504825"/>
            <a:ext cx="3152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P( Xn | Xn-1, Xn-2 )</a:t>
            </a:r>
            <a:endParaRPr b="1" sz="2400"/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750" y="657563"/>
            <a:ext cx="27813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9750" y="1806475"/>
            <a:ext cx="6421549" cy="289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/>
          <p:nvPr/>
        </p:nvSpPr>
        <p:spPr>
          <a:xfrm>
            <a:off x="4068925" y="760650"/>
            <a:ext cx="534300" cy="24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3465225" y="1207400"/>
            <a:ext cx="301800" cy="509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/>
        </p:nvSpPr>
        <p:spPr>
          <a:xfrm>
            <a:off x="3078850" y="735450"/>
            <a:ext cx="2781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Changes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203550"/>
            <a:ext cx="85206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: All sounds were created by the computer!</a:t>
            </a:r>
            <a:endParaRPr/>
          </a:p>
        </p:txBody>
      </p:sp>
      <p:sp>
        <p:nvSpPr>
          <p:cNvPr id="286" name="Shape 286" title="The Moody iPhone.mp4">
            <a:hlinkClick r:id="rId3"/>
          </p:cNvPr>
          <p:cNvSpPr/>
          <p:nvPr/>
        </p:nvSpPr>
        <p:spPr>
          <a:xfrm>
            <a:off x="1239588" y="1024950"/>
            <a:ext cx="6664825" cy="40206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740250" y="2252425"/>
            <a:ext cx="3099900" cy="9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7594175" y="3750600"/>
            <a:ext cx="12381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concept of our project 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First Goal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Given any song we first want to identify the mood of the music.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example: Given the song we want to extract features of songs that will help us determine the mood of the song is happy rather than sad.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Second Goal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Based on the classifications, we use markov chain to g</a:t>
            </a:r>
            <a:r>
              <a:rPr lang="en"/>
              <a:t>enerate a sound that can express the mood.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</a:t>
            </a:r>
            <a:r>
              <a:rPr lang="en"/>
              <a:t>Bayes</a:t>
            </a:r>
            <a:r>
              <a:rPr lang="en"/>
              <a:t> Classification 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67200" y="1301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</a:t>
            </a:r>
            <a:r>
              <a:rPr lang="en"/>
              <a:t>Implement our Classification we need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 </a:t>
            </a:r>
            <a:r>
              <a:rPr lang="en"/>
              <a:t>Classes and Features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Training data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Test data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4. Evaluation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 and Classifying Accuracy 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75975"/>
            <a:ext cx="8685000" cy="3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had 120 </a:t>
            </a:r>
            <a:r>
              <a:rPr b="1" lang="en"/>
              <a:t>manually </a:t>
            </a:r>
            <a:r>
              <a:rPr lang="en"/>
              <a:t>labelled dataset.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Mood Classes: Happy, Sad, Calm and Angry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Features: Tempo, R-M-S energy (A Librosa Feature)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Training data: 70% Testing data: 30%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Result Evaluation- 28.6% accurate. If we had used more data or made our class smaller ( just happy or sad) we’d have gotten better results.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 Accuracy 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Sub-Labels: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then got ~70% Accuracy for Energy Prediction and Tempo Prediction.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Cumulatively ~30% Accuracy but the baseline was lower (5%)</a:t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688" y="1207488"/>
            <a:ext cx="59150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 - Markov Chain 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110725" y="2111550"/>
            <a:ext cx="4611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C5</a:t>
            </a:r>
            <a:endParaRPr/>
          </a:p>
        </p:txBody>
      </p:sp>
      <p:graphicFrame>
        <p:nvGraphicFramePr>
          <p:cNvPr id="99" name="Shape 99"/>
          <p:cNvGraphicFramePr/>
          <p:nvPr/>
        </p:nvGraphicFramePr>
        <p:xfrm>
          <a:off x="3026200" y="197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{D13DCC84-859C-4B21-9B61-5317A754BBCD}</a:tableStyleId>
              </a:tblPr>
              <a:tblGrid>
                <a:gridCol w="718575"/>
                <a:gridCol w="718575"/>
                <a:gridCol w="718575"/>
                <a:gridCol w="718575"/>
              </a:tblGrid>
              <a:tr h="6450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P1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P2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P3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P4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6347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P5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P6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P7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P8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6347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P9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P10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P11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P12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6347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P13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P14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P15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P16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Shape 100"/>
          <p:cNvSpPr txBox="1"/>
          <p:nvPr>
            <p:ph idx="1" type="body"/>
          </p:nvPr>
        </p:nvSpPr>
        <p:spPr>
          <a:xfrm>
            <a:off x="2110725" y="2734775"/>
            <a:ext cx="5697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</a:t>
            </a:r>
            <a:r>
              <a:rPr lang="en"/>
              <a:t>5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2110725" y="3428100"/>
            <a:ext cx="4611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</a:t>
            </a:r>
            <a:r>
              <a:rPr lang="en"/>
              <a:t>5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2110725" y="4062875"/>
            <a:ext cx="4611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</a:t>
            </a:r>
            <a:r>
              <a:rPr lang="en"/>
              <a:t>5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91200" y="1332975"/>
            <a:ext cx="4611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C5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874850" y="1332975"/>
            <a:ext cx="5697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</a:t>
            </a:r>
            <a:r>
              <a:rPr lang="en"/>
              <a:t>5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58500" y="1332975"/>
            <a:ext cx="4611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</a:t>
            </a:r>
            <a:r>
              <a:rPr lang="en"/>
              <a:t>5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5242150" y="1332975"/>
            <a:ext cx="4611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</a:t>
            </a:r>
            <a:r>
              <a:rPr lang="en"/>
              <a:t>5</a:t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422600" y="2833125"/>
            <a:ext cx="19800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Current Note</a:t>
            </a:r>
            <a:endParaRPr b="1" sz="1800"/>
          </a:p>
        </p:txBody>
      </p:sp>
      <p:sp>
        <p:nvSpPr>
          <p:cNvPr id="108" name="Shape 108"/>
          <p:cNvSpPr txBox="1"/>
          <p:nvPr/>
        </p:nvSpPr>
        <p:spPr>
          <a:xfrm>
            <a:off x="6430850" y="1396275"/>
            <a:ext cx="19800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Next</a:t>
            </a:r>
            <a:r>
              <a:rPr b="1" lang="en" sz="1800"/>
              <a:t> Note</a:t>
            </a:r>
            <a:endParaRPr b="1" sz="1800"/>
          </a:p>
        </p:txBody>
      </p:sp>
      <p:sp>
        <p:nvSpPr>
          <p:cNvPr id="109" name="Shape 109"/>
          <p:cNvSpPr txBox="1"/>
          <p:nvPr/>
        </p:nvSpPr>
        <p:spPr>
          <a:xfrm>
            <a:off x="6302600" y="2173300"/>
            <a:ext cx="26682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P1 + P2 + P3 + P4 = 1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Same with other rows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00" y="277725"/>
            <a:ext cx="4404274" cy="4476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Shape 115"/>
          <p:cNvCxnSpPr>
            <a:stCxn id="114" idx="1"/>
          </p:cNvCxnSpPr>
          <p:nvPr/>
        </p:nvCxnSpPr>
        <p:spPr>
          <a:xfrm flipH="1" rot="10800000">
            <a:off x="442200" y="2354563"/>
            <a:ext cx="427200" cy="1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Shape 116"/>
          <p:cNvSpPr txBox="1"/>
          <p:nvPr/>
        </p:nvSpPr>
        <p:spPr>
          <a:xfrm>
            <a:off x="5397050" y="567475"/>
            <a:ext cx="29220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Slight Changes:</a:t>
            </a:r>
            <a:endParaRPr b="1"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Taking velocity into account</a:t>
            </a:r>
            <a:endParaRPr b="1"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Storing note durations without rounding</a:t>
            </a:r>
            <a:endParaRPr b="1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The Data</a:t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75" y="1824000"/>
            <a:ext cx="767715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2518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25" y="1015050"/>
            <a:ext cx="6712197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4097100" y="363150"/>
            <a:ext cx="50469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Random combination of pitch, duration, velocity under one style label</a:t>
            </a:r>
            <a:endParaRPr b="1" sz="1800"/>
          </a:p>
        </p:txBody>
      </p:sp>
      <p:sp>
        <p:nvSpPr>
          <p:cNvPr id="130" name="Shape 130"/>
          <p:cNvSpPr txBox="1"/>
          <p:nvPr/>
        </p:nvSpPr>
        <p:spPr>
          <a:xfrm>
            <a:off x="4572000" y="1569750"/>
            <a:ext cx="4097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May not make sense musically…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But it’s still interesting!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