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T Drugs Bold" charset="1" panose="02000803060000020003"/>
      <p:regular r:id="rId19"/>
    </p:embeddedFont>
    <p:embeddedFont>
      <p:font typeface="TT Interphases" charset="1" panose="02000503020000020004"/>
      <p:regular r:id="rId20"/>
    </p:embeddedFont>
    <p:embeddedFont>
      <p:font typeface="TT Interphases Bold" charset="1" panose="02000803060000020004"/>
      <p:regular r:id="rId21"/>
    </p:embeddedFont>
    <p:embeddedFont>
      <p:font typeface="TT Drugs" charset="1" panose="02000503060000020003"/>
      <p:regular r:id="rId22"/>
    </p:embeddedFont>
    <p:embeddedFont>
      <p:font typeface="Arapey" charset="1" panose="02000000000000000000"/>
      <p:regular r:id="rId23"/>
    </p:embeddedFont>
    <p:embeddedFont>
      <p:font typeface="Times New Roman" charset="1" panose="02030502070405020303"/>
      <p:regular r:id="rId24"/>
    </p:embeddedFont>
    <p:embeddedFont>
      <p:font typeface="Times New Roman Bold" charset="1" panose="020308020704050203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8.jpeg" Type="http://schemas.openxmlformats.org/officeDocument/2006/relationships/image"/><Relationship Id="rId4" Target="../media/image9.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7F2218"/>
        </a:solidFill>
      </p:bgPr>
    </p:bg>
    <p:spTree>
      <p:nvGrpSpPr>
        <p:cNvPr id="1" name=""/>
        <p:cNvGrpSpPr/>
        <p:nvPr/>
      </p:nvGrpSpPr>
      <p:grpSpPr>
        <a:xfrm>
          <a:off x="0" y="0"/>
          <a:ext cx="0" cy="0"/>
          <a:chOff x="0" y="0"/>
          <a:chExt cx="0" cy="0"/>
        </a:xfrm>
      </p:grpSpPr>
      <p:sp>
        <p:nvSpPr>
          <p:cNvPr name="Freeform 2" id="2"/>
          <p:cNvSpPr/>
          <p:nvPr/>
        </p:nvSpPr>
        <p:spPr>
          <a:xfrm flipH="false" flipV="false" rot="0">
            <a:off x="10816269" y="947848"/>
            <a:ext cx="5538593" cy="4661384"/>
          </a:xfrm>
          <a:custGeom>
            <a:avLst/>
            <a:gdLst/>
            <a:ahLst/>
            <a:cxnLst/>
            <a:rect r="r" b="b" t="t" l="l"/>
            <a:pathLst>
              <a:path h="4661384" w="5538593">
                <a:moveTo>
                  <a:pt x="0" y="0"/>
                </a:moveTo>
                <a:lnTo>
                  <a:pt x="5538593" y="0"/>
                </a:lnTo>
                <a:lnTo>
                  <a:pt x="5538593" y="4661384"/>
                </a:lnTo>
                <a:lnTo>
                  <a:pt x="0" y="4661384"/>
                </a:lnTo>
                <a:lnTo>
                  <a:pt x="0" y="0"/>
                </a:lnTo>
                <a:close/>
              </a:path>
            </a:pathLst>
          </a:custGeom>
          <a:blipFill>
            <a:blip r:embed="rId2"/>
            <a:stretch>
              <a:fillRect l="-23793" t="0" r="-23310" b="-9384"/>
            </a:stretch>
          </a:blipFill>
          <a:ln w="38100" cap="sq">
            <a:solidFill>
              <a:srgbClr val="000000"/>
            </a:solidFill>
            <a:prstDash val="solid"/>
            <a:miter/>
          </a:ln>
        </p:spPr>
      </p:sp>
      <p:sp>
        <p:nvSpPr>
          <p:cNvPr name="Freeform 3" id="3"/>
          <p:cNvSpPr/>
          <p:nvPr/>
        </p:nvSpPr>
        <p:spPr>
          <a:xfrm flipH="false" flipV="false" rot="0">
            <a:off x="7927261" y="2467338"/>
            <a:ext cx="1784108" cy="1784108"/>
          </a:xfrm>
          <a:custGeom>
            <a:avLst/>
            <a:gdLst/>
            <a:ahLst/>
            <a:cxnLst/>
            <a:rect r="r" b="b" t="t" l="l"/>
            <a:pathLst>
              <a:path h="1784108" w="1784108">
                <a:moveTo>
                  <a:pt x="0" y="0"/>
                </a:moveTo>
                <a:lnTo>
                  <a:pt x="1784108" y="0"/>
                </a:lnTo>
                <a:lnTo>
                  <a:pt x="1784108" y="1784108"/>
                </a:lnTo>
                <a:lnTo>
                  <a:pt x="0" y="178410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956430" y="947848"/>
            <a:ext cx="4864936" cy="4823087"/>
          </a:xfrm>
          <a:custGeom>
            <a:avLst/>
            <a:gdLst/>
            <a:ahLst/>
            <a:cxnLst/>
            <a:rect r="r" b="b" t="t" l="l"/>
            <a:pathLst>
              <a:path h="4823087" w="4864936">
                <a:moveTo>
                  <a:pt x="0" y="0"/>
                </a:moveTo>
                <a:lnTo>
                  <a:pt x="4864936" y="0"/>
                </a:lnTo>
                <a:lnTo>
                  <a:pt x="4864936" y="4823087"/>
                </a:lnTo>
                <a:lnTo>
                  <a:pt x="0" y="4823087"/>
                </a:lnTo>
                <a:lnTo>
                  <a:pt x="0" y="0"/>
                </a:lnTo>
                <a:close/>
              </a:path>
            </a:pathLst>
          </a:custGeom>
          <a:blipFill>
            <a:blip r:embed="rId5"/>
            <a:stretch>
              <a:fillRect l="0" t="0" r="0" b="0"/>
            </a:stretch>
          </a:blipFill>
          <a:ln w="38100" cap="sq">
            <a:solidFill>
              <a:srgbClr val="000000"/>
            </a:solidFill>
            <a:prstDash val="solid"/>
            <a:miter/>
          </a:ln>
        </p:spPr>
      </p:sp>
      <p:sp>
        <p:nvSpPr>
          <p:cNvPr name="TextBox 5" id="5"/>
          <p:cNvSpPr txBox="true"/>
          <p:nvPr/>
        </p:nvSpPr>
        <p:spPr>
          <a:xfrm rot="0">
            <a:off x="1956430" y="6409797"/>
            <a:ext cx="14820812" cy="2535555"/>
          </a:xfrm>
          <a:prstGeom prst="rect">
            <a:avLst/>
          </a:prstGeom>
        </p:spPr>
        <p:txBody>
          <a:bodyPr anchor="t" rtlCol="false" tIns="0" lIns="0" bIns="0" rIns="0">
            <a:spAutoFit/>
          </a:bodyPr>
          <a:lstStyle/>
          <a:p>
            <a:pPr algn="l">
              <a:lnSpc>
                <a:spcPts val="6660"/>
              </a:lnSpc>
            </a:pPr>
            <a:r>
              <a:rPr lang="en-US" sz="6000" b="true">
                <a:solidFill>
                  <a:srgbClr val="FFFFFF"/>
                </a:solidFill>
                <a:latin typeface="TT Drugs Bold"/>
                <a:ea typeface="TT Drugs Bold"/>
                <a:cs typeface="TT Drugs Bold"/>
                <a:sym typeface="TT Drugs Bold"/>
              </a:rPr>
              <a:t>Transforming Thyroid Detection: </a:t>
            </a:r>
          </a:p>
          <a:p>
            <a:pPr algn="l">
              <a:lnSpc>
                <a:spcPts val="6660"/>
              </a:lnSpc>
            </a:pPr>
            <a:r>
              <a:rPr lang="en-US" sz="6000" b="true">
                <a:solidFill>
                  <a:srgbClr val="FFFFFF"/>
                </a:solidFill>
                <a:latin typeface="TT Drugs Bold"/>
                <a:ea typeface="TT Drugs Bold"/>
                <a:cs typeface="TT Drugs Bold"/>
                <a:sym typeface="TT Drugs Bold"/>
              </a:rPr>
              <a:t>AI-Powered Diagnostics for Better Healthcare</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698122" y="2971630"/>
            <a:ext cx="16561178" cy="3182695"/>
          </a:xfrm>
          <a:prstGeom prst="rect">
            <a:avLst/>
          </a:prstGeom>
        </p:spPr>
        <p:txBody>
          <a:bodyPr anchor="t" rtlCol="false" tIns="0" lIns="0" bIns="0" rIns="0">
            <a:spAutoFit/>
          </a:bodyPr>
          <a:lstStyle/>
          <a:p>
            <a:pPr algn="just">
              <a:lnSpc>
                <a:spcPts val="3615"/>
              </a:lnSpc>
              <a:spcBef>
                <a:spcPct val="0"/>
              </a:spcBef>
            </a:pPr>
          </a:p>
          <a:p>
            <a:pPr algn="just">
              <a:lnSpc>
                <a:spcPts val="3615"/>
              </a:lnSpc>
              <a:spcBef>
                <a:spcPct val="0"/>
              </a:spcBef>
            </a:pPr>
            <a:r>
              <a:rPr lang="en-US" sz="2780">
                <a:solidFill>
                  <a:srgbClr val="FFFFFF"/>
                </a:solidFill>
                <a:latin typeface="Times New Roman"/>
                <a:ea typeface="Times New Roman"/>
                <a:cs typeface="Times New Roman"/>
                <a:sym typeface="Times New Roman"/>
              </a:rPr>
              <a:t>1. </a:t>
            </a:r>
            <a:r>
              <a:rPr lang="en-US" b="true" sz="2780">
                <a:solidFill>
                  <a:srgbClr val="FFFFFF"/>
                </a:solidFill>
                <a:latin typeface="Times New Roman Bold"/>
                <a:ea typeface="Times New Roman Bold"/>
                <a:cs typeface="Times New Roman Bold"/>
                <a:sym typeface="Times New Roman Bold"/>
              </a:rPr>
              <a:t>Anonymized SPECT Images</a:t>
            </a:r>
            <a:r>
              <a:rPr lang="en-US" sz="2780">
                <a:solidFill>
                  <a:srgbClr val="FFFFFF"/>
                </a:solidFill>
                <a:latin typeface="Times New Roman"/>
                <a:ea typeface="Times New Roman"/>
                <a:cs typeface="Times New Roman"/>
                <a:sym typeface="Times New Roman"/>
              </a:rPr>
              <a:t>: Clear, high-quality thyroid scan images showing thyroid activity without any personal patient details.  </a:t>
            </a:r>
          </a:p>
          <a:p>
            <a:pPr algn="just">
              <a:lnSpc>
                <a:spcPts val="3615"/>
              </a:lnSpc>
              <a:spcBef>
                <a:spcPct val="0"/>
              </a:spcBef>
            </a:pPr>
            <a:r>
              <a:rPr lang="en-US" sz="2780">
                <a:solidFill>
                  <a:srgbClr val="FFFFFF"/>
                </a:solidFill>
                <a:latin typeface="Times New Roman"/>
                <a:ea typeface="Times New Roman"/>
                <a:cs typeface="Times New Roman"/>
                <a:sym typeface="Times New Roman"/>
              </a:rPr>
              <a:t>2. </a:t>
            </a:r>
            <a:r>
              <a:rPr lang="en-US" b="true" sz="2780">
                <a:solidFill>
                  <a:srgbClr val="FFFFFF"/>
                </a:solidFill>
                <a:latin typeface="Times New Roman Bold"/>
                <a:ea typeface="Times New Roman Bold"/>
                <a:cs typeface="Times New Roman Bold"/>
                <a:sym typeface="Times New Roman Bold"/>
              </a:rPr>
              <a:t>Diagnostic Reports</a:t>
            </a:r>
            <a:r>
              <a:rPr lang="en-US" sz="2780">
                <a:solidFill>
                  <a:srgbClr val="FFFFFF"/>
                </a:solidFill>
                <a:latin typeface="Times New Roman"/>
                <a:ea typeface="Times New Roman"/>
                <a:cs typeface="Times New Roman"/>
                <a:sym typeface="Times New Roman"/>
              </a:rPr>
              <a:t>: Accompanying reports that describe the medical traits seen in the images, such as patterns or abnormalities linked to different types of hyperthyroidism (e.g., Graves' disease, thyroid cancer).  </a:t>
            </a:r>
          </a:p>
          <a:p>
            <a:pPr algn="just">
              <a:lnSpc>
                <a:spcPts val="3615"/>
              </a:lnSpc>
              <a:spcBef>
                <a:spcPct val="0"/>
              </a:spcBef>
            </a:pPr>
            <a:r>
              <a:rPr lang="en-US" sz="2780">
                <a:solidFill>
                  <a:srgbClr val="FFFFFF"/>
                </a:solidFill>
                <a:latin typeface="Times New Roman"/>
                <a:ea typeface="Times New Roman"/>
                <a:cs typeface="Times New Roman"/>
                <a:sym typeface="Times New Roman"/>
              </a:rPr>
              <a:t>3. </a:t>
            </a:r>
            <a:r>
              <a:rPr lang="en-US" b="true" sz="2780">
                <a:solidFill>
                  <a:srgbClr val="FFFFFF"/>
                </a:solidFill>
                <a:latin typeface="Times New Roman Bold"/>
                <a:ea typeface="Times New Roman Bold"/>
                <a:cs typeface="Times New Roman Bold"/>
                <a:sym typeface="Times New Roman Bold"/>
              </a:rPr>
              <a:t>Focus on Traits</a:t>
            </a:r>
            <a:r>
              <a:rPr lang="en-US" sz="2780">
                <a:solidFill>
                  <a:srgbClr val="FFFFFF"/>
                </a:solidFill>
                <a:latin typeface="Times New Roman"/>
                <a:ea typeface="Times New Roman"/>
                <a:cs typeface="Times New Roman"/>
                <a:sym typeface="Times New Roman"/>
              </a:rPr>
              <a:t>: The data should only include details about the condition or disease traits, not any sensitive or personal information about the patients.  </a:t>
            </a:r>
          </a:p>
        </p:txBody>
      </p:sp>
      <p:sp>
        <p:nvSpPr>
          <p:cNvPr name="TextBox 3" id="3"/>
          <p:cNvSpPr txBox="true"/>
          <p:nvPr/>
        </p:nvSpPr>
        <p:spPr>
          <a:xfrm rot="0">
            <a:off x="698122" y="859081"/>
            <a:ext cx="16230600" cy="990600"/>
          </a:xfrm>
          <a:prstGeom prst="rect">
            <a:avLst/>
          </a:prstGeom>
        </p:spPr>
        <p:txBody>
          <a:bodyPr anchor="t" rtlCol="false" tIns="0" lIns="0" bIns="0" rIns="0">
            <a:spAutoFit/>
          </a:bodyPr>
          <a:lstStyle/>
          <a:p>
            <a:pPr algn="ctr">
              <a:lnSpc>
                <a:spcPts val="3900"/>
              </a:lnSpc>
              <a:spcBef>
                <a:spcPct val="0"/>
              </a:spcBef>
            </a:pPr>
            <a:r>
              <a:rPr lang="en-US" sz="3000">
                <a:solidFill>
                  <a:srgbClr val="FFFFFF"/>
                </a:solidFill>
                <a:latin typeface="TT Drugs"/>
                <a:ea typeface="TT Drugs"/>
                <a:cs typeface="TT Drugs"/>
                <a:sym typeface="TT Drugs"/>
              </a:rPr>
              <a:t>We need specific data from medical institutions to train a Deep learning-based model for hyperthyroidism classification using SPECT images. Here's what we require:</a:t>
            </a:r>
          </a:p>
        </p:txBody>
      </p:sp>
      <p:sp>
        <p:nvSpPr>
          <p:cNvPr name="TextBox 4" id="4"/>
          <p:cNvSpPr txBox="true"/>
          <p:nvPr/>
        </p:nvSpPr>
        <p:spPr>
          <a:xfrm rot="0">
            <a:off x="184797" y="7449726"/>
            <a:ext cx="17918406" cy="990600"/>
          </a:xfrm>
          <a:prstGeom prst="rect">
            <a:avLst/>
          </a:prstGeom>
        </p:spPr>
        <p:txBody>
          <a:bodyPr anchor="t" rtlCol="false" tIns="0" lIns="0" bIns="0" rIns="0">
            <a:spAutoFit/>
          </a:bodyPr>
          <a:lstStyle/>
          <a:p>
            <a:pPr algn="ctr">
              <a:lnSpc>
                <a:spcPts val="3900"/>
              </a:lnSpc>
              <a:spcBef>
                <a:spcPct val="0"/>
              </a:spcBef>
            </a:pPr>
            <a:r>
              <a:rPr lang="en-US" sz="3000">
                <a:solidFill>
                  <a:srgbClr val="FFFFFF"/>
                </a:solidFill>
                <a:latin typeface="Arapey"/>
                <a:ea typeface="Arapey"/>
                <a:cs typeface="Arapey"/>
                <a:sym typeface="Arapey"/>
              </a:rPr>
              <a:t>This type of data ensures privacy while allowing us to train the model to recognize specific traits and classify hyperthyroidism effectively.</a:t>
            </a:r>
          </a:p>
        </p:txBody>
      </p:sp>
      <p:sp>
        <p:nvSpPr>
          <p:cNvPr name="AutoShape 5" id="5"/>
          <p:cNvSpPr/>
          <p:nvPr/>
        </p:nvSpPr>
        <p:spPr>
          <a:xfrm>
            <a:off x="1139520" y="2429705"/>
            <a:ext cx="15789202" cy="0"/>
          </a:xfrm>
          <a:prstGeom prst="line">
            <a:avLst/>
          </a:prstGeom>
          <a:ln cap="rnd" w="9525">
            <a:solidFill>
              <a:srgbClr val="FFFFFF"/>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307687" y="2032914"/>
            <a:ext cx="10666749" cy="2957322"/>
          </a:xfrm>
          <a:prstGeom prst="rect">
            <a:avLst/>
          </a:prstGeom>
        </p:spPr>
        <p:txBody>
          <a:bodyPr anchor="t" rtlCol="false" tIns="0" lIns="0" bIns="0" rIns="0">
            <a:spAutoFit/>
          </a:bodyPr>
          <a:lstStyle/>
          <a:p>
            <a:pPr algn="l">
              <a:lnSpc>
                <a:spcPts val="11544"/>
              </a:lnSpc>
            </a:pPr>
            <a:r>
              <a:rPr lang="en-US" sz="10400">
                <a:solidFill>
                  <a:srgbClr val="FFFFFF"/>
                </a:solidFill>
                <a:latin typeface="TT Drugs"/>
                <a:ea typeface="TT Drugs"/>
                <a:cs typeface="TT Drugs"/>
                <a:sym typeface="TT Drugs"/>
              </a:rPr>
              <a:t>Why do we need this data</a:t>
            </a:r>
          </a:p>
        </p:txBody>
      </p:sp>
      <p:sp>
        <p:nvSpPr>
          <p:cNvPr name="AutoShape 3" id="3"/>
          <p:cNvSpPr/>
          <p:nvPr/>
        </p:nvSpPr>
        <p:spPr>
          <a:xfrm rot="0">
            <a:off x="1307687" y="1403908"/>
            <a:ext cx="15789202" cy="0"/>
          </a:xfrm>
          <a:prstGeom prst="line">
            <a:avLst/>
          </a:prstGeom>
          <a:ln cap="rnd" w="9525">
            <a:solidFill>
              <a:srgbClr val="FFFFFF"/>
            </a:solidFill>
            <a:prstDash val="solid"/>
            <a:headEnd type="none" len="sm" w="sm"/>
            <a:tailEnd type="none" len="sm" w="sm"/>
          </a:ln>
        </p:spPr>
      </p:sp>
    </p:spTree>
  </p:cSld>
  <p:clrMapOvr>
    <a:masterClrMapping/>
  </p:clrMapOvr>
</p:sld>
</file>

<file path=ppt/slides/slide12.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251354" y="6914523"/>
            <a:ext cx="17828408" cy="1784504"/>
          </a:xfrm>
          <a:prstGeom prst="rect">
            <a:avLst/>
          </a:prstGeom>
        </p:spPr>
        <p:txBody>
          <a:bodyPr anchor="t" rtlCol="false" tIns="0" lIns="0" bIns="0" rIns="0">
            <a:spAutoFit/>
          </a:bodyPr>
          <a:lstStyle/>
          <a:p>
            <a:pPr algn="ctr">
              <a:lnSpc>
                <a:spcPts val="3559"/>
              </a:lnSpc>
              <a:spcBef>
                <a:spcPct val="0"/>
              </a:spcBef>
            </a:pPr>
          </a:p>
          <a:p>
            <a:pPr algn="ctr">
              <a:lnSpc>
                <a:spcPts val="3559"/>
              </a:lnSpc>
              <a:spcBef>
                <a:spcPct val="0"/>
              </a:spcBef>
            </a:pPr>
            <a:r>
              <a:rPr lang="en-US" sz="2737">
                <a:solidFill>
                  <a:srgbClr val="FFFFFF"/>
                </a:solidFill>
                <a:latin typeface="Arapey"/>
                <a:ea typeface="Arapey"/>
                <a:cs typeface="Arapey"/>
                <a:sym typeface="Arapey"/>
              </a:rPr>
              <a:t>Additionally, deep learning models can detect patterns or correlations in the data that might not be obvious to humans, potentially uncovering new insights about hyperthyroidism. This capability could significantly advance medical research by improving diagnosis, treatment, and our overall understanding of the disease.</a:t>
            </a:r>
          </a:p>
        </p:txBody>
      </p:sp>
      <p:sp>
        <p:nvSpPr>
          <p:cNvPr name="TextBox 3" id="3"/>
          <p:cNvSpPr txBox="true"/>
          <p:nvPr/>
        </p:nvSpPr>
        <p:spPr>
          <a:xfrm rot="0">
            <a:off x="535908" y="990600"/>
            <a:ext cx="17752092" cy="2476500"/>
          </a:xfrm>
          <a:prstGeom prst="rect">
            <a:avLst/>
          </a:prstGeom>
        </p:spPr>
        <p:txBody>
          <a:bodyPr anchor="t" rtlCol="false" tIns="0" lIns="0" bIns="0" rIns="0">
            <a:spAutoFit/>
          </a:bodyPr>
          <a:lstStyle/>
          <a:p>
            <a:pPr algn="l" marL="647702" indent="-323851" lvl="1">
              <a:lnSpc>
                <a:spcPts val="3900"/>
              </a:lnSpc>
              <a:buFont typeface="Arial"/>
              <a:buChar char="•"/>
            </a:pPr>
            <a:r>
              <a:rPr lang="en-US" sz="3000">
                <a:solidFill>
                  <a:srgbClr val="FFFFFF"/>
                </a:solidFill>
                <a:latin typeface="TT Drugs"/>
                <a:ea typeface="TT Drugs"/>
                <a:cs typeface="TT Drugs"/>
                <a:sym typeface="TT Drugs"/>
              </a:rPr>
              <a:t>Deep learning models work by mimicking how our brains learn from experience. They use layers of artificial "neurons" to process data step by step. The model is trained by showing it lots of examples, and with each example, it adjusts its internal settings to better recognize patterns. Over time, it gets better at identifying specific features that are important for solving the problem—like spotting signs of a disease in medical images.</a:t>
            </a:r>
          </a:p>
        </p:txBody>
      </p:sp>
      <p:sp>
        <p:nvSpPr>
          <p:cNvPr name="TextBox 4" id="4"/>
          <p:cNvSpPr txBox="true"/>
          <p:nvPr/>
        </p:nvSpPr>
        <p:spPr>
          <a:xfrm rot="0">
            <a:off x="535908" y="3886200"/>
            <a:ext cx="17259300" cy="2476500"/>
          </a:xfrm>
          <a:prstGeom prst="rect">
            <a:avLst/>
          </a:prstGeom>
        </p:spPr>
        <p:txBody>
          <a:bodyPr anchor="t" rtlCol="false" tIns="0" lIns="0" bIns="0" rIns="0">
            <a:spAutoFit/>
          </a:bodyPr>
          <a:lstStyle/>
          <a:p>
            <a:pPr algn="l" marL="647702" indent="-323851" lvl="1">
              <a:lnSpc>
                <a:spcPts val="3900"/>
              </a:lnSpc>
              <a:buFont typeface="Arial"/>
              <a:buChar char="•"/>
            </a:pPr>
            <a:r>
              <a:rPr lang="en-US" sz="3000">
                <a:solidFill>
                  <a:srgbClr val="FFFFFF"/>
                </a:solidFill>
                <a:latin typeface="TT Drugs"/>
                <a:ea typeface="TT Drugs"/>
                <a:cs typeface="TT Drugs"/>
                <a:sym typeface="TT Drugs"/>
              </a:rPr>
              <a:t>In this case, our deep learning model will learn from SPECT images of the thyroid and diagnostic reports that describe traits of different hyperthyroidism conditions. By analyzing these examples, the model identifies patterns linked to each condition. Later, when we give the model a new thyroid scan, it can use the patterns it learned to predict what type of hyperthyroidism is present. </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7F2218"/>
        </a:solidFill>
      </p:bgPr>
    </p:bg>
    <p:spTree>
      <p:nvGrpSpPr>
        <p:cNvPr id="1" name=""/>
        <p:cNvGrpSpPr/>
        <p:nvPr/>
      </p:nvGrpSpPr>
      <p:grpSpPr>
        <a:xfrm>
          <a:off x="0" y="0"/>
          <a:ext cx="0" cy="0"/>
          <a:chOff x="0" y="0"/>
          <a:chExt cx="0" cy="0"/>
        </a:xfrm>
      </p:grpSpPr>
      <p:sp>
        <p:nvSpPr>
          <p:cNvPr name="TextBox 2" id="2"/>
          <p:cNvSpPr txBox="true"/>
          <p:nvPr/>
        </p:nvSpPr>
        <p:spPr>
          <a:xfrm rot="0">
            <a:off x="7478385" y="942975"/>
            <a:ext cx="3448124" cy="721995"/>
          </a:xfrm>
          <a:prstGeom prst="rect">
            <a:avLst/>
          </a:prstGeom>
        </p:spPr>
        <p:txBody>
          <a:bodyPr anchor="t" rtlCol="false" tIns="0" lIns="0" bIns="0" rIns="0">
            <a:spAutoFit/>
          </a:bodyPr>
          <a:lstStyle/>
          <a:p>
            <a:pPr algn="ctr">
              <a:lnSpc>
                <a:spcPts val="5879"/>
              </a:lnSpc>
            </a:pPr>
            <a:r>
              <a:rPr lang="en-US" sz="4199" b="true">
                <a:solidFill>
                  <a:srgbClr val="FFFFFF"/>
                </a:solidFill>
                <a:latin typeface="TT Drugs Bold"/>
                <a:ea typeface="TT Drugs Bold"/>
                <a:cs typeface="TT Drugs Bold"/>
                <a:sym typeface="TT Drugs Bold"/>
              </a:rPr>
              <a:t>Project team</a:t>
            </a:r>
          </a:p>
        </p:txBody>
      </p:sp>
      <p:grpSp>
        <p:nvGrpSpPr>
          <p:cNvPr name="Group 3" id="3"/>
          <p:cNvGrpSpPr/>
          <p:nvPr/>
        </p:nvGrpSpPr>
        <p:grpSpPr>
          <a:xfrm rot="0">
            <a:off x="3008952" y="2986325"/>
            <a:ext cx="12386989" cy="2993027"/>
            <a:chOff x="0" y="0"/>
            <a:chExt cx="16515985" cy="3990703"/>
          </a:xfrm>
        </p:grpSpPr>
        <p:sp>
          <p:nvSpPr>
            <p:cNvPr name="TextBox 4" id="4"/>
            <p:cNvSpPr txBox="true"/>
            <p:nvPr/>
          </p:nvSpPr>
          <p:spPr>
            <a:xfrm rot="0">
              <a:off x="0" y="622331"/>
              <a:ext cx="4513756" cy="647700"/>
            </a:xfrm>
            <a:prstGeom prst="rect">
              <a:avLst/>
            </a:prstGeom>
          </p:spPr>
          <p:txBody>
            <a:bodyPr anchor="t" rtlCol="false" tIns="0" lIns="0" bIns="0" rIns="0">
              <a:spAutoFit/>
            </a:bodyPr>
            <a:lstStyle/>
            <a:p>
              <a:pPr algn="ctr" marL="0" indent="0" lvl="0">
                <a:lnSpc>
                  <a:spcPts val="3900"/>
                </a:lnSpc>
                <a:spcBef>
                  <a:spcPct val="0"/>
                </a:spcBef>
              </a:pPr>
              <a:r>
                <a:rPr lang="en-US" sz="3000">
                  <a:solidFill>
                    <a:srgbClr val="FFFFFF"/>
                  </a:solidFill>
                  <a:latin typeface="TT Drugs"/>
                  <a:ea typeface="TT Drugs"/>
                  <a:cs typeface="TT Drugs"/>
                  <a:sym typeface="TT Drugs"/>
                </a:rPr>
                <a:t>Dr. Reena Kasana</a:t>
              </a:r>
            </a:p>
          </p:txBody>
        </p:sp>
        <p:sp>
          <p:nvSpPr>
            <p:cNvPr name="TextBox 5" id="5"/>
            <p:cNvSpPr txBox="true"/>
            <p:nvPr/>
          </p:nvSpPr>
          <p:spPr>
            <a:xfrm rot="0">
              <a:off x="0" y="1690913"/>
              <a:ext cx="4513756" cy="2299758"/>
            </a:xfrm>
            <a:prstGeom prst="rect">
              <a:avLst/>
            </a:prstGeom>
          </p:spPr>
          <p:txBody>
            <a:bodyPr anchor="t" rtlCol="false" tIns="0" lIns="0" bIns="0" rIns="0">
              <a:spAutoFit/>
            </a:bodyPr>
            <a:lstStyle/>
            <a:p>
              <a:pPr algn="ctr">
                <a:lnSpc>
                  <a:spcPts val="3499"/>
                </a:lnSpc>
              </a:pPr>
              <a:r>
                <a:rPr lang="en-US" sz="2499">
                  <a:solidFill>
                    <a:srgbClr val="FFFFFF"/>
                  </a:solidFill>
                  <a:latin typeface="TT Interphases"/>
                  <a:ea typeface="TT Interphases"/>
                  <a:cs typeface="TT Interphases"/>
                  <a:sym typeface="TT Interphases"/>
                </a:rPr>
                <a:t>Assitant Professor</a:t>
              </a:r>
            </a:p>
            <a:p>
              <a:pPr algn="ctr">
                <a:lnSpc>
                  <a:spcPts val="3499"/>
                </a:lnSpc>
              </a:pPr>
              <a:r>
                <a:rPr lang="en-US" sz="2499">
                  <a:solidFill>
                    <a:srgbClr val="FFFFFF"/>
                  </a:solidFill>
                  <a:latin typeface="TT Interphases"/>
                  <a:ea typeface="TT Interphases"/>
                  <a:cs typeface="TT Interphases"/>
                  <a:sym typeface="TT Interphases"/>
                </a:rPr>
                <a:t>Department of Computer Science </a:t>
              </a:r>
            </a:p>
            <a:p>
              <a:pPr algn="ctr">
                <a:lnSpc>
                  <a:spcPts val="3500"/>
                </a:lnSpc>
              </a:pPr>
              <a:r>
                <a:rPr lang="en-US" sz="2500">
                  <a:solidFill>
                    <a:srgbClr val="FFFFFF"/>
                  </a:solidFill>
                  <a:latin typeface="TT Interphases"/>
                  <a:ea typeface="TT Interphases"/>
                  <a:cs typeface="TT Interphases"/>
                  <a:sym typeface="TT Interphases"/>
                </a:rPr>
                <a:t>University of Delhi</a:t>
              </a:r>
            </a:p>
          </p:txBody>
        </p:sp>
        <p:sp>
          <p:nvSpPr>
            <p:cNvPr name="AutoShape 6" id="6"/>
            <p:cNvSpPr/>
            <p:nvPr/>
          </p:nvSpPr>
          <p:spPr>
            <a:xfrm>
              <a:off x="5091606" y="31"/>
              <a:ext cx="0" cy="3990640"/>
            </a:xfrm>
            <a:prstGeom prst="line">
              <a:avLst/>
            </a:prstGeom>
            <a:ln cap="rnd" w="12700">
              <a:solidFill>
                <a:srgbClr val="FFFFFF"/>
              </a:solidFill>
              <a:prstDash val="solid"/>
              <a:headEnd type="none" len="sm" w="sm"/>
              <a:tailEnd type="none" len="sm" w="sm"/>
            </a:ln>
          </p:spPr>
        </p:sp>
        <p:sp>
          <p:nvSpPr>
            <p:cNvPr name="AutoShape 7" id="7"/>
            <p:cNvSpPr/>
            <p:nvPr/>
          </p:nvSpPr>
          <p:spPr>
            <a:xfrm>
              <a:off x="16509635" y="31"/>
              <a:ext cx="0" cy="3990640"/>
            </a:xfrm>
            <a:prstGeom prst="line">
              <a:avLst/>
            </a:prstGeom>
            <a:ln cap="rnd" w="12700">
              <a:solidFill>
                <a:srgbClr val="FFFFFF"/>
              </a:solidFill>
              <a:prstDash val="solid"/>
              <a:headEnd type="none" len="sm" w="sm"/>
              <a:tailEnd type="none" len="sm" w="sm"/>
            </a:ln>
          </p:spPr>
        </p:sp>
        <p:sp>
          <p:nvSpPr>
            <p:cNvPr name="TextBox 8" id="8"/>
            <p:cNvSpPr txBox="true"/>
            <p:nvPr/>
          </p:nvSpPr>
          <p:spPr>
            <a:xfrm rot="0">
              <a:off x="5669456" y="622331"/>
              <a:ext cx="4513756" cy="647700"/>
            </a:xfrm>
            <a:prstGeom prst="rect">
              <a:avLst/>
            </a:prstGeom>
          </p:spPr>
          <p:txBody>
            <a:bodyPr anchor="t" rtlCol="false" tIns="0" lIns="0" bIns="0" rIns="0">
              <a:spAutoFit/>
            </a:bodyPr>
            <a:lstStyle/>
            <a:p>
              <a:pPr algn="ctr" marL="0" indent="0" lvl="0">
                <a:lnSpc>
                  <a:spcPts val="3900"/>
                </a:lnSpc>
                <a:spcBef>
                  <a:spcPct val="0"/>
                </a:spcBef>
              </a:pPr>
              <a:r>
                <a:rPr lang="en-US" sz="3000">
                  <a:solidFill>
                    <a:srgbClr val="FFFFFF"/>
                  </a:solidFill>
                  <a:latin typeface="TT Drugs"/>
                  <a:ea typeface="TT Drugs"/>
                  <a:cs typeface="TT Drugs"/>
                  <a:sym typeface="TT Drugs"/>
                </a:rPr>
                <a:t>Vinay Dagar</a:t>
              </a:r>
            </a:p>
          </p:txBody>
        </p:sp>
        <p:sp>
          <p:nvSpPr>
            <p:cNvPr name="TextBox 9" id="9"/>
            <p:cNvSpPr txBox="true"/>
            <p:nvPr/>
          </p:nvSpPr>
          <p:spPr>
            <a:xfrm rot="0">
              <a:off x="11409491" y="622331"/>
              <a:ext cx="4513756" cy="647700"/>
            </a:xfrm>
            <a:prstGeom prst="rect">
              <a:avLst/>
            </a:prstGeom>
          </p:spPr>
          <p:txBody>
            <a:bodyPr anchor="t" rtlCol="false" tIns="0" lIns="0" bIns="0" rIns="0">
              <a:spAutoFit/>
            </a:bodyPr>
            <a:lstStyle/>
            <a:p>
              <a:pPr algn="ctr" marL="0" indent="0" lvl="0">
                <a:lnSpc>
                  <a:spcPts val="3900"/>
                </a:lnSpc>
                <a:spcBef>
                  <a:spcPct val="0"/>
                </a:spcBef>
              </a:pPr>
              <a:r>
                <a:rPr lang="en-US" sz="3000">
                  <a:solidFill>
                    <a:srgbClr val="FFFFFF"/>
                  </a:solidFill>
                  <a:latin typeface="TT Drugs"/>
                  <a:ea typeface="TT Drugs"/>
                  <a:cs typeface="TT Drugs"/>
                  <a:sym typeface="TT Drugs"/>
                </a:rPr>
                <a:t>Harsh Yadav</a:t>
              </a:r>
            </a:p>
          </p:txBody>
        </p:sp>
        <p:sp>
          <p:nvSpPr>
            <p:cNvPr name="TextBox 10" id="10"/>
            <p:cNvSpPr txBox="true"/>
            <p:nvPr/>
          </p:nvSpPr>
          <p:spPr>
            <a:xfrm rot="0">
              <a:off x="5689235" y="1983013"/>
              <a:ext cx="4513756" cy="1715558"/>
            </a:xfrm>
            <a:prstGeom prst="rect">
              <a:avLst/>
            </a:prstGeom>
          </p:spPr>
          <p:txBody>
            <a:bodyPr anchor="t" rtlCol="false" tIns="0" lIns="0" bIns="0" rIns="0">
              <a:spAutoFit/>
            </a:bodyPr>
            <a:lstStyle/>
            <a:p>
              <a:pPr algn="ctr">
                <a:lnSpc>
                  <a:spcPts val="3499"/>
                </a:lnSpc>
              </a:pPr>
              <a:r>
                <a:rPr lang="en-US" sz="2499">
                  <a:solidFill>
                    <a:srgbClr val="FFFFFF"/>
                  </a:solidFill>
                  <a:latin typeface="TT Interphases"/>
                  <a:ea typeface="TT Interphases"/>
                  <a:cs typeface="TT Interphases"/>
                  <a:sym typeface="TT Interphases"/>
                </a:rPr>
                <a:t>M.Sc </a:t>
              </a:r>
            </a:p>
            <a:p>
              <a:pPr algn="ctr">
                <a:lnSpc>
                  <a:spcPts val="3499"/>
                </a:lnSpc>
              </a:pPr>
              <a:r>
                <a:rPr lang="en-US" sz="2499">
                  <a:solidFill>
                    <a:srgbClr val="FFFFFF"/>
                  </a:solidFill>
                  <a:latin typeface="TT Interphases"/>
                  <a:ea typeface="TT Interphases"/>
                  <a:cs typeface="TT Interphases"/>
                  <a:sym typeface="TT Interphases"/>
                </a:rPr>
                <a:t>Computer Science</a:t>
              </a:r>
            </a:p>
            <a:p>
              <a:pPr algn="ctr">
                <a:lnSpc>
                  <a:spcPts val="3500"/>
                </a:lnSpc>
              </a:pPr>
              <a:r>
                <a:rPr lang="en-US" sz="2500">
                  <a:solidFill>
                    <a:srgbClr val="FFFFFF"/>
                  </a:solidFill>
                  <a:latin typeface="TT Interphases"/>
                  <a:ea typeface="TT Interphases"/>
                  <a:cs typeface="TT Interphases"/>
                  <a:sym typeface="TT Interphases"/>
                </a:rPr>
                <a:t>University of Delhi</a:t>
              </a:r>
            </a:p>
          </p:txBody>
        </p:sp>
        <p:sp>
          <p:nvSpPr>
            <p:cNvPr name="AutoShape 11" id="11"/>
            <p:cNvSpPr/>
            <p:nvPr/>
          </p:nvSpPr>
          <p:spPr>
            <a:xfrm>
              <a:off x="10780841" y="31"/>
              <a:ext cx="19780" cy="3990640"/>
            </a:xfrm>
            <a:prstGeom prst="line">
              <a:avLst/>
            </a:prstGeom>
            <a:ln cap="rnd" w="12700">
              <a:solidFill>
                <a:srgbClr val="FFFFFF"/>
              </a:solidFill>
              <a:prstDash val="solid"/>
              <a:headEnd type="none" len="sm" w="sm"/>
              <a:tailEnd type="none" len="sm" w="sm"/>
            </a:ln>
          </p:spPr>
        </p:sp>
        <p:sp>
          <p:nvSpPr>
            <p:cNvPr name="TextBox 12" id="12"/>
            <p:cNvSpPr txBox="true"/>
            <p:nvPr/>
          </p:nvSpPr>
          <p:spPr>
            <a:xfrm rot="0">
              <a:off x="11358691" y="1983013"/>
              <a:ext cx="4513756" cy="1715558"/>
            </a:xfrm>
            <a:prstGeom prst="rect">
              <a:avLst/>
            </a:prstGeom>
          </p:spPr>
          <p:txBody>
            <a:bodyPr anchor="t" rtlCol="false" tIns="0" lIns="0" bIns="0" rIns="0">
              <a:spAutoFit/>
            </a:bodyPr>
            <a:lstStyle/>
            <a:p>
              <a:pPr algn="ctr">
                <a:lnSpc>
                  <a:spcPts val="3499"/>
                </a:lnSpc>
              </a:pPr>
              <a:r>
                <a:rPr lang="en-US" sz="2499">
                  <a:solidFill>
                    <a:srgbClr val="FFFFFF"/>
                  </a:solidFill>
                  <a:latin typeface="TT Interphases"/>
                  <a:ea typeface="TT Interphases"/>
                  <a:cs typeface="TT Interphases"/>
                  <a:sym typeface="TT Interphases"/>
                </a:rPr>
                <a:t>M.Sc </a:t>
              </a:r>
            </a:p>
            <a:p>
              <a:pPr algn="ctr">
                <a:lnSpc>
                  <a:spcPts val="3499"/>
                </a:lnSpc>
              </a:pPr>
              <a:r>
                <a:rPr lang="en-US" sz="2499">
                  <a:solidFill>
                    <a:srgbClr val="FFFFFF"/>
                  </a:solidFill>
                  <a:latin typeface="TT Interphases"/>
                  <a:ea typeface="TT Interphases"/>
                  <a:cs typeface="TT Interphases"/>
                  <a:sym typeface="TT Interphases"/>
                </a:rPr>
                <a:t>Computer Science</a:t>
              </a:r>
            </a:p>
            <a:p>
              <a:pPr algn="ctr">
                <a:lnSpc>
                  <a:spcPts val="3500"/>
                </a:lnSpc>
              </a:pPr>
              <a:r>
                <a:rPr lang="en-US" sz="2500">
                  <a:solidFill>
                    <a:srgbClr val="FFFFFF"/>
                  </a:solidFill>
                  <a:latin typeface="TT Interphases"/>
                  <a:ea typeface="TT Interphases"/>
                  <a:cs typeface="TT Interphases"/>
                  <a:sym typeface="TT Interphases"/>
                </a:rPr>
                <a:t>University of Delhi</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6ECDE"/>
        </a:solidFill>
      </p:bgPr>
    </p:bg>
    <p:spTree>
      <p:nvGrpSpPr>
        <p:cNvPr id="1" name=""/>
        <p:cNvGrpSpPr/>
        <p:nvPr/>
      </p:nvGrpSpPr>
      <p:grpSpPr>
        <a:xfrm>
          <a:off x="0" y="0"/>
          <a:ext cx="0" cy="0"/>
          <a:chOff x="0" y="0"/>
          <a:chExt cx="0" cy="0"/>
        </a:xfrm>
      </p:grpSpPr>
      <p:sp>
        <p:nvSpPr>
          <p:cNvPr name="TextBox 2" id="2"/>
          <p:cNvSpPr txBox="true"/>
          <p:nvPr/>
        </p:nvSpPr>
        <p:spPr>
          <a:xfrm rot="0">
            <a:off x="10578033" y="1138043"/>
            <a:ext cx="6280404" cy="1180466"/>
          </a:xfrm>
          <a:prstGeom prst="rect">
            <a:avLst/>
          </a:prstGeom>
        </p:spPr>
        <p:txBody>
          <a:bodyPr anchor="t" rtlCol="false" tIns="0" lIns="0" bIns="0" rIns="0">
            <a:spAutoFit/>
          </a:bodyPr>
          <a:lstStyle/>
          <a:p>
            <a:pPr algn="l">
              <a:lnSpc>
                <a:spcPts val="4759"/>
              </a:lnSpc>
            </a:pPr>
            <a:r>
              <a:rPr lang="en-US" sz="3399">
                <a:solidFill>
                  <a:srgbClr val="000000"/>
                </a:solidFill>
                <a:latin typeface="TT Interphases"/>
                <a:ea typeface="TT Interphases"/>
                <a:cs typeface="TT Interphases"/>
                <a:sym typeface="TT Interphases"/>
              </a:rPr>
              <a:t> Use of AI in Medial Field</a:t>
            </a:r>
          </a:p>
          <a:p>
            <a:pPr algn="l">
              <a:lnSpc>
                <a:spcPts val="4759"/>
              </a:lnSpc>
            </a:pPr>
          </a:p>
        </p:txBody>
      </p:sp>
      <p:sp>
        <p:nvSpPr>
          <p:cNvPr name="AutoShape 3" id="3"/>
          <p:cNvSpPr/>
          <p:nvPr/>
        </p:nvSpPr>
        <p:spPr>
          <a:xfrm rot="0">
            <a:off x="9696474" y="1959793"/>
            <a:ext cx="7415822" cy="0"/>
          </a:xfrm>
          <a:prstGeom prst="line">
            <a:avLst/>
          </a:prstGeom>
          <a:ln cap="rnd" w="9525">
            <a:solidFill>
              <a:srgbClr val="000000"/>
            </a:solidFill>
            <a:prstDash val="solid"/>
            <a:headEnd type="none" len="sm" w="sm"/>
            <a:tailEnd type="none" len="sm" w="sm"/>
          </a:ln>
        </p:spPr>
      </p:sp>
      <p:sp>
        <p:nvSpPr>
          <p:cNvPr name="AutoShape 4" id="4"/>
          <p:cNvSpPr/>
          <p:nvPr/>
        </p:nvSpPr>
        <p:spPr>
          <a:xfrm rot="0">
            <a:off x="9696474" y="3547731"/>
            <a:ext cx="7415822" cy="0"/>
          </a:xfrm>
          <a:prstGeom prst="line">
            <a:avLst/>
          </a:prstGeom>
          <a:ln cap="rnd" w="9525">
            <a:solidFill>
              <a:srgbClr val="000000"/>
            </a:solidFill>
            <a:prstDash val="solid"/>
            <a:headEnd type="none" len="sm" w="sm"/>
            <a:tailEnd type="none" len="sm" w="sm"/>
          </a:ln>
        </p:spPr>
      </p:sp>
      <p:sp>
        <p:nvSpPr>
          <p:cNvPr name="AutoShape 5" id="5"/>
          <p:cNvSpPr/>
          <p:nvPr/>
        </p:nvSpPr>
        <p:spPr>
          <a:xfrm rot="0">
            <a:off x="9696474" y="5135669"/>
            <a:ext cx="7415822" cy="0"/>
          </a:xfrm>
          <a:prstGeom prst="line">
            <a:avLst/>
          </a:prstGeom>
          <a:ln cap="rnd" w="9525">
            <a:solidFill>
              <a:srgbClr val="000000"/>
            </a:solidFill>
            <a:prstDash val="solid"/>
            <a:headEnd type="none" len="sm" w="sm"/>
            <a:tailEnd type="none" len="sm" w="sm"/>
          </a:ln>
        </p:spPr>
      </p:sp>
      <p:sp>
        <p:nvSpPr>
          <p:cNvPr name="AutoShape 6" id="6"/>
          <p:cNvSpPr/>
          <p:nvPr/>
        </p:nvSpPr>
        <p:spPr>
          <a:xfrm>
            <a:off x="9442615" y="6693940"/>
            <a:ext cx="7415822" cy="0"/>
          </a:xfrm>
          <a:prstGeom prst="line">
            <a:avLst/>
          </a:prstGeom>
          <a:ln cap="rnd" w="9525">
            <a:solidFill>
              <a:srgbClr val="000000"/>
            </a:solidFill>
            <a:prstDash val="solid"/>
            <a:headEnd type="none" len="sm" w="sm"/>
            <a:tailEnd type="none" len="sm" w="sm"/>
          </a:ln>
        </p:spPr>
      </p:sp>
      <p:sp>
        <p:nvSpPr>
          <p:cNvPr name="Freeform 7" id="7"/>
          <p:cNvSpPr/>
          <p:nvPr/>
        </p:nvSpPr>
        <p:spPr>
          <a:xfrm flipH="false" flipV="false" rot="0">
            <a:off x="1028700" y="1474405"/>
            <a:ext cx="7338189" cy="7338189"/>
          </a:xfrm>
          <a:custGeom>
            <a:avLst/>
            <a:gdLst/>
            <a:ahLst/>
            <a:cxnLst/>
            <a:rect r="r" b="b" t="t" l="l"/>
            <a:pathLst>
              <a:path h="7338189" w="7338189">
                <a:moveTo>
                  <a:pt x="0" y="0"/>
                </a:moveTo>
                <a:lnTo>
                  <a:pt x="7338189" y="0"/>
                </a:lnTo>
                <a:lnTo>
                  <a:pt x="7338189" y="7338190"/>
                </a:lnTo>
                <a:lnTo>
                  <a:pt x="0" y="7338190"/>
                </a:lnTo>
                <a:lnTo>
                  <a:pt x="0" y="0"/>
                </a:lnTo>
                <a:close/>
              </a:path>
            </a:pathLst>
          </a:custGeom>
          <a:blipFill>
            <a:blip r:embed="rId2"/>
            <a:stretch>
              <a:fillRect l="0" t="0" r="0" b="0"/>
            </a:stretch>
          </a:blipFill>
          <a:ln w="38100" cap="sq">
            <a:solidFill>
              <a:srgbClr val="000000"/>
            </a:solidFill>
            <a:prstDash val="solid"/>
            <a:miter/>
          </a:ln>
        </p:spPr>
      </p:sp>
      <p:sp>
        <p:nvSpPr>
          <p:cNvPr name="TextBox 8" id="8"/>
          <p:cNvSpPr txBox="true"/>
          <p:nvPr/>
        </p:nvSpPr>
        <p:spPr>
          <a:xfrm rot="0">
            <a:off x="10578033" y="5425527"/>
            <a:ext cx="6280404" cy="596900"/>
          </a:xfrm>
          <a:prstGeom prst="rect">
            <a:avLst/>
          </a:prstGeom>
        </p:spPr>
        <p:txBody>
          <a:bodyPr anchor="t" rtlCol="false" tIns="0" lIns="0" bIns="0" rIns="0">
            <a:spAutoFit/>
          </a:bodyPr>
          <a:lstStyle/>
          <a:p>
            <a:pPr algn="l">
              <a:lnSpc>
                <a:spcPts val="4900"/>
              </a:lnSpc>
            </a:pPr>
            <a:r>
              <a:rPr lang="en-US" sz="3500">
                <a:solidFill>
                  <a:srgbClr val="000000"/>
                </a:solidFill>
                <a:latin typeface="TT Interphases"/>
                <a:ea typeface="TT Interphases"/>
                <a:cs typeface="TT Interphases"/>
                <a:sym typeface="TT Interphases"/>
              </a:rPr>
              <a:t>Pipeline of The Project</a:t>
            </a:r>
          </a:p>
        </p:txBody>
      </p:sp>
      <p:sp>
        <p:nvSpPr>
          <p:cNvPr name="TextBox 9" id="9"/>
          <p:cNvSpPr txBox="true"/>
          <p:nvPr/>
        </p:nvSpPr>
        <p:spPr>
          <a:xfrm rot="0">
            <a:off x="10578033" y="2283068"/>
            <a:ext cx="6280404" cy="1216026"/>
          </a:xfrm>
          <a:prstGeom prst="rect">
            <a:avLst/>
          </a:prstGeom>
        </p:spPr>
        <p:txBody>
          <a:bodyPr anchor="t" rtlCol="false" tIns="0" lIns="0" bIns="0" rIns="0">
            <a:spAutoFit/>
          </a:bodyPr>
          <a:lstStyle/>
          <a:p>
            <a:pPr algn="l">
              <a:lnSpc>
                <a:spcPts val="4899"/>
              </a:lnSpc>
            </a:pPr>
            <a:r>
              <a:rPr lang="en-US" sz="3499">
                <a:solidFill>
                  <a:srgbClr val="000000"/>
                </a:solidFill>
                <a:latin typeface="TT Interphases"/>
                <a:ea typeface="TT Interphases"/>
                <a:cs typeface="TT Interphases"/>
                <a:sym typeface="TT Interphases"/>
              </a:rPr>
              <a:t>Exploring AI for Thyroid Detection</a:t>
            </a:r>
          </a:p>
        </p:txBody>
      </p:sp>
      <p:sp>
        <p:nvSpPr>
          <p:cNvPr name="TextBox 10" id="10"/>
          <p:cNvSpPr txBox="true"/>
          <p:nvPr/>
        </p:nvSpPr>
        <p:spPr>
          <a:xfrm rot="0">
            <a:off x="10578033" y="3871007"/>
            <a:ext cx="6280404" cy="596900"/>
          </a:xfrm>
          <a:prstGeom prst="rect">
            <a:avLst/>
          </a:prstGeom>
        </p:spPr>
        <p:txBody>
          <a:bodyPr anchor="t" rtlCol="false" tIns="0" lIns="0" bIns="0" rIns="0">
            <a:spAutoFit/>
          </a:bodyPr>
          <a:lstStyle/>
          <a:p>
            <a:pPr algn="l">
              <a:lnSpc>
                <a:spcPts val="4900"/>
              </a:lnSpc>
            </a:pPr>
            <a:r>
              <a:rPr lang="en-US" sz="3500">
                <a:solidFill>
                  <a:srgbClr val="000000"/>
                </a:solidFill>
                <a:latin typeface="TT Interphases"/>
                <a:ea typeface="TT Interphases"/>
                <a:cs typeface="TT Interphases"/>
                <a:sym typeface="TT Interphases"/>
              </a:rPr>
              <a:t>What Are We Aiming</a:t>
            </a:r>
          </a:p>
        </p:txBody>
      </p:sp>
      <p:sp>
        <p:nvSpPr>
          <p:cNvPr name="TextBox 11" id="11"/>
          <p:cNvSpPr txBox="true"/>
          <p:nvPr/>
        </p:nvSpPr>
        <p:spPr>
          <a:xfrm rot="0">
            <a:off x="10578033" y="7070177"/>
            <a:ext cx="6280404" cy="596900"/>
          </a:xfrm>
          <a:prstGeom prst="rect">
            <a:avLst/>
          </a:prstGeom>
        </p:spPr>
        <p:txBody>
          <a:bodyPr anchor="t" rtlCol="false" tIns="0" lIns="0" bIns="0" rIns="0">
            <a:spAutoFit/>
          </a:bodyPr>
          <a:lstStyle/>
          <a:p>
            <a:pPr algn="l">
              <a:lnSpc>
                <a:spcPts val="4900"/>
              </a:lnSpc>
            </a:pPr>
            <a:r>
              <a:rPr lang="en-US" sz="3500">
                <a:solidFill>
                  <a:srgbClr val="000000"/>
                </a:solidFill>
                <a:latin typeface="TT Interphases"/>
                <a:ea typeface="TT Interphases"/>
                <a:cs typeface="TT Interphases"/>
                <a:sym typeface="TT Interphases"/>
              </a:rPr>
              <a:t>Benifits to medical systems </a:t>
            </a:r>
          </a:p>
        </p:txBody>
      </p:sp>
      <p:sp>
        <p:nvSpPr>
          <p:cNvPr name="TextBox 12" id="12"/>
          <p:cNvSpPr txBox="true"/>
          <p:nvPr/>
        </p:nvSpPr>
        <p:spPr>
          <a:xfrm rot="0">
            <a:off x="9696474" y="7089227"/>
            <a:ext cx="514387" cy="488156"/>
          </a:xfrm>
          <a:prstGeom prst="rect">
            <a:avLst/>
          </a:prstGeom>
        </p:spPr>
        <p:txBody>
          <a:bodyPr anchor="t" rtlCol="false" tIns="0" lIns="0" bIns="0" rIns="0">
            <a:spAutoFit/>
          </a:bodyPr>
          <a:lstStyle/>
          <a:p>
            <a:pPr algn="l" marL="0" indent="0" lvl="0">
              <a:lnSpc>
                <a:spcPts val="3900"/>
              </a:lnSpc>
              <a:spcBef>
                <a:spcPct val="0"/>
              </a:spcBef>
            </a:pPr>
            <a:r>
              <a:rPr lang="en-US" b="true" sz="3000">
                <a:solidFill>
                  <a:srgbClr val="000000"/>
                </a:solidFill>
                <a:latin typeface="TT Drugs Bold"/>
                <a:ea typeface="TT Drugs Bold"/>
                <a:cs typeface="TT Drugs Bold"/>
                <a:sym typeface="TT Drugs Bold"/>
              </a:rPr>
              <a:t>05</a:t>
            </a:r>
          </a:p>
        </p:txBody>
      </p:sp>
      <p:sp>
        <p:nvSpPr>
          <p:cNvPr name="TextBox 13" id="13"/>
          <p:cNvSpPr txBox="true"/>
          <p:nvPr/>
        </p:nvSpPr>
        <p:spPr>
          <a:xfrm rot="0">
            <a:off x="9696474" y="1165427"/>
            <a:ext cx="438299" cy="488156"/>
          </a:xfrm>
          <a:prstGeom prst="rect">
            <a:avLst/>
          </a:prstGeom>
        </p:spPr>
        <p:txBody>
          <a:bodyPr anchor="t" rtlCol="false" tIns="0" lIns="0" bIns="0" rIns="0">
            <a:spAutoFit/>
          </a:bodyPr>
          <a:lstStyle/>
          <a:p>
            <a:pPr algn="l" marL="0" indent="0" lvl="0">
              <a:lnSpc>
                <a:spcPts val="3900"/>
              </a:lnSpc>
              <a:spcBef>
                <a:spcPct val="0"/>
              </a:spcBef>
            </a:pPr>
            <a:r>
              <a:rPr lang="en-US" b="true" sz="3000">
                <a:solidFill>
                  <a:srgbClr val="000000"/>
                </a:solidFill>
                <a:latin typeface="TT Drugs Bold"/>
                <a:ea typeface="TT Drugs Bold"/>
                <a:cs typeface="TT Drugs Bold"/>
                <a:sym typeface="TT Drugs Bold"/>
              </a:rPr>
              <a:t>01</a:t>
            </a:r>
          </a:p>
        </p:txBody>
      </p:sp>
      <p:sp>
        <p:nvSpPr>
          <p:cNvPr name="TextBox 14" id="14"/>
          <p:cNvSpPr txBox="true"/>
          <p:nvPr/>
        </p:nvSpPr>
        <p:spPr>
          <a:xfrm rot="0">
            <a:off x="9696474" y="2312834"/>
            <a:ext cx="514387" cy="488156"/>
          </a:xfrm>
          <a:prstGeom prst="rect">
            <a:avLst/>
          </a:prstGeom>
        </p:spPr>
        <p:txBody>
          <a:bodyPr anchor="t" rtlCol="false" tIns="0" lIns="0" bIns="0" rIns="0">
            <a:spAutoFit/>
          </a:bodyPr>
          <a:lstStyle/>
          <a:p>
            <a:pPr algn="l" marL="0" indent="0" lvl="0">
              <a:lnSpc>
                <a:spcPts val="3900"/>
              </a:lnSpc>
              <a:spcBef>
                <a:spcPct val="0"/>
              </a:spcBef>
            </a:pPr>
            <a:r>
              <a:rPr lang="en-US" b="true" sz="3000">
                <a:solidFill>
                  <a:srgbClr val="000000"/>
                </a:solidFill>
                <a:latin typeface="TT Drugs Bold"/>
                <a:ea typeface="TT Drugs Bold"/>
                <a:cs typeface="TT Drugs Bold"/>
                <a:sym typeface="TT Drugs Bold"/>
              </a:rPr>
              <a:t>02</a:t>
            </a:r>
          </a:p>
        </p:txBody>
      </p:sp>
      <p:sp>
        <p:nvSpPr>
          <p:cNvPr name="TextBox 15" id="15"/>
          <p:cNvSpPr txBox="true"/>
          <p:nvPr/>
        </p:nvSpPr>
        <p:spPr>
          <a:xfrm rot="0">
            <a:off x="9696474" y="3965898"/>
            <a:ext cx="512527" cy="488156"/>
          </a:xfrm>
          <a:prstGeom prst="rect">
            <a:avLst/>
          </a:prstGeom>
        </p:spPr>
        <p:txBody>
          <a:bodyPr anchor="t" rtlCol="false" tIns="0" lIns="0" bIns="0" rIns="0">
            <a:spAutoFit/>
          </a:bodyPr>
          <a:lstStyle/>
          <a:p>
            <a:pPr algn="l" marL="0" indent="0" lvl="0">
              <a:lnSpc>
                <a:spcPts val="3900"/>
              </a:lnSpc>
              <a:spcBef>
                <a:spcPct val="0"/>
              </a:spcBef>
            </a:pPr>
            <a:r>
              <a:rPr lang="en-US" b="true" sz="3000">
                <a:solidFill>
                  <a:srgbClr val="000000"/>
                </a:solidFill>
                <a:latin typeface="TT Drugs Bold"/>
                <a:ea typeface="TT Drugs Bold"/>
                <a:cs typeface="TT Drugs Bold"/>
                <a:sym typeface="TT Drugs Bold"/>
              </a:rPr>
              <a:t>03</a:t>
            </a:r>
          </a:p>
        </p:txBody>
      </p:sp>
      <p:sp>
        <p:nvSpPr>
          <p:cNvPr name="TextBox 16" id="16"/>
          <p:cNvSpPr txBox="true"/>
          <p:nvPr/>
        </p:nvSpPr>
        <p:spPr>
          <a:xfrm rot="0">
            <a:off x="9696474" y="5534271"/>
            <a:ext cx="531502" cy="488156"/>
          </a:xfrm>
          <a:prstGeom prst="rect">
            <a:avLst/>
          </a:prstGeom>
        </p:spPr>
        <p:txBody>
          <a:bodyPr anchor="t" rtlCol="false" tIns="0" lIns="0" bIns="0" rIns="0">
            <a:spAutoFit/>
          </a:bodyPr>
          <a:lstStyle/>
          <a:p>
            <a:pPr algn="l" marL="0" indent="0" lvl="0">
              <a:lnSpc>
                <a:spcPts val="3900"/>
              </a:lnSpc>
              <a:spcBef>
                <a:spcPct val="0"/>
              </a:spcBef>
            </a:pPr>
            <a:r>
              <a:rPr lang="en-US" b="true" sz="3000">
                <a:solidFill>
                  <a:srgbClr val="000000"/>
                </a:solidFill>
                <a:latin typeface="TT Drugs Bold"/>
                <a:ea typeface="TT Drugs Bold"/>
                <a:cs typeface="TT Drugs Bold"/>
                <a:sym typeface="TT Drugs Bold"/>
              </a:rPr>
              <a:t>04</a:t>
            </a:r>
          </a:p>
        </p:txBody>
      </p:sp>
      <p:sp>
        <p:nvSpPr>
          <p:cNvPr name="AutoShape 17" id="17"/>
          <p:cNvSpPr/>
          <p:nvPr/>
        </p:nvSpPr>
        <p:spPr>
          <a:xfrm>
            <a:off x="9442615" y="8014740"/>
            <a:ext cx="7415822" cy="0"/>
          </a:xfrm>
          <a:prstGeom prst="line">
            <a:avLst/>
          </a:prstGeom>
          <a:ln cap="rnd" w="9525">
            <a:solidFill>
              <a:srgbClr val="000000"/>
            </a:solidFill>
            <a:prstDash val="solid"/>
            <a:headEnd type="none" len="sm" w="sm"/>
            <a:tailEnd type="none" len="sm" w="sm"/>
          </a:ln>
        </p:spPr>
      </p:sp>
      <p:sp>
        <p:nvSpPr>
          <p:cNvPr name="TextBox 18" id="18"/>
          <p:cNvSpPr txBox="true"/>
          <p:nvPr/>
        </p:nvSpPr>
        <p:spPr>
          <a:xfrm rot="0">
            <a:off x="9713589" y="8286202"/>
            <a:ext cx="658118" cy="495300"/>
          </a:xfrm>
          <a:prstGeom prst="rect">
            <a:avLst/>
          </a:prstGeom>
        </p:spPr>
        <p:txBody>
          <a:bodyPr anchor="t" rtlCol="false" tIns="0" lIns="0" bIns="0" rIns="0">
            <a:spAutoFit/>
          </a:bodyPr>
          <a:lstStyle/>
          <a:p>
            <a:pPr algn="l" marL="0" indent="0" lvl="0">
              <a:lnSpc>
                <a:spcPts val="3900"/>
              </a:lnSpc>
              <a:spcBef>
                <a:spcPct val="0"/>
              </a:spcBef>
            </a:pPr>
            <a:r>
              <a:rPr lang="en-US" b="true" sz="3000">
                <a:solidFill>
                  <a:srgbClr val="000000"/>
                </a:solidFill>
                <a:latin typeface="TT Drugs Bold"/>
                <a:ea typeface="TT Drugs Bold"/>
                <a:cs typeface="TT Drugs Bold"/>
                <a:sym typeface="TT Drugs Bold"/>
              </a:rPr>
              <a:t>06</a:t>
            </a:r>
          </a:p>
        </p:txBody>
      </p:sp>
      <p:sp>
        <p:nvSpPr>
          <p:cNvPr name="TextBox 19" id="19"/>
          <p:cNvSpPr txBox="true"/>
          <p:nvPr/>
        </p:nvSpPr>
        <p:spPr>
          <a:xfrm rot="0">
            <a:off x="10578033" y="8257627"/>
            <a:ext cx="6280404" cy="596900"/>
          </a:xfrm>
          <a:prstGeom prst="rect">
            <a:avLst/>
          </a:prstGeom>
        </p:spPr>
        <p:txBody>
          <a:bodyPr anchor="t" rtlCol="false" tIns="0" lIns="0" bIns="0" rIns="0">
            <a:spAutoFit/>
          </a:bodyPr>
          <a:lstStyle/>
          <a:p>
            <a:pPr algn="l">
              <a:lnSpc>
                <a:spcPts val="4900"/>
              </a:lnSpc>
            </a:pPr>
            <a:r>
              <a:rPr lang="en-US" sz="3500">
                <a:solidFill>
                  <a:srgbClr val="000000"/>
                </a:solidFill>
                <a:latin typeface="TT Interphases"/>
                <a:ea typeface="TT Interphases"/>
                <a:cs typeface="TT Interphases"/>
                <a:sym typeface="TT Interphases"/>
              </a:rPr>
              <a:t>What and why do we need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6ECDE"/>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329911"/>
            <a:ext cx="5043084" cy="7627178"/>
          </a:xfrm>
          <a:custGeom>
            <a:avLst/>
            <a:gdLst/>
            <a:ahLst/>
            <a:cxnLst/>
            <a:rect r="r" b="b" t="t" l="l"/>
            <a:pathLst>
              <a:path h="7627178" w="5043084">
                <a:moveTo>
                  <a:pt x="0" y="0"/>
                </a:moveTo>
                <a:lnTo>
                  <a:pt x="5043084" y="0"/>
                </a:lnTo>
                <a:lnTo>
                  <a:pt x="5043084" y="7627178"/>
                </a:lnTo>
                <a:lnTo>
                  <a:pt x="0" y="7627178"/>
                </a:lnTo>
                <a:lnTo>
                  <a:pt x="0" y="0"/>
                </a:lnTo>
                <a:close/>
              </a:path>
            </a:pathLst>
          </a:custGeom>
          <a:blipFill>
            <a:blip r:embed="rId2"/>
            <a:stretch>
              <a:fillRect l="-27328" t="0" r="-23912" b="0"/>
            </a:stretch>
          </a:blipFill>
          <a:ln w="38100" cap="sq">
            <a:solidFill>
              <a:srgbClr val="000000"/>
            </a:solidFill>
            <a:prstDash val="solid"/>
            <a:miter/>
          </a:ln>
        </p:spPr>
      </p:sp>
      <p:sp>
        <p:nvSpPr>
          <p:cNvPr name="TextBox 3" id="3"/>
          <p:cNvSpPr txBox="true"/>
          <p:nvPr/>
        </p:nvSpPr>
        <p:spPr>
          <a:xfrm rot="0">
            <a:off x="7065706" y="1329911"/>
            <a:ext cx="10193594" cy="895350"/>
          </a:xfrm>
          <a:prstGeom prst="rect">
            <a:avLst/>
          </a:prstGeom>
        </p:spPr>
        <p:txBody>
          <a:bodyPr anchor="t" rtlCol="false" tIns="0" lIns="0" bIns="0" rIns="0">
            <a:spAutoFit/>
          </a:bodyPr>
          <a:lstStyle/>
          <a:p>
            <a:pPr algn="ctr" marL="0" indent="0" lvl="0">
              <a:lnSpc>
                <a:spcPts val="7080"/>
              </a:lnSpc>
              <a:spcBef>
                <a:spcPct val="0"/>
              </a:spcBef>
            </a:pPr>
            <a:r>
              <a:rPr lang="en-US" b="true" sz="5900">
                <a:solidFill>
                  <a:srgbClr val="000000"/>
                </a:solidFill>
                <a:latin typeface="TT Drugs Bold"/>
                <a:ea typeface="TT Drugs Bold"/>
                <a:cs typeface="TT Drugs Bold"/>
                <a:sym typeface="TT Drugs Bold"/>
              </a:rPr>
              <a:t>Use of AI in Medical Field </a:t>
            </a:r>
          </a:p>
        </p:txBody>
      </p:sp>
      <p:sp>
        <p:nvSpPr>
          <p:cNvPr name="TextBox 4" id="4"/>
          <p:cNvSpPr txBox="true"/>
          <p:nvPr/>
        </p:nvSpPr>
        <p:spPr>
          <a:xfrm rot="0">
            <a:off x="5638302" y="2196686"/>
            <a:ext cx="13048402" cy="815975"/>
          </a:xfrm>
          <a:prstGeom prst="rect">
            <a:avLst/>
          </a:prstGeom>
        </p:spPr>
        <p:txBody>
          <a:bodyPr anchor="t" rtlCol="false" tIns="0" lIns="0" bIns="0" rIns="0">
            <a:spAutoFit/>
          </a:bodyPr>
          <a:lstStyle/>
          <a:p>
            <a:pPr algn="ctr">
              <a:lnSpc>
                <a:spcPts val="3249"/>
              </a:lnSpc>
            </a:pPr>
            <a:r>
              <a:rPr lang="en-US" sz="2499" b="true">
                <a:solidFill>
                  <a:srgbClr val="000000"/>
                </a:solidFill>
                <a:latin typeface="TT Interphases Bold"/>
                <a:ea typeface="TT Interphases Bold"/>
                <a:cs typeface="TT Interphases Bold"/>
                <a:sym typeface="TT Interphases Bold"/>
              </a:rPr>
              <a:t>Exploring the Role of AI and Machine Learning in Disease Detection</a:t>
            </a:r>
          </a:p>
          <a:p>
            <a:pPr algn="ctr" marL="0" indent="0" lvl="0">
              <a:lnSpc>
                <a:spcPts val="3249"/>
              </a:lnSpc>
              <a:spcBef>
                <a:spcPct val="0"/>
              </a:spcBef>
            </a:pPr>
          </a:p>
        </p:txBody>
      </p:sp>
      <p:sp>
        <p:nvSpPr>
          <p:cNvPr name="TextBox 5" id="5"/>
          <p:cNvSpPr txBox="true"/>
          <p:nvPr/>
        </p:nvSpPr>
        <p:spPr>
          <a:xfrm rot="0">
            <a:off x="6568745" y="2838864"/>
            <a:ext cx="11187516" cy="6118225"/>
          </a:xfrm>
          <a:prstGeom prst="rect">
            <a:avLst/>
          </a:prstGeom>
        </p:spPr>
        <p:txBody>
          <a:bodyPr anchor="t" rtlCol="false" tIns="0" lIns="0" bIns="0" rIns="0">
            <a:spAutoFit/>
          </a:bodyPr>
          <a:lstStyle/>
          <a:p>
            <a:pPr algn="l" marL="539749" indent="-269875" lvl="1">
              <a:lnSpc>
                <a:spcPts val="3499"/>
              </a:lnSpc>
              <a:buFont typeface="Arial"/>
              <a:buChar char="•"/>
            </a:pPr>
            <a:r>
              <a:rPr lang="en-US" sz="2499">
                <a:solidFill>
                  <a:srgbClr val="000000"/>
                </a:solidFill>
                <a:latin typeface="TT Interphases"/>
                <a:ea typeface="TT Interphases"/>
                <a:cs typeface="TT Interphases"/>
                <a:sym typeface="TT Interphases"/>
              </a:rPr>
              <a:t>AI algorithms analyze X-rays, MRIs, and CT scans with remarkable accuracy, often spotting anomalies that human eyes may miss.</a:t>
            </a:r>
          </a:p>
          <a:p>
            <a:pPr algn="l" marL="539749" indent="-269875" lvl="1">
              <a:lnSpc>
                <a:spcPts val="3499"/>
              </a:lnSpc>
              <a:buFont typeface="Arial"/>
              <a:buChar char="•"/>
            </a:pPr>
            <a:r>
              <a:rPr lang="en-US" sz="2499">
                <a:solidFill>
                  <a:srgbClr val="000000"/>
                </a:solidFill>
                <a:latin typeface="TT Interphases"/>
                <a:ea typeface="TT Interphases"/>
                <a:cs typeface="TT Interphases"/>
                <a:sym typeface="TT Interphases"/>
              </a:rPr>
              <a:t>AI enables precision treatments by analyzing genetic, environmental, and lifestyle data to customize therapies. This approach is especially effective in cancer treatment and chronic diseases.</a:t>
            </a:r>
          </a:p>
          <a:p>
            <a:pPr algn="l" marL="539749" indent="-269875" lvl="1">
              <a:lnSpc>
                <a:spcPts val="3499"/>
              </a:lnSpc>
              <a:buFont typeface="Arial"/>
              <a:buChar char="•"/>
            </a:pPr>
            <a:r>
              <a:rPr lang="en-US" sz="2499">
                <a:solidFill>
                  <a:srgbClr val="000000"/>
                </a:solidFill>
                <a:latin typeface="TT Interphases"/>
                <a:ea typeface="TT Interphases"/>
                <a:cs typeface="TT Interphases"/>
                <a:sym typeface="TT Interphases"/>
              </a:rPr>
              <a:t>AI-enabled diagnostic tools allow healthcare services to reach underserved populations, particularly in rural areas.</a:t>
            </a:r>
          </a:p>
          <a:p>
            <a:pPr algn="l" marL="539749" indent="-269875" lvl="1">
              <a:lnSpc>
                <a:spcPts val="3499"/>
              </a:lnSpc>
              <a:buFont typeface="Arial"/>
              <a:buChar char="•"/>
            </a:pPr>
            <a:r>
              <a:rPr lang="en-US" sz="2499">
                <a:solidFill>
                  <a:srgbClr val="000000"/>
                </a:solidFill>
                <a:latin typeface="TT Interphases"/>
                <a:ea typeface="TT Interphases"/>
                <a:cs typeface="TT Interphases"/>
                <a:sym typeface="TT Interphases"/>
              </a:rPr>
              <a:t>In 2023, the integration of Artificial Intelligence (AI), Machine Learning (ML), and Deep Learning (DL) into healthcare, saw a more than 23,000 articles. </a:t>
            </a:r>
          </a:p>
          <a:p>
            <a:pPr algn="l" marL="539749" indent="-269875" lvl="1">
              <a:lnSpc>
                <a:spcPts val="3499"/>
              </a:lnSpc>
              <a:spcBef>
                <a:spcPct val="0"/>
              </a:spcBef>
              <a:buFont typeface="Arial"/>
              <a:buChar char="•"/>
            </a:pPr>
            <a:r>
              <a:rPr lang="en-US" sz="2499">
                <a:solidFill>
                  <a:srgbClr val="000000"/>
                </a:solidFill>
                <a:latin typeface="TT Interphases"/>
                <a:ea typeface="TT Interphases"/>
                <a:cs typeface="TT Interphases"/>
                <a:sym typeface="TT Interphases"/>
              </a:rPr>
              <a:t>Around the world, top universities and leading scientists are actively exploring how Artificial Intelligence (AI) can revolutionize the medical field. Institutions such as MIT, Stanford University, Oxford University are at the forefront of groundbreaking research, addressing challenges in diagnostics, treatment, and personalized medicine.</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6ECDE"/>
        </a:solidFill>
      </p:bgPr>
    </p:bg>
    <p:spTree>
      <p:nvGrpSpPr>
        <p:cNvPr id="1" name=""/>
        <p:cNvGrpSpPr/>
        <p:nvPr/>
      </p:nvGrpSpPr>
      <p:grpSpPr>
        <a:xfrm>
          <a:off x="0" y="0"/>
          <a:ext cx="0" cy="0"/>
          <a:chOff x="0" y="0"/>
          <a:chExt cx="0" cy="0"/>
        </a:xfrm>
      </p:grpSpPr>
      <p:sp>
        <p:nvSpPr>
          <p:cNvPr name="TextBox 2" id="2"/>
          <p:cNvSpPr txBox="true"/>
          <p:nvPr/>
        </p:nvSpPr>
        <p:spPr>
          <a:xfrm rot="0">
            <a:off x="2844289" y="1019175"/>
            <a:ext cx="12943968" cy="923925"/>
          </a:xfrm>
          <a:prstGeom prst="rect">
            <a:avLst/>
          </a:prstGeom>
        </p:spPr>
        <p:txBody>
          <a:bodyPr anchor="t" rtlCol="false" tIns="0" lIns="0" bIns="0" rIns="0">
            <a:spAutoFit/>
          </a:bodyPr>
          <a:lstStyle/>
          <a:p>
            <a:pPr algn="l" marL="0" indent="0" lvl="0">
              <a:lnSpc>
                <a:spcPts val="7200"/>
              </a:lnSpc>
              <a:spcBef>
                <a:spcPct val="0"/>
              </a:spcBef>
            </a:pPr>
            <a:r>
              <a:rPr lang="en-US" b="true" sz="6000">
                <a:solidFill>
                  <a:srgbClr val="000000"/>
                </a:solidFill>
                <a:latin typeface="TT Drugs Bold"/>
                <a:ea typeface="TT Drugs Bold"/>
                <a:cs typeface="TT Drugs Bold"/>
                <a:sym typeface="TT Drugs Bold"/>
              </a:rPr>
              <a:t>Exploring AI for Thyroid Detection</a:t>
            </a:r>
          </a:p>
        </p:txBody>
      </p:sp>
      <p:sp>
        <p:nvSpPr>
          <p:cNvPr name="TextBox 3" id="3"/>
          <p:cNvSpPr txBox="true"/>
          <p:nvPr/>
        </p:nvSpPr>
        <p:spPr>
          <a:xfrm rot="0">
            <a:off x="1028700" y="2527587"/>
            <a:ext cx="16230600" cy="1799436"/>
          </a:xfrm>
          <a:prstGeom prst="rect">
            <a:avLst/>
          </a:prstGeom>
        </p:spPr>
        <p:txBody>
          <a:bodyPr anchor="t" rtlCol="false" tIns="0" lIns="0" bIns="0" rIns="0">
            <a:spAutoFit/>
          </a:bodyPr>
          <a:lstStyle/>
          <a:p>
            <a:pPr algn="l" marL="0" indent="0" lvl="0">
              <a:lnSpc>
                <a:spcPts val="3582"/>
              </a:lnSpc>
              <a:spcBef>
                <a:spcPct val="0"/>
              </a:spcBef>
            </a:pPr>
            <a:r>
              <a:rPr lang="en-US" sz="2755">
                <a:solidFill>
                  <a:srgbClr val="000000"/>
                </a:solidFill>
                <a:latin typeface="TT Interphases"/>
                <a:ea typeface="TT Interphases"/>
                <a:cs typeface="TT Interphases"/>
                <a:sym typeface="TT Interphases"/>
              </a:rPr>
              <a:t>We are a team of enthusiastic Master's students in Computer Science, deeply committed to harnessing the power of Artificial Intelligence (AI) and Machine Learning (ML) to solve real-world problems. Under the guidance of Dr. Reena Kasana, a seasoned professor in Computer Science, we have chosen to focus on AI-driven thyroid detection and diagnosis.</a:t>
            </a:r>
          </a:p>
        </p:txBody>
      </p:sp>
      <p:sp>
        <p:nvSpPr>
          <p:cNvPr name="TextBox 4" id="4"/>
          <p:cNvSpPr txBox="true"/>
          <p:nvPr/>
        </p:nvSpPr>
        <p:spPr>
          <a:xfrm rot="0">
            <a:off x="1028700" y="4908049"/>
            <a:ext cx="16230600" cy="1799436"/>
          </a:xfrm>
          <a:prstGeom prst="rect">
            <a:avLst/>
          </a:prstGeom>
        </p:spPr>
        <p:txBody>
          <a:bodyPr anchor="t" rtlCol="false" tIns="0" lIns="0" bIns="0" rIns="0">
            <a:spAutoFit/>
          </a:bodyPr>
          <a:lstStyle/>
          <a:p>
            <a:pPr algn="l" marL="0" indent="0" lvl="0">
              <a:lnSpc>
                <a:spcPts val="3582"/>
              </a:lnSpc>
              <a:spcBef>
                <a:spcPct val="0"/>
              </a:spcBef>
            </a:pPr>
            <a:r>
              <a:rPr lang="en-US" sz="2755">
                <a:solidFill>
                  <a:srgbClr val="000000"/>
                </a:solidFill>
                <a:latin typeface="TT Interphases"/>
                <a:ea typeface="TT Interphases"/>
                <a:cs typeface="TT Interphases"/>
                <a:sym typeface="TT Interphases"/>
              </a:rPr>
              <a:t>This area remains largely underexplored in AI research, despite the significant impact thyroid disorders have on global health. With minimal existing research in this domain, we see an opportunity to innovate and create solutions that can revolutionize healthcare by improving early detection, enhancing diagnostic accuracy, and making healthcare accessible to underserved communities. </a:t>
            </a:r>
          </a:p>
        </p:txBody>
      </p:sp>
      <p:sp>
        <p:nvSpPr>
          <p:cNvPr name="TextBox 5" id="5"/>
          <p:cNvSpPr txBox="true"/>
          <p:nvPr/>
        </p:nvSpPr>
        <p:spPr>
          <a:xfrm rot="0">
            <a:off x="1028700" y="7288510"/>
            <a:ext cx="16230600" cy="1799436"/>
          </a:xfrm>
          <a:prstGeom prst="rect">
            <a:avLst/>
          </a:prstGeom>
        </p:spPr>
        <p:txBody>
          <a:bodyPr anchor="t" rtlCol="false" tIns="0" lIns="0" bIns="0" rIns="0">
            <a:spAutoFit/>
          </a:bodyPr>
          <a:lstStyle/>
          <a:p>
            <a:pPr algn="l" marL="0" indent="0" lvl="0">
              <a:lnSpc>
                <a:spcPts val="3582"/>
              </a:lnSpc>
              <a:spcBef>
                <a:spcPct val="0"/>
              </a:spcBef>
            </a:pPr>
            <a:r>
              <a:rPr lang="en-US" sz="2755">
                <a:solidFill>
                  <a:srgbClr val="000000"/>
                </a:solidFill>
                <a:latin typeface="TT Interphases"/>
                <a:ea typeface="TT Interphases"/>
                <a:cs typeface="TT Interphases"/>
                <a:sym typeface="TT Interphases"/>
              </a:rPr>
              <a:t>Through our work, we aim to contribute to the growing body of research in AI for healthcare by addressing the critical challenges posed by thyroid disorders. By leveraging advanced AI techniques, we intend to develop innovative solutions that are not only scientifically robust but also practical and scalable.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a:off x="6749894" y="3632200"/>
            <a:ext cx="0" cy="6445250"/>
          </a:xfrm>
          <a:prstGeom prst="line">
            <a:avLst/>
          </a:prstGeom>
          <a:ln cap="rnd" w="9525">
            <a:solidFill>
              <a:srgbClr val="000000"/>
            </a:solidFill>
            <a:prstDash val="solid"/>
            <a:headEnd type="none" len="sm" w="sm"/>
            <a:tailEnd type="none" len="sm" w="sm"/>
          </a:ln>
        </p:spPr>
      </p:sp>
      <p:sp>
        <p:nvSpPr>
          <p:cNvPr name="AutoShape 3" id="3"/>
          <p:cNvSpPr/>
          <p:nvPr/>
        </p:nvSpPr>
        <p:spPr>
          <a:xfrm>
            <a:off x="12099872" y="3632200"/>
            <a:ext cx="0" cy="6445250"/>
          </a:xfrm>
          <a:prstGeom prst="line">
            <a:avLst/>
          </a:prstGeom>
          <a:ln cap="rnd" w="9525">
            <a:solidFill>
              <a:srgbClr val="000000"/>
            </a:solidFill>
            <a:prstDash val="solid"/>
            <a:headEnd type="none" len="sm" w="sm"/>
            <a:tailEnd type="none" len="sm" w="sm"/>
          </a:ln>
        </p:spPr>
      </p:sp>
      <p:grpSp>
        <p:nvGrpSpPr>
          <p:cNvPr name="Group 4" id="4"/>
          <p:cNvGrpSpPr/>
          <p:nvPr/>
        </p:nvGrpSpPr>
        <p:grpSpPr>
          <a:xfrm rot="0">
            <a:off x="7435842" y="3632200"/>
            <a:ext cx="3976213" cy="2253289"/>
            <a:chOff x="0" y="0"/>
            <a:chExt cx="5301617" cy="3004385"/>
          </a:xfrm>
        </p:grpSpPr>
        <p:pic>
          <p:nvPicPr>
            <p:cNvPr name="Picture 5" id="5"/>
            <p:cNvPicPr>
              <a:picLocks noChangeAspect="true"/>
            </p:cNvPicPr>
            <p:nvPr/>
          </p:nvPicPr>
          <p:blipFill>
            <a:blip r:embed="rId2"/>
            <a:srcRect l="0" t="21665" r="0" b="21665"/>
            <a:stretch>
              <a:fillRect/>
            </a:stretch>
          </p:blipFill>
          <p:spPr>
            <a:xfrm flipH="false" flipV="false">
              <a:off x="0" y="0"/>
              <a:ext cx="5301617" cy="3004385"/>
            </a:xfrm>
            <a:prstGeom prst="rect">
              <a:avLst/>
            </a:prstGeom>
          </p:spPr>
        </p:pic>
      </p:grpSp>
      <p:grpSp>
        <p:nvGrpSpPr>
          <p:cNvPr name="Group 6" id="6"/>
          <p:cNvGrpSpPr/>
          <p:nvPr/>
        </p:nvGrpSpPr>
        <p:grpSpPr>
          <a:xfrm rot="0">
            <a:off x="1964057" y="3632200"/>
            <a:ext cx="3976213" cy="2253289"/>
            <a:chOff x="0" y="0"/>
            <a:chExt cx="5301617" cy="3004385"/>
          </a:xfrm>
        </p:grpSpPr>
        <p:pic>
          <p:nvPicPr>
            <p:cNvPr name="Picture 7" id="7"/>
            <p:cNvPicPr>
              <a:picLocks noChangeAspect="true"/>
            </p:cNvPicPr>
            <p:nvPr/>
          </p:nvPicPr>
          <p:blipFill>
            <a:blip r:embed="rId3"/>
            <a:srcRect l="0" t="28774" r="0" b="28774"/>
            <a:stretch>
              <a:fillRect/>
            </a:stretch>
          </p:blipFill>
          <p:spPr>
            <a:xfrm flipH="false" flipV="false">
              <a:off x="0" y="0"/>
              <a:ext cx="5301617" cy="3004385"/>
            </a:xfrm>
            <a:prstGeom prst="rect">
              <a:avLst/>
            </a:prstGeom>
          </p:spPr>
        </p:pic>
      </p:grpSp>
      <p:grpSp>
        <p:nvGrpSpPr>
          <p:cNvPr name="Group 8" id="8"/>
          <p:cNvGrpSpPr/>
          <p:nvPr/>
        </p:nvGrpSpPr>
        <p:grpSpPr>
          <a:xfrm rot="0">
            <a:off x="12628510" y="3632200"/>
            <a:ext cx="3976213" cy="2253289"/>
            <a:chOff x="0" y="0"/>
            <a:chExt cx="5301617" cy="3004385"/>
          </a:xfrm>
        </p:grpSpPr>
        <p:pic>
          <p:nvPicPr>
            <p:cNvPr name="Picture 9" id="9"/>
            <p:cNvPicPr>
              <a:picLocks noChangeAspect="true"/>
            </p:cNvPicPr>
            <p:nvPr/>
          </p:nvPicPr>
          <p:blipFill>
            <a:blip r:embed="rId4"/>
            <a:srcRect l="0" t="21665" r="0" b="21665"/>
            <a:stretch>
              <a:fillRect/>
            </a:stretch>
          </p:blipFill>
          <p:spPr>
            <a:xfrm flipH="false" flipV="false">
              <a:off x="0" y="0"/>
              <a:ext cx="5301617" cy="3004385"/>
            </a:xfrm>
            <a:prstGeom prst="rect">
              <a:avLst/>
            </a:prstGeom>
          </p:spPr>
        </p:pic>
      </p:grpSp>
      <p:sp>
        <p:nvSpPr>
          <p:cNvPr name="TextBox 10" id="10"/>
          <p:cNvSpPr txBox="true"/>
          <p:nvPr/>
        </p:nvSpPr>
        <p:spPr>
          <a:xfrm rot="0">
            <a:off x="5491748" y="1019175"/>
            <a:ext cx="7864400" cy="923925"/>
          </a:xfrm>
          <a:prstGeom prst="rect">
            <a:avLst/>
          </a:prstGeom>
        </p:spPr>
        <p:txBody>
          <a:bodyPr anchor="t" rtlCol="false" tIns="0" lIns="0" bIns="0" rIns="0">
            <a:spAutoFit/>
          </a:bodyPr>
          <a:lstStyle/>
          <a:p>
            <a:pPr algn="ctr" marL="0" indent="0" lvl="0">
              <a:lnSpc>
                <a:spcPts val="7200"/>
              </a:lnSpc>
              <a:spcBef>
                <a:spcPct val="0"/>
              </a:spcBef>
            </a:pPr>
            <a:r>
              <a:rPr lang="en-US" b="true" sz="6000">
                <a:solidFill>
                  <a:srgbClr val="000000"/>
                </a:solidFill>
                <a:latin typeface="TT Drugs Bold"/>
                <a:ea typeface="TT Drugs Bold"/>
                <a:cs typeface="TT Drugs Bold"/>
                <a:sym typeface="TT Drugs Bold"/>
              </a:rPr>
              <a:t>What are we Aiming</a:t>
            </a:r>
          </a:p>
        </p:txBody>
      </p:sp>
      <p:grpSp>
        <p:nvGrpSpPr>
          <p:cNvPr name="Group 11" id="11"/>
          <p:cNvGrpSpPr/>
          <p:nvPr/>
        </p:nvGrpSpPr>
        <p:grpSpPr>
          <a:xfrm rot="0">
            <a:off x="1964057" y="6095039"/>
            <a:ext cx="3976213" cy="3688395"/>
            <a:chOff x="0" y="0"/>
            <a:chExt cx="5301617" cy="4917860"/>
          </a:xfrm>
        </p:grpSpPr>
        <p:sp>
          <p:nvSpPr>
            <p:cNvPr name="TextBox 12" id="12"/>
            <p:cNvSpPr txBox="true"/>
            <p:nvPr/>
          </p:nvSpPr>
          <p:spPr>
            <a:xfrm rot="0">
              <a:off x="0" y="-38100"/>
              <a:ext cx="5301617" cy="647700"/>
            </a:xfrm>
            <a:prstGeom prst="rect">
              <a:avLst/>
            </a:prstGeom>
          </p:spPr>
          <p:txBody>
            <a:bodyPr anchor="t" rtlCol="false" tIns="0" lIns="0" bIns="0" rIns="0">
              <a:spAutoFit/>
            </a:bodyPr>
            <a:lstStyle/>
            <a:p>
              <a:pPr algn="l" marL="0" indent="0" lvl="0">
                <a:lnSpc>
                  <a:spcPts val="3900"/>
                </a:lnSpc>
                <a:spcBef>
                  <a:spcPct val="0"/>
                </a:spcBef>
              </a:pPr>
              <a:r>
                <a:rPr lang="en-US" sz="3000">
                  <a:solidFill>
                    <a:srgbClr val="000000"/>
                  </a:solidFill>
                  <a:latin typeface="TT Drugs"/>
                  <a:ea typeface="TT Drugs"/>
                  <a:cs typeface="TT Drugs"/>
                  <a:sym typeface="TT Drugs"/>
                </a:rPr>
                <a:t>Type Identification</a:t>
              </a:r>
            </a:p>
          </p:txBody>
        </p:sp>
        <p:sp>
          <p:nvSpPr>
            <p:cNvPr name="TextBox 13" id="13"/>
            <p:cNvSpPr txBox="true"/>
            <p:nvPr/>
          </p:nvSpPr>
          <p:spPr>
            <a:xfrm rot="0">
              <a:off x="0" y="865501"/>
              <a:ext cx="5301617" cy="4052358"/>
            </a:xfrm>
            <a:prstGeom prst="rect">
              <a:avLst/>
            </a:prstGeom>
          </p:spPr>
          <p:txBody>
            <a:bodyPr anchor="t" rtlCol="false" tIns="0" lIns="0" bIns="0" rIns="0">
              <a:spAutoFit/>
            </a:bodyPr>
            <a:lstStyle/>
            <a:p>
              <a:pPr algn="l">
                <a:lnSpc>
                  <a:spcPts val="3499"/>
                </a:lnSpc>
              </a:pPr>
              <a:r>
                <a:rPr lang="en-US" sz="2499">
                  <a:solidFill>
                    <a:srgbClr val="000000"/>
                  </a:solidFill>
                  <a:latin typeface="TT Interphases"/>
                  <a:ea typeface="TT Interphases"/>
                  <a:cs typeface="TT Interphases"/>
                  <a:sym typeface="TT Interphases"/>
                </a:rPr>
                <a:t>Our model aims to precisely identify the specific type of hyperthyroidism, such as Graves’ disease, toxic nodular goiter, or thyroiditis, by analyzing patterns in patient data.</a:t>
              </a:r>
            </a:p>
          </p:txBody>
        </p:sp>
      </p:grpSp>
      <p:grpSp>
        <p:nvGrpSpPr>
          <p:cNvPr name="Group 14" id="14"/>
          <p:cNvGrpSpPr/>
          <p:nvPr/>
        </p:nvGrpSpPr>
        <p:grpSpPr>
          <a:xfrm rot="0">
            <a:off x="7435842" y="6169980"/>
            <a:ext cx="3976213" cy="3250245"/>
            <a:chOff x="0" y="0"/>
            <a:chExt cx="5301617" cy="4333660"/>
          </a:xfrm>
        </p:grpSpPr>
        <p:sp>
          <p:nvSpPr>
            <p:cNvPr name="TextBox 15" id="15"/>
            <p:cNvSpPr txBox="true"/>
            <p:nvPr/>
          </p:nvSpPr>
          <p:spPr>
            <a:xfrm rot="0">
              <a:off x="0" y="-38100"/>
              <a:ext cx="5301617" cy="647700"/>
            </a:xfrm>
            <a:prstGeom prst="rect">
              <a:avLst/>
            </a:prstGeom>
          </p:spPr>
          <p:txBody>
            <a:bodyPr anchor="t" rtlCol="false" tIns="0" lIns="0" bIns="0" rIns="0">
              <a:spAutoFit/>
            </a:bodyPr>
            <a:lstStyle/>
            <a:p>
              <a:pPr algn="l" marL="0" indent="0" lvl="0">
                <a:lnSpc>
                  <a:spcPts val="3900"/>
                </a:lnSpc>
                <a:spcBef>
                  <a:spcPct val="0"/>
                </a:spcBef>
              </a:pPr>
              <a:r>
                <a:rPr lang="en-US" sz="3000">
                  <a:solidFill>
                    <a:srgbClr val="000000"/>
                  </a:solidFill>
                  <a:latin typeface="TT Drugs"/>
                  <a:ea typeface="TT Drugs"/>
                  <a:cs typeface="TT Drugs"/>
                  <a:sym typeface="TT Drugs"/>
                </a:rPr>
                <a:t>Diagnosis Generation</a:t>
              </a:r>
            </a:p>
          </p:txBody>
        </p:sp>
        <p:sp>
          <p:nvSpPr>
            <p:cNvPr name="TextBox 16" id="16"/>
            <p:cNvSpPr txBox="true"/>
            <p:nvPr/>
          </p:nvSpPr>
          <p:spPr>
            <a:xfrm rot="0">
              <a:off x="0" y="865501"/>
              <a:ext cx="5301617" cy="3468158"/>
            </a:xfrm>
            <a:prstGeom prst="rect">
              <a:avLst/>
            </a:prstGeom>
          </p:spPr>
          <p:txBody>
            <a:bodyPr anchor="t" rtlCol="false" tIns="0" lIns="0" bIns="0" rIns="0">
              <a:spAutoFit/>
            </a:bodyPr>
            <a:lstStyle/>
            <a:p>
              <a:pPr algn="l">
                <a:lnSpc>
                  <a:spcPts val="3499"/>
                </a:lnSpc>
              </a:pPr>
              <a:r>
                <a:rPr lang="en-US" sz="2499">
                  <a:solidFill>
                    <a:srgbClr val="000000"/>
                  </a:solidFill>
                  <a:latin typeface="TT Interphases"/>
                  <a:ea typeface="TT Interphases"/>
                  <a:cs typeface="TT Interphases"/>
                  <a:sym typeface="TT Interphases"/>
                </a:rPr>
                <a:t>Using advanced machine learning algorithms, the model will generate a comprehensive and accurate diagnosis.</a:t>
              </a:r>
            </a:p>
            <a:p>
              <a:pPr algn="l">
                <a:lnSpc>
                  <a:spcPts val="3500"/>
                </a:lnSpc>
              </a:pPr>
            </a:p>
          </p:txBody>
        </p:sp>
      </p:grpSp>
      <p:grpSp>
        <p:nvGrpSpPr>
          <p:cNvPr name="Group 17" id="17"/>
          <p:cNvGrpSpPr/>
          <p:nvPr/>
        </p:nvGrpSpPr>
        <p:grpSpPr>
          <a:xfrm rot="0">
            <a:off x="12666610" y="6169980"/>
            <a:ext cx="3976213" cy="3688395"/>
            <a:chOff x="0" y="0"/>
            <a:chExt cx="5301617" cy="4917859"/>
          </a:xfrm>
        </p:grpSpPr>
        <p:sp>
          <p:nvSpPr>
            <p:cNvPr name="TextBox 18" id="18"/>
            <p:cNvSpPr txBox="true"/>
            <p:nvPr/>
          </p:nvSpPr>
          <p:spPr>
            <a:xfrm rot="0">
              <a:off x="0" y="-38100"/>
              <a:ext cx="5301617" cy="647700"/>
            </a:xfrm>
            <a:prstGeom prst="rect">
              <a:avLst/>
            </a:prstGeom>
          </p:spPr>
          <p:txBody>
            <a:bodyPr anchor="t" rtlCol="false" tIns="0" lIns="0" bIns="0" rIns="0">
              <a:spAutoFit/>
            </a:bodyPr>
            <a:lstStyle/>
            <a:p>
              <a:pPr algn="l" marL="0" indent="0" lvl="0">
                <a:lnSpc>
                  <a:spcPts val="3900"/>
                </a:lnSpc>
                <a:spcBef>
                  <a:spcPct val="0"/>
                </a:spcBef>
              </a:pPr>
              <a:r>
                <a:rPr lang="en-US" sz="3000">
                  <a:solidFill>
                    <a:srgbClr val="000000"/>
                  </a:solidFill>
                  <a:latin typeface="TT Drugs"/>
                  <a:ea typeface="TT Drugs"/>
                  <a:cs typeface="TT Drugs"/>
                  <a:sym typeface="TT Drugs"/>
                </a:rPr>
                <a:t> Treatment Insights</a:t>
              </a:r>
            </a:p>
          </p:txBody>
        </p:sp>
        <p:sp>
          <p:nvSpPr>
            <p:cNvPr name="TextBox 19" id="19"/>
            <p:cNvSpPr txBox="true"/>
            <p:nvPr/>
          </p:nvSpPr>
          <p:spPr>
            <a:xfrm rot="0">
              <a:off x="0" y="865501"/>
              <a:ext cx="5301617" cy="4052358"/>
            </a:xfrm>
            <a:prstGeom prst="rect">
              <a:avLst/>
            </a:prstGeom>
          </p:spPr>
          <p:txBody>
            <a:bodyPr anchor="t" rtlCol="false" tIns="0" lIns="0" bIns="0" rIns="0">
              <a:spAutoFit/>
            </a:bodyPr>
            <a:lstStyle/>
            <a:p>
              <a:pPr algn="l">
                <a:lnSpc>
                  <a:spcPts val="3500"/>
                </a:lnSpc>
              </a:pPr>
              <a:r>
                <a:rPr lang="en-US" sz="2500">
                  <a:solidFill>
                    <a:srgbClr val="000000"/>
                  </a:solidFill>
                  <a:latin typeface="TT Interphases"/>
                  <a:ea typeface="TT Interphases"/>
                  <a:cs typeface="TT Interphases"/>
                  <a:sym typeface="TT Interphases"/>
                </a:rPr>
                <a:t>Beyond diagnosis, the model will provide tailored insights to guide appropriate treatment options, ensuring patients receive targeted and effective care </a:t>
              </a:r>
            </a:p>
          </p:txBody>
        </p:sp>
      </p:grpSp>
      <p:sp>
        <p:nvSpPr>
          <p:cNvPr name="TextBox 20" id="20"/>
          <p:cNvSpPr txBox="true"/>
          <p:nvPr/>
        </p:nvSpPr>
        <p:spPr>
          <a:xfrm rot="0">
            <a:off x="2390836" y="2092960"/>
            <a:ext cx="14066224" cy="1253490"/>
          </a:xfrm>
          <a:prstGeom prst="rect">
            <a:avLst/>
          </a:prstGeom>
        </p:spPr>
        <p:txBody>
          <a:bodyPr anchor="t" rtlCol="false" tIns="0" lIns="0" bIns="0" rIns="0">
            <a:spAutoFit/>
          </a:bodyPr>
          <a:lstStyle/>
          <a:p>
            <a:pPr algn="ctr">
              <a:lnSpc>
                <a:spcPts val="3359"/>
              </a:lnSpc>
              <a:spcBef>
                <a:spcPct val="0"/>
              </a:spcBef>
            </a:pPr>
            <a:r>
              <a:rPr lang="en-US" sz="2400">
                <a:solidFill>
                  <a:srgbClr val="000000"/>
                </a:solidFill>
                <a:latin typeface="TT Interphases"/>
                <a:ea typeface="TT Interphases"/>
                <a:cs typeface="TT Interphases"/>
                <a:sym typeface="TT Interphases"/>
              </a:rPr>
              <a:t>Through our work, we aim to contribute to the growing body of research in AI for healthcare by addressing the critical challenges posed by thyroid disorders. By leveraging advanced AI techniques, we intend to develop innovative solutions that are scientifically robust, practical, and scalable.</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6ECDE"/>
        </a:solidFill>
      </p:bgPr>
    </p:bg>
    <p:spTree>
      <p:nvGrpSpPr>
        <p:cNvPr id="1" name=""/>
        <p:cNvGrpSpPr/>
        <p:nvPr/>
      </p:nvGrpSpPr>
      <p:grpSpPr>
        <a:xfrm>
          <a:off x="0" y="0"/>
          <a:ext cx="0" cy="0"/>
          <a:chOff x="0" y="0"/>
          <a:chExt cx="0" cy="0"/>
        </a:xfrm>
      </p:grpSpPr>
      <p:sp>
        <p:nvSpPr>
          <p:cNvPr name="AutoShape 2" id="2"/>
          <p:cNvSpPr/>
          <p:nvPr/>
        </p:nvSpPr>
        <p:spPr>
          <a:xfrm flipV="true">
            <a:off x="1028700" y="3260649"/>
            <a:ext cx="16230600" cy="0"/>
          </a:xfrm>
          <a:prstGeom prst="line">
            <a:avLst/>
          </a:prstGeom>
          <a:ln cap="rnd" w="9525">
            <a:solidFill>
              <a:srgbClr val="000000"/>
            </a:solidFill>
            <a:prstDash val="solid"/>
            <a:headEnd type="none" len="sm" w="sm"/>
            <a:tailEnd type="none" len="sm" w="sm"/>
          </a:ln>
        </p:spPr>
      </p:sp>
      <p:grpSp>
        <p:nvGrpSpPr>
          <p:cNvPr name="Group 3" id="3"/>
          <p:cNvGrpSpPr/>
          <p:nvPr/>
        </p:nvGrpSpPr>
        <p:grpSpPr>
          <a:xfrm rot="0">
            <a:off x="1028700" y="3163391"/>
            <a:ext cx="194516" cy="194516"/>
            <a:chOff x="0" y="0"/>
            <a:chExt cx="6350000" cy="6350000"/>
          </a:xfrm>
        </p:grpSpPr>
        <p:sp>
          <p:nvSpPr>
            <p:cNvPr name="Freeform 4" id="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name="Group 5" id="5"/>
          <p:cNvGrpSpPr/>
          <p:nvPr/>
        </p:nvGrpSpPr>
        <p:grpSpPr>
          <a:xfrm rot="0">
            <a:off x="3856845" y="3165756"/>
            <a:ext cx="194516" cy="194516"/>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name="Group 7" id="7"/>
          <p:cNvGrpSpPr/>
          <p:nvPr/>
        </p:nvGrpSpPr>
        <p:grpSpPr>
          <a:xfrm rot="0">
            <a:off x="6680261" y="3165756"/>
            <a:ext cx="194516" cy="194516"/>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name="Group 9" id="9"/>
          <p:cNvGrpSpPr/>
          <p:nvPr/>
        </p:nvGrpSpPr>
        <p:grpSpPr>
          <a:xfrm rot="0">
            <a:off x="9503676" y="3163391"/>
            <a:ext cx="194516" cy="194516"/>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sp>
        <p:nvSpPr>
          <p:cNvPr name="TextBox 11" id="11"/>
          <p:cNvSpPr txBox="true"/>
          <p:nvPr/>
        </p:nvSpPr>
        <p:spPr>
          <a:xfrm rot="0">
            <a:off x="1028700" y="1019175"/>
            <a:ext cx="12743597" cy="923925"/>
          </a:xfrm>
          <a:prstGeom prst="rect">
            <a:avLst/>
          </a:prstGeom>
        </p:spPr>
        <p:txBody>
          <a:bodyPr anchor="t" rtlCol="false" tIns="0" lIns="0" bIns="0" rIns="0">
            <a:spAutoFit/>
          </a:bodyPr>
          <a:lstStyle/>
          <a:p>
            <a:pPr algn="l" marL="0" indent="0" lvl="0">
              <a:lnSpc>
                <a:spcPts val="7200"/>
              </a:lnSpc>
              <a:spcBef>
                <a:spcPct val="0"/>
              </a:spcBef>
            </a:pPr>
            <a:r>
              <a:rPr lang="en-US" b="true" sz="6000">
                <a:solidFill>
                  <a:srgbClr val="000000"/>
                </a:solidFill>
                <a:latin typeface="TT Drugs Bold"/>
                <a:ea typeface="TT Drugs Bold"/>
                <a:cs typeface="TT Drugs Bold"/>
                <a:sym typeface="TT Drugs Bold"/>
              </a:rPr>
              <a:t>Pipeline of The Project</a:t>
            </a:r>
          </a:p>
        </p:txBody>
      </p:sp>
      <p:grpSp>
        <p:nvGrpSpPr>
          <p:cNvPr name="Group 12" id="12"/>
          <p:cNvGrpSpPr/>
          <p:nvPr/>
        </p:nvGrpSpPr>
        <p:grpSpPr>
          <a:xfrm rot="0">
            <a:off x="1125958" y="3607045"/>
            <a:ext cx="2502695" cy="2798703"/>
            <a:chOff x="0" y="0"/>
            <a:chExt cx="3336927" cy="3731604"/>
          </a:xfrm>
        </p:grpSpPr>
        <p:sp>
          <p:nvSpPr>
            <p:cNvPr name="TextBox 13" id="13"/>
            <p:cNvSpPr txBox="true"/>
            <p:nvPr/>
          </p:nvSpPr>
          <p:spPr>
            <a:xfrm rot="0">
              <a:off x="0" y="831764"/>
              <a:ext cx="3336927" cy="2899841"/>
            </a:xfrm>
            <a:prstGeom prst="rect">
              <a:avLst/>
            </a:prstGeom>
          </p:spPr>
          <p:txBody>
            <a:bodyPr anchor="t" rtlCol="false" tIns="0" lIns="0" bIns="0" rIns="0">
              <a:spAutoFit/>
            </a:bodyPr>
            <a:lstStyle/>
            <a:p>
              <a:pPr algn="l">
                <a:lnSpc>
                  <a:spcPts val="2918"/>
                </a:lnSpc>
              </a:pPr>
              <a:r>
                <a:rPr lang="en-US" sz="2084">
                  <a:solidFill>
                    <a:srgbClr val="000000"/>
                  </a:solidFill>
                  <a:latin typeface="TT Interphases"/>
                  <a:ea typeface="TT Interphases"/>
                  <a:cs typeface="TT Interphases"/>
                  <a:sym typeface="TT Interphases"/>
                </a:rPr>
                <a:t>Thyroid scintigraphy images needs to be gathered and categorized into specific thyroid conditions</a:t>
              </a:r>
            </a:p>
          </p:txBody>
        </p:sp>
        <p:sp>
          <p:nvSpPr>
            <p:cNvPr name="TextBox 14" id="14"/>
            <p:cNvSpPr txBox="true"/>
            <p:nvPr/>
          </p:nvSpPr>
          <p:spPr>
            <a:xfrm rot="0">
              <a:off x="0" y="-28575"/>
              <a:ext cx="3336927" cy="536891"/>
            </a:xfrm>
            <a:prstGeom prst="rect">
              <a:avLst/>
            </a:prstGeom>
          </p:spPr>
          <p:txBody>
            <a:bodyPr anchor="t" rtlCol="false" tIns="0" lIns="0" bIns="0" rIns="0">
              <a:spAutoFit/>
            </a:bodyPr>
            <a:lstStyle/>
            <a:p>
              <a:pPr algn="l" marL="0" indent="0" lvl="0">
                <a:lnSpc>
                  <a:spcPts val="3252"/>
                </a:lnSpc>
                <a:spcBef>
                  <a:spcPct val="0"/>
                </a:spcBef>
              </a:pPr>
              <a:r>
                <a:rPr lang="en-US" sz="2501">
                  <a:solidFill>
                    <a:srgbClr val="000000"/>
                  </a:solidFill>
                  <a:latin typeface="TT Drugs"/>
                  <a:ea typeface="TT Drugs"/>
                  <a:cs typeface="TT Drugs"/>
                  <a:sym typeface="TT Drugs"/>
                </a:rPr>
                <a:t>Data Collection</a:t>
              </a:r>
            </a:p>
          </p:txBody>
        </p:sp>
      </p:grpSp>
      <p:grpSp>
        <p:nvGrpSpPr>
          <p:cNvPr name="Group 15" id="15"/>
          <p:cNvGrpSpPr/>
          <p:nvPr/>
        </p:nvGrpSpPr>
        <p:grpSpPr>
          <a:xfrm rot="0">
            <a:off x="3954103" y="3607045"/>
            <a:ext cx="2498355" cy="3206140"/>
            <a:chOff x="0" y="0"/>
            <a:chExt cx="3331140" cy="4274853"/>
          </a:xfrm>
        </p:grpSpPr>
        <p:sp>
          <p:nvSpPr>
            <p:cNvPr name="TextBox 16" id="16"/>
            <p:cNvSpPr txBox="true"/>
            <p:nvPr/>
          </p:nvSpPr>
          <p:spPr>
            <a:xfrm rot="0">
              <a:off x="0" y="1379959"/>
              <a:ext cx="3331140" cy="2894894"/>
            </a:xfrm>
            <a:prstGeom prst="rect">
              <a:avLst/>
            </a:prstGeom>
          </p:spPr>
          <p:txBody>
            <a:bodyPr anchor="t" rtlCol="false" tIns="0" lIns="0" bIns="0" rIns="0">
              <a:spAutoFit/>
            </a:bodyPr>
            <a:lstStyle/>
            <a:p>
              <a:pPr algn="l">
                <a:lnSpc>
                  <a:spcPts val="2913"/>
                </a:lnSpc>
              </a:pPr>
              <a:r>
                <a:rPr lang="en-US" sz="2081">
                  <a:solidFill>
                    <a:srgbClr val="000000"/>
                  </a:solidFill>
                  <a:latin typeface="TT Interphases"/>
                  <a:ea typeface="TT Interphases"/>
                  <a:cs typeface="TT Interphases"/>
                  <a:sym typeface="TT Interphases"/>
                </a:rPr>
                <a:t>Images will be cleaned, and divided into training and validation sets, and other exploratory data analysis majors </a:t>
              </a:r>
            </a:p>
          </p:txBody>
        </p:sp>
        <p:sp>
          <p:nvSpPr>
            <p:cNvPr name="TextBox 17" id="17"/>
            <p:cNvSpPr txBox="true"/>
            <p:nvPr/>
          </p:nvSpPr>
          <p:spPr>
            <a:xfrm rot="0">
              <a:off x="0" y="-28575"/>
              <a:ext cx="3331140" cy="1085729"/>
            </a:xfrm>
            <a:prstGeom prst="rect">
              <a:avLst/>
            </a:prstGeom>
          </p:spPr>
          <p:txBody>
            <a:bodyPr anchor="t" rtlCol="false" tIns="0" lIns="0" bIns="0" rIns="0">
              <a:spAutoFit/>
            </a:bodyPr>
            <a:lstStyle/>
            <a:p>
              <a:pPr algn="l" marL="0" indent="0" lvl="0">
                <a:lnSpc>
                  <a:spcPts val="3246"/>
                </a:lnSpc>
                <a:spcBef>
                  <a:spcPct val="0"/>
                </a:spcBef>
              </a:pPr>
              <a:r>
                <a:rPr lang="en-US" sz="2497">
                  <a:solidFill>
                    <a:srgbClr val="000000"/>
                  </a:solidFill>
                  <a:latin typeface="TT Drugs"/>
                  <a:ea typeface="TT Drugs"/>
                  <a:cs typeface="TT Drugs"/>
                  <a:sym typeface="TT Drugs"/>
                </a:rPr>
                <a:t>Data Preprocessing:</a:t>
              </a:r>
            </a:p>
          </p:txBody>
        </p:sp>
      </p:grpSp>
      <p:grpSp>
        <p:nvGrpSpPr>
          <p:cNvPr name="Group 18" id="18"/>
          <p:cNvGrpSpPr/>
          <p:nvPr/>
        </p:nvGrpSpPr>
        <p:grpSpPr>
          <a:xfrm rot="0">
            <a:off x="6777518" y="3607045"/>
            <a:ext cx="2366482" cy="3893326"/>
            <a:chOff x="0" y="0"/>
            <a:chExt cx="3155309" cy="5191101"/>
          </a:xfrm>
        </p:grpSpPr>
        <p:sp>
          <p:nvSpPr>
            <p:cNvPr name="TextBox 19" id="19"/>
            <p:cNvSpPr txBox="true"/>
            <p:nvPr/>
          </p:nvSpPr>
          <p:spPr>
            <a:xfrm rot="0">
              <a:off x="0" y="1353118"/>
              <a:ext cx="3155309" cy="3837982"/>
            </a:xfrm>
            <a:prstGeom prst="rect">
              <a:avLst/>
            </a:prstGeom>
          </p:spPr>
          <p:txBody>
            <a:bodyPr anchor="t" rtlCol="false" tIns="0" lIns="0" bIns="0" rIns="0">
              <a:spAutoFit/>
            </a:bodyPr>
            <a:lstStyle/>
            <a:p>
              <a:pPr algn="l">
                <a:lnSpc>
                  <a:spcPts val="2911"/>
                </a:lnSpc>
              </a:pPr>
              <a:r>
                <a:rPr lang="en-US" sz="2079">
                  <a:solidFill>
                    <a:srgbClr val="000000"/>
                  </a:solidFill>
                  <a:latin typeface="TT Interphases"/>
                  <a:ea typeface="TT Interphases"/>
                  <a:cs typeface="TT Interphases"/>
                  <a:sym typeface="TT Interphases"/>
                </a:rPr>
                <a:t>Working on multiple model pipelines( RESnet, Inception v3, Transformers) need data and EDA results to further specify best suited pipeline </a:t>
              </a:r>
            </a:p>
          </p:txBody>
        </p:sp>
        <p:sp>
          <p:nvSpPr>
            <p:cNvPr name="TextBox 20" id="20"/>
            <p:cNvSpPr txBox="true"/>
            <p:nvPr/>
          </p:nvSpPr>
          <p:spPr>
            <a:xfrm rot="0">
              <a:off x="0" y="-28575"/>
              <a:ext cx="3155309" cy="1078442"/>
            </a:xfrm>
            <a:prstGeom prst="rect">
              <a:avLst/>
            </a:prstGeom>
          </p:spPr>
          <p:txBody>
            <a:bodyPr anchor="t" rtlCol="false" tIns="0" lIns="0" bIns="0" rIns="0">
              <a:spAutoFit/>
            </a:bodyPr>
            <a:lstStyle/>
            <a:p>
              <a:pPr algn="l" marL="0" indent="0" lvl="0">
                <a:lnSpc>
                  <a:spcPts val="3249"/>
                </a:lnSpc>
                <a:spcBef>
                  <a:spcPct val="0"/>
                </a:spcBef>
              </a:pPr>
              <a:r>
                <a:rPr lang="en-US" sz="2499">
                  <a:solidFill>
                    <a:srgbClr val="000000"/>
                  </a:solidFill>
                  <a:latin typeface="TT Drugs"/>
                  <a:ea typeface="TT Drugs"/>
                  <a:cs typeface="TT Drugs"/>
                  <a:sym typeface="TT Drugs"/>
                </a:rPr>
                <a:t>Network Architecture</a:t>
              </a:r>
            </a:p>
          </p:txBody>
        </p:sp>
      </p:grpSp>
      <p:grpSp>
        <p:nvGrpSpPr>
          <p:cNvPr name="Group 21" id="21"/>
          <p:cNvGrpSpPr/>
          <p:nvPr/>
        </p:nvGrpSpPr>
        <p:grpSpPr>
          <a:xfrm rot="0">
            <a:off x="9600934" y="3607045"/>
            <a:ext cx="2514257" cy="5043233"/>
            <a:chOff x="0" y="0"/>
            <a:chExt cx="3352343" cy="6724311"/>
          </a:xfrm>
        </p:grpSpPr>
        <p:sp>
          <p:nvSpPr>
            <p:cNvPr name="TextBox 22" id="22"/>
            <p:cNvSpPr txBox="true"/>
            <p:nvPr/>
          </p:nvSpPr>
          <p:spPr>
            <a:xfrm rot="0">
              <a:off x="0" y="1921129"/>
              <a:ext cx="3352343" cy="4803182"/>
            </a:xfrm>
            <a:prstGeom prst="rect">
              <a:avLst/>
            </a:prstGeom>
          </p:spPr>
          <p:txBody>
            <a:bodyPr anchor="t" rtlCol="false" tIns="0" lIns="0" bIns="0" rIns="0">
              <a:spAutoFit/>
            </a:bodyPr>
            <a:lstStyle/>
            <a:p>
              <a:pPr algn="l">
                <a:lnSpc>
                  <a:spcPts val="2911"/>
                </a:lnSpc>
              </a:pPr>
              <a:r>
                <a:rPr lang="en-US" sz="2079">
                  <a:solidFill>
                    <a:srgbClr val="000000"/>
                  </a:solidFill>
                  <a:latin typeface="TT Interphases"/>
                  <a:ea typeface="TT Interphases"/>
                  <a:cs typeface="TT Interphases"/>
                  <a:sym typeface="TT Interphases"/>
                </a:rPr>
                <a:t>Feeding data to our models and finding best optimising functions( ADAM,ADGRAD) and loss-functions( Cross entorpy) while optimising for most efficient iteration count</a:t>
              </a:r>
            </a:p>
          </p:txBody>
        </p:sp>
        <p:sp>
          <p:nvSpPr>
            <p:cNvPr name="TextBox 23" id="23"/>
            <p:cNvSpPr txBox="true"/>
            <p:nvPr/>
          </p:nvSpPr>
          <p:spPr>
            <a:xfrm rot="0">
              <a:off x="0" y="-28575"/>
              <a:ext cx="3352343" cy="1624542"/>
            </a:xfrm>
            <a:prstGeom prst="rect">
              <a:avLst/>
            </a:prstGeom>
          </p:spPr>
          <p:txBody>
            <a:bodyPr anchor="t" rtlCol="false" tIns="0" lIns="0" bIns="0" rIns="0">
              <a:spAutoFit/>
            </a:bodyPr>
            <a:lstStyle/>
            <a:p>
              <a:pPr algn="l" marL="0" indent="0" lvl="0">
                <a:lnSpc>
                  <a:spcPts val="3249"/>
                </a:lnSpc>
                <a:spcBef>
                  <a:spcPct val="0"/>
                </a:spcBef>
              </a:pPr>
              <a:r>
                <a:rPr lang="en-US" sz="2499">
                  <a:solidFill>
                    <a:srgbClr val="000000"/>
                  </a:solidFill>
                  <a:latin typeface="TT Drugs"/>
                  <a:ea typeface="TT Drugs"/>
                  <a:cs typeface="TT Drugs"/>
                  <a:sym typeface="TT Drugs"/>
                </a:rPr>
                <a:t>Training and Model Optimization</a:t>
              </a:r>
            </a:p>
          </p:txBody>
        </p:sp>
      </p:grpSp>
      <p:grpSp>
        <p:nvGrpSpPr>
          <p:cNvPr name="Group 24" id="24"/>
          <p:cNvGrpSpPr/>
          <p:nvPr/>
        </p:nvGrpSpPr>
        <p:grpSpPr>
          <a:xfrm rot="0">
            <a:off x="12327092" y="3163391"/>
            <a:ext cx="196880" cy="196880"/>
            <a:chOff x="0" y="0"/>
            <a:chExt cx="6350000" cy="6350000"/>
          </a:xfrm>
        </p:grpSpPr>
        <p:sp>
          <p:nvSpPr>
            <p:cNvPr name="Freeform 25" id="2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name="Group 26" id="26"/>
          <p:cNvGrpSpPr/>
          <p:nvPr/>
        </p:nvGrpSpPr>
        <p:grpSpPr>
          <a:xfrm rot="0">
            <a:off x="12425533" y="3607045"/>
            <a:ext cx="2458481" cy="3912867"/>
            <a:chOff x="0" y="0"/>
            <a:chExt cx="3277975" cy="5217156"/>
          </a:xfrm>
        </p:grpSpPr>
        <p:sp>
          <p:nvSpPr>
            <p:cNvPr name="TextBox 27" id="27"/>
            <p:cNvSpPr txBox="true"/>
            <p:nvPr/>
          </p:nvSpPr>
          <p:spPr>
            <a:xfrm rot="0">
              <a:off x="0" y="1861773"/>
              <a:ext cx="3277975" cy="3355382"/>
            </a:xfrm>
            <a:prstGeom prst="rect">
              <a:avLst/>
            </a:prstGeom>
          </p:spPr>
          <p:txBody>
            <a:bodyPr anchor="t" rtlCol="false" tIns="0" lIns="0" bIns="0" rIns="0">
              <a:spAutoFit/>
            </a:bodyPr>
            <a:lstStyle/>
            <a:p>
              <a:pPr algn="l">
                <a:lnSpc>
                  <a:spcPts val="2911"/>
                </a:lnSpc>
              </a:pPr>
              <a:r>
                <a:rPr lang="en-US" sz="2079">
                  <a:solidFill>
                    <a:srgbClr val="000000"/>
                  </a:solidFill>
                  <a:latin typeface="TT Interphases"/>
                  <a:ea typeface="TT Interphases"/>
                  <a:cs typeface="TT Interphases"/>
                  <a:sym typeface="TT Interphases"/>
                </a:rPr>
                <a:t>Evaluation of Performance metrics like accuracy, sensitivity, and specificity using internal and external datasets.</a:t>
              </a:r>
            </a:p>
          </p:txBody>
        </p:sp>
        <p:sp>
          <p:nvSpPr>
            <p:cNvPr name="TextBox 28" id="28"/>
            <p:cNvSpPr txBox="true"/>
            <p:nvPr/>
          </p:nvSpPr>
          <p:spPr>
            <a:xfrm rot="0">
              <a:off x="0" y="-28575"/>
              <a:ext cx="3277975" cy="1624542"/>
            </a:xfrm>
            <a:prstGeom prst="rect">
              <a:avLst/>
            </a:prstGeom>
          </p:spPr>
          <p:txBody>
            <a:bodyPr anchor="t" rtlCol="false" tIns="0" lIns="0" bIns="0" rIns="0">
              <a:spAutoFit/>
            </a:bodyPr>
            <a:lstStyle/>
            <a:p>
              <a:pPr algn="l" marL="0" indent="0" lvl="0">
                <a:lnSpc>
                  <a:spcPts val="3249"/>
                </a:lnSpc>
                <a:spcBef>
                  <a:spcPct val="0"/>
                </a:spcBef>
              </a:pPr>
              <a:r>
                <a:rPr lang="en-US" sz="2499">
                  <a:solidFill>
                    <a:srgbClr val="000000"/>
                  </a:solidFill>
                  <a:latin typeface="TT Drugs"/>
                  <a:ea typeface="TT Drugs"/>
                  <a:cs typeface="TT Drugs"/>
                  <a:sym typeface="TT Drugs"/>
                </a:rPr>
                <a:t>Validation and Performance Evaluation</a:t>
              </a:r>
            </a:p>
          </p:txBody>
        </p:sp>
      </p:grpSp>
      <p:grpSp>
        <p:nvGrpSpPr>
          <p:cNvPr name="Group 29" id="29"/>
          <p:cNvGrpSpPr/>
          <p:nvPr/>
        </p:nvGrpSpPr>
        <p:grpSpPr>
          <a:xfrm rot="0">
            <a:off x="15152873" y="3165756"/>
            <a:ext cx="196880" cy="196880"/>
            <a:chOff x="0" y="0"/>
            <a:chExt cx="6350000" cy="6350000"/>
          </a:xfrm>
        </p:grpSpPr>
        <p:sp>
          <p:nvSpPr>
            <p:cNvPr name="Freeform 30" id="3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solidFill>
          </p:spPr>
        </p:sp>
      </p:grpSp>
      <p:grpSp>
        <p:nvGrpSpPr>
          <p:cNvPr name="Group 31" id="31"/>
          <p:cNvGrpSpPr/>
          <p:nvPr/>
        </p:nvGrpSpPr>
        <p:grpSpPr>
          <a:xfrm rot="0">
            <a:off x="15207864" y="3607045"/>
            <a:ext cx="2564673" cy="3239090"/>
            <a:chOff x="0" y="0"/>
            <a:chExt cx="3419564" cy="4318786"/>
          </a:xfrm>
        </p:grpSpPr>
        <p:sp>
          <p:nvSpPr>
            <p:cNvPr name="TextBox 32" id="32"/>
            <p:cNvSpPr txBox="true"/>
            <p:nvPr/>
          </p:nvSpPr>
          <p:spPr>
            <a:xfrm rot="0">
              <a:off x="0" y="1928604"/>
              <a:ext cx="3419564" cy="2390182"/>
            </a:xfrm>
            <a:prstGeom prst="rect">
              <a:avLst/>
            </a:prstGeom>
          </p:spPr>
          <p:txBody>
            <a:bodyPr anchor="t" rtlCol="false" tIns="0" lIns="0" bIns="0" rIns="0">
              <a:spAutoFit/>
            </a:bodyPr>
            <a:lstStyle/>
            <a:p>
              <a:pPr algn="l">
                <a:lnSpc>
                  <a:spcPts val="2911"/>
                </a:lnSpc>
              </a:pPr>
              <a:r>
                <a:rPr lang="en-US" sz="2079">
                  <a:solidFill>
                    <a:srgbClr val="000000"/>
                  </a:solidFill>
                  <a:latin typeface="TT Interphases"/>
                  <a:ea typeface="TT Interphases"/>
                  <a:cs typeface="TT Interphases"/>
                  <a:sym typeface="TT Interphases"/>
                </a:rPr>
                <a:t>: Grad-CAM heatmaps for visual insights into areas influencing the model’s decisions.</a:t>
              </a:r>
            </a:p>
          </p:txBody>
        </p:sp>
        <p:sp>
          <p:nvSpPr>
            <p:cNvPr name="TextBox 33" id="33"/>
            <p:cNvSpPr txBox="true"/>
            <p:nvPr/>
          </p:nvSpPr>
          <p:spPr>
            <a:xfrm rot="0">
              <a:off x="0" y="-28575"/>
              <a:ext cx="3419564" cy="1624542"/>
            </a:xfrm>
            <a:prstGeom prst="rect">
              <a:avLst/>
            </a:prstGeom>
          </p:spPr>
          <p:txBody>
            <a:bodyPr anchor="t" rtlCol="false" tIns="0" lIns="0" bIns="0" rIns="0">
              <a:spAutoFit/>
            </a:bodyPr>
            <a:lstStyle/>
            <a:p>
              <a:pPr algn="l" marL="0" indent="0" lvl="0">
                <a:lnSpc>
                  <a:spcPts val="3249"/>
                </a:lnSpc>
                <a:spcBef>
                  <a:spcPct val="0"/>
                </a:spcBef>
              </a:pPr>
              <a:r>
                <a:rPr lang="en-US" sz="2499">
                  <a:solidFill>
                    <a:srgbClr val="000000"/>
                  </a:solidFill>
                  <a:latin typeface="TT Drugs"/>
                  <a:ea typeface="TT Drugs"/>
                  <a:cs typeface="TT Drugs"/>
                  <a:sym typeface="TT Drugs"/>
                </a:rPr>
                <a:t>Feature Visualization and Final Reaults</a:t>
              </a:r>
            </a:p>
          </p:txBody>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102132"/>
        </a:solidFill>
      </p:bgPr>
    </p:bg>
    <p:spTree>
      <p:nvGrpSpPr>
        <p:cNvPr id="1" name=""/>
        <p:cNvGrpSpPr/>
        <p:nvPr/>
      </p:nvGrpSpPr>
      <p:grpSpPr>
        <a:xfrm>
          <a:off x="0" y="0"/>
          <a:ext cx="0" cy="0"/>
          <a:chOff x="0" y="0"/>
          <a:chExt cx="0" cy="0"/>
        </a:xfrm>
      </p:grpSpPr>
      <p:grpSp>
        <p:nvGrpSpPr>
          <p:cNvPr name="Group 2" id="2"/>
          <p:cNvGrpSpPr/>
          <p:nvPr/>
        </p:nvGrpSpPr>
        <p:grpSpPr>
          <a:xfrm rot="0">
            <a:off x="3451542" y="705802"/>
            <a:ext cx="11501810" cy="645795"/>
            <a:chOff x="0" y="0"/>
            <a:chExt cx="15335746" cy="861061"/>
          </a:xfrm>
        </p:grpSpPr>
        <p:sp>
          <p:nvSpPr>
            <p:cNvPr name="AutoShape 3" id="3"/>
            <p:cNvSpPr/>
            <p:nvPr/>
          </p:nvSpPr>
          <p:spPr>
            <a:xfrm flipH="true">
              <a:off x="1754638" y="854711"/>
              <a:ext cx="10486594" cy="0"/>
            </a:xfrm>
            <a:prstGeom prst="line">
              <a:avLst/>
            </a:prstGeom>
            <a:ln cap="rnd" w="12700">
              <a:solidFill>
                <a:srgbClr val="FFFFFF"/>
              </a:solidFill>
              <a:prstDash val="solid"/>
              <a:headEnd type="none" len="sm" w="sm"/>
              <a:tailEnd type="none" len="sm" w="sm"/>
            </a:ln>
          </p:spPr>
        </p:sp>
        <p:sp>
          <p:nvSpPr>
            <p:cNvPr name="TextBox 4" id="4"/>
            <p:cNvSpPr txBox="true"/>
            <p:nvPr/>
          </p:nvSpPr>
          <p:spPr>
            <a:xfrm rot="0">
              <a:off x="0" y="-85725"/>
              <a:ext cx="15335746" cy="934086"/>
            </a:xfrm>
            <a:prstGeom prst="rect">
              <a:avLst/>
            </a:prstGeom>
          </p:spPr>
          <p:txBody>
            <a:bodyPr anchor="t" rtlCol="false" tIns="0" lIns="0" bIns="0" rIns="0">
              <a:spAutoFit/>
            </a:bodyPr>
            <a:lstStyle/>
            <a:p>
              <a:pPr algn="ctr">
                <a:lnSpc>
                  <a:spcPts val="5879"/>
                </a:lnSpc>
              </a:pPr>
              <a:r>
                <a:rPr lang="en-US" sz="4199" b="true">
                  <a:solidFill>
                    <a:srgbClr val="FFFFFF"/>
                  </a:solidFill>
                  <a:latin typeface="TT Drugs Bold"/>
                  <a:ea typeface="TT Drugs Bold"/>
                  <a:cs typeface="TT Drugs Bold"/>
                  <a:sym typeface="TT Drugs Bold"/>
                </a:rPr>
                <a:t>Benefits of the model to healthcare system</a:t>
              </a:r>
            </a:p>
          </p:txBody>
        </p:sp>
      </p:grpSp>
      <p:sp>
        <p:nvSpPr>
          <p:cNvPr name="TextBox 5" id="5"/>
          <p:cNvSpPr txBox="true"/>
          <p:nvPr/>
        </p:nvSpPr>
        <p:spPr>
          <a:xfrm rot="0">
            <a:off x="818168" y="2005945"/>
            <a:ext cx="16768558" cy="5856010"/>
          </a:xfrm>
          <a:prstGeom prst="rect">
            <a:avLst/>
          </a:prstGeom>
        </p:spPr>
        <p:txBody>
          <a:bodyPr anchor="t" rtlCol="false" tIns="0" lIns="0" bIns="0" rIns="0">
            <a:spAutoFit/>
          </a:bodyPr>
          <a:lstStyle/>
          <a:p>
            <a:pPr algn="l">
              <a:lnSpc>
                <a:spcPts val="3115"/>
              </a:lnSpc>
            </a:pPr>
          </a:p>
          <a:p>
            <a:pPr algn="l" marL="517473" indent="-258737" lvl="1">
              <a:lnSpc>
                <a:spcPts val="3115"/>
              </a:lnSpc>
              <a:buFont typeface="Arial"/>
              <a:buChar char="•"/>
            </a:pPr>
            <a:r>
              <a:rPr lang="en-US" sz="2396">
                <a:solidFill>
                  <a:srgbClr val="FFFFFF"/>
                </a:solidFill>
                <a:latin typeface="TT Drugs"/>
                <a:ea typeface="TT Drugs"/>
                <a:cs typeface="TT Drugs"/>
                <a:sym typeface="TT Drugs"/>
              </a:rPr>
              <a:t> </a:t>
            </a:r>
            <a:r>
              <a:rPr lang="en-US" b="true" sz="2396">
                <a:solidFill>
                  <a:srgbClr val="FFFFFF"/>
                </a:solidFill>
                <a:latin typeface="TT Drugs Bold"/>
                <a:ea typeface="TT Drugs Bold"/>
                <a:cs typeface="TT Drugs Bold"/>
                <a:sym typeface="TT Drugs Bold"/>
              </a:rPr>
              <a:t>Improved Diagnosis:</a:t>
            </a:r>
            <a:r>
              <a:rPr lang="en-US" sz="2396">
                <a:solidFill>
                  <a:srgbClr val="FFFFFF"/>
                </a:solidFill>
                <a:latin typeface="TT Drugs"/>
                <a:ea typeface="TT Drugs"/>
                <a:cs typeface="TT Drugs"/>
                <a:sym typeface="TT Drugs"/>
              </a:rPr>
              <a:t> The model can automate the analysis of SPECT images, providing faster and more accurate classifications of hyperthyroidism types, reducing the burden on radiologists and minimizing human error.  </a:t>
            </a:r>
          </a:p>
          <a:p>
            <a:pPr algn="l">
              <a:lnSpc>
                <a:spcPts val="3115"/>
              </a:lnSpc>
            </a:pPr>
          </a:p>
          <a:p>
            <a:pPr algn="l" marL="517473" indent="-258737" lvl="1">
              <a:lnSpc>
                <a:spcPts val="3115"/>
              </a:lnSpc>
              <a:buFont typeface="Arial"/>
              <a:buChar char="•"/>
            </a:pPr>
            <a:r>
              <a:rPr lang="en-US" b="true" sz="2396">
                <a:solidFill>
                  <a:srgbClr val="FFFFFF"/>
                </a:solidFill>
                <a:latin typeface="TT Drugs Bold"/>
                <a:ea typeface="TT Drugs Bold"/>
                <a:cs typeface="TT Drugs Bold"/>
                <a:sym typeface="TT Drugs Bold"/>
              </a:rPr>
              <a:t>Efficiency in Workflow:</a:t>
            </a:r>
            <a:r>
              <a:rPr lang="en-US" sz="2396">
                <a:solidFill>
                  <a:srgbClr val="FFFFFF"/>
                </a:solidFill>
                <a:latin typeface="TT Drugs"/>
                <a:ea typeface="TT Drugs"/>
                <a:cs typeface="TT Drugs"/>
                <a:sym typeface="TT Drugs"/>
              </a:rPr>
              <a:t> Automating repetitive tasks like image analysis allows healthcare professionals to focus on more critical aspects of patient care, improving overall efficiency and reducing wait times for diagnosis. </a:t>
            </a:r>
          </a:p>
          <a:p>
            <a:pPr algn="l">
              <a:lnSpc>
                <a:spcPts val="3115"/>
              </a:lnSpc>
            </a:pPr>
          </a:p>
          <a:p>
            <a:pPr algn="l" marL="517473" indent="-258737" lvl="1">
              <a:lnSpc>
                <a:spcPts val="3115"/>
              </a:lnSpc>
              <a:buFont typeface="Arial"/>
              <a:buChar char="•"/>
            </a:pPr>
            <a:r>
              <a:rPr lang="en-US" b="true" sz="2396">
                <a:solidFill>
                  <a:srgbClr val="FFFFFF"/>
                </a:solidFill>
                <a:latin typeface="TT Drugs Bold"/>
                <a:ea typeface="TT Drugs Bold"/>
                <a:cs typeface="TT Drugs Bold"/>
                <a:sym typeface="TT Drugs Bold"/>
              </a:rPr>
              <a:t>Enhanced Accessibility:</a:t>
            </a:r>
            <a:r>
              <a:rPr lang="en-US" sz="2396">
                <a:solidFill>
                  <a:srgbClr val="FFFFFF"/>
                </a:solidFill>
                <a:latin typeface="TT Drugs"/>
                <a:ea typeface="TT Drugs"/>
                <a:cs typeface="TT Drugs"/>
                <a:sym typeface="TT Drugs"/>
              </a:rPr>
              <a:t> With advancements in natural language processing (NLP), the model could be expanded to analyze patients' descriptions of symptoms in everyday language, making it easier for individuals to seek preliminary advice from the comfort of their homes.  </a:t>
            </a:r>
          </a:p>
          <a:p>
            <a:pPr algn="l">
              <a:lnSpc>
                <a:spcPts val="3115"/>
              </a:lnSpc>
            </a:pPr>
          </a:p>
          <a:p>
            <a:pPr algn="l" marL="517473" indent="-258737" lvl="1">
              <a:lnSpc>
                <a:spcPts val="3115"/>
              </a:lnSpc>
              <a:buFont typeface="Arial"/>
              <a:buChar char="•"/>
            </a:pPr>
            <a:r>
              <a:rPr lang="en-US" b="true" sz="2396">
                <a:solidFill>
                  <a:srgbClr val="FFFFFF"/>
                </a:solidFill>
                <a:latin typeface="TT Drugs Bold"/>
                <a:ea typeface="TT Drugs Bold"/>
                <a:cs typeface="TT Drugs Bold"/>
                <a:sym typeface="TT Drugs Bold"/>
              </a:rPr>
              <a:t>Support for Research:</a:t>
            </a:r>
            <a:r>
              <a:rPr lang="en-US" sz="2396">
                <a:solidFill>
                  <a:srgbClr val="FFFFFF"/>
                </a:solidFill>
                <a:latin typeface="TT Drugs"/>
                <a:ea typeface="TT Drugs"/>
                <a:cs typeface="TT Drugs"/>
                <a:sym typeface="TT Drugs"/>
              </a:rPr>
              <a:t> </a:t>
            </a:r>
            <a:r>
              <a:rPr lang="en-US" sz="2396">
                <a:solidFill>
                  <a:srgbClr val="FFFFFF"/>
                </a:solidFill>
                <a:latin typeface="TT Drugs"/>
                <a:ea typeface="TT Drugs"/>
                <a:cs typeface="TT Drugs"/>
                <a:sym typeface="TT Drugs"/>
              </a:rPr>
              <a:t> The model's ability to uncover hidden patterns in medical data can help the institution advance its research capabilities, potentially discovering new correlations or early indicators of disease.  </a:t>
            </a:r>
          </a:p>
          <a:p>
            <a:pPr algn="l">
              <a:lnSpc>
                <a:spcPts val="3115"/>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102132"/>
        </a:solidFill>
      </p:bgPr>
    </p:bg>
    <p:spTree>
      <p:nvGrpSpPr>
        <p:cNvPr id="1" name=""/>
        <p:cNvGrpSpPr/>
        <p:nvPr/>
      </p:nvGrpSpPr>
      <p:grpSpPr>
        <a:xfrm>
          <a:off x="0" y="0"/>
          <a:ext cx="0" cy="0"/>
          <a:chOff x="0" y="0"/>
          <a:chExt cx="0" cy="0"/>
        </a:xfrm>
      </p:grpSpPr>
      <p:sp>
        <p:nvSpPr>
          <p:cNvPr name="AutoShape 2" id="2"/>
          <p:cNvSpPr/>
          <p:nvPr/>
        </p:nvSpPr>
        <p:spPr>
          <a:xfrm flipH="true">
            <a:off x="4871094" y="1664970"/>
            <a:ext cx="8308953" cy="4762"/>
          </a:xfrm>
          <a:prstGeom prst="line">
            <a:avLst/>
          </a:prstGeom>
          <a:ln cap="rnd" w="9525">
            <a:solidFill>
              <a:srgbClr val="FFFFFF"/>
            </a:solidFill>
            <a:prstDash val="solid"/>
            <a:headEnd type="none" len="sm" w="sm"/>
            <a:tailEnd type="none" len="sm" w="sm"/>
          </a:ln>
        </p:spPr>
      </p:sp>
      <p:sp>
        <p:nvSpPr>
          <p:cNvPr name="TextBox 3" id="3"/>
          <p:cNvSpPr txBox="true"/>
          <p:nvPr/>
        </p:nvSpPr>
        <p:spPr>
          <a:xfrm rot="0">
            <a:off x="3555116" y="942975"/>
            <a:ext cx="11501810" cy="721995"/>
          </a:xfrm>
          <a:prstGeom prst="rect">
            <a:avLst/>
          </a:prstGeom>
        </p:spPr>
        <p:txBody>
          <a:bodyPr anchor="t" rtlCol="false" tIns="0" lIns="0" bIns="0" rIns="0">
            <a:spAutoFit/>
          </a:bodyPr>
          <a:lstStyle/>
          <a:p>
            <a:pPr algn="ctr">
              <a:lnSpc>
                <a:spcPts val="5879"/>
              </a:lnSpc>
            </a:pPr>
            <a:r>
              <a:rPr lang="en-US" sz="4199" b="true">
                <a:solidFill>
                  <a:srgbClr val="FFFFFF"/>
                </a:solidFill>
                <a:latin typeface="TT Drugs Bold"/>
                <a:ea typeface="TT Drugs Bold"/>
                <a:cs typeface="TT Drugs Bold"/>
                <a:sym typeface="TT Drugs Bold"/>
              </a:rPr>
              <a:t>Benefits of the model to healthcare system</a:t>
            </a:r>
          </a:p>
        </p:txBody>
      </p:sp>
      <p:sp>
        <p:nvSpPr>
          <p:cNvPr name="TextBox 4" id="4"/>
          <p:cNvSpPr txBox="true"/>
          <p:nvPr/>
        </p:nvSpPr>
        <p:spPr>
          <a:xfrm rot="0">
            <a:off x="921741" y="2062002"/>
            <a:ext cx="16768558" cy="3903385"/>
          </a:xfrm>
          <a:prstGeom prst="rect">
            <a:avLst/>
          </a:prstGeom>
        </p:spPr>
        <p:txBody>
          <a:bodyPr anchor="t" rtlCol="false" tIns="0" lIns="0" bIns="0" rIns="0">
            <a:spAutoFit/>
          </a:bodyPr>
          <a:lstStyle/>
          <a:p>
            <a:pPr algn="l">
              <a:lnSpc>
                <a:spcPts val="3115"/>
              </a:lnSpc>
            </a:pPr>
          </a:p>
          <a:p>
            <a:pPr algn="l" marL="517473" indent="-258737" lvl="1">
              <a:lnSpc>
                <a:spcPts val="3115"/>
              </a:lnSpc>
              <a:buFont typeface="Arial"/>
              <a:buChar char="•"/>
            </a:pPr>
            <a:r>
              <a:rPr lang="en-US" sz="2396">
                <a:solidFill>
                  <a:srgbClr val="FFFFFF"/>
                </a:solidFill>
                <a:latin typeface="TT Drugs"/>
                <a:ea typeface="TT Drugs"/>
                <a:cs typeface="TT Drugs"/>
                <a:sym typeface="TT Drugs"/>
              </a:rPr>
              <a:t> </a:t>
            </a:r>
            <a:r>
              <a:rPr lang="en-US" b="true" sz="2396">
                <a:solidFill>
                  <a:srgbClr val="FFFFFF"/>
                </a:solidFill>
                <a:latin typeface="TT Drugs Bold"/>
                <a:ea typeface="TT Drugs Bold"/>
                <a:cs typeface="TT Drugs Bold"/>
                <a:sym typeface="TT Drugs Bold"/>
              </a:rPr>
              <a:t>Scalability for Remote Healthcare:</a:t>
            </a:r>
            <a:r>
              <a:rPr lang="en-US" sz="2396">
                <a:solidFill>
                  <a:srgbClr val="FFFFFF"/>
                </a:solidFill>
                <a:latin typeface="TT Drugs"/>
                <a:ea typeface="TT Drugs"/>
                <a:cs typeface="TT Drugs"/>
                <a:sym typeface="TT Drugs"/>
              </a:rPr>
              <a:t> The system can be integrated into telemedicine platforms, enabling healthcare institutions to offer diagnostic services in remote or underserved areas without the need for specialized infrastructure or personnel on-site. </a:t>
            </a:r>
          </a:p>
          <a:p>
            <a:pPr algn="l">
              <a:lnSpc>
                <a:spcPts val="3115"/>
              </a:lnSpc>
            </a:pPr>
          </a:p>
          <a:p>
            <a:pPr algn="l" marL="517473" indent="-258737" lvl="1">
              <a:lnSpc>
                <a:spcPts val="3115"/>
              </a:lnSpc>
              <a:buFont typeface="Arial"/>
              <a:buChar char="•"/>
            </a:pPr>
            <a:r>
              <a:rPr lang="en-US" sz="2396">
                <a:solidFill>
                  <a:srgbClr val="FFFFFF"/>
                </a:solidFill>
                <a:latin typeface="TT Drugs"/>
                <a:ea typeface="TT Drugs"/>
                <a:cs typeface="TT Drugs"/>
                <a:sym typeface="TT Drugs"/>
              </a:rPr>
              <a:t> </a:t>
            </a:r>
            <a:r>
              <a:rPr lang="en-US" b="true" sz="2396">
                <a:solidFill>
                  <a:srgbClr val="FFFFFF"/>
                </a:solidFill>
                <a:latin typeface="TT Drugs Bold"/>
                <a:ea typeface="TT Drugs Bold"/>
                <a:cs typeface="TT Drugs Bold"/>
                <a:sym typeface="TT Drugs Bold"/>
              </a:rPr>
              <a:t>Future Integration: </a:t>
            </a:r>
            <a:r>
              <a:rPr lang="en-US" sz="2396">
                <a:solidFill>
                  <a:srgbClr val="FFFFFF"/>
                </a:solidFill>
                <a:latin typeface="TT Drugs"/>
                <a:ea typeface="TT Drugs"/>
                <a:cs typeface="TT Drugs"/>
                <a:sym typeface="TT Drugs"/>
              </a:rPr>
              <a:t>The model could be further developed to incorporate patient history, lab results, and symptom descriptions, creating a comprehensive tool for personalized medicine and predictive analytics. </a:t>
            </a:r>
          </a:p>
          <a:p>
            <a:pPr algn="l">
              <a:lnSpc>
                <a:spcPts val="3115"/>
              </a:lnSpc>
            </a:pPr>
          </a:p>
          <a:p>
            <a:pPr algn="l">
              <a:lnSpc>
                <a:spcPts val="3115"/>
              </a:lnSpc>
            </a:pPr>
          </a:p>
          <a:p>
            <a:pPr algn="l">
              <a:lnSpc>
                <a:spcPts val="3115"/>
              </a:lnSpc>
            </a:pPr>
          </a:p>
        </p:txBody>
      </p:sp>
      <p:sp>
        <p:nvSpPr>
          <p:cNvPr name="TextBox 5" id="5"/>
          <p:cNvSpPr txBox="true"/>
          <p:nvPr/>
        </p:nvSpPr>
        <p:spPr>
          <a:xfrm rot="0">
            <a:off x="597700" y="6570225"/>
            <a:ext cx="17092599" cy="935509"/>
          </a:xfrm>
          <a:prstGeom prst="rect">
            <a:avLst/>
          </a:prstGeom>
        </p:spPr>
        <p:txBody>
          <a:bodyPr anchor="t" rtlCol="false" tIns="0" lIns="0" bIns="0" rIns="0">
            <a:spAutoFit/>
          </a:bodyPr>
          <a:lstStyle/>
          <a:p>
            <a:pPr algn="ctr">
              <a:lnSpc>
                <a:spcPts val="3689"/>
              </a:lnSpc>
              <a:spcBef>
                <a:spcPct val="0"/>
              </a:spcBef>
            </a:pPr>
            <a:r>
              <a:rPr lang="en-US" sz="2837">
                <a:solidFill>
                  <a:srgbClr val="FFFFFF"/>
                </a:solidFill>
                <a:latin typeface="Arapey"/>
                <a:ea typeface="Arapey"/>
                <a:cs typeface="Arapey"/>
                <a:sym typeface="Arapey"/>
              </a:rPr>
              <a:t>By adopting such advanced tools, the institute positions itself as a leader in innovative, patient-centered care while paving the way for future possibilities in AI-driven healthcare.</a:t>
            </a:r>
          </a:p>
        </p:txBody>
      </p:sp>
      <p:sp>
        <p:nvSpPr>
          <p:cNvPr name="AutoShape 6" id="6"/>
          <p:cNvSpPr/>
          <p:nvPr/>
        </p:nvSpPr>
        <p:spPr>
          <a:xfrm flipH="true">
            <a:off x="4871094" y="6398775"/>
            <a:ext cx="8308953" cy="0"/>
          </a:xfrm>
          <a:prstGeom prst="line">
            <a:avLst/>
          </a:prstGeom>
          <a:ln cap="rnd" w="9525">
            <a:solidFill>
              <a:srgbClr val="FFFFFF"/>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1307687" y="2032914"/>
            <a:ext cx="10666749" cy="2957322"/>
          </a:xfrm>
          <a:prstGeom prst="rect">
            <a:avLst/>
          </a:prstGeom>
        </p:spPr>
        <p:txBody>
          <a:bodyPr anchor="t" rtlCol="false" tIns="0" lIns="0" bIns="0" rIns="0">
            <a:spAutoFit/>
          </a:bodyPr>
          <a:lstStyle/>
          <a:p>
            <a:pPr algn="l">
              <a:lnSpc>
                <a:spcPts val="11544"/>
              </a:lnSpc>
            </a:pPr>
            <a:r>
              <a:rPr lang="en-US" sz="10400">
                <a:solidFill>
                  <a:srgbClr val="FFFFFF"/>
                </a:solidFill>
                <a:latin typeface="TT Drugs"/>
                <a:ea typeface="TT Drugs"/>
                <a:cs typeface="TT Drugs"/>
                <a:sym typeface="TT Drugs"/>
              </a:rPr>
              <a:t>What we need from you</a:t>
            </a:r>
          </a:p>
        </p:txBody>
      </p:sp>
      <p:sp>
        <p:nvSpPr>
          <p:cNvPr name="AutoShape 3" id="3"/>
          <p:cNvSpPr/>
          <p:nvPr/>
        </p:nvSpPr>
        <p:spPr>
          <a:xfrm rot="0">
            <a:off x="1307687" y="1403908"/>
            <a:ext cx="15789202" cy="0"/>
          </a:xfrm>
          <a:prstGeom prst="line">
            <a:avLst/>
          </a:prstGeom>
          <a:ln cap="rnd" w="9525">
            <a:solidFill>
              <a:srgbClr val="FFFFFF"/>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DAGW7c4jcio</dc:identifier>
  <dcterms:modified xsi:type="dcterms:W3CDTF">2011-08-01T06:04:30Z</dcterms:modified>
  <cp:revision>1</cp:revision>
  <dc:title>Your Title Goes Here</dc:title>
</cp:coreProperties>
</file>