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54" r:id="rId2"/>
    <p:sldId id="463" r:id="rId3"/>
    <p:sldId id="464" r:id="rId4"/>
    <p:sldId id="468" r:id="rId5"/>
    <p:sldId id="484" r:id="rId6"/>
    <p:sldId id="482" r:id="rId7"/>
    <p:sldId id="481" r:id="rId8"/>
    <p:sldId id="483" r:id="rId9"/>
    <p:sldId id="480" r:id="rId10"/>
    <p:sldId id="485" r:id="rId11"/>
    <p:sldId id="490" r:id="rId12"/>
    <p:sldId id="486" r:id="rId13"/>
    <p:sldId id="488" r:id="rId14"/>
    <p:sldId id="487" r:id="rId15"/>
    <p:sldId id="489" r:id="rId16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900"/>
    <a:srgbClr val="FF9900"/>
    <a:srgbClr val="F6D381"/>
    <a:srgbClr val="DE551A"/>
    <a:srgbClr val="328ECA"/>
    <a:srgbClr val="E07445"/>
    <a:srgbClr val="99FF33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06" autoAdjust="0"/>
    <p:restoredTop sz="77564" autoAdjust="0"/>
  </p:normalViewPr>
  <p:slideViewPr>
    <p:cSldViewPr>
      <p:cViewPr>
        <p:scale>
          <a:sx n="128" d="100"/>
          <a:sy n="128" d="100"/>
        </p:scale>
        <p:origin x="14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688" y="96"/>
      </p:cViewPr>
      <p:guideLst>
        <p:guide orient="horz" pos="2910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4" y="0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51C58-7DE8-47EE-9E4C-3061DE07EBC2}" type="datetimeFigureOut">
              <a:rPr lang="en-US"/>
              <a:pPr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4" y="8772379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023157-A05D-4D82-A7B4-3DCB557643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defTabSz="92105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174" y="0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r" defTabSz="92105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638" y="4387767"/>
            <a:ext cx="5558801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379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defTabSz="92105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174" y="8772379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r" defTabSz="921053">
              <a:defRPr sz="1200"/>
            </a:lvl1pPr>
          </a:lstStyle>
          <a:p>
            <a:fld id="{7F1201CB-5124-4DF0-954D-294EB29CAD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+mj-lt"/>
                <a:cs typeface="Trajan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  <a:cs typeface="Garamond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5800"/>
            <a:ext cx="9144000" cy="5638800"/>
          </a:xfrm>
        </p:spPr>
        <p:txBody>
          <a:bodyPr lIns="274320" tIns="274320"/>
          <a:lstStyle>
            <a:lvl1pPr>
              <a:spcBef>
                <a:spcPts val="12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0"/>
          </p:nvPr>
        </p:nvSpPr>
        <p:spPr>
          <a:xfrm>
            <a:off x="1295400" y="0"/>
            <a:ext cx="6553200" cy="685800"/>
          </a:xfrm>
        </p:spPr>
        <p:txBody>
          <a:bodyPr anchor="ctr"/>
          <a:lstStyle>
            <a:lvl1pPr>
              <a:defRPr sz="26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85800"/>
            <a:ext cx="40386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553200" cy="6858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2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127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27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2390"/>
            <a:ext cx="21986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6400802"/>
            <a:ext cx="23495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6200"/>
            <a:ext cx="12334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2271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4"/>
          <p:cNvSpPr>
            <a:spLocks noChangeArrowheads="1"/>
          </p:cNvSpPr>
          <p:nvPr userDrawn="1"/>
        </p:nvSpPr>
        <p:spPr bwMode="auto">
          <a:xfrm>
            <a:off x="0" y="6324600"/>
            <a:ext cx="9144000" cy="269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360069" y="6400802"/>
            <a:ext cx="423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Motion Tracking Comparison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sz="3600" dirty="0" smtClean="0"/>
              <a:t>HTC Vive and </a:t>
            </a:r>
            <a:r>
              <a:rPr lang="en-US" sz="3600" dirty="0" err="1"/>
              <a:t>Vicon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  <a:p>
            <a:endParaRPr lang="en-US" sz="2100" dirty="0"/>
          </a:p>
          <a:p>
            <a:r>
              <a:rPr lang="en-US" sz="2100" b="1" dirty="0" err="1"/>
              <a:t>Yuanqing</a:t>
            </a:r>
            <a:r>
              <a:rPr lang="en-US" sz="2100" b="1" dirty="0"/>
              <a:t> Hong, Xin </a:t>
            </a:r>
            <a:r>
              <a:rPr lang="en-US" sz="2100" b="1" dirty="0" err="1"/>
              <a:t>Jin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260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6890" y="4313871"/>
            <a:ext cx="1031052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Labview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1840" y="990600"/>
            <a:ext cx="1333759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665" y="3390899"/>
            <a:ext cx="3080318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5179" y="4311203"/>
            <a:ext cx="757580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Vicon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28199" y="1928338"/>
            <a:ext cx="710451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Unity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564503" y="2467928"/>
            <a:ext cx="408432" cy="1845942"/>
          </a:xfrm>
          <a:prstGeom prst="downArrow">
            <a:avLst>
              <a:gd name="adj1" fmla="val 558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4260" y="27517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52759" y="4486866"/>
            <a:ext cx="704131" cy="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63953" y="4313871"/>
            <a:ext cx="1107997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LocalFile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94768" y="972406"/>
            <a:ext cx="3080317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3397977"/>
            <a:ext cx="3080318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40714" y="4311203"/>
            <a:ext cx="757580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Vicon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842509" y="1729264"/>
            <a:ext cx="710451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98294" y="4486866"/>
            <a:ext cx="704131" cy="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32704" y="1904927"/>
            <a:ext cx="704131" cy="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0932" y="1720261"/>
            <a:ext cx="1107997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LocalFile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783932" y="5307759"/>
            <a:ext cx="457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Synchronized by system clock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Sampling Time: 240Hz (193Hz)</a:t>
            </a:r>
          </a:p>
          <a:p>
            <a:r>
              <a:rPr lang="en-US" dirty="0" smtClean="0"/>
              <a:t>Vive Sampling Time:   120Hz (89Hz)</a:t>
            </a:r>
          </a:p>
        </p:txBody>
      </p:sp>
    </p:spTree>
    <p:extLst>
      <p:ext uri="{BB962C8B-B14F-4D97-AF65-F5344CB8AC3E}">
        <p14:creationId xmlns:p14="http://schemas.microsoft.com/office/powerpoint/2010/main" val="11254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0" y="838200"/>
            <a:ext cx="4572000" cy="4783127"/>
            <a:chOff x="304800" y="779473"/>
            <a:chExt cx="5823032" cy="54688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" y="4053478"/>
              <a:ext cx="5792552" cy="21948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779473"/>
              <a:ext cx="5791200" cy="321126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1452594" y="790359"/>
              <a:ext cx="0" cy="3799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01834" y="779473"/>
              <a:ext cx="0" cy="3429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87834" y="779473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40034" y="779473"/>
              <a:ext cx="0" cy="3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78234" y="779473"/>
              <a:ext cx="0" cy="45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16434" y="779473"/>
              <a:ext cx="0" cy="533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54634" y="779473"/>
              <a:ext cx="0" cy="502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202531" y="1160473"/>
              <a:ext cx="261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333083" y="2684473"/>
              <a:ext cx="130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812131" y="931873"/>
              <a:ext cx="48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171283" y="2608273"/>
              <a:ext cx="130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939298" y="1312873"/>
              <a:ext cx="200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878931" y="2913073"/>
              <a:ext cx="261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564732" y="1722008"/>
              <a:ext cx="413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624263" y="3446473"/>
              <a:ext cx="353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685883" y="2074873"/>
              <a:ext cx="130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707732" y="3751273"/>
              <a:ext cx="108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317332" y="1922473"/>
              <a:ext cx="337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524083" y="3446473"/>
              <a:ext cx="130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447800" y="57912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Method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432" y="838200"/>
            <a:ext cx="4531232" cy="2787303"/>
          </a:xfrm>
          <a:prstGeom prst="rect">
            <a:avLst/>
          </a:prstGeom>
        </p:spPr>
      </p:pic>
      <p:cxnSp>
        <p:nvCxnSpPr>
          <p:cNvPr id="89" name="Straight Connector 88"/>
          <p:cNvCxnSpPr/>
          <p:nvPr/>
        </p:nvCxnSpPr>
        <p:spPr>
          <a:xfrm>
            <a:off x="5315265" y="1160765"/>
            <a:ext cx="0" cy="1443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119777" y="2504348"/>
            <a:ext cx="328430" cy="19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248400" y="1022855"/>
            <a:ext cx="0" cy="148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024088" y="2404892"/>
            <a:ext cx="291524" cy="129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05600" y="1304722"/>
            <a:ext cx="0" cy="143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629400" y="2704286"/>
            <a:ext cx="251648" cy="191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162800" y="1676400"/>
            <a:ext cx="0" cy="1398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791200" y="971492"/>
            <a:ext cx="0" cy="148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620000" y="1910132"/>
            <a:ext cx="0" cy="147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077200" y="1996025"/>
            <a:ext cx="0" cy="147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534400" y="1798889"/>
            <a:ext cx="0" cy="147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991600" y="1470696"/>
            <a:ext cx="0" cy="147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381999" y="3170807"/>
            <a:ext cx="304801" cy="157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48207" y="2423603"/>
            <a:ext cx="266794" cy="80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744521" y="2423603"/>
            <a:ext cx="270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231226" y="3170807"/>
            <a:ext cx="236373" cy="157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881048" y="2895600"/>
            <a:ext cx="323985" cy="27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467599" y="3328155"/>
            <a:ext cx="381001" cy="10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629400" y="2704286"/>
            <a:ext cx="304799" cy="236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838168" y="1507386"/>
            <a:ext cx="4637" cy="147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48" y="3723548"/>
            <a:ext cx="4486652" cy="1897779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5313095" y="2133600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849250" y="2437702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791200" y="1966985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248400" y="2033631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6705600" y="2268989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162800" y="2604317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7620000" y="2886191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078343" y="2909674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534400" y="2767586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991600" y="2452985"/>
            <a:ext cx="0" cy="4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234414" y="4125644"/>
            <a:ext cx="663887" cy="502633"/>
          </a:xfrm>
          <a:prstGeom prst="line">
            <a:avLst/>
          </a:prstGeom>
          <a:ln w="3175">
            <a:solidFill>
              <a:srgbClr val="FF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34414" y="3980063"/>
            <a:ext cx="682296" cy="64821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315612" y="5791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Translation Movement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7" y="1023882"/>
            <a:ext cx="6551393" cy="4866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2420" y="2167778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4190" y="100063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(mm)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1846" y="21309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63368" y="51264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0797" y="21149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90796" y="35598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21.1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4595" y="5108000"/>
            <a:ext cx="61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Rotation Movement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" y="983271"/>
            <a:ext cx="66167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2420" y="2167778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4190" y="100063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(mm)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1846" y="21309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63368" y="51264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0797" y="21149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65771" y="35646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33.0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6676" y="51356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15.6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Random Movement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2420" y="2167778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4190" y="100063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(mm)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1846" y="21309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63368" y="51264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0797" y="21149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90796" y="35598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4595" y="5108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" y="1056054"/>
            <a:ext cx="66167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9049" y="1821552"/>
            <a:ext cx="599887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45737" y="1821552"/>
            <a:ext cx="533724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8818" y="2696592"/>
            <a:ext cx="765296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9992" y="2695910"/>
            <a:ext cx="875570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10.2mm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6345" y="3758623"/>
            <a:ext cx="765296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6.7mm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4420" y="3763493"/>
            <a:ext cx="875570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30.2mm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6345" y="4737964"/>
            <a:ext cx="765296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5.0mm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25899" y="4726134"/>
            <a:ext cx="875570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24.3mm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3392" y="2348312"/>
            <a:ext cx="3302467" cy="22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403727"/>
            <a:ext cx="3319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3392" y="4490073"/>
            <a:ext cx="3302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68101" y="1767573"/>
            <a:ext cx="7758" cy="3585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0722" y="1767190"/>
            <a:ext cx="3287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1767190"/>
            <a:ext cx="0" cy="361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3392" y="5376509"/>
            <a:ext cx="3294709" cy="1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62667" y="1769484"/>
            <a:ext cx="0" cy="360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7378" y="1782028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341" y="2657914"/>
            <a:ext cx="2623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Set1: Translation </a:t>
            </a:r>
            <a:r>
              <a:rPr lang="en-US" sz="1600" dirty="0"/>
              <a:t>Movement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4918" y="3801366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Set2: </a:t>
            </a:r>
            <a:r>
              <a:rPr lang="en-US" sz="1600" dirty="0" smtClean="0"/>
              <a:t>Rotation</a:t>
            </a:r>
            <a:r>
              <a:rPr lang="en-US" sz="1600" dirty="0" smtClean="0"/>
              <a:t> </a:t>
            </a:r>
            <a:r>
              <a:rPr lang="en-US" sz="1600" dirty="0"/>
              <a:t>Movement</a:t>
            </a: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1926" y="4783779"/>
            <a:ext cx="251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Set3: </a:t>
            </a:r>
            <a:r>
              <a:rPr lang="en-US" sz="1600" dirty="0" smtClean="0"/>
              <a:t>Random</a:t>
            </a:r>
            <a:r>
              <a:rPr lang="en-US" sz="1600" dirty="0" smtClean="0"/>
              <a:t> </a:t>
            </a:r>
            <a:r>
              <a:rPr lang="en-US" sz="1600" dirty="0" smtClean="0"/>
              <a:t>Movement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5453" y="1831419"/>
            <a:ext cx="599887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92141" y="1831419"/>
            <a:ext cx="533724" cy="382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5222" y="27064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5.1mm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6396" y="27057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22.7mm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12749" y="376849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5.9mm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80824" y="37733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36.5mm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12749" y="47478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7.4mm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72303" y="473600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20.8mm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009071" y="1779351"/>
            <a:ext cx="0" cy="360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63782" y="1791895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19690" y="1791895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212749" y="1791895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212749" y="5382272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212749" y="2370417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199319" y="3436954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228211" y="4490073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11573" y="1108845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Geometric Error </a:t>
            </a:r>
            <a:r>
              <a:rPr lang="en-US" b="1" dirty="0" smtClean="0"/>
              <a:t>Comparison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936197" y="1764112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939486" y="5369254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949445" y="2401159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939486" y="3324141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931003" y="4439640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56827" y="1756506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31003" y="554201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Method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58602" y="55535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</a:t>
            </a:r>
            <a:r>
              <a:rPr lang="en-US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85800"/>
            <a:ext cx="7518400" cy="5638800"/>
          </a:xfrm>
        </p:spPr>
      </p:pic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30" y="1259121"/>
            <a:ext cx="3657600" cy="487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5578" y="5161005"/>
            <a:ext cx="1031052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Labview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40528" y="1837734"/>
            <a:ext cx="1333759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03353" y="4238033"/>
            <a:ext cx="3080318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33867" y="5158337"/>
            <a:ext cx="757580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Vicon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966887" y="2775472"/>
            <a:ext cx="710451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3103191" y="3315062"/>
            <a:ext cx="408432" cy="1845942"/>
          </a:xfrm>
          <a:prstGeom prst="downArrow">
            <a:avLst>
              <a:gd name="adj1" fmla="val 558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32948" y="35989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2191447" y="5334000"/>
            <a:ext cx="704131" cy="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nut 8"/>
          <p:cNvSpPr/>
          <p:nvPr/>
        </p:nvSpPr>
        <p:spPr>
          <a:xfrm>
            <a:off x="5943600" y="1970132"/>
            <a:ext cx="304800" cy="3048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7437803" y="2294753"/>
            <a:ext cx="304800" cy="3048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7162800" y="3200400"/>
            <a:ext cx="304800" cy="3048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8212940" y="2447153"/>
            <a:ext cx="304800" cy="304800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781800" y="4572000"/>
            <a:ext cx="304800" cy="304800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81800" y="5527669"/>
            <a:ext cx="83820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2603" y="5334000"/>
            <a:ext cx="7788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Wand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77000" y="1837735"/>
            <a:ext cx="304800" cy="9377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83598" y="1501836"/>
            <a:ext cx="9584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Tracker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441" y="93833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Sets of Data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96056" y="1652539"/>
            <a:ext cx="6952544" cy="4234936"/>
            <a:chOff x="4352352" y="1989910"/>
            <a:chExt cx="4410647" cy="3420290"/>
          </a:xfrm>
        </p:grpSpPr>
        <p:grpSp>
          <p:nvGrpSpPr>
            <p:cNvPr id="9" name="Group 8"/>
            <p:cNvGrpSpPr/>
            <p:nvPr/>
          </p:nvGrpSpPr>
          <p:grpSpPr>
            <a:xfrm>
              <a:off x="4352352" y="1989910"/>
              <a:ext cx="4410647" cy="3420290"/>
              <a:chOff x="432787" y="1171326"/>
              <a:chExt cx="7730867" cy="408647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463003" y="1171326"/>
                <a:ext cx="3670433" cy="35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/>
                  <a:t>Geometric Error for Position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80658" y="182465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RMS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91406" y="1820819"/>
                <a:ext cx="620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Max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3699" y="2662260"/>
                <a:ext cx="889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2.7mm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83573" y="2678261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10.2mm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66461" y="3701664"/>
                <a:ext cx="889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6.7mm</a:t>
                </a:r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659302" y="3722392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30.2mm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79103" y="4650816"/>
                <a:ext cx="889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5.0mm</a:t>
                </a:r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91406" y="4638371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24.3mm</a:t>
                </a:r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57199" y="2334384"/>
                <a:ext cx="77064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32787" y="3352800"/>
                <a:ext cx="77064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457199" y="4419600"/>
                <a:ext cx="77064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939718" y="1797842"/>
                <a:ext cx="9022" cy="345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5724" y="1773634"/>
                <a:ext cx="76735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32787" y="1773634"/>
                <a:ext cx="0" cy="34841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7199" y="5257800"/>
                <a:ext cx="76820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139242" y="1773634"/>
                <a:ext cx="0" cy="34831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60030" y="1797842"/>
                <a:ext cx="19819" cy="3458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575242" y="3213410"/>
              <a:ext cx="1740463" cy="47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Set1: Translation </a:t>
              </a:r>
              <a:r>
                <a:rPr lang="en-US" sz="1600" dirty="0"/>
                <a:t>Movement</a:t>
              </a:r>
            </a:p>
            <a:p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2302" y="4136904"/>
              <a:ext cx="1586621" cy="47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Set2: </a:t>
              </a:r>
              <a:r>
                <a:rPr lang="en-US" sz="1600" dirty="0" smtClean="0"/>
                <a:t>Rotation</a:t>
              </a:r>
              <a:r>
                <a:rPr lang="en-US" sz="1600" dirty="0" smtClean="0"/>
                <a:t> </a:t>
              </a:r>
              <a:r>
                <a:rPr lang="en-US" sz="1600" dirty="0"/>
                <a:t>Movement</a:t>
              </a:r>
            </a:p>
            <a:p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3969" y="4930337"/>
              <a:ext cx="1593739" cy="273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Set3: </a:t>
              </a:r>
              <a:r>
                <a:rPr lang="en-US" sz="1600" dirty="0" smtClean="0"/>
                <a:t>Random </a:t>
              </a:r>
              <a:r>
                <a:rPr lang="en-US" sz="1600" dirty="0" smtClean="0"/>
                <a:t>Movement</a:t>
              </a:r>
              <a:endParaRPr lang="en-US" sz="16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21892" y="594805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(movement </a:t>
            </a:r>
            <a:r>
              <a:rPr lang="en-US" dirty="0"/>
              <a:t>r</a:t>
            </a:r>
            <a:r>
              <a:rPr lang="en-US" dirty="0" smtClean="0"/>
              <a:t>ange: around 1 meter)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6524" y="1524000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Rotation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3056" y="1524000"/>
            <a:ext cx="1540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5431" y="1524000"/>
            <a:ext cx="137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Quaternion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89977" y="1295400"/>
            <a:ext cx="27630" cy="480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00800" y="1295400"/>
            <a:ext cx="0" cy="480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2134" y="2318266"/>
            <a:ext cx="75758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Vicon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7724" y="2318266"/>
            <a:ext cx="62933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Vive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301724" y="2971800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810" y="31110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30450" y="3247851"/>
            <a:ext cx="75758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Vicon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40389" y="3247851"/>
            <a:ext cx="62933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Vive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01724" y="3788780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6540" y="39780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323216" y="4572000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11648" y="3995724"/>
            <a:ext cx="75758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Vicon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21587" y="3995724"/>
            <a:ext cx="62933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Vive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23216" y="5410200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6540" y="48110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33056" y="4850369"/>
            <a:ext cx="75758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Vicon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42995" y="4850369"/>
            <a:ext cx="62933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44683" y="5575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88512" y="5564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6" grpId="0"/>
      <p:bldP spid="28" grpId="0" animBg="1"/>
      <p:bldP spid="29" grpId="0" animBg="1"/>
      <p:bldP spid="31" grpId="0"/>
      <p:bldP spid="32" grpId="0" animBg="1"/>
      <p:bldP spid="33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9069" y="2394530"/>
            <a:ext cx="4191000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Set1: Translation Movement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09493" y="2075369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0463" y="10351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(degrees)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8913" y="21062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8951" y="5189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90797" y="21149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90796" y="35598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8716" y="51932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6329" y="84397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Angles: Z-Y-X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332" r="3827" b="4445"/>
          <a:stretch/>
        </p:blipFill>
        <p:spPr>
          <a:xfrm>
            <a:off x="78752" y="1219781"/>
            <a:ext cx="6528041" cy="49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9069" y="2394530"/>
            <a:ext cx="4191000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Set1: Translation Movement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2420" y="2167778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0463" y="10351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(degrees)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31846" y="21309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63368" y="51264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90797" y="21149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90796" y="35598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74595" y="5108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6329" y="84397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Angles: X-Y-Z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" t="2975" r="3959" b="6197"/>
          <a:stretch/>
        </p:blipFill>
        <p:spPr>
          <a:xfrm>
            <a:off x="70107" y="1371490"/>
            <a:ext cx="6497867" cy="48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9069" y="2394530"/>
            <a:ext cx="4191000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Set3: Rotation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0467" y="893248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Angles: Z-Y-X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9493" y="2075369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0463" y="10351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(degrees)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68913" y="21062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28951" y="5189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797" y="21149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90796" y="35598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88716" y="51932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3333" r="2746" b="5556"/>
          <a:stretch/>
        </p:blipFill>
        <p:spPr>
          <a:xfrm>
            <a:off x="224517" y="1262580"/>
            <a:ext cx="6340784" cy="47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9069" y="2394530"/>
            <a:ext cx="4191000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6329" y="84397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Angles: X-Y-Z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9493" y="2075369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3541" y="3564636"/>
            <a:ext cx="32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0107" y="511564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0463" y="10351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Error (degrees)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71467" y="3011855"/>
            <a:ext cx="216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4403" y="4578302"/>
            <a:ext cx="2198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82357" y="1539366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68913" y="21062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9924" y="35656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28951" y="5189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173182" y="1539365"/>
            <a:ext cx="18613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797" y="21149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90796" y="35598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88716" y="5193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5555" y="1630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72184" y="16348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745757" y="1524000"/>
            <a:ext cx="2205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45757" y="1522542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32947" y="1539365"/>
            <a:ext cx="0" cy="436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45757" y="5883498"/>
            <a:ext cx="2187190" cy="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Set3: Rotation Movement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4445" r="2746" b="5556"/>
          <a:stretch/>
        </p:blipFill>
        <p:spPr>
          <a:xfrm>
            <a:off x="57539" y="1316967"/>
            <a:ext cx="6577862" cy="48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9069" y="2394530"/>
            <a:ext cx="4191000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1" y="880572"/>
            <a:ext cx="7591073" cy="5096437"/>
            <a:chOff x="3947274" y="2044927"/>
            <a:chExt cx="4815725" cy="3384504"/>
          </a:xfrm>
        </p:grpSpPr>
        <p:grpSp>
          <p:nvGrpSpPr>
            <p:cNvPr id="7" name="Group 6"/>
            <p:cNvGrpSpPr/>
            <p:nvPr/>
          </p:nvGrpSpPr>
          <p:grpSpPr>
            <a:xfrm>
              <a:off x="3947274" y="2044927"/>
              <a:ext cx="4815725" cy="3384504"/>
              <a:chOff x="-277224" y="1237059"/>
              <a:chExt cx="8440878" cy="404371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676891" y="1237059"/>
                <a:ext cx="5215395" cy="35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Orientation Error for Euler Angles (Z-Y-X)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80658" y="182465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RMS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91406" y="1820819"/>
                <a:ext cx="620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Max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-277224" y="2334384"/>
                <a:ext cx="84408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-277224" y="3348279"/>
                <a:ext cx="8416466" cy="45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-277224" y="4419600"/>
                <a:ext cx="8440878" cy="6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900401" y="1820819"/>
                <a:ext cx="9022" cy="34599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-277224" y="1773634"/>
                <a:ext cx="84164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-277224" y="1760522"/>
                <a:ext cx="0" cy="34841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-277224" y="5257800"/>
                <a:ext cx="8416465" cy="95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139242" y="1773634"/>
                <a:ext cx="0" cy="34831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058042" y="1785738"/>
                <a:ext cx="19819" cy="3458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277047" y="3190251"/>
              <a:ext cx="1740463" cy="47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Set1: Translation </a:t>
              </a:r>
              <a:r>
                <a:rPr lang="en-US" sz="1600" dirty="0"/>
                <a:t>Movement</a:t>
              </a:r>
            </a:p>
            <a:p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6302" y="4144119"/>
              <a:ext cx="1586621" cy="388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Set2: </a:t>
              </a:r>
              <a:r>
                <a:rPr lang="en-US" sz="1600" dirty="0" smtClean="0"/>
                <a:t>Rotation</a:t>
              </a:r>
              <a:r>
                <a:rPr lang="en-US" sz="1600" dirty="0" smtClean="0"/>
                <a:t> </a:t>
              </a:r>
              <a:r>
                <a:rPr lang="en-US" sz="1600" dirty="0"/>
                <a:t>Movement</a:t>
              </a:r>
            </a:p>
            <a:p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6927" y="4966599"/>
              <a:ext cx="1593739" cy="224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Set3</a:t>
              </a:r>
              <a:r>
                <a:rPr lang="en-US" sz="1600" dirty="0" smtClean="0"/>
                <a:t>: Random </a:t>
              </a:r>
              <a:r>
                <a:rPr lang="en-US" sz="1600" dirty="0" smtClean="0"/>
                <a:t>Movement</a:t>
              </a:r>
              <a:endParaRPr lang="en-US" sz="16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4902" y="59600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(Unit: degrees)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249591" y="3124200"/>
            <a:ext cx="3768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49591" y="2743200"/>
            <a:ext cx="3768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49591" y="4030702"/>
            <a:ext cx="3768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49591" y="4495800"/>
            <a:ext cx="3768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14234" y="5278156"/>
            <a:ext cx="3834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22348" y="5626935"/>
            <a:ext cx="3768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263568"/>
            <a:ext cx="0" cy="36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7534" y="2263568"/>
            <a:ext cx="0" cy="36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01225" y="2350168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1946" y="2766901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01225" y="317208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37803" y="3624834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8524" y="4041567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8524" y="4494486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50884" y="4899669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884" y="525760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60596" y="5644396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93298" y="23490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93297" y="27899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277443" y="31946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4931" y="23254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24930" y="277801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3.9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07246" y="32062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95933" y="2325938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86654" y="2742671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95933" y="314785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97176" y="3611797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95933" y="4074222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421521" y="4517153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412464" y="4886485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21521" y="5256662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455304" y="5620166"/>
            <a:ext cx="3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09085" y="48754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75" y="52691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307579" y="56391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07245" y="487543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264361" y="52781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271364" y="56131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4.6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78847" y="4504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279326" y="41022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282308" y="36306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233607" y="45292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224930" y="40461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214609" y="36316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On-screen Show (4:3)</PresentationFormat>
  <Paragraphs>252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Garamond</vt:lpstr>
      <vt:lpstr>ＭＳ Ｐゴシック</vt:lpstr>
      <vt:lpstr>Trajan Pro</vt:lpstr>
      <vt:lpstr>Arial</vt:lpstr>
      <vt:lpstr>Default Design</vt:lpstr>
      <vt:lpstr>Motion Tracking Comparison of HTC Vive and Vicon</vt:lpstr>
      <vt:lpstr>Method</vt:lpstr>
      <vt:lpstr>Experiments</vt:lpstr>
      <vt:lpstr>Orientation</vt:lpstr>
      <vt:lpstr>Set1: Translation Movement</vt:lpstr>
      <vt:lpstr>Set1: Translation Movement</vt:lpstr>
      <vt:lpstr>Set3: Rotation Movement</vt:lpstr>
      <vt:lpstr>Set3: Rotation Movement</vt:lpstr>
      <vt:lpstr>Summary</vt:lpstr>
      <vt:lpstr>New Experiment</vt:lpstr>
      <vt:lpstr>Methods</vt:lpstr>
      <vt:lpstr>Translation Movement</vt:lpstr>
      <vt:lpstr>Rotation Movement</vt:lpstr>
      <vt:lpstr>Random Movement</vt:lpstr>
      <vt:lpstr>Comparison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2017-03-20T02:18:26Z</dcterms:created>
  <dcterms:modified xsi:type="dcterms:W3CDTF">2017-08-09T05:11:50Z</dcterms:modified>
</cp:coreProperties>
</file>