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16"/>
  </p:notesMasterIdLst>
  <p:sldIdLst>
    <p:sldId id="256" r:id="rId2"/>
    <p:sldId id="265" r:id="rId3"/>
    <p:sldId id="267" r:id="rId4"/>
    <p:sldId id="268" r:id="rId5"/>
    <p:sldId id="258" r:id="rId6"/>
    <p:sldId id="269" r:id="rId7"/>
    <p:sldId id="272" r:id="rId8"/>
    <p:sldId id="274" r:id="rId9"/>
    <p:sldId id="273" r:id="rId10"/>
    <p:sldId id="275" r:id="rId11"/>
    <p:sldId id="257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697"/>
    <a:srgbClr val="0432FF"/>
    <a:srgbClr val="76A2F4"/>
    <a:srgbClr val="4D7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3632"/>
  </p:normalViewPr>
  <p:slideViewPr>
    <p:cSldViewPr snapToGrid="0" snapToObjects="1">
      <p:cViewPr varScale="1">
        <p:scale>
          <a:sx n="72" d="100"/>
          <a:sy n="72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86831-BD70-F24C-A373-49266F774F5F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05B1B-65DD-9B48-89CE-61D64086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4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8623-58E4-794F-96D8-ECA15360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F2942-A3EF-B845-8D96-D6EB2F24A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E39C-91E8-E744-B6E2-09718CEB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1D5D-1260-1A44-AE8A-45337993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67A2-E89F-C648-BF68-C5C6BE49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7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74A3-11C4-5344-B7BE-2FB9D4E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89906-D097-0B45-8FF1-9122B3A1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5741-0F78-DB4C-94DD-AB75AEB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AB56-44E2-344C-9BF4-E9D1DE93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BF55-27FB-AC41-AC90-1C2C9E68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25C98-6887-1243-9EEA-72C2E2069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CA1A-2CC9-4346-ABE0-E6A0A0F0A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57059-2E6D-AB48-AE89-D34CC7BC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87D8-7836-5943-BC2C-FFE94E53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F556-E4DF-B44D-B0AC-79193ED3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6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F1F4-F45D-D74C-B2ED-A3B47CBD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C1FB-FA3B-8042-8971-733C36306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B31B-A62E-BA4B-A5B6-00152695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AA08-3994-4E4A-938C-1CD15FA6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B92C-1540-8349-82BC-AC593773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033C47-15C9-0041-8309-6E30243C6F3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19200"/>
            <a:ext cx="105156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1939D93-B71A-5445-9F53-379E16AE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9377" r="39973" b="13326"/>
          <a:stretch/>
        </p:blipFill>
        <p:spPr>
          <a:xfrm>
            <a:off x="-1" y="6499785"/>
            <a:ext cx="4948519" cy="4010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3DC72F-BCF4-7C46-B89B-0FB0D8A0C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9377" r="39973" b="13326"/>
          <a:stretch/>
        </p:blipFill>
        <p:spPr>
          <a:xfrm>
            <a:off x="4948518" y="6520941"/>
            <a:ext cx="4948519" cy="401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CC2BF2-C70E-014D-BD48-89802DF6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188" t="79377" r="39973" b="13326"/>
          <a:stretch/>
        </p:blipFill>
        <p:spPr>
          <a:xfrm>
            <a:off x="9897037" y="6528733"/>
            <a:ext cx="2294966" cy="4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5046-26AD-0E40-916F-2E3E3CC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C76DA-7BFC-AB43-AA4A-A4B1EDAC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C0CC-89A3-F24C-A52E-B0ED7901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0E58-2002-5446-98C6-8631BCA3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4FC1-1784-024E-95E1-A92E9BF5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AB05-EA11-914E-8C4B-3FA5053D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9C1A-8F65-4A48-BF1F-14120CAC9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3A001-01BD-3147-8BE4-182D81287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0FC9-610B-7247-A004-5D03521F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E290-A79C-7A42-8E5D-48106CD8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D2A1E-E5E1-1745-A7AA-1D65843C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7063-A0EA-484C-924A-691D731D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238BC-D9EF-9B44-80A8-4EBE190B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53F5B-C0A4-9C4A-B308-56B6ECA35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1E03A-B577-4C48-9CAF-251BC7DBE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ECAF5-7530-4943-978B-AC546A3FD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646C5-F9C8-204C-8E8A-10A2B7C9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7FD4F-F2F2-E541-AF61-BBD9B33B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77DEB-9218-4E4E-AB6E-255D765F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5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025-541C-9F4F-97E8-A3031546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10054-3B2D-8E43-A46F-05C6C86C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E9DD9-AA26-2F41-9C36-ADED0C25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CABC2-7207-5443-9086-4EBAABE9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D096F-38A6-FF45-96D9-F31ECB68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E019C-BAAB-1D49-9B1E-F5DCC66E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E768F-CAB2-BE43-800E-3746AF7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ADA0-B2DB-5549-89C3-F07824E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94B9-E154-B643-B0B9-80ED6306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73A9-C37F-FA42-BDF2-7ED86385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C028C-C952-4148-AAD3-E760F448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89394-1846-BF42-ADB0-AE4781EF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6AD10-E93A-F548-B3B8-6BE9ADA1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9A15-92EA-C942-8BC2-469A6889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45EDC-D190-CB4E-BA71-BC1534C69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0249E-0A62-8C40-8FB8-53F8DB02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8C4E-58F9-8C44-A5F7-45EBFC9A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8230C-0076-0B48-836F-801360BE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7A67-B881-6143-A364-F8E594BF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0D2A6-C654-1443-B10C-6B49140F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4A0D1-0335-7144-81CD-53CDAA41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1150"/>
            <a:ext cx="10515600" cy="459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02DB-75A6-F94D-9A99-9F3786A53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404-B508-0240-A591-1FF8C9CF4FD8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CB599-C078-034A-80F9-178FD93C4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25F7-9251-0A4B-BF99-6ADCAFE30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9760-ED66-D541-9F23-435C4B7E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alytics-insurance/how-to-determine-the-best-model-6b9c584d0d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E0533-2B8E-7248-80BB-9A383720A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28F7CF-FEE9-CD4F-9364-91EB8240F753}"/>
              </a:ext>
            </a:extLst>
          </p:cNvPr>
          <p:cNvSpPr/>
          <p:nvPr/>
        </p:nvSpPr>
        <p:spPr>
          <a:xfrm>
            <a:off x="227598" y="238327"/>
            <a:ext cx="78457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MORTGAGE DEFAULT RISK 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&amp;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314183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4A27-6072-264A-9935-8D7439E5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Design - What is the purpose of a model?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315F95-B278-AD49-9BD8-F9B32AC219CF}"/>
              </a:ext>
            </a:extLst>
          </p:cNvPr>
          <p:cNvSpPr txBox="1"/>
          <p:nvPr/>
        </p:nvSpPr>
        <p:spPr>
          <a:xfrm>
            <a:off x="3915788" y="1681761"/>
            <a:ext cx="1120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8DF123-A2C4-BA4A-B39E-45722443C60F}"/>
              </a:ext>
            </a:extLst>
          </p:cNvPr>
          <p:cNvSpPr txBox="1"/>
          <p:nvPr/>
        </p:nvSpPr>
        <p:spPr>
          <a:xfrm>
            <a:off x="9815406" y="1755083"/>
            <a:ext cx="1120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16FC1F-DC3D-9B43-8313-001FD3168764}"/>
              </a:ext>
            </a:extLst>
          </p:cNvPr>
          <p:cNvSpPr txBox="1"/>
          <p:nvPr/>
        </p:nvSpPr>
        <p:spPr>
          <a:xfrm>
            <a:off x="3022659" y="3506087"/>
            <a:ext cx="3618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Xs</a:t>
            </a:r>
            <a:r>
              <a:rPr lang="en-US" sz="3200" dirty="0"/>
              <a:t> are the variables known on Day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4077BD-10DD-6A4F-B9A1-2CC5220C4EF1}"/>
              </a:ext>
            </a:extLst>
          </p:cNvPr>
          <p:cNvSpPr txBox="1"/>
          <p:nvPr/>
        </p:nvSpPr>
        <p:spPr>
          <a:xfrm>
            <a:off x="7937770" y="3468498"/>
            <a:ext cx="4066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Y is the outcome that we want to know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1F10F33-FA43-5741-B6E5-F417200B5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1" b="8468"/>
          <a:stretch/>
        </p:blipFill>
        <p:spPr>
          <a:xfrm>
            <a:off x="69269" y="1255282"/>
            <a:ext cx="988240" cy="1122798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E46F790B-D977-A545-9F35-CE01643BE67B}"/>
              </a:ext>
            </a:extLst>
          </p:cNvPr>
          <p:cNvSpPr/>
          <p:nvPr/>
        </p:nvSpPr>
        <p:spPr>
          <a:xfrm>
            <a:off x="6445593" y="2359693"/>
            <a:ext cx="2041586" cy="292813"/>
          </a:xfrm>
          <a:prstGeom prst="rightArrow">
            <a:avLst/>
          </a:prstGeom>
          <a:ln>
            <a:solidFill>
              <a:srgbClr val="0432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718BBB0-5BA1-6546-8D81-41BA4CF7D896}"/>
              </a:ext>
            </a:extLst>
          </p:cNvPr>
          <p:cNvSpPr/>
          <p:nvPr/>
        </p:nvSpPr>
        <p:spPr>
          <a:xfrm>
            <a:off x="3304162" y="1367472"/>
            <a:ext cx="2587558" cy="1984442"/>
          </a:xfrm>
          <a:custGeom>
            <a:avLst/>
            <a:gdLst>
              <a:gd name="connsiteX0" fmla="*/ 778213 w 2587558"/>
              <a:gd name="connsiteY0" fmla="*/ 1964987 h 1984442"/>
              <a:gd name="connsiteX1" fmla="*/ 680936 w 2587558"/>
              <a:gd name="connsiteY1" fmla="*/ 1945532 h 1984442"/>
              <a:gd name="connsiteX2" fmla="*/ 564204 w 2587558"/>
              <a:gd name="connsiteY2" fmla="*/ 1906621 h 1984442"/>
              <a:gd name="connsiteX3" fmla="*/ 505839 w 2587558"/>
              <a:gd name="connsiteY3" fmla="*/ 1867710 h 1984442"/>
              <a:gd name="connsiteX4" fmla="*/ 447473 w 2587558"/>
              <a:gd name="connsiteY4" fmla="*/ 1848255 h 1984442"/>
              <a:gd name="connsiteX5" fmla="*/ 291830 w 2587558"/>
              <a:gd name="connsiteY5" fmla="*/ 1809344 h 1984442"/>
              <a:gd name="connsiteX6" fmla="*/ 233464 w 2587558"/>
              <a:gd name="connsiteY6" fmla="*/ 1789889 h 1984442"/>
              <a:gd name="connsiteX7" fmla="*/ 175098 w 2587558"/>
              <a:gd name="connsiteY7" fmla="*/ 1750979 h 1984442"/>
              <a:gd name="connsiteX8" fmla="*/ 116732 w 2587558"/>
              <a:gd name="connsiteY8" fmla="*/ 1575881 h 1984442"/>
              <a:gd name="connsiteX9" fmla="*/ 97277 w 2587558"/>
              <a:gd name="connsiteY9" fmla="*/ 1517515 h 1984442"/>
              <a:gd name="connsiteX10" fmla="*/ 77821 w 2587558"/>
              <a:gd name="connsiteY10" fmla="*/ 1459149 h 1984442"/>
              <a:gd name="connsiteX11" fmla="*/ 58366 w 2587558"/>
              <a:gd name="connsiteY11" fmla="*/ 1342417 h 1984442"/>
              <a:gd name="connsiteX12" fmla="*/ 38911 w 2587558"/>
              <a:gd name="connsiteY12" fmla="*/ 1264596 h 1984442"/>
              <a:gd name="connsiteX13" fmla="*/ 19456 w 2587558"/>
              <a:gd name="connsiteY13" fmla="*/ 1147864 h 1984442"/>
              <a:gd name="connsiteX14" fmla="*/ 0 w 2587558"/>
              <a:gd name="connsiteY14" fmla="*/ 1050587 h 1984442"/>
              <a:gd name="connsiteX15" fmla="*/ 19456 w 2587558"/>
              <a:gd name="connsiteY15" fmla="*/ 680936 h 1984442"/>
              <a:gd name="connsiteX16" fmla="*/ 77821 w 2587558"/>
              <a:gd name="connsiteY16" fmla="*/ 486383 h 1984442"/>
              <a:gd name="connsiteX17" fmla="*/ 136187 w 2587558"/>
              <a:gd name="connsiteY17" fmla="*/ 447472 h 1984442"/>
              <a:gd name="connsiteX18" fmla="*/ 233464 w 2587558"/>
              <a:gd name="connsiteY18" fmla="*/ 350196 h 1984442"/>
              <a:gd name="connsiteX19" fmla="*/ 291830 w 2587558"/>
              <a:gd name="connsiteY19" fmla="*/ 291830 h 1984442"/>
              <a:gd name="connsiteX20" fmla="*/ 408562 w 2587558"/>
              <a:gd name="connsiteY20" fmla="*/ 252919 h 1984442"/>
              <a:gd name="connsiteX21" fmla="*/ 583660 w 2587558"/>
              <a:gd name="connsiteY21" fmla="*/ 175098 h 1984442"/>
              <a:gd name="connsiteX22" fmla="*/ 642026 w 2587558"/>
              <a:gd name="connsiteY22" fmla="*/ 155642 h 1984442"/>
              <a:gd name="connsiteX23" fmla="*/ 817124 w 2587558"/>
              <a:gd name="connsiteY23" fmla="*/ 77821 h 1984442"/>
              <a:gd name="connsiteX24" fmla="*/ 933856 w 2587558"/>
              <a:gd name="connsiteY24" fmla="*/ 38910 h 1984442"/>
              <a:gd name="connsiteX25" fmla="*/ 992221 w 2587558"/>
              <a:gd name="connsiteY25" fmla="*/ 19455 h 1984442"/>
              <a:gd name="connsiteX26" fmla="*/ 1108953 w 2587558"/>
              <a:gd name="connsiteY26" fmla="*/ 0 h 1984442"/>
              <a:gd name="connsiteX27" fmla="*/ 1673158 w 2587558"/>
              <a:gd name="connsiteY27" fmla="*/ 38910 h 1984442"/>
              <a:gd name="connsiteX28" fmla="*/ 1731524 w 2587558"/>
              <a:gd name="connsiteY28" fmla="*/ 58366 h 1984442"/>
              <a:gd name="connsiteX29" fmla="*/ 1964987 w 2587558"/>
              <a:gd name="connsiteY29" fmla="*/ 175098 h 1984442"/>
              <a:gd name="connsiteX30" fmla="*/ 2023353 w 2587558"/>
              <a:gd name="connsiteY30" fmla="*/ 194553 h 1984442"/>
              <a:gd name="connsiteX31" fmla="*/ 2198451 w 2587558"/>
              <a:gd name="connsiteY31" fmla="*/ 330740 h 1984442"/>
              <a:gd name="connsiteX32" fmla="*/ 2276273 w 2587558"/>
              <a:gd name="connsiteY32" fmla="*/ 447472 h 1984442"/>
              <a:gd name="connsiteX33" fmla="*/ 2373549 w 2587558"/>
              <a:gd name="connsiteY33" fmla="*/ 544749 h 1984442"/>
              <a:gd name="connsiteX34" fmla="*/ 2412460 w 2587558"/>
              <a:gd name="connsiteY34" fmla="*/ 603115 h 1984442"/>
              <a:gd name="connsiteX35" fmla="*/ 2470826 w 2587558"/>
              <a:gd name="connsiteY35" fmla="*/ 797668 h 1984442"/>
              <a:gd name="connsiteX36" fmla="*/ 2490281 w 2587558"/>
              <a:gd name="connsiteY36" fmla="*/ 914400 h 1984442"/>
              <a:gd name="connsiteX37" fmla="*/ 2529192 w 2587558"/>
              <a:gd name="connsiteY37" fmla="*/ 1031132 h 1984442"/>
              <a:gd name="connsiteX38" fmla="*/ 2568102 w 2587558"/>
              <a:gd name="connsiteY38" fmla="*/ 1147864 h 1984442"/>
              <a:gd name="connsiteX39" fmla="*/ 2587558 w 2587558"/>
              <a:gd name="connsiteY39" fmla="*/ 1206230 h 1984442"/>
              <a:gd name="connsiteX40" fmla="*/ 2568102 w 2587558"/>
              <a:gd name="connsiteY40" fmla="*/ 1459149 h 1984442"/>
              <a:gd name="connsiteX41" fmla="*/ 2470826 w 2587558"/>
              <a:gd name="connsiteY41" fmla="*/ 1575881 h 1984442"/>
              <a:gd name="connsiteX42" fmla="*/ 2354094 w 2587558"/>
              <a:gd name="connsiteY42" fmla="*/ 1614791 h 1984442"/>
              <a:gd name="connsiteX43" fmla="*/ 2295728 w 2587558"/>
              <a:gd name="connsiteY43" fmla="*/ 1634247 h 1984442"/>
              <a:gd name="connsiteX44" fmla="*/ 2178996 w 2587558"/>
              <a:gd name="connsiteY44" fmla="*/ 1692613 h 1984442"/>
              <a:gd name="connsiteX45" fmla="*/ 2120630 w 2587558"/>
              <a:gd name="connsiteY45" fmla="*/ 1731523 h 1984442"/>
              <a:gd name="connsiteX46" fmla="*/ 2003898 w 2587558"/>
              <a:gd name="connsiteY46" fmla="*/ 1770434 h 1984442"/>
              <a:gd name="connsiteX47" fmla="*/ 1887166 w 2587558"/>
              <a:gd name="connsiteY47" fmla="*/ 1809344 h 1984442"/>
              <a:gd name="connsiteX48" fmla="*/ 1828800 w 2587558"/>
              <a:gd name="connsiteY48" fmla="*/ 1828800 h 1984442"/>
              <a:gd name="connsiteX49" fmla="*/ 1770434 w 2587558"/>
              <a:gd name="connsiteY49" fmla="*/ 1848255 h 1984442"/>
              <a:gd name="connsiteX50" fmla="*/ 1595336 w 2587558"/>
              <a:gd name="connsiteY50" fmla="*/ 1926076 h 1984442"/>
              <a:gd name="connsiteX51" fmla="*/ 1342417 w 2587558"/>
              <a:gd name="connsiteY51" fmla="*/ 1984442 h 1984442"/>
              <a:gd name="connsiteX52" fmla="*/ 778213 w 2587558"/>
              <a:gd name="connsiteY52" fmla="*/ 1964987 h 198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587558" h="1984442">
                <a:moveTo>
                  <a:pt x="778213" y="1964987"/>
                </a:moveTo>
                <a:cubicBezTo>
                  <a:pt x="667966" y="1958502"/>
                  <a:pt x="712839" y="1954233"/>
                  <a:pt x="680936" y="1945532"/>
                </a:cubicBezTo>
                <a:cubicBezTo>
                  <a:pt x="641366" y="1934740"/>
                  <a:pt x="564204" y="1906621"/>
                  <a:pt x="564204" y="1906621"/>
                </a:cubicBezTo>
                <a:cubicBezTo>
                  <a:pt x="544749" y="1893651"/>
                  <a:pt x="526753" y="1878167"/>
                  <a:pt x="505839" y="1867710"/>
                </a:cubicBezTo>
                <a:cubicBezTo>
                  <a:pt x="487496" y="1858539"/>
                  <a:pt x="467258" y="1853651"/>
                  <a:pt x="447473" y="1848255"/>
                </a:cubicBezTo>
                <a:cubicBezTo>
                  <a:pt x="395880" y="1834184"/>
                  <a:pt x="342564" y="1826255"/>
                  <a:pt x="291830" y="1809344"/>
                </a:cubicBezTo>
                <a:cubicBezTo>
                  <a:pt x="272375" y="1802859"/>
                  <a:pt x="251807" y="1799060"/>
                  <a:pt x="233464" y="1789889"/>
                </a:cubicBezTo>
                <a:cubicBezTo>
                  <a:pt x="212550" y="1779432"/>
                  <a:pt x="194553" y="1763949"/>
                  <a:pt x="175098" y="1750979"/>
                </a:cubicBezTo>
                <a:lnTo>
                  <a:pt x="116732" y="1575881"/>
                </a:lnTo>
                <a:lnTo>
                  <a:pt x="97277" y="1517515"/>
                </a:lnTo>
                <a:lnTo>
                  <a:pt x="77821" y="1459149"/>
                </a:lnTo>
                <a:cubicBezTo>
                  <a:pt x="71336" y="1420238"/>
                  <a:pt x="66102" y="1381098"/>
                  <a:pt x="58366" y="1342417"/>
                </a:cubicBezTo>
                <a:cubicBezTo>
                  <a:pt x="53122" y="1316198"/>
                  <a:pt x="44155" y="1290815"/>
                  <a:pt x="38911" y="1264596"/>
                </a:cubicBezTo>
                <a:cubicBezTo>
                  <a:pt x="31175" y="1225915"/>
                  <a:pt x="26513" y="1186675"/>
                  <a:pt x="19456" y="1147864"/>
                </a:cubicBezTo>
                <a:cubicBezTo>
                  <a:pt x="13541" y="1115330"/>
                  <a:pt x="6485" y="1083013"/>
                  <a:pt x="0" y="1050587"/>
                </a:cubicBezTo>
                <a:cubicBezTo>
                  <a:pt x="6485" y="927370"/>
                  <a:pt x="8767" y="803860"/>
                  <a:pt x="19456" y="680936"/>
                </a:cubicBezTo>
                <a:cubicBezTo>
                  <a:pt x="21852" y="653379"/>
                  <a:pt x="71882" y="490343"/>
                  <a:pt x="77821" y="486383"/>
                </a:cubicBezTo>
                <a:lnTo>
                  <a:pt x="136187" y="447472"/>
                </a:lnTo>
                <a:cubicBezTo>
                  <a:pt x="207525" y="340466"/>
                  <a:pt x="136186" y="431260"/>
                  <a:pt x="233464" y="350196"/>
                </a:cubicBezTo>
                <a:cubicBezTo>
                  <a:pt x="254601" y="332582"/>
                  <a:pt x="267778" y="305192"/>
                  <a:pt x="291830" y="291830"/>
                </a:cubicBezTo>
                <a:cubicBezTo>
                  <a:pt x="327684" y="271911"/>
                  <a:pt x="408562" y="252919"/>
                  <a:pt x="408562" y="252919"/>
                </a:cubicBezTo>
                <a:cubicBezTo>
                  <a:pt x="501056" y="191256"/>
                  <a:pt x="444743" y="221404"/>
                  <a:pt x="583660" y="175098"/>
                </a:cubicBezTo>
                <a:cubicBezTo>
                  <a:pt x="603115" y="168613"/>
                  <a:pt x="624962" y="167018"/>
                  <a:pt x="642026" y="155642"/>
                </a:cubicBezTo>
                <a:cubicBezTo>
                  <a:pt x="734518" y="93981"/>
                  <a:pt x="678211" y="124125"/>
                  <a:pt x="817124" y="77821"/>
                </a:cubicBezTo>
                <a:lnTo>
                  <a:pt x="933856" y="38910"/>
                </a:lnTo>
                <a:cubicBezTo>
                  <a:pt x="953311" y="32425"/>
                  <a:pt x="971993" y="22826"/>
                  <a:pt x="992221" y="19455"/>
                </a:cubicBezTo>
                <a:lnTo>
                  <a:pt x="1108953" y="0"/>
                </a:lnTo>
                <a:cubicBezTo>
                  <a:pt x="1326206" y="9052"/>
                  <a:pt x="1483142" y="-8594"/>
                  <a:pt x="1673158" y="38910"/>
                </a:cubicBezTo>
                <a:cubicBezTo>
                  <a:pt x="1693053" y="43884"/>
                  <a:pt x="1713597" y="48407"/>
                  <a:pt x="1731524" y="58366"/>
                </a:cubicBezTo>
                <a:cubicBezTo>
                  <a:pt x="1957806" y="184078"/>
                  <a:pt x="1737741" y="99349"/>
                  <a:pt x="1964987" y="175098"/>
                </a:cubicBezTo>
                <a:lnTo>
                  <a:pt x="2023353" y="194553"/>
                </a:lnTo>
                <a:cubicBezTo>
                  <a:pt x="2162978" y="287636"/>
                  <a:pt x="2107017" y="239306"/>
                  <a:pt x="2198451" y="330740"/>
                </a:cubicBezTo>
                <a:cubicBezTo>
                  <a:pt x="2232643" y="433313"/>
                  <a:pt x="2195309" y="350314"/>
                  <a:pt x="2276273" y="447472"/>
                </a:cubicBezTo>
                <a:cubicBezTo>
                  <a:pt x="2357337" y="544750"/>
                  <a:pt x="2266543" y="473411"/>
                  <a:pt x="2373549" y="544749"/>
                </a:cubicBezTo>
                <a:cubicBezTo>
                  <a:pt x="2386519" y="564204"/>
                  <a:pt x="2402964" y="581748"/>
                  <a:pt x="2412460" y="603115"/>
                </a:cubicBezTo>
                <a:cubicBezTo>
                  <a:pt x="2430503" y="643712"/>
                  <a:pt x="2460538" y="746227"/>
                  <a:pt x="2470826" y="797668"/>
                </a:cubicBezTo>
                <a:cubicBezTo>
                  <a:pt x="2478562" y="836349"/>
                  <a:pt x="2480714" y="876130"/>
                  <a:pt x="2490281" y="914400"/>
                </a:cubicBezTo>
                <a:cubicBezTo>
                  <a:pt x="2500229" y="954191"/>
                  <a:pt x="2516222" y="992221"/>
                  <a:pt x="2529192" y="1031132"/>
                </a:cubicBezTo>
                <a:lnTo>
                  <a:pt x="2568102" y="1147864"/>
                </a:lnTo>
                <a:lnTo>
                  <a:pt x="2587558" y="1206230"/>
                </a:lnTo>
                <a:cubicBezTo>
                  <a:pt x="2581073" y="1290536"/>
                  <a:pt x="2583685" y="1376042"/>
                  <a:pt x="2568102" y="1459149"/>
                </a:cubicBezTo>
                <a:cubicBezTo>
                  <a:pt x="2563314" y="1484682"/>
                  <a:pt x="2487615" y="1566554"/>
                  <a:pt x="2470826" y="1575881"/>
                </a:cubicBezTo>
                <a:cubicBezTo>
                  <a:pt x="2434972" y="1595800"/>
                  <a:pt x="2393005" y="1601821"/>
                  <a:pt x="2354094" y="1614791"/>
                </a:cubicBezTo>
                <a:cubicBezTo>
                  <a:pt x="2334639" y="1621276"/>
                  <a:pt x="2312792" y="1622871"/>
                  <a:pt x="2295728" y="1634247"/>
                </a:cubicBezTo>
                <a:cubicBezTo>
                  <a:pt x="2128460" y="1745757"/>
                  <a:pt x="2340093" y="1612065"/>
                  <a:pt x="2178996" y="1692613"/>
                </a:cubicBezTo>
                <a:cubicBezTo>
                  <a:pt x="2158082" y="1703070"/>
                  <a:pt x="2141997" y="1722027"/>
                  <a:pt x="2120630" y="1731523"/>
                </a:cubicBezTo>
                <a:cubicBezTo>
                  <a:pt x="2083150" y="1748181"/>
                  <a:pt x="2042809" y="1757464"/>
                  <a:pt x="2003898" y="1770434"/>
                </a:cubicBezTo>
                <a:lnTo>
                  <a:pt x="1887166" y="1809344"/>
                </a:lnTo>
                <a:lnTo>
                  <a:pt x="1828800" y="1828800"/>
                </a:lnTo>
                <a:lnTo>
                  <a:pt x="1770434" y="1848255"/>
                </a:lnTo>
                <a:cubicBezTo>
                  <a:pt x="1693778" y="1899359"/>
                  <a:pt x="1706471" y="1898292"/>
                  <a:pt x="1595336" y="1926076"/>
                </a:cubicBezTo>
                <a:cubicBezTo>
                  <a:pt x="1595251" y="1926097"/>
                  <a:pt x="1376107" y="1983506"/>
                  <a:pt x="1342417" y="1984442"/>
                </a:cubicBezTo>
                <a:lnTo>
                  <a:pt x="778213" y="196498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37706-337D-824F-9B2C-5DF7D00515E0}"/>
              </a:ext>
            </a:extLst>
          </p:cNvPr>
          <p:cNvGrpSpPr/>
          <p:nvPr/>
        </p:nvGrpSpPr>
        <p:grpSpPr>
          <a:xfrm>
            <a:off x="9041053" y="1367472"/>
            <a:ext cx="2587558" cy="1984442"/>
            <a:chOff x="9102661" y="4377447"/>
            <a:chExt cx="2587558" cy="1984442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A5DD290-0A74-9B45-8B1D-D898AE7C8AF2}"/>
                </a:ext>
              </a:extLst>
            </p:cNvPr>
            <p:cNvSpPr/>
            <p:nvPr/>
          </p:nvSpPr>
          <p:spPr>
            <a:xfrm>
              <a:off x="9102661" y="4377447"/>
              <a:ext cx="2587558" cy="1984442"/>
            </a:xfrm>
            <a:custGeom>
              <a:avLst/>
              <a:gdLst>
                <a:gd name="connsiteX0" fmla="*/ 778213 w 2587558"/>
                <a:gd name="connsiteY0" fmla="*/ 1964987 h 1984442"/>
                <a:gd name="connsiteX1" fmla="*/ 680936 w 2587558"/>
                <a:gd name="connsiteY1" fmla="*/ 1945532 h 1984442"/>
                <a:gd name="connsiteX2" fmla="*/ 564204 w 2587558"/>
                <a:gd name="connsiteY2" fmla="*/ 1906621 h 1984442"/>
                <a:gd name="connsiteX3" fmla="*/ 505839 w 2587558"/>
                <a:gd name="connsiteY3" fmla="*/ 1867710 h 1984442"/>
                <a:gd name="connsiteX4" fmla="*/ 447473 w 2587558"/>
                <a:gd name="connsiteY4" fmla="*/ 1848255 h 1984442"/>
                <a:gd name="connsiteX5" fmla="*/ 291830 w 2587558"/>
                <a:gd name="connsiteY5" fmla="*/ 1809344 h 1984442"/>
                <a:gd name="connsiteX6" fmla="*/ 233464 w 2587558"/>
                <a:gd name="connsiteY6" fmla="*/ 1789889 h 1984442"/>
                <a:gd name="connsiteX7" fmla="*/ 175098 w 2587558"/>
                <a:gd name="connsiteY7" fmla="*/ 1750979 h 1984442"/>
                <a:gd name="connsiteX8" fmla="*/ 116732 w 2587558"/>
                <a:gd name="connsiteY8" fmla="*/ 1575881 h 1984442"/>
                <a:gd name="connsiteX9" fmla="*/ 97277 w 2587558"/>
                <a:gd name="connsiteY9" fmla="*/ 1517515 h 1984442"/>
                <a:gd name="connsiteX10" fmla="*/ 77821 w 2587558"/>
                <a:gd name="connsiteY10" fmla="*/ 1459149 h 1984442"/>
                <a:gd name="connsiteX11" fmla="*/ 58366 w 2587558"/>
                <a:gd name="connsiteY11" fmla="*/ 1342417 h 1984442"/>
                <a:gd name="connsiteX12" fmla="*/ 38911 w 2587558"/>
                <a:gd name="connsiteY12" fmla="*/ 1264596 h 1984442"/>
                <a:gd name="connsiteX13" fmla="*/ 19456 w 2587558"/>
                <a:gd name="connsiteY13" fmla="*/ 1147864 h 1984442"/>
                <a:gd name="connsiteX14" fmla="*/ 0 w 2587558"/>
                <a:gd name="connsiteY14" fmla="*/ 1050587 h 1984442"/>
                <a:gd name="connsiteX15" fmla="*/ 19456 w 2587558"/>
                <a:gd name="connsiteY15" fmla="*/ 680936 h 1984442"/>
                <a:gd name="connsiteX16" fmla="*/ 77821 w 2587558"/>
                <a:gd name="connsiteY16" fmla="*/ 486383 h 1984442"/>
                <a:gd name="connsiteX17" fmla="*/ 136187 w 2587558"/>
                <a:gd name="connsiteY17" fmla="*/ 447472 h 1984442"/>
                <a:gd name="connsiteX18" fmla="*/ 233464 w 2587558"/>
                <a:gd name="connsiteY18" fmla="*/ 350196 h 1984442"/>
                <a:gd name="connsiteX19" fmla="*/ 291830 w 2587558"/>
                <a:gd name="connsiteY19" fmla="*/ 291830 h 1984442"/>
                <a:gd name="connsiteX20" fmla="*/ 408562 w 2587558"/>
                <a:gd name="connsiteY20" fmla="*/ 252919 h 1984442"/>
                <a:gd name="connsiteX21" fmla="*/ 583660 w 2587558"/>
                <a:gd name="connsiteY21" fmla="*/ 175098 h 1984442"/>
                <a:gd name="connsiteX22" fmla="*/ 642026 w 2587558"/>
                <a:gd name="connsiteY22" fmla="*/ 155642 h 1984442"/>
                <a:gd name="connsiteX23" fmla="*/ 817124 w 2587558"/>
                <a:gd name="connsiteY23" fmla="*/ 77821 h 1984442"/>
                <a:gd name="connsiteX24" fmla="*/ 933856 w 2587558"/>
                <a:gd name="connsiteY24" fmla="*/ 38910 h 1984442"/>
                <a:gd name="connsiteX25" fmla="*/ 992221 w 2587558"/>
                <a:gd name="connsiteY25" fmla="*/ 19455 h 1984442"/>
                <a:gd name="connsiteX26" fmla="*/ 1108953 w 2587558"/>
                <a:gd name="connsiteY26" fmla="*/ 0 h 1984442"/>
                <a:gd name="connsiteX27" fmla="*/ 1673158 w 2587558"/>
                <a:gd name="connsiteY27" fmla="*/ 38910 h 1984442"/>
                <a:gd name="connsiteX28" fmla="*/ 1731524 w 2587558"/>
                <a:gd name="connsiteY28" fmla="*/ 58366 h 1984442"/>
                <a:gd name="connsiteX29" fmla="*/ 1964987 w 2587558"/>
                <a:gd name="connsiteY29" fmla="*/ 175098 h 1984442"/>
                <a:gd name="connsiteX30" fmla="*/ 2023353 w 2587558"/>
                <a:gd name="connsiteY30" fmla="*/ 194553 h 1984442"/>
                <a:gd name="connsiteX31" fmla="*/ 2198451 w 2587558"/>
                <a:gd name="connsiteY31" fmla="*/ 330740 h 1984442"/>
                <a:gd name="connsiteX32" fmla="*/ 2276273 w 2587558"/>
                <a:gd name="connsiteY32" fmla="*/ 447472 h 1984442"/>
                <a:gd name="connsiteX33" fmla="*/ 2373549 w 2587558"/>
                <a:gd name="connsiteY33" fmla="*/ 544749 h 1984442"/>
                <a:gd name="connsiteX34" fmla="*/ 2412460 w 2587558"/>
                <a:gd name="connsiteY34" fmla="*/ 603115 h 1984442"/>
                <a:gd name="connsiteX35" fmla="*/ 2470826 w 2587558"/>
                <a:gd name="connsiteY35" fmla="*/ 797668 h 1984442"/>
                <a:gd name="connsiteX36" fmla="*/ 2490281 w 2587558"/>
                <a:gd name="connsiteY36" fmla="*/ 914400 h 1984442"/>
                <a:gd name="connsiteX37" fmla="*/ 2529192 w 2587558"/>
                <a:gd name="connsiteY37" fmla="*/ 1031132 h 1984442"/>
                <a:gd name="connsiteX38" fmla="*/ 2568102 w 2587558"/>
                <a:gd name="connsiteY38" fmla="*/ 1147864 h 1984442"/>
                <a:gd name="connsiteX39" fmla="*/ 2587558 w 2587558"/>
                <a:gd name="connsiteY39" fmla="*/ 1206230 h 1984442"/>
                <a:gd name="connsiteX40" fmla="*/ 2568102 w 2587558"/>
                <a:gd name="connsiteY40" fmla="*/ 1459149 h 1984442"/>
                <a:gd name="connsiteX41" fmla="*/ 2470826 w 2587558"/>
                <a:gd name="connsiteY41" fmla="*/ 1575881 h 1984442"/>
                <a:gd name="connsiteX42" fmla="*/ 2354094 w 2587558"/>
                <a:gd name="connsiteY42" fmla="*/ 1614791 h 1984442"/>
                <a:gd name="connsiteX43" fmla="*/ 2295728 w 2587558"/>
                <a:gd name="connsiteY43" fmla="*/ 1634247 h 1984442"/>
                <a:gd name="connsiteX44" fmla="*/ 2178996 w 2587558"/>
                <a:gd name="connsiteY44" fmla="*/ 1692613 h 1984442"/>
                <a:gd name="connsiteX45" fmla="*/ 2120630 w 2587558"/>
                <a:gd name="connsiteY45" fmla="*/ 1731523 h 1984442"/>
                <a:gd name="connsiteX46" fmla="*/ 2003898 w 2587558"/>
                <a:gd name="connsiteY46" fmla="*/ 1770434 h 1984442"/>
                <a:gd name="connsiteX47" fmla="*/ 1887166 w 2587558"/>
                <a:gd name="connsiteY47" fmla="*/ 1809344 h 1984442"/>
                <a:gd name="connsiteX48" fmla="*/ 1828800 w 2587558"/>
                <a:gd name="connsiteY48" fmla="*/ 1828800 h 1984442"/>
                <a:gd name="connsiteX49" fmla="*/ 1770434 w 2587558"/>
                <a:gd name="connsiteY49" fmla="*/ 1848255 h 1984442"/>
                <a:gd name="connsiteX50" fmla="*/ 1595336 w 2587558"/>
                <a:gd name="connsiteY50" fmla="*/ 1926076 h 1984442"/>
                <a:gd name="connsiteX51" fmla="*/ 1342417 w 2587558"/>
                <a:gd name="connsiteY51" fmla="*/ 1984442 h 1984442"/>
                <a:gd name="connsiteX52" fmla="*/ 778213 w 2587558"/>
                <a:gd name="connsiteY52" fmla="*/ 1964987 h 198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587558" h="1984442">
                  <a:moveTo>
                    <a:pt x="778213" y="1964987"/>
                  </a:moveTo>
                  <a:cubicBezTo>
                    <a:pt x="667966" y="1958502"/>
                    <a:pt x="712839" y="1954233"/>
                    <a:pt x="680936" y="1945532"/>
                  </a:cubicBezTo>
                  <a:cubicBezTo>
                    <a:pt x="641366" y="1934740"/>
                    <a:pt x="564204" y="1906621"/>
                    <a:pt x="564204" y="1906621"/>
                  </a:cubicBezTo>
                  <a:cubicBezTo>
                    <a:pt x="544749" y="1893651"/>
                    <a:pt x="526753" y="1878167"/>
                    <a:pt x="505839" y="1867710"/>
                  </a:cubicBezTo>
                  <a:cubicBezTo>
                    <a:pt x="487496" y="1858539"/>
                    <a:pt x="467258" y="1853651"/>
                    <a:pt x="447473" y="1848255"/>
                  </a:cubicBezTo>
                  <a:cubicBezTo>
                    <a:pt x="395880" y="1834184"/>
                    <a:pt x="342564" y="1826255"/>
                    <a:pt x="291830" y="1809344"/>
                  </a:cubicBezTo>
                  <a:cubicBezTo>
                    <a:pt x="272375" y="1802859"/>
                    <a:pt x="251807" y="1799060"/>
                    <a:pt x="233464" y="1789889"/>
                  </a:cubicBezTo>
                  <a:cubicBezTo>
                    <a:pt x="212550" y="1779432"/>
                    <a:pt x="194553" y="1763949"/>
                    <a:pt x="175098" y="1750979"/>
                  </a:cubicBezTo>
                  <a:lnTo>
                    <a:pt x="116732" y="1575881"/>
                  </a:lnTo>
                  <a:lnTo>
                    <a:pt x="97277" y="1517515"/>
                  </a:lnTo>
                  <a:lnTo>
                    <a:pt x="77821" y="1459149"/>
                  </a:lnTo>
                  <a:cubicBezTo>
                    <a:pt x="71336" y="1420238"/>
                    <a:pt x="66102" y="1381098"/>
                    <a:pt x="58366" y="1342417"/>
                  </a:cubicBezTo>
                  <a:cubicBezTo>
                    <a:pt x="53122" y="1316198"/>
                    <a:pt x="44155" y="1290815"/>
                    <a:pt x="38911" y="1264596"/>
                  </a:cubicBezTo>
                  <a:cubicBezTo>
                    <a:pt x="31175" y="1225915"/>
                    <a:pt x="26513" y="1186675"/>
                    <a:pt x="19456" y="1147864"/>
                  </a:cubicBezTo>
                  <a:cubicBezTo>
                    <a:pt x="13541" y="1115330"/>
                    <a:pt x="6485" y="1083013"/>
                    <a:pt x="0" y="1050587"/>
                  </a:cubicBezTo>
                  <a:cubicBezTo>
                    <a:pt x="6485" y="927370"/>
                    <a:pt x="8767" y="803860"/>
                    <a:pt x="19456" y="680936"/>
                  </a:cubicBezTo>
                  <a:cubicBezTo>
                    <a:pt x="21852" y="653379"/>
                    <a:pt x="71882" y="490343"/>
                    <a:pt x="77821" y="486383"/>
                  </a:cubicBezTo>
                  <a:lnTo>
                    <a:pt x="136187" y="447472"/>
                  </a:lnTo>
                  <a:cubicBezTo>
                    <a:pt x="207525" y="340466"/>
                    <a:pt x="136186" y="431260"/>
                    <a:pt x="233464" y="350196"/>
                  </a:cubicBezTo>
                  <a:cubicBezTo>
                    <a:pt x="254601" y="332582"/>
                    <a:pt x="267778" y="305192"/>
                    <a:pt x="291830" y="291830"/>
                  </a:cubicBezTo>
                  <a:cubicBezTo>
                    <a:pt x="327684" y="271911"/>
                    <a:pt x="408562" y="252919"/>
                    <a:pt x="408562" y="252919"/>
                  </a:cubicBezTo>
                  <a:cubicBezTo>
                    <a:pt x="501056" y="191256"/>
                    <a:pt x="444743" y="221404"/>
                    <a:pt x="583660" y="175098"/>
                  </a:cubicBezTo>
                  <a:cubicBezTo>
                    <a:pt x="603115" y="168613"/>
                    <a:pt x="624962" y="167018"/>
                    <a:pt x="642026" y="155642"/>
                  </a:cubicBezTo>
                  <a:cubicBezTo>
                    <a:pt x="734518" y="93981"/>
                    <a:pt x="678211" y="124125"/>
                    <a:pt x="817124" y="77821"/>
                  </a:cubicBezTo>
                  <a:lnTo>
                    <a:pt x="933856" y="38910"/>
                  </a:lnTo>
                  <a:cubicBezTo>
                    <a:pt x="953311" y="32425"/>
                    <a:pt x="971993" y="22826"/>
                    <a:pt x="992221" y="19455"/>
                  </a:cubicBezTo>
                  <a:lnTo>
                    <a:pt x="1108953" y="0"/>
                  </a:lnTo>
                  <a:cubicBezTo>
                    <a:pt x="1326206" y="9052"/>
                    <a:pt x="1483142" y="-8594"/>
                    <a:pt x="1673158" y="38910"/>
                  </a:cubicBezTo>
                  <a:cubicBezTo>
                    <a:pt x="1693053" y="43884"/>
                    <a:pt x="1713597" y="48407"/>
                    <a:pt x="1731524" y="58366"/>
                  </a:cubicBezTo>
                  <a:cubicBezTo>
                    <a:pt x="1957806" y="184078"/>
                    <a:pt x="1737741" y="99349"/>
                    <a:pt x="1964987" y="175098"/>
                  </a:cubicBezTo>
                  <a:lnTo>
                    <a:pt x="2023353" y="194553"/>
                  </a:lnTo>
                  <a:cubicBezTo>
                    <a:pt x="2162978" y="287636"/>
                    <a:pt x="2107017" y="239306"/>
                    <a:pt x="2198451" y="330740"/>
                  </a:cubicBezTo>
                  <a:cubicBezTo>
                    <a:pt x="2232643" y="433313"/>
                    <a:pt x="2195309" y="350314"/>
                    <a:pt x="2276273" y="447472"/>
                  </a:cubicBezTo>
                  <a:cubicBezTo>
                    <a:pt x="2357337" y="544750"/>
                    <a:pt x="2266543" y="473411"/>
                    <a:pt x="2373549" y="544749"/>
                  </a:cubicBezTo>
                  <a:cubicBezTo>
                    <a:pt x="2386519" y="564204"/>
                    <a:pt x="2402964" y="581748"/>
                    <a:pt x="2412460" y="603115"/>
                  </a:cubicBezTo>
                  <a:cubicBezTo>
                    <a:pt x="2430503" y="643712"/>
                    <a:pt x="2460538" y="746227"/>
                    <a:pt x="2470826" y="797668"/>
                  </a:cubicBezTo>
                  <a:cubicBezTo>
                    <a:pt x="2478562" y="836349"/>
                    <a:pt x="2480714" y="876130"/>
                    <a:pt x="2490281" y="914400"/>
                  </a:cubicBezTo>
                  <a:cubicBezTo>
                    <a:pt x="2500229" y="954191"/>
                    <a:pt x="2516222" y="992221"/>
                    <a:pt x="2529192" y="1031132"/>
                  </a:cubicBezTo>
                  <a:lnTo>
                    <a:pt x="2568102" y="1147864"/>
                  </a:lnTo>
                  <a:lnTo>
                    <a:pt x="2587558" y="1206230"/>
                  </a:lnTo>
                  <a:cubicBezTo>
                    <a:pt x="2581073" y="1290536"/>
                    <a:pt x="2583685" y="1376042"/>
                    <a:pt x="2568102" y="1459149"/>
                  </a:cubicBezTo>
                  <a:cubicBezTo>
                    <a:pt x="2563314" y="1484682"/>
                    <a:pt x="2487615" y="1566554"/>
                    <a:pt x="2470826" y="1575881"/>
                  </a:cubicBezTo>
                  <a:cubicBezTo>
                    <a:pt x="2434972" y="1595800"/>
                    <a:pt x="2393005" y="1601821"/>
                    <a:pt x="2354094" y="1614791"/>
                  </a:cubicBezTo>
                  <a:cubicBezTo>
                    <a:pt x="2334639" y="1621276"/>
                    <a:pt x="2312792" y="1622871"/>
                    <a:pt x="2295728" y="1634247"/>
                  </a:cubicBezTo>
                  <a:cubicBezTo>
                    <a:pt x="2128460" y="1745757"/>
                    <a:pt x="2340093" y="1612065"/>
                    <a:pt x="2178996" y="1692613"/>
                  </a:cubicBezTo>
                  <a:cubicBezTo>
                    <a:pt x="2158082" y="1703070"/>
                    <a:pt x="2141997" y="1722027"/>
                    <a:pt x="2120630" y="1731523"/>
                  </a:cubicBezTo>
                  <a:cubicBezTo>
                    <a:pt x="2083150" y="1748181"/>
                    <a:pt x="2042809" y="1757464"/>
                    <a:pt x="2003898" y="1770434"/>
                  </a:cubicBezTo>
                  <a:lnTo>
                    <a:pt x="1887166" y="1809344"/>
                  </a:lnTo>
                  <a:lnTo>
                    <a:pt x="1828800" y="1828800"/>
                  </a:lnTo>
                  <a:lnTo>
                    <a:pt x="1770434" y="1848255"/>
                  </a:lnTo>
                  <a:cubicBezTo>
                    <a:pt x="1693778" y="1899359"/>
                    <a:pt x="1706471" y="1898292"/>
                    <a:pt x="1595336" y="1926076"/>
                  </a:cubicBezTo>
                  <a:cubicBezTo>
                    <a:pt x="1595251" y="1926097"/>
                    <a:pt x="1376107" y="1983506"/>
                    <a:pt x="1342417" y="1984442"/>
                  </a:cubicBezTo>
                  <a:lnTo>
                    <a:pt x="778213" y="196498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" name="Graphic 42" descr="Sad Face with Solid Fill">
              <a:extLst>
                <a:ext uri="{FF2B5EF4-FFF2-40B4-BE49-F238E27FC236}">
                  <a16:creationId xmlns:a16="http://schemas.microsoft.com/office/drawing/2014/main" id="{0466CEF4-9C03-C849-9754-64A50086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41623" y="5006908"/>
              <a:ext cx="362760" cy="362760"/>
            </a:xfrm>
            <a:prstGeom prst="rect">
              <a:avLst/>
            </a:prstGeom>
          </p:spPr>
        </p:pic>
        <p:pic>
          <p:nvPicPr>
            <p:cNvPr id="47" name="Graphic 46" descr="Sad Face with Solid Fill">
              <a:extLst>
                <a:ext uri="{FF2B5EF4-FFF2-40B4-BE49-F238E27FC236}">
                  <a16:creationId xmlns:a16="http://schemas.microsoft.com/office/drawing/2014/main" id="{22EE7069-4265-4044-88A5-70F4612C2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60566" y="4712238"/>
              <a:ext cx="362760" cy="362760"/>
            </a:xfrm>
            <a:prstGeom prst="rect">
              <a:avLst/>
            </a:prstGeom>
          </p:spPr>
        </p:pic>
        <p:pic>
          <p:nvPicPr>
            <p:cNvPr id="51" name="Graphic 50" descr="Sad Face with Solid Fill">
              <a:extLst>
                <a:ext uri="{FF2B5EF4-FFF2-40B4-BE49-F238E27FC236}">
                  <a16:creationId xmlns:a16="http://schemas.microsoft.com/office/drawing/2014/main" id="{BC1E2945-4342-6F47-AB32-0B57CDE7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79186" y="5772549"/>
              <a:ext cx="362760" cy="362760"/>
            </a:xfrm>
            <a:prstGeom prst="rect">
              <a:avLst/>
            </a:prstGeom>
          </p:spPr>
        </p:pic>
        <p:pic>
          <p:nvPicPr>
            <p:cNvPr id="54" name="Graphic 53" descr="Sad Face with Solid Fill">
              <a:extLst>
                <a:ext uri="{FF2B5EF4-FFF2-40B4-BE49-F238E27FC236}">
                  <a16:creationId xmlns:a16="http://schemas.microsoft.com/office/drawing/2014/main" id="{781EE490-3A94-A742-B836-253381DB5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91040" y="5587593"/>
              <a:ext cx="362760" cy="362760"/>
            </a:xfrm>
            <a:prstGeom prst="rect">
              <a:avLst/>
            </a:prstGeom>
          </p:spPr>
        </p:pic>
        <p:pic>
          <p:nvPicPr>
            <p:cNvPr id="55" name="Graphic 54" descr="Sad Face with Solid Fill">
              <a:extLst>
                <a:ext uri="{FF2B5EF4-FFF2-40B4-BE49-F238E27FC236}">
                  <a16:creationId xmlns:a16="http://schemas.microsoft.com/office/drawing/2014/main" id="{FA0F9D08-A8DC-4545-8161-FE7CD42A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35402" y="4734147"/>
              <a:ext cx="362760" cy="36276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ECB429-5853-FD4A-BE99-D3F1E19C4E8A}"/>
              </a:ext>
            </a:extLst>
          </p:cNvPr>
          <p:cNvSpPr txBox="1"/>
          <p:nvPr/>
        </p:nvSpPr>
        <p:spPr>
          <a:xfrm>
            <a:off x="171256" y="2478358"/>
            <a:ext cx="2893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But also remember:</a:t>
            </a:r>
          </a:p>
          <a:p>
            <a:r>
              <a:rPr lang="en-US" sz="2800" dirty="0">
                <a:solidFill>
                  <a:srgbClr val="0432FF"/>
                </a:solidFill>
              </a:rPr>
              <a:t>Usually your </a:t>
            </a:r>
            <a:r>
              <a:rPr lang="en-US" sz="2800" dirty="0" err="1">
                <a:solidFill>
                  <a:srgbClr val="0432FF"/>
                </a:solidFill>
              </a:rPr>
              <a:t>Xs</a:t>
            </a:r>
            <a:r>
              <a:rPr lang="en-US" sz="2800" dirty="0">
                <a:solidFill>
                  <a:srgbClr val="0432FF"/>
                </a:solidFill>
              </a:rPr>
              <a:t> cannot give you prefect prediction.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52AA42-BF3D-4347-85FF-DBECCB472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1" b="8468"/>
          <a:stretch/>
        </p:blipFill>
        <p:spPr>
          <a:xfrm>
            <a:off x="3303089" y="5049635"/>
            <a:ext cx="988240" cy="112279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BA9300-83D2-B84B-9C6E-C8BAC483227B}"/>
              </a:ext>
            </a:extLst>
          </p:cNvPr>
          <p:cNvSpPr txBox="1"/>
          <p:nvPr/>
        </p:nvSpPr>
        <p:spPr>
          <a:xfrm>
            <a:off x="4518096" y="4608049"/>
            <a:ext cx="6383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Your predictors can put the suspects to certain groups, but usually cannot predict which particular one is the suspect.</a:t>
            </a:r>
          </a:p>
        </p:txBody>
      </p:sp>
    </p:spTree>
    <p:extLst>
      <p:ext uri="{BB962C8B-B14F-4D97-AF65-F5344CB8AC3E}">
        <p14:creationId xmlns:p14="http://schemas.microsoft.com/office/powerpoint/2010/main" val="72315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266B-2E8B-DA4F-B1F8-D0F39880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Gains Table to Validate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93A8-C0DB-004D-BA6A-1D2518C5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428751"/>
            <a:ext cx="10904621" cy="7969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Suppose there are 1,000,000 loans you don’t know them on Day 1 which one is fraudulent. </a:t>
            </a:r>
          </a:p>
          <a:p>
            <a:r>
              <a:rPr lang="en-US" dirty="0"/>
              <a:t>Suppose the cost to review a case for further investigation is 20 hours.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ACF59-4FCA-9D40-921E-DCEA1B9E2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978" y="2364042"/>
            <a:ext cx="4288713" cy="3919350"/>
          </a:xfrm>
          <a:prstGeom prst="rect">
            <a:avLst/>
          </a:prstGeom>
        </p:spPr>
      </p:pic>
      <p:sp>
        <p:nvSpPr>
          <p:cNvPr id="12" name="Up-Down Arrow 11">
            <a:extLst>
              <a:ext uri="{FF2B5EF4-FFF2-40B4-BE49-F238E27FC236}">
                <a16:creationId xmlns:a16="http://schemas.microsoft.com/office/drawing/2014/main" id="{6A4232F5-CF56-AB47-ADAF-8401CEA9B792}"/>
              </a:ext>
            </a:extLst>
          </p:cNvPr>
          <p:cNvSpPr/>
          <p:nvPr/>
        </p:nvSpPr>
        <p:spPr>
          <a:xfrm rot="10800000">
            <a:off x="6561220" y="2912011"/>
            <a:ext cx="288758" cy="2823411"/>
          </a:xfrm>
          <a:prstGeom prst="upDownArrow">
            <a:avLst/>
          </a:prstGeom>
          <a:gradFill flip="none" rotWithShape="1">
            <a:gsLst>
              <a:gs pos="45000">
                <a:schemeClr val="accent2">
                  <a:lumMod val="0"/>
                  <a:lumOff val="100000"/>
                </a:schemeClr>
              </a:gs>
              <a:gs pos="84000">
                <a:srgbClr val="FF0000"/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767F53-12FE-BC47-9D2F-F2E3FD99429F}"/>
              </a:ext>
            </a:extLst>
          </p:cNvPr>
          <p:cNvSpPr/>
          <p:nvPr/>
        </p:nvSpPr>
        <p:spPr>
          <a:xfrm>
            <a:off x="6969768" y="2646947"/>
            <a:ext cx="4580548" cy="994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F3DAB-16D6-F641-AF8C-539D51B4F4BA}"/>
              </a:ext>
            </a:extLst>
          </p:cNvPr>
          <p:cNvSpPr txBox="1"/>
          <p:nvPr/>
        </p:nvSpPr>
        <p:spPr>
          <a:xfrm>
            <a:off x="4888306" y="2577097"/>
            <a:ext cx="216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fraudulent cases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00E08-EED6-1148-92B2-2775EE013FDA}"/>
              </a:ext>
            </a:extLst>
          </p:cNvPr>
          <p:cNvSpPr txBox="1"/>
          <p:nvPr/>
        </p:nvSpPr>
        <p:spPr>
          <a:xfrm>
            <a:off x="4888306" y="5735609"/>
            <a:ext cx="21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normal cases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2A1C9E-119E-434D-B9E5-8E6842D08CFB}"/>
              </a:ext>
            </a:extLst>
          </p:cNvPr>
          <p:cNvSpPr txBox="1"/>
          <p:nvPr/>
        </p:nvSpPr>
        <p:spPr>
          <a:xfrm>
            <a:off x="1223532" y="3611039"/>
            <a:ext cx="1120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B7CB14-D1BA-6946-AD3E-9D806A938033}"/>
              </a:ext>
            </a:extLst>
          </p:cNvPr>
          <p:cNvGrpSpPr/>
          <p:nvPr/>
        </p:nvGrpSpPr>
        <p:grpSpPr>
          <a:xfrm>
            <a:off x="449179" y="3223428"/>
            <a:ext cx="2587558" cy="1984442"/>
            <a:chOff x="9102661" y="4377447"/>
            <a:chExt cx="2587558" cy="1984442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574577A-DD4D-104C-8513-262D53095012}"/>
                </a:ext>
              </a:extLst>
            </p:cNvPr>
            <p:cNvSpPr/>
            <p:nvPr/>
          </p:nvSpPr>
          <p:spPr>
            <a:xfrm>
              <a:off x="9102661" y="4377447"/>
              <a:ext cx="2587558" cy="1984442"/>
            </a:xfrm>
            <a:custGeom>
              <a:avLst/>
              <a:gdLst>
                <a:gd name="connsiteX0" fmla="*/ 778213 w 2587558"/>
                <a:gd name="connsiteY0" fmla="*/ 1964987 h 1984442"/>
                <a:gd name="connsiteX1" fmla="*/ 680936 w 2587558"/>
                <a:gd name="connsiteY1" fmla="*/ 1945532 h 1984442"/>
                <a:gd name="connsiteX2" fmla="*/ 564204 w 2587558"/>
                <a:gd name="connsiteY2" fmla="*/ 1906621 h 1984442"/>
                <a:gd name="connsiteX3" fmla="*/ 505839 w 2587558"/>
                <a:gd name="connsiteY3" fmla="*/ 1867710 h 1984442"/>
                <a:gd name="connsiteX4" fmla="*/ 447473 w 2587558"/>
                <a:gd name="connsiteY4" fmla="*/ 1848255 h 1984442"/>
                <a:gd name="connsiteX5" fmla="*/ 291830 w 2587558"/>
                <a:gd name="connsiteY5" fmla="*/ 1809344 h 1984442"/>
                <a:gd name="connsiteX6" fmla="*/ 233464 w 2587558"/>
                <a:gd name="connsiteY6" fmla="*/ 1789889 h 1984442"/>
                <a:gd name="connsiteX7" fmla="*/ 175098 w 2587558"/>
                <a:gd name="connsiteY7" fmla="*/ 1750979 h 1984442"/>
                <a:gd name="connsiteX8" fmla="*/ 116732 w 2587558"/>
                <a:gd name="connsiteY8" fmla="*/ 1575881 h 1984442"/>
                <a:gd name="connsiteX9" fmla="*/ 97277 w 2587558"/>
                <a:gd name="connsiteY9" fmla="*/ 1517515 h 1984442"/>
                <a:gd name="connsiteX10" fmla="*/ 77821 w 2587558"/>
                <a:gd name="connsiteY10" fmla="*/ 1459149 h 1984442"/>
                <a:gd name="connsiteX11" fmla="*/ 58366 w 2587558"/>
                <a:gd name="connsiteY11" fmla="*/ 1342417 h 1984442"/>
                <a:gd name="connsiteX12" fmla="*/ 38911 w 2587558"/>
                <a:gd name="connsiteY12" fmla="*/ 1264596 h 1984442"/>
                <a:gd name="connsiteX13" fmla="*/ 19456 w 2587558"/>
                <a:gd name="connsiteY13" fmla="*/ 1147864 h 1984442"/>
                <a:gd name="connsiteX14" fmla="*/ 0 w 2587558"/>
                <a:gd name="connsiteY14" fmla="*/ 1050587 h 1984442"/>
                <a:gd name="connsiteX15" fmla="*/ 19456 w 2587558"/>
                <a:gd name="connsiteY15" fmla="*/ 680936 h 1984442"/>
                <a:gd name="connsiteX16" fmla="*/ 77821 w 2587558"/>
                <a:gd name="connsiteY16" fmla="*/ 486383 h 1984442"/>
                <a:gd name="connsiteX17" fmla="*/ 136187 w 2587558"/>
                <a:gd name="connsiteY17" fmla="*/ 447472 h 1984442"/>
                <a:gd name="connsiteX18" fmla="*/ 233464 w 2587558"/>
                <a:gd name="connsiteY18" fmla="*/ 350196 h 1984442"/>
                <a:gd name="connsiteX19" fmla="*/ 291830 w 2587558"/>
                <a:gd name="connsiteY19" fmla="*/ 291830 h 1984442"/>
                <a:gd name="connsiteX20" fmla="*/ 408562 w 2587558"/>
                <a:gd name="connsiteY20" fmla="*/ 252919 h 1984442"/>
                <a:gd name="connsiteX21" fmla="*/ 583660 w 2587558"/>
                <a:gd name="connsiteY21" fmla="*/ 175098 h 1984442"/>
                <a:gd name="connsiteX22" fmla="*/ 642026 w 2587558"/>
                <a:gd name="connsiteY22" fmla="*/ 155642 h 1984442"/>
                <a:gd name="connsiteX23" fmla="*/ 817124 w 2587558"/>
                <a:gd name="connsiteY23" fmla="*/ 77821 h 1984442"/>
                <a:gd name="connsiteX24" fmla="*/ 933856 w 2587558"/>
                <a:gd name="connsiteY24" fmla="*/ 38910 h 1984442"/>
                <a:gd name="connsiteX25" fmla="*/ 992221 w 2587558"/>
                <a:gd name="connsiteY25" fmla="*/ 19455 h 1984442"/>
                <a:gd name="connsiteX26" fmla="*/ 1108953 w 2587558"/>
                <a:gd name="connsiteY26" fmla="*/ 0 h 1984442"/>
                <a:gd name="connsiteX27" fmla="*/ 1673158 w 2587558"/>
                <a:gd name="connsiteY27" fmla="*/ 38910 h 1984442"/>
                <a:gd name="connsiteX28" fmla="*/ 1731524 w 2587558"/>
                <a:gd name="connsiteY28" fmla="*/ 58366 h 1984442"/>
                <a:gd name="connsiteX29" fmla="*/ 1964987 w 2587558"/>
                <a:gd name="connsiteY29" fmla="*/ 175098 h 1984442"/>
                <a:gd name="connsiteX30" fmla="*/ 2023353 w 2587558"/>
                <a:gd name="connsiteY30" fmla="*/ 194553 h 1984442"/>
                <a:gd name="connsiteX31" fmla="*/ 2198451 w 2587558"/>
                <a:gd name="connsiteY31" fmla="*/ 330740 h 1984442"/>
                <a:gd name="connsiteX32" fmla="*/ 2276273 w 2587558"/>
                <a:gd name="connsiteY32" fmla="*/ 447472 h 1984442"/>
                <a:gd name="connsiteX33" fmla="*/ 2373549 w 2587558"/>
                <a:gd name="connsiteY33" fmla="*/ 544749 h 1984442"/>
                <a:gd name="connsiteX34" fmla="*/ 2412460 w 2587558"/>
                <a:gd name="connsiteY34" fmla="*/ 603115 h 1984442"/>
                <a:gd name="connsiteX35" fmla="*/ 2470826 w 2587558"/>
                <a:gd name="connsiteY35" fmla="*/ 797668 h 1984442"/>
                <a:gd name="connsiteX36" fmla="*/ 2490281 w 2587558"/>
                <a:gd name="connsiteY36" fmla="*/ 914400 h 1984442"/>
                <a:gd name="connsiteX37" fmla="*/ 2529192 w 2587558"/>
                <a:gd name="connsiteY37" fmla="*/ 1031132 h 1984442"/>
                <a:gd name="connsiteX38" fmla="*/ 2568102 w 2587558"/>
                <a:gd name="connsiteY38" fmla="*/ 1147864 h 1984442"/>
                <a:gd name="connsiteX39" fmla="*/ 2587558 w 2587558"/>
                <a:gd name="connsiteY39" fmla="*/ 1206230 h 1984442"/>
                <a:gd name="connsiteX40" fmla="*/ 2568102 w 2587558"/>
                <a:gd name="connsiteY40" fmla="*/ 1459149 h 1984442"/>
                <a:gd name="connsiteX41" fmla="*/ 2470826 w 2587558"/>
                <a:gd name="connsiteY41" fmla="*/ 1575881 h 1984442"/>
                <a:gd name="connsiteX42" fmla="*/ 2354094 w 2587558"/>
                <a:gd name="connsiteY42" fmla="*/ 1614791 h 1984442"/>
                <a:gd name="connsiteX43" fmla="*/ 2295728 w 2587558"/>
                <a:gd name="connsiteY43" fmla="*/ 1634247 h 1984442"/>
                <a:gd name="connsiteX44" fmla="*/ 2178996 w 2587558"/>
                <a:gd name="connsiteY44" fmla="*/ 1692613 h 1984442"/>
                <a:gd name="connsiteX45" fmla="*/ 2120630 w 2587558"/>
                <a:gd name="connsiteY45" fmla="*/ 1731523 h 1984442"/>
                <a:gd name="connsiteX46" fmla="*/ 2003898 w 2587558"/>
                <a:gd name="connsiteY46" fmla="*/ 1770434 h 1984442"/>
                <a:gd name="connsiteX47" fmla="*/ 1887166 w 2587558"/>
                <a:gd name="connsiteY47" fmla="*/ 1809344 h 1984442"/>
                <a:gd name="connsiteX48" fmla="*/ 1828800 w 2587558"/>
                <a:gd name="connsiteY48" fmla="*/ 1828800 h 1984442"/>
                <a:gd name="connsiteX49" fmla="*/ 1770434 w 2587558"/>
                <a:gd name="connsiteY49" fmla="*/ 1848255 h 1984442"/>
                <a:gd name="connsiteX50" fmla="*/ 1595336 w 2587558"/>
                <a:gd name="connsiteY50" fmla="*/ 1926076 h 1984442"/>
                <a:gd name="connsiteX51" fmla="*/ 1342417 w 2587558"/>
                <a:gd name="connsiteY51" fmla="*/ 1984442 h 1984442"/>
                <a:gd name="connsiteX52" fmla="*/ 778213 w 2587558"/>
                <a:gd name="connsiteY52" fmla="*/ 1964987 h 198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587558" h="1984442">
                  <a:moveTo>
                    <a:pt x="778213" y="1964987"/>
                  </a:moveTo>
                  <a:cubicBezTo>
                    <a:pt x="667966" y="1958502"/>
                    <a:pt x="712839" y="1954233"/>
                    <a:pt x="680936" y="1945532"/>
                  </a:cubicBezTo>
                  <a:cubicBezTo>
                    <a:pt x="641366" y="1934740"/>
                    <a:pt x="564204" y="1906621"/>
                    <a:pt x="564204" y="1906621"/>
                  </a:cubicBezTo>
                  <a:cubicBezTo>
                    <a:pt x="544749" y="1893651"/>
                    <a:pt x="526753" y="1878167"/>
                    <a:pt x="505839" y="1867710"/>
                  </a:cubicBezTo>
                  <a:cubicBezTo>
                    <a:pt x="487496" y="1858539"/>
                    <a:pt x="467258" y="1853651"/>
                    <a:pt x="447473" y="1848255"/>
                  </a:cubicBezTo>
                  <a:cubicBezTo>
                    <a:pt x="395880" y="1834184"/>
                    <a:pt x="342564" y="1826255"/>
                    <a:pt x="291830" y="1809344"/>
                  </a:cubicBezTo>
                  <a:cubicBezTo>
                    <a:pt x="272375" y="1802859"/>
                    <a:pt x="251807" y="1799060"/>
                    <a:pt x="233464" y="1789889"/>
                  </a:cubicBezTo>
                  <a:cubicBezTo>
                    <a:pt x="212550" y="1779432"/>
                    <a:pt x="194553" y="1763949"/>
                    <a:pt x="175098" y="1750979"/>
                  </a:cubicBezTo>
                  <a:lnTo>
                    <a:pt x="116732" y="1575881"/>
                  </a:lnTo>
                  <a:lnTo>
                    <a:pt x="97277" y="1517515"/>
                  </a:lnTo>
                  <a:lnTo>
                    <a:pt x="77821" y="1459149"/>
                  </a:lnTo>
                  <a:cubicBezTo>
                    <a:pt x="71336" y="1420238"/>
                    <a:pt x="66102" y="1381098"/>
                    <a:pt x="58366" y="1342417"/>
                  </a:cubicBezTo>
                  <a:cubicBezTo>
                    <a:pt x="53122" y="1316198"/>
                    <a:pt x="44155" y="1290815"/>
                    <a:pt x="38911" y="1264596"/>
                  </a:cubicBezTo>
                  <a:cubicBezTo>
                    <a:pt x="31175" y="1225915"/>
                    <a:pt x="26513" y="1186675"/>
                    <a:pt x="19456" y="1147864"/>
                  </a:cubicBezTo>
                  <a:cubicBezTo>
                    <a:pt x="13541" y="1115330"/>
                    <a:pt x="6485" y="1083013"/>
                    <a:pt x="0" y="1050587"/>
                  </a:cubicBezTo>
                  <a:cubicBezTo>
                    <a:pt x="6485" y="927370"/>
                    <a:pt x="8767" y="803860"/>
                    <a:pt x="19456" y="680936"/>
                  </a:cubicBezTo>
                  <a:cubicBezTo>
                    <a:pt x="21852" y="653379"/>
                    <a:pt x="71882" y="490343"/>
                    <a:pt x="77821" y="486383"/>
                  </a:cubicBezTo>
                  <a:lnTo>
                    <a:pt x="136187" y="447472"/>
                  </a:lnTo>
                  <a:cubicBezTo>
                    <a:pt x="207525" y="340466"/>
                    <a:pt x="136186" y="431260"/>
                    <a:pt x="233464" y="350196"/>
                  </a:cubicBezTo>
                  <a:cubicBezTo>
                    <a:pt x="254601" y="332582"/>
                    <a:pt x="267778" y="305192"/>
                    <a:pt x="291830" y="291830"/>
                  </a:cubicBezTo>
                  <a:cubicBezTo>
                    <a:pt x="327684" y="271911"/>
                    <a:pt x="408562" y="252919"/>
                    <a:pt x="408562" y="252919"/>
                  </a:cubicBezTo>
                  <a:cubicBezTo>
                    <a:pt x="501056" y="191256"/>
                    <a:pt x="444743" y="221404"/>
                    <a:pt x="583660" y="175098"/>
                  </a:cubicBezTo>
                  <a:cubicBezTo>
                    <a:pt x="603115" y="168613"/>
                    <a:pt x="624962" y="167018"/>
                    <a:pt x="642026" y="155642"/>
                  </a:cubicBezTo>
                  <a:cubicBezTo>
                    <a:pt x="734518" y="93981"/>
                    <a:pt x="678211" y="124125"/>
                    <a:pt x="817124" y="77821"/>
                  </a:cubicBezTo>
                  <a:lnTo>
                    <a:pt x="933856" y="38910"/>
                  </a:lnTo>
                  <a:cubicBezTo>
                    <a:pt x="953311" y="32425"/>
                    <a:pt x="971993" y="22826"/>
                    <a:pt x="992221" y="19455"/>
                  </a:cubicBezTo>
                  <a:lnTo>
                    <a:pt x="1108953" y="0"/>
                  </a:lnTo>
                  <a:cubicBezTo>
                    <a:pt x="1326206" y="9052"/>
                    <a:pt x="1483142" y="-8594"/>
                    <a:pt x="1673158" y="38910"/>
                  </a:cubicBezTo>
                  <a:cubicBezTo>
                    <a:pt x="1693053" y="43884"/>
                    <a:pt x="1713597" y="48407"/>
                    <a:pt x="1731524" y="58366"/>
                  </a:cubicBezTo>
                  <a:cubicBezTo>
                    <a:pt x="1957806" y="184078"/>
                    <a:pt x="1737741" y="99349"/>
                    <a:pt x="1964987" y="175098"/>
                  </a:cubicBezTo>
                  <a:lnTo>
                    <a:pt x="2023353" y="194553"/>
                  </a:lnTo>
                  <a:cubicBezTo>
                    <a:pt x="2162978" y="287636"/>
                    <a:pt x="2107017" y="239306"/>
                    <a:pt x="2198451" y="330740"/>
                  </a:cubicBezTo>
                  <a:cubicBezTo>
                    <a:pt x="2232643" y="433313"/>
                    <a:pt x="2195309" y="350314"/>
                    <a:pt x="2276273" y="447472"/>
                  </a:cubicBezTo>
                  <a:cubicBezTo>
                    <a:pt x="2357337" y="544750"/>
                    <a:pt x="2266543" y="473411"/>
                    <a:pt x="2373549" y="544749"/>
                  </a:cubicBezTo>
                  <a:cubicBezTo>
                    <a:pt x="2386519" y="564204"/>
                    <a:pt x="2402964" y="581748"/>
                    <a:pt x="2412460" y="603115"/>
                  </a:cubicBezTo>
                  <a:cubicBezTo>
                    <a:pt x="2430503" y="643712"/>
                    <a:pt x="2460538" y="746227"/>
                    <a:pt x="2470826" y="797668"/>
                  </a:cubicBezTo>
                  <a:cubicBezTo>
                    <a:pt x="2478562" y="836349"/>
                    <a:pt x="2480714" y="876130"/>
                    <a:pt x="2490281" y="914400"/>
                  </a:cubicBezTo>
                  <a:cubicBezTo>
                    <a:pt x="2500229" y="954191"/>
                    <a:pt x="2516222" y="992221"/>
                    <a:pt x="2529192" y="1031132"/>
                  </a:cubicBezTo>
                  <a:lnTo>
                    <a:pt x="2568102" y="1147864"/>
                  </a:lnTo>
                  <a:lnTo>
                    <a:pt x="2587558" y="1206230"/>
                  </a:lnTo>
                  <a:cubicBezTo>
                    <a:pt x="2581073" y="1290536"/>
                    <a:pt x="2583685" y="1376042"/>
                    <a:pt x="2568102" y="1459149"/>
                  </a:cubicBezTo>
                  <a:cubicBezTo>
                    <a:pt x="2563314" y="1484682"/>
                    <a:pt x="2487615" y="1566554"/>
                    <a:pt x="2470826" y="1575881"/>
                  </a:cubicBezTo>
                  <a:cubicBezTo>
                    <a:pt x="2434972" y="1595800"/>
                    <a:pt x="2393005" y="1601821"/>
                    <a:pt x="2354094" y="1614791"/>
                  </a:cubicBezTo>
                  <a:cubicBezTo>
                    <a:pt x="2334639" y="1621276"/>
                    <a:pt x="2312792" y="1622871"/>
                    <a:pt x="2295728" y="1634247"/>
                  </a:cubicBezTo>
                  <a:cubicBezTo>
                    <a:pt x="2128460" y="1745757"/>
                    <a:pt x="2340093" y="1612065"/>
                    <a:pt x="2178996" y="1692613"/>
                  </a:cubicBezTo>
                  <a:cubicBezTo>
                    <a:pt x="2158082" y="1703070"/>
                    <a:pt x="2141997" y="1722027"/>
                    <a:pt x="2120630" y="1731523"/>
                  </a:cubicBezTo>
                  <a:cubicBezTo>
                    <a:pt x="2083150" y="1748181"/>
                    <a:pt x="2042809" y="1757464"/>
                    <a:pt x="2003898" y="1770434"/>
                  </a:cubicBezTo>
                  <a:lnTo>
                    <a:pt x="1887166" y="1809344"/>
                  </a:lnTo>
                  <a:lnTo>
                    <a:pt x="1828800" y="1828800"/>
                  </a:lnTo>
                  <a:lnTo>
                    <a:pt x="1770434" y="1848255"/>
                  </a:lnTo>
                  <a:cubicBezTo>
                    <a:pt x="1693778" y="1899359"/>
                    <a:pt x="1706471" y="1898292"/>
                    <a:pt x="1595336" y="1926076"/>
                  </a:cubicBezTo>
                  <a:cubicBezTo>
                    <a:pt x="1595251" y="1926097"/>
                    <a:pt x="1376107" y="1983506"/>
                    <a:pt x="1342417" y="1984442"/>
                  </a:cubicBezTo>
                  <a:lnTo>
                    <a:pt x="778213" y="196498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Graphic 18" descr="Sad Face with Solid Fill">
              <a:extLst>
                <a:ext uri="{FF2B5EF4-FFF2-40B4-BE49-F238E27FC236}">
                  <a16:creationId xmlns:a16="http://schemas.microsoft.com/office/drawing/2014/main" id="{E2679775-624F-954F-B9EE-E32DA73A7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41623" y="5006908"/>
              <a:ext cx="362760" cy="362760"/>
            </a:xfrm>
            <a:prstGeom prst="rect">
              <a:avLst/>
            </a:prstGeom>
          </p:spPr>
        </p:pic>
        <p:pic>
          <p:nvPicPr>
            <p:cNvPr id="20" name="Graphic 19" descr="Sad Face with Solid Fill">
              <a:extLst>
                <a:ext uri="{FF2B5EF4-FFF2-40B4-BE49-F238E27FC236}">
                  <a16:creationId xmlns:a16="http://schemas.microsoft.com/office/drawing/2014/main" id="{910780C0-1B4B-684D-8A15-69469FA43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60566" y="4712238"/>
              <a:ext cx="362760" cy="362760"/>
            </a:xfrm>
            <a:prstGeom prst="rect">
              <a:avLst/>
            </a:prstGeom>
          </p:spPr>
        </p:pic>
        <p:pic>
          <p:nvPicPr>
            <p:cNvPr id="21" name="Graphic 20" descr="Sad Face with Solid Fill">
              <a:extLst>
                <a:ext uri="{FF2B5EF4-FFF2-40B4-BE49-F238E27FC236}">
                  <a16:creationId xmlns:a16="http://schemas.microsoft.com/office/drawing/2014/main" id="{BAD8ADF0-DA6A-164B-96E6-4168EA94C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79186" y="5772549"/>
              <a:ext cx="362760" cy="362760"/>
            </a:xfrm>
            <a:prstGeom prst="rect">
              <a:avLst/>
            </a:prstGeom>
          </p:spPr>
        </p:pic>
        <p:pic>
          <p:nvPicPr>
            <p:cNvPr id="22" name="Graphic 21" descr="Sad Face with Solid Fill">
              <a:extLst>
                <a:ext uri="{FF2B5EF4-FFF2-40B4-BE49-F238E27FC236}">
                  <a16:creationId xmlns:a16="http://schemas.microsoft.com/office/drawing/2014/main" id="{4C3D5C8C-9C8B-7642-AF99-95561ABFD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91040" y="5587593"/>
              <a:ext cx="362760" cy="362760"/>
            </a:xfrm>
            <a:prstGeom prst="rect">
              <a:avLst/>
            </a:prstGeom>
          </p:spPr>
        </p:pic>
        <p:pic>
          <p:nvPicPr>
            <p:cNvPr id="23" name="Graphic 22" descr="Sad Face with Solid Fill">
              <a:extLst>
                <a:ext uri="{FF2B5EF4-FFF2-40B4-BE49-F238E27FC236}">
                  <a16:creationId xmlns:a16="http://schemas.microsoft.com/office/drawing/2014/main" id="{6A06C8A0-0096-FA44-AC09-E8B2B0F7C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35402" y="4734147"/>
              <a:ext cx="362760" cy="362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23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24CC-062E-AA4C-98E2-606A83E2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Variable Names</a:t>
            </a:r>
            <a:endParaRPr lang="en-US" dirty="0"/>
          </a:p>
        </p:txBody>
      </p:sp>
      <p:pic>
        <p:nvPicPr>
          <p:cNvPr id="4" name="Google Shape;265;p25">
            <a:extLst>
              <a:ext uri="{FF2B5EF4-FFF2-40B4-BE49-F238E27FC236}">
                <a16:creationId xmlns:a16="http://schemas.microsoft.com/office/drawing/2014/main" id="{F98E4171-781D-0144-989F-9D2E4591B5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15856"/>
          <a:stretch/>
        </p:blipFill>
        <p:spPr>
          <a:xfrm>
            <a:off x="483208" y="1428750"/>
            <a:ext cx="5612792" cy="36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6;p26">
            <a:extLst>
              <a:ext uri="{FF2B5EF4-FFF2-40B4-BE49-F238E27FC236}">
                <a16:creationId xmlns:a16="http://schemas.microsoft.com/office/drawing/2014/main" id="{11664EB6-9820-C742-BE95-EF643A8962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5199"/>
          <a:stretch/>
        </p:blipFill>
        <p:spPr>
          <a:xfrm>
            <a:off x="6282063" y="1428750"/>
            <a:ext cx="5806027" cy="52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91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8E6C-4188-5F48-A82E-E714B2CA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pic>
        <p:nvPicPr>
          <p:cNvPr id="4" name="Google Shape;286;p27">
            <a:extLst>
              <a:ext uri="{FF2B5EF4-FFF2-40B4-BE49-F238E27FC236}">
                <a16:creationId xmlns:a16="http://schemas.microsoft.com/office/drawing/2014/main" id="{6C3601BB-CD9F-2840-B694-782F046CB80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27375"/>
          <a:stretch/>
        </p:blipFill>
        <p:spPr>
          <a:xfrm>
            <a:off x="573991" y="1428750"/>
            <a:ext cx="4995536" cy="536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96;p28">
            <a:extLst>
              <a:ext uri="{FF2B5EF4-FFF2-40B4-BE49-F238E27FC236}">
                <a16:creationId xmlns:a16="http://schemas.microsoft.com/office/drawing/2014/main" id="{0D1A1D18-3844-2F49-85FD-8026754C9F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8640"/>
          <a:stretch/>
        </p:blipFill>
        <p:spPr>
          <a:xfrm>
            <a:off x="5978236" y="1428750"/>
            <a:ext cx="5639773" cy="536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22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F058-656F-E241-8C36-1FB82A33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pic>
        <p:nvPicPr>
          <p:cNvPr id="4" name="Google Shape;306;p29">
            <a:extLst>
              <a:ext uri="{FF2B5EF4-FFF2-40B4-BE49-F238E27FC236}">
                <a16:creationId xmlns:a16="http://schemas.microsoft.com/office/drawing/2014/main" id="{5664D4F2-6D3D-D148-9A17-51D6677FBD0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0900" y="1268400"/>
            <a:ext cx="6836000" cy="5361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51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3BF7-CB57-B546-9211-C2CF5891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4F81-3013-9344-8FA8-F7F36777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“How to Determine the Best Model”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6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CE49-67DC-B845-B30F-1DA9EB03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&amp; Banking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EE0A8-B8D6-9540-A61F-5FF811F1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82" y="1327763"/>
            <a:ext cx="8301317" cy="50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CE49-67DC-B845-B30F-1DA9EB03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Banks Make Profit?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EE0A8-B8D6-9540-A61F-5FF811F1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82" y="1327763"/>
            <a:ext cx="8301317" cy="508296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DA295907-9F07-D246-96AC-54A33A9C1671}"/>
              </a:ext>
            </a:extLst>
          </p:cNvPr>
          <p:cNvSpPr/>
          <p:nvPr/>
        </p:nvSpPr>
        <p:spPr>
          <a:xfrm rot="19885121">
            <a:off x="4751295" y="2133599"/>
            <a:ext cx="340659" cy="28687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9420C-7818-1846-9358-22731EBC07D8}"/>
              </a:ext>
            </a:extLst>
          </p:cNvPr>
          <p:cNvSpPr txBox="1"/>
          <p:nvPr/>
        </p:nvSpPr>
        <p:spPr>
          <a:xfrm>
            <a:off x="4213412" y="1828800"/>
            <a:ext cx="169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interest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648536F-4724-DE41-B13F-CADA75C12913}"/>
              </a:ext>
            </a:extLst>
          </p:cNvPr>
          <p:cNvSpPr/>
          <p:nvPr/>
        </p:nvSpPr>
        <p:spPr>
          <a:xfrm rot="19885121">
            <a:off x="6893860" y="3724700"/>
            <a:ext cx="340659" cy="28687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5468E-01E1-CF41-9742-A405516B7178}"/>
              </a:ext>
            </a:extLst>
          </p:cNvPr>
          <p:cNvSpPr txBox="1"/>
          <p:nvPr/>
        </p:nvSpPr>
        <p:spPr>
          <a:xfrm>
            <a:off x="6678706" y="3300459"/>
            <a:ext cx="169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interest</a:t>
            </a:r>
          </a:p>
        </p:txBody>
      </p:sp>
    </p:spTree>
    <p:extLst>
      <p:ext uri="{BB962C8B-B14F-4D97-AF65-F5344CB8AC3E}">
        <p14:creationId xmlns:p14="http://schemas.microsoft.com/office/powerpoint/2010/main" val="230827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CDF8-E028-9549-B417-CC71CCB1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307A-F881-DC46-9339-F8AD7F97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/>
            <a:r>
              <a:rPr lang="en-US" sz="3200" dirty="0"/>
              <a:t>Loan approval is one of the most important functions of these financial institutions. For most banks, loans form a half or more of their total asset and about 1/2 up to 2/3 of their incomes. </a:t>
            </a:r>
          </a:p>
          <a:p>
            <a:pPr marL="357188" indent="-357188"/>
            <a:r>
              <a:rPr lang="en-US" sz="3200" dirty="0"/>
              <a:t>Bad loans: debtors who can not fulfill the obligations</a:t>
            </a:r>
          </a:p>
          <a:p>
            <a:pPr marL="357188" indent="-357188"/>
            <a:r>
              <a:rPr lang="en-US" sz="3200" dirty="0"/>
              <a:t>Asymmetric information: a borrower may have known his/her financial risk but the lender does not know.</a:t>
            </a:r>
          </a:p>
          <a:p>
            <a:pPr marL="357188" indent="-357188"/>
            <a:r>
              <a:rPr lang="en-US" sz="3200" dirty="0"/>
              <a:t>A </a:t>
            </a:r>
            <a:r>
              <a:rPr lang="en-US" sz="3200" dirty="0">
                <a:solidFill>
                  <a:srgbClr val="0432FF"/>
                </a:solidFill>
              </a:rPr>
              <a:t>probability of default (PD) </a:t>
            </a:r>
            <a:r>
              <a:rPr lang="en-US" sz="3200" dirty="0"/>
              <a:t>– The probability that a debtor will not fulfil its obligations.</a:t>
            </a:r>
          </a:p>
        </p:txBody>
      </p:sp>
    </p:spTree>
    <p:extLst>
      <p:ext uri="{BB962C8B-B14F-4D97-AF65-F5344CB8AC3E}">
        <p14:creationId xmlns:p14="http://schemas.microsoft.com/office/powerpoint/2010/main" val="426881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8FBB-ADD1-034C-BFB1-89E3C2BC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Healthy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BD93-B428-BA4A-89F2-74B06A66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Lend to borrowers who will honor the contract and is able to re-pay the debt</a:t>
            </a:r>
          </a:p>
          <a:p>
            <a:r>
              <a:rPr lang="en-US" dirty="0"/>
              <a:t>Do not lend to borrowers who cannot</a:t>
            </a:r>
          </a:p>
          <a:p>
            <a:r>
              <a:rPr lang="en-US" dirty="0"/>
              <a:t>Avoid any fraud</a:t>
            </a:r>
          </a:p>
        </p:txBody>
      </p:sp>
    </p:spTree>
    <p:extLst>
      <p:ext uri="{BB962C8B-B14F-4D97-AF65-F5344CB8AC3E}">
        <p14:creationId xmlns:p14="http://schemas.microsoft.com/office/powerpoint/2010/main" val="406421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5794A10-7D06-1243-85D1-FE706997438B}"/>
              </a:ext>
            </a:extLst>
          </p:cNvPr>
          <p:cNvSpPr/>
          <p:nvPr/>
        </p:nvSpPr>
        <p:spPr>
          <a:xfrm>
            <a:off x="3266876" y="2934518"/>
            <a:ext cx="8305801" cy="1312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6A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E028-5425-194F-9616-4AC415D57C18}"/>
              </a:ext>
            </a:extLst>
          </p:cNvPr>
          <p:cNvSpPr/>
          <p:nvPr/>
        </p:nvSpPr>
        <p:spPr>
          <a:xfrm>
            <a:off x="3270116" y="1439696"/>
            <a:ext cx="8305801" cy="1350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6A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A4A27-6072-264A-9935-8D7439E5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Design - What is the purpose of a model?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3B0583-46AE-5344-A234-7084060199A2}"/>
              </a:ext>
            </a:extLst>
          </p:cNvPr>
          <p:cNvCxnSpPr>
            <a:cxnSpLocks/>
          </p:cNvCxnSpPr>
          <p:nvPr/>
        </p:nvCxnSpPr>
        <p:spPr>
          <a:xfrm>
            <a:off x="4396906" y="2256820"/>
            <a:ext cx="6381344" cy="0"/>
          </a:xfrm>
          <a:prstGeom prst="line">
            <a:avLst/>
          </a:prstGeom>
          <a:ln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A6B747-AD87-F24D-90C4-E2FB6882C934}"/>
              </a:ext>
            </a:extLst>
          </p:cNvPr>
          <p:cNvSpPr txBox="1"/>
          <p:nvPr/>
        </p:nvSpPr>
        <p:spPr>
          <a:xfrm>
            <a:off x="3681923" y="2294922"/>
            <a:ext cx="142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21EB9-B32B-5C4F-9B72-27AD20FAC8F4}"/>
              </a:ext>
            </a:extLst>
          </p:cNvPr>
          <p:cNvSpPr txBox="1"/>
          <p:nvPr/>
        </p:nvSpPr>
        <p:spPr>
          <a:xfrm>
            <a:off x="9904382" y="2288038"/>
            <a:ext cx="142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Day X</a:t>
            </a:r>
          </a:p>
        </p:txBody>
      </p:sp>
      <p:pic>
        <p:nvPicPr>
          <p:cNvPr id="15" name="Graphic 14" descr="Sad Face with Solid Fill">
            <a:extLst>
              <a:ext uri="{FF2B5EF4-FFF2-40B4-BE49-F238E27FC236}">
                <a16:creationId xmlns:a16="http://schemas.microsoft.com/office/drawing/2014/main" id="{2AB5690A-9982-0E42-8666-69B53C5D1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8611" y="1500085"/>
            <a:ext cx="725519" cy="725519"/>
          </a:xfrm>
          <a:prstGeom prst="rect">
            <a:avLst/>
          </a:prstGeom>
        </p:spPr>
      </p:pic>
      <p:pic>
        <p:nvPicPr>
          <p:cNvPr id="17" name="Graphic 16" descr="Smiling Face with Solid Fill">
            <a:extLst>
              <a:ext uri="{FF2B5EF4-FFF2-40B4-BE49-F238E27FC236}">
                <a16:creationId xmlns:a16="http://schemas.microsoft.com/office/drawing/2014/main" id="{7818481C-AC62-E44B-BE5B-A7CD9C964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1585" y="1494825"/>
            <a:ext cx="725520" cy="72552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75062AD-E57D-D642-BCD1-00B6FE4206E2}"/>
              </a:ext>
            </a:extLst>
          </p:cNvPr>
          <p:cNvSpPr txBox="1">
            <a:spLocks/>
          </p:cNvSpPr>
          <p:nvPr/>
        </p:nvSpPr>
        <p:spPr>
          <a:xfrm>
            <a:off x="781457" y="1440734"/>
            <a:ext cx="2488660" cy="497326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What’s today?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58AC0AF-00C9-4844-9E4A-01DEF5EE0FE1}"/>
              </a:ext>
            </a:extLst>
          </p:cNvPr>
          <p:cNvSpPr txBox="1">
            <a:spLocks/>
          </p:cNvSpPr>
          <p:nvPr/>
        </p:nvSpPr>
        <p:spPr>
          <a:xfrm>
            <a:off x="778217" y="2935556"/>
            <a:ext cx="2488660" cy="497326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we want?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81F450-04E0-F249-8F83-9A0DD0D49BE4}"/>
              </a:ext>
            </a:extLst>
          </p:cNvPr>
          <p:cNvCxnSpPr>
            <a:cxnSpLocks/>
          </p:cNvCxnSpPr>
          <p:nvPr/>
        </p:nvCxnSpPr>
        <p:spPr>
          <a:xfrm>
            <a:off x="4396906" y="3715379"/>
            <a:ext cx="6381344" cy="0"/>
          </a:xfrm>
          <a:prstGeom prst="line">
            <a:avLst/>
          </a:prstGeom>
          <a:ln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FD97AA-D8CC-E74F-972C-88F34E57D75A}"/>
              </a:ext>
            </a:extLst>
          </p:cNvPr>
          <p:cNvSpPr txBox="1"/>
          <p:nvPr/>
        </p:nvSpPr>
        <p:spPr>
          <a:xfrm>
            <a:off x="9904382" y="3843872"/>
            <a:ext cx="142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Day X</a:t>
            </a:r>
          </a:p>
        </p:txBody>
      </p:sp>
      <p:pic>
        <p:nvPicPr>
          <p:cNvPr id="34" name="Graphic 33" descr="Sad Face with Solid Fill">
            <a:extLst>
              <a:ext uri="{FF2B5EF4-FFF2-40B4-BE49-F238E27FC236}">
                <a16:creationId xmlns:a16="http://schemas.microsoft.com/office/drawing/2014/main" id="{4D33000E-1AD4-4D4C-82F8-E20FF590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8611" y="2997553"/>
            <a:ext cx="725519" cy="725519"/>
          </a:xfrm>
          <a:prstGeom prst="rect">
            <a:avLst/>
          </a:prstGeom>
        </p:spPr>
      </p:pic>
      <p:pic>
        <p:nvPicPr>
          <p:cNvPr id="35" name="Graphic 34" descr="Smiling Face with Solid Fill">
            <a:extLst>
              <a:ext uri="{FF2B5EF4-FFF2-40B4-BE49-F238E27FC236}">
                <a16:creationId xmlns:a16="http://schemas.microsoft.com/office/drawing/2014/main" id="{68A8CEF1-A9C6-3546-8075-6445A49E0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1585" y="2992293"/>
            <a:ext cx="725520" cy="725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7DEF53-D4D8-814E-A0E7-10C5FC06AFB0}"/>
              </a:ext>
            </a:extLst>
          </p:cNvPr>
          <p:cNvSpPr txBox="1"/>
          <p:nvPr/>
        </p:nvSpPr>
        <p:spPr>
          <a:xfrm>
            <a:off x="3681923" y="3785501"/>
            <a:ext cx="142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Day 1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A96B1FD-5BC2-1D4C-962F-EE72A38D2587}"/>
              </a:ext>
            </a:extLst>
          </p:cNvPr>
          <p:cNvSpPr/>
          <p:nvPr/>
        </p:nvSpPr>
        <p:spPr>
          <a:xfrm>
            <a:off x="5736891" y="1838853"/>
            <a:ext cx="3365770" cy="224718"/>
          </a:xfrm>
          <a:prstGeom prst="rightArrow">
            <a:avLst/>
          </a:prstGeom>
          <a:ln>
            <a:solidFill>
              <a:srgbClr val="0432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3DFF2D-20B1-2D47-9B30-63B0788E2588}"/>
              </a:ext>
            </a:extLst>
          </p:cNvPr>
          <p:cNvSpPr txBox="1"/>
          <p:nvPr/>
        </p:nvSpPr>
        <p:spPr>
          <a:xfrm>
            <a:off x="6374462" y="1428913"/>
            <a:ext cx="223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??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61EDB60-B868-5049-87B2-0A94560CB0E1}"/>
              </a:ext>
            </a:extLst>
          </p:cNvPr>
          <p:cNvSpPr/>
          <p:nvPr/>
        </p:nvSpPr>
        <p:spPr>
          <a:xfrm>
            <a:off x="5736891" y="3337331"/>
            <a:ext cx="3365770" cy="224718"/>
          </a:xfrm>
          <a:prstGeom prst="rightArrow">
            <a:avLst/>
          </a:prstGeom>
          <a:ln>
            <a:solidFill>
              <a:srgbClr val="0432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2D0DAE-A1FB-3143-A669-75E736FF6F7D}"/>
              </a:ext>
            </a:extLst>
          </p:cNvPr>
          <p:cNvSpPr txBox="1"/>
          <p:nvPr/>
        </p:nvSpPr>
        <p:spPr>
          <a:xfrm>
            <a:off x="5963055" y="2905355"/>
            <a:ext cx="293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Educated guess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99EEC27-A8D5-F045-85BB-514881A10590}"/>
              </a:ext>
            </a:extLst>
          </p:cNvPr>
          <p:cNvSpPr/>
          <p:nvPr/>
        </p:nvSpPr>
        <p:spPr>
          <a:xfrm>
            <a:off x="6507201" y="5369668"/>
            <a:ext cx="2041586" cy="292813"/>
          </a:xfrm>
          <a:prstGeom prst="rightArrow">
            <a:avLst/>
          </a:prstGeom>
          <a:ln>
            <a:solidFill>
              <a:srgbClr val="0432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1F10F33-FA43-5741-B6E5-F417200B5A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01" b="8468"/>
          <a:stretch/>
        </p:blipFill>
        <p:spPr>
          <a:xfrm>
            <a:off x="50598" y="5254224"/>
            <a:ext cx="988240" cy="112279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2643716-5B96-7041-82ED-600DB484D5DE}"/>
              </a:ext>
            </a:extLst>
          </p:cNvPr>
          <p:cNvSpPr txBox="1"/>
          <p:nvPr/>
        </p:nvSpPr>
        <p:spPr>
          <a:xfrm>
            <a:off x="380999" y="3931755"/>
            <a:ext cx="2766713" cy="13849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Always think about the timing of the variables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389BA94-44AB-8A43-8C11-84606ABC1ECE}"/>
              </a:ext>
            </a:extLst>
          </p:cNvPr>
          <p:cNvSpPr/>
          <p:nvPr/>
        </p:nvSpPr>
        <p:spPr>
          <a:xfrm>
            <a:off x="3365770" y="4377447"/>
            <a:ext cx="2587558" cy="1984442"/>
          </a:xfrm>
          <a:custGeom>
            <a:avLst/>
            <a:gdLst>
              <a:gd name="connsiteX0" fmla="*/ 778213 w 2587558"/>
              <a:gd name="connsiteY0" fmla="*/ 1964987 h 1984442"/>
              <a:gd name="connsiteX1" fmla="*/ 680936 w 2587558"/>
              <a:gd name="connsiteY1" fmla="*/ 1945532 h 1984442"/>
              <a:gd name="connsiteX2" fmla="*/ 564204 w 2587558"/>
              <a:gd name="connsiteY2" fmla="*/ 1906621 h 1984442"/>
              <a:gd name="connsiteX3" fmla="*/ 505839 w 2587558"/>
              <a:gd name="connsiteY3" fmla="*/ 1867710 h 1984442"/>
              <a:gd name="connsiteX4" fmla="*/ 447473 w 2587558"/>
              <a:gd name="connsiteY4" fmla="*/ 1848255 h 1984442"/>
              <a:gd name="connsiteX5" fmla="*/ 291830 w 2587558"/>
              <a:gd name="connsiteY5" fmla="*/ 1809344 h 1984442"/>
              <a:gd name="connsiteX6" fmla="*/ 233464 w 2587558"/>
              <a:gd name="connsiteY6" fmla="*/ 1789889 h 1984442"/>
              <a:gd name="connsiteX7" fmla="*/ 175098 w 2587558"/>
              <a:gd name="connsiteY7" fmla="*/ 1750979 h 1984442"/>
              <a:gd name="connsiteX8" fmla="*/ 116732 w 2587558"/>
              <a:gd name="connsiteY8" fmla="*/ 1575881 h 1984442"/>
              <a:gd name="connsiteX9" fmla="*/ 97277 w 2587558"/>
              <a:gd name="connsiteY9" fmla="*/ 1517515 h 1984442"/>
              <a:gd name="connsiteX10" fmla="*/ 77821 w 2587558"/>
              <a:gd name="connsiteY10" fmla="*/ 1459149 h 1984442"/>
              <a:gd name="connsiteX11" fmla="*/ 58366 w 2587558"/>
              <a:gd name="connsiteY11" fmla="*/ 1342417 h 1984442"/>
              <a:gd name="connsiteX12" fmla="*/ 38911 w 2587558"/>
              <a:gd name="connsiteY12" fmla="*/ 1264596 h 1984442"/>
              <a:gd name="connsiteX13" fmla="*/ 19456 w 2587558"/>
              <a:gd name="connsiteY13" fmla="*/ 1147864 h 1984442"/>
              <a:gd name="connsiteX14" fmla="*/ 0 w 2587558"/>
              <a:gd name="connsiteY14" fmla="*/ 1050587 h 1984442"/>
              <a:gd name="connsiteX15" fmla="*/ 19456 w 2587558"/>
              <a:gd name="connsiteY15" fmla="*/ 680936 h 1984442"/>
              <a:gd name="connsiteX16" fmla="*/ 77821 w 2587558"/>
              <a:gd name="connsiteY16" fmla="*/ 486383 h 1984442"/>
              <a:gd name="connsiteX17" fmla="*/ 136187 w 2587558"/>
              <a:gd name="connsiteY17" fmla="*/ 447472 h 1984442"/>
              <a:gd name="connsiteX18" fmla="*/ 233464 w 2587558"/>
              <a:gd name="connsiteY18" fmla="*/ 350196 h 1984442"/>
              <a:gd name="connsiteX19" fmla="*/ 291830 w 2587558"/>
              <a:gd name="connsiteY19" fmla="*/ 291830 h 1984442"/>
              <a:gd name="connsiteX20" fmla="*/ 408562 w 2587558"/>
              <a:gd name="connsiteY20" fmla="*/ 252919 h 1984442"/>
              <a:gd name="connsiteX21" fmla="*/ 583660 w 2587558"/>
              <a:gd name="connsiteY21" fmla="*/ 175098 h 1984442"/>
              <a:gd name="connsiteX22" fmla="*/ 642026 w 2587558"/>
              <a:gd name="connsiteY22" fmla="*/ 155642 h 1984442"/>
              <a:gd name="connsiteX23" fmla="*/ 817124 w 2587558"/>
              <a:gd name="connsiteY23" fmla="*/ 77821 h 1984442"/>
              <a:gd name="connsiteX24" fmla="*/ 933856 w 2587558"/>
              <a:gd name="connsiteY24" fmla="*/ 38910 h 1984442"/>
              <a:gd name="connsiteX25" fmla="*/ 992221 w 2587558"/>
              <a:gd name="connsiteY25" fmla="*/ 19455 h 1984442"/>
              <a:gd name="connsiteX26" fmla="*/ 1108953 w 2587558"/>
              <a:gd name="connsiteY26" fmla="*/ 0 h 1984442"/>
              <a:gd name="connsiteX27" fmla="*/ 1673158 w 2587558"/>
              <a:gd name="connsiteY27" fmla="*/ 38910 h 1984442"/>
              <a:gd name="connsiteX28" fmla="*/ 1731524 w 2587558"/>
              <a:gd name="connsiteY28" fmla="*/ 58366 h 1984442"/>
              <a:gd name="connsiteX29" fmla="*/ 1964987 w 2587558"/>
              <a:gd name="connsiteY29" fmla="*/ 175098 h 1984442"/>
              <a:gd name="connsiteX30" fmla="*/ 2023353 w 2587558"/>
              <a:gd name="connsiteY30" fmla="*/ 194553 h 1984442"/>
              <a:gd name="connsiteX31" fmla="*/ 2198451 w 2587558"/>
              <a:gd name="connsiteY31" fmla="*/ 330740 h 1984442"/>
              <a:gd name="connsiteX32" fmla="*/ 2276273 w 2587558"/>
              <a:gd name="connsiteY32" fmla="*/ 447472 h 1984442"/>
              <a:gd name="connsiteX33" fmla="*/ 2373549 w 2587558"/>
              <a:gd name="connsiteY33" fmla="*/ 544749 h 1984442"/>
              <a:gd name="connsiteX34" fmla="*/ 2412460 w 2587558"/>
              <a:gd name="connsiteY34" fmla="*/ 603115 h 1984442"/>
              <a:gd name="connsiteX35" fmla="*/ 2470826 w 2587558"/>
              <a:gd name="connsiteY35" fmla="*/ 797668 h 1984442"/>
              <a:gd name="connsiteX36" fmla="*/ 2490281 w 2587558"/>
              <a:gd name="connsiteY36" fmla="*/ 914400 h 1984442"/>
              <a:gd name="connsiteX37" fmla="*/ 2529192 w 2587558"/>
              <a:gd name="connsiteY37" fmla="*/ 1031132 h 1984442"/>
              <a:gd name="connsiteX38" fmla="*/ 2568102 w 2587558"/>
              <a:gd name="connsiteY38" fmla="*/ 1147864 h 1984442"/>
              <a:gd name="connsiteX39" fmla="*/ 2587558 w 2587558"/>
              <a:gd name="connsiteY39" fmla="*/ 1206230 h 1984442"/>
              <a:gd name="connsiteX40" fmla="*/ 2568102 w 2587558"/>
              <a:gd name="connsiteY40" fmla="*/ 1459149 h 1984442"/>
              <a:gd name="connsiteX41" fmla="*/ 2470826 w 2587558"/>
              <a:gd name="connsiteY41" fmla="*/ 1575881 h 1984442"/>
              <a:gd name="connsiteX42" fmla="*/ 2354094 w 2587558"/>
              <a:gd name="connsiteY42" fmla="*/ 1614791 h 1984442"/>
              <a:gd name="connsiteX43" fmla="*/ 2295728 w 2587558"/>
              <a:gd name="connsiteY43" fmla="*/ 1634247 h 1984442"/>
              <a:gd name="connsiteX44" fmla="*/ 2178996 w 2587558"/>
              <a:gd name="connsiteY44" fmla="*/ 1692613 h 1984442"/>
              <a:gd name="connsiteX45" fmla="*/ 2120630 w 2587558"/>
              <a:gd name="connsiteY45" fmla="*/ 1731523 h 1984442"/>
              <a:gd name="connsiteX46" fmla="*/ 2003898 w 2587558"/>
              <a:gd name="connsiteY46" fmla="*/ 1770434 h 1984442"/>
              <a:gd name="connsiteX47" fmla="*/ 1887166 w 2587558"/>
              <a:gd name="connsiteY47" fmla="*/ 1809344 h 1984442"/>
              <a:gd name="connsiteX48" fmla="*/ 1828800 w 2587558"/>
              <a:gd name="connsiteY48" fmla="*/ 1828800 h 1984442"/>
              <a:gd name="connsiteX49" fmla="*/ 1770434 w 2587558"/>
              <a:gd name="connsiteY49" fmla="*/ 1848255 h 1984442"/>
              <a:gd name="connsiteX50" fmla="*/ 1595336 w 2587558"/>
              <a:gd name="connsiteY50" fmla="*/ 1926076 h 1984442"/>
              <a:gd name="connsiteX51" fmla="*/ 1342417 w 2587558"/>
              <a:gd name="connsiteY51" fmla="*/ 1984442 h 1984442"/>
              <a:gd name="connsiteX52" fmla="*/ 778213 w 2587558"/>
              <a:gd name="connsiteY52" fmla="*/ 1964987 h 198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587558" h="1984442">
                <a:moveTo>
                  <a:pt x="778213" y="1964987"/>
                </a:moveTo>
                <a:cubicBezTo>
                  <a:pt x="667966" y="1958502"/>
                  <a:pt x="712839" y="1954233"/>
                  <a:pt x="680936" y="1945532"/>
                </a:cubicBezTo>
                <a:cubicBezTo>
                  <a:pt x="641366" y="1934740"/>
                  <a:pt x="564204" y="1906621"/>
                  <a:pt x="564204" y="1906621"/>
                </a:cubicBezTo>
                <a:cubicBezTo>
                  <a:pt x="544749" y="1893651"/>
                  <a:pt x="526753" y="1878167"/>
                  <a:pt x="505839" y="1867710"/>
                </a:cubicBezTo>
                <a:cubicBezTo>
                  <a:pt x="487496" y="1858539"/>
                  <a:pt x="467258" y="1853651"/>
                  <a:pt x="447473" y="1848255"/>
                </a:cubicBezTo>
                <a:cubicBezTo>
                  <a:pt x="395880" y="1834184"/>
                  <a:pt x="342564" y="1826255"/>
                  <a:pt x="291830" y="1809344"/>
                </a:cubicBezTo>
                <a:cubicBezTo>
                  <a:pt x="272375" y="1802859"/>
                  <a:pt x="251807" y="1799060"/>
                  <a:pt x="233464" y="1789889"/>
                </a:cubicBezTo>
                <a:cubicBezTo>
                  <a:pt x="212550" y="1779432"/>
                  <a:pt x="194553" y="1763949"/>
                  <a:pt x="175098" y="1750979"/>
                </a:cubicBezTo>
                <a:lnTo>
                  <a:pt x="116732" y="1575881"/>
                </a:lnTo>
                <a:lnTo>
                  <a:pt x="97277" y="1517515"/>
                </a:lnTo>
                <a:lnTo>
                  <a:pt x="77821" y="1459149"/>
                </a:lnTo>
                <a:cubicBezTo>
                  <a:pt x="71336" y="1420238"/>
                  <a:pt x="66102" y="1381098"/>
                  <a:pt x="58366" y="1342417"/>
                </a:cubicBezTo>
                <a:cubicBezTo>
                  <a:pt x="53122" y="1316198"/>
                  <a:pt x="44155" y="1290815"/>
                  <a:pt x="38911" y="1264596"/>
                </a:cubicBezTo>
                <a:cubicBezTo>
                  <a:pt x="31175" y="1225915"/>
                  <a:pt x="26513" y="1186675"/>
                  <a:pt x="19456" y="1147864"/>
                </a:cubicBezTo>
                <a:cubicBezTo>
                  <a:pt x="13541" y="1115330"/>
                  <a:pt x="6485" y="1083013"/>
                  <a:pt x="0" y="1050587"/>
                </a:cubicBezTo>
                <a:cubicBezTo>
                  <a:pt x="6485" y="927370"/>
                  <a:pt x="8767" y="803860"/>
                  <a:pt x="19456" y="680936"/>
                </a:cubicBezTo>
                <a:cubicBezTo>
                  <a:pt x="21852" y="653379"/>
                  <a:pt x="71882" y="490343"/>
                  <a:pt x="77821" y="486383"/>
                </a:cubicBezTo>
                <a:lnTo>
                  <a:pt x="136187" y="447472"/>
                </a:lnTo>
                <a:cubicBezTo>
                  <a:pt x="207525" y="340466"/>
                  <a:pt x="136186" y="431260"/>
                  <a:pt x="233464" y="350196"/>
                </a:cubicBezTo>
                <a:cubicBezTo>
                  <a:pt x="254601" y="332582"/>
                  <a:pt x="267778" y="305192"/>
                  <a:pt x="291830" y="291830"/>
                </a:cubicBezTo>
                <a:cubicBezTo>
                  <a:pt x="327684" y="271911"/>
                  <a:pt x="408562" y="252919"/>
                  <a:pt x="408562" y="252919"/>
                </a:cubicBezTo>
                <a:cubicBezTo>
                  <a:pt x="501056" y="191256"/>
                  <a:pt x="444743" y="221404"/>
                  <a:pt x="583660" y="175098"/>
                </a:cubicBezTo>
                <a:cubicBezTo>
                  <a:pt x="603115" y="168613"/>
                  <a:pt x="624962" y="167018"/>
                  <a:pt x="642026" y="155642"/>
                </a:cubicBezTo>
                <a:cubicBezTo>
                  <a:pt x="734518" y="93981"/>
                  <a:pt x="678211" y="124125"/>
                  <a:pt x="817124" y="77821"/>
                </a:cubicBezTo>
                <a:lnTo>
                  <a:pt x="933856" y="38910"/>
                </a:lnTo>
                <a:cubicBezTo>
                  <a:pt x="953311" y="32425"/>
                  <a:pt x="971993" y="22826"/>
                  <a:pt x="992221" y="19455"/>
                </a:cubicBezTo>
                <a:lnTo>
                  <a:pt x="1108953" y="0"/>
                </a:lnTo>
                <a:cubicBezTo>
                  <a:pt x="1326206" y="9052"/>
                  <a:pt x="1483142" y="-8594"/>
                  <a:pt x="1673158" y="38910"/>
                </a:cubicBezTo>
                <a:cubicBezTo>
                  <a:pt x="1693053" y="43884"/>
                  <a:pt x="1713597" y="48407"/>
                  <a:pt x="1731524" y="58366"/>
                </a:cubicBezTo>
                <a:cubicBezTo>
                  <a:pt x="1957806" y="184078"/>
                  <a:pt x="1737741" y="99349"/>
                  <a:pt x="1964987" y="175098"/>
                </a:cubicBezTo>
                <a:lnTo>
                  <a:pt x="2023353" y="194553"/>
                </a:lnTo>
                <a:cubicBezTo>
                  <a:pt x="2162978" y="287636"/>
                  <a:pt x="2107017" y="239306"/>
                  <a:pt x="2198451" y="330740"/>
                </a:cubicBezTo>
                <a:cubicBezTo>
                  <a:pt x="2232643" y="433313"/>
                  <a:pt x="2195309" y="350314"/>
                  <a:pt x="2276273" y="447472"/>
                </a:cubicBezTo>
                <a:cubicBezTo>
                  <a:pt x="2357337" y="544750"/>
                  <a:pt x="2266543" y="473411"/>
                  <a:pt x="2373549" y="544749"/>
                </a:cubicBezTo>
                <a:cubicBezTo>
                  <a:pt x="2386519" y="564204"/>
                  <a:pt x="2402964" y="581748"/>
                  <a:pt x="2412460" y="603115"/>
                </a:cubicBezTo>
                <a:cubicBezTo>
                  <a:pt x="2430503" y="643712"/>
                  <a:pt x="2460538" y="746227"/>
                  <a:pt x="2470826" y="797668"/>
                </a:cubicBezTo>
                <a:cubicBezTo>
                  <a:pt x="2478562" y="836349"/>
                  <a:pt x="2480714" y="876130"/>
                  <a:pt x="2490281" y="914400"/>
                </a:cubicBezTo>
                <a:cubicBezTo>
                  <a:pt x="2500229" y="954191"/>
                  <a:pt x="2516222" y="992221"/>
                  <a:pt x="2529192" y="1031132"/>
                </a:cubicBezTo>
                <a:lnTo>
                  <a:pt x="2568102" y="1147864"/>
                </a:lnTo>
                <a:lnTo>
                  <a:pt x="2587558" y="1206230"/>
                </a:lnTo>
                <a:cubicBezTo>
                  <a:pt x="2581073" y="1290536"/>
                  <a:pt x="2583685" y="1376042"/>
                  <a:pt x="2568102" y="1459149"/>
                </a:cubicBezTo>
                <a:cubicBezTo>
                  <a:pt x="2563314" y="1484682"/>
                  <a:pt x="2487615" y="1566554"/>
                  <a:pt x="2470826" y="1575881"/>
                </a:cubicBezTo>
                <a:cubicBezTo>
                  <a:pt x="2434972" y="1595800"/>
                  <a:pt x="2393005" y="1601821"/>
                  <a:pt x="2354094" y="1614791"/>
                </a:cubicBezTo>
                <a:cubicBezTo>
                  <a:pt x="2334639" y="1621276"/>
                  <a:pt x="2312792" y="1622871"/>
                  <a:pt x="2295728" y="1634247"/>
                </a:cubicBezTo>
                <a:cubicBezTo>
                  <a:pt x="2128460" y="1745757"/>
                  <a:pt x="2340093" y="1612065"/>
                  <a:pt x="2178996" y="1692613"/>
                </a:cubicBezTo>
                <a:cubicBezTo>
                  <a:pt x="2158082" y="1703070"/>
                  <a:pt x="2141997" y="1722027"/>
                  <a:pt x="2120630" y="1731523"/>
                </a:cubicBezTo>
                <a:cubicBezTo>
                  <a:pt x="2083150" y="1748181"/>
                  <a:pt x="2042809" y="1757464"/>
                  <a:pt x="2003898" y="1770434"/>
                </a:cubicBezTo>
                <a:lnTo>
                  <a:pt x="1887166" y="1809344"/>
                </a:lnTo>
                <a:lnTo>
                  <a:pt x="1828800" y="1828800"/>
                </a:lnTo>
                <a:lnTo>
                  <a:pt x="1770434" y="1848255"/>
                </a:lnTo>
                <a:cubicBezTo>
                  <a:pt x="1693778" y="1899359"/>
                  <a:pt x="1706471" y="1898292"/>
                  <a:pt x="1595336" y="1926076"/>
                </a:cubicBezTo>
                <a:cubicBezTo>
                  <a:pt x="1595251" y="1926097"/>
                  <a:pt x="1376107" y="1983506"/>
                  <a:pt x="1342417" y="1984442"/>
                </a:cubicBezTo>
                <a:lnTo>
                  <a:pt x="778213" y="196498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269454-56FE-494A-BBEA-F244404A2322}"/>
              </a:ext>
            </a:extLst>
          </p:cNvPr>
          <p:cNvGrpSpPr/>
          <p:nvPr/>
        </p:nvGrpSpPr>
        <p:grpSpPr>
          <a:xfrm>
            <a:off x="9102661" y="4377447"/>
            <a:ext cx="2587558" cy="1984442"/>
            <a:chOff x="9102661" y="4377447"/>
            <a:chExt cx="2587558" cy="1984442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A53A901-8D58-C44A-B27A-90B93228F1CF}"/>
                </a:ext>
              </a:extLst>
            </p:cNvPr>
            <p:cNvSpPr/>
            <p:nvPr/>
          </p:nvSpPr>
          <p:spPr>
            <a:xfrm>
              <a:off x="9102661" y="4377447"/>
              <a:ext cx="2587558" cy="1984442"/>
            </a:xfrm>
            <a:custGeom>
              <a:avLst/>
              <a:gdLst>
                <a:gd name="connsiteX0" fmla="*/ 778213 w 2587558"/>
                <a:gd name="connsiteY0" fmla="*/ 1964987 h 1984442"/>
                <a:gd name="connsiteX1" fmla="*/ 680936 w 2587558"/>
                <a:gd name="connsiteY1" fmla="*/ 1945532 h 1984442"/>
                <a:gd name="connsiteX2" fmla="*/ 564204 w 2587558"/>
                <a:gd name="connsiteY2" fmla="*/ 1906621 h 1984442"/>
                <a:gd name="connsiteX3" fmla="*/ 505839 w 2587558"/>
                <a:gd name="connsiteY3" fmla="*/ 1867710 h 1984442"/>
                <a:gd name="connsiteX4" fmla="*/ 447473 w 2587558"/>
                <a:gd name="connsiteY4" fmla="*/ 1848255 h 1984442"/>
                <a:gd name="connsiteX5" fmla="*/ 291830 w 2587558"/>
                <a:gd name="connsiteY5" fmla="*/ 1809344 h 1984442"/>
                <a:gd name="connsiteX6" fmla="*/ 233464 w 2587558"/>
                <a:gd name="connsiteY6" fmla="*/ 1789889 h 1984442"/>
                <a:gd name="connsiteX7" fmla="*/ 175098 w 2587558"/>
                <a:gd name="connsiteY7" fmla="*/ 1750979 h 1984442"/>
                <a:gd name="connsiteX8" fmla="*/ 116732 w 2587558"/>
                <a:gd name="connsiteY8" fmla="*/ 1575881 h 1984442"/>
                <a:gd name="connsiteX9" fmla="*/ 97277 w 2587558"/>
                <a:gd name="connsiteY9" fmla="*/ 1517515 h 1984442"/>
                <a:gd name="connsiteX10" fmla="*/ 77821 w 2587558"/>
                <a:gd name="connsiteY10" fmla="*/ 1459149 h 1984442"/>
                <a:gd name="connsiteX11" fmla="*/ 58366 w 2587558"/>
                <a:gd name="connsiteY11" fmla="*/ 1342417 h 1984442"/>
                <a:gd name="connsiteX12" fmla="*/ 38911 w 2587558"/>
                <a:gd name="connsiteY12" fmla="*/ 1264596 h 1984442"/>
                <a:gd name="connsiteX13" fmla="*/ 19456 w 2587558"/>
                <a:gd name="connsiteY13" fmla="*/ 1147864 h 1984442"/>
                <a:gd name="connsiteX14" fmla="*/ 0 w 2587558"/>
                <a:gd name="connsiteY14" fmla="*/ 1050587 h 1984442"/>
                <a:gd name="connsiteX15" fmla="*/ 19456 w 2587558"/>
                <a:gd name="connsiteY15" fmla="*/ 680936 h 1984442"/>
                <a:gd name="connsiteX16" fmla="*/ 77821 w 2587558"/>
                <a:gd name="connsiteY16" fmla="*/ 486383 h 1984442"/>
                <a:gd name="connsiteX17" fmla="*/ 136187 w 2587558"/>
                <a:gd name="connsiteY17" fmla="*/ 447472 h 1984442"/>
                <a:gd name="connsiteX18" fmla="*/ 233464 w 2587558"/>
                <a:gd name="connsiteY18" fmla="*/ 350196 h 1984442"/>
                <a:gd name="connsiteX19" fmla="*/ 291830 w 2587558"/>
                <a:gd name="connsiteY19" fmla="*/ 291830 h 1984442"/>
                <a:gd name="connsiteX20" fmla="*/ 408562 w 2587558"/>
                <a:gd name="connsiteY20" fmla="*/ 252919 h 1984442"/>
                <a:gd name="connsiteX21" fmla="*/ 583660 w 2587558"/>
                <a:gd name="connsiteY21" fmla="*/ 175098 h 1984442"/>
                <a:gd name="connsiteX22" fmla="*/ 642026 w 2587558"/>
                <a:gd name="connsiteY22" fmla="*/ 155642 h 1984442"/>
                <a:gd name="connsiteX23" fmla="*/ 817124 w 2587558"/>
                <a:gd name="connsiteY23" fmla="*/ 77821 h 1984442"/>
                <a:gd name="connsiteX24" fmla="*/ 933856 w 2587558"/>
                <a:gd name="connsiteY24" fmla="*/ 38910 h 1984442"/>
                <a:gd name="connsiteX25" fmla="*/ 992221 w 2587558"/>
                <a:gd name="connsiteY25" fmla="*/ 19455 h 1984442"/>
                <a:gd name="connsiteX26" fmla="*/ 1108953 w 2587558"/>
                <a:gd name="connsiteY26" fmla="*/ 0 h 1984442"/>
                <a:gd name="connsiteX27" fmla="*/ 1673158 w 2587558"/>
                <a:gd name="connsiteY27" fmla="*/ 38910 h 1984442"/>
                <a:gd name="connsiteX28" fmla="*/ 1731524 w 2587558"/>
                <a:gd name="connsiteY28" fmla="*/ 58366 h 1984442"/>
                <a:gd name="connsiteX29" fmla="*/ 1964987 w 2587558"/>
                <a:gd name="connsiteY29" fmla="*/ 175098 h 1984442"/>
                <a:gd name="connsiteX30" fmla="*/ 2023353 w 2587558"/>
                <a:gd name="connsiteY30" fmla="*/ 194553 h 1984442"/>
                <a:gd name="connsiteX31" fmla="*/ 2198451 w 2587558"/>
                <a:gd name="connsiteY31" fmla="*/ 330740 h 1984442"/>
                <a:gd name="connsiteX32" fmla="*/ 2276273 w 2587558"/>
                <a:gd name="connsiteY32" fmla="*/ 447472 h 1984442"/>
                <a:gd name="connsiteX33" fmla="*/ 2373549 w 2587558"/>
                <a:gd name="connsiteY33" fmla="*/ 544749 h 1984442"/>
                <a:gd name="connsiteX34" fmla="*/ 2412460 w 2587558"/>
                <a:gd name="connsiteY34" fmla="*/ 603115 h 1984442"/>
                <a:gd name="connsiteX35" fmla="*/ 2470826 w 2587558"/>
                <a:gd name="connsiteY35" fmla="*/ 797668 h 1984442"/>
                <a:gd name="connsiteX36" fmla="*/ 2490281 w 2587558"/>
                <a:gd name="connsiteY36" fmla="*/ 914400 h 1984442"/>
                <a:gd name="connsiteX37" fmla="*/ 2529192 w 2587558"/>
                <a:gd name="connsiteY37" fmla="*/ 1031132 h 1984442"/>
                <a:gd name="connsiteX38" fmla="*/ 2568102 w 2587558"/>
                <a:gd name="connsiteY38" fmla="*/ 1147864 h 1984442"/>
                <a:gd name="connsiteX39" fmla="*/ 2587558 w 2587558"/>
                <a:gd name="connsiteY39" fmla="*/ 1206230 h 1984442"/>
                <a:gd name="connsiteX40" fmla="*/ 2568102 w 2587558"/>
                <a:gd name="connsiteY40" fmla="*/ 1459149 h 1984442"/>
                <a:gd name="connsiteX41" fmla="*/ 2470826 w 2587558"/>
                <a:gd name="connsiteY41" fmla="*/ 1575881 h 1984442"/>
                <a:gd name="connsiteX42" fmla="*/ 2354094 w 2587558"/>
                <a:gd name="connsiteY42" fmla="*/ 1614791 h 1984442"/>
                <a:gd name="connsiteX43" fmla="*/ 2295728 w 2587558"/>
                <a:gd name="connsiteY43" fmla="*/ 1634247 h 1984442"/>
                <a:gd name="connsiteX44" fmla="*/ 2178996 w 2587558"/>
                <a:gd name="connsiteY44" fmla="*/ 1692613 h 1984442"/>
                <a:gd name="connsiteX45" fmla="*/ 2120630 w 2587558"/>
                <a:gd name="connsiteY45" fmla="*/ 1731523 h 1984442"/>
                <a:gd name="connsiteX46" fmla="*/ 2003898 w 2587558"/>
                <a:gd name="connsiteY46" fmla="*/ 1770434 h 1984442"/>
                <a:gd name="connsiteX47" fmla="*/ 1887166 w 2587558"/>
                <a:gd name="connsiteY47" fmla="*/ 1809344 h 1984442"/>
                <a:gd name="connsiteX48" fmla="*/ 1828800 w 2587558"/>
                <a:gd name="connsiteY48" fmla="*/ 1828800 h 1984442"/>
                <a:gd name="connsiteX49" fmla="*/ 1770434 w 2587558"/>
                <a:gd name="connsiteY49" fmla="*/ 1848255 h 1984442"/>
                <a:gd name="connsiteX50" fmla="*/ 1595336 w 2587558"/>
                <a:gd name="connsiteY50" fmla="*/ 1926076 h 1984442"/>
                <a:gd name="connsiteX51" fmla="*/ 1342417 w 2587558"/>
                <a:gd name="connsiteY51" fmla="*/ 1984442 h 1984442"/>
                <a:gd name="connsiteX52" fmla="*/ 778213 w 2587558"/>
                <a:gd name="connsiteY52" fmla="*/ 1964987 h 198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587558" h="1984442">
                  <a:moveTo>
                    <a:pt x="778213" y="1964987"/>
                  </a:moveTo>
                  <a:cubicBezTo>
                    <a:pt x="667966" y="1958502"/>
                    <a:pt x="712839" y="1954233"/>
                    <a:pt x="680936" y="1945532"/>
                  </a:cubicBezTo>
                  <a:cubicBezTo>
                    <a:pt x="641366" y="1934740"/>
                    <a:pt x="564204" y="1906621"/>
                    <a:pt x="564204" y="1906621"/>
                  </a:cubicBezTo>
                  <a:cubicBezTo>
                    <a:pt x="544749" y="1893651"/>
                    <a:pt x="526753" y="1878167"/>
                    <a:pt x="505839" y="1867710"/>
                  </a:cubicBezTo>
                  <a:cubicBezTo>
                    <a:pt x="487496" y="1858539"/>
                    <a:pt x="467258" y="1853651"/>
                    <a:pt x="447473" y="1848255"/>
                  </a:cubicBezTo>
                  <a:cubicBezTo>
                    <a:pt x="395880" y="1834184"/>
                    <a:pt x="342564" y="1826255"/>
                    <a:pt x="291830" y="1809344"/>
                  </a:cubicBezTo>
                  <a:cubicBezTo>
                    <a:pt x="272375" y="1802859"/>
                    <a:pt x="251807" y="1799060"/>
                    <a:pt x="233464" y="1789889"/>
                  </a:cubicBezTo>
                  <a:cubicBezTo>
                    <a:pt x="212550" y="1779432"/>
                    <a:pt x="194553" y="1763949"/>
                    <a:pt x="175098" y="1750979"/>
                  </a:cubicBezTo>
                  <a:lnTo>
                    <a:pt x="116732" y="1575881"/>
                  </a:lnTo>
                  <a:lnTo>
                    <a:pt x="97277" y="1517515"/>
                  </a:lnTo>
                  <a:lnTo>
                    <a:pt x="77821" y="1459149"/>
                  </a:lnTo>
                  <a:cubicBezTo>
                    <a:pt x="71336" y="1420238"/>
                    <a:pt x="66102" y="1381098"/>
                    <a:pt x="58366" y="1342417"/>
                  </a:cubicBezTo>
                  <a:cubicBezTo>
                    <a:pt x="53122" y="1316198"/>
                    <a:pt x="44155" y="1290815"/>
                    <a:pt x="38911" y="1264596"/>
                  </a:cubicBezTo>
                  <a:cubicBezTo>
                    <a:pt x="31175" y="1225915"/>
                    <a:pt x="26513" y="1186675"/>
                    <a:pt x="19456" y="1147864"/>
                  </a:cubicBezTo>
                  <a:cubicBezTo>
                    <a:pt x="13541" y="1115330"/>
                    <a:pt x="6485" y="1083013"/>
                    <a:pt x="0" y="1050587"/>
                  </a:cubicBezTo>
                  <a:cubicBezTo>
                    <a:pt x="6485" y="927370"/>
                    <a:pt x="8767" y="803860"/>
                    <a:pt x="19456" y="680936"/>
                  </a:cubicBezTo>
                  <a:cubicBezTo>
                    <a:pt x="21852" y="653379"/>
                    <a:pt x="71882" y="490343"/>
                    <a:pt x="77821" y="486383"/>
                  </a:cubicBezTo>
                  <a:lnTo>
                    <a:pt x="136187" y="447472"/>
                  </a:lnTo>
                  <a:cubicBezTo>
                    <a:pt x="207525" y="340466"/>
                    <a:pt x="136186" y="431260"/>
                    <a:pt x="233464" y="350196"/>
                  </a:cubicBezTo>
                  <a:cubicBezTo>
                    <a:pt x="254601" y="332582"/>
                    <a:pt x="267778" y="305192"/>
                    <a:pt x="291830" y="291830"/>
                  </a:cubicBezTo>
                  <a:cubicBezTo>
                    <a:pt x="327684" y="271911"/>
                    <a:pt x="408562" y="252919"/>
                    <a:pt x="408562" y="252919"/>
                  </a:cubicBezTo>
                  <a:cubicBezTo>
                    <a:pt x="501056" y="191256"/>
                    <a:pt x="444743" y="221404"/>
                    <a:pt x="583660" y="175098"/>
                  </a:cubicBezTo>
                  <a:cubicBezTo>
                    <a:pt x="603115" y="168613"/>
                    <a:pt x="624962" y="167018"/>
                    <a:pt x="642026" y="155642"/>
                  </a:cubicBezTo>
                  <a:cubicBezTo>
                    <a:pt x="734518" y="93981"/>
                    <a:pt x="678211" y="124125"/>
                    <a:pt x="817124" y="77821"/>
                  </a:cubicBezTo>
                  <a:lnTo>
                    <a:pt x="933856" y="38910"/>
                  </a:lnTo>
                  <a:cubicBezTo>
                    <a:pt x="953311" y="32425"/>
                    <a:pt x="971993" y="22826"/>
                    <a:pt x="992221" y="19455"/>
                  </a:cubicBezTo>
                  <a:lnTo>
                    <a:pt x="1108953" y="0"/>
                  </a:lnTo>
                  <a:cubicBezTo>
                    <a:pt x="1326206" y="9052"/>
                    <a:pt x="1483142" y="-8594"/>
                    <a:pt x="1673158" y="38910"/>
                  </a:cubicBezTo>
                  <a:cubicBezTo>
                    <a:pt x="1693053" y="43884"/>
                    <a:pt x="1713597" y="48407"/>
                    <a:pt x="1731524" y="58366"/>
                  </a:cubicBezTo>
                  <a:cubicBezTo>
                    <a:pt x="1957806" y="184078"/>
                    <a:pt x="1737741" y="99349"/>
                    <a:pt x="1964987" y="175098"/>
                  </a:cubicBezTo>
                  <a:lnTo>
                    <a:pt x="2023353" y="194553"/>
                  </a:lnTo>
                  <a:cubicBezTo>
                    <a:pt x="2162978" y="287636"/>
                    <a:pt x="2107017" y="239306"/>
                    <a:pt x="2198451" y="330740"/>
                  </a:cubicBezTo>
                  <a:cubicBezTo>
                    <a:pt x="2232643" y="433313"/>
                    <a:pt x="2195309" y="350314"/>
                    <a:pt x="2276273" y="447472"/>
                  </a:cubicBezTo>
                  <a:cubicBezTo>
                    <a:pt x="2357337" y="544750"/>
                    <a:pt x="2266543" y="473411"/>
                    <a:pt x="2373549" y="544749"/>
                  </a:cubicBezTo>
                  <a:cubicBezTo>
                    <a:pt x="2386519" y="564204"/>
                    <a:pt x="2402964" y="581748"/>
                    <a:pt x="2412460" y="603115"/>
                  </a:cubicBezTo>
                  <a:cubicBezTo>
                    <a:pt x="2430503" y="643712"/>
                    <a:pt x="2460538" y="746227"/>
                    <a:pt x="2470826" y="797668"/>
                  </a:cubicBezTo>
                  <a:cubicBezTo>
                    <a:pt x="2478562" y="836349"/>
                    <a:pt x="2480714" y="876130"/>
                    <a:pt x="2490281" y="914400"/>
                  </a:cubicBezTo>
                  <a:cubicBezTo>
                    <a:pt x="2500229" y="954191"/>
                    <a:pt x="2516222" y="992221"/>
                    <a:pt x="2529192" y="1031132"/>
                  </a:cubicBezTo>
                  <a:lnTo>
                    <a:pt x="2568102" y="1147864"/>
                  </a:lnTo>
                  <a:lnTo>
                    <a:pt x="2587558" y="1206230"/>
                  </a:lnTo>
                  <a:cubicBezTo>
                    <a:pt x="2581073" y="1290536"/>
                    <a:pt x="2583685" y="1376042"/>
                    <a:pt x="2568102" y="1459149"/>
                  </a:cubicBezTo>
                  <a:cubicBezTo>
                    <a:pt x="2563314" y="1484682"/>
                    <a:pt x="2487615" y="1566554"/>
                    <a:pt x="2470826" y="1575881"/>
                  </a:cubicBezTo>
                  <a:cubicBezTo>
                    <a:pt x="2434972" y="1595800"/>
                    <a:pt x="2393005" y="1601821"/>
                    <a:pt x="2354094" y="1614791"/>
                  </a:cubicBezTo>
                  <a:cubicBezTo>
                    <a:pt x="2334639" y="1621276"/>
                    <a:pt x="2312792" y="1622871"/>
                    <a:pt x="2295728" y="1634247"/>
                  </a:cubicBezTo>
                  <a:cubicBezTo>
                    <a:pt x="2128460" y="1745757"/>
                    <a:pt x="2340093" y="1612065"/>
                    <a:pt x="2178996" y="1692613"/>
                  </a:cubicBezTo>
                  <a:cubicBezTo>
                    <a:pt x="2158082" y="1703070"/>
                    <a:pt x="2141997" y="1722027"/>
                    <a:pt x="2120630" y="1731523"/>
                  </a:cubicBezTo>
                  <a:cubicBezTo>
                    <a:pt x="2083150" y="1748181"/>
                    <a:pt x="2042809" y="1757464"/>
                    <a:pt x="2003898" y="1770434"/>
                  </a:cubicBezTo>
                  <a:lnTo>
                    <a:pt x="1887166" y="1809344"/>
                  </a:lnTo>
                  <a:lnTo>
                    <a:pt x="1828800" y="1828800"/>
                  </a:lnTo>
                  <a:lnTo>
                    <a:pt x="1770434" y="1848255"/>
                  </a:lnTo>
                  <a:cubicBezTo>
                    <a:pt x="1693778" y="1899359"/>
                    <a:pt x="1706471" y="1898292"/>
                    <a:pt x="1595336" y="1926076"/>
                  </a:cubicBezTo>
                  <a:cubicBezTo>
                    <a:pt x="1595251" y="1926097"/>
                    <a:pt x="1376107" y="1983506"/>
                    <a:pt x="1342417" y="1984442"/>
                  </a:cubicBezTo>
                  <a:lnTo>
                    <a:pt x="778213" y="196498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Graphic 36" descr="Sad Face with Solid Fill">
              <a:extLst>
                <a:ext uri="{FF2B5EF4-FFF2-40B4-BE49-F238E27FC236}">
                  <a16:creationId xmlns:a16="http://schemas.microsoft.com/office/drawing/2014/main" id="{858A9410-8EB5-6C41-AA4A-ACFE3426E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41623" y="5006908"/>
              <a:ext cx="362760" cy="362760"/>
            </a:xfrm>
            <a:prstGeom prst="rect">
              <a:avLst/>
            </a:prstGeom>
          </p:spPr>
        </p:pic>
        <p:pic>
          <p:nvPicPr>
            <p:cNvPr id="40" name="Graphic 39" descr="Sad Face with Solid Fill">
              <a:extLst>
                <a:ext uri="{FF2B5EF4-FFF2-40B4-BE49-F238E27FC236}">
                  <a16:creationId xmlns:a16="http://schemas.microsoft.com/office/drawing/2014/main" id="{FCA529C5-E59C-A240-A062-1EEEA398E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0566" y="4712238"/>
              <a:ext cx="362760" cy="362760"/>
            </a:xfrm>
            <a:prstGeom prst="rect">
              <a:avLst/>
            </a:prstGeom>
          </p:spPr>
        </p:pic>
        <p:pic>
          <p:nvPicPr>
            <p:cNvPr id="42" name="Graphic 41" descr="Sad Face with Solid Fill">
              <a:extLst>
                <a:ext uri="{FF2B5EF4-FFF2-40B4-BE49-F238E27FC236}">
                  <a16:creationId xmlns:a16="http://schemas.microsoft.com/office/drawing/2014/main" id="{FFA80B3D-7F69-AB4A-B789-74704DA0D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9186" y="5772549"/>
              <a:ext cx="362760" cy="362760"/>
            </a:xfrm>
            <a:prstGeom prst="rect">
              <a:avLst/>
            </a:prstGeom>
          </p:spPr>
        </p:pic>
        <p:pic>
          <p:nvPicPr>
            <p:cNvPr id="43" name="Graphic 42" descr="Sad Face with Solid Fill">
              <a:extLst>
                <a:ext uri="{FF2B5EF4-FFF2-40B4-BE49-F238E27FC236}">
                  <a16:creationId xmlns:a16="http://schemas.microsoft.com/office/drawing/2014/main" id="{B4D3C9DF-491C-5949-8E67-E388A8BD3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1040" y="5587593"/>
              <a:ext cx="362760" cy="362760"/>
            </a:xfrm>
            <a:prstGeom prst="rect">
              <a:avLst/>
            </a:prstGeom>
          </p:spPr>
        </p:pic>
        <p:pic>
          <p:nvPicPr>
            <p:cNvPr id="47" name="Graphic 46" descr="Sad Face with Solid Fill">
              <a:extLst>
                <a:ext uri="{FF2B5EF4-FFF2-40B4-BE49-F238E27FC236}">
                  <a16:creationId xmlns:a16="http://schemas.microsoft.com/office/drawing/2014/main" id="{BC77FD9C-AE0D-EF4A-AC15-8617F8CE9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35402" y="4734147"/>
              <a:ext cx="362760" cy="362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27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5794A10-7D06-1243-85D1-FE706997438B}"/>
              </a:ext>
            </a:extLst>
          </p:cNvPr>
          <p:cNvSpPr/>
          <p:nvPr/>
        </p:nvSpPr>
        <p:spPr>
          <a:xfrm>
            <a:off x="3147712" y="1390605"/>
            <a:ext cx="8305801" cy="1312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6A2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A4A27-6072-264A-9935-8D7439E5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Design - What is the purpose of a model?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58AC0AF-00C9-4844-9E4A-01DEF5EE0FE1}"/>
              </a:ext>
            </a:extLst>
          </p:cNvPr>
          <p:cNvSpPr txBox="1">
            <a:spLocks/>
          </p:cNvSpPr>
          <p:nvPr/>
        </p:nvSpPr>
        <p:spPr>
          <a:xfrm>
            <a:off x="659053" y="1391643"/>
            <a:ext cx="2488660" cy="497326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we want?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81F450-04E0-F249-8F83-9A0DD0D49BE4}"/>
              </a:ext>
            </a:extLst>
          </p:cNvPr>
          <p:cNvCxnSpPr>
            <a:cxnSpLocks/>
          </p:cNvCxnSpPr>
          <p:nvPr/>
        </p:nvCxnSpPr>
        <p:spPr>
          <a:xfrm>
            <a:off x="4277742" y="2171466"/>
            <a:ext cx="6381344" cy="0"/>
          </a:xfrm>
          <a:prstGeom prst="line">
            <a:avLst/>
          </a:prstGeom>
          <a:ln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FD97AA-D8CC-E74F-972C-88F34E57D75A}"/>
              </a:ext>
            </a:extLst>
          </p:cNvPr>
          <p:cNvSpPr txBox="1"/>
          <p:nvPr/>
        </p:nvSpPr>
        <p:spPr>
          <a:xfrm>
            <a:off x="9785218" y="2299959"/>
            <a:ext cx="142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Day X</a:t>
            </a:r>
          </a:p>
        </p:txBody>
      </p:sp>
      <p:pic>
        <p:nvPicPr>
          <p:cNvPr id="34" name="Graphic 33" descr="Sad Face with Solid Fill">
            <a:extLst>
              <a:ext uri="{FF2B5EF4-FFF2-40B4-BE49-F238E27FC236}">
                <a16:creationId xmlns:a16="http://schemas.microsoft.com/office/drawing/2014/main" id="{4D33000E-1AD4-4D4C-82F8-E20FF590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9447" y="1453640"/>
            <a:ext cx="725519" cy="725519"/>
          </a:xfrm>
          <a:prstGeom prst="rect">
            <a:avLst/>
          </a:prstGeom>
        </p:spPr>
      </p:pic>
      <p:pic>
        <p:nvPicPr>
          <p:cNvPr id="35" name="Graphic 34" descr="Smiling Face with Solid Fill">
            <a:extLst>
              <a:ext uri="{FF2B5EF4-FFF2-40B4-BE49-F238E27FC236}">
                <a16:creationId xmlns:a16="http://schemas.microsoft.com/office/drawing/2014/main" id="{68A8CEF1-A9C6-3546-8075-6445A49E0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2421" y="1448380"/>
            <a:ext cx="725520" cy="725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7DEF53-D4D8-814E-A0E7-10C5FC06AFB0}"/>
              </a:ext>
            </a:extLst>
          </p:cNvPr>
          <p:cNvSpPr txBox="1"/>
          <p:nvPr/>
        </p:nvSpPr>
        <p:spPr>
          <a:xfrm>
            <a:off x="3562759" y="2241588"/>
            <a:ext cx="142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Day 1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61EDB60-B868-5049-87B2-0A94560CB0E1}"/>
              </a:ext>
            </a:extLst>
          </p:cNvPr>
          <p:cNvSpPr/>
          <p:nvPr/>
        </p:nvSpPr>
        <p:spPr>
          <a:xfrm>
            <a:off x="5617727" y="1793418"/>
            <a:ext cx="3365770" cy="224718"/>
          </a:xfrm>
          <a:prstGeom prst="rightArrow">
            <a:avLst/>
          </a:prstGeom>
          <a:ln>
            <a:solidFill>
              <a:srgbClr val="0432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2D0DAE-A1FB-3143-A669-75E736FF6F7D}"/>
              </a:ext>
            </a:extLst>
          </p:cNvPr>
          <p:cNvSpPr txBox="1"/>
          <p:nvPr/>
        </p:nvSpPr>
        <p:spPr>
          <a:xfrm>
            <a:off x="5843891" y="1361442"/>
            <a:ext cx="293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Educated guess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315F95-B278-AD49-9BD8-F9B32AC219CF}"/>
              </a:ext>
            </a:extLst>
          </p:cNvPr>
          <p:cNvSpPr txBox="1"/>
          <p:nvPr/>
        </p:nvSpPr>
        <p:spPr>
          <a:xfrm>
            <a:off x="3915788" y="3530013"/>
            <a:ext cx="1120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8DF123-A2C4-BA4A-B39E-45722443C60F}"/>
              </a:ext>
            </a:extLst>
          </p:cNvPr>
          <p:cNvSpPr txBox="1"/>
          <p:nvPr/>
        </p:nvSpPr>
        <p:spPr>
          <a:xfrm>
            <a:off x="9815406" y="3603335"/>
            <a:ext cx="1120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16FC1F-DC3D-9B43-8313-001FD3168764}"/>
              </a:ext>
            </a:extLst>
          </p:cNvPr>
          <p:cNvSpPr txBox="1"/>
          <p:nvPr/>
        </p:nvSpPr>
        <p:spPr>
          <a:xfrm>
            <a:off x="2529195" y="5415657"/>
            <a:ext cx="3618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Xs</a:t>
            </a:r>
            <a:r>
              <a:rPr lang="en-US" sz="3200" dirty="0"/>
              <a:t> are the variables known on Day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4077BD-10DD-6A4F-B9A1-2CC5220C4EF1}"/>
              </a:ext>
            </a:extLst>
          </p:cNvPr>
          <p:cNvSpPr txBox="1"/>
          <p:nvPr/>
        </p:nvSpPr>
        <p:spPr>
          <a:xfrm>
            <a:off x="7937770" y="5316750"/>
            <a:ext cx="4066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Y is the outcome that we want to know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1F10F33-FA43-5741-B6E5-F417200B5A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01" b="8468"/>
          <a:stretch/>
        </p:blipFill>
        <p:spPr>
          <a:xfrm>
            <a:off x="69269" y="4607250"/>
            <a:ext cx="988240" cy="112279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2643716-5B96-7041-82ED-600DB484D5DE}"/>
              </a:ext>
            </a:extLst>
          </p:cNvPr>
          <p:cNvSpPr txBox="1"/>
          <p:nvPr/>
        </p:nvSpPr>
        <p:spPr>
          <a:xfrm>
            <a:off x="281266" y="3225831"/>
            <a:ext cx="2766713" cy="13849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Always think about the timing of the variables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46F790B-D977-A545-9F35-CE01643BE67B}"/>
              </a:ext>
            </a:extLst>
          </p:cNvPr>
          <p:cNvSpPr/>
          <p:nvPr/>
        </p:nvSpPr>
        <p:spPr>
          <a:xfrm>
            <a:off x="6445593" y="4207945"/>
            <a:ext cx="2041586" cy="292813"/>
          </a:xfrm>
          <a:prstGeom prst="rightArrow">
            <a:avLst/>
          </a:prstGeom>
          <a:ln>
            <a:solidFill>
              <a:srgbClr val="0432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718BBB0-5BA1-6546-8D81-41BA4CF7D896}"/>
              </a:ext>
            </a:extLst>
          </p:cNvPr>
          <p:cNvSpPr/>
          <p:nvPr/>
        </p:nvSpPr>
        <p:spPr>
          <a:xfrm>
            <a:off x="3304162" y="3215724"/>
            <a:ext cx="2587558" cy="1984442"/>
          </a:xfrm>
          <a:custGeom>
            <a:avLst/>
            <a:gdLst>
              <a:gd name="connsiteX0" fmla="*/ 778213 w 2587558"/>
              <a:gd name="connsiteY0" fmla="*/ 1964987 h 1984442"/>
              <a:gd name="connsiteX1" fmla="*/ 680936 w 2587558"/>
              <a:gd name="connsiteY1" fmla="*/ 1945532 h 1984442"/>
              <a:gd name="connsiteX2" fmla="*/ 564204 w 2587558"/>
              <a:gd name="connsiteY2" fmla="*/ 1906621 h 1984442"/>
              <a:gd name="connsiteX3" fmla="*/ 505839 w 2587558"/>
              <a:gd name="connsiteY3" fmla="*/ 1867710 h 1984442"/>
              <a:gd name="connsiteX4" fmla="*/ 447473 w 2587558"/>
              <a:gd name="connsiteY4" fmla="*/ 1848255 h 1984442"/>
              <a:gd name="connsiteX5" fmla="*/ 291830 w 2587558"/>
              <a:gd name="connsiteY5" fmla="*/ 1809344 h 1984442"/>
              <a:gd name="connsiteX6" fmla="*/ 233464 w 2587558"/>
              <a:gd name="connsiteY6" fmla="*/ 1789889 h 1984442"/>
              <a:gd name="connsiteX7" fmla="*/ 175098 w 2587558"/>
              <a:gd name="connsiteY7" fmla="*/ 1750979 h 1984442"/>
              <a:gd name="connsiteX8" fmla="*/ 116732 w 2587558"/>
              <a:gd name="connsiteY8" fmla="*/ 1575881 h 1984442"/>
              <a:gd name="connsiteX9" fmla="*/ 97277 w 2587558"/>
              <a:gd name="connsiteY9" fmla="*/ 1517515 h 1984442"/>
              <a:gd name="connsiteX10" fmla="*/ 77821 w 2587558"/>
              <a:gd name="connsiteY10" fmla="*/ 1459149 h 1984442"/>
              <a:gd name="connsiteX11" fmla="*/ 58366 w 2587558"/>
              <a:gd name="connsiteY11" fmla="*/ 1342417 h 1984442"/>
              <a:gd name="connsiteX12" fmla="*/ 38911 w 2587558"/>
              <a:gd name="connsiteY12" fmla="*/ 1264596 h 1984442"/>
              <a:gd name="connsiteX13" fmla="*/ 19456 w 2587558"/>
              <a:gd name="connsiteY13" fmla="*/ 1147864 h 1984442"/>
              <a:gd name="connsiteX14" fmla="*/ 0 w 2587558"/>
              <a:gd name="connsiteY14" fmla="*/ 1050587 h 1984442"/>
              <a:gd name="connsiteX15" fmla="*/ 19456 w 2587558"/>
              <a:gd name="connsiteY15" fmla="*/ 680936 h 1984442"/>
              <a:gd name="connsiteX16" fmla="*/ 77821 w 2587558"/>
              <a:gd name="connsiteY16" fmla="*/ 486383 h 1984442"/>
              <a:gd name="connsiteX17" fmla="*/ 136187 w 2587558"/>
              <a:gd name="connsiteY17" fmla="*/ 447472 h 1984442"/>
              <a:gd name="connsiteX18" fmla="*/ 233464 w 2587558"/>
              <a:gd name="connsiteY18" fmla="*/ 350196 h 1984442"/>
              <a:gd name="connsiteX19" fmla="*/ 291830 w 2587558"/>
              <a:gd name="connsiteY19" fmla="*/ 291830 h 1984442"/>
              <a:gd name="connsiteX20" fmla="*/ 408562 w 2587558"/>
              <a:gd name="connsiteY20" fmla="*/ 252919 h 1984442"/>
              <a:gd name="connsiteX21" fmla="*/ 583660 w 2587558"/>
              <a:gd name="connsiteY21" fmla="*/ 175098 h 1984442"/>
              <a:gd name="connsiteX22" fmla="*/ 642026 w 2587558"/>
              <a:gd name="connsiteY22" fmla="*/ 155642 h 1984442"/>
              <a:gd name="connsiteX23" fmla="*/ 817124 w 2587558"/>
              <a:gd name="connsiteY23" fmla="*/ 77821 h 1984442"/>
              <a:gd name="connsiteX24" fmla="*/ 933856 w 2587558"/>
              <a:gd name="connsiteY24" fmla="*/ 38910 h 1984442"/>
              <a:gd name="connsiteX25" fmla="*/ 992221 w 2587558"/>
              <a:gd name="connsiteY25" fmla="*/ 19455 h 1984442"/>
              <a:gd name="connsiteX26" fmla="*/ 1108953 w 2587558"/>
              <a:gd name="connsiteY26" fmla="*/ 0 h 1984442"/>
              <a:gd name="connsiteX27" fmla="*/ 1673158 w 2587558"/>
              <a:gd name="connsiteY27" fmla="*/ 38910 h 1984442"/>
              <a:gd name="connsiteX28" fmla="*/ 1731524 w 2587558"/>
              <a:gd name="connsiteY28" fmla="*/ 58366 h 1984442"/>
              <a:gd name="connsiteX29" fmla="*/ 1964987 w 2587558"/>
              <a:gd name="connsiteY29" fmla="*/ 175098 h 1984442"/>
              <a:gd name="connsiteX30" fmla="*/ 2023353 w 2587558"/>
              <a:gd name="connsiteY30" fmla="*/ 194553 h 1984442"/>
              <a:gd name="connsiteX31" fmla="*/ 2198451 w 2587558"/>
              <a:gd name="connsiteY31" fmla="*/ 330740 h 1984442"/>
              <a:gd name="connsiteX32" fmla="*/ 2276273 w 2587558"/>
              <a:gd name="connsiteY32" fmla="*/ 447472 h 1984442"/>
              <a:gd name="connsiteX33" fmla="*/ 2373549 w 2587558"/>
              <a:gd name="connsiteY33" fmla="*/ 544749 h 1984442"/>
              <a:gd name="connsiteX34" fmla="*/ 2412460 w 2587558"/>
              <a:gd name="connsiteY34" fmla="*/ 603115 h 1984442"/>
              <a:gd name="connsiteX35" fmla="*/ 2470826 w 2587558"/>
              <a:gd name="connsiteY35" fmla="*/ 797668 h 1984442"/>
              <a:gd name="connsiteX36" fmla="*/ 2490281 w 2587558"/>
              <a:gd name="connsiteY36" fmla="*/ 914400 h 1984442"/>
              <a:gd name="connsiteX37" fmla="*/ 2529192 w 2587558"/>
              <a:gd name="connsiteY37" fmla="*/ 1031132 h 1984442"/>
              <a:gd name="connsiteX38" fmla="*/ 2568102 w 2587558"/>
              <a:gd name="connsiteY38" fmla="*/ 1147864 h 1984442"/>
              <a:gd name="connsiteX39" fmla="*/ 2587558 w 2587558"/>
              <a:gd name="connsiteY39" fmla="*/ 1206230 h 1984442"/>
              <a:gd name="connsiteX40" fmla="*/ 2568102 w 2587558"/>
              <a:gd name="connsiteY40" fmla="*/ 1459149 h 1984442"/>
              <a:gd name="connsiteX41" fmla="*/ 2470826 w 2587558"/>
              <a:gd name="connsiteY41" fmla="*/ 1575881 h 1984442"/>
              <a:gd name="connsiteX42" fmla="*/ 2354094 w 2587558"/>
              <a:gd name="connsiteY42" fmla="*/ 1614791 h 1984442"/>
              <a:gd name="connsiteX43" fmla="*/ 2295728 w 2587558"/>
              <a:gd name="connsiteY43" fmla="*/ 1634247 h 1984442"/>
              <a:gd name="connsiteX44" fmla="*/ 2178996 w 2587558"/>
              <a:gd name="connsiteY44" fmla="*/ 1692613 h 1984442"/>
              <a:gd name="connsiteX45" fmla="*/ 2120630 w 2587558"/>
              <a:gd name="connsiteY45" fmla="*/ 1731523 h 1984442"/>
              <a:gd name="connsiteX46" fmla="*/ 2003898 w 2587558"/>
              <a:gd name="connsiteY46" fmla="*/ 1770434 h 1984442"/>
              <a:gd name="connsiteX47" fmla="*/ 1887166 w 2587558"/>
              <a:gd name="connsiteY47" fmla="*/ 1809344 h 1984442"/>
              <a:gd name="connsiteX48" fmla="*/ 1828800 w 2587558"/>
              <a:gd name="connsiteY48" fmla="*/ 1828800 h 1984442"/>
              <a:gd name="connsiteX49" fmla="*/ 1770434 w 2587558"/>
              <a:gd name="connsiteY49" fmla="*/ 1848255 h 1984442"/>
              <a:gd name="connsiteX50" fmla="*/ 1595336 w 2587558"/>
              <a:gd name="connsiteY50" fmla="*/ 1926076 h 1984442"/>
              <a:gd name="connsiteX51" fmla="*/ 1342417 w 2587558"/>
              <a:gd name="connsiteY51" fmla="*/ 1984442 h 1984442"/>
              <a:gd name="connsiteX52" fmla="*/ 778213 w 2587558"/>
              <a:gd name="connsiteY52" fmla="*/ 1964987 h 198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587558" h="1984442">
                <a:moveTo>
                  <a:pt x="778213" y="1964987"/>
                </a:moveTo>
                <a:cubicBezTo>
                  <a:pt x="667966" y="1958502"/>
                  <a:pt x="712839" y="1954233"/>
                  <a:pt x="680936" y="1945532"/>
                </a:cubicBezTo>
                <a:cubicBezTo>
                  <a:pt x="641366" y="1934740"/>
                  <a:pt x="564204" y="1906621"/>
                  <a:pt x="564204" y="1906621"/>
                </a:cubicBezTo>
                <a:cubicBezTo>
                  <a:pt x="544749" y="1893651"/>
                  <a:pt x="526753" y="1878167"/>
                  <a:pt x="505839" y="1867710"/>
                </a:cubicBezTo>
                <a:cubicBezTo>
                  <a:pt x="487496" y="1858539"/>
                  <a:pt x="467258" y="1853651"/>
                  <a:pt x="447473" y="1848255"/>
                </a:cubicBezTo>
                <a:cubicBezTo>
                  <a:pt x="395880" y="1834184"/>
                  <a:pt x="342564" y="1826255"/>
                  <a:pt x="291830" y="1809344"/>
                </a:cubicBezTo>
                <a:cubicBezTo>
                  <a:pt x="272375" y="1802859"/>
                  <a:pt x="251807" y="1799060"/>
                  <a:pt x="233464" y="1789889"/>
                </a:cubicBezTo>
                <a:cubicBezTo>
                  <a:pt x="212550" y="1779432"/>
                  <a:pt x="194553" y="1763949"/>
                  <a:pt x="175098" y="1750979"/>
                </a:cubicBezTo>
                <a:lnTo>
                  <a:pt x="116732" y="1575881"/>
                </a:lnTo>
                <a:lnTo>
                  <a:pt x="97277" y="1517515"/>
                </a:lnTo>
                <a:lnTo>
                  <a:pt x="77821" y="1459149"/>
                </a:lnTo>
                <a:cubicBezTo>
                  <a:pt x="71336" y="1420238"/>
                  <a:pt x="66102" y="1381098"/>
                  <a:pt x="58366" y="1342417"/>
                </a:cubicBezTo>
                <a:cubicBezTo>
                  <a:pt x="53122" y="1316198"/>
                  <a:pt x="44155" y="1290815"/>
                  <a:pt x="38911" y="1264596"/>
                </a:cubicBezTo>
                <a:cubicBezTo>
                  <a:pt x="31175" y="1225915"/>
                  <a:pt x="26513" y="1186675"/>
                  <a:pt x="19456" y="1147864"/>
                </a:cubicBezTo>
                <a:cubicBezTo>
                  <a:pt x="13541" y="1115330"/>
                  <a:pt x="6485" y="1083013"/>
                  <a:pt x="0" y="1050587"/>
                </a:cubicBezTo>
                <a:cubicBezTo>
                  <a:pt x="6485" y="927370"/>
                  <a:pt x="8767" y="803860"/>
                  <a:pt x="19456" y="680936"/>
                </a:cubicBezTo>
                <a:cubicBezTo>
                  <a:pt x="21852" y="653379"/>
                  <a:pt x="71882" y="490343"/>
                  <a:pt x="77821" y="486383"/>
                </a:cubicBezTo>
                <a:lnTo>
                  <a:pt x="136187" y="447472"/>
                </a:lnTo>
                <a:cubicBezTo>
                  <a:pt x="207525" y="340466"/>
                  <a:pt x="136186" y="431260"/>
                  <a:pt x="233464" y="350196"/>
                </a:cubicBezTo>
                <a:cubicBezTo>
                  <a:pt x="254601" y="332582"/>
                  <a:pt x="267778" y="305192"/>
                  <a:pt x="291830" y="291830"/>
                </a:cubicBezTo>
                <a:cubicBezTo>
                  <a:pt x="327684" y="271911"/>
                  <a:pt x="408562" y="252919"/>
                  <a:pt x="408562" y="252919"/>
                </a:cubicBezTo>
                <a:cubicBezTo>
                  <a:pt x="501056" y="191256"/>
                  <a:pt x="444743" y="221404"/>
                  <a:pt x="583660" y="175098"/>
                </a:cubicBezTo>
                <a:cubicBezTo>
                  <a:pt x="603115" y="168613"/>
                  <a:pt x="624962" y="167018"/>
                  <a:pt x="642026" y="155642"/>
                </a:cubicBezTo>
                <a:cubicBezTo>
                  <a:pt x="734518" y="93981"/>
                  <a:pt x="678211" y="124125"/>
                  <a:pt x="817124" y="77821"/>
                </a:cubicBezTo>
                <a:lnTo>
                  <a:pt x="933856" y="38910"/>
                </a:lnTo>
                <a:cubicBezTo>
                  <a:pt x="953311" y="32425"/>
                  <a:pt x="971993" y="22826"/>
                  <a:pt x="992221" y="19455"/>
                </a:cubicBezTo>
                <a:lnTo>
                  <a:pt x="1108953" y="0"/>
                </a:lnTo>
                <a:cubicBezTo>
                  <a:pt x="1326206" y="9052"/>
                  <a:pt x="1483142" y="-8594"/>
                  <a:pt x="1673158" y="38910"/>
                </a:cubicBezTo>
                <a:cubicBezTo>
                  <a:pt x="1693053" y="43884"/>
                  <a:pt x="1713597" y="48407"/>
                  <a:pt x="1731524" y="58366"/>
                </a:cubicBezTo>
                <a:cubicBezTo>
                  <a:pt x="1957806" y="184078"/>
                  <a:pt x="1737741" y="99349"/>
                  <a:pt x="1964987" y="175098"/>
                </a:cubicBezTo>
                <a:lnTo>
                  <a:pt x="2023353" y="194553"/>
                </a:lnTo>
                <a:cubicBezTo>
                  <a:pt x="2162978" y="287636"/>
                  <a:pt x="2107017" y="239306"/>
                  <a:pt x="2198451" y="330740"/>
                </a:cubicBezTo>
                <a:cubicBezTo>
                  <a:pt x="2232643" y="433313"/>
                  <a:pt x="2195309" y="350314"/>
                  <a:pt x="2276273" y="447472"/>
                </a:cubicBezTo>
                <a:cubicBezTo>
                  <a:pt x="2357337" y="544750"/>
                  <a:pt x="2266543" y="473411"/>
                  <a:pt x="2373549" y="544749"/>
                </a:cubicBezTo>
                <a:cubicBezTo>
                  <a:pt x="2386519" y="564204"/>
                  <a:pt x="2402964" y="581748"/>
                  <a:pt x="2412460" y="603115"/>
                </a:cubicBezTo>
                <a:cubicBezTo>
                  <a:pt x="2430503" y="643712"/>
                  <a:pt x="2460538" y="746227"/>
                  <a:pt x="2470826" y="797668"/>
                </a:cubicBezTo>
                <a:cubicBezTo>
                  <a:pt x="2478562" y="836349"/>
                  <a:pt x="2480714" y="876130"/>
                  <a:pt x="2490281" y="914400"/>
                </a:cubicBezTo>
                <a:cubicBezTo>
                  <a:pt x="2500229" y="954191"/>
                  <a:pt x="2516222" y="992221"/>
                  <a:pt x="2529192" y="1031132"/>
                </a:cubicBezTo>
                <a:lnTo>
                  <a:pt x="2568102" y="1147864"/>
                </a:lnTo>
                <a:lnTo>
                  <a:pt x="2587558" y="1206230"/>
                </a:lnTo>
                <a:cubicBezTo>
                  <a:pt x="2581073" y="1290536"/>
                  <a:pt x="2583685" y="1376042"/>
                  <a:pt x="2568102" y="1459149"/>
                </a:cubicBezTo>
                <a:cubicBezTo>
                  <a:pt x="2563314" y="1484682"/>
                  <a:pt x="2487615" y="1566554"/>
                  <a:pt x="2470826" y="1575881"/>
                </a:cubicBezTo>
                <a:cubicBezTo>
                  <a:pt x="2434972" y="1595800"/>
                  <a:pt x="2393005" y="1601821"/>
                  <a:pt x="2354094" y="1614791"/>
                </a:cubicBezTo>
                <a:cubicBezTo>
                  <a:pt x="2334639" y="1621276"/>
                  <a:pt x="2312792" y="1622871"/>
                  <a:pt x="2295728" y="1634247"/>
                </a:cubicBezTo>
                <a:cubicBezTo>
                  <a:pt x="2128460" y="1745757"/>
                  <a:pt x="2340093" y="1612065"/>
                  <a:pt x="2178996" y="1692613"/>
                </a:cubicBezTo>
                <a:cubicBezTo>
                  <a:pt x="2158082" y="1703070"/>
                  <a:pt x="2141997" y="1722027"/>
                  <a:pt x="2120630" y="1731523"/>
                </a:cubicBezTo>
                <a:cubicBezTo>
                  <a:pt x="2083150" y="1748181"/>
                  <a:pt x="2042809" y="1757464"/>
                  <a:pt x="2003898" y="1770434"/>
                </a:cubicBezTo>
                <a:lnTo>
                  <a:pt x="1887166" y="1809344"/>
                </a:lnTo>
                <a:lnTo>
                  <a:pt x="1828800" y="1828800"/>
                </a:lnTo>
                <a:lnTo>
                  <a:pt x="1770434" y="1848255"/>
                </a:lnTo>
                <a:cubicBezTo>
                  <a:pt x="1693778" y="1899359"/>
                  <a:pt x="1706471" y="1898292"/>
                  <a:pt x="1595336" y="1926076"/>
                </a:cubicBezTo>
                <a:cubicBezTo>
                  <a:pt x="1595251" y="1926097"/>
                  <a:pt x="1376107" y="1983506"/>
                  <a:pt x="1342417" y="1984442"/>
                </a:cubicBezTo>
                <a:lnTo>
                  <a:pt x="778213" y="196498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37706-337D-824F-9B2C-5DF7D00515E0}"/>
              </a:ext>
            </a:extLst>
          </p:cNvPr>
          <p:cNvGrpSpPr/>
          <p:nvPr/>
        </p:nvGrpSpPr>
        <p:grpSpPr>
          <a:xfrm>
            <a:off x="9041053" y="3215724"/>
            <a:ext cx="2587558" cy="1984442"/>
            <a:chOff x="9102661" y="4377447"/>
            <a:chExt cx="2587558" cy="1984442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A5DD290-0A74-9B45-8B1D-D898AE7C8AF2}"/>
                </a:ext>
              </a:extLst>
            </p:cNvPr>
            <p:cNvSpPr/>
            <p:nvPr/>
          </p:nvSpPr>
          <p:spPr>
            <a:xfrm>
              <a:off x="9102661" y="4377447"/>
              <a:ext cx="2587558" cy="1984442"/>
            </a:xfrm>
            <a:custGeom>
              <a:avLst/>
              <a:gdLst>
                <a:gd name="connsiteX0" fmla="*/ 778213 w 2587558"/>
                <a:gd name="connsiteY0" fmla="*/ 1964987 h 1984442"/>
                <a:gd name="connsiteX1" fmla="*/ 680936 w 2587558"/>
                <a:gd name="connsiteY1" fmla="*/ 1945532 h 1984442"/>
                <a:gd name="connsiteX2" fmla="*/ 564204 w 2587558"/>
                <a:gd name="connsiteY2" fmla="*/ 1906621 h 1984442"/>
                <a:gd name="connsiteX3" fmla="*/ 505839 w 2587558"/>
                <a:gd name="connsiteY3" fmla="*/ 1867710 h 1984442"/>
                <a:gd name="connsiteX4" fmla="*/ 447473 w 2587558"/>
                <a:gd name="connsiteY4" fmla="*/ 1848255 h 1984442"/>
                <a:gd name="connsiteX5" fmla="*/ 291830 w 2587558"/>
                <a:gd name="connsiteY5" fmla="*/ 1809344 h 1984442"/>
                <a:gd name="connsiteX6" fmla="*/ 233464 w 2587558"/>
                <a:gd name="connsiteY6" fmla="*/ 1789889 h 1984442"/>
                <a:gd name="connsiteX7" fmla="*/ 175098 w 2587558"/>
                <a:gd name="connsiteY7" fmla="*/ 1750979 h 1984442"/>
                <a:gd name="connsiteX8" fmla="*/ 116732 w 2587558"/>
                <a:gd name="connsiteY8" fmla="*/ 1575881 h 1984442"/>
                <a:gd name="connsiteX9" fmla="*/ 97277 w 2587558"/>
                <a:gd name="connsiteY9" fmla="*/ 1517515 h 1984442"/>
                <a:gd name="connsiteX10" fmla="*/ 77821 w 2587558"/>
                <a:gd name="connsiteY10" fmla="*/ 1459149 h 1984442"/>
                <a:gd name="connsiteX11" fmla="*/ 58366 w 2587558"/>
                <a:gd name="connsiteY11" fmla="*/ 1342417 h 1984442"/>
                <a:gd name="connsiteX12" fmla="*/ 38911 w 2587558"/>
                <a:gd name="connsiteY12" fmla="*/ 1264596 h 1984442"/>
                <a:gd name="connsiteX13" fmla="*/ 19456 w 2587558"/>
                <a:gd name="connsiteY13" fmla="*/ 1147864 h 1984442"/>
                <a:gd name="connsiteX14" fmla="*/ 0 w 2587558"/>
                <a:gd name="connsiteY14" fmla="*/ 1050587 h 1984442"/>
                <a:gd name="connsiteX15" fmla="*/ 19456 w 2587558"/>
                <a:gd name="connsiteY15" fmla="*/ 680936 h 1984442"/>
                <a:gd name="connsiteX16" fmla="*/ 77821 w 2587558"/>
                <a:gd name="connsiteY16" fmla="*/ 486383 h 1984442"/>
                <a:gd name="connsiteX17" fmla="*/ 136187 w 2587558"/>
                <a:gd name="connsiteY17" fmla="*/ 447472 h 1984442"/>
                <a:gd name="connsiteX18" fmla="*/ 233464 w 2587558"/>
                <a:gd name="connsiteY18" fmla="*/ 350196 h 1984442"/>
                <a:gd name="connsiteX19" fmla="*/ 291830 w 2587558"/>
                <a:gd name="connsiteY19" fmla="*/ 291830 h 1984442"/>
                <a:gd name="connsiteX20" fmla="*/ 408562 w 2587558"/>
                <a:gd name="connsiteY20" fmla="*/ 252919 h 1984442"/>
                <a:gd name="connsiteX21" fmla="*/ 583660 w 2587558"/>
                <a:gd name="connsiteY21" fmla="*/ 175098 h 1984442"/>
                <a:gd name="connsiteX22" fmla="*/ 642026 w 2587558"/>
                <a:gd name="connsiteY22" fmla="*/ 155642 h 1984442"/>
                <a:gd name="connsiteX23" fmla="*/ 817124 w 2587558"/>
                <a:gd name="connsiteY23" fmla="*/ 77821 h 1984442"/>
                <a:gd name="connsiteX24" fmla="*/ 933856 w 2587558"/>
                <a:gd name="connsiteY24" fmla="*/ 38910 h 1984442"/>
                <a:gd name="connsiteX25" fmla="*/ 992221 w 2587558"/>
                <a:gd name="connsiteY25" fmla="*/ 19455 h 1984442"/>
                <a:gd name="connsiteX26" fmla="*/ 1108953 w 2587558"/>
                <a:gd name="connsiteY26" fmla="*/ 0 h 1984442"/>
                <a:gd name="connsiteX27" fmla="*/ 1673158 w 2587558"/>
                <a:gd name="connsiteY27" fmla="*/ 38910 h 1984442"/>
                <a:gd name="connsiteX28" fmla="*/ 1731524 w 2587558"/>
                <a:gd name="connsiteY28" fmla="*/ 58366 h 1984442"/>
                <a:gd name="connsiteX29" fmla="*/ 1964987 w 2587558"/>
                <a:gd name="connsiteY29" fmla="*/ 175098 h 1984442"/>
                <a:gd name="connsiteX30" fmla="*/ 2023353 w 2587558"/>
                <a:gd name="connsiteY30" fmla="*/ 194553 h 1984442"/>
                <a:gd name="connsiteX31" fmla="*/ 2198451 w 2587558"/>
                <a:gd name="connsiteY31" fmla="*/ 330740 h 1984442"/>
                <a:gd name="connsiteX32" fmla="*/ 2276273 w 2587558"/>
                <a:gd name="connsiteY32" fmla="*/ 447472 h 1984442"/>
                <a:gd name="connsiteX33" fmla="*/ 2373549 w 2587558"/>
                <a:gd name="connsiteY33" fmla="*/ 544749 h 1984442"/>
                <a:gd name="connsiteX34" fmla="*/ 2412460 w 2587558"/>
                <a:gd name="connsiteY34" fmla="*/ 603115 h 1984442"/>
                <a:gd name="connsiteX35" fmla="*/ 2470826 w 2587558"/>
                <a:gd name="connsiteY35" fmla="*/ 797668 h 1984442"/>
                <a:gd name="connsiteX36" fmla="*/ 2490281 w 2587558"/>
                <a:gd name="connsiteY36" fmla="*/ 914400 h 1984442"/>
                <a:gd name="connsiteX37" fmla="*/ 2529192 w 2587558"/>
                <a:gd name="connsiteY37" fmla="*/ 1031132 h 1984442"/>
                <a:gd name="connsiteX38" fmla="*/ 2568102 w 2587558"/>
                <a:gd name="connsiteY38" fmla="*/ 1147864 h 1984442"/>
                <a:gd name="connsiteX39" fmla="*/ 2587558 w 2587558"/>
                <a:gd name="connsiteY39" fmla="*/ 1206230 h 1984442"/>
                <a:gd name="connsiteX40" fmla="*/ 2568102 w 2587558"/>
                <a:gd name="connsiteY40" fmla="*/ 1459149 h 1984442"/>
                <a:gd name="connsiteX41" fmla="*/ 2470826 w 2587558"/>
                <a:gd name="connsiteY41" fmla="*/ 1575881 h 1984442"/>
                <a:gd name="connsiteX42" fmla="*/ 2354094 w 2587558"/>
                <a:gd name="connsiteY42" fmla="*/ 1614791 h 1984442"/>
                <a:gd name="connsiteX43" fmla="*/ 2295728 w 2587558"/>
                <a:gd name="connsiteY43" fmla="*/ 1634247 h 1984442"/>
                <a:gd name="connsiteX44" fmla="*/ 2178996 w 2587558"/>
                <a:gd name="connsiteY44" fmla="*/ 1692613 h 1984442"/>
                <a:gd name="connsiteX45" fmla="*/ 2120630 w 2587558"/>
                <a:gd name="connsiteY45" fmla="*/ 1731523 h 1984442"/>
                <a:gd name="connsiteX46" fmla="*/ 2003898 w 2587558"/>
                <a:gd name="connsiteY46" fmla="*/ 1770434 h 1984442"/>
                <a:gd name="connsiteX47" fmla="*/ 1887166 w 2587558"/>
                <a:gd name="connsiteY47" fmla="*/ 1809344 h 1984442"/>
                <a:gd name="connsiteX48" fmla="*/ 1828800 w 2587558"/>
                <a:gd name="connsiteY48" fmla="*/ 1828800 h 1984442"/>
                <a:gd name="connsiteX49" fmla="*/ 1770434 w 2587558"/>
                <a:gd name="connsiteY49" fmla="*/ 1848255 h 1984442"/>
                <a:gd name="connsiteX50" fmla="*/ 1595336 w 2587558"/>
                <a:gd name="connsiteY50" fmla="*/ 1926076 h 1984442"/>
                <a:gd name="connsiteX51" fmla="*/ 1342417 w 2587558"/>
                <a:gd name="connsiteY51" fmla="*/ 1984442 h 1984442"/>
                <a:gd name="connsiteX52" fmla="*/ 778213 w 2587558"/>
                <a:gd name="connsiteY52" fmla="*/ 1964987 h 198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587558" h="1984442">
                  <a:moveTo>
                    <a:pt x="778213" y="1964987"/>
                  </a:moveTo>
                  <a:cubicBezTo>
                    <a:pt x="667966" y="1958502"/>
                    <a:pt x="712839" y="1954233"/>
                    <a:pt x="680936" y="1945532"/>
                  </a:cubicBezTo>
                  <a:cubicBezTo>
                    <a:pt x="641366" y="1934740"/>
                    <a:pt x="564204" y="1906621"/>
                    <a:pt x="564204" y="1906621"/>
                  </a:cubicBezTo>
                  <a:cubicBezTo>
                    <a:pt x="544749" y="1893651"/>
                    <a:pt x="526753" y="1878167"/>
                    <a:pt x="505839" y="1867710"/>
                  </a:cubicBezTo>
                  <a:cubicBezTo>
                    <a:pt x="487496" y="1858539"/>
                    <a:pt x="467258" y="1853651"/>
                    <a:pt x="447473" y="1848255"/>
                  </a:cubicBezTo>
                  <a:cubicBezTo>
                    <a:pt x="395880" y="1834184"/>
                    <a:pt x="342564" y="1826255"/>
                    <a:pt x="291830" y="1809344"/>
                  </a:cubicBezTo>
                  <a:cubicBezTo>
                    <a:pt x="272375" y="1802859"/>
                    <a:pt x="251807" y="1799060"/>
                    <a:pt x="233464" y="1789889"/>
                  </a:cubicBezTo>
                  <a:cubicBezTo>
                    <a:pt x="212550" y="1779432"/>
                    <a:pt x="194553" y="1763949"/>
                    <a:pt x="175098" y="1750979"/>
                  </a:cubicBezTo>
                  <a:lnTo>
                    <a:pt x="116732" y="1575881"/>
                  </a:lnTo>
                  <a:lnTo>
                    <a:pt x="97277" y="1517515"/>
                  </a:lnTo>
                  <a:lnTo>
                    <a:pt x="77821" y="1459149"/>
                  </a:lnTo>
                  <a:cubicBezTo>
                    <a:pt x="71336" y="1420238"/>
                    <a:pt x="66102" y="1381098"/>
                    <a:pt x="58366" y="1342417"/>
                  </a:cubicBezTo>
                  <a:cubicBezTo>
                    <a:pt x="53122" y="1316198"/>
                    <a:pt x="44155" y="1290815"/>
                    <a:pt x="38911" y="1264596"/>
                  </a:cubicBezTo>
                  <a:cubicBezTo>
                    <a:pt x="31175" y="1225915"/>
                    <a:pt x="26513" y="1186675"/>
                    <a:pt x="19456" y="1147864"/>
                  </a:cubicBezTo>
                  <a:cubicBezTo>
                    <a:pt x="13541" y="1115330"/>
                    <a:pt x="6485" y="1083013"/>
                    <a:pt x="0" y="1050587"/>
                  </a:cubicBezTo>
                  <a:cubicBezTo>
                    <a:pt x="6485" y="927370"/>
                    <a:pt x="8767" y="803860"/>
                    <a:pt x="19456" y="680936"/>
                  </a:cubicBezTo>
                  <a:cubicBezTo>
                    <a:pt x="21852" y="653379"/>
                    <a:pt x="71882" y="490343"/>
                    <a:pt x="77821" y="486383"/>
                  </a:cubicBezTo>
                  <a:lnTo>
                    <a:pt x="136187" y="447472"/>
                  </a:lnTo>
                  <a:cubicBezTo>
                    <a:pt x="207525" y="340466"/>
                    <a:pt x="136186" y="431260"/>
                    <a:pt x="233464" y="350196"/>
                  </a:cubicBezTo>
                  <a:cubicBezTo>
                    <a:pt x="254601" y="332582"/>
                    <a:pt x="267778" y="305192"/>
                    <a:pt x="291830" y="291830"/>
                  </a:cubicBezTo>
                  <a:cubicBezTo>
                    <a:pt x="327684" y="271911"/>
                    <a:pt x="408562" y="252919"/>
                    <a:pt x="408562" y="252919"/>
                  </a:cubicBezTo>
                  <a:cubicBezTo>
                    <a:pt x="501056" y="191256"/>
                    <a:pt x="444743" y="221404"/>
                    <a:pt x="583660" y="175098"/>
                  </a:cubicBezTo>
                  <a:cubicBezTo>
                    <a:pt x="603115" y="168613"/>
                    <a:pt x="624962" y="167018"/>
                    <a:pt x="642026" y="155642"/>
                  </a:cubicBezTo>
                  <a:cubicBezTo>
                    <a:pt x="734518" y="93981"/>
                    <a:pt x="678211" y="124125"/>
                    <a:pt x="817124" y="77821"/>
                  </a:cubicBezTo>
                  <a:lnTo>
                    <a:pt x="933856" y="38910"/>
                  </a:lnTo>
                  <a:cubicBezTo>
                    <a:pt x="953311" y="32425"/>
                    <a:pt x="971993" y="22826"/>
                    <a:pt x="992221" y="19455"/>
                  </a:cubicBezTo>
                  <a:lnTo>
                    <a:pt x="1108953" y="0"/>
                  </a:lnTo>
                  <a:cubicBezTo>
                    <a:pt x="1326206" y="9052"/>
                    <a:pt x="1483142" y="-8594"/>
                    <a:pt x="1673158" y="38910"/>
                  </a:cubicBezTo>
                  <a:cubicBezTo>
                    <a:pt x="1693053" y="43884"/>
                    <a:pt x="1713597" y="48407"/>
                    <a:pt x="1731524" y="58366"/>
                  </a:cubicBezTo>
                  <a:cubicBezTo>
                    <a:pt x="1957806" y="184078"/>
                    <a:pt x="1737741" y="99349"/>
                    <a:pt x="1964987" y="175098"/>
                  </a:cubicBezTo>
                  <a:lnTo>
                    <a:pt x="2023353" y="194553"/>
                  </a:lnTo>
                  <a:cubicBezTo>
                    <a:pt x="2162978" y="287636"/>
                    <a:pt x="2107017" y="239306"/>
                    <a:pt x="2198451" y="330740"/>
                  </a:cubicBezTo>
                  <a:cubicBezTo>
                    <a:pt x="2232643" y="433313"/>
                    <a:pt x="2195309" y="350314"/>
                    <a:pt x="2276273" y="447472"/>
                  </a:cubicBezTo>
                  <a:cubicBezTo>
                    <a:pt x="2357337" y="544750"/>
                    <a:pt x="2266543" y="473411"/>
                    <a:pt x="2373549" y="544749"/>
                  </a:cubicBezTo>
                  <a:cubicBezTo>
                    <a:pt x="2386519" y="564204"/>
                    <a:pt x="2402964" y="581748"/>
                    <a:pt x="2412460" y="603115"/>
                  </a:cubicBezTo>
                  <a:cubicBezTo>
                    <a:pt x="2430503" y="643712"/>
                    <a:pt x="2460538" y="746227"/>
                    <a:pt x="2470826" y="797668"/>
                  </a:cubicBezTo>
                  <a:cubicBezTo>
                    <a:pt x="2478562" y="836349"/>
                    <a:pt x="2480714" y="876130"/>
                    <a:pt x="2490281" y="914400"/>
                  </a:cubicBezTo>
                  <a:cubicBezTo>
                    <a:pt x="2500229" y="954191"/>
                    <a:pt x="2516222" y="992221"/>
                    <a:pt x="2529192" y="1031132"/>
                  </a:cubicBezTo>
                  <a:lnTo>
                    <a:pt x="2568102" y="1147864"/>
                  </a:lnTo>
                  <a:lnTo>
                    <a:pt x="2587558" y="1206230"/>
                  </a:lnTo>
                  <a:cubicBezTo>
                    <a:pt x="2581073" y="1290536"/>
                    <a:pt x="2583685" y="1376042"/>
                    <a:pt x="2568102" y="1459149"/>
                  </a:cubicBezTo>
                  <a:cubicBezTo>
                    <a:pt x="2563314" y="1484682"/>
                    <a:pt x="2487615" y="1566554"/>
                    <a:pt x="2470826" y="1575881"/>
                  </a:cubicBezTo>
                  <a:cubicBezTo>
                    <a:pt x="2434972" y="1595800"/>
                    <a:pt x="2393005" y="1601821"/>
                    <a:pt x="2354094" y="1614791"/>
                  </a:cubicBezTo>
                  <a:cubicBezTo>
                    <a:pt x="2334639" y="1621276"/>
                    <a:pt x="2312792" y="1622871"/>
                    <a:pt x="2295728" y="1634247"/>
                  </a:cubicBezTo>
                  <a:cubicBezTo>
                    <a:pt x="2128460" y="1745757"/>
                    <a:pt x="2340093" y="1612065"/>
                    <a:pt x="2178996" y="1692613"/>
                  </a:cubicBezTo>
                  <a:cubicBezTo>
                    <a:pt x="2158082" y="1703070"/>
                    <a:pt x="2141997" y="1722027"/>
                    <a:pt x="2120630" y="1731523"/>
                  </a:cubicBezTo>
                  <a:cubicBezTo>
                    <a:pt x="2083150" y="1748181"/>
                    <a:pt x="2042809" y="1757464"/>
                    <a:pt x="2003898" y="1770434"/>
                  </a:cubicBezTo>
                  <a:lnTo>
                    <a:pt x="1887166" y="1809344"/>
                  </a:lnTo>
                  <a:lnTo>
                    <a:pt x="1828800" y="1828800"/>
                  </a:lnTo>
                  <a:lnTo>
                    <a:pt x="1770434" y="1848255"/>
                  </a:lnTo>
                  <a:cubicBezTo>
                    <a:pt x="1693778" y="1899359"/>
                    <a:pt x="1706471" y="1898292"/>
                    <a:pt x="1595336" y="1926076"/>
                  </a:cubicBezTo>
                  <a:cubicBezTo>
                    <a:pt x="1595251" y="1926097"/>
                    <a:pt x="1376107" y="1983506"/>
                    <a:pt x="1342417" y="1984442"/>
                  </a:cubicBezTo>
                  <a:lnTo>
                    <a:pt x="778213" y="196498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" name="Graphic 42" descr="Sad Face with Solid Fill">
              <a:extLst>
                <a:ext uri="{FF2B5EF4-FFF2-40B4-BE49-F238E27FC236}">
                  <a16:creationId xmlns:a16="http://schemas.microsoft.com/office/drawing/2014/main" id="{0466CEF4-9C03-C849-9754-64A50086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41623" y="5006908"/>
              <a:ext cx="362760" cy="362760"/>
            </a:xfrm>
            <a:prstGeom prst="rect">
              <a:avLst/>
            </a:prstGeom>
          </p:spPr>
        </p:pic>
        <p:pic>
          <p:nvPicPr>
            <p:cNvPr id="47" name="Graphic 46" descr="Sad Face with Solid Fill">
              <a:extLst>
                <a:ext uri="{FF2B5EF4-FFF2-40B4-BE49-F238E27FC236}">
                  <a16:creationId xmlns:a16="http://schemas.microsoft.com/office/drawing/2014/main" id="{22EE7069-4265-4044-88A5-70F4612C2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0566" y="4712238"/>
              <a:ext cx="362760" cy="362760"/>
            </a:xfrm>
            <a:prstGeom prst="rect">
              <a:avLst/>
            </a:prstGeom>
          </p:spPr>
        </p:pic>
        <p:pic>
          <p:nvPicPr>
            <p:cNvPr id="51" name="Graphic 50" descr="Sad Face with Solid Fill">
              <a:extLst>
                <a:ext uri="{FF2B5EF4-FFF2-40B4-BE49-F238E27FC236}">
                  <a16:creationId xmlns:a16="http://schemas.microsoft.com/office/drawing/2014/main" id="{BC1E2945-4342-6F47-AB32-0B57CDE7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9186" y="5772549"/>
              <a:ext cx="362760" cy="362760"/>
            </a:xfrm>
            <a:prstGeom prst="rect">
              <a:avLst/>
            </a:prstGeom>
          </p:spPr>
        </p:pic>
        <p:pic>
          <p:nvPicPr>
            <p:cNvPr id="54" name="Graphic 53" descr="Sad Face with Solid Fill">
              <a:extLst>
                <a:ext uri="{FF2B5EF4-FFF2-40B4-BE49-F238E27FC236}">
                  <a16:creationId xmlns:a16="http://schemas.microsoft.com/office/drawing/2014/main" id="{781EE490-3A94-A742-B836-253381DB5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1040" y="5587593"/>
              <a:ext cx="362760" cy="362760"/>
            </a:xfrm>
            <a:prstGeom prst="rect">
              <a:avLst/>
            </a:prstGeom>
          </p:spPr>
        </p:pic>
        <p:pic>
          <p:nvPicPr>
            <p:cNvPr id="55" name="Graphic 54" descr="Sad Face with Solid Fill">
              <a:extLst>
                <a:ext uri="{FF2B5EF4-FFF2-40B4-BE49-F238E27FC236}">
                  <a16:creationId xmlns:a16="http://schemas.microsoft.com/office/drawing/2014/main" id="{FA0F9D08-A8DC-4545-8161-FE7CD42A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35402" y="4734147"/>
              <a:ext cx="362760" cy="362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96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8B5C-79DA-1743-9A09-E6247654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969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Let’s use this basic form to think of a modeling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7E08D-C817-5148-9249-3F66446C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91" y="3869924"/>
            <a:ext cx="8144121" cy="2639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1C6F-7616-0C4A-92C7-6119DFD6C158}"/>
              </a:ext>
            </a:extLst>
          </p:cNvPr>
          <p:cNvSpPr txBox="1"/>
          <p:nvPr/>
        </p:nvSpPr>
        <p:spPr>
          <a:xfrm>
            <a:off x="9719680" y="1871198"/>
            <a:ext cx="1120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AEE7F-AAF8-E54C-ACA4-D475D158DF16}"/>
              </a:ext>
            </a:extLst>
          </p:cNvPr>
          <p:cNvSpPr txBox="1"/>
          <p:nvPr/>
        </p:nvSpPr>
        <p:spPr>
          <a:xfrm>
            <a:off x="5869974" y="1869061"/>
            <a:ext cx="1120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Y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42D73DB-A3FB-6145-BB07-DABD74B00DD4}"/>
              </a:ext>
            </a:extLst>
          </p:cNvPr>
          <p:cNvSpPr/>
          <p:nvPr/>
        </p:nvSpPr>
        <p:spPr>
          <a:xfrm>
            <a:off x="9062021" y="1634738"/>
            <a:ext cx="2587558" cy="1984442"/>
          </a:xfrm>
          <a:custGeom>
            <a:avLst/>
            <a:gdLst>
              <a:gd name="connsiteX0" fmla="*/ 778213 w 2587558"/>
              <a:gd name="connsiteY0" fmla="*/ 1964987 h 1984442"/>
              <a:gd name="connsiteX1" fmla="*/ 680936 w 2587558"/>
              <a:gd name="connsiteY1" fmla="*/ 1945532 h 1984442"/>
              <a:gd name="connsiteX2" fmla="*/ 564204 w 2587558"/>
              <a:gd name="connsiteY2" fmla="*/ 1906621 h 1984442"/>
              <a:gd name="connsiteX3" fmla="*/ 505839 w 2587558"/>
              <a:gd name="connsiteY3" fmla="*/ 1867710 h 1984442"/>
              <a:gd name="connsiteX4" fmla="*/ 447473 w 2587558"/>
              <a:gd name="connsiteY4" fmla="*/ 1848255 h 1984442"/>
              <a:gd name="connsiteX5" fmla="*/ 291830 w 2587558"/>
              <a:gd name="connsiteY5" fmla="*/ 1809344 h 1984442"/>
              <a:gd name="connsiteX6" fmla="*/ 233464 w 2587558"/>
              <a:gd name="connsiteY6" fmla="*/ 1789889 h 1984442"/>
              <a:gd name="connsiteX7" fmla="*/ 175098 w 2587558"/>
              <a:gd name="connsiteY7" fmla="*/ 1750979 h 1984442"/>
              <a:gd name="connsiteX8" fmla="*/ 116732 w 2587558"/>
              <a:gd name="connsiteY8" fmla="*/ 1575881 h 1984442"/>
              <a:gd name="connsiteX9" fmla="*/ 97277 w 2587558"/>
              <a:gd name="connsiteY9" fmla="*/ 1517515 h 1984442"/>
              <a:gd name="connsiteX10" fmla="*/ 77821 w 2587558"/>
              <a:gd name="connsiteY10" fmla="*/ 1459149 h 1984442"/>
              <a:gd name="connsiteX11" fmla="*/ 58366 w 2587558"/>
              <a:gd name="connsiteY11" fmla="*/ 1342417 h 1984442"/>
              <a:gd name="connsiteX12" fmla="*/ 38911 w 2587558"/>
              <a:gd name="connsiteY12" fmla="*/ 1264596 h 1984442"/>
              <a:gd name="connsiteX13" fmla="*/ 19456 w 2587558"/>
              <a:gd name="connsiteY13" fmla="*/ 1147864 h 1984442"/>
              <a:gd name="connsiteX14" fmla="*/ 0 w 2587558"/>
              <a:gd name="connsiteY14" fmla="*/ 1050587 h 1984442"/>
              <a:gd name="connsiteX15" fmla="*/ 19456 w 2587558"/>
              <a:gd name="connsiteY15" fmla="*/ 680936 h 1984442"/>
              <a:gd name="connsiteX16" fmla="*/ 77821 w 2587558"/>
              <a:gd name="connsiteY16" fmla="*/ 486383 h 1984442"/>
              <a:gd name="connsiteX17" fmla="*/ 136187 w 2587558"/>
              <a:gd name="connsiteY17" fmla="*/ 447472 h 1984442"/>
              <a:gd name="connsiteX18" fmla="*/ 233464 w 2587558"/>
              <a:gd name="connsiteY18" fmla="*/ 350196 h 1984442"/>
              <a:gd name="connsiteX19" fmla="*/ 291830 w 2587558"/>
              <a:gd name="connsiteY19" fmla="*/ 291830 h 1984442"/>
              <a:gd name="connsiteX20" fmla="*/ 408562 w 2587558"/>
              <a:gd name="connsiteY20" fmla="*/ 252919 h 1984442"/>
              <a:gd name="connsiteX21" fmla="*/ 583660 w 2587558"/>
              <a:gd name="connsiteY21" fmla="*/ 175098 h 1984442"/>
              <a:gd name="connsiteX22" fmla="*/ 642026 w 2587558"/>
              <a:gd name="connsiteY22" fmla="*/ 155642 h 1984442"/>
              <a:gd name="connsiteX23" fmla="*/ 817124 w 2587558"/>
              <a:gd name="connsiteY23" fmla="*/ 77821 h 1984442"/>
              <a:gd name="connsiteX24" fmla="*/ 933856 w 2587558"/>
              <a:gd name="connsiteY24" fmla="*/ 38910 h 1984442"/>
              <a:gd name="connsiteX25" fmla="*/ 992221 w 2587558"/>
              <a:gd name="connsiteY25" fmla="*/ 19455 h 1984442"/>
              <a:gd name="connsiteX26" fmla="*/ 1108953 w 2587558"/>
              <a:gd name="connsiteY26" fmla="*/ 0 h 1984442"/>
              <a:gd name="connsiteX27" fmla="*/ 1673158 w 2587558"/>
              <a:gd name="connsiteY27" fmla="*/ 38910 h 1984442"/>
              <a:gd name="connsiteX28" fmla="*/ 1731524 w 2587558"/>
              <a:gd name="connsiteY28" fmla="*/ 58366 h 1984442"/>
              <a:gd name="connsiteX29" fmla="*/ 1964987 w 2587558"/>
              <a:gd name="connsiteY29" fmla="*/ 175098 h 1984442"/>
              <a:gd name="connsiteX30" fmla="*/ 2023353 w 2587558"/>
              <a:gd name="connsiteY30" fmla="*/ 194553 h 1984442"/>
              <a:gd name="connsiteX31" fmla="*/ 2198451 w 2587558"/>
              <a:gd name="connsiteY31" fmla="*/ 330740 h 1984442"/>
              <a:gd name="connsiteX32" fmla="*/ 2276273 w 2587558"/>
              <a:gd name="connsiteY32" fmla="*/ 447472 h 1984442"/>
              <a:gd name="connsiteX33" fmla="*/ 2373549 w 2587558"/>
              <a:gd name="connsiteY33" fmla="*/ 544749 h 1984442"/>
              <a:gd name="connsiteX34" fmla="*/ 2412460 w 2587558"/>
              <a:gd name="connsiteY34" fmla="*/ 603115 h 1984442"/>
              <a:gd name="connsiteX35" fmla="*/ 2470826 w 2587558"/>
              <a:gd name="connsiteY35" fmla="*/ 797668 h 1984442"/>
              <a:gd name="connsiteX36" fmla="*/ 2490281 w 2587558"/>
              <a:gd name="connsiteY36" fmla="*/ 914400 h 1984442"/>
              <a:gd name="connsiteX37" fmla="*/ 2529192 w 2587558"/>
              <a:gd name="connsiteY37" fmla="*/ 1031132 h 1984442"/>
              <a:gd name="connsiteX38" fmla="*/ 2568102 w 2587558"/>
              <a:gd name="connsiteY38" fmla="*/ 1147864 h 1984442"/>
              <a:gd name="connsiteX39" fmla="*/ 2587558 w 2587558"/>
              <a:gd name="connsiteY39" fmla="*/ 1206230 h 1984442"/>
              <a:gd name="connsiteX40" fmla="*/ 2568102 w 2587558"/>
              <a:gd name="connsiteY40" fmla="*/ 1459149 h 1984442"/>
              <a:gd name="connsiteX41" fmla="*/ 2470826 w 2587558"/>
              <a:gd name="connsiteY41" fmla="*/ 1575881 h 1984442"/>
              <a:gd name="connsiteX42" fmla="*/ 2354094 w 2587558"/>
              <a:gd name="connsiteY42" fmla="*/ 1614791 h 1984442"/>
              <a:gd name="connsiteX43" fmla="*/ 2295728 w 2587558"/>
              <a:gd name="connsiteY43" fmla="*/ 1634247 h 1984442"/>
              <a:gd name="connsiteX44" fmla="*/ 2178996 w 2587558"/>
              <a:gd name="connsiteY44" fmla="*/ 1692613 h 1984442"/>
              <a:gd name="connsiteX45" fmla="*/ 2120630 w 2587558"/>
              <a:gd name="connsiteY45" fmla="*/ 1731523 h 1984442"/>
              <a:gd name="connsiteX46" fmla="*/ 2003898 w 2587558"/>
              <a:gd name="connsiteY46" fmla="*/ 1770434 h 1984442"/>
              <a:gd name="connsiteX47" fmla="*/ 1887166 w 2587558"/>
              <a:gd name="connsiteY47" fmla="*/ 1809344 h 1984442"/>
              <a:gd name="connsiteX48" fmla="*/ 1828800 w 2587558"/>
              <a:gd name="connsiteY48" fmla="*/ 1828800 h 1984442"/>
              <a:gd name="connsiteX49" fmla="*/ 1770434 w 2587558"/>
              <a:gd name="connsiteY49" fmla="*/ 1848255 h 1984442"/>
              <a:gd name="connsiteX50" fmla="*/ 1595336 w 2587558"/>
              <a:gd name="connsiteY50" fmla="*/ 1926076 h 1984442"/>
              <a:gd name="connsiteX51" fmla="*/ 1342417 w 2587558"/>
              <a:gd name="connsiteY51" fmla="*/ 1984442 h 1984442"/>
              <a:gd name="connsiteX52" fmla="*/ 778213 w 2587558"/>
              <a:gd name="connsiteY52" fmla="*/ 1964987 h 198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587558" h="1984442">
                <a:moveTo>
                  <a:pt x="778213" y="1964987"/>
                </a:moveTo>
                <a:cubicBezTo>
                  <a:pt x="667966" y="1958502"/>
                  <a:pt x="712839" y="1954233"/>
                  <a:pt x="680936" y="1945532"/>
                </a:cubicBezTo>
                <a:cubicBezTo>
                  <a:pt x="641366" y="1934740"/>
                  <a:pt x="564204" y="1906621"/>
                  <a:pt x="564204" y="1906621"/>
                </a:cubicBezTo>
                <a:cubicBezTo>
                  <a:pt x="544749" y="1893651"/>
                  <a:pt x="526753" y="1878167"/>
                  <a:pt x="505839" y="1867710"/>
                </a:cubicBezTo>
                <a:cubicBezTo>
                  <a:pt x="487496" y="1858539"/>
                  <a:pt x="467258" y="1853651"/>
                  <a:pt x="447473" y="1848255"/>
                </a:cubicBezTo>
                <a:cubicBezTo>
                  <a:pt x="395880" y="1834184"/>
                  <a:pt x="342564" y="1826255"/>
                  <a:pt x="291830" y="1809344"/>
                </a:cubicBezTo>
                <a:cubicBezTo>
                  <a:pt x="272375" y="1802859"/>
                  <a:pt x="251807" y="1799060"/>
                  <a:pt x="233464" y="1789889"/>
                </a:cubicBezTo>
                <a:cubicBezTo>
                  <a:pt x="212550" y="1779432"/>
                  <a:pt x="194553" y="1763949"/>
                  <a:pt x="175098" y="1750979"/>
                </a:cubicBezTo>
                <a:lnTo>
                  <a:pt x="116732" y="1575881"/>
                </a:lnTo>
                <a:lnTo>
                  <a:pt x="97277" y="1517515"/>
                </a:lnTo>
                <a:lnTo>
                  <a:pt x="77821" y="1459149"/>
                </a:lnTo>
                <a:cubicBezTo>
                  <a:pt x="71336" y="1420238"/>
                  <a:pt x="66102" y="1381098"/>
                  <a:pt x="58366" y="1342417"/>
                </a:cubicBezTo>
                <a:cubicBezTo>
                  <a:pt x="53122" y="1316198"/>
                  <a:pt x="44155" y="1290815"/>
                  <a:pt x="38911" y="1264596"/>
                </a:cubicBezTo>
                <a:cubicBezTo>
                  <a:pt x="31175" y="1225915"/>
                  <a:pt x="26513" y="1186675"/>
                  <a:pt x="19456" y="1147864"/>
                </a:cubicBezTo>
                <a:cubicBezTo>
                  <a:pt x="13541" y="1115330"/>
                  <a:pt x="6485" y="1083013"/>
                  <a:pt x="0" y="1050587"/>
                </a:cubicBezTo>
                <a:cubicBezTo>
                  <a:pt x="6485" y="927370"/>
                  <a:pt x="8767" y="803860"/>
                  <a:pt x="19456" y="680936"/>
                </a:cubicBezTo>
                <a:cubicBezTo>
                  <a:pt x="21852" y="653379"/>
                  <a:pt x="71882" y="490343"/>
                  <a:pt x="77821" y="486383"/>
                </a:cubicBezTo>
                <a:lnTo>
                  <a:pt x="136187" y="447472"/>
                </a:lnTo>
                <a:cubicBezTo>
                  <a:pt x="207525" y="340466"/>
                  <a:pt x="136186" y="431260"/>
                  <a:pt x="233464" y="350196"/>
                </a:cubicBezTo>
                <a:cubicBezTo>
                  <a:pt x="254601" y="332582"/>
                  <a:pt x="267778" y="305192"/>
                  <a:pt x="291830" y="291830"/>
                </a:cubicBezTo>
                <a:cubicBezTo>
                  <a:pt x="327684" y="271911"/>
                  <a:pt x="408562" y="252919"/>
                  <a:pt x="408562" y="252919"/>
                </a:cubicBezTo>
                <a:cubicBezTo>
                  <a:pt x="501056" y="191256"/>
                  <a:pt x="444743" y="221404"/>
                  <a:pt x="583660" y="175098"/>
                </a:cubicBezTo>
                <a:cubicBezTo>
                  <a:pt x="603115" y="168613"/>
                  <a:pt x="624962" y="167018"/>
                  <a:pt x="642026" y="155642"/>
                </a:cubicBezTo>
                <a:cubicBezTo>
                  <a:pt x="734518" y="93981"/>
                  <a:pt x="678211" y="124125"/>
                  <a:pt x="817124" y="77821"/>
                </a:cubicBezTo>
                <a:lnTo>
                  <a:pt x="933856" y="38910"/>
                </a:lnTo>
                <a:cubicBezTo>
                  <a:pt x="953311" y="32425"/>
                  <a:pt x="971993" y="22826"/>
                  <a:pt x="992221" y="19455"/>
                </a:cubicBezTo>
                <a:lnTo>
                  <a:pt x="1108953" y="0"/>
                </a:lnTo>
                <a:cubicBezTo>
                  <a:pt x="1326206" y="9052"/>
                  <a:pt x="1483142" y="-8594"/>
                  <a:pt x="1673158" y="38910"/>
                </a:cubicBezTo>
                <a:cubicBezTo>
                  <a:pt x="1693053" y="43884"/>
                  <a:pt x="1713597" y="48407"/>
                  <a:pt x="1731524" y="58366"/>
                </a:cubicBezTo>
                <a:cubicBezTo>
                  <a:pt x="1957806" y="184078"/>
                  <a:pt x="1737741" y="99349"/>
                  <a:pt x="1964987" y="175098"/>
                </a:cubicBezTo>
                <a:lnTo>
                  <a:pt x="2023353" y="194553"/>
                </a:lnTo>
                <a:cubicBezTo>
                  <a:pt x="2162978" y="287636"/>
                  <a:pt x="2107017" y="239306"/>
                  <a:pt x="2198451" y="330740"/>
                </a:cubicBezTo>
                <a:cubicBezTo>
                  <a:pt x="2232643" y="433313"/>
                  <a:pt x="2195309" y="350314"/>
                  <a:pt x="2276273" y="447472"/>
                </a:cubicBezTo>
                <a:cubicBezTo>
                  <a:pt x="2357337" y="544750"/>
                  <a:pt x="2266543" y="473411"/>
                  <a:pt x="2373549" y="544749"/>
                </a:cubicBezTo>
                <a:cubicBezTo>
                  <a:pt x="2386519" y="564204"/>
                  <a:pt x="2402964" y="581748"/>
                  <a:pt x="2412460" y="603115"/>
                </a:cubicBezTo>
                <a:cubicBezTo>
                  <a:pt x="2430503" y="643712"/>
                  <a:pt x="2460538" y="746227"/>
                  <a:pt x="2470826" y="797668"/>
                </a:cubicBezTo>
                <a:cubicBezTo>
                  <a:pt x="2478562" y="836349"/>
                  <a:pt x="2480714" y="876130"/>
                  <a:pt x="2490281" y="914400"/>
                </a:cubicBezTo>
                <a:cubicBezTo>
                  <a:pt x="2500229" y="954191"/>
                  <a:pt x="2516222" y="992221"/>
                  <a:pt x="2529192" y="1031132"/>
                </a:cubicBezTo>
                <a:lnTo>
                  <a:pt x="2568102" y="1147864"/>
                </a:lnTo>
                <a:lnTo>
                  <a:pt x="2587558" y="1206230"/>
                </a:lnTo>
                <a:cubicBezTo>
                  <a:pt x="2581073" y="1290536"/>
                  <a:pt x="2583685" y="1376042"/>
                  <a:pt x="2568102" y="1459149"/>
                </a:cubicBezTo>
                <a:cubicBezTo>
                  <a:pt x="2563314" y="1484682"/>
                  <a:pt x="2487615" y="1566554"/>
                  <a:pt x="2470826" y="1575881"/>
                </a:cubicBezTo>
                <a:cubicBezTo>
                  <a:pt x="2434972" y="1595800"/>
                  <a:pt x="2393005" y="1601821"/>
                  <a:pt x="2354094" y="1614791"/>
                </a:cubicBezTo>
                <a:cubicBezTo>
                  <a:pt x="2334639" y="1621276"/>
                  <a:pt x="2312792" y="1622871"/>
                  <a:pt x="2295728" y="1634247"/>
                </a:cubicBezTo>
                <a:cubicBezTo>
                  <a:pt x="2128460" y="1745757"/>
                  <a:pt x="2340093" y="1612065"/>
                  <a:pt x="2178996" y="1692613"/>
                </a:cubicBezTo>
                <a:cubicBezTo>
                  <a:pt x="2158082" y="1703070"/>
                  <a:pt x="2141997" y="1722027"/>
                  <a:pt x="2120630" y="1731523"/>
                </a:cubicBezTo>
                <a:cubicBezTo>
                  <a:pt x="2083150" y="1748181"/>
                  <a:pt x="2042809" y="1757464"/>
                  <a:pt x="2003898" y="1770434"/>
                </a:cubicBezTo>
                <a:lnTo>
                  <a:pt x="1887166" y="1809344"/>
                </a:lnTo>
                <a:lnTo>
                  <a:pt x="1828800" y="1828800"/>
                </a:lnTo>
                <a:lnTo>
                  <a:pt x="1770434" y="1848255"/>
                </a:lnTo>
                <a:cubicBezTo>
                  <a:pt x="1693778" y="1899359"/>
                  <a:pt x="1706471" y="1898292"/>
                  <a:pt x="1595336" y="1926076"/>
                </a:cubicBezTo>
                <a:cubicBezTo>
                  <a:pt x="1595251" y="1926097"/>
                  <a:pt x="1376107" y="1983506"/>
                  <a:pt x="1342417" y="1984442"/>
                </a:cubicBezTo>
                <a:lnTo>
                  <a:pt x="778213" y="196498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C247CC-70ED-5947-ABC2-9A2BACF7AAF6}"/>
              </a:ext>
            </a:extLst>
          </p:cNvPr>
          <p:cNvGrpSpPr/>
          <p:nvPr/>
        </p:nvGrpSpPr>
        <p:grpSpPr>
          <a:xfrm>
            <a:off x="5109951" y="1550626"/>
            <a:ext cx="2587558" cy="1984442"/>
            <a:chOff x="9102661" y="4377447"/>
            <a:chExt cx="2587558" cy="198444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24707F2-1219-A144-B64B-94770A528097}"/>
                </a:ext>
              </a:extLst>
            </p:cNvPr>
            <p:cNvSpPr/>
            <p:nvPr/>
          </p:nvSpPr>
          <p:spPr>
            <a:xfrm>
              <a:off x="9102661" y="4377447"/>
              <a:ext cx="2587558" cy="1984442"/>
            </a:xfrm>
            <a:custGeom>
              <a:avLst/>
              <a:gdLst>
                <a:gd name="connsiteX0" fmla="*/ 778213 w 2587558"/>
                <a:gd name="connsiteY0" fmla="*/ 1964987 h 1984442"/>
                <a:gd name="connsiteX1" fmla="*/ 680936 w 2587558"/>
                <a:gd name="connsiteY1" fmla="*/ 1945532 h 1984442"/>
                <a:gd name="connsiteX2" fmla="*/ 564204 w 2587558"/>
                <a:gd name="connsiteY2" fmla="*/ 1906621 h 1984442"/>
                <a:gd name="connsiteX3" fmla="*/ 505839 w 2587558"/>
                <a:gd name="connsiteY3" fmla="*/ 1867710 h 1984442"/>
                <a:gd name="connsiteX4" fmla="*/ 447473 w 2587558"/>
                <a:gd name="connsiteY4" fmla="*/ 1848255 h 1984442"/>
                <a:gd name="connsiteX5" fmla="*/ 291830 w 2587558"/>
                <a:gd name="connsiteY5" fmla="*/ 1809344 h 1984442"/>
                <a:gd name="connsiteX6" fmla="*/ 233464 w 2587558"/>
                <a:gd name="connsiteY6" fmla="*/ 1789889 h 1984442"/>
                <a:gd name="connsiteX7" fmla="*/ 175098 w 2587558"/>
                <a:gd name="connsiteY7" fmla="*/ 1750979 h 1984442"/>
                <a:gd name="connsiteX8" fmla="*/ 116732 w 2587558"/>
                <a:gd name="connsiteY8" fmla="*/ 1575881 h 1984442"/>
                <a:gd name="connsiteX9" fmla="*/ 97277 w 2587558"/>
                <a:gd name="connsiteY9" fmla="*/ 1517515 h 1984442"/>
                <a:gd name="connsiteX10" fmla="*/ 77821 w 2587558"/>
                <a:gd name="connsiteY10" fmla="*/ 1459149 h 1984442"/>
                <a:gd name="connsiteX11" fmla="*/ 58366 w 2587558"/>
                <a:gd name="connsiteY11" fmla="*/ 1342417 h 1984442"/>
                <a:gd name="connsiteX12" fmla="*/ 38911 w 2587558"/>
                <a:gd name="connsiteY12" fmla="*/ 1264596 h 1984442"/>
                <a:gd name="connsiteX13" fmla="*/ 19456 w 2587558"/>
                <a:gd name="connsiteY13" fmla="*/ 1147864 h 1984442"/>
                <a:gd name="connsiteX14" fmla="*/ 0 w 2587558"/>
                <a:gd name="connsiteY14" fmla="*/ 1050587 h 1984442"/>
                <a:gd name="connsiteX15" fmla="*/ 19456 w 2587558"/>
                <a:gd name="connsiteY15" fmla="*/ 680936 h 1984442"/>
                <a:gd name="connsiteX16" fmla="*/ 77821 w 2587558"/>
                <a:gd name="connsiteY16" fmla="*/ 486383 h 1984442"/>
                <a:gd name="connsiteX17" fmla="*/ 136187 w 2587558"/>
                <a:gd name="connsiteY17" fmla="*/ 447472 h 1984442"/>
                <a:gd name="connsiteX18" fmla="*/ 233464 w 2587558"/>
                <a:gd name="connsiteY18" fmla="*/ 350196 h 1984442"/>
                <a:gd name="connsiteX19" fmla="*/ 291830 w 2587558"/>
                <a:gd name="connsiteY19" fmla="*/ 291830 h 1984442"/>
                <a:gd name="connsiteX20" fmla="*/ 408562 w 2587558"/>
                <a:gd name="connsiteY20" fmla="*/ 252919 h 1984442"/>
                <a:gd name="connsiteX21" fmla="*/ 583660 w 2587558"/>
                <a:gd name="connsiteY21" fmla="*/ 175098 h 1984442"/>
                <a:gd name="connsiteX22" fmla="*/ 642026 w 2587558"/>
                <a:gd name="connsiteY22" fmla="*/ 155642 h 1984442"/>
                <a:gd name="connsiteX23" fmla="*/ 817124 w 2587558"/>
                <a:gd name="connsiteY23" fmla="*/ 77821 h 1984442"/>
                <a:gd name="connsiteX24" fmla="*/ 933856 w 2587558"/>
                <a:gd name="connsiteY24" fmla="*/ 38910 h 1984442"/>
                <a:gd name="connsiteX25" fmla="*/ 992221 w 2587558"/>
                <a:gd name="connsiteY25" fmla="*/ 19455 h 1984442"/>
                <a:gd name="connsiteX26" fmla="*/ 1108953 w 2587558"/>
                <a:gd name="connsiteY26" fmla="*/ 0 h 1984442"/>
                <a:gd name="connsiteX27" fmla="*/ 1673158 w 2587558"/>
                <a:gd name="connsiteY27" fmla="*/ 38910 h 1984442"/>
                <a:gd name="connsiteX28" fmla="*/ 1731524 w 2587558"/>
                <a:gd name="connsiteY28" fmla="*/ 58366 h 1984442"/>
                <a:gd name="connsiteX29" fmla="*/ 1964987 w 2587558"/>
                <a:gd name="connsiteY29" fmla="*/ 175098 h 1984442"/>
                <a:gd name="connsiteX30" fmla="*/ 2023353 w 2587558"/>
                <a:gd name="connsiteY30" fmla="*/ 194553 h 1984442"/>
                <a:gd name="connsiteX31" fmla="*/ 2198451 w 2587558"/>
                <a:gd name="connsiteY31" fmla="*/ 330740 h 1984442"/>
                <a:gd name="connsiteX32" fmla="*/ 2276273 w 2587558"/>
                <a:gd name="connsiteY32" fmla="*/ 447472 h 1984442"/>
                <a:gd name="connsiteX33" fmla="*/ 2373549 w 2587558"/>
                <a:gd name="connsiteY33" fmla="*/ 544749 h 1984442"/>
                <a:gd name="connsiteX34" fmla="*/ 2412460 w 2587558"/>
                <a:gd name="connsiteY34" fmla="*/ 603115 h 1984442"/>
                <a:gd name="connsiteX35" fmla="*/ 2470826 w 2587558"/>
                <a:gd name="connsiteY35" fmla="*/ 797668 h 1984442"/>
                <a:gd name="connsiteX36" fmla="*/ 2490281 w 2587558"/>
                <a:gd name="connsiteY36" fmla="*/ 914400 h 1984442"/>
                <a:gd name="connsiteX37" fmla="*/ 2529192 w 2587558"/>
                <a:gd name="connsiteY37" fmla="*/ 1031132 h 1984442"/>
                <a:gd name="connsiteX38" fmla="*/ 2568102 w 2587558"/>
                <a:gd name="connsiteY38" fmla="*/ 1147864 h 1984442"/>
                <a:gd name="connsiteX39" fmla="*/ 2587558 w 2587558"/>
                <a:gd name="connsiteY39" fmla="*/ 1206230 h 1984442"/>
                <a:gd name="connsiteX40" fmla="*/ 2568102 w 2587558"/>
                <a:gd name="connsiteY40" fmla="*/ 1459149 h 1984442"/>
                <a:gd name="connsiteX41" fmla="*/ 2470826 w 2587558"/>
                <a:gd name="connsiteY41" fmla="*/ 1575881 h 1984442"/>
                <a:gd name="connsiteX42" fmla="*/ 2354094 w 2587558"/>
                <a:gd name="connsiteY42" fmla="*/ 1614791 h 1984442"/>
                <a:gd name="connsiteX43" fmla="*/ 2295728 w 2587558"/>
                <a:gd name="connsiteY43" fmla="*/ 1634247 h 1984442"/>
                <a:gd name="connsiteX44" fmla="*/ 2178996 w 2587558"/>
                <a:gd name="connsiteY44" fmla="*/ 1692613 h 1984442"/>
                <a:gd name="connsiteX45" fmla="*/ 2120630 w 2587558"/>
                <a:gd name="connsiteY45" fmla="*/ 1731523 h 1984442"/>
                <a:gd name="connsiteX46" fmla="*/ 2003898 w 2587558"/>
                <a:gd name="connsiteY46" fmla="*/ 1770434 h 1984442"/>
                <a:gd name="connsiteX47" fmla="*/ 1887166 w 2587558"/>
                <a:gd name="connsiteY47" fmla="*/ 1809344 h 1984442"/>
                <a:gd name="connsiteX48" fmla="*/ 1828800 w 2587558"/>
                <a:gd name="connsiteY48" fmla="*/ 1828800 h 1984442"/>
                <a:gd name="connsiteX49" fmla="*/ 1770434 w 2587558"/>
                <a:gd name="connsiteY49" fmla="*/ 1848255 h 1984442"/>
                <a:gd name="connsiteX50" fmla="*/ 1595336 w 2587558"/>
                <a:gd name="connsiteY50" fmla="*/ 1926076 h 1984442"/>
                <a:gd name="connsiteX51" fmla="*/ 1342417 w 2587558"/>
                <a:gd name="connsiteY51" fmla="*/ 1984442 h 1984442"/>
                <a:gd name="connsiteX52" fmla="*/ 778213 w 2587558"/>
                <a:gd name="connsiteY52" fmla="*/ 1964987 h 198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587558" h="1984442">
                  <a:moveTo>
                    <a:pt x="778213" y="1964987"/>
                  </a:moveTo>
                  <a:cubicBezTo>
                    <a:pt x="667966" y="1958502"/>
                    <a:pt x="712839" y="1954233"/>
                    <a:pt x="680936" y="1945532"/>
                  </a:cubicBezTo>
                  <a:cubicBezTo>
                    <a:pt x="641366" y="1934740"/>
                    <a:pt x="564204" y="1906621"/>
                    <a:pt x="564204" y="1906621"/>
                  </a:cubicBezTo>
                  <a:cubicBezTo>
                    <a:pt x="544749" y="1893651"/>
                    <a:pt x="526753" y="1878167"/>
                    <a:pt x="505839" y="1867710"/>
                  </a:cubicBezTo>
                  <a:cubicBezTo>
                    <a:pt x="487496" y="1858539"/>
                    <a:pt x="467258" y="1853651"/>
                    <a:pt x="447473" y="1848255"/>
                  </a:cubicBezTo>
                  <a:cubicBezTo>
                    <a:pt x="395880" y="1834184"/>
                    <a:pt x="342564" y="1826255"/>
                    <a:pt x="291830" y="1809344"/>
                  </a:cubicBezTo>
                  <a:cubicBezTo>
                    <a:pt x="272375" y="1802859"/>
                    <a:pt x="251807" y="1799060"/>
                    <a:pt x="233464" y="1789889"/>
                  </a:cubicBezTo>
                  <a:cubicBezTo>
                    <a:pt x="212550" y="1779432"/>
                    <a:pt x="194553" y="1763949"/>
                    <a:pt x="175098" y="1750979"/>
                  </a:cubicBezTo>
                  <a:lnTo>
                    <a:pt x="116732" y="1575881"/>
                  </a:lnTo>
                  <a:lnTo>
                    <a:pt x="97277" y="1517515"/>
                  </a:lnTo>
                  <a:lnTo>
                    <a:pt x="77821" y="1459149"/>
                  </a:lnTo>
                  <a:cubicBezTo>
                    <a:pt x="71336" y="1420238"/>
                    <a:pt x="66102" y="1381098"/>
                    <a:pt x="58366" y="1342417"/>
                  </a:cubicBezTo>
                  <a:cubicBezTo>
                    <a:pt x="53122" y="1316198"/>
                    <a:pt x="44155" y="1290815"/>
                    <a:pt x="38911" y="1264596"/>
                  </a:cubicBezTo>
                  <a:cubicBezTo>
                    <a:pt x="31175" y="1225915"/>
                    <a:pt x="26513" y="1186675"/>
                    <a:pt x="19456" y="1147864"/>
                  </a:cubicBezTo>
                  <a:cubicBezTo>
                    <a:pt x="13541" y="1115330"/>
                    <a:pt x="6485" y="1083013"/>
                    <a:pt x="0" y="1050587"/>
                  </a:cubicBezTo>
                  <a:cubicBezTo>
                    <a:pt x="6485" y="927370"/>
                    <a:pt x="8767" y="803860"/>
                    <a:pt x="19456" y="680936"/>
                  </a:cubicBezTo>
                  <a:cubicBezTo>
                    <a:pt x="21852" y="653379"/>
                    <a:pt x="71882" y="490343"/>
                    <a:pt x="77821" y="486383"/>
                  </a:cubicBezTo>
                  <a:lnTo>
                    <a:pt x="136187" y="447472"/>
                  </a:lnTo>
                  <a:cubicBezTo>
                    <a:pt x="207525" y="340466"/>
                    <a:pt x="136186" y="431260"/>
                    <a:pt x="233464" y="350196"/>
                  </a:cubicBezTo>
                  <a:cubicBezTo>
                    <a:pt x="254601" y="332582"/>
                    <a:pt x="267778" y="305192"/>
                    <a:pt x="291830" y="291830"/>
                  </a:cubicBezTo>
                  <a:cubicBezTo>
                    <a:pt x="327684" y="271911"/>
                    <a:pt x="408562" y="252919"/>
                    <a:pt x="408562" y="252919"/>
                  </a:cubicBezTo>
                  <a:cubicBezTo>
                    <a:pt x="501056" y="191256"/>
                    <a:pt x="444743" y="221404"/>
                    <a:pt x="583660" y="175098"/>
                  </a:cubicBezTo>
                  <a:cubicBezTo>
                    <a:pt x="603115" y="168613"/>
                    <a:pt x="624962" y="167018"/>
                    <a:pt x="642026" y="155642"/>
                  </a:cubicBezTo>
                  <a:cubicBezTo>
                    <a:pt x="734518" y="93981"/>
                    <a:pt x="678211" y="124125"/>
                    <a:pt x="817124" y="77821"/>
                  </a:cubicBezTo>
                  <a:lnTo>
                    <a:pt x="933856" y="38910"/>
                  </a:lnTo>
                  <a:cubicBezTo>
                    <a:pt x="953311" y="32425"/>
                    <a:pt x="971993" y="22826"/>
                    <a:pt x="992221" y="19455"/>
                  </a:cubicBezTo>
                  <a:lnTo>
                    <a:pt x="1108953" y="0"/>
                  </a:lnTo>
                  <a:cubicBezTo>
                    <a:pt x="1326206" y="9052"/>
                    <a:pt x="1483142" y="-8594"/>
                    <a:pt x="1673158" y="38910"/>
                  </a:cubicBezTo>
                  <a:cubicBezTo>
                    <a:pt x="1693053" y="43884"/>
                    <a:pt x="1713597" y="48407"/>
                    <a:pt x="1731524" y="58366"/>
                  </a:cubicBezTo>
                  <a:cubicBezTo>
                    <a:pt x="1957806" y="184078"/>
                    <a:pt x="1737741" y="99349"/>
                    <a:pt x="1964987" y="175098"/>
                  </a:cubicBezTo>
                  <a:lnTo>
                    <a:pt x="2023353" y="194553"/>
                  </a:lnTo>
                  <a:cubicBezTo>
                    <a:pt x="2162978" y="287636"/>
                    <a:pt x="2107017" y="239306"/>
                    <a:pt x="2198451" y="330740"/>
                  </a:cubicBezTo>
                  <a:cubicBezTo>
                    <a:pt x="2232643" y="433313"/>
                    <a:pt x="2195309" y="350314"/>
                    <a:pt x="2276273" y="447472"/>
                  </a:cubicBezTo>
                  <a:cubicBezTo>
                    <a:pt x="2357337" y="544750"/>
                    <a:pt x="2266543" y="473411"/>
                    <a:pt x="2373549" y="544749"/>
                  </a:cubicBezTo>
                  <a:cubicBezTo>
                    <a:pt x="2386519" y="564204"/>
                    <a:pt x="2402964" y="581748"/>
                    <a:pt x="2412460" y="603115"/>
                  </a:cubicBezTo>
                  <a:cubicBezTo>
                    <a:pt x="2430503" y="643712"/>
                    <a:pt x="2460538" y="746227"/>
                    <a:pt x="2470826" y="797668"/>
                  </a:cubicBezTo>
                  <a:cubicBezTo>
                    <a:pt x="2478562" y="836349"/>
                    <a:pt x="2480714" y="876130"/>
                    <a:pt x="2490281" y="914400"/>
                  </a:cubicBezTo>
                  <a:cubicBezTo>
                    <a:pt x="2500229" y="954191"/>
                    <a:pt x="2516222" y="992221"/>
                    <a:pt x="2529192" y="1031132"/>
                  </a:cubicBezTo>
                  <a:lnTo>
                    <a:pt x="2568102" y="1147864"/>
                  </a:lnTo>
                  <a:lnTo>
                    <a:pt x="2587558" y="1206230"/>
                  </a:lnTo>
                  <a:cubicBezTo>
                    <a:pt x="2581073" y="1290536"/>
                    <a:pt x="2583685" y="1376042"/>
                    <a:pt x="2568102" y="1459149"/>
                  </a:cubicBezTo>
                  <a:cubicBezTo>
                    <a:pt x="2563314" y="1484682"/>
                    <a:pt x="2487615" y="1566554"/>
                    <a:pt x="2470826" y="1575881"/>
                  </a:cubicBezTo>
                  <a:cubicBezTo>
                    <a:pt x="2434972" y="1595800"/>
                    <a:pt x="2393005" y="1601821"/>
                    <a:pt x="2354094" y="1614791"/>
                  </a:cubicBezTo>
                  <a:cubicBezTo>
                    <a:pt x="2334639" y="1621276"/>
                    <a:pt x="2312792" y="1622871"/>
                    <a:pt x="2295728" y="1634247"/>
                  </a:cubicBezTo>
                  <a:cubicBezTo>
                    <a:pt x="2128460" y="1745757"/>
                    <a:pt x="2340093" y="1612065"/>
                    <a:pt x="2178996" y="1692613"/>
                  </a:cubicBezTo>
                  <a:cubicBezTo>
                    <a:pt x="2158082" y="1703070"/>
                    <a:pt x="2141997" y="1722027"/>
                    <a:pt x="2120630" y="1731523"/>
                  </a:cubicBezTo>
                  <a:cubicBezTo>
                    <a:pt x="2083150" y="1748181"/>
                    <a:pt x="2042809" y="1757464"/>
                    <a:pt x="2003898" y="1770434"/>
                  </a:cubicBezTo>
                  <a:lnTo>
                    <a:pt x="1887166" y="1809344"/>
                  </a:lnTo>
                  <a:lnTo>
                    <a:pt x="1828800" y="1828800"/>
                  </a:lnTo>
                  <a:lnTo>
                    <a:pt x="1770434" y="1848255"/>
                  </a:lnTo>
                  <a:cubicBezTo>
                    <a:pt x="1693778" y="1899359"/>
                    <a:pt x="1706471" y="1898292"/>
                    <a:pt x="1595336" y="1926076"/>
                  </a:cubicBezTo>
                  <a:cubicBezTo>
                    <a:pt x="1595251" y="1926097"/>
                    <a:pt x="1376107" y="1983506"/>
                    <a:pt x="1342417" y="1984442"/>
                  </a:cubicBezTo>
                  <a:lnTo>
                    <a:pt x="778213" y="196498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Sad Face with Solid Fill">
              <a:extLst>
                <a:ext uri="{FF2B5EF4-FFF2-40B4-BE49-F238E27FC236}">
                  <a16:creationId xmlns:a16="http://schemas.microsoft.com/office/drawing/2014/main" id="{A9F0EFFE-F132-B440-BEF6-58B30CFA9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41623" y="5006908"/>
              <a:ext cx="362760" cy="362760"/>
            </a:xfrm>
            <a:prstGeom prst="rect">
              <a:avLst/>
            </a:prstGeom>
          </p:spPr>
        </p:pic>
        <p:pic>
          <p:nvPicPr>
            <p:cNvPr id="12" name="Graphic 11" descr="Sad Face with Solid Fill">
              <a:extLst>
                <a:ext uri="{FF2B5EF4-FFF2-40B4-BE49-F238E27FC236}">
                  <a16:creationId xmlns:a16="http://schemas.microsoft.com/office/drawing/2014/main" id="{1196E82B-7405-1D4E-93B1-5074DC278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60566" y="4712238"/>
              <a:ext cx="362760" cy="362760"/>
            </a:xfrm>
            <a:prstGeom prst="rect">
              <a:avLst/>
            </a:prstGeom>
          </p:spPr>
        </p:pic>
        <p:pic>
          <p:nvPicPr>
            <p:cNvPr id="13" name="Graphic 12" descr="Sad Face with Solid Fill">
              <a:extLst>
                <a:ext uri="{FF2B5EF4-FFF2-40B4-BE49-F238E27FC236}">
                  <a16:creationId xmlns:a16="http://schemas.microsoft.com/office/drawing/2014/main" id="{B2BE82F3-2603-D241-93FD-4DD32BF2C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79186" y="5772549"/>
              <a:ext cx="362760" cy="362760"/>
            </a:xfrm>
            <a:prstGeom prst="rect">
              <a:avLst/>
            </a:prstGeom>
          </p:spPr>
        </p:pic>
        <p:pic>
          <p:nvPicPr>
            <p:cNvPr id="14" name="Graphic 13" descr="Sad Face with Solid Fill">
              <a:extLst>
                <a:ext uri="{FF2B5EF4-FFF2-40B4-BE49-F238E27FC236}">
                  <a16:creationId xmlns:a16="http://schemas.microsoft.com/office/drawing/2014/main" id="{36AF8A67-5227-6F4C-A3EE-8A0E78ADA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91040" y="5587593"/>
              <a:ext cx="362760" cy="362760"/>
            </a:xfrm>
            <a:prstGeom prst="rect">
              <a:avLst/>
            </a:prstGeom>
          </p:spPr>
        </p:pic>
        <p:pic>
          <p:nvPicPr>
            <p:cNvPr id="15" name="Graphic 14" descr="Sad Face with Solid Fill">
              <a:extLst>
                <a:ext uri="{FF2B5EF4-FFF2-40B4-BE49-F238E27FC236}">
                  <a16:creationId xmlns:a16="http://schemas.microsoft.com/office/drawing/2014/main" id="{53C7AF99-4E76-B24D-955D-704CCC28B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35402" y="4734147"/>
              <a:ext cx="362760" cy="362760"/>
            </a:xfrm>
            <a:prstGeom prst="rect">
              <a:avLst/>
            </a:prstGeom>
          </p:spPr>
        </p:pic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A8F2840-6BBB-4749-9D81-0985D72E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51" y="2626959"/>
            <a:ext cx="3154643" cy="19844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Build a modeling dataset that uses Y, the later information, with </a:t>
            </a:r>
            <a:r>
              <a:rPr lang="en-US" dirty="0" err="1"/>
              <a:t>Xs</a:t>
            </a:r>
            <a:r>
              <a:rPr lang="en-US" dirty="0"/>
              <a:t>, the information on Day 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D2E8D-93BF-F64C-9078-955A75F3817C}"/>
              </a:ext>
            </a:extLst>
          </p:cNvPr>
          <p:cNvSpPr txBox="1"/>
          <p:nvPr/>
        </p:nvSpPr>
        <p:spPr>
          <a:xfrm>
            <a:off x="7794637" y="1869061"/>
            <a:ext cx="11203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9B51AD-89E2-F54D-805D-CB8DC1D42AE9}"/>
              </a:ext>
            </a:extLst>
          </p:cNvPr>
          <p:cNvSpPr/>
          <p:nvPr/>
        </p:nvSpPr>
        <p:spPr>
          <a:xfrm>
            <a:off x="4604084" y="1331495"/>
            <a:ext cx="7299158" cy="2497461"/>
          </a:xfrm>
          <a:prstGeom prst="rect">
            <a:avLst/>
          </a:prstGeom>
          <a:noFill/>
          <a:ln>
            <a:solidFill>
              <a:srgbClr val="4B669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AD4C88-31FC-DB4B-BB25-8B6FDE8BBD30}"/>
              </a:ext>
            </a:extLst>
          </p:cNvPr>
          <p:cNvSpPr txBox="1"/>
          <p:nvPr/>
        </p:nvSpPr>
        <p:spPr>
          <a:xfrm>
            <a:off x="364336" y="1290685"/>
            <a:ext cx="428595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How to build a modeling dataset?</a:t>
            </a:r>
          </a:p>
        </p:txBody>
      </p:sp>
    </p:spTree>
    <p:extLst>
      <p:ext uri="{BB962C8B-B14F-4D97-AF65-F5344CB8AC3E}">
        <p14:creationId xmlns:p14="http://schemas.microsoft.com/office/powerpoint/2010/main" val="110931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388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Reading Assignments</vt:lpstr>
      <vt:lpstr>Money &amp; Banking System</vt:lpstr>
      <vt:lpstr>How Do Banks Make Profit?</vt:lpstr>
      <vt:lpstr>Mortgage Default</vt:lpstr>
      <vt:lpstr>Healthy Business Model</vt:lpstr>
      <vt:lpstr>Model Design - What is the purpose of a model?</vt:lpstr>
      <vt:lpstr>Model Design - What is the purpose of a model?</vt:lpstr>
      <vt:lpstr>Let’s use this basic form to think of a modeling dataset</vt:lpstr>
      <vt:lpstr>Model Design - What is the purpose of a model?</vt:lpstr>
      <vt:lpstr>Use a Gains Table to Validate the Model</vt:lpstr>
      <vt:lpstr>Variable Names</vt:lpstr>
      <vt:lpstr>Variable Names</vt:lpstr>
      <vt:lpstr>Variable Names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Kuo</dc:creator>
  <cp:lastModifiedBy>Chris Kuo</cp:lastModifiedBy>
  <cp:revision>135</cp:revision>
  <dcterms:created xsi:type="dcterms:W3CDTF">2019-03-18T22:14:38Z</dcterms:created>
  <dcterms:modified xsi:type="dcterms:W3CDTF">2019-04-05T21:54:18Z</dcterms:modified>
</cp:coreProperties>
</file>