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6" r:id="rId2"/>
    <p:sldId id="257" r:id="rId3"/>
    <p:sldId id="258" r:id="rId4"/>
    <p:sldId id="347" r:id="rId5"/>
    <p:sldId id="299" r:id="rId6"/>
    <p:sldId id="275" r:id="rId7"/>
    <p:sldId id="276" r:id="rId8"/>
    <p:sldId id="348" r:id="rId9"/>
    <p:sldId id="277" r:id="rId10"/>
    <p:sldId id="279" r:id="rId11"/>
    <p:sldId id="349" r:id="rId12"/>
    <p:sldId id="307" r:id="rId13"/>
    <p:sldId id="309" r:id="rId14"/>
    <p:sldId id="313" r:id="rId15"/>
    <p:sldId id="350" r:id="rId16"/>
    <p:sldId id="284" r:id="rId17"/>
    <p:sldId id="314" r:id="rId18"/>
    <p:sldId id="315" r:id="rId19"/>
    <p:sldId id="316" r:id="rId20"/>
    <p:sldId id="317" r:id="rId21"/>
    <p:sldId id="318" r:id="rId22"/>
    <p:sldId id="319" r:id="rId23"/>
    <p:sldId id="320" r:id="rId24"/>
    <p:sldId id="282" r:id="rId25"/>
    <p:sldId id="351" r:id="rId26"/>
    <p:sldId id="352" r:id="rId27"/>
    <p:sldId id="262" r:id="rId28"/>
    <p:sldId id="261" r:id="rId29"/>
    <p:sldId id="353" r:id="rId30"/>
    <p:sldId id="354" r:id="rId31"/>
    <p:sldId id="355" r:id="rId32"/>
    <p:sldId id="285" r:id="rId33"/>
    <p:sldId id="356" r:id="rId34"/>
    <p:sldId id="357" r:id="rId35"/>
    <p:sldId id="358" r:id="rId36"/>
    <p:sldId id="364" r:id="rId37"/>
    <p:sldId id="305" r:id="rId38"/>
    <p:sldId id="360" r:id="rId39"/>
    <p:sldId id="306" r:id="rId40"/>
    <p:sldId id="361" r:id="rId41"/>
    <p:sldId id="362" r:id="rId42"/>
    <p:sldId id="265" r:id="rId43"/>
    <p:sldId id="290" r:id="rId44"/>
    <p:sldId id="363" r:id="rId45"/>
    <p:sldId id="359" r:id="rId46"/>
    <p:sldId id="266" r:id="rId47"/>
    <p:sldId id="264" r:id="rId48"/>
    <p:sldId id="274" r:id="rId49"/>
    <p:sldId id="267"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23" d="100"/>
          <a:sy n="123" d="100"/>
        </p:scale>
        <p:origin x="11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iagrams/_rels/data1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s>
</file>

<file path=ppt/diagrams/_rels/data6.xml.rels><?xml version="1.0" encoding="UTF-8" standalone="yes"?>
<Relationships xmlns="http://schemas.openxmlformats.org/package/2006/relationships"><Relationship Id="rId1" Type="http://schemas.openxmlformats.org/officeDocument/2006/relationships/image" Target="../media/image50.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CBA369-3E87-4DFD-8272-2553A16212D7}"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7249C170-0239-4BE2-A093-2DE167DF083A}">
      <dgm:prSet/>
      <dgm:spPr/>
      <dgm:t>
        <a:bodyPr/>
        <a:lstStyle/>
        <a:p>
          <a:r>
            <a:rPr lang="en-AU" dirty="0"/>
            <a:t>Different sourced data to start analysis.</a:t>
          </a:r>
          <a:endParaRPr lang="en-US" dirty="0"/>
        </a:p>
      </dgm:t>
    </dgm:pt>
    <dgm:pt modelId="{B5406D83-A595-4F4F-B162-9FB1CE5466C9}" type="parTrans" cxnId="{A9D4393B-3657-4B93-AD29-0D468D03984B}">
      <dgm:prSet/>
      <dgm:spPr/>
      <dgm:t>
        <a:bodyPr/>
        <a:lstStyle/>
        <a:p>
          <a:endParaRPr lang="en-US"/>
        </a:p>
      </dgm:t>
    </dgm:pt>
    <dgm:pt modelId="{BFAA42C6-2B68-42BB-B33F-0F1141C66D88}" type="sibTrans" cxnId="{A9D4393B-3657-4B93-AD29-0D468D03984B}">
      <dgm:prSet/>
      <dgm:spPr/>
      <dgm:t>
        <a:bodyPr/>
        <a:lstStyle/>
        <a:p>
          <a:endParaRPr lang="en-US"/>
        </a:p>
      </dgm:t>
    </dgm:pt>
    <dgm:pt modelId="{D5E78D5C-FA99-4C4B-8EE0-388AD536BACA}">
      <dgm:prSet/>
      <dgm:spPr/>
      <dgm:t>
        <a:bodyPr/>
        <a:lstStyle/>
        <a:p>
          <a:r>
            <a:rPr lang="en-AU" dirty="0"/>
            <a:t>Based on statistics for computer science.</a:t>
          </a:r>
          <a:endParaRPr lang="en-US" dirty="0"/>
        </a:p>
      </dgm:t>
    </dgm:pt>
    <dgm:pt modelId="{4A8FD610-AB0E-4EF8-B88B-43B254C68961}" type="parTrans" cxnId="{A58E7DBF-06AD-4078-BD50-E2353A55C668}">
      <dgm:prSet/>
      <dgm:spPr/>
      <dgm:t>
        <a:bodyPr/>
        <a:lstStyle/>
        <a:p>
          <a:endParaRPr lang="en-US"/>
        </a:p>
      </dgm:t>
    </dgm:pt>
    <dgm:pt modelId="{DD689B0D-284E-4AAA-BEB9-848CD9EAF7EF}" type="sibTrans" cxnId="{A58E7DBF-06AD-4078-BD50-E2353A55C668}">
      <dgm:prSet/>
      <dgm:spPr/>
      <dgm:t>
        <a:bodyPr/>
        <a:lstStyle/>
        <a:p>
          <a:endParaRPr lang="en-US"/>
        </a:p>
      </dgm:t>
    </dgm:pt>
    <dgm:pt modelId="{C9A1B258-2A5D-4699-A319-915AAF17395D}">
      <dgm:prSet/>
      <dgm:spPr/>
      <dgm:t>
        <a:bodyPr/>
        <a:lstStyle/>
        <a:p>
          <a:r>
            <a:rPr lang="en-AU" dirty="0"/>
            <a:t>Aggregate and judge  same data in different places.</a:t>
          </a:r>
          <a:endParaRPr lang="en-US" dirty="0"/>
        </a:p>
      </dgm:t>
    </dgm:pt>
    <dgm:pt modelId="{BC32C31F-48DE-4CDD-8494-643180D4ECCF}" type="parTrans" cxnId="{EE471E2B-9FD1-412F-8EE5-3E734B7926B7}">
      <dgm:prSet/>
      <dgm:spPr/>
      <dgm:t>
        <a:bodyPr/>
        <a:lstStyle/>
        <a:p>
          <a:endParaRPr lang="en-US"/>
        </a:p>
      </dgm:t>
    </dgm:pt>
    <dgm:pt modelId="{064C0E4B-87D8-4F15-B3E1-1495F61A5278}" type="sibTrans" cxnId="{EE471E2B-9FD1-412F-8EE5-3E734B7926B7}">
      <dgm:prSet/>
      <dgm:spPr/>
      <dgm:t>
        <a:bodyPr/>
        <a:lstStyle/>
        <a:p>
          <a:endParaRPr lang="en-US"/>
        </a:p>
      </dgm:t>
    </dgm:pt>
    <dgm:pt modelId="{EBB62E65-201C-4A7D-9BAD-31D24ABEAC19}">
      <dgm:prSet/>
      <dgm:spPr/>
      <dgm:t>
        <a:bodyPr/>
        <a:lstStyle/>
        <a:p>
          <a:r>
            <a:rPr lang="en-AU" dirty="0"/>
            <a:t>Discovery for matched</a:t>
          </a:r>
        </a:p>
        <a:p>
          <a:r>
            <a:rPr lang="en-AU" dirty="0"/>
            <a:t> or linked data .</a:t>
          </a:r>
          <a:endParaRPr lang="en-US" dirty="0"/>
        </a:p>
      </dgm:t>
    </dgm:pt>
    <dgm:pt modelId="{DD6A841C-AB68-4B05-8F24-A4F5A732DF29}" type="parTrans" cxnId="{DBC77436-A5A2-43F7-B586-51E4B9764B82}">
      <dgm:prSet/>
      <dgm:spPr/>
      <dgm:t>
        <a:bodyPr/>
        <a:lstStyle/>
        <a:p>
          <a:endParaRPr lang="en-US"/>
        </a:p>
      </dgm:t>
    </dgm:pt>
    <dgm:pt modelId="{8DBE1A7C-1422-423A-8F9E-34C9C9BFE2C5}" type="sibTrans" cxnId="{DBC77436-A5A2-43F7-B586-51E4B9764B82}">
      <dgm:prSet/>
      <dgm:spPr/>
      <dgm:t>
        <a:bodyPr/>
        <a:lstStyle/>
        <a:p>
          <a:endParaRPr lang="en-US"/>
        </a:p>
      </dgm:t>
    </dgm:pt>
    <dgm:pt modelId="{E4F1A7B2-A948-4793-95D2-4BFEDF176E92}">
      <dgm:prSet/>
      <dgm:spPr/>
      <dgm:t>
        <a:bodyPr/>
        <a:lstStyle/>
        <a:p>
          <a:r>
            <a:rPr lang="en-AU" dirty="0"/>
            <a:t>Generally:</a:t>
          </a:r>
          <a:endParaRPr lang="en-US" dirty="0"/>
        </a:p>
      </dgm:t>
    </dgm:pt>
    <dgm:pt modelId="{93CD3085-C45F-4D44-B8D1-21946674452B}" type="parTrans" cxnId="{317F0394-5B0A-46B7-A254-9502D0CBB1B2}">
      <dgm:prSet/>
      <dgm:spPr/>
      <dgm:t>
        <a:bodyPr/>
        <a:lstStyle/>
        <a:p>
          <a:endParaRPr lang="en-US"/>
        </a:p>
      </dgm:t>
    </dgm:pt>
    <dgm:pt modelId="{CBFE4263-AF53-4D41-B0A7-FB90DB1B8E9D}" type="sibTrans" cxnId="{317F0394-5B0A-46B7-A254-9502D0CBB1B2}">
      <dgm:prSet/>
      <dgm:spPr/>
      <dgm:t>
        <a:bodyPr/>
        <a:lstStyle/>
        <a:p>
          <a:endParaRPr lang="en-US"/>
        </a:p>
      </dgm:t>
    </dgm:pt>
    <dgm:pt modelId="{8257A944-5D1B-44F4-8FC2-22CE344FC225}">
      <dgm:prSet/>
      <dgm:spPr/>
      <dgm:t>
        <a:bodyPr/>
        <a:lstStyle/>
        <a:p>
          <a:r>
            <a:rPr lang="en-AU" dirty="0"/>
            <a:t>Widely used in fields of official management</a:t>
          </a:r>
          <a:endParaRPr lang="en-US" dirty="0"/>
        </a:p>
      </dgm:t>
    </dgm:pt>
    <dgm:pt modelId="{C12AA3FF-5E37-4385-8ADE-773555F62986}" type="parTrans" cxnId="{C12D32BE-8B58-42BD-96DE-F08503B8E0F1}">
      <dgm:prSet/>
      <dgm:spPr/>
      <dgm:t>
        <a:bodyPr/>
        <a:lstStyle/>
        <a:p>
          <a:endParaRPr lang="en-US"/>
        </a:p>
      </dgm:t>
    </dgm:pt>
    <dgm:pt modelId="{E1115B45-C31B-473D-B497-684BA096D488}" type="sibTrans" cxnId="{C12D32BE-8B58-42BD-96DE-F08503B8E0F1}">
      <dgm:prSet/>
      <dgm:spPr/>
      <dgm:t>
        <a:bodyPr/>
        <a:lstStyle/>
        <a:p>
          <a:endParaRPr lang="en-US"/>
        </a:p>
      </dgm:t>
    </dgm:pt>
    <dgm:pt modelId="{5288FE07-1BDC-4B4F-81DF-16F0CDE111ED}">
      <dgm:prSet/>
      <dgm:spPr/>
      <dgm:t>
        <a:bodyPr/>
        <a:lstStyle/>
        <a:p>
          <a:r>
            <a:rPr lang="en-AU" dirty="0"/>
            <a:t>Individual and whole character predication</a:t>
          </a:r>
          <a:endParaRPr lang="en-US" dirty="0"/>
        </a:p>
      </dgm:t>
    </dgm:pt>
    <dgm:pt modelId="{742C519C-7ED5-4744-8BA9-6DB87C2F45FC}" type="parTrans" cxnId="{9FF35B89-A7C4-4BE8-AB94-CEC4B1F1E5C1}">
      <dgm:prSet/>
      <dgm:spPr/>
      <dgm:t>
        <a:bodyPr/>
        <a:lstStyle/>
        <a:p>
          <a:endParaRPr lang="en-US"/>
        </a:p>
      </dgm:t>
    </dgm:pt>
    <dgm:pt modelId="{CD89DDBD-1249-4791-B633-A77B8B479C19}" type="sibTrans" cxnId="{9FF35B89-A7C4-4BE8-AB94-CEC4B1F1E5C1}">
      <dgm:prSet/>
      <dgm:spPr/>
      <dgm:t>
        <a:bodyPr/>
        <a:lstStyle/>
        <a:p>
          <a:endParaRPr lang="en-US"/>
        </a:p>
      </dgm:t>
    </dgm:pt>
    <dgm:pt modelId="{0A1415E1-8C0F-4046-A5FA-6667110B8D6B}" type="pres">
      <dgm:prSet presAssocID="{D3CBA369-3E87-4DFD-8272-2553A16212D7}" presName="diagram" presStyleCnt="0">
        <dgm:presLayoutVars>
          <dgm:dir/>
          <dgm:resizeHandles val="exact"/>
        </dgm:presLayoutVars>
      </dgm:prSet>
      <dgm:spPr/>
    </dgm:pt>
    <dgm:pt modelId="{5573AA90-0E80-4D3F-9673-0C60E7357468}" type="pres">
      <dgm:prSet presAssocID="{7249C170-0239-4BE2-A093-2DE167DF083A}" presName="node" presStyleLbl="node1" presStyleIdx="0" presStyleCnt="5">
        <dgm:presLayoutVars>
          <dgm:bulletEnabled val="1"/>
        </dgm:presLayoutVars>
      </dgm:prSet>
      <dgm:spPr/>
    </dgm:pt>
    <dgm:pt modelId="{CAF948E6-BE4F-4285-BCA9-C8DDF8F1E7DC}" type="pres">
      <dgm:prSet presAssocID="{BFAA42C6-2B68-42BB-B33F-0F1141C66D88}" presName="sibTrans" presStyleCnt="0"/>
      <dgm:spPr/>
    </dgm:pt>
    <dgm:pt modelId="{B3A97693-C20B-4B2C-8920-03B123ABE31C}" type="pres">
      <dgm:prSet presAssocID="{D5E78D5C-FA99-4C4B-8EE0-388AD536BACA}" presName="node" presStyleLbl="node1" presStyleIdx="1" presStyleCnt="5">
        <dgm:presLayoutVars>
          <dgm:bulletEnabled val="1"/>
        </dgm:presLayoutVars>
      </dgm:prSet>
      <dgm:spPr/>
    </dgm:pt>
    <dgm:pt modelId="{78F8FEE7-512F-4F2D-A871-280744B64EEF}" type="pres">
      <dgm:prSet presAssocID="{DD689B0D-284E-4AAA-BEB9-848CD9EAF7EF}" presName="sibTrans" presStyleCnt="0"/>
      <dgm:spPr/>
    </dgm:pt>
    <dgm:pt modelId="{6C27D7D6-AE0E-488D-AB29-00C461036A47}" type="pres">
      <dgm:prSet presAssocID="{C9A1B258-2A5D-4699-A319-915AAF17395D}" presName="node" presStyleLbl="node1" presStyleIdx="2" presStyleCnt="5">
        <dgm:presLayoutVars>
          <dgm:bulletEnabled val="1"/>
        </dgm:presLayoutVars>
      </dgm:prSet>
      <dgm:spPr/>
    </dgm:pt>
    <dgm:pt modelId="{599C24B4-51DE-4882-888F-23D3608878ED}" type="pres">
      <dgm:prSet presAssocID="{064C0E4B-87D8-4F15-B3E1-1495F61A5278}" presName="sibTrans" presStyleCnt="0"/>
      <dgm:spPr/>
    </dgm:pt>
    <dgm:pt modelId="{71693556-1611-4839-95B6-73F9701D7EE3}" type="pres">
      <dgm:prSet presAssocID="{EBB62E65-201C-4A7D-9BAD-31D24ABEAC19}" presName="node" presStyleLbl="node1" presStyleIdx="3" presStyleCnt="5">
        <dgm:presLayoutVars>
          <dgm:bulletEnabled val="1"/>
        </dgm:presLayoutVars>
      </dgm:prSet>
      <dgm:spPr/>
    </dgm:pt>
    <dgm:pt modelId="{92E7754D-C5C9-42C1-96E9-A7B30B4D1EAE}" type="pres">
      <dgm:prSet presAssocID="{8DBE1A7C-1422-423A-8F9E-34C9C9BFE2C5}" presName="sibTrans" presStyleCnt="0"/>
      <dgm:spPr/>
    </dgm:pt>
    <dgm:pt modelId="{67B6D2B9-EB07-40C0-9A97-CC46378B4F6C}" type="pres">
      <dgm:prSet presAssocID="{E4F1A7B2-A948-4793-95D2-4BFEDF176E92}" presName="node" presStyleLbl="node1" presStyleIdx="4" presStyleCnt="5">
        <dgm:presLayoutVars>
          <dgm:bulletEnabled val="1"/>
        </dgm:presLayoutVars>
      </dgm:prSet>
      <dgm:spPr/>
    </dgm:pt>
  </dgm:ptLst>
  <dgm:cxnLst>
    <dgm:cxn modelId="{B01A510B-1EC0-49EB-A07F-936B2597239B}" type="presOf" srcId="{8257A944-5D1B-44F4-8FC2-22CE344FC225}" destId="{67B6D2B9-EB07-40C0-9A97-CC46378B4F6C}" srcOrd="0" destOrd="1" presId="urn:microsoft.com/office/officeart/2005/8/layout/default"/>
    <dgm:cxn modelId="{EE471E2B-9FD1-412F-8EE5-3E734B7926B7}" srcId="{D3CBA369-3E87-4DFD-8272-2553A16212D7}" destId="{C9A1B258-2A5D-4699-A319-915AAF17395D}" srcOrd="2" destOrd="0" parTransId="{BC32C31F-48DE-4CDD-8494-643180D4ECCF}" sibTransId="{064C0E4B-87D8-4F15-B3E1-1495F61A5278}"/>
    <dgm:cxn modelId="{DBC77436-A5A2-43F7-B586-51E4B9764B82}" srcId="{D3CBA369-3E87-4DFD-8272-2553A16212D7}" destId="{EBB62E65-201C-4A7D-9BAD-31D24ABEAC19}" srcOrd="3" destOrd="0" parTransId="{DD6A841C-AB68-4B05-8F24-A4F5A732DF29}" sibTransId="{8DBE1A7C-1422-423A-8F9E-34C9C9BFE2C5}"/>
    <dgm:cxn modelId="{A9D4393B-3657-4B93-AD29-0D468D03984B}" srcId="{D3CBA369-3E87-4DFD-8272-2553A16212D7}" destId="{7249C170-0239-4BE2-A093-2DE167DF083A}" srcOrd="0" destOrd="0" parTransId="{B5406D83-A595-4F4F-B162-9FB1CE5466C9}" sibTransId="{BFAA42C6-2B68-42BB-B33F-0F1141C66D88}"/>
    <dgm:cxn modelId="{773F8C5D-086A-4600-91AF-98C7ABDC8DB8}" type="presOf" srcId="{5288FE07-1BDC-4B4F-81DF-16F0CDE111ED}" destId="{67B6D2B9-EB07-40C0-9A97-CC46378B4F6C}" srcOrd="0" destOrd="2" presId="urn:microsoft.com/office/officeart/2005/8/layout/default"/>
    <dgm:cxn modelId="{518A2F66-6351-42C7-A0B2-9484E77F6A92}" type="presOf" srcId="{EBB62E65-201C-4A7D-9BAD-31D24ABEAC19}" destId="{71693556-1611-4839-95B6-73F9701D7EE3}" srcOrd="0" destOrd="0" presId="urn:microsoft.com/office/officeart/2005/8/layout/default"/>
    <dgm:cxn modelId="{867EE347-AFBF-4665-AB65-F8F24EDE8954}" type="presOf" srcId="{E4F1A7B2-A948-4793-95D2-4BFEDF176E92}" destId="{67B6D2B9-EB07-40C0-9A97-CC46378B4F6C}" srcOrd="0" destOrd="0" presId="urn:microsoft.com/office/officeart/2005/8/layout/default"/>
    <dgm:cxn modelId="{A56B096C-DB3C-4944-9612-1F2CC9C68894}" type="presOf" srcId="{C9A1B258-2A5D-4699-A319-915AAF17395D}" destId="{6C27D7D6-AE0E-488D-AB29-00C461036A47}" srcOrd="0" destOrd="0" presId="urn:microsoft.com/office/officeart/2005/8/layout/default"/>
    <dgm:cxn modelId="{9FF35B89-A7C4-4BE8-AB94-CEC4B1F1E5C1}" srcId="{E4F1A7B2-A948-4793-95D2-4BFEDF176E92}" destId="{5288FE07-1BDC-4B4F-81DF-16F0CDE111ED}" srcOrd="1" destOrd="0" parTransId="{742C519C-7ED5-4744-8BA9-6DB87C2F45FC}" sibTransId="{CD89DDBD-1249-4791-B633-A77B8B479C19}"/>
    <dgm:cxn modelId="{317F0394-5B0A-46B7-A254-9502D0CBB1B2}" srcId="{D3CBA369-3E87-4DFD-8272-2553A16212D7}" destId="{E4F1A7B2-A948-4793-95D2-4BFEDF176E92}" srcOrd="4" destOrd="0" parTransId="{93CD3085-C45F-4D44-B8D1-21946674452B}" sibTransId="{CBFE4263-AF53-4D41-B0A7-FB90DB1B8E9D}"/>
    <dgm:cxn modelId="{C0AFBF94-28B5-4C33-87DF-D66D488667F7}" type="presOf" srcId="{D5E78D5C-FA99-4C4B-8EE0-388AD536BACA}" destId="{B3A97693-C20B-4B2C-8920-03B123ABE31C}" srcOrd="0" destOrd="0" presId="urn:microsoft.com/office/officeart/2005/8/layout/default"/>
    <dgm:cxn modelId="{F7AE49BC-543A-4FB9-AA80-F488771B23B0}" type="presOf" srcId="{7249C170-0239-4BE2-A093-2DE167DF083A}" destId="{5573AA90-0E80-4D3F-9673-0C60E7357468}" srcOrd="0" destOrd="0" presId="urn:microsoft.com/office/officeart/2005/8/layout/default"/>
    <dgm:cxn modelId="{C12D32BE-8B58-42BD-96DE-F08503B8E0F1}" srcId="{E4F1A7B2-A948-4793-95D2-4BFEDF176E92}" destId="{8257A944-5D1B-44F4-8FC2-22CE344FC225}" srcOrd="0" destOrd="0" parTransId="{C12AA3FF-5E37-4385-8ADE-773555F62986}" sibTransId="{E1115B45-C31B-473D-B497-684BA096D488}"/>
    <dgm:cxn modelId="{A58E7DBF-06AD-4078-BD50-E2353A55C668}" srcId="{D3CBA369-3E87-4DFD-8272-2553A16212D7}" destId="{D5E78D5C-FA99-4C4B-8EE0-388AD536BACA}" srcOrd="1" destOrd="0" parTransId="{4A8FD610-AB0E-4EF8-B88B-43B254C68961}" sibTransId="{DD689B0D-284E-4AAA-BEB9-848CD9EAF7EF}"/>
    <dgm:cxn modelId="{7E1A2CCB-BE02-46B4-851D-D0A8D24DE04E}" type="presOf" srcId="{D3CBA369-3E87-4DFD-8272-2553A16212D7}" destId="{0A1415E1-8C0F-4046-A5FA-6667110B8D6B}" srcOrd="0" destOrd="0" presId="urn:microsoft.com/office/officeart/2005/8/layout/default"/>
    <dgm:cxn modelId="{1EF7D78E-B18C-41DF-ACEF-F2FD87680773}" type="presParOf" srcId="{0A1415E1-8C0F-4046-A5FA-6667110B8D6B}" destId="{5573AA90-0E80-4D3F-9673-0C60E7357468}" srcOrd="0" destOrd="0" presId="urn:microsoft.com/office/officeart/2005/8/layout/default"/>
    <dgm:cxn modelId="{E9615B15-1320-46D2-A429-5487097C725D}" type="presParOf" srcId="{0A1415E1-8C0F-4046-A5FA-6667110B8D6B}" destId="{CAF948E6-BE4F-4285-BCA9-C8DDF8F1E7DC}" srcOrd="1" destOrd="0" presId="urn:microsoft.com/office/officeart/2005/8/layout/default"/>
    <dgm:cxn modelId="{7E0AC613-60D0-4EA4-BB24-158281C18614}" type="presParOf" srcId="{0A1415E1-8C0F-4046-A5FA-6667110B8D6B}" destId="{B3A97693-C20B-4B2C-8920-03B123ABE31C}" srcOrd="2" destOrd="0" presId="urn:microsoft.com/office/officeart/2005/8/layout/default"/>
    <dgm:cxn modelId="{A7408974-3584-4CE2-9067-65A4312E2050}" type="presParOf" srcId="{0A1415E1-8C0F-4046-A5FA-6667110B8D6B}" destId="{78F8FEE7-512F-4F2D-A871-280744B64EEF}" srcOrd="3" destOrd="0" presId="urn:microsoft.com/office/officeart/2005/8/layout/default"/>
    <dgm:cxn modelId="{702BDD60-D585-4452-8624-6C529BA149FF}" type="presParOf" srcId="{0A1415E1-8C0F-4046-A5FA-6667110B8D6B}" destId="{6C27D7D6-AE0E-488D-AB29-00C461036A47}" srcOrd="4" destOrd="0" presId="urn:microsoft.com/office/officeart/2005/8/layout/default"/>
    <dgm:cxn modelId="{F367C5DD-F749-43EA-9FC0-C8D41111F283}" type="presParOf" srcId="{0A1415E1-8C0F-4046-A5FA-6667110B8D6B}" destId="{599C24B4-51DE-4882-888F-23D3608878ED}" srcOrd="5" destOrd="0" presId="urn:microsoft.com/office/officeart/2005/8/layout/default"/>
    <dgm:cxn modelId="{F19DD229-44A2-4918-99FB-B7AE985F47F9}" type="presParOf" srcId="{0A1415E1-8C0F-4046-A5FA-6667110B8D6B}" destId="{71693556-1611-4839-95B6-73F9701D7EE3}" srcOrd="6" destOrd="0" presId="urn:microsoft.com/office/officeart/2005/8/layout/default"/>
    <dgm:cxn modelId="{32423EE6-E8BF-4918-B8D5-8D260852E0F6}" type="presParOf" srcId="{0A1415E1-8C0F-4046-A5FA-6667110B8D6B}" destId="{92E7754D-C5C9-42C1-96E9-A7B30B4D1EAE}" srcOrd="7" destOrd="0" presId="urn:microsoft.com/office/officeart/2005/8/layout/default"/>
    <dgm:cxn modelId="{610DBCD4-935E-4EC8-AC3D-94C3E7183691}" type="presParOf" srcId="{0A1415E1-8C0F-4046-A5FA-6667110B8D6B}" destId="{67B6D2B9-EB07-40C0-9A97-CC46378B4F6C}"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6EC1D71-6871-4C23-9351-5F658850BE1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7FDD66F-C6FE-4F87-B214-86F3A53AB252}">
      <dgm:prSet/>
      <dgm:spPr/>
      <dgm:t>
        <a:bodyPr/>
        <a:lstStyle/>
        <a:p>
          <a:r>
            <a:rPr lang="en-AU" dirty="0"/>
            <a:t>Made for efficiency from the results </a:t>
          </a:r>
          <a:endParaRPr lang="en-US" dirty="0"/>
        </a:p>
      </dgm:t>
    </dgm:pt>
    <dgm:pt modelId="{B3B9C177-7ADE-40BC-B218-54803160B3B4}" type="parTrans" cxnId="{AA1212EE-49B0-40EE-A7D6-8A621E1F2B4B}">
      <dgm:prSet/>
      <dgm:spPr/>
      <dgm:t>
        <a:bodyPr/>
        <a:lstStyle/>
        <a:p>
          <a:endParaRPr lang="en-US"/>
        </a:p>
      </dgm:t>
    </dgm:pt>
    <dgm:pt modelId="{296DD44A-3F0A-4467-B2CE-1B8FC47C46C5}" type="sibTrans" cxnId="{AA1212EE-49B0-40EE-A7D6-8A621E1F2B4B}">
      <dgm:prSet/>
      <dgm:spPr/>
      <dgm:t>
        <a:bodyPr/>
        <a:lstStyle/>
        <a:p>
          <a:endParaRPr lang="en-US"/>
        </a:p>
      </dgm:t>
    </dgm:pt>
    <dgm:pt modelId="{3D49FBA0-BC2B-4BA4-9B13-EF78A6710E11}">
      <dgm:prSet/>
      <dgm:spPr/>
      <dgm:t>
        <a:bodyPr/>
        <a:lstStyle/>
        <a:p>
          <a:r>
            <a:rPr lang="en-US" dirty="0"/>
            <a:t>Right</a:t>
          </a:r>
          <a:r>
            <a:rPr lang="en-US" baseline="0" dirty="0"/>
            <a:t> implement for official cases</a:t>
          </a:r>
          <a:endParaRPr lang="en-US" dirty="0"/>
        </a:p>
      </dgm:t>
    </dgm:pt>
    <dgm:pt modelId="{F9E48E56-B82E-495F-B6DE-C081F4C2EAD6}" type="parTrans" cxnId="{25BDB1B4-353E-4DE0-9105-216E3F4F7C48}">
      <dgm:prSet/>
      <dgm:spPr/>
      <dgm:t>
        <a:bodyPr/>
        <a:lstStyle/>
        <a:p>
          <a:endParaRPr lang="en-US"/>
        </a:p>
      </dgm:t>
    </dgm:pt>
    <dgm:pt modelId="{C7737D14-0F9F-4279-9A5D-95D02C769B08}" type="sibTrans" cxnId="{25BDB1B4-353E-4DE0-9105-216E3F4F7C48}">
      <dgm:prSet/>
      <dgm:spPr/>
      <dgm:t>
        <a:bodyPr/>
        <a:lstStyle/>
        <a:p>
          <a:endParaRPr lang="en-US"/>
        </a:p>
      </dgm:t>
    </dgm:pt>
    <dgm:pt modelId="{AFE11369-78A6-419E-A75A-ADA980932AB3}">
      <dgm:prSet/>
      <dgm:spPr/>
      <dgm:t>
        <a:bodyPr/>
        <a:lstStyle/>
        <a:p>
          <a:r>
            <a:rPr lang="en-AU" dirty="0"/>
            <a:t>Security concern raises after vague data record</a:t>
          </a:r>
          <a:endParaRPr lang="en-US" dirty="0"/>
        </a:p>
      </dgm:t>
    </dgm:pt>
    <dgm:pt modelId="{5F463EA2-9CE5-4DEF-AC7B-08668EEE4503}" type="parTrans" cxnId="{781729D5-7127-4F29-8E8B-EF3A98D303F4}">
      <dgm:prSet/>
      <dgm:spPr/>
      <dgm:t>
        <a:bodyPr/>
        <a:lstStyle/>
        <a:p>
          <a:endParaRPr lang="en-US"/>
        </a:p>
      </dgm:t>
    </dgm:pt>
    <dgm:pt modelId="{A51E31A9-7D2F-446C-8B16-0259A9E0A107}" type="sibTrans" cxnId="{781729D5-7127-4F29-8E8B-EF3A98D303F4}">
      <dgm:prSet/>
      <dgm:spPr/>
      <dgm:t>
        <a:bodyPr/>
        <a:lstStyle/>
        <a:p>
          <a:endParaRPr lang="en-US"/>
        </a:p>
      </dgm:t>
    </dgm:pt>
    <dgm:pt modelId="{E02BA9B6-0FDD-4315-8688-2A75D17DEBE0}" type="pres">
      <dgm:prSet presAssocID="{56EC1D71-6871-4C23-9351-5F658850BE1A}" presName="root" presStyleCnt="0">
        <dgm:presLayoutVars>
          <dgm:dir/>
          <dgm:resizeHandles val="exact"/>
        </dgm:presLayoutVars>
      </dgm:prSet>
      <dgm:spPr/>
    </dgm:pt>
    <dgm:pt modelId="{39F40C9C-8619-4705-9308-51E15C410738}" type="pres">
      <dgm:prSet presAssocID="{47FDD66F-C6FE-4F87-B214-86F3A53AB252}" presName="compNode" presStyleCnt="0"/>
      <dgm:spPr/>
    </dgm:pt>
    <dgm:pt modelId="{00C8D446-4BFE-44ED-A0A2-81D872D224E2}" type="pres">
      <dgm:prSet presAssocID="{47FDD66F-C6FE-4F87-B214-86F3A53AB252}" presName="bgRect" presStyleLbl="bgShp" presStyleIdx="0" presStyleCnt="3"/>
      <dgm:spPr/>
    </dgm:pt>
    <dgm:pt modelId="{63A4F202-FE3E-4A88-AB53-B854BB52DCDE}" type="pres">
      <dgm:prSet presAssocID="{47FDD66F-C6FE-4F87-B214-86F3A53AB25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ainy scene"/>
        </a:ext>
      </dgm:extLst>
    </dgm:pt>
    <dgm:pt modelId="{5D401C15-6DAB-4DF8-9CD6-C77DA4A3A27F}" type="pres">
      <dgm:prSet presAssocID="{47FDD66F-C6FE-4F87-B214-86F3A53AB252}" presName="spaceRect" presStyleCnt="0"/>
      <dgm:spPr/>
    </dgm:pt>
    <dgm:pt modelId="{2C09429E-F68C-47B8-BA86-45F883DFAA9D}" type="pres">
      <dgm:prSet presAssocID="{47FDD66F-C6FE-4F87-B214-86F3A53AB252}" presName="parTx" presStyleLbl="revTx" presStyleIdx="0" presStyleCnt="3">
        <dgm:presLayoutVars>
          <dgm:chMax val="0"/>
          <dgm:chPref val="0"/>
        </dgm:presLayoutVars>
      </dgm:prSet>
      <dgm:spPr/>
    </dgm:pt>
    <dgm:pt modelId="{5F97043F-F9B9-439C-B97D-B546B3A4DB9E}" type="pres">
      <dgm:prSet presAssocID="{296DD44A-3F0A-4467-B2CE-1B8FC47C46C5}" presName="sibTrans" presStyleCnt="0"/>
      <dgm:spPr/>
    </dgm:pt>
    <dgm:pt modelId="{8EFE4B28-B040-4D7D-9B50-340D6280AE81}" type="pres">
      <dgm:prSet presAssocID="{3D49FBA0-BC2B-4BA4-9B13-EF78A6710E11}" presName="compNode" presStyleCnt="0"/>
      <dgm:spPr/>
    </dgm:pt>
    <dgm:pt modelId="{5CA1F3AF-B2B0-44F0-AF11-FCFCD5FEDC10}" type="pres">
      <dgm:prSet presAssocID="{3D49FBA0-BC2B-4BA4-9B13-EF78A6710E11}" presName="bgRect" presStyleLbl="bgShp" presStyleIdx="1" presStyleCnt="3"/>
      <dgm:spPr/>
    </dgm:pt>
    <dgm:pt modelId="{18B527E5-BA58-44C2-BAD7-C9CD8C87FC03}" type="pres">
      <dgm:prSet presAssocID="{3D49FBA0-BC2B-4BA4-9B13-EF78A6710E1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D23AA75E-73E9-4A15-91EF-04479F1D85A1}" type="pres">
      <dgm:prSet presAssocID="{3D49FBA0-BC2B-4BA4-9B13-EF78A6710E11}" presName="spaceRect" presStyleCnt="0"/>
      <dgm:spPr/>
    </dgm:pt>
    <dgm:pt modelId="{15116DAF-20B4-491F-AC49-EE888C22AC37}" type="pres">
      <dgm:prSet presAssocID="{3D49FBA0-BC2B-4BA4-9B13-EF78A6710E11}" presName="parTx" presStyleLbl="revTx" presStyleIdx="1" presStyleCnt="3">
        <dgm:presLayoutVars>
          <dgm:chMax val="0"/>
          <dgm:chPref val="0"/>
        </dgm:presLayoutVars>
      </dgm:prSet>
      <dgm:spPr/>
    </dgm:pt>
    <dgm:pt modelId="{6A8BE988-9B22-4ABB-BFD2-C463CD3B4BFB}" type="pres">
      <dgm:prSet presAssocID="{C7737D14-0F9F-4279-9A5D-95D02C769B08}" presName="sibTrans" presStyleCnt="0"/>
      <dgm:spPr/>
    </dgm:pt>
    <dgm:pt modelId="{1071F047-31AE-4496-965D-D31C0AEEC64B}" type="pres">
      <dgm:prSet presAssocID="{AFE11369-78A6-419E-A75A-ADA980932AB3}" presName="compNode" presStyleCnt="0"/>
      <dgm:spPr/>
    </dgm:pt>
    <dgm:pt modelId="{5AAC7674-A034-48E9-919A-D29A420BD980}" type="pres">
      <dgm:prSet presAssocID="{AFE11369-78A6-419E-A75A-ADA980932AB3}" presName="bgRect" presStyleLbl="bgShp" presStyleIdx="2" presStyleCnt="3"/>
      <dgm:spPr/>
    </dgm:pt>
    <dgm:pt modelId="{E7499FFB-6595-41C2-A3D5-C5A25EC1A293}" type="pres">
      <dgm:prSet presAssocID="{AFE11369-78A6-419E-A75A-ADA980932AB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un"/>
        </a:ext>
      </dgm:extLst>
    </dgm:pt>
    <dgm:pt modelId="{CE5B1233-EB07-4D2A-9EAD-D8A34C707E11}" type="pres">
      <dgm:prSet presAssocID="{AFE11369-78A6-419E-A75A-ADA980932AB3}" presName="spaceRect" presStyleCnt="0"/>
      <dgm:spPr/>
    </dgm:pt>
    <dgm:pt modelId="{7457A6EB-DEA5-463E-9421-A458A6ECD49F}" type="pres">
      <dgm:prSet presAssocID="{AFE11369-78A6-419E-A75A-ADA980932AB3}" presName="parTx" presStyleLbl="revTx" presStyleIdx="2" presStyleCnt="3">
        <dgm:presLayoutVars>
          <dgm:chMax val="0"/>
          <dgm:chPref val="0"/>
        </dgm:presLayoutVars>
      </dgm:prSet>
      <dgm:spPr/>
    </dgm:pt>
  </dgm:ptLst>
  <dgm:cxnLst>
    <dgm:cxn modelId="{7FD83F3A-1343-4434-81BC-881E8EF0CD2E}" type="presOf" srcId="{AFE11369-78A6-419E-A75A-ADA980932AB3}" destId="{7457A6EB-DEA5-463E-9421-A458A6ECD49F}" srcOrd="0" destOrd="0" presId="urn:microsoft.com/office/officeart/2018/2/layout/IconVerticalSolidList"/>
    <dgm:cxn modelId="{ED8DAE46-2499-479C-AFDB-BB2F873E5AA9}" type="presOf" srcId="{56EC1D71-6871-4C23-9351-5F658850BE1A}" destId="{E02BA9B6-0FDD-4315-8688-2A75D17DEBE0}" srcOrd="0" destOrd="0" presId="urn:microsoft.com/office/officeart/2018/2/layout/IconVerticalSolidList"/>
    <dgm:cxn modelId="{FDCBCD7B-CF72-456E-85FF-AAA15BACA9B8}" type="presOf" srcId="{47FDD66F-C6FE-4F87-B214-86F3A53AB252}" destId="{2C09429E-F68C-47B8-BA86-45F883DFAA9D}" srcOrd="0" destOrd="0" presId="urn:microsoft.com/office/officeart/2018/2/layout/IconVerticalSolidList"/>
    <dgm:cxn modelId="{25BDB1B4-353E-4DE0-9105-216E3F4F7C48}" srcId="{56EC1D71-6871-4C23-9351-5F658850BE1A}" destId="{3D49FBA0-BC2B-4BA4-9B13-EF78A6710E11}" srcOrd="1" destOrd="0" parTransId="{F9E48E56-B82E-495F-B6DE-C081F4C2EAD6}" sibTransId="{C7737D14-0F9F-4279-9A5D-95D02C769B08}"/>
    <dgm:cxn modelId="{5FBF1FBE-5ED7-4E22-AE1A-03A07F7305CC}" type="presOf" srcId="{3D49FBA0-BC2B-4BA4-9B13-EF78A6710E11}" destId="{15116DAF-20B4-491F-AC49-EE888C22AC37}" srcOrd="0" destOrd="0" presId="urn:microsoft.com/office/officeart/2018/2/layout/IconVerticalSolidList"/>
    <dgm:cxn modelId="{781729D5-7127-4F29-8E8B-EF3A98D303F4}" srcId="{56EC1D71-6871-4C23-9351-5F658850BE1A}" destId="{AFE11369-78A6-419E-A75A-ADA980932AB3}" srcOrd="2" destOrd="0" parTransId="{5F463EA2-9CE5-4DEF-AC7B-08668EEE4503}" sibTransId="{A51E31A9-7D2F-446C-8B16-0259A9E0A107}"/>
    <dgm:cxn modelId="{AA1212EE-49B0-40EE-A7D6-8A621E1F2B4B}" srcId="{56EC1D71-6871-4C23-9351-5F658850BE1A}" destId="{47FDD66F-C6FE-4F87-B214-86F3A53AB252}" srcOrd="0" destOrd="0" parTransId="{B3B9C177-7ADE-40BC-B218-54803160B3B4}" sibTransId="{296DD44A-3F0A-4467-B2CE-1B8FC47C46C5}"/>
    <dgm:cxn modelId="{D59636D1-C9D8-4222-9B23-50BBA0C77CDB}" type="presParOf" srcId="{E02BA9B6-0FDD-4315-8688-2A75D17DEBE0}" destId="{39F40C9C-8619-4705-9308-51E15C410738}" srcOrd="0" destOrd="0" presId="urn:microsoft.com/office/officeart/2018/2/layout/IconVerticalSolidList"/>
    <dgm:cxn modelId="{D8F7C0FE-D88D-40D1-9380-B3F05C578667}" type="presParOf" srcId="{39F40C9C-8619-4705-9308-51E15C410738}" destId="{00C8D446-4BFE-44ED-A0A2-81D872D224E2}" srcOrd="0" destOrd="0" presId="urn:microsoft.com/office/officeart/2018/2/layout/IconVerticalSolidList"/>
    <dgm:cxn modelId="{B32F3CBD-41C6-4104-98B2-DB9C8D7592CA}" type="presParOf" srcId="{39F40C9C-8619-4705-9308-51E15C410738}" destId="{63A4F202-FE3E-4A88-AB53-B854BB52DCDE}" srcOrd="1" destOrd="0" presId="urn:microsoft.com/office/officeart/2018/2/layout/IconVerticalSolidList"/>
    <dgm:cxn modelId="{A7DA6A61-0E41-424B-9BCB-66FC2ED19800}" type="presParOf" srcId="{39F40C9C-8619-4705-9308-51E15C410738}" destId="{5D401C15-6DAB-4DF8-9CD6-C77DA4A3A27F}" srcOrd="2" destOrd="0" presId="urn:microsoft.com/office/officeart/2018/2/layout/IconVerticalSolidList"/>
    <dgm:cxn modelId="{5C8609D6-4E45-42E6-8667-FB451C798D05}" type="presParOf" srcId="{39F40C9C-8619-4705-9308-51E15C410738}" destId="{2C09429E-F68C-47B8-BA86-45F883DFAA9D}" srcOrd="3" destOrd="0" presId="urn:microsoft.com/office/officeart/2018/2/layout/IconVerticalSolidList"/>
    <dgm:cxn modelId="{132A0828-1339-432D-8E3C-6B4F9645AAF7}" type="presParOf" srcId="{E02BA9B6-0FDD-4315-8688-2A75D17DEBE0}" destId="{5F97043F-F9B9-439C-B97D-B546B3A4DB9E}" srcOrd="1" destOrd="0" presId="urn:microsoft.com/office/officeart/2018/2/layout/IconVerticalSolidList"/>
    <dgm:cxn modelId="{ECA33306-14F3-4E49-8F80-399F3A8348E3}" type="presParOf" srcId="{E02BA9B6-0FDD-4315-8688-2A75D17DEBE0}" destId="{8EFE4B28-B040-4D7D-9B50-340D6280AE81}" srcOrd="2" destOrd="0" presId="urn:microsoft.com/office/officeart/2018/2/layout/IconVerticalSolidList"/>
    <dgm:cxn modelId="{1FB657E0-0493-48A4-ADF4-912B992505F8}" type="presParOf" srcId="{8EFE4B28-B040-4D7D-9B50-340D6280AE81}" destId="{5CA1F3AF-B2B0-44F0-AF11-FCFCD5FEDC10}" srcOrd="0" destOrd="0" presId="urn:microsoft.com/office/officeart/2018/2/layout/IconVerticalSolidList"/>
    <dgm:cxn modelId="{6743B5AC-4D8C-4416-8EDD-EAB568E1CF6B}" type="presParOf" srcId="{8EFE4B28-B040-4D7D-9B50-340D6280AE81}" destId="{18B527E5-BA58-44C2-BAD7-C9CD8C87FC03}" srcOrd="1" destOrd="0" presId="urn:microsoft.com/office/officeart/2018/2/layout/IconVerticalSolidList"/>
    <dgm:cxn modelId="{C4DFFD55-B2C3-4130-9037-D004ED114797}" type="presParOf" srcId="{8EFE4B28-B040-4D7D-9B50-340D6280AE81}" destId="{D23AA75E-73E9-4A15-91EF-04479F1D85A1}" srcOrd="2" destOrd="0" presId="urn:microsoft.com/office/officeart/2018/2/layout/IconVerticalSolidList"/>
    <dgm:cxn modelId="{DBA80FD6-A0AA-4CC3-B3A1-5045D41DEB28}" type="presParOf" srcId="{8EFE4B28-B040-4D7D-9B50-340D6280AE81}" destId="{15116DAF-20B4-491F-AC49-EE888C22AC37}" srcOrd="3" destOrd="0" presId="urn:microsoft.com/office/officeart/2018/2/layout/IconVerticalSolidList"/>
    <dgm:cxn modelId="{7F64D9A7-C75E-4B06-92C2-4FBE48B1CD90}" type="presParOf" srcId="{E02BA9B6-0FDD-4315-8688-2A75D17DEBE0}" destId="{6A8BE988-9B22-4ABB-BFD2-C463CD3B4BFB}" srcOrd="3" destOrd="0" presId="urn:microsoft.com/office/officeart/2018/2/layout/IconVerticalSolidList"/>
    <dgm:cxn modelId="{AEDB0EBC-CF43-4E6E-8A6F-FF3C32DD5054}" type="presParOf" srcId="{E02BA9B6-0FDD-4315-8688-2A75D17DEBE0}" destId="{1071F047-31AE-4496-965D-D31C0AEEC64B}" srcOrd="4" destOrd="0" presId="urn:microsoft.com/office/officeart/2018/2/layout/IconVerticalSolidList"/>
    <dgm:cxn modelId="{EF407AB5-B1E5-4B54-9BED-073005168C14}" type="presParOf" srcId="{1071F047-31AE-4496-965D-D31C0AEEC64B}" destId="{5AAC7674-A034-48E9-919A-D29A420BD980}" srcOrd="0" destOrd="0" presId="urn:microsoft.com/office/officeart/2018/2/layout/IconVerticalSolidList"/>
    <dgm:cxn modelId="{1A19FD2B-0926-4672-B0BD-AEAE913C6CAD}" type="presParOf" srcId="{1071F047-31AE-4496-965D-D31C0AEEC64B}" destId="{E7499FFB-6595-41C2-A3D5-C5A25EC1A293}" srcOrd="1" destOrd="0" presId="urn:microsoft.com/office/officeart/2018/2/layout/IconVerticalSolidList"/>
    <dgm:cxn modelId="{86870976-876F-4640-815C-F7CA0910CCD4}" type="presParOf" srcId="{1071F047-31AE-4496-965D-D31C0AEEC64B}" destId="{CE5B1233-EB07-4D2A-9EAD-D8A34C707E11}" srcOrd="2" destOrd="0" presId="urn:microsoft.com/office/officeart/2018/2/layout/IconVerticalSolidList"/>
    <dgm:cxn modelId="{F3B30E25-E1B6-41EE-8EF0-20BEEDC0941D}" type="presParOf" srcId="{1071F047-31AE-4496-965D-D31C0AEEC64B}" destId="{7457A6EB-DEA5-463E-9421-A458A6ECD49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2374E8-F643-401A-B6BF-A37F9E260F27}"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51D106DB-EB2B-47C3-A5E5-D2D892A8D630}">
      <dgm:prSet/>
      <dgm:spPr/>
      <dgm:t>
        <a:bodyPr/>
        <a:lstStyle/>
        <a:p>
          <a:r>
            <a:rPr lang="en-AU" dirty="0"/>
            <a:t>Noises</a:t>
          </a:r>
          <a:endParaRPr lang="en-US" dirty="0"/>
        </a:p>
      </dgm:t>
    </dgm:pt>
    <dgm:pt modelId="{9217C9DD-F774-4D14-9BD3-EBA28FFE5576}" type="parTrans" cxnId="{A97C30AD-AD8A-4F4C-AA1F-2D46601572A4}">
      <dgm:prSet/>
      <dgm:spPr/>
      <dgm:t>
        <a:bodyPr/>
        <a:lstStyle/>
        <a:p>
          <a:endParaRPr lang="en-US"/>
        </a:p>
      </dgm:t>
    </dgm:pt>
    <dgm:pt modelId="{CAD4FDD2-58D8-43D2-9F67-9ECA21CA041F}" type="sibTrans" cxnId="{A97C30AD-AD8A-4F4C-AA1F-2D46601572A4}">
      <dgm:prSet/>
      <dgm:spPr/>
      <dgm:t>
        <a:bodyPr/>
        <a:lstStyle/>
        <a:p>
          <a:endParaRPr lang="en-US"/>
        </a:p>
      </dgm:t>
    </dgm:pt>
    <dgm:pt modelId="{8D559BC8-08AE-4671-9B35-DB21BAEEC666}">
      <dgm:prSet/>
      <dgm:spPr/>
      <dgm:t>
        <a:bodyPr/>
        <a:lstStyle/>
        <a:p>
          <a:r>
            <a:rPr lang="en-AU" dirty="0"/>
            <a:t>Outliers</a:t>
          </a:r>
          <a:endParaRPr lang="en-US" dirty="0"/>
        </a:p>
      </dgm:t>
    </dgm:pt>
    <dgm:pt modelId="{AB7B0D22-B519-44BB-BE3C-B37A9CB11025}" type="parTrans" cxnId="{27DD298C-2804-4B6B-BF36-1FC522525614}">
      <dgm:prSet/>
      <dgm:spPr/>
      <dgm:t>
        <a:bodyPr/>
        <a:lstStyle/>
        <a:p>
          <a:endParaRPr lang="en-US"/>
        </a:p>
      </dgm:t>
    </dgm:pt>
    <dgm:pt modelId="{CAFA183F-291D-4037-8DF2-BF3D73077D61}" type="sibTrans" cxnId="{27DD298C-2804-4B6B-BF36-1FC522525614}">
      <dgm:prSet/>
      <dgm:spPr/>
      <dgm:t>
        <a:bodyPr/>
        <a:lstStyle/>
        <a:p>
          <a:endParaRPr lang="en-US"/>
        </a:p>
      </dgm:t>
    </dgm:pt>
    <dgm:pt modelId="{A266E66A-3E4F-9549-AAFC-F55AFC50371F}">
      <dgm:prSet/>
      <dgm:spPr/>
      <dgm:t>
        <a:bodyPr/>
        <a:lstStyle/>
        <a:p>
          <a:r>
            <a:rPr lang="en-US" dirty="0"/>
            <a:t>Missing value</a:t>
          </a:r>
        </a:p>
      </dgm:t>
    </dgm:pt>
    <dgm:pt modelId="{D1CDAEC3-8CF6-8C45-AA2C-8B953A22C793}" type="parTrans" cxnId="{D1CF70AA-5880-AB43-A0DE-B3BF9366637F}">
      <dgm:prSet/>
      <dgm:spPr/>
      <dgm:t>
        <a:bodyPr/>
        <a:lstStyle/>
        <a:p>
          <a:endParaRPr lang="zh-CN" altLang="en-US"/>
        </a:p>
      </dgm:t>
    </dgm:pt>
    <dgm:pt modelId="{E2EB0F38-F7C4-E54E-A14D-8B976CC8F062}" type="sibTrans" cxnId="{D1CF70AA-5880-AB43-A0DE-B3BF9366637F}">
      <dgm:prSet/>
      <dgm:spPr/>
      <dgm:t>
        <a:bodyPr/>
        <a:lstStyle/>
        <a:p>
          <a:endParaRPr lang="zh-CN" altLang="en-US"/>
        </a:p>
      </dgm:t>
    </dgm:pt>
    <dgm:pt modelId="{8972B821-9575-7F4D-95D1-5344C54F0972}">
      <dgm:prSet/>
      <dgm:spPr/>
      <dgm:t>
        <a:bodyPr/>
        <a:lstStyle/>
        <a:p>
          <a:r>
            <a:rPr lang="en-AU" altLang="zh-CN" dirty="0"/>
            <a:t>There are no visible Noises, and the information of the data set is within the acceptable range</a:t>
          </a:r>
          <a:endParaRPr lang="en-US" dirty="0"/>
        </a:p>
      </dgm:t>
    </dgm:pt>
    <dgm:pt modelId="{C13EDF35-8627-F14E-A7C8-413F5988F4A1}" type="parTrans" cxnId="{C71DEFC3-99DE-C149-A8E8-0DBB39512500}">
      <dgm:prSet/>
      <dgm:spPr/>
      <dgm:t>
        <a:bodyPr/>
        <a:lstStyle/>
        <a:p>
          <a:endParaRPr lang="zh-CN" altLang="en-US"/>
        </a:p>
      </dgm:t>
    </dgm:pt>
    <dgm:pt modelId="{FF879C21-B949-2A4D-B7E5-92963D72AFDA}" type="sibTrans" cxnId="{C71DEFC3-99DE-C149-A8E8-0DBB39512500}">
      <dgm:prSet/>
      <dgm:spPr/>
      <dgm:t>
        <a:bodyPr/>
        <a:lstStyle/>
        <a:p>
          <a:endParaRPr lang="zh-CN" altLang="en-US"/>
        </a:p>
      </dgm:t>
    </dgm:pt>
    <dgm:pt modelId="{6AF0BC08-9833-BD4D-A55D-4BA497BB129C}">
      <dgm:prSet/>
      <dgm:spPr/>
      <dgm:t>
        <a:bodyPr/>
        <a:lstStyle/>
        <a:p>
          <a:r>
            <a:rPr lang="en-AU" altLang="zh-CN" dirty="0"/>
            <a:t>Outliers were not significant, and the column values that could be evaluated were all between 0 and 1.</a:t>
          </a:r>
          <a:endParaRPr lang="en-US" dirty="0"/>
        </a:p>
      </dgm:t>
    </dgm:pt>
    <dgm:pt modelId="{0F52A280-906E-BE45-AB01-20BB5F54549E}" type="parTrans" cxnId="{56A13EE0-0F61-AA48-83CC-E1212ECD8DA8}">
      <dgm:prSet/>
      <dgm:spPr/>
      <dgm:t>
        <a:bodyPr/>
        <a:lstStyle/>
        <a:p>
          <a:endParaRPr lang="zh-CN" altLang="en-US"/>
        </a:p>
      </dgm:t>
    </dgm:pt>
    <dgm:pt modelId="{EDA37ECB-F30C-754C-813C-BF91026F5CBD}" type="sibTrans" cxnId="{56A13EE0-0F61-AA48-83CC-E1212ECD8DA8}">
      <dgm:prSet/>
      <dgm:spPr/>
      <dgm:t>
        <a:bodyPr/>
        <a:lstStyle/>
        <a:p>
          <a:endParaRPr lang="zh-CN" altLang="en-US"/>
        </a:p>
      </dgm:t>
    </dgm:pt>
    <dgm:pt modelId="{4F7D9E74-B4D3-2242-814E-33D81FCF22DA}">
      <dgm:prSet/>
      <dgm:spPr/>
      <dgm:t>
        <a:bodyPr/>
        <a:lstStyle/>
        <a:p>
          <a:r>
            <a:rPr lang="en-AU" altLang="zh-CN" dirty="0"/>
            <a:t>Missing values are the primary object of this data set, and this is done by deleting the row with the missing value. And delete the columns with too many missing values.</a:t>
          </a:r>
          <a:endParaRPr lang="en-US" dirty="0"/>
        </a:p>
      </dgm:t>
    </dgm:pt>
    <dgm:pt modelId="{09F0DCB3-88A5-7B4C-A811-E30B9D393267}" type="parTrans" cxnId="{5393BA2F-4FD5-1449-A740-11D8AAF20B3A}">
      <dgm:prSet/>
      <dgm:spPr/>
      <dgm:t>
        <a:bodyPr/>
        <a:lstStyle/>
        <a:p>
          <a:endParaRPr lang="zh-CN" altLang="en-US"/>
        </a:p>
      </dgm:t>
    </dgm:pt>
    <dgm:pt modelId="{B8F0DCDE-98B7-214A-B845-0B4AD18D149C}" type="sibTrans" cxnId="{5393BA2F-4FD5-1449-A740-11D8AAF20B3A}">
      <dgm:prSet/>
      <dgm:spPr/>
      <dgm:t>
        <a:bodyPr/>
        <a:lstStyle/>
        <a:p>
          <a:endParaRPr lang="zh-CN" altLang="en-US"/>
        </a:p>
      </dgm:t>
    </dgm:pt>
    <dgm:pt modelId="{2EC69657-52E9-484D-8D09-057FC34FA068}" type="pres">
      <dgm:prSet presAssocID="{F32374E8-F643-401A-B6BF-A37F9E260F27}" presName="linear" presStyleCnt="0">
        <dgm:presLayoutVars>
          <dgm:dir/>
          <dgm:animLvl val="lvl"/>
          <dgm:resizeHandles val="exact"/>
        </dgm:presLayoutVars>
      </dgm:prSet>
      <dgm:spPr/>
    </dgm:pt>
    <dgm:pt modelId="{7F641D39-FAB2-4311-8F1E-927A14519F73}" type="pres">
      <dgm:prSet presAssocID="{51D106DB-EB2B-47C3-A5E5-D2D892A8D630}" presName="parentLin" presStyleCnt="0"/>
      <dgm:spPr/>
    </dgm:pt>
    <dgm:pt modelId="{7407C5E9-BC9C-4AFB-BDC6-E2F48F38EDCF}" type="pres">
      <dgm:prSet presAssocID="{51D106DB-EB2B-47C3-A5E5-D2D892A8D630}" presName="parentLeftMargin" presStyleLbl="node1" presStyleIdx="0" presStyleCnt="3"/>
      <dgm:spPr/>
    </dgm:pt>
    <dgm:pt modelId="{DF56F8B2-9866-4A5A-875C-A9DCDC2CA56F}" type="pres">
      <dgm:prSet presAssocID="{51D106DB-EB2B-47C3-A5E5-D2D892A8D630}" presName="parentText" presStyleLbl="node1" presStyleIdx="0" presStyleCnt="3">
        <dgm:presLayoutVars>
          <dgm:chMax val="0"/>
          <dgm:bulletEnabled val="1"/>
        </dgm:presLayoutVars>
      </dgm:prSet>
      <dgm:spPr/>
    </dgm:pt>
    <dgm:pt modelId="{DE0D783B-8547-46C8-8A70-5E9870AD745C}" type="pres">
      <dgm:prSet presAssocID="{51D106DB-EB2B-47C3-A5E5-D2D892A8D630}" presName="negativeSpace" presStyleCnt="0"/>
      <dgm:spPr/>
    </dgm:pt>
    <dgm:pt modelId="{7C0E6185-9567-4A13-966E-99F1D64F8480}" type="pres">
      <dgm:prSet presAssocID="{51D106DB-EB2B-47C3-A5E5-D2D892A8D630}" presName="childText" presStyleLbl="conFgAcc1" presStyleIdx="0" presStyleCnt="3">
        <dgm:presLayoutVars>
          <dgm:bulletEnabled val="1"/>
        </dgm:presLayoutVars>
      </dgm:prSet>
      <dgm:spPr/>
    </dgm:pt>
    <dgm:pt modelId="{03BC9A00-5E1D-4649-AC3A-6DAD577BB898}" type="pres">
      <dgm:prSet presAssocID="{CAD4FDD2-58D8-43D2-9F67-9ECA21CA041F}" presName="spaceBetweenRectangles" presStyleCnt="0"/>
      <dgm:spPr/>
    </dgm:pt>
    <dgm:pt modelId="{5FBC2FF2-98B9-4A5F-87A8-10BA4C9C5CE9}" type="pres">
      <dgm:prSet presAssocID="{8D559BC8-08AE-4671-9B35-DB21BAEEC666}" presName="parentLin" presStyleCnt="0"/>
      <dgm:spPr/>
    </dgm:pt>
    <dgm:pt modelId="{ADB758E3-D17A-46D9-A966-0344AEECCB44}" type="pres">
      <dgm:prSet presAssocID="{8D559BC8-08AE-4671-9B35-DB21BAEEC666}" presName="parentLeftMargin" presStyleLbl="node1" presStyleIdx="0" presStyleCnt="3"/>
      <dgm:spPr/>
    </dgm:pt>
    <dgm:pt modelId="{02B1847F-F038-4ECC-9A3F-BC5D329F7C34}" type="pres">
      <dgm:prSet presAssocID="{8D559BC8-08AE-4671-9B35-DB21BAEEC666}" presName="parentText" presStyleLbl="node1" presStyleIdx="1" presStyleCnt="3">
        <dgm:presLayoutVars>
          <dgm:chMax val="0"/>
          <dgm:bulletEnabled val="1"/>
        </dgm:presLayoutVars>
      </dgm:prSet>
      <dgm:spPr/>
    </dgm:pt>
    <dgm:pt modelId="{098DBBB3-83D5-46B3-B14D-1AA8D0EDA60D}" type="pres">
      <dgm:prSet presAssocID="{8D559BC8-08AE-4671-9B35-DB21BAEEC666}" presName="negativeSpace" presStyleCnt="0"/>
      <dgm:spPr/>
    </dgm:pt>
    <dgm:pt modelId="{047F9803-5CB4-4D45-B203-E9C46D04398F}" type="pres">
      <dgm:prSet presAssocID="{8D559BC8-08AE-4671-9B35-DB21BAEEC666}" presName="childText" presStyleLbl="conFgAcc1" presStyleIdx="1" presStyleCnt="3">
        <dgm:presLayoutVars>
          <dgm:bulletEnabled val="1"/>
        </dgm:presLayoutVars>
      </dgm:prSet>
      <dgm:spPr/>
    </dgm:pt>
    <dgm:pt modelId="{B9800AEE-4E09-47BD-AEEC-2A4FF729EBD7}" type="pres">
      <dgm:prSet presAssocID="{CAFA183F-291D-4037-8DF2-BF3D73077D61}" presName="spaceBetweenRectangles" presStyleCnt="0"/>
      <dgm:spPr/>
    </dgm:pt>
    <dgm:pt modelId="{6D2F8FCB-FDAA-464B-991E-A607BFDC2A89}" type="pres">
      <dgm:prSet presAssocID="{A266E66A-3E4F-9549-AAFC-F55AFC50371F}" presName="parentLin" presStyleCnt="0"/>
      <dgm:spPr/>
    </dgm:pt>
    <dgm:pt modelId="{2986E5A7-E98D-4F24-8602-951AEB289CD6}" type="pres">
      <dgm:prSet presAssocID="{A266E66A-3E4F-9549-AAFC-F55AFC50371F}" presName="parentLeftMargin" presStyleLbl="node1" presStyleIdx="1" presStyleCnt="3"/>
      <dgm:spPr/>
    </dgm:pt>
    <dgm:pt modelId="{C58134D3-DF74-4BEE-8D22-5A5A90457545}" type="pres">
      <dgm:prSet presAssocID="{A266E66A-3E4F-9549-AAFC-F55AFC50371F}" presName="parentText" presStyleLbl="node1" presStyleIdx="2" presStyleCnt="3">
        <dgm:presLayoutVars>
          <dgm:chMax val="0"/>
          <dgm:bulletEnabled val="1"/>
        </dgm:presLayoutVars>
      </dgm:prSet>
      <dgm:spPr/>
    </dgm:pt>
    <dgm:pt modelId="{B933BD59-5194-4B47-8525-A0B5BBC47AC8}" type="pres">
      <dgm:prSet presAssocID="{A266E66A-3E4F-9549-AAFC-F55AFC50371F}" presName="negativeSpace" presStyleCnt="0"/>
      <dgm:spPr/>
    </dgm:pt>
    <dgm:pt modelId="{7F3C49EE-3132-4C9A-BC7C-EA234C3C3842}" type="pres">
      <dgm:prSet presAssocID="{A266E66A-3E4F-9549-AAFC-F55AFC50371F}" presName="childText" presStyleLbl="conFgAcc1" presStyleIdx="2" presStyleCnt="3">
        <dgm:presLayoutVars>
          <dgm:bulletEnabled val="1"/>
        </dgm:presLayoutVars>
      </dgm:prSet>
      <dgm:spPr/>
    </dgm:pt>
  </dgm:ptLst>
  <dgm:cxnLst>
    <dgm:cxn modelId="{B54C4609-E592-4910-AD3B-30DD911672C6}" type="presOf" srcId="{8D559BC8-08AE-4671-9B35-DB21BAEEC666}" destId="{02B1847F-F038-4ECC-9A3F-BC5D329F7C34}" srcOrd="1" destOrd="0" presId="urn:microsoft.com/office/officeart/2005/8/layout/list1"/>
    <dgm:cxn modelId="{E4EFBA0C-24A1-4103-9037-4AEDAC4CB6CE}" type="presOf" srcId="{51D106DB-EB2B-47C3-A5E5-D2D892A8D630}" destId="{DF56F8B2-9866-4A5A-875C-A9DCDC2CA56F}" srcOrd="1" destOrd="0" presId="urn:microsoft.com/office/officeart/2005/8/layout/list1"/>
    <dgm:cxn modelId="{5393BA2F-4FD5-1449-A740-11D8AAF20B3A}" srcId="{A266E66A-3E4F-9549-AAFC-F55AFC50371F}" destId="{4F7D9E74-B4D3-2242-814E-33D81FCF22DA}" srcOrd="0" destOrd="0" parTransId="{09F0DCB3-88A5-7B4C-A811-E30B9D393267}" sibTransId="{B8F0DCDE-98B7-214A-B845-0B4AD18D149C}"/>
    <dgm:cxn modelId="{F9782E3E-AC25-4472-8520-76CD8C2155FB}" type="presOf" srcId="{6AF0BC08-9833-BD4D-A55D-4BA497BB129C}" destId="{047F9803-5CB4-4D45-B203-E9C46D04398F}" srcOrd="0" destOrd="0" presId="urn:microsoft.com/office/officeart/2005/8/layout/list1"/>
    <dgm:cxn modelId="{8B436F5C-CC3D-4550-A791-411C2B328DFF}" type="presOf" srcId="{F32374E8-F643-401A-B6BF-A37F9E260F27}" destId="{2EC69657-52E9-484D-8D09-057FC34FA068}" srcOrd="0" destOrd="0" presId="urn:microsoft.com/office/officeart/2005/8/layout/list1"/>
    <dgm:cxn modelId="{27DD298C-2804-4B6B-BF36-1FC522525614}" srcId="{F32374E8-F643-401A-B6BF-A37F9E260F27}" destId="{8D559BC8-08AE-4671-9B35-DB21BAEEC666}" srcOrd="1" destOrd="0" parTransId="{AB7B0D22-B519-44BB-BE3C-B37A9CB11025}" sibTransId="{CAFA183F-291D-4037-8DF2-BF3D73077D61}"/>
    <dgm:cxn modelId="{2994DC9A-DB6A-4D67-B830-B403474640EA}" type="presOf" srcId="{A266E66A-3E4F-9549-AAFC-F55AFC50371F}" destId="{2986E5A7-E98D-4F24-8602-951AEB289CD6}" srcOrd="0" destOrd="0" presId="urn:microsoft.com/office/officeart/2005/8/layout/list1"/>
    <dgm:cxn modelId="{D1CF70AA-5880-AB43-A0DE-B3BF9366637F}" srcId="{F32374E8-F643-401A-B6BF-A37F9E260F27}" destId="{A266E66A-3E4F-9549-AAFC-F55AFC50371F}" srcOrd="2" destOrd="0" parTransId="{D1CDAEC3-8CF6-8C45-AA2C-8B953A22C793}" sibTransId="{E2EB0F38-F7C4-E54E-A14D-8B976CC8F062}"/>
    <dgm:cxn modelId="{A97C30AD-AD8A-4F4C-AA1F-2D46601572A4}" srcId="{F32374E8-F643-401A-B6BF-A37F9E260F27}" destId="{51D106DB-EB2B-47C3-A5E5-D2D892A8D630}" srcOrd="0" destOrd="0" parTransId="{9217C9DD-F774-4D14-9BD3-EBA28FFE5576}" sibTransId="{CAD4FDD2-58D8-43D2-9F67-9ECA21CA041F}"/>
    <dgm:cxn modelId="{737A56B4-8545-4885-9706-15F7CC35F673}" type="presOf" srcId="{8D559BC8-08AE-4671-9B35-DB21BAEEC666}" destId="{ADB758E3-D17A-46D9-A966-0344AEECCB44}" srcOrd="0" destOrd="0" presId="urn:microsoft.com/office/officeart/2005/8/layout/list1"/>
    <dgm:cxn modelId="{E3142EB9-C40F-4067-B998-770F9A50B896}" type="presOf" srcId="{4F7D9E74-B4D3-2242-814E-33D81FCF22DA}" destId="{7F3C49EE-3132-4C9A-BC7C-EA234C3C3842}" srcOrd="0" destOrd="0" presId="urn:microsoft.com/office/officeart/2005/8/layout/list1"/>
    <dgm:cxn modelId="{A39A8CBD-95BF-4AC8-8047-3F1D1F26FA25}" type="presOf" srcId="{A266E66A-3E4F-9549-AAFC-F55AFC50371F}" destId="{C58134D3-DF74-4BEE-8D22-5A5A90457545}" srcOrd="1" destOrd="0" presId="urn:microsoft.com/office/officeart/2005/8/layout/list1"/>
    <dgm:cxn modelId="{C71DEFC3-99DE-C149-A8E8-0DBB39512500}" srcId="{51D106DB-EB2B-47C3-A5E5-D2D892A8D630}" destId="{8972B821-9575-7F4D-95D1-5344C54F0972}" srcOrd="0" destOrd="0" parTransId="{C13EDF35-8627-F14E-A7C8-413F5988F4A1}" sibTransId="{FF879C21-B949-2A4D-B7E5-92963D72AFDA}"/>
    <dgm:cxn modelId="{30F549D5-780E-4DDF-92E8-5C716BFDC83A}" type="presOf" srcId="{8972B821-9575-7F4D-95D1-5344C54F0972}" destId="{7C0E6185-9567-4A13-966E-99F1D64F8480}" srcOrd="0" destOrd="0" presId="urn:microsoft.com/office/officeart/2005/8/layout/list1"/>
    <dgm:cxn modelId="{56A13EE0-0F61-AA48-83CC-E1212ECD8DA8}" srcId="{8D559BC8-08AE-4671-9B35-DB21BAEEC666}" destId="{6AF0BC08-9833-BD4D-A55D-4BA497BB129C}" srcOrd="0" destOrd="0" parTransId="{0F52A280-906E-BE45-AB01-20BB5F54549E}" sibTransId="{EDA37ECB-F30C-754C-813C-BF91026F5CBD}"/>
    <dgm:cxn modelId="{8E582EEA-6C08-4067-979C-EA7B11C45F54}" type="presOf" srcId="{51D106DB-EB2B-47C3-A5E5-D2D892A8D630}" destId="{7407C5E9-BC9C-4AFB-BDC6-E2F48F38EDCF}" srcOrd="0" destOrd="0" presId="urn:microsoft.com/office/officeart/2005/8/layout/list1"/>
    <dgm:cxn modelId="{525DEC72-7F82-44F3-AADF-739A78872950}" type="presParOf" srcId="{2EC69657-52E9-484D-8D09-057FC34FA068}" destId="{7F641D39-FAB2-4311-8F1E-927A14519F73}" srcOrd="0" destOrd="0" presId="urn:microsoft.com/office/officeart/2005/8/layout/list1"/>
    <dgm:cxn modelId="{4D01A511-2B5A-40E1-9CDC-7D1848783DC0}" type="presParOf" srcId="{7F641D39-FAB2-4311-8F1E-927A14519F73}" destId="{7407C5E9-BC9C-4AFB-BDC6-E2F48F38EDCF}" srcOrd="0" destOrd="0" presId="urn:microsoft.com/office/officeart/2005/8/layout/list1"/>
    <dgm:cxn modelId="{96126789-07E9-4C9E-BAF9-F98DCE26FC66}" type="presParOf" srcId="{7F641D39-FAB2-4311-8F1E-927A14519F73}" destId="{DF56F8B2-9866-4A5A-875C-A9DCDC2CA56F}" srcOrd="1" destOrd="0" presId="urn:microsoft.com/office/officeart/2005/8/layout/list1"/>
    <dgm:cxn modelId="{CC96D3B3-FA01-44AA-A1C3-1F8F06521A6C}" type="presParOf" srcId="{2EC69657-52E9-484D-8D09-057FC34FA068}" destId="{DE0D783B-8547-46C8-8A70-5E9870AD745C}" srcOrd="1" destOrd="0" presId="urn:microsoft.com/office/officeart/2005/8/layout/list1"/>
    <dgm:cxn modelId="{CD8654A4-FBB5-4669-ABD6-3C7E022906CF}" type="presParOf" srcId="{2EC69657-52E9-484D-8D09-057FC34FA068}" destId="{7C0E6185-9567-4A13-966E-99F1D64F8480}" srcOrd="2" destOrd="0" presId="urn:microsoft.com/office/officeart/2005/8/layout/list1"/>
    <dgm:cxn modelId="{2E4EC972-958C-4B8D-B151-E99BD9FAC141}" type="presParOf" srcId="{2EC69657-52E9-484D-8D09-057FC34FA068}" destId="{03BC9A00-5E1D-4649-AC3A-6DAD577BB898}" srcOrd="3" destOrd="0" presId="urn:microsoft.com/office/officeart/2005/8/layout/list1"/>
    <dgm:cxn modelId="{21459C2A-0496-4B10-A425-F817300A2FB1}" type="presParOf" srcId="{2EC69657-52E9-484D-8D09-057FC34FA068}" destId="{5FBC2FF2-98B9-4A5F-87A8-10BA4C9C5CE9}" srcOrd="4" destOrd="0" presId="urn:microsoft.com/office/officeart/2005/8/layout/list1"/>
    <dgm:cxn modelId="{E7014F9B-73E4-47AC-93A6-4D17D87A81F2}" type="presParOf" srcId="{5FBC2FF2-98B9-4A5F-87A8-10BA4C9C5CE9}" destId="{ADB758E3-D17A-46D9-A966-0344AEECCB44}" srcOrd="0" destOrd="0" presId="urn:microsoft.com/office/officeart/2005/8/layout/list1"/>
    <dgm:cxn modelId="{6477AA03-ACF2-4FA4-83E9-1B96E1D8F62D}" type="presParOf" srcId="{5FBC2FF2-98B9-4A5F-87A8-10BA4C9C5CE9}" destId="{02B1847F-F038-4ECC-9A3F-BC5D329F7C34}" srcOrd="1" destOrd="0" presId="urn:microsoft.com/office/officeart/2005/8/layout/list1"/>
    <dgm:cxn modelId="{63798AE2-BAFC-4664-943E-F668AED98FC1}" type="presParOf" srcId="{2EC69657-52E9-484D-8D09-057FC34FA068}" destId="{098DBBB3-83D5-46B3-B14D-1AA8D0EDA60D}" srcOrd="5" destOrd="0" presId="urn:microsoft.com/office/officeart/2005/8/layout/list1"/>
    <dgm:cxn modelId="{A379AF7C-D7FA-445B-9B86-1B92CC61751F}" type="presParOf" srcId="{2EC69657-52E9-484D-8D09-057FC34FA068}" destId="{047F9803-5CB4-4D45-B203-E9C46D04398F}" srcOrd="6" destOrd="0" presId="urn:microsoft.com/office/officeart/2005/8/layout/list1"/>
    <dgm:cxn modelId="{B0C7DE84-8492-4A01-B2C0-1ED27CF47AFD}" type="presParOf" srcId="{2EC69657-52E9-484D-8D09-057FC34FA068}" destId="{B9800AEE-4E09-47BD-AEEC-2A4FF729EBD7}" srcOrd="7" destOrd="0" presId="urn:microsoft.com/office/officeart/2005/8/layout/list1"/>
    <dgm:cxn modelId="{73A0C2F4-73BF-4EC0-9DC2-E20F46B291CE}" type="presParOf" srcId="{2EC69657-52E9-484D-8D09-057FC34FA068}" destId="{6D2F8FCB-FDAA-464B-991E-A607BFDC2A89}" srcOrd="8" destOrd="0" presId="urn:microsoft.com/office/officeart/2005/8/layout/list1"/>
    <dgm:cxn modelId="{81C09875-3757-4156-84DF-A17722B6D0A7}" type="presParOf" srcId="{6D2F8FCB-FDAA-464B-991E-A607BFDC2A89}" destId="{2986E5A7-E98D-4F24-8602-951AEB289CD6}" srcOrd="0" destOrd="0" presId="urn:microsoft.com/office/officeart/2005/8/layout/list1"/>
    <dgm:cxn modelId="{FEB8FEC8-203A-4638-803F-F004409A48B4}" type="presParOf" srcId="{6D2F8FCB-FDAA-464B-991E-A607BFDC2A89}" destId="{C58134D3-DF74-4BEE-8D22-5A5A90457545}" srcOrd="1" destOrd="0" presId="urn:microsoft.com/office/officeart/2005/8/layout/list1"/>
    <dgm:cxn modelId="{442E72FF-3D31-4FE4-98A1-FC6DBDEAE1A4}" type="presParOf" srcId="{2EC69657-52E9-484D-8D09-057FC34FA068}" destId="{B933BD59-5194-4B47-8525-A0B5BBC47AC8}" srcOrd="9" destOrd="0" presId="urn:microsoft.com/office/officeart/2005/8/layout/list1"/>
    <dgm:cxn modelId="{0A02E2D3-D99B-45D7-A742-8835E8EC2BD4}" type="presParOf" srcId="{2EC69657-52E9-484D-8D09-057FC34FA068}" destId="{7F3C49EE-3132-4C9A-BC7C-EA234C3C3842}"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2374E8-F643-401A-B6BF-A37F9E260F27}" type="doc">
      <dgm:prSet loTypeId="urn:microsoft.com/office/officeart/2005/8/layout/vList5" loCatId="list" qsTypeId="urn:microsoft.com/office/officeart/2005/8/quickstyle/simple4" qsCatId="simple" csTypeId="urn:microsoft.com/office/officeart/2005/8/colors/colorful2" csCatId="colorful" phldr="1"/>
      <dgm:spPr/>
      <dgm:t>
        <a:bodyPr/>
        <a:lstStyle/>
        <a:p>
          <a:endParaRPr lang="en-US"/>
        </a:p>
      </dgm:t>
    </dgm:pt>
    <dgm:pt modelId="{51D106DB-EB2B-47C3-A5E5-D2D892A8D630}">
      <dgm:prSet/>
      <dgm:spPr/>
      <dgm:t>
        <a:bodyPr/>
        <a:lstStyle/>
        <a:p>
          <a:r>
            <a:rPr lang="en-US" dirty="0"/>
            <a:t>Training</a:t>
          </a:r>
        </a:p>
      </dgm:t>
    </dgm:pt>
    <dgm:pt modelId="{9217C9DD-F774-4D14-9BD3-EBA28FFE5576}" type="parTrans" cxnId="{A97C30AD-AD8A-4F4C-AA1F-2D46601572A4}">
      <dgm:prSet/>
      <dgm:spPr/>
      <dgm:t>
        <a:bodyPr/>
        <a:lstStyle/>
        <a:p>
          <a:endParaRPr lang="en-US"/>
        </a:p>
      </dgm:t>
    </dgm:pt>
    <dgm:pt modelId="{CAD4FDD2-58D8-43D2-9F67-9ECA21CA041F}" type="sibTrans" cxnId="{A97C30AD-AD8A-4F4C-AA1F-2D46601572A4}">
      <dgm:prSet/>
      <dgm:spPr/>
      <dgm:t>
        <a:bodyPr/>
        <a:lstStyle/>
        <a:p>
          <a:endParaRPr lang="en-US"/>
        </a:p>
      </dgm:t>
    </dgm:pt>
    <dgm:pt modelId="{8BDE8A6F-CA1D-4D69-96CE-8E1D8C8FED60}">
      <dgm:prSet custT="1"/>
      <dgm:spPr/>
      <dgm:t>
        <a:bodyPr/>
        <a:lstStyle/>
        <a:p>
          <a:r>
            <a:rPr lang="en-US" sz="2400" dirty="0"/>
            <a:t>Focuses</a:t>
          </a:r>
          <a:r>
            <a:rPr lang="en-US" sz="2400" baseline="0" dirty="0"/>
            <a:t> on self-implement, spark, tensorFlow approaches</a:t>
          </a:r>
          <a:endParaRPr lang="en-US" sz="2400" dirty="0"/>
        </a:p>
      </dgm:t>
    </dgm:pt>
    <dgm:pt modelId="{7C9D4AD1-7430-4250-87F9-F71A9BC1D5F0}" type="parTrans" cxnId="{2AABD040-FF57-4AEB-9F54-A45B49DBF508}">
      <dgm:prSet/>
      <dgm:spPr/>
      <dgm:t>
        <a:bodyPr/>
        <a:lstStyle/>
        <a:p>
          <a:endParaRPr lang="en-US"/>
        </a:p>
      </dgm:t>
    </dgm:pt>
    <dgm:pt modelId="{B19FE576-7F57-40AE-BE98-FB1E6BFAEDD3}" type="sibTrans" cxnId="{2AABD040-FF57-4AEB-9F54-A45B49DBF508}">
      <dgm:prSet/>
      <dgm:spPr/>
      <dgm:t>
        <a:bodyPr/>
        <a:lstStyle/>
        <a:p>
          <a:endParaRPr lang="en-US"/>
        </a:p>
      </dgm:t>
    </dgm:pt>
    <dgm:pt modelId="{8D559BC8-08AE-4671-9B35-DB21BAEEC666}">
      <dgm:prSet/>
      <dgm:spPr/>
      <dgm:t>
        <a:bodyPr/>
        <a:lstStyle/>
        <a:p>
          <a:r>
            <a:rPr lang="en-US" dirty="0"/>
            <a:t>Analysis</a:t>
          </a:r>
        </a:p>
      </dgm:t>
    </dgm:pt>
    <dgm:pt modelId="{AB7B0D22-B519-44BB-BE3C-B37A9CB11025}" type="parTrans" cxnId="{27DD298C-2804-4B6B-BF36-1FC522525614}">
      <dgm:prSet/>
      <dgm:spPr/>
      <dgm:t>
        <a:bodyPr/>
        <a:lstStyle/>
        <a:p>
          <a:endParaRPr lang="en-US"/>
        </a:p>
      </dgm:t>
    </dgm:pt>
    <dgm:pt modelId="{CAFA183F-291D-4037-8DF2-BF3D73077D61}" type="sibTrans" cxnId="{27DD298C-2804-4B6B-BF36-1FC522525614}">
      <dgm:prSet/>
      <dgm:spPr/>
      <dgm:t>
        <a:bodyPr/>
        <a:lstStyle/>
        <a:p>
          <a:endParaRPr lang="en-US"/>
        </a:p>
      </dgm:t>
    </dgm:pt>
    <dgm:pt modelId="{7CC089C9-2BEF-4AD1-A19F-139A17EE292E}">
      <dgm:prSet/>
      <dgm:spPr/>
      <dgm:t>
        <a:bodyPr/>
        <a:lstStyle/>
        <a:p>
          <a:endParaRPr lang="en-US" sz="3800" kern="1200" dirty="0"/>
        </a:p>
      </dgm:t>
    </dgm:pt>
    <dgm:pt modelId="{D890D114-A4B5-4123-ADAA-63E03841D0B3}" type="parTrans" cxnId="{CC5DCBA2-9642-4062-B733-F2CE9E5041BF}">
      <dgm:prSet/>
      <dgm:spPr/>
      <dgm:t>
        <a:bodyPr/>
        <a:lstStyle/>
        <a:p>
          <a:endParaRPr lang="en-US"/>
        </a:p>
      </dgm:t>
    </dgm:pt>
    <dgm:pt modelId="{1176EE5C-850C-410D-9728-9C4019769EAF}" type="sibTrans" cxnId="{CC5DCBA2-9642-4062-B733-F2CE9E5041BF}">
      <dgm:prSet/>
      <dgm:spPr/>
      <dgm:t>
        <a:bodyPr/>
        <a:lstStyle/>
        <a:p>
          <a:endParaRPr lang="en-US"/>
        </a:p>
      </dgm:t>
    </dgm:pt>
    <dgm:pt modelId="{244DA353-6713-4B35-B1AA-01A465885E0D}">
      <dgm:prSet phldrT="[文本]" custT="1"/>
      <dgm:spPr/>
      <dgm:t>
        <a:bodyPr/>
        <a:lstStyle/>
        <a:p>
          <a:r>
            <a:rPr lang="en-US" sz="2400" dirty="0"/>
            <a:t>Result may differ </a:t>
          </a:r>
        </a:p>
      </dgm:t>
    </dgm:pt>
    <dgm:pt modelId="{4234F3BB-0726-4B5E-A710-37CEA11450F0}" type="parTrans" cxnId="{022C614B-D02F-4EB6-9ADE-5938A49CA984}">
      <dgm:prSet/>
      <dgm:spPr/>
      <dgm:t>
        <a:bodyPr/>
        <a:lstStyle/>
        <a:p>
          <a:endParaRPr lang="en-US"/>
        </a:p>
      </dgm:t>
    </dgm:pt>
    <dgm:pt modelId="{126A22E2-4B0C-43D2-BB17-A9502550087C}" type="sibTrans" cxnId="{022C614B-D02F-4EB6-9ADE-5938A49CA984}">
      <dgm:prSet/>
      <dgm:spPr/>
      <dgm:t>
        <a:bodyPr/>
        <a:lstStyle/>
        <a:p>
          <a:endParaRPr lang="en-US"/>
        </a:p>
      </dgm:t>
    </dgm:pt>
    <dgm:pt modelId="{A51F8BB3-F8D9-4E7C-B51D-64BEFC4CA808}">
      <dgm:prSet custT="1"/>
      <dgm:spPr/>
      <dgm:t>
        <a:bodyPr/>
        <a:lstStyle/>
        <a:p>
          <a:r>
            <a:rPr lang="en-US" sz="2400" kern="1200" baseline="0" dirty="0">
              <a:solidFill>
                <a:prstClr val="black">
                  <a:hueOff val="0"/>
                  <a:satOff val="0"/>
                  <a:lumOff val="0"/>
                  <a:alphaOff val="0"/>
                </a:prstClr>
              </a:solidFill>
              <a:latin typeface="Century Gothic" panose="020B0502020202020204"/>
              <a:ea typeface="+mn-ea"/>
              <a:cs typeface="+mn-cs"/>
            </a:rPr>
            <a:t>Focuses on the reason and back to data again</a:t>
          </a:r>
        </a:p>
      </dgm:t>
    </dgm:pt>
    <dgm:pt modelId="{B71962DE-1575-418C-8D7E-07D550A7B52F}" type="parTrans" cxnId="{1893E578-4F52-48B3-AE11-52A3FE101C4C}">
      <dgm:prSet/>
      <dgm:spPr/>
      <dgm:t>
        <a:bodyPr/>
        <a:lstStyle/>
        <a:p>
          <a:endParaRPr lang="en-US"/>
        </a:p>
      </dgm:t>
    </dgm:pt>
    <dgm:pt modelId="{C9E8795D-D7E5-4CB7-A9A6-B1DE008450E2}" type="sibTrans" cxnId="{1893E578-4F52-48B3-AE11-52A3FE101C4C}">
      <dgm:prSet/>
      <dgm:spPr/>
      <dgm:t>
        <a:bodyPr/>
        <a:lstStyle/>
        <a:p>
          <a:endParaRPr lang="en-US"/>
        </a:p>
      </dgm:t>
    </dgm:pt>
    <dgm:pt modelId="{426208D1-6201-463D-A9F3-4B1460697CAA}" type="pres">
      <dgm:prSet presAssocID="{F32374E8-F643-401A-B6BF-A37F9E260F27}" presName="Name0" presStyleCnt="0">
        <dgm:presLayoutVars>
          <dgm:dir/>
          <dgm:animLvl val="lvl"/>
          <dgm:resizeHandles val="exact"/>
        </dgm:presLayoutVars>
      </dgm:prSet>
      <dgm:spPr/>
    </dgm:pt>
    <dgm:pt modelId="{695E18F6-BC33-494A-A4A0-907D62B93124}" type="pres">
      <dgm:prSet presAssocID="{51D106DB-EB2B-47C3-A5E5-D2D892A8D630}" presName="linNode" presStyleCnt="0"/>
      <dgm:spPr/>
    </dgm:pt>
    <dgm:pt modelId="{CD6023C9-D502-4D8E-8088-88D56313EC91}" type="pres">
      <dgm:prSet presAssocID="{51D106DB-EB2B-47C3-A5E5-D2D892A8D630}" presName="parentText" presStyleLbl="node1" presStyleIdx="0" presStyleCnt="2">
        <dgm:presLayoutVars>
          <dgm:chMax val="1"/>
          <dgm:bulletEnabled val="1"/>
        </dgm:presLayoutVars>
      </dgm:prSet>
      <dgm:spPr/>
    </dgm:pt>
    <dgm:pt modelId="{34D93D46-BC6A-4733-A149-226A5EAFE7FD}" type="pres">
      <dgm:prSet presAssocID="{51D106DB-EB2B-47C3-A5E5-D2D892A8D630}" presName="descendantText" presStyleLbl="alignAccFollowNode1" presStyleIdx="0" presStyleCnt="2">
        <dgm:presLayoutVars>
          <dgm:bulletEnabled val="1"/>
        </dgm:presLayoutVars>
      </dgm:prSet>
      <dgm:spPr/>
    </dgm:pt>
    <dgm:pt modelId="{CD3680C9-DC9B-4EB6-A0DD-369E5BA3040B}" type="pres">
      <dgm:prSet presAssocID="{CAD4FDD2-58D8-43D2-9F67-9ECA21CA041F}" presName="sp" presStyleCnt="0"/>
      <dgm:spPr/>
    </dgm:pt>
    <dgm:pt modelId="{C2E9A9E7-9F36-40C0-BF73-40A1D54A6E01}" type="pres">
      <dgm:prSet presAssocID="{8D559BC8-08AE-4671-9B35-DB21BAEEC666}" presName="linNode" presStyleCnt="0"/>
      <dgm:spPr/>
    </dgm:pt>
    <dgm:pt modelId="{892CB4A2-8C45-4BEF-B5BF-180ED154F58C}" type="pres">
      <dgm:prSet presAssocID="{8D559BC8-08AE-4671-9B35-DB21BAEEC666}" presName="parentText" presStyleLbl="node1" presStyleIdx="1" presStyleCnt="2">
        <dgm:presLayoutVars>
          <dgm:chMax val="1"/>
          <dgm:bulletEnabled val="1"/>
        </dgm:presLayoutVars>
      </dgm:prSet>
      <dgm:spPr/>
    </dgm:pt>
    <dgm:pt modelId="{C66F7882-5131-435D-B69F-1156FF766D4A}" type="pres">
      <dgm:prSet presAssocID="{8D559BC8-08AE-4671-9B35-DB21BAEEC666}" presName="descendantText" presStyleLbl="alignAccFollowNode1" presStyleIdx="1" presStyleCnt="2">
        <dgm:presLayoutVars>
          <dgm:bulletEnabled val="1"/>
        </dgm:presLayoutVars>
      </dgm:prSet>
      <dgm:spPr/>
    </dgm:pt>
  </dgm:ptLst>
  <dgm:cxnLst>
    <dgm:cxn modelId="{80CA143D-A576-47F4-A1B6-0B93DBD263D1}" type="presOf" srcId="{A51F8BB3-F8D9-4E7C-B51D-64BEFC4CA808}" destId="{C66F7882-5131-435D-B69F-1156FF766D4A}" srcOrd="0" destOrd="1" presId="urn:microsoft.com/office/officeart/2005/8/layout/vList5"/>
    <dgm:cxn modelId="{2AABD040-FF57-4AEB-9F54-A45B49DBF508}" srcId="{51D106DB-EB2B-47C3-A5E5-D2D892A8D630}" destId="{8BDE8A6F-CA1D-4D69-96CE-8E1D8C8FED60}" srcOrd="0" destOrd="0" parTransId="{7C9D4AD1-7430-4250-87F9-F71A9BC1D5F0}" sibTransId="{B19FE576-7F57-40AE-BE98-FB1E6BFAEDD3}"/>
    <dgm:cxn modelId="{A8652669-3E5D-4D14-B195-C6B01C444530}" type="presOf" srcId="{F32374E8-F643-401A-B6BF-A37F9E260F27}" destId="{426208D1-6201-463D-A9F3-4B1460697CAA}" srcOrd="0" destOrd="0" presId="urn:microsoft.com/office/officeart/2005/8/layout/vList5"/>
    <dgm:cxn modelId="{022C614B-D02F-4EB6-9ADE-5938A49CA984}" srcId="{51D106DB-EB2B-47C3-A5E5-D2D892A8D630}" destId="{244DA353-6713-4B35-B1AA-01A465885E0D}" srcOrd="1" destOrd="0" parTransId="{4234F3BB-0726-4B5E-A710-37CEA11450F0}" sibTransId="{126A22E2-4B0C-43D2-BB17-A9502550087C}"/>
    <dgm:cxn modelId="{DAEBB470-6797-436B-8F8C-7449EFDD6456}" type="presOf" srcId="{8D559BC8-08AE-4671-9B35-DB21BAEEC666}" destId="{892CB4A2-8C45-4BEF-B5BF-180ED154F58C}" srcOrd="0" destOrd="0" presId="urn:microsoft.com/office/officeart/2005/8/layout/vList5"/>
    <dgm:cxn modelId="{FA9CC375-ED00-4573-8359-53717AD521D6}" type="presOf" srcId="{8BDE8A6F-CA1D-4D69-96CE-8E1D8C8FED60}" destId="{34D93D46-BC6A-4733-A149-226A5EAFE7FD}" srcOrd="0" destOrd="0" presId="urn:microsoft.com/office/officeart/2005/8/layout/vList5"/>
    <dgm:cxn modelId="{1893E578-4F52-48B3-AE11-52A3FE101C4C}" srcId="{8D559BC8-08AE-4671-9B35-DB21BAEEC666}" destId="{A51F8BB3-F8D9-4E7C-B51D-64BEFC4CA808}" srcOrd="1" destOrd="0" parTransId="{B71962DE-1575-418C-8D7E-07D550A7B52F}" sibTransId="{C9E8795D-D7E5-4CB7-A9A6-B1DE008450E2}"/>
    <dgm:cxn modelId="{27DD298C-2804-4B6B-BF36-1FC522525614}" srcId="{F32374E8-F643-401A-B6BF-A37F9E260F27}" destId="{8D559BC8-08AE-4671-9B35-DB21BAEEC666}" srcOrd="1" destOrd="0" parTransId="{AB7B0D22-B519-44BB-BE3C-B37A9CB11025}" sibTransId="{CAFA183F-291D-4037-8DF2-BF3D73077D61}"/>
    <dgm:cxn modelId="{CC5DCBA2-9642-4062-B733-F2CE9E5041BF}" srcId="{8D559BC8-08AE-4671-9B35-DB21BAEEC666}" destId="{7CC089C9-2BEF-4AD1-A19F-139A17EE292E}" srcOrd="0" destOrd="0" parTransId="{D890D114-A4B5-4123-ADAA-63E03841D0B3}" sibTransId="{1176EE5C-850C-410D-9728-9C4019769EAF}"/>
    <dgm:cxn modelId="{A97C30AD-AD8A-4F4C-AA1F-2D46601572A4}" srcId="{F32374E8-F643-401A-B6BF-A37F9E260F27}" destId="{51D106DB-EB2B-47C3-A5E5-D2D892A8D630}" srcOrd="0" destOrd="0" parTransId="{9217C9DD-F774-4D14-9BD3-EBA28FFE5576}" sibTransId="{CAD4FDD2-58D8-43D2-9F67-9ECA21CA041F}"/>
    <dgm:cxn modelId="{4F8E21C4-A8EA-4A42-AB3D-B76AA957EF84}" type="presOf" srcId="{51D106DB-EB2B-47C3-A5E5-D2D892A8D630}" destId="{CD6023C9-D502-4D8E-8088-88D56313EC91}" srcOrd="0" destOrd="0" presId="urn:microsoft.com/office/officeart/2005/8/layout/vList5"/>
    <dgm:cxn modelId="{347AE6F1-7305-4559-BD3B-715BA13ECD49}" type="presOf" srcId="{244DA353-6713-4B35-B1AA-01A465885E0D}" destId="{34D93D46-BC6A-4733-A149-226A5EAFE7FD}" srcOrd="0" destOrd="1" presId="urn:microsoft.com/office/officeart/2005/8/layout/vList5"/>
    <dgm:cxn modelId="{0E18C9FC-D2BF-4482-B2EE-EB9830BEA33E}" type="presOf" srcId="{7CC089C9-2BEF-4AD1-A19F-139A17EE292E}" destId="{C66F7882-5131-435D-B69F-1156FF766D4A}" srcOrd="0" destOrd="0" presId="urn:microsoft.com/office/officeart/2005/8/layout/vList5"/>
    <dgm:cxn modelId="{045AD3DA-50D2-4500-B84F-85EB0CCFFF0C}" type="presParOf" srcId="{426208D1-6201-463D-A9F3-4B1460697CAA}" destId="{695E18F6-BC33-494A-A4A0-907D62B93124}" srcOrd="0" destOrd="0" presId="urn:microsoft.com/office/officeart/2005/8/layout/vList5"/>
    <dgm:cxn modelId="{05AAFA28-19D8-49D9-A7EC-B36ECFD4BF51}" type="presParOf" srcId="{695E18F6-BC33-494A-A4A0-907D62B93124}" destId="{CD6023C9-D502-4D8E-8088-88D56313EC91}" srcOrd="0" destOrd="0" presId="urn:microsoft.com/office/officeart/2005/8/layout/vList5"/>
    <dgm:cxn modelId="{21E07AC4-8458-485E-BEE2-1968839DA81D}" type="presParOf" srcId="{695E18F6-BC33-494A-A4A0-907D62B93124}" destId="{34D93D46-BC6A-4733-A149-226A5EAFE7FD}" srcOrd="1" destOrd="0" presId="urn:microsoft.com/office/officeart/2005/8/layout/vList5"/>
    <dgm:cxn modelId="{81FE1F69-61A4-4D04-8875-98C18F7AD76A}" type="presParOf" srcId="{426208D1-6201-463D-A9F3-4B1460697CAA}" destId="{CD3680C9-DC9B-4EB6-A0DD-369E5BA3040B}" srcOrd="1" destOrd="0" presId="urn:microsoft.com/office/officeart/2005/8/layout/vList5"/>
    <dgm:cxn modelId="{F951C16E-2735-427A-B5EF-85BB12415D9C}" type="presParOf" srcId="{426208D1-6201-463D-A9F3-4B1460697CAA}" destId="{C2E9A9E7-9F36-40C0-BF73-40A1D54A6E01}" srcOrd="2" destOrd="0" presId="urn:microsoft.com/office/officeart/2005/8/layout/vList5"/>
    <dgm:cxn modelId="{95559CA7-E94E-44A3-9154-78D7C3986901}" type="presParOf" srcId="{C2E9A9E7-9F36-40C0-BF73-40A1D54A6E01}" destId="{892CB4A2-8C45-4BEF-B5BF-180ED154F58C}" srcOrd="0" destOrd="0" presId="urn:microsoft.com/office/officeart/2005/8/layout/vList5"/>
    <dgm:cxn modelId="{31CBB647-52B3-4F07-9110-8EBE04055E51}" type="presParOf" srcId="{C2E9A9E7-9F36-40C0-BF73-40A1D54A6E01}" destId="{C66F7882-5131-435D-B69F-1156FF766D4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2374E8-F643-401A-B6BF-A37F9E260F27}" type="doc">
      <dgm:prSet loTypeId="urn:microsoft.com/office/officeart/2005/8/layout/vList5" loCatId="list" qsTypeId="urn:microsoft.com/office/officeart/2005/8/quickstyle/simple4" qsCatId="simple" csTypeId="urn:microsoft.com/office/officeart/2005/8/colors/colorful2" csCatId="colorful" phldr="1"/>
      <dgm:spPr/>
      <dgm:t>
        <a:bodyPr/>
        <a:lstStyle/>
        <a:p>
          <a:endParaRPr lang="en-US"/>
        </a:p>
      </dgm:t>
    </dgm:pt>
    <dgm:pt modelId="{51D106DB-EB2B-47C3-A5E5-D2D892A8D630}">
      <dgm:prSet/>
      <dgm:spPr/>
      <dgm:t>
        <a:bodyPr/>
        <a:lstStyle/>
        <a:p>
          <a:r>
            <a:rPr lang="en-AU" dirty="0"/>
            <a:t>Noises</a:t>
          </a:r>
          <a:endParaRPr lang="en-US" dirty="0"/>
        </a:p>
      </dgm:t>
    </dgm:pt>
    <dgm:pt modelId="{9217C9DD-F774-4D14-9BD3-EBA28FFE5576}" type="parTrans" cxnId="{A97C30AD-AD8A-4F4C-AA1F-2D46601572A4}">
      <dgm:prSet/>
      <dgm:spPr/>
      <dgm:t>
        <a:bodyPr/>
        <a:lstStyle/>
        <a:p>
          <a:endParaRPr lang="en-US"/>
        </a:p>
      </dgm:t>
    </dgm:pt>
    <dgm:pt modelId="{CAD4FDD2-58D8-43D2-9F67-9ECA21CA041F}" type="sibTrans" cxnId="{A97C30AD-AD8A-4F4C-AA1F-2D46601572A4}">
      <dgm:prSet/>
      <dgm:spPr/>
      <dgm:t>
        <a:bodyPr/>
        <a:lstStyle/>
        <a:p>
          <a:endParaRPr lang="en-US"/>
        </a:p>
      </dgm:t>
    </dgm:pt>
    <dgm:pt modelId="{8D559BC8-08AE-4671-9B35-DB21BAEEC666}">
      <dgm:prSet/>
      <dgm:spPr/>
      <dgm:t>
        <a:bodyPr/>
        <a:lstStyle/>
        <a:p>
          <a:r>
            <a:rPr lang="en-AU" dirty="0"/>
            <a:t>Outliers</a:t>
          </a:r>
          <a:endParaRPr lang="en-US" dirty="0"/>
        </a:p>
      </dgm:t>
    </dgm:pt>
    <dgm:pt modelId="{AB7B0D22-B519-44BB-BE3C-B37A9CB11025}" type="parTrans" cxnId="{27DD298C-2804-4B6B-BF36-1FC522525614}">
      <dgm:prSet/>
      <dgm:spPr/>
      <dgm:t>
        <a:bodyPr/>
        <a:lstStyle/>
        <a:p>
          <a:endParaRPr lang="en-US"/>
        </a:p>
      </dgm:t>
    </dgm:pt>
    <dgm:pt modelId="{CAFA183F-291D-4037-8DF2-BF3D73077D61}" type="sibTrans" cxnId="{27DD298C-2804-4B6B-BF36-1FC522525614}">
      <dgm:prSet/>
      <dgm:spPr/>
      <dgm:t>
        <a:bodyPr/>
        <a:lstStyle/>
        <a:p>
          <a:endParaRPr lang="en-US"/>
        </a:p>
      </dgm:t>
    </dgm:pt>
    <dgm:pt modelId="{A266E66A-3E4F-9549-AAFC-F55AFC50371F}">
      <dgm:prSet/>
      <dgm:spPr/>
      <dgm:t>
        <a:bodyPr/>
        <a:lstStyle/>
        <a:p>
          <a:r>
            <a:rPr lang="en-US" dirty="0"/>
            <a:t>Missing value</a:t>
          </a:r>
        </a:p>
      </dgm:t>
    </dgm:pt>
    <dgm:pt modelId="{D1CDAEC3-8CF6-8C45-AA2C-8B953A22C793}" type="parTrans" cxnId="{D1CF70AA-5880-AB43-A0DE-B3BF9366637F}">
      <dgm:prSet/>
      <dgm:spPr/>
      <dgm:t>
        <a:bodyPr/>
        <a:lstStyle/>
        <a:p>
          <a:endParaRPr lang="zh-CN" altLang="en-US"/>
        </a:p>
      </dgm:t>
    </dgm:pt>
    <dgm:pt modelId="{E2EB0F38-F7C4-E54E-A14D-8B976CC8F062}" type="sibTrans" cxnId="{D1CF70AA-5880-AB43-A0DE-B3BF9366637F}">
      <dgm:prSet/>
      <dgm:spPr/>
      <dgm:t>
        <a:bodyPr/>
        <a:lstStyle/>
        <a:p>
          <a:endParaRPr lang="zh-CN" altLang="en-US"/>
        </a:p>
      </dgm:t>
    </dgm:pt>
    <dgm:pt modelId="{8972B821-9575-7F4D-95D1-5344C54F0972}">
      <dgm:prSet/>
      <dgm:spPr/>
      <dgm:t>
        <a:bodyPr/>
        <a:lstStyle/>
        <a:p>
          <a:r>
            <a:rPr lang="en-AU" altLang="zh-CN" dirty="0"/>
            <a:t>There are no visible Noises, and the information of the data set is within the acceptable range</a:t>
          </a:r>
          <a:endParaRPr lang="en-US" dirty="0"/>
        </a:p>
      </dgm:t>
    </dgm:pt>
    <dgm:pt modelId="{C13EDF35-8627-F14E-A7C8-413F5988F4A1}" type="parTrans" cxnId="{C71DEFC3-99DE-C149-A8E8-0DBB39512500}">
      <dgm:prSet/>
      <dgm:spPr/>
      <dgm:t>
        <a:bodyPr/>
        <a:lstStyle/>
        <a:p>
          <a:endParaRPr lang="zh-CN" altLang="en-US"/>
        </a:p>
      </dgm:t>
    </dgm:pt>
    <dgm:pt modelId="{FF879C21-B949-2A4D-B7E5-92963D72AFDA}" type="sibTrans" cxnId="{C71DEFC3-99DE-C149-A8E8-0DBB39512500}">
      <dgm:prSet/>
      <dgm:spPr/>
      <dgm:t>
        <a:bodyPr/>
        <a:lstStyle/>
        <a:p>
          <a:endParaRPr lang="zh-CN" altLang="en-US"/>
        </a:p>
      </dgm:t>
    </dgm:pt>
    <dgm:pt modelId="{6AF0BC08-9833-BD4D-A55D-4BA497BB129C}">
      <dgm:prSet/>
      <dgm:spPr/>
      <dgm:t>
        <a:bodyPr/>
        <a:lstStyle/>
        <a:p>
          <a:r>
            <a:rPr lang="en-AU" altLang="zh-CN" dirty="0"/>
            <a:t>Outliers were not significant, and the column values that could be evaluated were all between 0 and 1.</a:t>
          </a:r>
          <a:endParaRPr lang="en-US" dirty="0"/>
        </a:p>
      </dgm:t>
    </dgm:pt>
    <dgm:pt modelId="{0F52A280-906E-BE45-AB01-20BB5F54549E}" type="parTrans" cxnId="{56A13EE0-0F61-AA48-83CC-E1212ECD8DA8}">
      <dgm:prSet/>
      <dgm:spPr/>
      <dgm:t>
        <a:bodyPr/>
        <a:lstStyle/>
        <a:p>
          <a:endParaRPr lang="zh-CN" altLang="en-US"/>
        </a:p>
      </dgm:t>
    </dgm:pt>
    <dgm:pt modelId="{EDA37ECB-F30C-754C-813C-BF91026F5CBD}" type="sibTrans" cxnId="{56A13EE0-0F61-AA48-83CC-E1212ECD8DA8}">
      <dgm:prSet/>
      <dgm:spPr/>
      <dgm:t>
        <a:bodyPr/>
        <a:lstStyle/>
        <a:p>
          <a:endParaRPr lang="zh-CN" altLang="en-US"/>
        </a:p>
      </dgm:t>
    </dgm:pt>
    <dgm:pt modelId="{4F7D9E74-B4D3-2242-814E-33D81FCF22DA}">
      <dgm:prSet/>
      <dgm:spPr/>
      <dgm:t>
        <a:bodyPr/>
        <a:lstStyle/>
        <a:p>
          <a:r>
            <a:rPr lang="en-AU" altLang="zh-CN" dirty="0"/>
            <a:t>Missing values are the primary object of this data set, and this is done by deleting the row with the missing value. And delete the columns with too many missing values.</a:t>
          </a:r>
          <a:endParaRPr lang="en-US" dirty="0"/>
        </a:p>
      </dgm:t>
    </dgm:pt>
    <dgm:pt modelId="{09F0DCB3-88A5-7B4C-A811-E30B9D393267}" type="parTrans" cxnId="{5393BA2F-4FD5-1449-A740-11D8AAF20B3A}">
      <dgm:prSet/>
      <dgm:spPr/>
      <dgm:t>
        <a:bodyPr/>
        <a:lstStyle/>
        <a:p>
          <a:endParaRPr lang="zh-CN" altLang="en-US"/>
        </a:p>
      </dgm:t>
    </dgm:pt>
    <dgm:pt modelId="{B8F0DCDE-98B7-214A-B845-0B4AD18D149C}" type="sibTrans" cxnId="{5393BA2F-4FD5-1449-A740-11D8AAF20B3A}">
      <dgm:prSet/>
      <dgm:spPr/>
      <dgm:t>
        <a:bodyPr/>
        <a:lstStyle/>
        <a:p>
          <a:endParaRPr lang="zh-CN" altLang="en-US"/>
        </a:p>
      </dgm:t>
    </dgm:pt>
    <dgm:pt modelId="{426208D1-6201-463D-A9F3-4B1460697CAA}" type="pres">
      <dgm:prSet presAssocID="{F32374E8-F643-401A-B6BF-A37F9E260F27}" presName="Name0" presStyleCnt="0">
        <dgm:presLayoutVars>
          <dgm:dir/>
          <dgm:animLvl val="lvl"/>
          <dgm:resizeHandles val="exact"/>
        </dgm:presLayoutVars>
      </dgm:prSet>
      <dgm:spPr/>
    </dgm:pt>
    <dgm:pt modelId="{695E18F6-BC33-494A-A4A0-907D62B93124}" type="pres">
      <dgm:prSet presAssocID="{51D106DB-EB2B-47C3-A5E5-D2D892A8D630}" presName="linNode" presStyleCnt="0"/>
      <dgm:spPr/>
    </dgm:pt>
    <dgm:pt modelId="{CD6023C9-D502-4D8E-8088-88D56313EC91}" type="pres">
      <dgm:prSet presAssocID="{51D106DB-EB2B-47C3-A5E5-D2D892A8D630}" presName="parentText" presStyleLbl="node1" presStyleIdx="0" presStyleCnt="3">
        <dgm:presLayoutVars>
          <dgm:chMax val="1"/>
          <dgm:bulletEnabled val="1"/>
        </dgm:presLayoutVars>
      </dgm:prSet>
      <dgm:spPr/>
    </dgm:pt>
    <dgm:pt modelId="{3DC43281-5389-0943-87F4-505385FDC592}" type="pres">
      <dgm:prSet presAssocID="{51D106DB-EB2B-47C3-A5E5-D2D892A8D630}" presName="descendantText" presStyleLbl="alignAccFollowNode1" presStyleIdx="0" presStyleCnt="3">
        <dgm:presLayoutVars>
          <dgm:bulletEnabled val="1"/>
        </dgm:presLayoutVars>
      </dgm:prSet>
      <dgm:spPr/>
    </dgm:pt>
    <dgm:pt modelId="{CD3680C9-DC9B-4EB6-A0DD-369E5BA3040B}" type="pres">
      <dgm:prSet presAssocID="{CAD4FDD2-58D8-43D2-9F67-9ECA21CA041F}" presName="sp" presStyleCnt="0"/>
      <dgm:spPr/>
    </dgm:pt>
    <dgm:pt modelId="{C2E9A9E7-9F36-40C0-BF73-40A1D54A6E01}" type="pres">
      <dgm:prSet presAssocID="{8D559BC8-08AE-4671-9B35-DB21BAEEC666}" presName="linNode" presStyleCnt="0"/>
      <dgm:spPr/>
    </dgm:pt>
    <dgm:pt modelId="{892CB4A2-8C45-4BEF-B5BF-180ED154F58C}" type="pres">
      <dgm:prSet presAssocID="{8D559BC8-08AE-4671-9B35-DB21BAEEC666}" presName="parentText" presStyleLbl="node1" presStyleIdx="1" presStyleCnt="3">
        <dgm:presLayoutVars>
          <dgm:chMax val="1"/>
          <dgm:bulletEnabled val="1"/>
        </dgm:presLayoutVars>
      </dgm:prSet>
      <dgm:spPr/>
    </dgm:pt>
    <dgm:pt modelId="{C6B802A7-AD42-004B-9726-C5D52F283BA6}" type="pres">
      <dgm:prSet presAssocID="{8D559BC8-08AE-4671-9B35-DB21BAEEC666}" presName="descendantText" presStyleLbl="alignAccFollowNode1" presStyleIdx="1" presStyleCnt="3">
        <dgm:presLayoutVars>
          <dgm:bulletEnabled val="1"/>
        </dgm:presLayoutVars>
      </dgm:prSet>
      <dgm:spPr/>
    </dgm:pt>
    <dgm:pt modelId="{A65420FD-C58A-8641-BD19-5B1C753435E8}" type="pres">
      <dgm:prSet presAssocID="{CAFA183F-291D-4037-8DF2-BF3D73077D61}" presName="sp" presStyleCnt="0"/>
      <dgm:spPr/>
    </dgm:pt>
    <dgm:pt modelId="{8856D3A2-373E-6F4C-96D4-4A824CE2A867}" type="pres">
      <dgm:prSet presAssocID="{A266E66A-3E4F-9549-AAFC-F55AFC50371F}" presName="linNode" presStyleCnt="0"/>
      <dgm:spPr/>
    </dgm:pt>
    <dgm:pt modelId="{83994E9F-8118-E84C-BE9B-C007D207F2CD}" type="pres">
      <dgm:prSet presAssocID="{A266E66A-3E4F-9549-AAFC-F55AFC50371F}" presName="parentText" presStyleLbl="node1" presStyleIdx="2" presStyleCnt="3">
        <dgm:presLayoutVars>
          <dgm:chMax val="1"/>
          <dgm:bulletEnabled val="1"/>
        </dgm:presLayoutVars>
      </dgm:prSet>
      <dgm:spPr/>
    </dgm:pt>
    <dgm:pt modelId="{954B9E4F-F7EB-6940-ADC4-1D66625E8A50}" type="pres">
      <dgm:prSet presAssocID="{A266E66A-3E4F-9549-AAFC-F55AFC50371F}" presName="descendantText" presStyleLbl="alignAccFollowNode1" presStyleIdx="2" presStyleCnt="3">
        <dgm:presLayoutVars>
          <dgm:bulletEnabled val="1"/>
        </dgm:presLayoutVars>
      </dgm:prSet>
      <dgm:spPr/>
    </dgm:pt>
  </dgm:ptLst>
  <dgm:cxnLst>
    <dgm:cxn modelId="{A369DE28-28A7-974E-9735-F43D944614CD}" type="presOf" srcId="{8972B821-9575-7F4D-95D1-5344C54F0972}" destId="{3DC43281-5389-0943-87F4-505385FDC592}" srcOrd="0" destOrd="0" presId="urn:microsoft.com/office/officeart/2005/8/layout/vList5"/>
    <dgm:cxn modelId="{5393BA2F-4FD5-1449-A740-11D8AAF20B3A}" srcId="{A266E66A-3E4F-9549-AAFC-F55AFC50371F}" destId="{4F7D9E74-B4D3-2242-814E-33D81FCF22DA}" srcOrd="0" destOrd="0" parTransId="{09F0DCB3-88A5-7B4C-A811-E30B9D393267}" sibTransId="{B8F0DCDE-98B7-214A-B845-0B4AD18D149C}"/>
    <dgm:cxn modelId="{6501753A-28D5-AB4C-9EAC-B843DB53CDF1}" type="presOf" srcId="{4F7D9E74-B4D3-2242-814E-33D81FCF22DA}" destId="{954B9E4F-F7EB-6940-ADC4-1D66625E8A50}" srcOrd="0" destOrd="0" presId="urn:microsoft.com/office/officeart/2005/8/layout/vList5"/>
    <dgm:cxn modelId="{A8652669-3E5D-4D14-B195-C6B01C444530}" type="presOf" srcId="{F32374E8-F643-401A-B6BF-A37F9E260F27}" destId="{426208D1-6201-463D-A9F3-4B1460697CAA}" srcOrd="0" destOrd="0" presId="urn:microsoft.com/office/officeart/2005/8/layout/vList5"/>
    <dgm:cxn modelId="{C2B95B50-45BA-6440-AC2E-F950B9557F86}" type="presOf" srcId="{A266E66A-3E4F-9549-AAFC-F55AFC50371F}" destId="{83994E9F-8118-E84C-BE9B-C007D207F2CD}" srcOrd="0" destOrd="0" presId="urn:microsoft.com/office/officeart/2005/8/layout/vList5"/>
    <dgm:cxn modelId="{DAEBB470-6797-436B-8F8C-7449EFDD6456}" type="presOf" srcId="{8D559BC8-08AE-4671-9B35-DB21BAEEC666}" destId="{892CB4A2-8C45-4BEF-B5BF-180ED154F58C}" srcOrd="0" destOrd="0" presId="urn:microsoft.com/office/officeart/2005/8/layout/vList5"/>
    <dgm:cxn modelId="{27DD298C-2804-4B6B-BF36-1FC522525614}" srcId="{F32374E8-F643-401A-B6BF-A37F9E260F27}" destId="{8D559BC8-08AE-4671-9B35-DB21BAEEC666}" srcOrd="1" destOrd="0" parTransId="{AB7B0D22-B519-44BB-BE3C-B37A9CB11025}" sibTransId="{CAFA183F-291D-4037-8DF2-BF3D73077D61}"/>
    <dgm:cxn modelId="{D1CF70AA-5880-AB43-A0DE-B3BF9366637F}" srcId="{F32374E8-F643-401A-B6BF-A37F9E260F27}" destId="{A266E66A-3E4F-9549-AAFC-F55AFC50371F}" srcOrd="2" destOrd="0" parTransId="{D1CDAEC3-8CF6-8C45-AA2C-8B953A22C793}" sibTransId="{E2EB0F38-F7C4-E54E-A14D-8B976CC8F062}"/>
    <dgm:cxn modelId="{A97C30AD-AD8A-4F4C-AA1F-2D46601572A4}" srcId="{F32374E8-F643-401A-B6BF-A37F9E260F27}" destId="{51D106DB-EB2B-47C3-A5E5-D2D892A8D630}" srcOrd="0" destOrd="0" parTransId="{9217C9DD-F774-4D14-9BD3-EBA28FFE5576}" sibTransId="{CAD4FDD2-58D8-43D2-9F67-9ECA21CA041F}"/>
    <dgm:cxn modelId="{C22F7FB5-AD2C-1040-9409-FDA146C994DB}" type="presOf" srcId="{6AF0BC08-9833-BD4D-A55D-4BA497BB129C}" destId="{C6B802A7-AD42-004B-9726-C5D52F283BA6}" srcOrd="0" destOrd="0" presId="urn:microsoft.com/office/officeart/2005/8/layout/vList5"/>
    <dgm:cxn modelId="{C71DEFC3-99DE-C149-A8E8-0DBB39512500}" srcId="{51D106DB-EB2B-47C3-A5E5-D2D892A8D630}" destId="{8972B821-9575-7F4D-95D1-5344C54F0972}" srcOrd="0" destOrd="0" parTransId="{C13EDF35-8627-F14E-A7C8-413F5988F4A1}" sibTransId="{FF879C21-B949-2A4D-B7E5-92963D72AFDA}"/>
    <dgm:cxn modelId="{4F8E21C4-A8EA-4A42-AB3D-B76AA957EF84}" type="presOf" srcId="{51D106DB-EB2B-47C3-A5E5-D2D892A8D630}" destId="{CD6023C9-D502-4D8E-8088-88D56313EC91}" srcOrd="0" destOrd="0" presId="urn:microsoft.com/office/officeart/2005/8/layout/vList5"/>
    <dgm:cxn modelId="{56A13EE0-0F61-AA48-83CC-E1212ECD8DA8}" srcId="{8D559BC8-08AE-4671-9B35-DB21BAEEC666}" destId="{6AF0BC08-9833-BD4D-A55D-4BA497BB129C}" srcOrd="0" destOrd="0" parTransId="{0F52A280-906E-BE45-AB01-20BB5F54549E}" sibTransId="{EDA37ECB-F30C-754C-813C-BF91026F5CBD}"/>
    <dgm:cxn modelId="{045AD3DA-50D2-4500-B84F-85EB0CCFFF0C}" type="presParOf" srcId="{426208D1-6201-463D-A9F3-4B1460697CAA}" destId="{695E18F6-BC33-494A-A4A0-907D62B93124}" srcOrd="0" destOrd="0" presId="urn:microsoft.com/office/officeart/2005/8/layout/vList5"/>
    <dgm:cxn modelId="{05AAFA28-19D8-49D9-A7EC-B36ECFD4BF51}" type="presParOf" srcId="{695E18F6-BC33-494A-A4A0-907D62B93124}" destId="{CD6023C9-D502-4D8E-8088-88D56313EC91}" srcOrd="0" destOrd="0" presId="urn:microsoft.com/office/officeart/2005/8/layout/vList5"/>
    <dgm:cxn modelId="{6573CD31-87D8-E74B-A734-F5239A3A1263}" type="presParOf" srcId="{695E18F6-BC33-494A-A4A0-907D62B93124}" destId="{3DC43281-5389-0943-87F4-505385FDC592}" srcOrd="1" destOrd="0" presId="urn:microsoft.com/office/officeart/2005/8/layout/vList5"/>
    <dgm:cxn modelId="{81FE1F69-61A4-4D04-8875-98C18F7AD76A}" type="presParOf" srcId="{426208D1-6201-463D-A9F3-4B1460697CAA}" destId="{CD3680C9-DC9B-4EB6-A0DD-369E5BA3040B}" srcOrd="1" destOrd="0" presId="urn:microsoft.com/office/officeart/2005/8/layout/vList5"/>
    <dgm:cxn modelId="{F951C16E-2735-427A-B5EF-85BB12415D9C}" type="presParOf" srcId="{426208D1-6201-463D-A9F3-4B1460697CAA}" destId="{C2E9A9E7-9F36-40C0-BF73-40A1D54A6E01}" srcOrd="2" destOrd="0" presId="urn:microsoft.com/office/officeart/2005/8/layout/vList5"/>
    <dgm:cxn modelId="{95559CA7-E94E-44A3-9154-78D7C3986901}" type="presParOf" srcId="{C2E9A9E7-9F36-40C0-BF73-40A1D54A6E01}" destId="{892CB4A2-8C45-4BEF-B5BF-180ED154F58C}" srcOrd="0" destOrd="0" presId="urn:microsoft.com/office/officeart/2005/8/layout/vList5"/>
    <dgm:cxn modelId="{D286D0D6-9129-1646-B75A-45D5AD2D60EC}" type="presParOf" srcId="{C2E9A9E7-9F36-40C0-BF73-40A1D54A6E01}" destId="{C6B802A7-AD42-004B-9726-C5D52F283BA6}" srcOrd="1" destOrd="0" presId="urn:microsoft.com/office/officeart/2005/8/layout/vList5"/>
    <dgm:cxn modelId="{28B2638B-5DD4-E049-B9C7-5201B1229AEF}" type="presParOf" srcId="{426208D1-6201-463D-A9F3-4B1460697CAA}" destId="{A65420FD-C58A-8641-BD19-5B1C753435E8}" srcOrd="3" destOrd="0" presId="urn:microsoft.com/office/officeart/2005/8/layout/vList5"/>
    <dgm:cxn modelId="{F3FBC32C-731B-6B48-ABF2-ADF6D864CF85}" type="presParOf" srcId="{426208D1-6201-463D-A9F3-4B1460697CAA}" destId="{8856D3A2-373E-6F4C-96D4-4A824CE2A867}" srcOrd="4" destOrd="0" presId="urn:microsoft.com/office/officeart/2005/8/layout/vList5"/>
    <dgm:cxn modelId="{3BDE688A-F91E-0046-94FF-EA4C44D8362E}" type="presParOf" srcId="{8856D3A2-373E-6F4C-96D4-4A824CE2A867}" destId="{83994E9F-8118-E84C-BE9B-C007D207F2CD}" srcOrd="0" destOrd="0" presId="urn:microsoft.com/office/officeart/2005/8/layout/vList5"/>
    <dgm:cxn modelId="{CCA34917-1C2C-F24D-B848-7105B5D14FFD}" type="presParOf" srcId="{8856D3A2-373E-6F4C-96D4-4A824CE2A867}" destId="{954B9E4F-F7EB-6940-ADC4-1D66625E8A5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F833F32-048C-45D1-B6AC-EC65EEE9AA00}"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E0183D5A-03C8-CD48-89DC-C3B57565EAC8}">
      <dgm:prSet custT="1"/>
      <dgm:spPr/>
      <dgm:t>
        <a:bodyPr/>
        <a:lstStyle/>
        <a:p>
          <a:r>
            <a:rPr lang="en-AU" altLang="en-US" sz="4800" kern="1200" dirty="0"/>
            <a:t>Data</a:t>
          </a:r>
          <a:r>
            <a:rPr lang="en-AU" altLang="en-US" sz="6500" kern="1200" dirty="0"/>
            <a:t> </a:t>
          </a:r>
          <a:r>
            <a:rPr lang="en-AU" altLang="en-US" sz="4800" kern="1200" dirty="0">
              <a:solidFill>
                <a:prstClr val="white"/>
              </a:solidFill>
              <a:latin typeface="Century Gothic" panose="020B0502020202020204"/>
              <a:ea typeface="+mn-ea"/>
              <a:cs typeface="+mn-cs"/>
            </a:rPr>
            <a:t>type</a:t>
          </a:r>
          <a:endParaRPr lang="zh-CN" altLang="en-US" sz="4800" kern="1200" dirty="0">
            <a:solidFill>
              <a:prstClr val="white"/>
            </a:solidFill>
            <a:latin typeface="Century Gothic" panose="020B0502020202020204"/>
            <a:ea typeface="+mn-ea"/>
            <a:cs typeface="+mn-cs"/>
          </a:endParaRPr>
        </a:p>
      </dgm:t>
    </dgm:pt>
    <dgm:pt modelId="{E8F4AF3D-0868-A549-9F8A-CA27D9D5C9DA}" type="parTrans" cxnId="{B943BCAF-4FB4-0D40-8A3A-C24F5679B225}">
      <dgm:prSet/>
      <dgm:spPr/>
      <dgm:t>
        <a:bodyPr/>
        <a:lstStyle/>
        <a:p>
          <a:endParaRPr lang="zh-CN" altLang="en-US"/>
        </a:p>
      </dgm:t>
    </dgm:pt>
    <dgm:pt modelId="{F4F8F8D3-C237-C04A-B678-9C2002870C85}" type="sibTrans" cxnId="{B943BCAF-4FB4-0D40-8A3A-C24F5679B225}">
      <dgm:prSet/>
      <dgm:spPr/>
      <dgm:t>
        <a:bodyPr/>
        <a:lstStyle/>
        <a:p>
          <a:endParaRPr lang="zh-CN" altLang="en-US"/>
        </a:p>
      </dgm:t>
    </dgm:pt>
    <dgm:pt modelId="{77213F07-BCA3-814D-A470-1F463B8D0DF8}">
      <dgm:prSet custT="1"/>
      <dgm:spPr/>
      <dgm:t>
        <a:bodyPr/>
        <a:lstStyle/>
        <a:p>
          <a:r>
            <a:rPr lang="en-AU" altLang="en-US" sz="4800" kern="1200" dirty="0">
              <a:solidFill>
                <a:prstClr val="white"/>
              </a:solidFill>
              <a:latin typeface="Century Gothic" panose="020B0502020202020204"/>
              <a:ea typeface="+mn-ea"/>
              <a:cs typeface="+mn-cs"/>
            </a:rPr>
            <a:t>Data structure</a:t>
          </a:r>
          <a:endParaRPr lang="zh-CN" altLang="en-US" sz="4800" kern="1200" dirty="0">
            <a:solidFill>
              <a:prstClr val="white"/>
            </a:solidFill>
            <a:latin typeface="Century Gothic" panose="020B0502020202020204"/>
            <a:ea typeface="+mn-ea"/>
            <a:cs typeface="+mn-cs"/>
          </a:endParaRPr>
        </a:p>
      </dgm:t>
    </dgm:pt>
    <dgm:pt modelId="{31B48363-E7D1-3A4D-8CDB-AA791F28F5EF}" type="parTrans" cxnId="{C0D820C8-19CA-CF4D-84DE-2296C621DFFA}">
      <dgm:prSet/>
      <dgm:spPr/>
      <dgm:t>
        <a:bodyPr/>
        <a:lstStyle/>
        <a:p>
          <a:endParaRPr lang="zh-CN" altLang="en-US"/>
        </a:p>
      </dgm:t>
    </dgm:pt>
    <dgm:pt modelId="{2BDB81B8-6D12-444F-820F-164A79145AF0}" type="sibTrans" cxnId="{C0D820C8-19CA-CF4D-84DE-2296C621DFFA}">
      <dgm:prSet/>
      <dgm:spPr/>
      <dgm:t>
        <a:bodyPr/>
        <a:lstStyle/>
        <a:p>
          <a:endParaRPr lang="zh-CN" altLang="en-US"/>
        </a:p>
      </dgm:t>
    </dgm:pt>
    <dgm:pt modelId="{C56BE2C3-36A8-ED44-A979-A78DE6FECFFC}">
      <dgm:prSet custT="1"/>
      <dgm:spPr/>
      <dgm:t>
        <a:bodyPr/>
        <a:lstStyle/>
        <a:p>
          <a:pPr marL="0" lvl="0" indent="0" algn="l" defTabSz="2133600">
            <a:lnSpc>
              <a:spcPct val="90000"/>
            </a:lnSpc>
            <a:spcBef>
              <a:spcPct val="0"/>
            </a:spcBef>
            <a:spcAft>
              <a:spcPct val="35000"/>
            </a:spcAft>
            <a:buNone/>
          </a:pPr>
          <a:r>
            <a:rPr lang="en-US" altLang="zh-CN" sz="4800" kern="1200" dirty="0">
              <a:solidFill>
                <a:prstClr val="white"/>
              </a:solidFill>
              <a:latin typeface="Century Gothic" panose="020B0502020202020204"/>
              <a:ea typeface="+mn-ea"/>
              <a:cs typeface="+mn-cs"/>
            </a:rPr>
            <a:t>Data split</a:t>
          </a:r>
          <a:endParaRPr lang="zh-CN" altLang="en-US" sz="4800" kern="1200" dirty="0">
            <a:solidFill>
              <a:prstClr val="white"/>
            </a:solidFill>
            <a:latin typeface="Century Gothic" panose="020B0502020202020204"/>
            <a:ea typeface="+mn-ea"/>
            <a:cs typeface="+mn-cs"/>
          </a:endParaRPr>
        </a:p>
      </dgm:t>
    </dgm:pt>
    <dgm:pt modelId="{CF846507-B09C-854A-BBB9-275475FB08F5}" type="parTrans" cxnId="{1A2360D9-4CC4-EE4B-BC4E-9C96232DBCCD}">
      <dgm:prSet/>
      <dgm:spPr/>
      <dgm:t>
        <a:bodyPr/>
        <a:lstStyle/>
        <a:p>
          <a:endParaRPr lang="en-US"/>
        </a:p>
      </dgm:t>
    </dgm:pt>
    <dgm:pt modelId="{F6E5C7AA-44F0-F84A-A4D6-F28C928BFBB6}" type="sibTrans" cxnId="{1A2360D9-4CC4-EE4B-BC4E-9C96232DBCCD}">
      <dgm:prSet/>
      <dgm:spPr/>
      <dgm:t>
        <a:bodyPr/>
        <a:lstStyle/>
        <a:p>
          <a:endParaRPr lang="en-US"/>
        </a:p>
      </dgm:t>
    </dgm:pt>
    <dgm:pt modelId="{15D02903-173E-4ECA-B5CE-B0BF327A7D05}" type="pres">
      <dgm:prSet presAssocID="{0F833F32-048C-45D1-B6AC-EC65EEE9AA00}" presName="linear" presStyleCnt="0">
        <dgm:presLayoutVars>
          <dgm:animLvl val="lvl"/>
          <dgm:resizeHandles val="exact"/>
        </dgm:presLayoutVars>
      </dgm:prSet>
      <dgm:spPr/>
    </dgm:pt>
    <dgm:pt modelId="{9F01A712-477E-A44A-B6C8-F09CE6A81DD5}" type="pres">
      <dgm:prSet presAssocID="{E0183D5A-03C8-CD48-89DC-C3B57565EAC8}" presName="parentText" presStyleLbl="node1" presStyleIdx="0" presStyleCnt="3">
        <dgm:presLayoutVars>
          <dgm:chMax val="0"/>
          <dgm:bulletEnabled val="1"/>
        </dgm:presLayoutVars>
      </dgm:prSet>
      <dgm:spPr/>
    </dgm:pt>
    <dgm:pt modelId="{58BB130B-7BF8-1E45-9C46-E6A7293CA052}" type="pres">
      <dgm:prSet presAssocID="{F4F8F8D3-C237-C04A-B678-9C2002870C85}" presName="spacer" presStyleCnt="0"/>
      <dgm:spPr/>
    </dgm:pt>
    <dgm:pt modelId="{C365F9EC-E0BC-0542-BA70-830871CE9CC3}" type="pres">
      <dgm:prSet presAssocID="{77213F07-BCA3-814D-A470-1F463B8D0DF8}" presName="parentText" presStyleLbl="node1" presStyleIdx="1" presStyleCnt="3">
        <dgm:presLayoutVars>
          <dgm:chMax val="0"/>
          <dgm:bulletEnabled val="1"/>
        </dgm:presLayoutVars>
      </dgm:prSet>
      <dgm:spPr/>
    </dgm:pt>
    <dgm:pt modelId="{09C30100-0111-B64D-92D7-1BE9FA84F416}" type="pres">
      <dgm:prSet presAssocID="{2BDB81B8-6D12-444F-820F-164A79145AF0}" presName="spacer" presStyleCnt="0"/>
      <dgm:spPr/>
    </dgm:pt>
    <dgm:pt modelId="{C14B3E54-491E-D546-A31E-0EF057DBE2FE}" type="pres">
      <dgm:prSet presAssocID="{C56BE2C3-36A8-ED44-A979-A78DE6FECFFC}" presName="parentText" presStyleLbl="node1" presStyleIdx="2" presStyleCnt="3" custLinFactNeighborX="-5186">
        <dgm:presLayoutVars>
          <dgm:chMax val="0"/>
          <dgm:bulletEnabled val="1"/>
        </dgm:presLayoutVars>
      </dgm:prSet>
      <dgm:spPr/>
    </dgm:pt>
  </dgm:ptLst>
  <dgm:cxnLst>
    <dgm:cxn modelId="{377CCE28-B526-C146-81CE-EF5C68014224}" type="presOf" srcId="{E0183D5A-03C8-CD48-89DC-C3B57565EAC8}" destId="{9F01A712-477E-A44A-B6C8-F09CE6A81DD5}" srcOrd="0" destOrd="0" presId="urn:microsoft.com/office/officeart/2005/8/layout/vList2"/>
    <dgm:cxn modelId="{E5FFDD5C-5C5D-48A4-89A8-901D2F108EC2}" type="presOf" srcId="{0F833F32-048C-45D1-B6AC-EC65EEE9AA00}" destId="{15D02903-173E-4ECA-B5CE-B0BF327A7D05}" srcOrd="0" destOrd="0" presId="urn:microsoft.com/office/officeart/2005/8/layout/vList2"/>
    <dgm:cxn modelId="{B943BCAF-4FB4-0D40-8A3A-C24F5679B225}" srcId="{0F833F32-048C-45D1-B6AC-EC65EEE9AA00}" destId="{E0183D5A-03C8-CD48-89DC-C3B57565EAC8}" srcOrd="0" destOrd="0" parTransId="{E8F4AF3D-0868-A549-9F8A-CA27D9D5C9DA}" sibTransId="{F4F8F8D3-C237-C04A-B678-9C2002870C85}"/>
    <dgm:cxn modelId="{915A48BF-0BF2-E34D-B23C-3B8208163EB3}" type="presOf" srcId="{77213F07-BCA3-814D-A470-1F463B8D0DF8}" destId="{C365F9EC-E0BC-0542-BA70-830871CE9CC3}" srcOrd="0" destOrd="0" presId="urn:microsoft.com/office/officeart/2005/8/layout/vList2"/>
    <dgm:cxn modelId="{C0D820C8-19CA-CF4D-84DE-2296C621DFFA}" srcId="{0F833F32-048C-45D1-B6AC-EC65EEE9AA00}" destId="{77213F07-BCA3-814D-A470-1F463B8D0DF8}" srcOrd="1" destOrd="0" parTransId="{31B48363-E7D1-3A4D-8CDB-AA791F28F5EF}" sibTransId="{2BDB81B8-6D12-444F-820F-164A79145AF0}"/>
    <dgm:cxn modelId="{2B4463D6-2D56-DA46-B55E-00D2F19705B9}" type="presOf" srcId="{C56BE2C3-36A8-ED44-A979-A78DE6FECFFC}" destId="{C14B3E54-491E-D546-A31E-0EF057DBE2FE}" srcOrd="0" destOrd="0" presId="urn:microsoft.com/office/officeart/2005/8/layout/vList2"/>
    <dgm:cxn modelId="{1A2360D9-4CC4-EE4B-BC4E-9C96232DBCCD}" srcId="{0F833F32-048C-45D1-B6AC-EC65EEE9AA00}" destId="{C56BE2C3-36A8-ED44-A979-A78DE6FECFFC}" srcOrd="2" destOrd="0" parTransId="{CF846507-B09C-854A-BBB9-275475FB08F5}" sibTransId="{F6E5C7AA-44F0-F84A-A4D6-F28C928BFBB6}"/>
    <dgm:cxn modelId="{E28F069C-10AD-8047-9D46-19AD35C2EAEC}" type="presParOf" srcId="{15D02903-173E-4ECA-B5CE-B0BF327A7D05}" destId="{9F01A712-477E-A44A-B6C8-F09CE6A81DD5}" srcOrd="0" destOrd="0" presId="urn:microsoft.com/office/officeart/2005/8/layout/vList2"/>
    <dgm:cxn modelId="{B10AD9B9-8756-0643-B288-9622A800A0C6}" type="presParOf" srcId="{15D02903-173E-4ECA-B5CE-B0BF327A7D05}" destId="{58BB130B-7BF8-1E45-9C46-E6A7293CA052}" srcOrd="1" destOrd="0" presId="urn:microsoft.com/office/officeart/2005/8/layout/vList2"/>
    <dgm:cxn modelId="{65C939ED-FC7B-E34E-BB15-26511C2791D1}" type="presParOf" srcId="{15D02903-173E-4ECA-B5CE-B0BF327A7D05}" destId="{C365F9EC-E0BC-0542-BA70-830871CE9CC3}" srcOrd="2" destOrd="0" presId="urn:microsoft.com/office/officeart/2005/8/layout/vList2"/>
    <dgm:cxn modelId="{8B96DAAE-37EF-ED43-AC70-2E287C551781}" type="presParOf" srcId="{15D02903-173E-4ECA-B5CE-B0BF327A7D05}" destId="{09C30100-0111-B64D-92D7-1BE9FA84F416}" srcOrd="3" destOrd="0" presId="urn:microsoft.com/office/officeart/2005/8/layout/vList2"/>
    <dgm:cxn modelId="{8F3F3F0E-25DD-FC4D-BD0C-589D93DCCF56}" type="presParOf" srcId="{15D02903-173E-4ECA-B5CE-B0BF327A7D05}" destId="{C14B3E54-491E-D546-A31E-0EF057DBE2F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7719672-0B3C-4972-9C9D-8DB644157F0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7C28EF1-4566-4268-8AB3-B66B3CAE3D58}" type="pres">
      <dgm:prSet presAssocID="{87719672-0B3C-4972-9C9D-8DB644157F0A}" presName="root" presStyleCnt="0">
        <dgm:presLayoutVars>
          <dgm:dir/>
          <dgm:resizeHandles val="exact"/>
        </dgm:presLayoutVars>
      </dgm:prSet>
      <dgm:spPr/>
    </dgm:pt>
  </dgm:ptLst>
  <dgm:cxnLst>
    <dgm:cxn modelId="{535219EF-E13A-4FBB-8B8E-017F815B732A}" type="presOf" srcId="{87719672-0B3C-4972-9C9D-8DB644157F0A}" destId="{07C28EF1-4566-4268-8AB3-B66B3CAE3D58}" srcOrd="0" destOrd="0" presId="urn:microsoft.com/office/officeart/2018/2/layout/IconVerticalSolidList"/>
  </dgm:cxnLst>
  <dgm:bg>
    <a:blipFill>
      <a:blip xmlns:r="http://schemas.openxmlformats.org/officeDocument/2006/relationships" r:embed="rId1">
        <a:extLst>
          <a:ext uri="{28A0092B-C50C-407E-A947-70E740481C1C}">
            <a14:useLocalDpi xmlns:a14="http://schemas.microsoft.com/office/drawing/2010/main" val="0"/>
          </a:ext>
        </a:extLst>
      </a:blip>
      <a:stretch>
        <a:fillRect/>
      </a:stretch>
    </a:blip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E044730-B485-4217-A12C-BEDEF8C110EF}"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B128E0AA-9FDA-49CF-9CC8-08329C0F38F9}">
      <dgm:prSet/>
      <dgm:spPr/>
      <dgm:t>
        <a:bodyPr/>
        <a:lstStyle/>
        <a:p>
          <a:r>
            <a:rPr lang="en-US" dirty="0"/>
            <a:t>Compared to our task, input the age, gender, net-time and time difference to predict the position seems to be more useful in big-data statistical issues.</a:t>
          </a:r>
        </a:p>
      </dgm:t>
    </dgm:pt>
    <dgm:pt modelId="{764C3408-07B6-421B-A2D4-35C08DE024A9}" type="sibTrans" cxnId="{FF225104-DFC4-4219-BD43-913918579CEF}">
      <dgm:prSet/>
      <dgm:spPr/>
      <dgm:t>
        <a:bodyPr/>
        <a:lstStyle/>
        <a:p>
          <a:endParaRPr lang="en-US"/>
        </a:p>
      </dgm:t>
    </dgm:pt>
    <dgm:pt modelId="{12836BB7-9331-43CA-81B4-EFE69E80A179}" type="parTrans" cxnId="{FF225104-DFC4-4219-BD43-913918579CEF}">
      <dgm:prSet/>
      <dgm:spPr/>
      <dgm:t>
        <a:bodyPr/>
        <a:lstStyle/>
        <a:p>
          <a:endParaRPr lang="en-US"/>
        </a:p>
      </dgm:t>
    </dgm:pt>
    <dgm:pt modelId="{C7A5B25E-EA83-4C4B-98E2-CDBD64E222EB}">
      <dgm:prSet/>
      <dgm:spPr/>
      <dgm:t>
        <a:bodyPr/>
        <a:lstStyle/>
        <a:p>
          <a:endParaRPr lang="en-US" dirty="0"/>
        </a:p>
      </dgm:t>
    </dgm:pt>
    <dgm:pt modelId="{DB7E645D-1217-4F13-AABF-17EF9D4FF372}" type="sibTrans" cxnId="{7AA9A4D1-C749-4291-962F-8AABE16EB3B5}">
      <dgm:prSet/>
      <dgm:spPr/>
      <dgm:t>
        <a:bodyPr/>
        <a:lstStyle/>
        <a:p>
          <a:endParaRPr lang="en-US"/>
        </a:p>
      </dgm:t>
    </dgm:pt>
    <dgm:pt modelId="{68324508-9123-469A-9EA4-0187C7C61C6C}" type="parTrans" cxnId="{7AA9A4D1-C749-4291-962F-8AABE16EB3B5}">
      <dgm:prSet/>
      <dgm:spPr/>
      <dgm:t>
        <a:bodyPr/>
        <a:lstStyle/>
        <a:p>
          <a:endParaRPr lang="en-US"/>
        </a:p>
      </dgm:t>
    </dgm:pt>
    <dgm:pt modelId="{8541BEA2-AE48-4EF8-B0C4-732653E4C9FE}" type="pres">
      <dgm:prSet presAssocID="{0E044730-B485-4217-A12C-BEDEF8C110EF}" presName="linear" presStyleCnt="0">
        <dgm:presLayoutVars>
          <dgm:animLvl val="lvl"/>
          <dgm:resizeHandles val="exact"/>
        </dgm:presLayoutVars>
      </dgm:prSet>
      <dgm:spPr/>
    </dgm:pt>
    <dgm:pt modelId="{88288408-B577-4D85-A95A-A80953D60F08}" type="pres">
      <dgm:prSet presAssocID="{C7A5B25E-EA83-4C4B-98E2-CDBD64E222EB}" presName="parentText" presStyleLbl="node1" presStyleIdx="0" presStyleCnt="2">
        <dgm:presLayoutVars>
          <dgm:chMax val="0"/>
          <dgm:bulletEnabled val="1"/>
        </dgm:presLayoutVars>
      </dgm:prSet>
      <dgm:spPr/>
    </dgm:pt>
    <dgm:pt modelId="{543A8705-C175-47B2-9541-53CBF0FA9268}" type="pres">
      <dgm:prSet presAssocID="{DB7E645D-1217-4F13-AABF-17EF9D4FF372}" presName="spacer" presStyleCnt="0"/>
      <dgm:spPr/>
    </dgm:pt>
    <dgm:pt modelId="{3AF423E0-B1EC-42B6-958C-1D72709DF07E}" type="pres">
      <dgm:prSet presAssocID="{B128E0AA-9FDA-49CF-9CC8-08329C0F38F9}" presName="parentText" presStyleLbl="node1" presStyleIdx="1" presStyleCnt="2" custScaleY="179446">
        <dgm:presLayoutVars>
          <dgm:chMax val="0"/>
          <dgm:bulletEnabled val="1"/>
        </dgm:presLayoutVars>
      </dgm:prSet>
      <dgm:spPr/>
    </dgm:pt>
  </dgm:ptLst>
  <dgm:cxnLst>
    <dgm:cxn modelId="{FF225104-DFC4-4219-BD43-913918579CEF}" srcId="{0E044730-B485-4217-A12C-BEDEF8C110EF}" destId="{B128E0AA-9FDA-49CF-9CC8-08329C0F38F9}" srcOrd="1" destOrd="0" parTransId="{12836BB7-9331-43CA-81B4-EFE69E80A179}" sibTransId="{764C3408-07B6-421B-A2D4-35C08DE024A9}"/>
    <dgm:cxn modelId="{C66E4643-44CB-4F60-89E5-7EB387E3D0E6}" type="presOf" srcId="{B128E0AA-9FDA-49CF-9CC8-08329C0F38F9}" destId="{3AF423E0-B1EC-42B6-958C-1D72709DF07E}" srcOrd="0" destOrd="0" presId="urn:microsoft.com/office/officeart/2005/8/layout/vList2"/>
    <dgm:cxn modelId="{AEE26757-34B3-49A9-9788-D3DC6C33000B}" type="presOf" srcId="{C7A5B25E-EA83-4C4B-98E2-CDBD64E222EB}" destId="{88288408-B577-4D85-A95A-A80953D60F08}" srcOrd="0" destOrd="0" presId="urn:microsoft.com/office/officeart/2005/8/layout/vList2"/>
    <dgm:cxn modelId="{3A4206B4-D508-41F2-9DDF-B0C2203F3487}" type="presOf" srcId="{0E044730-B485-4217-A12C-BEDEF8C110EF}" destId="{8541BEA2-AE48-4EF8-B0C4-732653E4C9FE}" srcOrd="0" destOrd="0" presId="urn:microsoft.com/office/officeart/2005/8/layout/vList2"/>
    <dgm:cxn modelId="{7AA9A4D1-C749-4291-962F-8AABE16EB3B5}" srcId="{0E044730-B485-4217-A12C-BEDEF8C110EF}" destId="{C7A5B25E-EA83-4C4B-98E2-CDBD64E222EB}" srcOrd="0" destOrd="0" parTransId="{68324508-9123-469A-9EA4-0187C7C61C6C}" sibTransId="{DB7E645D-1217-4F13-AABF-17EF9D4FF372}"/>
    <dgm:cxn modelId="{F0EF2B5A-3D51-4775-B246-64F2D86A62B2}" type="presParOf" srcId="{8541BEA2-AE48-4EF8-B0C4-732653E4C9FE}" destId="{88288408-B577-4D85-A95A-A80953D60F08}" srcOrd="0" destOrd="0" presId="urn:microsoft.com/office/officeart/2005/8/layout/vList2"/>
    <dgm:cxn modelId="{34A5F756-D5BB-4828-A8F7-196B93A3509E}" type="presParOf" srcId="{8541BEA2-AE48-4EF8-B0C4-732653E4C9FE}" destId="{543A8705-C175-47B2-9541-53CBF0FA9268}" srcOrd="1" destOrd="0" presId="urn:microsoft.com/office/officeart/2005/8/layout/vList2"/>
    <dgm:cxn modelId="{A1F81257-0E40-4B2A-B999-D411405BEC51}" type="presParOf" srcId="{8541BEA2-AE48-4EF8-B0C4-732653E4C9FE}" destId="{3AF423E0-B1EC-42B6-958C-1D72709DF07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11A154B-C75B-4235-8208-C2005890C30D}"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53043A3A-F243-4E81-901F-A7DC3B9CF8D7}">
      <dgm:prSet custT="1"/>
      <dgm:spPr/>
      <dgm:t>
        <a:bodyPr/>
        <a:lstStyle/>
        <a:p>
          <a:r>
            <a:rPr lang="en-US" sz="3000" b="1" kern="1200" dirty="0">
              <a:solidFill>
                <a:prstClr val="white"/>
              </a:solidFill>
              <a:latin typeface="Century Gothic" panose="020B0502020202020204"/>
              <a:ea typeface="+mn-ea"/>
              <a:cs typeface="+mn-cs"/>
            </a:rPr>
            <a:t>Self implement, spark and tensor flow are reasonably well in the case</a:t>
          </a:r>
        </a:p>
      </dgm:t>
    </dgm:pt>
    <dgm:pt modelId="{87319AC8-FB89-4FBE-8BCF-565A711ACE40}" type="parTrans" cxnId="{D9572C4A-2C23-495F-9346-E5B409CAC491}">
      <dgm:prSet/>
      <dgm:spPr/>
      <dgm:t>
        <a:bodyPr/>
        <a:lstStyle/>
        <a:p>
          <a:endParaRPr lang="en-US"/>
        </a:p>
      </dgm:t>
    </dgm:pt>
    <dgm:pt modelId="{9FAF3318-A02A-4608-9430-6C0EE095E9BC}" type="sibTrans" cxnId="{D9572C4A-2C23-495F-9346-E5B409CAC491}">
      <dgm:prSet/>
      <dgm:spPr/>
      <dgm:t>
        <a:bodyPr/>
        <a:lstStyle/>
        <a:p>
          <a:endParaRPr lang="en-US"/>
        </a:p>
      </dgm:t>
    </dgm:pt>
    <dgm:pt modelId="{C0401742-881E-48D5-AB1F-C0349DEB83DC}">
      <dgm:prSet custT="1"/>
      <dgm:spPr/>
      <dgm:t>
        <a:bodyPr/>
        <a:lstStyle/>
        <a:p>
          <a:pPr marL="0" lvl="0" indent="0" algn="l" defTabSz="1333500">
            <a:lnSpc>
              <a:spcPct val="90000"/>
            </a:lnSpc>
            <a:spcBef>
              <a:spcPct val="0"/>
            </a:spcBef>
            <a:spcAft>
              <a:spcPct val="35000"/>
            </a:spcAft>
            <a:buNone/>
          </a:pPr>
          <a:r>
            <a:rPr lang="en-US" sz="3000" b="1" kern="1200" dirty="0">
              <a:solidFill>
                <a:prstClr val="white"/>
              </a:solidFill>
              <a:latin typeface="Century Gothic" panose="020B0502020202020204"/>
              <a:ea typeface="+mn-ea"/>
              <a:cs typeface="+mn-cs"/>
            </a:rPr>
            <a:t>Besides the models, blocking is also important </a:t>
          </a:r>
        </a:p>
      </dgm:t>
    </dgm:pt>
    <dgm:pt modelId="{D4187B45-11BF-4D16-AE94-729760B00CA4}" type="parTrans" cxnId="{80961099-87EF-40D4-97B5-48D06A2125FF}">
      <dgm:prSet/>
      <dgm:spPr/>
      <dgm:t>
        <a:bodyPr/>
        <a:lstStyle/>
        <a:p>
          <a:endParaRPr lang="en-US"/>
        </a:p>
      </dgm:t>
    </dgm:pt>
    <dgm:pt modelId="{4F824020-0685-4A1F-BD81-0EE1694EF16D}" type="sibTrans" cxnId="{80961099-87EF-40D4-97B5-48D06A2125FF}">
      <dgm:prSet/>
      <dgm:spPr/>
      <dgm:t>
        <a:bodyPr/>
        <a:lstStyle/>
        <a:p>
          <a:endParaRPr lang="en-US"/>
        </a:p>
      </dgm:t>
    </dgm:pt>
    <dgm:pt modelId="{5193BACE-38EF-49F2-BBB1-1EA68224C8F1}">
      <dgm:prSet custT="1"/>
      <dgm:spPr/>
      <dgm:t>
        <a:bodyPr/>
        <a:lstStyle/>
        <a:p>
          <a:pPr marL="0" lvl="0" indent="0" algn="l" defTabSz="1333500">
            <a:lnSpc>
              <a:spcPct val="90000"/>
            </a:lnSpc>
            <a:spcBef>
              <a:spcPct val="0"/>
            </a:spcBef>
            <a:spcAft>
              <a:spcPct val="35000"/>
            </a:spcAft>
            <a:buNone/>
          </a:pPr>
          <a:r>
            <a:rPr lang="en-US" sz="3000" b="1" kern="1200" dirty="0">
              <a:solidFill>
                <a:prstClr val="white"/>
              </a:solidFill>
              <a:latin typeface="Century Gothic" panose="020B0502020202020204"/>
              <a:ea typeface="+mn-ea"/>
              <a:cs typeface="+mn-cs"/>
            </a:rPr>
            <a:t>May be a quite popular in probabilistically match tool</a:t>
          </a:r>
        </a:p>
      </dgm:t>
    </dgm:pt>
    <dgm:pt modelId="{70978CDD-DDB1-4685-828B-67035C3E9BB5}" type="parTrans" cxnId="{7FF6C2C2-85CB-422C-8570-40769D350477}">
      <dgm:prSet/>
      <dgm:spPr/>
      <dgm:t>
        <a:bodyPr/>
        <a:lstStyle/>
        <a:p>
          <a:endParaRPr lang="en-US"/>
        </a:p>
      </dgm:t>
    </dgm:pt>
    <dgm:pt modelId="{24F4872B-36FF-4760-98AD-7ADA0DDB31EB}" type="sibTrans" cxnId="{7FF6C2C2-85CB-422C-8570-40769D350477}">
      <dgm:prSet/>
      <dgm:spPr/>
      <dgm:t>
        <a:bodyPr/>
        <a:lstStyle/>
        <a:p>
          <a:endParaRPr lang="en-US"/>
        </a:p>
      </dgm:t>
    </dgm:pt>
    <dgm:pt modelId="{976BAAB3-53E3-4E47-A47B-E8C62B2CD05B}" type="pres">
      <dgm:prSet presAssocID="{A11A154B-C75B-4235-8208-C2005890C30D}" presName="linear" presStyleCnt="0">
        <dgm:presLayoutVars>
          <dgm:animLvl val="lvl"/>
          <dgm:resizeHandles val="exact"/>
        </dgm:presLayoutVars>
      </dgm:prSet>
      <dgm:spPr/>
    </dgm:pt>
    <dgm:pt modelId="{2A1DC3DF-7EFE-4BE3-982C-282497C34335}" type="pres">
      <dgm:prSet presAssocID="{53043A3A-F243-4E81-901F-A7DC3B9CF8D7}" presName="parentText" presStyleLbl="node1" presStyleIdx="0" presStyleCnt="3">
        <dgm:presLayoutVars>
          <dgm:chMax val="0"/>
          <dgm:bulletEnabled val="1"/>
        </dgm:presLayoutVars>
      </dgm:prSet>
      <dgm:spPr/>
    </dgm:pt>
    <dgm:pt modelId="{561E9FFC-C9D7-45D6-B505-C4001ED784CC}" type="pres">
      <dgm:prSet presAssocID="{9FAF3318-A02A-4608-9430-6C0EE095E9BC}" presName="spacer" presStyleCnt="0"/>
      <dgm:spPr/>
    </dgm:pt>
    <dgm:pt modelId="{CA9B36F3-F737-4FE1-BA29-333498053307}" type="pres">
      <dgm:prSet presAssocID="{C0401742-881E-48D5-AB1F-C0349DEB83DC}" presName="parentText" presStyleLbl="node1" presStyleIdx="1" presStyleCnt="3">
        <dgm:presLayoutVars>
          <dgm:chMax val="0"/>
          <dgm:bulletEnabled val="1"/>
        </dgm:presLayoutVars>
      </dgm:prSet>
      <dgm:spPr/>
    </dgm:pt>
    <dgm:pt modelId="{E3BEF0B4-CC28-4266-9A3D-00421D2250F2}" type="pres">
      <dgm:prSet presAssocID="{4F824020-0685-4A1F-BD81-0EE1694EF16D}" presName="spacer" presStyleCnt="0"/>
      <dgm:spPr/>
    </dgm:pt>
    <dgm:pt modelId="{256A3707-93DD-49C0-92E1-99126B5AB575}" type="pres">
      <dgm:prSet presAssocID="{5193BACE-38EF-49F2-BBB1-1EA68224C8F1}" presName="parentText" presStyleLbl="node1" presStyleIdx="2" presStyleCnt="3">
        <dgm:presLayoutVars>
          <dgm:chMax val="0"/>
          <dgm:bulletEnabled val="1"/>
        </dgm:presLayoutVars>
      </dgm:prSet>
      <dgm:spPr/>
    </dgm:pt>
  </dgm:ptLst>
  <dgm:cxnLst>
    <dgm:cxn modelId="{D9572C4A-2C23-495F-9346-E5B409CAC491}" srcId="{A11A154B-C75B-4235-8208-C2005890C30D}" destId="{53043A3A-F243-4E81-901F-A7DC3B9CF8D7}" srcOrd="0" destOrd="0" parTransId="{87319AC8-FB89-4FBE-8BCF-565A711ACE40}" sibTransId="{9FAF3318-A02A-4608-9430-6C0EE095E9BC}"/>
    <dgm:cxn modelId="{2AA5694C-9640-497A-8399-9B951B733FED}" type="presOf" srcId="{C0401742-881E-48D5-AB1F-C0349DEB83DC}" destId="{CA9B36F3-F737-4FE1-BA29-333498053307}" srcOrd="0" destOrd="0" presId="urn:microsoft.com/office/officeart/2005/8/layout/vList2"/>
    <dgm:cxn modelId="{80961099-87EF-40D4-97B5-48D06A2125FF}" srcId="{A11A154B-C75B-4235-8208-C2005890C30D}" destId="{C0401742-881E-48D5-AB1F-C0349DEB83DC}" srcOrd="1" destOrd="0" parTransId="{D4187B45-11BF-4D16-AE94-729760B00CA4}" sibTransId="{4F824020-0685-4A1F-BD81-0EE1694EF16D}"/>
    <dgm:cxn modelId="{5A139EB4-F142-40E5-9287-6BB32ABD843B}" type="presOf" srcId="{5193BACE-38EF-49F2-BBB1-1EA68224C8F1}" destId="{256A3707-93DD-49C0-92E1-99126B5AB575}" srcOrd="0" destOrd="0" presId="urn:microsoft.com/office/officeart/2005/8/layout/vList2"/>
    <dgm:cxn modelId="{7FF6C2C2-85CB-422C-8570-40769D350477}" srcId="{A11A154B-C75B-4235-8208-C2005890C30D}" destId="{5193BACE-38EF-49F2-BBB1-1EA68224C8F1}" srcOrd="2" destOrd="0" parTransId="{70978CDD-DDB1-4685-828B-67035C3E9BB5}" sibTransId="{24F4872B-36FF-4760-98AD-7ADA0DDB31EB}"/>
    <dgm:cxn modelId="{97FFEEDF-B5A4-4C74-83A5-C1515BEC7C59}" type="presOf" srcId="{53043A3A-F243-4E81-901F-A7DC3B9CF8D7}" destId="{2A1DC3DF-7EFE-4BE3-982C-282497C34335}" srcOrd="0" destOrd="0" presId="urn:microsoft.com/office/officeart/2005/8/layout/vList2"/>
    <dgm:cxn modelId="{A277DDE0-E769-454B-B1F9-A2E34686A75D}" type="presOf" srcId="{A11A154B-C75B-4235-8208-C2005890C30D}" destId="{976BAAB3-53E3-4E47-A47B-E8C62B2CD05B}" srcOrd="0" destOrd="0" presId="urn:microsoft.com/office/officeart/2005/8/layout/vList2"/>
    <dgm:cxn modelId="{372BC32B-709B-4DB3-BD4E-5A6990962BC5}" type="presParOf" srcId="{976BAAB3-53E3-4E47-A47B-E8C62B2CD05B}" destId="{2A1DC3DF-7EFE-4BE3-982C-282497C34335}" srcOrd="0" destOrd="0" presId="urn:microsoft.com/office/officeart/2005/8/layout/vList2"/>
    <dgm:cxn modelId="{677001A8-B5BE-417D-B0DA-92D339E95745}" type="presParOf" srcId="{976BAAB3-53E3-4E47-A47B-E8C62B2CD05B}" destId="{561E9FFC-C9D7-45D6-B505-C4001ED784CC}" srcOrd="1" destOrd="0" presId="urn:microsoft.com/office/officeart/2005/8/layout/vList2"/>
    <dgm:cxn modelId="{0C12CDFC-901D-4DAA-BF03-84B9192E9FCE}" type="presParOf" srcId="{976BAAB3-53E3-4E47-A47B-E8C62B2CD05B}" destId="{CA9B36F3-F737-4FE1-BA29-333498053307}" srcOrd="2" destOrd="0" presId="urn:microsoft.com/office/officeart/2005/8/layout/vList2"/>
    <dgm:cxn modelId="{3A246CC4-AD1A-4B0C-B185-CDA3D414EE03}" type="presParOf" srcId="{976BAAB3-53E3-4E47-A47B-E8C62B2CD05B}" destId="{E3BEF0B4-CC28-4266-9A3D-00421D2250F2}" srcOrd="3" destOrd="0" presId="urn:microsoft.com/office/officeart/2005/8/layout/vList2"/>
    <dgm:cxn modelId="{DFD53B9F-A119-4239-A928-DDB59C42E821}" type="presParOf" srcId="{976BAAB3-53E3-4E47-A47B-E8C62B2CD05B}" destId="{256A3707-93DD-49C0-92E1-99126B5AB57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11A154B-C75B-4235-8208-C2005890C30D}"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53043A3A-F243-4E81-901F-A7DC3B9CF8D7}">
      <dgm:prSet custT="1"/>
      <dgm:spPr/>
      <dgm:t>
        <a:bodyPr/>
        <a:lstStyle/>
        <a:p>
          <a:r>
            <a:rPr lang="en-US" sz="3000" b="1" kern="1200" dirty="0">
              <a:solidFill>
                <a:prstClr val="white"/>
              </a:solidFill>
              <a:latin typeface="Century Gothic" panose="020B0502020202020204"/>
              <a:ea typeface="+mn-ea"/>
              <a:cs typeface="+mn-cs"/>
            </a:rPr>
            <a:t>Quite good dataset and nice  focused pre-processing, similar  results in the end</a:t>
          </a:r>
        </a:p>
      </dgm:t>
    </dgm:pt>
    <dgm:pt modelId="{87319AC8-FB89-4FBE-8BCF-565A711ACE40}" type="parTrans" cxnId="{D9572C4A-2C23-495F-9346-E5B409CAC491}">
      <dgm:prSet/>
      <dgm:spPr/>
      <dgm:t>
        <a:bodyPr/>
        <a:lstStyle/>
        <a:p>
          <a:endParaRPr lang="en-US"/>
        </a:p>
      </dgm:t>
    </dgm:pt>
    <dgm:pt modelId="{9FAF3318-A02A-4608-9430-6C0EE095E9BC}" type="sibTrans" cxnId="{D9572C4A-2C23-495F-9346-E5B409CAC491}">
      <dgm:prSet/>
      <dgm:spPr/>
      <dgm:t>
        <a:bodyPr/>
        <a:lstStyle/>
        <a:p>
          <a:endParaRPr lang="en-US"/>
        </a:p>
      </dgm:t>
    </dgm:pt>
    <dgm:pt modelId="{C0401742-881E-48D5-AB1F-C0349DEB83DC}">
      <dgm:prSet/>
      <dgm:spPr/>
      <dgm:t>
        <a:bodyPr/>
        <a:lstStyle/>
        <a:p>
          <a:r>
            <a:rPr lang="en-AU" b="1" dirty="0"/>
            <a:t>Redundant (matched) records are apparently less than normal cases as the character of Data Volume</a:t>
          </a:r>
          <a:endParaRPr lang="en-US" b="1" dirty="0"/>
        </a:p>
      </dgm:t>
    </dgm:pt>
    <dgm:pt modelId="{D4187B45-11BF-4D16-AE94-729760B00CA4}" type="parTrans" cxnId="{80961099-87EF-40D4-97B5-48D06A2125FF}">
      <dgm:prSet/>
      <dgm:spPr/>
      <dgm:t>
        <a:bodyPr/>
        <a:lstStyle/>
        <a:p>
          <a:endParaRPr lang="en-US"/>
        </a:p>
      </dgm:t>
    </dgm:pt>
    <dgm:pt modelId="{4F824020-0685-4A1F-BD81-0EE1694EF16D}" type="sibTrans" cxnId="{80961099-87EF-40D4-97B5-48D06A2125FF}">
      <dgm:prSet/>
      <dgm:spPr/>
      <dgm:t>
        <a:bodyPr/>
        <a:lstStyle/>
        <a:p>
          <a:endParaRPr lang="en-US"/>
        </a:p>
      </dgm:t>
    </dgm:pt>
    <dgm:pt modelId="{5193BACE-38EF-49F2-BBB1-1EA68224C8F1}">
      <dgm:prSet custT="1"/>
      <dgm:spPr/>
      <dgm:t>
        <a:bodyPr/>
        <a:lstStyle/>
        <a:p>
          <a:pPr marL="0" lvl="0" indent="0" algn="l" defTabSz="1333500">
            <a:lnSpc>
              <a:spcPct val="90000"/>
            </a:lnSpc>
            <a:spcBef>
              <a:spcPct val="0"/>
            </a:spcBef>
            <a:spcAft>
              <a:spcPct val="35000"/>
            </a:spcAft>
            <a:buNone/>
          </a:pPr>
          <a:r>
            <a:rPr lang="en-AU" sz="3000" b="1" kern="1200" dirty="0">
              <a:solidFill>
                <a:prstClr val="white"/>
              </a:solidFill>
              <a:latin typeface="Century Gothic" panose="020B0502020202020204"/>
              <a:ea typeface="+mn-ea"/>
              <a:cs typeface="+mn-cs"/>
            </a:rPr>
            <a:t>Real cases and implements are combined with human control too</a:t>
          </a:r>
          <a:endParaRPr lang="en-US" sz="3000" b="1" kern="1200" dirty="0">
            <a:solidFill>
              <a:prstClr val="white"/>
            </a:solidFill>
            <a:latin typeface="Century Gothic" panose="020B0502020202020204"/>
            <a:ea typeface="+mn-ea"/>
            <a:cs typeface="+mn-cs"/>
          </a:endParaRPr>
        </a:p>
      </dgm:t>
    </dgm:pt>
    <dgm:pt modelId="{70978CDD-DDB1-4685-828B-67035C3E9BB5}" type="parTrans" cxnId="{7FF6C2C2-85CB-422C-8570-40769D350477}">
      <dgm:prSet/>
      <dgm:spPr/>
      <dgm:t>
        <a:bodyPr/>
        <a:lstStyle/>
        <a:p>
          <a:endParaRPr lang="en-US"/>
        </a:p>
      </dgm:t>
    </dgm:pt>
    <dgm:pt modelId="{24F4872B-36FF-4760-98AD-7ADA0DDB31EB}" type="sibTrans" cxnId="{7FF6C2C2-85CB-422C-8570-40769D350477}">
      <dgm:prSet/>
      <dgm:spPr/>
      <dgm:t>
        <a:bodyPr/>
        <a:lstStyle/>
        <a:p>
          <a:endParaRPr lang="en-US"/>
        </a:p>
      </dgm:t>
    </dgm:pt>
    <dgm:pt modelId="{976BAAB3-53E3-4E47-A47B-E8C62B2CD05B}" type="pres">
      <dgm:prSet presAssocID="{A11A154B-C75B-4235-8208-C2005890C30D}" presName="linear" presStyleCnt="0">
        <dgm:presLayoutVars>
          <dgm:animLvl val="lvl"/>
          <dgm:resizeHandles val="exact"/>
        </dgm:presLayoutVars>
      </dgm:prSet>
      <dgm:spPr/>
    </dgm:pt>
    <dgm:pt modelId="{2A1DC3DF-7EFE-4BE3-982C-282497C34335}" type="pres">
      <dgm:prSet presAssocID="{53043A3A-F243-4E81-901F-A7DC3B9CF8D7}" presName="parentText" presStyleLbl="node1" presStyleIdx="0" presStyleCnt="3">
        <dgm:presLayoutVars>
          <dgm:chMax val="0"/>
          <dgm:bulletEnabled val="1"/>
        </dgm:presLayoutVars>
      </dgm:prSet>
      <dgm:spPr/>
    </dgm:pt>
    <dgm:pt modelId="{561E9FFC-C9D7-45D6-B505-C4001ED784CC}" type="pres">
      <dgm:prSet presAssocID="{9FAF3318-A02A-4608-9430-6C0EE095E9BC}" presName="spacer" presStyleCnt="0"/>
      <dgm:spPr/>
    </dgm:pt>
    <dgm:pt modelId="{CA9B36F3-F737-4FE1-BA29-333498053307}" type="pres">
      <dgm:prSet presAssocID="{C0401742-881E-48D5-AB1F-C0349DEB83DC}" presName="parentText" presStyleLbl="node1" presStyleIdx="1" presStyleCnt="3">
        <dgm:presLayoutVars>
          <dgm:chMax val="0"/>
          <dgm:bulletEnabled val="1"/>
        </dgm:presLayoutVars>
      </dgm:prSet>
      <dgm:spPr/>
    </dgm:pt>
    <dgm:pt modelId="{E3BEF0B4-CC28-4266-9A3D-00421D2250F2}" type="pres">
      <dgm:prSet presAssocID="{4F824020-0685-4A1F-BD81-0EE1694EF16D}" presName="spacer" presStyleCnt="0"/>
      <dgm:spPr/>
    </dgm:pt>
    <dgm:pt modelId="{256A3707-93DD-49C0-92E1-99126B5AB575}" type="pres">
      <dgm:prSet presAssocID="{5193BACE-38EF-49F2-BBB1-1EA68224C8F1}" presName="parentText" presStyleLbl="node1" presStyleIdx="2" presStyleCnt="3">
        <dgm:presLayoutVars>
          <dgm:chMax val="0"/>
          <dgm:bulletEnabled val="1"/>
        </dgm:presLayoutVars>
      </dgm:prSet>
      <dgm:spPr/>
    </dgm:pt>
  </dgm:ptLst>
  <dgm:cxnLst>
    <dgm:cxn modelId="{D9572C4A-2C23-495F-9346-E5B409CAC491}" srcId="{A11A154B-C75B-4235-8208-C2005890C30D}" destId="{53043A3A-F243-4E81-901F-A7DC3B9CF8D7}" srcOrd="0" destOrd="0" parTransId="{87319AC8-FB89-4FBE-8BCF-565A711ACE40}" sibTransId="{9FAF3318-A02A-4608-9430-6C0EE095E9BC}"/>
    <dgm:cxn modelId="{2AA5694C-9640-497A-8399-9B951B733FED}" type="presOf" srcId="{C0401742-881E-48D5-AB1F-C0349DEB83DC}" destId="{CA9B36F3-F737-4FE1-BA29-333498053307}" srcOrd="0" destOrd="0" presId="urn:microsoft.com/office/officeart/2005/8/layout/vList2"/>
    <dgm:cxn modelId="{80961099-87EF-40D4-97B5-48D06A2125FF}" srcId="{A11A154B-C75B-4235-8208-C2005890C30D}" destId="{C0401742-881E-48D5-AB1F-C0349DEB83DC}" srcOrd="1" destOrd="0" parTransId="{D4187B45-11BF-4D16-AE94-729760B00CA4}" sibTransId="{4F824020-0685-4A1F-BD81-0EE1694EF16D}"/>
    <dgm:cxn modelId="{5A139EB4-F142-40E5-9287-6BB32ABD843B}" type="presOf" srcId="{5193BACE-38EF-49F2-BBB1-1EA68224C8F1}" destId="{256A3707-93DD-49C0-92E1-99126B5AB575}" srcOrd="0" destOrd="0" presId="urn:microsoft.com/office/officeart/2005/8/layout/vList2"/>
    <dgm:cxn modelId="{7FF6C2C2-85CB-422C-8570-40769D350477}" srcId="{A11A154B-C75B-4235-8208-C2005890C30D}" destId="{5193BACE-38EF-49F2-BBB1-1EA68224C8F1}" srcOrd="2" destOrd="0" parTransId="{70978CDD-DDB1-4685-828B-67035C3E9BB5}" sibTransId="{24F4872B-36FF-4760-98AD-7ADA0DDB31EB}"/>
    <dgm:cxn modelId="{97FFEEDF-B5A4-4C74-83A5-C1515BEC7C59}" type="presOf" srcId="{53043A3A-F243-4E81-901F-A7DC3B9CF8D7}" destId="{2A1DC3DF-7EFE-4BE3-982C-282497C34335}" srcOrd="0" destOrd="0" presId="urn:microsoft.com/office/officeart/2005/8/layout/vList2"/>
    <dgm:cxn modelId="{A277DDE0-E769-454B-B1F9-A2E34686A75D}" type="presOf" srcId="{A11A154B-C75B-4235-8208-C2005890C30D}" destId="{976BAAB3-53E3-4E47-A47B-E8C62B2CD05B}" srcOrd="0" destOrd="0" presId="urn:microsoft.com/office/officeart/2005/8/layout/vList2"/>
    <dgm:cxn modelId="{372BC32B-709B-4DB3-BD4E-5A6990962BC5}" type="presParOf" srcId="{976BAAB3-53E3-4E47-A47B-E8C62B2CD05B}" destId="{2A1DC3DF-7EFE-4BE3-982C-282497C34335}" srcOrd="0" destOrd="0" presId="urn:microsoft.com/office/officeart/2005/8/layout/vList2"/>
    <dgm:cxn modelId="{677001A8-B5BE-417D-B0DA-92D339E95745}" type="presParOf" srcId="{976BAAB3-53E3-4E47-A47B-E8C62B2CD05B}" destId="{561E9FFC-C9D7-45D6-B505-C4001ED784CC}" srcOrd="1" destOrd="0" presId="urn:microsoft.com/office/officeart/2005/8/layout/vList2"/>
    <dgm:cxn modelId="{0C12CDFC-901D-4DAA-BF03-84B9192E9FCE}" type="presParOf" srcId="{976BAAB3-53E3-4E47-A47B-E8C62B2CD05B}" destId="{CA9B36F3-F737-4FE1-BA29-333498053307}" srcOrd="2" destOrd="0" presId="urn:microsoft.com/office/officeart/2005/8/layout/vList2"/>
    <dgm:cxn modelId="{3A246CC4-AD1A-4B0C-B185-CDA3D414EE03}" type="presParOf" srcId="{976BAAB3-53E3-4E47-A47B-E8C62B2CD05B}" destId="{E3BEF0B4-CC28-4266-9A3D-00421D2250F2}" srcOrd="3" destOrd="0" presId="urn:microsoft.com/office/officeart/2005/8/layout/vList2"/>
    <dgm:cxn modelId="{DFD53B9F-A119-4239-A928-DDB59C42E821}" type="presParOf" srcId="{976BAAB3-53E3-4E47-A47B-E8C62B2CD05B}" destId="{256A3707-93DD-49C0-92E1-99126B5AB57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73AA90-0E80-4D3F-9673-0C60E7357468}">
      <dsp:nvSpPr>
        <dsp:cNvPr id="0" name=""/>
        <dsp:cNvSpPr/>
      </dsp:nvSpPr>
      <dsp:spPr>
        <a:xfrm>
          <a:off x="0" y="1404"/>
          <a:ext cx="2808563" cy="1685138"/>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AU" sz="2200" kern="1200" dirty="0"/>
            <a:t>Different sourced data to start analysis.</a:t>
          </a:r>
          <a:endParaRPr lang="en-US" sz="2200" kern="1200" dirty="0"/>
        </a:p>
      </dsp:txBody>
      <dsp:txXfrm>
        <a:off x="0" y="1404"/>
        <a:ext cx="2808563" cy="1685138"/>
      </dsp:txXfrm>
    </dsp:sp>
    <dsp:sp modelId="{B3A97693-C20B-4B2C-8920-03B123ABE31C}">
      <dsp:nvSpPr>
        <dsp:cNvPr id="0" name=""/>
        <dsp:cNvSpPr/>
      </dsp:nvSpPr>
      <dsp:spPr>
        <a:xfrm>
          <a:off x="3089420" y="1404"/>
          <a:ext cx="2808563" cy="1685138"/>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AU" sz="2200" kern="1200" dirty="0"/>
            <a:t>Based on statistics for computer science.</a:t>
          </a:r>
          <a:endParaRPr lang="en-US" sz="2200" kern="1200" dirty="0"/>
        </a:p>
      </dsp:txBody>
      <dsp:txXfrm>
        <a:off x="3089420" y="1404"/>
        <a:ext cx="2808563" cy="1685138"/>
      </dsp:txXfrm>
    </dsp:sp>
    <dsp:sp modelId="{6C27D7D6-AE0E-488D-AB29-00C461036A47}">
      <dsp:nvSpPr>
        <dsp:cNvPr id="0" name=""/>
        <dsp:cNvSpPr/>
      </dsp:nvSpPr>
      <dsp:spPr>
        <a:xfrm>
          <a:off x="6178840" y="1404"/>
          <a:ext cx="2808563" cy="1685138"/>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AU" sz="2200" kern="1200" dirty="0"/>
            <a:t>Aggregate and judge  same data in different places.</a:t>
          </a:r>
          <a:endParaRPr lang="en-US" sz="2200" kern="1200" dirty="0"/>
        </a:p>
      </dsp:txBody>
      <dsp:txXfrm>
        <a:off x="6178840" y="1404"/>
        <a:ext cx="2808563" cy="1685138"/>
      </dsp:txXfrm>
    </dsp:sp>
    <dsp:sp modelId="{71693556-1611-4839-95B6-73F9701D7EE3}">
      <dsp:nvSpPr>
        <dsp:cNvPr id="0" name=""/>
        <dsp:cNvSpPr/>
      </dsp:nvSpPr>
      <dsp:spPr>
        <a:xfrm>
          <a:off x="1544710" y="1967398"/>
          <a:ext cx="2808563" cy="1685138"/>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AU" sz="2200" kern="1200" dirty="0"/>
            <a:t>Discovery for matched</a:t>
          </a:r>
        </a:p>
        <a:p>
          <a:pPr marL="0" lvl="0" indent="0" algn="ctr" defTabSz="977900">
            <a:lnSpc>
              <a:spcPct val="90000"/>
            </a:lnSpc>
            <a:spcBef>
              <a:spcPct val="0"/>
            </a:spcBef>
            <a:spcAft>
              <a:spcPct val="35000"/>
            </a:spcAft>
            <a:buNone/>
          </a:pPr>
          <a:r>
            <a:rPr lang="en-AU" sz="2200" kern="1200" dirty="0"/>
            <a:t> or linked data .</a:t>
          </a:r>
          <a:endParaRPr lang="en-US" sz="2200" kern="1200" dirty="0"/>
        </a:p>
      </dsp:txBody>
      <dsp:txXfrm>
        <a:off x="1544710" y="1967398"/>
        <a:ext cx="2808563" cy="1685138"/>
      </dsp:txXfrm>
    </dsp:sp>
    <dsp:sp modelId="{67B6D2B9-EB07-40C0-9A97-CC46378B4F6C}">
      <dsp:nvSpPr>
        <dsp:cNvPr id="0" name=""/>
        <dsp:cNvSpPr/>
      </dsp:nvSpPr>
      <dsp:spPr>
        <a:xfrm>
          <a:off x="4634130" y="1967398"/>
          <a:ext cx="2808563" cy="1685138"/>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AU" sz="2200" kern="1200" dirty="0"/>
            <a:t>Generally:</a:t>
          </a:r>
          <a:endParaRPr lang="en-US" sz="2200" kern="1200" dirty="0"/>
        </a:p>
        <a:p>
          <a:pPr marL="171450" lvl="1" indent="-171450" algn="l" defTabSz="755650">
            <a:lnSpc>
              <a:spcPct val="90000"/>
            </a:lnSpc>
            <a:spcBef>
              <a:spcPct val="0"/>
            </a:spcBef>
            <a:spcAft>
              <a:spcPct val="15000"/>
            </a:spcAft>
            <a:buChar char="•"/>
          </a:pPr>
          <a:r>
            <a:rPr lang="en-AU" sz="1700" kern="1200" dirty="0"/>
            <a:t>Widely used in fields of official management</a:t>
          </a:r>
          <a:endParaRPr lang="en-US" sz="1700" kern="1200" dirty="0"/>
        </a:p>
        <a:p>
          <a:pPr marL="171450" lvl="1" indent="-171450" algn="l" defTabSz="755650">
            <a:lnSpc>
              <a:spcPct val="90000"/>
            </a:lnSpc>
            <a:spcBef>
              <a:spcPct val="0"/>
            </a:spcBef>
            <a:spcAft>
              <a:spcPct val="15000"/>
            </a:spcAft>
            <a:buChar char="•"/>
          </a:pPr>
          <a:r>
            <a:rPr lang="en-AU" sz="1700" kern="1200" dirty="0"/>
            <a:t>Individual and whole character predication</a:t>
          </a:r>
          <a:endParaRPr lang="en-US" sz="1700" kern="1200" dirty="0"/>
        </a:p>
      </dsp:txBody>
      <dsp:txXfrm>
        <a:off x="4634130" y="1967398"/>
        <a:ext cx="2808563" cy="168513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C8D446-4BFE-44ED-A0A2-81D872D224E2}">
      <dsp:nvSpPr>
        <dsp:cNvPr id="0" name=""/>
        <dsp:cNvSpPr/>
      </dsp:nvSpPr>
      <dsp:spPr>
        <a:xfrm>
          <a:off x="0" y="529"/>
          <a:ext cx="5589747" cy="12400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A4F202-FE3E-4A88-AB53-B854BB52DCDE}">
      <dsp:nvSpPr>
        <dsp:cNvPr id="0" name=""/>
        <dsp:cNvSpPr/>
      </dsp:nvSpPr>
      <dsp:spPr>
        <a:xfrm>
          <a:off x="375111" y="279538"/>
          <a:ext cx="682021" cy="6820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C09429E-F68C-47B8-BA86-45F883DFAA9D}">
      <dsp:nvSpPr>
        <dsp:cNvPr id="0" name=""/>
        <dsp:cNvSpPr/>
      </dsp:nvSpPr>
      <dsp:spPr>
        <a:xfrm>
          <a:off x="1432244" y="529"/>
          <a:ext cx="4157503" cy="1240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37" tIns="131237" rIns="131237" bIns="131237" numCol="1" spcCol="1270" anchor="ctr" anchorCtr="0">
          <a:noAutofit/>
        </a:bodyPr>
        <a:lstStyle/>
        <a:p>
          <a:pPr marL="0" lvl="0" indent="0" algn="l" defTabSz="1111250">
            <a:lnSpc>
              <a:spcPct val="90000"/>
            </a:lnSpc>
            <a:spcBef>
              <a:spcPct val="0"/>
            </a:spcBef>
            <a:spcAft>
              <a:spcPct val="35000"/>
            </a:spcAft>
            <a:buNone/>
          </a:pPr>
          <a:r>
            <a:rPr lang="en-AU" sz="2500" kern="1200" dirty="0"/>
            <a:t>Made for efficiency from the results </a:t>
          </a:r>
          <a:endParaRPr lang="en-US" sz="2500" kern="1200" dirty="0"/>
        </a:p>
      </dsp:txBody>
      <dsp:txXfrm>
        <a:off x="1432244" y="529"/>
        <a:ext cx="4157503" cy="1240038"/>
      </dsp:txXfrm>
    </dsp:sp>
    <dsp:sp modelId="{5CA1F3AF-B2B0-44F0-AF11-FCFCD5FEDC10}">
      <dsp:nvSpPr>
        <dsp:cNvPr id="0" name=""/>
        <dsp:cNvSpPr/>
      </dsp:nvSpPr>
      <dsp:spPr>
        <a:xfrm>
          <a:off x="0" y="1550578"/>
          <a:ext cx="5589747" cy="12400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B527E5-BA58-44C2-BAD7-C9CD8C87FC03}">
      <dsp:nvSpPr>
        <dsp:cNvPr id="0" name=""/>
        <dsp:cNvSpPr/>
      </dsp:nvSpPr>
      <dsp:spPr>
        <a:xfrm>
          <a:off x="375111" y="1829587"/>
          <a:ext cx="682021" cy="6820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5116DAF-20B4-491F-AC49-EE888C22AC37}">
      <dsp:nvSpPr>
        <dsp:cNvPr id="0" name=""/>
        <dsp:cNvSpPr/>
      </dsp:nvSpPr>
      <dsp:spPr>
        <a:xfrm>
          <a:off x="1432244" y="1550578"/>
          <a:ext cx="4157503" cy="1240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37" tIns="131237" rIns="131237" bIns="131237" numCol="1" spcCol="1270" anchor="ctr" anchorCtr="0">
          <a:noAutofit/>
        </a:bodyPr>
        <a:lstStyle/>
        <a:p>
          <a:pPr marL="0" lvl="0" indent="0" algn="l" defTabSz="1111250">
            <a:lnSpc>
              <a:spcPct val="90000"/>
            </a:lnSpc>
            <a:spcBef>
              <a:spcPct val="0"/>
            </a:spcBef>
            <a:spcAft>
              <a:spcPct val="35000"/>
            </a:spcAft>
            <a:buNone/>
          </a:pPr>
          <a:r>
            <a:rPr lang="en-US" sz="2500" kern="1200" dirty="0"/>
            <a:t>Right</a:t>
          </a:r>
          <a:r>
            <a:rPr lang="en-US" sz="2500" kern="1200" baseline="0" dirty="0"/>
            <a:t> implement for official cases</a:t>
          </a:r>
          <a:endParaRPr lang="en-US" sz="2500" kern="1200" dirty="0"/>
        </a:p>
      </dsp:txBody>
      <dsp:txXfrm>
        <a:off x="1432244" y="1550578"/>
        <a:ext cx="4157503" cy="1240038"/>
      </dsp:txXfrm>
    </dsp:sp>
    <dsp:sp modelId="{5AAC7674-A034-48E9-919A-D29A420BD980}">
      <dsp:nvSpPr>
        <dsp:cNvPr id="0" name=""/>
        <dsp:cNvSpPr/>
      </dsp:nvSpPr>
      <dsp:spPr>
        <a:xfrm>
          <a:off x="0" y="3100627"/>
          <a:ext cx="5589747" cy="12400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499FFB-6595-41C2-A3D5-C5A25EC1A293}">
      <dsp:nvSpPr>
        <dsp:cNvPr id="0" name=""/>
        <dsp:cNvSpPr/>
      </dsp:nvSpPr>
      <dsp:spPr>
        <a:xfrm>
          <a:off x="375111" y="3379635"/>
          <a:ext cx="682021" cy="6820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457A6EB-DEA5-463E-9421-A458A6ECD49F}">
      <dsp:nvSpPr>
        <dsp:cNvPr id="0" name=""/>
        <dsp:cNvSpPr/>
      </dsp:nvSpPr>
      <dsp:spPr>
        <a:xfrm>
          <a:off x="1432244" y="3100627"/>
          <a:ext cx="4157503" cy="1240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37" tIns="131237" rIns="131237" bIns="131237" numCol="1" spcCol="1270" anchor="ctr" anchorCtr="0">
          <a:noAutofit/>
        </a:bodyPr>
        <a:lstStyle/>
        <a:p>
          <a:pPr marL="0" lvl="0" indent="0" algn="l" defTabSz="1111250">
            <a:lnSpc>
              <a:spcPct val="90000"/>
            </a:lnSpc>
            <a:spcBef>
              <a:spcPct val="0"/>
            </a:spcBef>
            <a:spcAft>
              <a:spcPct val="35000"/>
            </a:spcAft>
            <a:buNone/>
          </a:pPr>
          <a:r>
            <a:rPr lang="en-AU" sz="2500" kern="1200" dirty="0"/>
            <a:t>Security concern raises after vague data record</a:t>
          </a:r>
          <a:endParaRPr lang="en-US" sz="2500" kern="1200" dirty="0"/>
        </a:p>
      </dsp:txBody>
      <dsp:txXfrm>
        <a:off x="1432244" y="3100627"/>
        <a:ext cx="4157503" cy="12400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0E6185-9567-4A13-966E-99F1D64F8480}">
      <dsp:nvSpPr>
        <dsp:cNvPr id="0" name=""/>
        <dsp:cNvSpPr/>
      </dsp:nvSpPr>
      <dsp:spPr>
        <a:xfrm>
          <a:off x="0" y="369632"/>
          <a:ext cx="6832212" cy="1077300"/>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0256" tIns="395732" rIns="530256" bIns="135128" numCol="1" spcCol="1270" anchor="t" anchorCtr="0">
          <a:noAutofit/>
        </a:bodyPr>
        <a:lstStyle/>
        <a:p>
          <a:pPr marL="171450" lvl="1" indent="-171450" algn="l" defTabSz="844550">
            <a:lnSpc>
              <a:spcPct val="90000"/>
            </a:lnSpc>
            <a:spcBef>
              <a:spcPct val="0"/>
            </a:spcBef>
            <a:spcAft>
              <a:spcPct val="15000"/>
            </a:spcAft>
            <a:buChar char="•"/>
          </a:pPr>
          <a:r>
            <a:rPr lang="en-AU" altLang="zh-CN" sz="1900" kern="1200" dirty="0"/>
            <a:t>There are no visible Noises, and the information of the data set is within the acceptable range</a:t>
          </a:r>
          <a:endParaRPr lang="en-US" sz="1900" kern="1200" dirty="0"/>
        </a:p>
      </dsp:txBody>
      <dsp:txXfrm>
        <a:off x="0" y="369632"/>
        <a:ext cx="6832212" cy="1077300"/>
      </dsp:txXfrm>
    </dsp:sp>
    <dsp:sp modelId="{DF56F8B2-9866-4A5A-875C-A9DCDC2CA56F}">
      <dsp:nvSpPr>
        <dsp:cNvPr id="0" name=""/>
        <dsp:cNvSpPr/>
      </dsp:nvSpPr>
      <dsp:spPr>
        <a:xfrm>
          <a:off x="341610" y="89191"/>
          <a:ext cx="4782548" cy="56088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0769" tIns="0" rIns="180769" bIns="0" numCol="1" spcCol="1270" anchor="ctr" anchorCtr="0">
          <a:noAutofit/>
        </a:bodyPr>
        <a:lstStyle/>
        <a:p>
          <a:pPr marL="0" lvl="0" indent="0" algn="l" defTabSz="844550">
            <a:lnSpc>
              <a:spcPct val="90000"/>
            </a:lnSpc>
            <a:spcBef>
              <a:spcPct val="0"/>
            </a:spcBef>
            <a:spcAft>
              <a:spcPct val="35000"/>
            </a:spcAft>
            <a:buNone/>
          </a:pPr>
          <a:r>
            <a:rPr lang="en-AU" sz="1900" kern="1200" dirty="0"/>
            <a:t>Noises</a:t>
          </a:r>
          <a:endParaRPr lang="en-US" sz="1900" kern="1200" dirty="0"/>
        </a:p>
      </dsp:txBody>
      <dsp:txXfrm>
        <a:off x="368990" y="116571"/>
        <a:ext cx="4727788" cy="506120"/>
      </dsp:txXfrm>
    </dsp:sp>
    <dsp:sp modelId="{047F9803-5CB4-4D45-B203-E9C46D04398F}">
      <dsp:nvSpPr>
        <dsp:cNvPr id="0" name=""/>
        <dsp:cNvSpPr/>
      </dsp:nvSpPr>
      <dsp:spPr>
        <a:xfrm>
          <a:off x="0" y="1829972"/>
          <a:ext cx="6832212" cy="1346625"/>
        </a:xfrm>
        <a:prstGeom prst="rect">
          <a:avLst/>
        </a:prstGeom>
        <a:solidFill>
          <a:schemeClr val="lt1">
            <a:alpha val="90000"/>
            <a:hueOff val="0"/>
            <a:satOff val="0"/>
            <a:lumOff val="0"/>
            <a:alphaOff val="0"/>
          </a:schemeClr>
        </a:solidFill>
        <a:ln w="9525" cap="rnd" cmpd="sng" algn="ctr">
          <a:solidFill>
            <a:schemeClr val="accent2">
              <a:hueOff val="-723100"/>
              <a:satOff val="-4962"/>
              <a:lumOff val="254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0256" tIns="395732" rIns="530256" bIns="135128" numCol="1" spcCol="1270" anchor="t" anchorCtr="0">
          <a:noAutofit/>
        </a:bodyPr>
        <a:lstStyle/>
        <a:p>
          <a:pPr marL="171450" lvl="1" indent="-171450" algn="l" defTabSz="844550">
            <a:lnSpc>
              <a:spcPct val="90000"/>
            </a:lnSpc>
            <a:spcBef>
              <a:spcPct val="0"/>
            </a:spcBef>
            <a:spcAft>
              <a:spcPct val="15000"/>
            </a:spcAft>
            <a:buChar char="•"/>
          </a:pPr>
          <a:r>
            <a:rPr lang="en-AU" altLang="zh-CN" sz="1900" kern="1200" dirty="0"/>
            <a:t>Outliers were not significant, and the column values that could be evaluated were all between 0 and 1.</a:t>
          </a:r>
          <a:endParaRPr lang="en-US" sz="1900" kern="1200" dirty="0"/>
        </a:p>
      </dsp:txBody>
      <dsp:txXfrm>
        <a:off x="0" y="1829972"/>
        <a:ext cx="6832212" cy="1346625"/>
      </dsp:txXfrm>
    </dsp:sp>
    <dsp:sp modelId="{02B1847F-F038-4ECC-9A3F-BC5D329F7C34}">
      <dsp:nvSpPr>
        <dsp:cNvPr id="0" name=""/>
        <dsp:cNvSpPr/>
      </dsp:nvSpPr>
      <dsp:spPr>
        <a:xfrm>
          <a:off x="341610" y="1549532"/>
          <a:ext cx="4782548" cy="560880"/>
        </a:xfrm>
        <a:prstGeom prst="roundRect">
          <a:avLst/>
        </a:prstGeom>
        <a:gradFill rotWithShape="0">
          <a:gsLst>
            <a:gs pos="0">
              <a:schemeClr val="accent2">
                <a:hueOff val="-723100"/>
                <a:satOff val="-4962"/>
                <a:lumOff val="2549"/>
                <a:alphaOff val="0"/>
                <a:tint val="96000"/>
                <a:lumMod val="104000"/>
              </a:schemeClr>
            </a:gs>
            <a:gs pos="100000">
              <a:schemeClr val="accent2">
                <a:hueOff val="-723100"/>
                <a:satOff val="-4962"/>
                <a:lumOff val="2549"/>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0769" tIns="0" rIns="180769" bIns="0" numCol="1" spcCol="1270" anchor="ctr" anchorCtr="0">
          <a:noAutofit/>
        </a:bodyPr>
        <a:lstStyle/>
        <a:p>
          <a:pPr marL="0" lvl="0" indent="0" algn="l" defTabSz="844550">
            <a:lnSpc>
              <a:spcPct val="90000"/>
            </a:lnSpc>
            <a:spcBef>
              <a:spcPct val="0"/>
            </a:spcBef>
            <a:spcAft>
              <a:spcPct val="35000"/>
            </a:spcAft>
            <a:buNone/>
          </a:pPr>
          <a:r>
            <a:rPr lang="en-AU" sz="1900" kern="1200" dirty="0"/>
            <a:t>Outliers</a:t>
          </a:r>
          <a:endParaRPr lang="en-US" sz="1900" kern="1200" dirty="0"/>
        </a:p>
      </dsp:txBody>
      <dsp:txXfrm>
        <a:off x="368990" y="1576912"/>
        <a:ext cx="4727788" cy="506120"/>
      </dsp:txXfrm>
    </dsp:sp>
    <dsp:sp modelId="{7F3C49EE-3132-4C9A-BC7C-EA234C3C3842}">
      <dsp:nvSpPr>
        <dsp:cNvPr id="0" name=""/>
        <dsp:cNvSpPr/>
      </dsp:nvSpPr>
      <dsp:spPr>
        <a:xfrm>
          <a:off x="0" y="3559637"/>
          <a:ext cx="6832212" cy="1615950"/>
        </a:xfrm>
        <a:prstGeom prst="rect">
          <a:avLst/>
        </a:prstGeom>
        <a:solidFill>
          <a:schemeClr val="lt1">
            <a:alpha val="90000"/>
            <a:hueOff val="0"/>
            <a:satOff val="0"/>
            <a:lumOff val="0"/>
            <a:alphaOff val="0"/>
          </a:schemeClr>
        </a:solidFill>
        <a:ln w="9525" cap="rnd" cmpd="sng" algn="ctr">
          <a:solidFill>
            <a:schemeClr val="accent2">
              <a:hueOff val="-1446200"/>
              <a:satOff val="-9924"/>
              <a:lumOff val="509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0256" tIns="395732" rIns="530256" bIns="135128" numCol="1" spcCol="1270" anchor="t" anchorCtr="0">
          <a:noAutofit/>
        </a:bodyPr>
        <a:lstStyle/>
        <a:p>
          <a:pPr marL="171450" lvl="1" indent="-171450" algn="l" defTabSz="844550">
            <a:lnSpc>
              <a:spcPct val="90000"/>
            </a:lnSpc>
            <a:spcBef>
              <a:spcPct val="0"/>
            </a:spcBef>
            <a:spcAft>
              <a:spcPct val="15000"/>
            </a:spcAft>
            <a:buChar char="•"/>
          </a:pPr>
          <a:r>
            <a:rPr lang="en-AU" altLang="zh-CN" sz="1900" kern="1200" dirty="0"/>
            <a:t>Missing values are the primary object of this data set, and this is done by deleting the row with the missing value. And delete the columns with too many missing values.</a:t>
          </a:r>
          <a:endParaRPr lang="en-US" sz="1900" kern="1200" dirty="0"/>
        </a:p>
      </dsp:txBody>
      <dsp:txXfrm>
        <a:off x="0" y="3559637"/>
        <a:ext cx="6832212" cy="1615950"/>
      </dsp:txXfrm>
    </dsp:sp>
    <dsp:sp modelId="{C58134D3-DF74-4BEE-8D22-5A5A90457545}">
      <dsp:nvSpPr>
        <dsp:cNvPr id="0" name=""/>
        <dsp:cNvSpPr/>
      </dsp:nvSpPr>
      <dsp:spPr>
        <a:xfrm>
          <a:off x="341610" y="3279197"/>
          <a:ext cx="4782548" cy="560880"/>
        </a:xfrm>
        <a:prstGeom prst="roundRect">
          <a:avLst/>
        </a:prstGeom>
        <a:gradFill rotWithShape="0">
          <a:gsLst>
            <a:gs pos="0">
              <a:schemeClr val="accent2">
                <a:hueOff val="-1446200"/>
                <a:satOff val="-9924"/>
                <a:lumOff val="5098"/>
                <a:alphaOff val="0"/>
                <a:tint val="96000"/>
                <a:lumMod val="104000"/>
              </a:schemeClr>
            </a:gs>
            <a:gs pos="100000">
              <a:schemeClr val="accent2">
                <a:hueOff val="-1446200"/>
                <a:satOff val="-9924"/>
                <a:lumOff val="5098"/>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0769" tIns="0" rIns="180769" bIns="0" numCol="1" spcCol="1270" anchor="ctr" anchorCtr="0">
          <a:noAutofit/>
        </a:bodyPr>
        <a:lstStyle/>
        <a:p>
          <a:pPr marL="0" lvl="0" indent="0" algn="l" defTabSz="844550">
            <a:lnSpc>
              <a:spcPct val="90000"/>
            </a:lnSpc>
            <a:spcBef>
              <a:spcPct val="0"/>
            </a:spcBef>
            <a:spcAft>
              <a:spcPct val="35000"/>
            </a:spcAft>
            <a:buNone/>
          </a:pPr>
          <a:r>
            <a:rPr lang="en-US" sz="1900" kern="1200" dirty="0"/>
            <a:t>Missing value</a:t>
          </a:r>
        </a:p>
      </dsp:txBody>
      <dsp:txXfrm>
        <a:off x="368990" y="3306577"/>
        <a:ext cx="4727788"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93D46-BC6A-4733-A149-226A5EAFE7FD}">
      <dsp:nvSpPr>
        <dsp:cNvPr id="0" name=""/>
        <dsp:cNvSpPr/>
      </dsp:nvSpPr>
      <dsp:spPr>
        <a:xfrm rot="5400000">
          <a:off x="3625349" y="-910550"/>
          <a:ext cx="2041108" cy="4372615"/>
        </a:xfrm>
        <a:prstGeom prst="round2Same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Focuses</a:t>
          </a:r>
          <a:r>
            <a:rPr lang="en-US" sz="2400" kern="1200" baseline="0" dirty="0"/>
            <a:t> on self-implement, spark, tensorFlow approaches</a:t>
          </a:r>
          <a:endParaRPr lang="en-US" sz="2400" kern="1200" dirty="0"/>
        </a:p>
        <a:p>
          <a:pPr marL="228600" lvl="1" indent="-228600" algn="l" defTabSz="1066800">
            <a:lnSpc>
              <a:spcPct val="90000"/>
            </a:lnSpc>
            <a:spcBef>
              <a:spcPct val="0"/>
            </a:spcBef>
            <a:spcAft>
              <a:spcPct val="15000"/>
            </a:spcAft>
            <a:buChar char="•"/>
          </a:pPr>
          <a:r>
            <a:rPr lang="en-US" sz="2400" kern="1200" dirty="0"/>
            <a:t>Result may differ </a:t>
          </a:r>
        </a:p>
      </dsp:txBody>
      <dsp:txXfrm rot="-5400000">
        <a:off x="2459596" y="354842"/>
        <a:ext cx="4272976" cy="1841830"/>
      </dsp:txXfrm>
    </dsp:sp>
    <dsp:sp modelId="{CD6023C9-D502-4D8E-8088-88D56313EC91}">
      <dsp:nvSpPr>
        <dsp:cNvPr id="0" name=""/>
        <dsp:cNvSpPr/>
      </dsp:nvSpPr>
      <dsp:spPr>
        <a:xfrm>
          <a:off x="0" y="63"/>
          <a:ext cx="2459596" cy="2551386"/>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Training</a:t>
          </a:r>
        </a:p>
      </dsp:txBody>
      <dsp:txXfrm>
        <a:off x="120068" y="120131"/>
        <a:ext cx="2219460" cy="2311250"/>
      </dsp:txXfrm>
    </dsp:sp>
    <dsp:sp modelId="{C66F7882-5131-435D-B69F-1156FF766D4A}">
      <dsp:nvSpPr>
        <dsp:cNvPr id="0" name=""/>
        <dsp:cNvSpPr/>
      </dsp:nvSpPr>
      <dsp:spPr>
        <a:xfrm rot="5400000">
          <a:off x="3625349" y="1768404"/>
          <a:ext cx="2041108" cy="4372615"/>
        </a:xfrm>
        <a:prstGeom prst="round2SameRect">
          <a:avLst/>
        </a:prstGeom>
        <a:solidFill>
          <a:schemeClr val="accent2">
            <a:tint val="40000"/>
            <a:alpha val="90000"/>
            <a:hueOff val="-1757410"/>
            <a:satOff val="-6624"/>
            <a:lumOff val="722"/>
            <a:alphaOff val="0"/>
          </a:schemeClr>
        </a:solidFill>
        <a:ln w="9525" cap="rnd" cmpd="sng" algn="ctr">
          <a:solidFill>
            <a:schemeClr val="accent2">
              <a:tint val="40000"/>
              <a:alpha val="90000"/>
              <a:hueOff val="-1757410"/>
              <a:satOff val="-6624"/>
              <a:lumOff val="72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689100">
            <a:lnSpc>
              <a:spcPct val="90000"/>
            </a:lnSpc>
            <a:spcBef>
              <a:spcPct val="0"/>
            </a:spcBef>
            <a:spcAft>
              <a:spcPct val="15000"/>
            </a:spcAft>
            <a:buChar char="•"/>
          </a:pPr>
          <a:endParaRPr lang="en-US" sz="3800" kern="1200" dirty="0"/>
        </a:p>
        <a:p>
          <a:pPr marL="228600" lvl="1" indent="-228600" algn="l" defTabSz="1066800">
            <a:lnSpc>
              <a:spcPct val="90000"/>
            </a:lnSpc>
            <a:spcBef>
              <a:spcPct val="0"/>
            </a:spcBef>
            <a:spcAft>
              <a:spcPct val="15000"/>
            </a:spcAft>
            <a:buChar char="•"/>
          </a:pPr>
          <a:r>
            <a:rPr lang="en-US" sz="2400" kern="1200" baseline="0" dirty="0">
              <a:solidFill>
                <a:prstClr val="black">
                  <a:hueOff val="0"/>
                  <a:satOff val="0"/>
                  <a:lumOff val="0"/>
                  <a:alphaOff val="0"/>
                </a:prstClr>
              </a:solidFill>
              <a:latin typeface="Century Gothic" panose="020B0502020202020204"/>
              <a:ea typeface="+mn-ea"/>
              <a:cs typeface="+mn-cs"/>
            </a:rPr>
            <a:t>Focuses on the reason and back to data again</a:t>
          </a:r>
        </a:p>
      </dsp:txBody>
      <dsp:txXfrm rot="-5400000">
        <a:off x="2459596" y="3033797"/>
        <a:ext cx="4272976" cy="1841830"/>
      </dsp:txXfrm>
    </dsp:sp>
    <dsp:sp modelId="{892CB4A2-8C45-4BEF-B5BF-180ED154F58C}">
      <dsp:nvSpPr>
        <dsp:cNvPr id="0" name=""/>
        <dsp:cNvSpPr/>
      </dsp:nvSpPr>
      <dsp:spPr>
        <a:xfrm>
          <a:off x="0" y="2679019"/>
          <a:ext cx="2459596" cy="2551386"/>
        </a:xfrm>
        <a:prstGeom prst="roundRect">
          <a:avLst/>
        </a:prstGeom>
        <a:gradFill rotWithShape="0">
          <a:gsLst>
            <a:gs pos="0">
              <a:schemeClr val="accent2">
                <a:hueOff val="-1446200"/>
                <a:satOff val="-9924"/>
                <a:lumOff val="5098"/>
                <a:alphaOff val="0"/>
                <a:tint val="96000"/>
                <a:lumMod val="104000"/>
              </a:schemeClr>
            </a:gs>
            <a:gs pos="100000">
              <a:schemeClr val="accent2">
                <a:hueOff val="-1446200"/>
                <a:satOff val="-9924"/>
                <a:lumOff val="5098"/>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Analysis</a:t>
          </a:r>
        </a:p>
      </dsp:txBody>
      <dsp:txXfrm>
        <a:off x="120068" y="2799087"/>
        <a:ext cx="2219460" cy="23112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C43281-5389-0943-87F4-505385FDC592}">
      <dsp:nvSpPr>
        <dsp:cNvPr id="0" name=""/>
        <dsp:cNvSpPr/>
      </dsp:nvSpPr>
      <dsp:spPr>
        <a:xfrm rot="5400000">
          <a:off x="3967241" y="-1335408"/>
          <a:ext cx="1357325" cy="4372615"/>
        </a:xfrm>
        <a:prstGeom prst="round2Same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AU" altLang="zh-CN" sz="1600" kern="1200" dirty="0"/>
            <a:t>There are no visible Noises, and the information of the data set is within the acceptable range</a:t>
          </a:r>
          <a:endParaRPr lang="en-US" sz="1600" kern="1200" dirty="0"/>
        </a:p>
      </dsp:txBody>
      <dsp:txXfrm rot="-5400000">
        <a:off x="2459597" y="238495"/>
        <a:ext cx="4306356" cy="1224807"/>
      </dsp:txXfrm>
    </dsp:sp>
    <dsp:sp modelId="{CD6023C9-D502-4D8E-8088-88D56313EC91}">
      <dsp:nvSpPr>
        <dsp:cNvPr id="0" name=""/>
        <dsp:cNvSpPr/>
      </dsp:nvSpPr>
      <dsp:spPr>
        <a:xfrm>
          <a:off x="0" y="2570"/>
          <a:ext cx="2459596" cy="1696657"/>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AU" sz="4200" kern="1200" dirty="0"/>
            <a:t>Noises</a:t>
          </a:r>
          <a:endParaRPr lang="en-US" sz="4200" kern="1200" dirty="0"/>
        </a:p>
      </dsp:txBody>
      <dsp:txXfrm>
        <a:off x="82824" y="85394"/>
        <a:ext cx="2293948" cy="1531009"/>
      </dsp:txXfrm>
    </dsp:sp>
    <dsp:sp modelId="{C6B802A7-AD42-004B-9726-C5D52F283BA6}">
      <dsp:nvSpPr>
        <dsp:cNvPr id="0" name=""/>
        <dsp:cNvSpPr/>
      </dsp:nvSpPr>
      <dsp:spPr>
        <a:xfrm rot="5400000">
          <a:off x="3967241" y="446081"/>
          <a:ext cx="1357325" cy="4372615"/>
        </a:xfrm>
        <a:prstGeom prst="round2SameRect">
          <a:avLst/>
        </a:prstGeom>
        <a:solidFill>
          <a:schemeClr val="accent2">
            <a:tint val="40000"/>
            <a:alpha val="90000"/>
            <a:hueOff val="-878705"/>
            <a:satOff val="-3312"/>
            <a:lumOff val="361"/>
            <a:alphaOff val="0"/>
          </a:schemeClr>
        </a:solidFill>
        <a:ln w="9525" cap="rnd" cmpd="sng" algn="ctr">
          <a:solidFill>
            <a:schemeClr val="accent2">
              <a:tint val="40000"/>
              <a:alpha val="90000"/>
              <a:hueOff val="-878705"/>
              <a:satOff val="-3312"/>
              <a:lumOff val="36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AU" altLang="zh-CN" sz="1600" kern="1200" dirty="0"/>
            <a:t>Outliers were not significant, and the column values that could be evaluated were all between 0 and 1.</a:t>
          </a:r>
          <a:endParaRPr lang="en-US" sz="1600" kern="1200" dirty="0"/>
        </a:p>
      </dsp:txBody>
      <dsp:txXfrm rot="-5400000">
        <a:off x="2459597" y="2019985"/>
        <a:ext cx="4306356" cy="1224807"/>
      </dsp:txXfrm>
    </dsp:sp>
    <dsp:sp modelId="{892CB4A2-8C45-4BEF-B5BF-180ED154F58C}">
      <dsp:nvSpPr>
        <dsp:cNvPr id="0" name=""/>
        <dsp:cNvSpPr/>
      </dsp:nvSpPr>
      <dsp:spPr>
        <a:xfrm>
          <a:off x="0" y="1784060"/>
          <a:ext cx="2459596" cy="1696657"/>
        </a:xfrm>
        <a:prstGeom prst="roundRect">
          <a:avLst/>
        </a:prstGeom>
        <a:gradFill rotWithShape="0">
          <a:gsLst>
            <a:gs pos="0">
              <a:schemeClr val="accent2">
                <a:hueOff val="-723100"/>
                <a:satOff val="-4962"/>
                <a:lumOff val="2549"/>
                <a:alphaOff val="0"/>
                <a:tint val="96000"/>
                <a:lumMod val="104000"/>
              </a:schemeClr>
            </a:gs>
            <a:gs pos="100000">
              <a:schemeClr val="accent2">
                <a:hueOff val="-723100"/>
                <a:satOff val="-4962"/>
                <a:lumOff val="2549"/>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AU" sz="4200" kern="1200" dirty="0"/>
            <a:t>Outliers</a:t>
          </a:r>
          <a:endParaRPr lang="en-US" sz="4200" kern="1200" dirty="0"/>
        </a:p>
      </dsp:txBody>
      <dsp:txXfrm>
        <a:off x="82824" y="1866884"/>
        <a:ext cx="2293948" cy="1531009"/>
      </dsp:txXfrm>
    </dsp:sp>
    <dsp:sp modelId="{954B9E4F-F7EB-6940-ADC4-1D66625E8A50}">
      <dsp:nvSpPr>
        <dsp:cNvPr id="0" name=""/>
        <dsp:cNvSpPr/>
      </dsp:nvSpPr>
      <dsp:spPr>
        <a:xfrm rot="5400000">
          <a:off x="3967241" y="2227571"/>
          <a:ext cx="1357325" cy="4372615"/>
        </a:xfrm>
        <a:prstGeom prst="round2SameRect">
          <a:avLst/>
        </a:prstGeom>
        <a:solidFill>
          <a:schemeClr val="accent2">
            <a:tint val="40000"/>
            <a:alpha val="90000"/>
            <a:hueOff val="-1757410"/>
            <a:satOff val="-6624"/>
            <a:lumOff val="722"/>
            <a:alphaOff val="0"/>
          </a:schemeClr>
        </a:solidFill>
        <a:ln w="9525" cap="rnd" cmpd="sng" algn="ctr">
          <a:solidFill>
            <a:schemeClr val="accent2">
              <a:tint val="40000"/>
              <a:alpha val="90000"/>
              <a:hueOff val="-1757410"/>
              <a:satOff val="-6624"/>
              <a:lumOff val="72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AU" altLang="zh-CN" sz="1600" kern="1200" dirty="0"/>
            <a:t>Missing values are the primary object of this data set, and this is done by deleting the row with the missing value. And delete the columns with too many missing values.</a:t>
          </a:r>
          <a:endParaRPr lang="en-US" sz="1600" kern="1200" dirty="0"/>
        </a:p>
      </dsp:txBody>
      <dsp:txXfrm rot="-5400000">
        <a:off x="2459597" y="3801475"/>
        <a:ext cx="4306356" cy="1224807"/>
      </dsp:txXfrm>
    </dsp:sp>
    <dsp:sp modelId="{83994E9F-8118-E84C-BE9B-C007D207F2CD}">
      <dsp:nvSpPr>
        <dsp:cNvPr id="0" name=""/>
        <dsp:cNvSpPr/>
      </dsp:nvSpPr>
      <dsp:spPr>
        <a:xfrm>
          <a:off x="0" y="3565551"/>
          <a:ext cx="2459596" cy="1696657"/>
        </a:xfrm>
        <a:prstGeom prst="roundRect">
          <a:avLst/>
        </a:prstGeom>
        <a:gradFill rotWithShape="0">
          <a:gsLst>
            <a:gs pos="0">
              <a:schemeClr val="accent2">
                <a:hueOff val="-1446200"/>
                <a:satOff val="-9924"/>
                <a:lumOff val="5098"/>
                <a:alphaOff val="0"/>
                <a:tint val="96000"/>
                <a:lumMod val="104000"/>
              </a:schemeClr>
            </a:gs>
            <a:gs pos="100000">
              <a:schemeClr val="accent2">
                <a:hueOff val="-1446200"/>
                <a:satOff val="-9924"/>
                <a:lumOff val="5098"/>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US" sz="4200" kern="1200" dirty="0"/>
            <a:t>Missing value</a:t>
          </a:r>
        </a:p>
      </dsp:txBody>
      <dsp:txXfrm>
        <a:off x="82824" y="3648375"/>
        <a:ext cx="2293948" cy="15310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01A712-477E-A44A-B6C8-F09CE6A81DD5}">
      <dsp:nvSpPr>
        <dsp:cNvPr id="0" name=""/>
        <dsp:cNvSpPr/>
      </dsp:nvSpPr>
      <dsp:spPr>
        <a:xfrm>
          <a:off x="0" y="277764"/>
          <a:ext cx="6832212" cy="1444949"/>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AU" altLang="en-US" sz="4800" kern="1200" dirty="0"/>
            <a:t>Data</a:t>
          </a:r>
          <a:r>
            <a:rPr lang="en-AU" altLang="en-US" sz="6500" kern="1200" dirty="0"/>
            <a:t> </a:t>
          </a:r>
          <a:r>
            <a:rPr lang="en-AU" altLang="en-US" sz="4800" kern="1200" dirty="0">
              <a:solidFill>
                <a:prstClr val="white"/>
              </a:solidFill>
              <a:latin typeface="Century Gothic" panose="020B0502020202020204"/>
              <a:ea typeface="+mn-ea"/>
              <a:cs typeface="+mn-cs"/>
            </a:rPr>
            <a:t>type</a:t>
          </a:r>
          <a:endParaRPr lang="zh-CN" altLang="en-US" sz="4800" kern="1200" dirty="0">
            <a:solidFill>
              <a:prstClr val="white"/>
            </a:solidFill>
            <a:latin typeface="Century Gothic" panose="020B0502020202020204"/>
            <a:ea typeface="+mn-ea"/>
            <a:cs typeface="+mn-cs"/>
          </a:endParaRPr>
        </a:p>
      </dsp:txBody>
      <dsp:txXfrm>
        <a:off x="70537" y="348301"/>
        <a:ext cx="6691138" cy="1303875"/>
      </dsp:txXfrm>
    </dsp:sp>
    <dsp:sp modelId="{C365F9EC-E0BC-0542-BA70-830871CE9CC3}">
      <dsp:nvSpPr>
        <dsp:cNvPr id="0" name=""/>
        <dsp:cNvSpPr/>
      </dsp:nvSpPr>
      <dsp:spPr>
        <a:xfrm>
          <a:off x="0" y="1909914"/>
          <a:ext cx="6832212" cy="1444949"/>
        </a:xfrm>
        <a:prstGeom prst="roundRect">
          <a:avLst/>
        </a:prstGeom>
        <a:gradFill rotWithShape="0">
          <a:gsLst>
            <a:gs pos="0">
              <a:schemeClr val="accent2">
                <a:hueOff val="-723100"/>
                <a:satOff val="-4962"/>
                <a:lumOff val="2549"/>
                <a:alphaOff val="0"/>
                <a:tint val="96000"/>
                <a:lumMod val="104000"/>
              </a:schemeClr>
            </a:gs>
            <a:gs pos="100000">
              <a:schemeClr val="accent2">
                <a:hueOff val="-723100"/>
                <a:satOff val="-4962"/>
                <a:lumOff val="2549"/>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AU" altLang="en-US" sz="4800" kern="1200" dirty="0">
              <a:solidFill>
                <a:prstClr val="white"/>
              </a:solidFill>
              <a:latin typeface="Century Gothic" panose="020B0502020202020204"/>
              <a:ea typeface="+mn-ea"/>
              <a:cs typeface="+mn-cs"/>
            </a:rPr>
            <a:t>Data structure</a:t>
          </a:r>
          <a:endParaRPr lang="zh-CN" altLang="en-US" sz="4800" kern="1200" dirty="0">
            <a:solidFill>
              <a:prstClr val="white"/>
            </a:solidFill>
            <a:latin typeface="Century Gothic" panose="020B0502020202020204"/>
            <a:ea typeface="+mn-ea"/>
            <a:cs typeface="+mn-cs"/>
          </a:endParaRPr>
        </a:p>
      </dsp:txBody>
      <dsp:txXfrm>
        <a:off x="70537" y="1980451"/>
        <a:ext cx="6691138" cy="1303875"/>
      </dsp:txXfrm>
    </dsp:sp>
    <dsp:sp modelId="{C14B3E54-491E-D546-A31E-0EF057DBE2FE}">
      <dsp:nvSpPr>
        <dsp:cNvPr id="0" name=""/>
        <dsp:cNvSpPr/>
      </dsp:nvSpPr>
      <dsp:spPr>
        <a:xfrm>
          <a:off x="0" y="3542064"/>
          <a:ext cx="6832212" cy="1444949"/>
        </a:xfrm>
        <a:prstGeom prst="roundRect">
          <a:avLst/>
        </a:prstGeom>
        <a:gradFill rotWithShape="0">
          <a:gsLst>
            <a:gs pos="0">
              <a:schemeClr val="accent2">
                <a:hueOff val="-1446200"/>
                <a:satOff val="-9924"/>
                <a:lumOff val="5098"/>
                <a:alphaOff val="0"/>
                <a:tint val="96000"/>
                <a:lumMod val="104000"/>
              </a:schemeClr>
            </a:gs>
            <a:gs pos="100000">
              <a:schemeClr val="accent2">
                <a:hueOff val="-1446200"/>
                <a:satOff val="-9924"/>
                <a:lumOff val="5098"/>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altLang="zh-CN" sz="4800" kern="1200" dirty="0">
              <a:solidFill>
                <a:prstClr val="white"/>
              </a:solidFill>
              <a:latin typeface="Century Gothic" panose="020B0502020202020204"/>
              <a:ea typeface="+mn-ea"/>
              <a:cs typeface="+mn-cs"/>
            </a:rPr>
            <a:t>Data split</a:t>
          </a:r>
          <a:endParaRPr lang="zh-CN" altLang="en-US" sz="4800" kern="1200" dirty="0">
            <a:solidFill>
              <a:prstClr val="white"/>
            </a:solidFill>
            <a:latin typeface="Century Gothic" panose="020B0502020202020204"/>
            <a:ea typeface="+mn-ea"/>
            <a:cs typeface="+mn-cs"/>
          </a:endParaRPr>
        </a:p>
      </dsp:txBody>
      <dsp:txXfrm>
        <a:off x="70537" y="3612601"/>
        <a:ext cx="6691138" cy="13038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288408-B577-4D85-A95A-A80953D60F08}">
      <dsp:nvSpPr>
        <dsp:cNvPr id="0" name=""/>
        <dsp:cNvSpPr/>
      </dsp:nvSpPr>
      <dsp:spPr>
        <a:xfrm>
          <a:off x="0" y="2221"/>
          <a:ext cx="6832212" cy="185562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endParaRPr lang="en-US" sz="2600" kern="1200" dirty="0"/>
        </a:p>
      </dsp:txBody>
      <dsp:txXfrm>
        <a:off x="90584" y="92805"/>
        <a:ext cx="6651044" cy="1674452"/>
      </dsp:txXfrm>
    </dsp:sp>
    <dsp:sp modelId="{3AF423E0-B1EC-42B6-958C-1D72709DF07E}">
      <dsp:nvSpPr>
        <dsp:cNvPr id="0" name=""/>
        <dsp:cNvSpPr/>
      </dsp:nvSpPr>
      <dsp:spPr>
        <a:xfrm>
          <a:off x="0" y="1932721"/>
          <a:ext cx="6832212" cy="3329835"/>
        </a:xfrm>
        <a:prstGeom prst="roundRect">
          <a:avLst/>
        </a:prstGeom>
        <a:gradFill rotWithShape="0">
          <a:gsLst>
            <a:gs pos="0">
              <a:schemeClr val="accent2">
                <a:hueOff val="-1446200"/>
                <a:satOff val="-9924"/>
                <a:lumOff val="5098"/>
                <a:alphaOff val="0"/>
                <a:tint val="96000"/>
                <a:lumMod val="104000"/>
              </a:schemeClr>
            </a:gs>
            <a:gs pos="100000">
              <a:schemeClr val="accent2">
                <a:hueOff val="-1446200"/>
                <a:satOff val="-9924"/>
                <a:lumOff val="5098"/>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Compared to our task, input the age, gender, net-time and time difference to predict the position seems to be more useful in big-data statistical issues.</a:t>
          </a:r>
        </a:p>
      </dsp:txBody>
      <dsp:txXfrm>
        <a:off x="162549" y="2095270"/>
        <a:ext cx="6507114" cy="300473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1DC3DF-7EFE-4BE3-982C-282497C34335}">
      <dsp:nvSpPr>
        <dsp:cNvPr id="0" name=""/>
        <dsp:cNvSpPr/>
      </dsp:nvSpPr>
      <dsp:spPr>
        <a:xfrm>
          <a:off x="0" y="19844"/>
          <a:ext cx="6832212" cy="167310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solidFill>
                <a:prstClr val="white"/>
              </a:solidFill>
              <a:latin typeface="Century Gothic" panose="020B0502020202020204"/>
              <a:ea typeface="+mn-ea"/>
              <a:cs typeface="+mn-cs"/>
            </a:rPr>
            <a:t>Self implement, spark and tensor flow are reasonably well in the case</a:t>
          </a:r>
        </a:p>
      </dsp:txBody>
      <dsp:txXfrm>
        <a:off x="81674" y="101518"/>
        <a:ext cx="6668864" cy="1509752"/>
      </dsp:txXfrm>
    </dsp:sp>
    <dsp:sp modelId="{CA9B36F3-F737-4FE1-BA29-333498053307}">
      <dsp:nvSpPr>
        <dsp:cNvPr id="0" name=""/>
        <dsp:cNvSpPr/>
      </dsp:nvSpPr>
      <dsp:spPr>
        <a:xfrm>
          <a:off x="0" y="1880145"/>
          <a:ext cx="6832212" cy="1673100"/>
        </a:xfrm>
        <a:prstGeom prst="roundRect">
          <a:avLst/>
        </a:prstGeom>
        <a:gradFill rotWithShape="0">
          <a:gsLst>
            <a:gs pos="0">
              <a:schemeClr val="accent2">
                <a:hueOff val="-723100"/>
                <a:satOff val="-4962"/>
                <a:lumOff val="2549"/>
                <a:alphaOff val="0"/>
                <a:tint val="96000"/>
                <a:lumMod val="104000"/>
              </a:schemeClr>
            </a:gs>
            <a:gs pos="100000">
              <a:schemeClr val="accent2">
                <a:hueOff val="-723100"/>
                <a:satOff val="-4962"/>
                <a:lumOff val="2549"/>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solidFill>
                <a:prstClr val="white"/>
              </a:solidFill>
              <a:latin typeface="Century Gothic" panose="020B0502020202020204"/>
              <a:ea typeface="+mn-ea"/>
              <a:cs typeface="+mn-cs"/>
            </a:rPr>
            <a:t>Besides the models, blocking is also important </a:t>
          </a:r>
        </a:p>
      </dsp:txBody>
      <dsp:txXfrm>
        <a:off x="81674" y="1961819"/>
        <a:ext cx="6668864" cy="1509752"/>
      </dsp:txXfrm>
    </dsp:sp>
    <dsp:sp modelId="{256A3707-93DD-49C0-92E1-99126B5AB575}">
      <dsp:nvSpPr>
        <dsp:cNvPr id="0" name=""/>
        <dsp:cNvSpPr/>
      </dsp:nvSpPr>
      <dsp:spPr>
        <a:xfrm>
          <a:off x="0" y="3740445"/>
          <a:ext cx="6832212" cy="1673100"/>
        </a:xfrm>
        <a:prstGeom prst="roundRect">
          <a:avLst/>
        </a:prstGeom>
        <a:gradFill rotWithShape="0">
          <a:gsLst>
            <a:gs pos="0">
              <a:schemeClr val="accent2">
                <a:hueOff val="-1446200"/>
                <a:satOff val="-9924"/>
                <a:lumOff val="5098"/>
                <a:alphaOff val="0"/>
                <a:tint val="96000"/>
                <a:lumMod val="104000"/>
              </a:schemeClr>
            </a:gs>
            <a:gs pos="100000">
              <a:schemeClr val="accent2">
                <a:hueOff val="-1446200"/>
                <a:satOff val="-9924"/>
                <a:lumOff val="5098"/>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solidFill>
                <a:prstClr val="white"/>
              </a:solidFill>
              <a:latin typeface="Century Gothic" panose="020B0502020202020204"/>
              <a:ea typeface="+mn-ea"/>
              <a:cs typeface="+mn-cs"/>
            </a:rPr>
            <a:t>May be a quite popular in probabilistically match tool</a:t>
          </a:r>
        </a:p>
      </dsp:txBody>
      <dsp:txXfrm>
        <a:off x="81674" y="3822119"/>
        <a:ext cx="6668864" cy="150975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1DC3DF-7EFE-4BE3-982C-282497C34335}">
      <dsp:nvSpPr>
        <dsp:cNvPr id="0" name=""/>
        <dsp:cNvSpPr/>
      </dsp:nvSpPr>
      <dsp:spPr>
        <a:xfrm>
          <a:off x="0" y="103094"/>
          <a:ext cx="6832212" cy="168480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solidFill>
                <a:prstClr val="white"/>
              </a:solidFill>
              <a:latin typeface="Century Gothic" panose="020B0502020202020204"/>
              <a:ea typeface="+mn-ea"/>
              <a:cs typeface="+mn-cs"/>
            </a:rPr>
            <a:t>Quite good dataset and nice  focused pre-processing, similar  results in the end</a:t>
          </a:r>
        </a:p>
      </dsp:txBody>
      <dsp:txXfrm>
        <a:off x="82245" y="185339"/>
        <a:ext cx="6667722" cy="1520310"/>
      </dsp:txXfrm>
    </dsp:sp>
    <dsp:sp modelId="{CA9B36F3-F737-4FE1-BA29-333498053307}">
      <dsp:nvSpPr>
        <dsp:cNvPr id="0" name=""/>
        <dsp:cNvSpPr/>
      </dsp:nvSpPr>
      <dsp:spPr>
        <a:xfrm>
          <a:off x="0" y="1874295"/>
          <a:ext cx="6832212" cy="1684800"/>
        </a:xfrm>
        <a:prstGeom prst="roundRect">
          <a:avLst/>
        </a:prstGeom>
        <a:gradFill rotWithShape="0">
          <a:gsLst>
            <a:gs pos="0">
              <a:schemeClr val="accent2">
                <a:hueOff val="-723100"/>
                <a:satOff val="-4962"/>
                <a:lumOff val="2549"/>
                <a:alphaOff val="0"/>
                <a:tint val="96000"/>
                <a:lumMod val="104000"/>
              </a:schemeClr>
            </a:gs>
            <a:gs pos="100000">
              <a:schemeClr val="accent2">
                <a:hueOff val="-723100"/>
                <a:satOff val="-4962"/>
                <a:lumOff val="2549"/>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AU" sz="3000" b="1" kern="1200" dirty="0"/>
            <a:t>Redundant (matched) records are apparently less than normal cases as the character of Data Volume</a:t>
          </a:r>
          <a:endParaRPr lang="en-US" sz="3000" b="1" kern="1200" dirty="0"/>
        </a:p>
      </dsp:txBody>
      <dsp:txXfrm>
        <a:off x="82245" y="1956540"/>
        <a:ext cx="6667722" cy="1520310"/>
      </dsp:txXfrm>
    </dsp:sp>
    <dsp:sp modelId="{256A3707-93DD-49C0-92E1-99126B5AB575}">
      <dsp:nvSpPr>
        <dsp:cNvPr id="0" name=""/>
        <dsp:cNvSpPr/>
      </dsp:nvSpPr>
      <dsp:spPr>
        <a:xfrm>
          <a:off x="0" y="3645495"/>
          <a:ext cx="6832212" cy="1684800"/>
        </a:xfrm>
        <a:prstGeom prst="roundRect">
          <a:avLst/>
        </a:prstGeom>
        <a:gradFill rotWithShape="0">
          <a:gsLst>
            <a:gs pos="0">
              <a:schemeClr val="accent2">
                <a:hueOff val="-1446200"/>
                <a:satOff val="-9924"/>
                <a:lumOff val="5098"/>
                <a:alphaOff val="0"/>
                <a:tint val="96000"/>
                <a:lumMod val="104000"/>
              </a:schemeClr>
            </a:gs>
            <a:gs pos="100000">
              <a:schemeClr val="accent2">
                <a:hueOff val="-1446200"/>
                <a:satOff val="-9924"/>
                <a:lumOff val="5098"/>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AU" sz="3000" b="1" kern="1200" dirty="0">
              <a:solidFill>
                <a:prstClr val="white"/>
              </a:solidFill>
              <a:latin typeface="Century Gothic" panose="020B0502020202020204"/>
              <a:ea typeface="+mn-ea"/>
              <a:cs typeface="+mn-cs"/>
            </a:rPr>
            <a:t>Real cases and implements are combined with human control too</a:t>
          </a:r>
          <a:endParaRPr lang="en-US" sz="3000" b="1" kern="1200" dirty="0">
            <a:solidFill>
              <a:prstClr val="white"/>
            </a:solidFill>
            <a:latin typeface="Century Gothic" panose="020B0502020202020204"/>
            <a:ea typeface="+mn-ea"/>
            <a:cs typeface="+mn-cs"/>
          </a:endParaRPr>
        </a:p>
      </dsp:txBody>
      <dsp:txXfrm>
        <a:off x="82245" y="3727740"/>
        <a:ext cx="6667722" cy="152031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B8C1CD-005B-4082-B484-2D6E1049D1CC}" type="datetimeFigureOut">
              <a:rPr lang="en-US" smtClean="0"/>
              <a:t>11/12/2019</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7E40AF-D243-4628-A3E2-FE49DA45C6A6}" type="slidenum">
              <a:rPr lang="en-US" smtClean="0"/>
              <a:t>‹#›</a:t>
            </a:fld>
            <a:endParaRPr lang="en-US" dirty="0"/>
          </a:p>
        </p:txBody>
      </p:sp>
    </p:spTree>
    <p:extLst>
      <p:ext uri="{BB962C8B-B14F-4D97-AF65-F5344CB8AC3E}">
        <p14:creationId xmlns:p14="http://schemas.microsoft.com/office/powerpoint/2010/main" val="1493263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94611D-C4D3-428A-88CA-6A64F1D6CBF0}" type="datetimeFigureOut">
              <a:rPr lang="en-AU" smtClean="0"/>
              <a:t>12/11/2019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03DB872-1BA2-49C9-88C1-47750E6D8B4C}" type="slidenum">
              <a:rPr lang="en-AU" smtClean="0"/>
              <a:t>‹#›</a:t>
            </a:fld>
            <a:endParaRPr lang="en-AU" dirty="0"/>
          </a:p>
        </p:txBody>
      </p:sp>
    </p:spTree>
    <p:extLst>
      <p:ext uri="{BB962C8B-B14F-4D97-AF65-F5344CB8AC3E}">
        <p14:creationId xmlns:p14="http://schemas.microsoft.com/office/powerpoint/2010/main" val="3089643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94611D-C4D3-428A-88CA-6A64F1D6CBF0}" type="datetimeFigureOut">
              <a:rPr lang="en-AU" smtClean="0"/>
              <a:t>12/11/2019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3DB872-1BA2-49C9-88C1-47750E6D8B4C}" type="slidenum">
              <a:rPr lang="en-AU" smtClean="0"/>
              <a:t>‹#›</a:t>
            </a:fld>
            <a:endParaRPr lang="en-AU" dirty="0"/>
          </a:p>
        </p:txBody>
      </p:sp>
    </p:spTree>
    <p:extLst>
      <p:ext uri="{BB962C8B-B14F-4D97-AF65-F5344CB8AC3E}">
        <p14:creationId xmlns:p14="http://schemas.microsoft.com/office/powerpoint/2010/main" val="201767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94611D-C4D3-428A-88CA-6A64F1D6CBF0}" type="datetimeFigureOut">
              <a:rPr lang="en-AU" smtClean="0"/>
              <a:t>12/11/2019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3DB872-1BA2-49C9-88C1-47750E6D8B4C}" type="slidenum">
              <a:rPr lang="en-AU" smtClean="0"/>
              <a:t>‹#›</a:t>
            </a:fld>
            <a:endParaRPr lang="en-AU"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59513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D94611D-C4D3-428A-88CA-6A64F1D6CBF0}" type="datetimeFigureOut">
              <a:rPr lang="en-AU" smtClean="0"/>
              <a:t>12/11/2019</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3DB872-1BA2-49C9-88C1-47750E6D8B4C}" type="slidenum">
              <a:rPr lang="en-AU" smtClean="0"/>
              <a:t>‹#›</a:t>
            </a:fld>
            <a:endParaRPr lang="en-AU" dirty="0"/>
          </a:p>
        </p:txBody>
      </p:sp>
    </p:spTree>
    <p:extLst>
      <p:ext uri="{BB962C8B-B14F-4D97-AF65-F5344CB8AC3E}">
        <p14:creationId xmlns:p14="http://schemas.microsoft.com/office/powerpoint/2010/main" val="215063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D94611D-C4D3-428A-88CA-6A64F1D6CBF0}" type="datetimeFigureOut">
              <a:rPr lang="en-AU" smtClean="0"/>
              <a:t>12/11/2019</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3DB872-1BA2-49C9-88C1-47750E6D8B4C}" type="slidenum">
              <a:rPr lang="en-AU" smtClean="0"/>
              <a:t>‹#›</a:t>
            </a:fld>
            <a:endParaRPr lang="en-AU"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56994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D94611D-C4D3-428A-88CA-6A64F1D6CBF0}" type="datetimeFigureOut">
              <a:rPr lang="en-AU" smtClean="0"/>
              <a:t>12/11/2019</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3DB872-1BA2-49C9-88C1-47750E6D8B4C}" type="slidenum">
              <a:rPr lang="en-AU" smtClean="0"/>
              <a:t>‹#›</a:t>
            </a:fld>
            <a:endParaRPr lang="en-AU" dirty="0"/>
          </a:p>
        </p:txBody>
      </p:sp>
    </p:spTree>
    <p:extLst>
      <p:ext uri="{BB962C8B-B14F-4D97-AF65-F5344CB8AC3E}">
        <p14:creationId xmlns:p14="http://schemas.microsoft.com/office/powerpoint/2010/main" val="1958669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94611D-C4D3-428A-88CA-6A64F1D6CBF0}" type="datetimeFigureOut">
              <a:rPr lang="en-AU" smtClean="0"/>
              <a:t>12/11/2019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3DB872-1BA2-49C9-88C1-47750E6D8B4C}" type="slidenum">
              <a:rPr lang="en-AU" smtClean="0"/>
              <a:t>‹#›</a:t>
            </a:fld>
            <a:endParaRPr lang="en-AU" dirty="0"/>
          </a:p>
        </p:txBody>
      </p:sp>
    </p:spTree>
    <p:extLst>
      <p:ext uri="{BB962C8B-B14F-4D97-AF65-F5344CB8AC3E}">
        <p14:creationId xmlns:p14="http://schemas.microsoft.com/office/powerpoint/2010/main" val="4098193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94611D-C4D3-428A-88CA-6A64F1D6CBF0}" type="datetimeFigureOut">
              <a:rPr lang="en-AU" smtClean="0"/>
              <a:t>12/11/2019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3DB872-1BA2-49C9-88C1-47750E6D8B4C}" type="slidenum">
              <a:rPr lang="en-AU" smtClean="0"/>
              <a:t>‹#›</a:t>
            </a:fld>
            <a:endParaRPr lang="en-AU" dirty="0"/>
          </a:p>
        </p:txBody>
      </p:sp>
    </p:spTree>
    <p:extLst>
      <p:ext uri="{BB962C8B-B14F-4D97-AF65-F5344CB8AC3E}">
        <p14:creationId xmlns:p14="http://schemas.microsoft.com/office/powerpoint/2010/main" val="3205108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94611D-C4D3-428A-88CA-6A64F1D6CBF0}" type="datetimeFigureOut">
              <a:rPr lang="en-AU" smtClean="0"/>
              <a:t>12/11/2019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3DB872-1BA2-49C9-88C1-47750E6D8B4C}" type="slidenum">
              <a:rPr lang="en-AU" smtClean="0"/>
              <a:t>‹#›</a:t>
            </a:fld>
            <a:endParaRPr lang="en-AU" dirty="0"/>
          </a:p>
        </p:txBody>
      </p:sp>
    </p:spTree>
    <p:extLst>
      <p:ext uri="{BB962C8B-B14F-4D97-AF65-F5344CB8AC3E}">
        <p14:creationId xmlns:p14="http://schemas.microsoft.com/office/powerpoint/2010/main" val="1308946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94611D-C4D3-428A-88CA-6A64F1D6CBF0}" type="datetimeFigureOut">
              <a:rPr lang="en-AU" smtClean="0"/>
              <a:t>12/11/2019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3DB872-1BA2-49C9-88C1-47750E6D8B4C}" type="slidenum">
              <a:rPr lang="en-AU" smtClean="0"/>
              <a:t>‹#›</a:t>
            </a:fld>
            <a:endParaRPr lang="en-AU" dirty="0"/>
          </a:p>
        </p:txBody>
      </p:sp>
    </p:spTree>
    <p:extLst>
      <p:ext uri="{BB962C8B-B14F-4D97-AF65-F5344CB8AC3E}">
        <p14:creationId xmlns:p14="http://schemas.microsoft.com/office/powerpoint/2010/main" val="1834042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94611D-C4D3-428A-88CA-6A64F1D6CBF0}" type="datetimeFigureOut">
              <a:rPr lang="en-AU" smtClean="0"/>
              <a:t>12/11/2019</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03DB872-1BA2-49C9-88C1-47750E6D8B4C}" type="slidenum">
              <a:rPr lang="en-AU" smtClean="0"/>
              <a:t>‹#›</a:t>
            </a:fld>
            <a:endParaRPr lang="en-AU" dirty="0"/>
          </a:p>
        </p:txBody>
      </p:sp>
    </p:spTree>
    <p:extLst>
      <p:ext uri="{BB962C8B-B14F-4D97-AF65-F5344CB8AC3E}">
        <p14:creationId xmlns:p14="http://schemas.microsoft.com/office/powerpoint/2010/main" val="4098183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94611D-C4D3-428A-88CA-6A64F1D6CBF0}" type="datetimeFigureOut">
              <a:rPr lang="en-AU" smtClean="0"/>
              <a:t>12/11/2019</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03DB872-1BA2-49C9-88C1-47750E6D8B4C}" type="slidenum">
              <a:rPr lang="en-AU" smtClean="0"/>
              <a:t>‹#›</a:t>
            </a:fld>
            <a:endParaRPr lang="en-AU" dirty="0"/>
          </a:p>
        </p:txBody>
      </p:sp>
    </p:spTree>
    <p:extLst>
      <p:ext uri="{BB962C8B-B14F-4D97-AF65-F5344CB8AC3E}">
        <p14:creationId xmlns:p14="http://schemas.microsoft.com/office/powerpoint/2010/main" val="3888975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94611D-C4D3-428A-88CA-6A64F1D6CBF0}" type="datetimeFigureOut">
              <a:rPr lang="en-AU" smtClean="0"/>
              <a:t>12/11/2019</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03DB872-1BA2-49C9-88C1-47750E6D8B4C}" type="slidenum">
              <a:rPr lang="en-AU" smtClean="0"/>
              <a:t>‹#›</a:t>
            </a:fld>
            <a:endParaRPr lang="en-AU" dirty="0"/>
          </a:p>
        </p:txBody>
      </p:sp>
    </p:spTree>
    <p:extLst>
      <p:ext uri="{BB962C8B-B14F-4D97-AF65-F5344CB8AC3E}">
        <p14:creationId xmlns:p14="http://schemas.microsoft.com/office/powerpoint/2010/main" val="159657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94611D-C4D3-428A-88CA-6A64F1D6CBF0}" type="datetimeFigureOut">
              <a:rPr lang="en-AU" smtClean="0"/>
              <a:t>12/11/2019</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03DB872-1BA2-49C9-88C1-47750E6D8B4C}" type="slidenum">
              <a:rPr lang="en-AU" smtClean="0"/>
              <a:t>‹#›</a:t>
            </a:fld>
            <a:endParaRPr lang="en-AU" dirty="0"/>
          </a:p>
        </p:txBody>
      </p:sp>
    </p:spTree>
    <p:extLst>
      <p:ext uri="{BB962C8B-B14F-4D97-AF65-F5344CB8AC3E}">
        <p14:creationId xmlns:p14="http://schemas.microsoft.com/office/powerpoint/2010/main" val="483787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94611D-C4D3-428A-88CA-6A64F1D6CBF0}" type="datetimeFigureOut">
              <a:rPr lang="en-AU" smtClean="0"/>
              <a:t>12/11/2019</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03DB872-1BA2-49C9-88C1-47750E6D8B4C}" type="slidenum">
              <a:rPr lang="en-AU" smtClean="0"/>
              <a:t>‹#›</a:t>
            </a:fld>
            <a:endParaRPr lang="en-AU" dirty="0"/>
          </a:p>
        </p:txBody>
      </p:sp>
    </p:spTree>
    <p:extLst>
      <p:ext uri="{BB962C8B-B14F-4D97-AF65-F5344CB8AC3E}">
        <p14:creationId xmlns:p14="http://schemas.microsoft.com/office/powerpoint/2010/main" val="3120573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94611D-C4D3-428A-88CA-6A64F1D6CBF0}" type="datetimeFigureOut">
              <a:rPr lang="en-AU" smtClean="0"/>
              <a:t>12/11/2019</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3DB872-1BA2-49C9-88C1-47750E6D8B4C}" type="slidenum">
              <a:rPr lang="en-AU" smtClean="0"/>
              <a:t>‹#›</a:t>
            </a:fld>
            <a:endParaRPr lang="en-AU" dirty="0"/>
          </a:p>
        </p:txBody>
      </p:sp>
    </p:spTree>
    <p:extLst>
      <p:ext uri="{BB962C8B-B14F-4D97-AF65-F5344CB8AC3E}">
        <p14:creationId xmlns:p14="http://schemas.microsoft.com/office/powerpoint/2010/main" val="2606845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D94611D-C4D3-428A-88CA-6A64F1D6CBF0}" type="datetimeFigureOut">
              <a:rPr lang="en-AU" smtClean="0"/>
              <a:t>12/11/2019</a:t>
            </a:fld>
            <a:endParaRPr lang="en-AU"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03DB872-1BA2-49C9-88C1-47750E6D8B4C}" type="slidenum">
              <a:rPr lang="en-AU" smtClean="0"/>
              <a:t>‹#›</a:t>
            </a:fld>
            <a:endParaRPr lang="en-AU" dirty="0"/>
          </a:p>
        </p:txBody>
      </p:sp>
    </p:spTree>
    <p:extLst>
      <p:ext uri="{BB962C8B-B14F-4D97-AF65-F5344CB8AC3E}">
        <p14:creationId xmlns:p14="http://schemas.microsoft.com/office/powerpoint/2010/main" val="1077228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journal.r-project.org/archive/2010-2/RJournal_2010-2_Sariyar+Borg.pdf"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diagramLayout" Target="../diagrams/layout6.xml"/><Relationship Id="rId7" Type="http://schemas.openxmlformats.org/officeDocument/2006/relationships/image" Target="../media/image51.gif"/><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3.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diagramLayout" Target="../diagrams/layout7.xml"/><Relationship Id="rId7" Type="http://schemas.openxmlformats.org/officeDocument/2006/relationships/image" Target="../media/image52.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 Id="rId9" Type="http://schemas.openxmlformats.org/officeDocument/2006/relationships/image" Target="../media/image4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A7E3A-B065-498E-B53C-875083C21F81}"/>
              </a:ext>
            </a:extLst>
          </p:cNvPr>
          <p:cNvSpPr>
            <a:spLocks noGrp="1"/>
          </p:cNvSpPr>
          <p:nvPr>
            <p:ph type="ctrTitle"/>
          </p:nvPr>
        </p:nvSpPr>
        <p:spPr>
          <a:xfrm>
            <a:off x="2589213" y="2703443"/>
            <a:ext cx="8915399" cy="450574"/>
          </a:xfrm>
        </p:spPr>
        <p:txBody>
          <a:bodyPr>
            <a:normAutofit fontScale="90000"/>
          </a:bodyPr>
          <a:lstStyle/>
          <a:p>
            <a:br>
              <a:rPr lang="en-AU" dirty="0"/>
            </a:br>
            <a:br>
              <a:rPr lang="en-AU" dirty="0"/>
            </a:br>
            <a:br>
              <a:rPr lang="en-AU" dirty="0"/>
            </a:br>
            <a:br>
              <a:rPr lang="en-AU" dirty="0"/>
            </a:br>
            <a:br>
              <a:rPr lang="en-AU" dirty="0"/>
            </a:br>
            <a:br>
              <a:rPr lang="en-AU" dirty="0"/>
            </a:br>
            <a:r>
              <a:rPr lang="en-AU" b="1" dirty="0"/>
              <a:t>Group 4                                          Record Linkage </a:t>
            </a:r>
            <a:br>
              <a:rPr lang="en-AU" b="1" dirty="0"/>
            </a:br>
            <a:r>
              <a:rPr lang="en-AU" b="1" dirty="0"/>
              <a:t>Comparison Patterns</a:t>
            </a:r>
            <a:br>
              <a:rPr lang="en-AU" dirty="0"/>
            </a:br>
            <a:r>
              <a:rPr lang="en-US" altLang="zh-CN" dirty="0">
                <a:solidFill>
                  <a:schemeClr val="bg1"/>
                </a:solidFill>
                <a:highlight>
                  <a:srgbClr val="808080"/>
                </a:highlight>
              </a:rPr>
              <a:t>Match or Non-Match Project</a:t>
            </a:r>
            <a:endParaRPr lang="en-AU" dirty="0"/>
          </a:p>
        </p:txBody>
      </p:sp>
      <p:sp>
        <p:nvSpPr>
          <p:cNvPr id="3" name="Subtitle 2">
            <a:extLst>
              <a:ext uri="{FF2B5EF4-FFF2-40B4-BE49-F238E27FC236}">
                <a16:creationId xmlns:a16="http://schemas.microsoft.com/office/drawing/2014/main" id="{B65D838B-E3D2-4EB0-B836-E04E2B9A03B7}"/>
              </a:ext>
            </a:extLst>
          </p:cNvPr>
          <p:cNvSpPr>
            <a:spLocks noGrp="1"/>
          </p:cNvSpPr>
          <p:nvPr>
            <p:ph type="subTitle" idx="1"/>
          </p:nvPr>
        </p:nvSpPr>
        <p:spPr>
          <a:xfrm>
            <a:off x="2589213" y="3525078"/>
            <a:ext cx="10159378" cy="3034748"/>
          </a:xfrm>
        </p:spPr>
        <p:txBody>
          <a:bodyPr>
            <a:normAutofit/>
          </a:bodyPr>
          <a:lstStyle/>
          <a:p>
            <a:r>
              <a:rPr lang="en-AU" sz="2400" b="1" dirty="0"/>
              <a:t>X</a:t>
            </a:r>
            <a:r>
              <a:rPr lang="en-US" altLang="zh-CN" sz="2400" b="1" dirty="0"/>
              <a:t>iangming</a:t>
            </a:r>
            <a:r>
              <a:rPr lang="en-AU" sz="2400" b="1" dirty="0"/>
              <a:t> K</a:t>
            </a:r>
            <a:r>
              <a:rPr lang="en-US" altLang="zh-CN" sz="2400" b="1" dirty="0"/>
              <a:t>ong</a:t>
            </a:r>
            <a:r>
              <a:rPr lang="en-AU" sz="2400" b="1" dirty="0"/>
              <a:t>: x</a:t>
            </a:r>
            <a:r>
              <a:rPr lang="en-US" altLang="zh-CN" sz="2400" b="1" dirty="0"/>
              <a:t>k</a:t>
            </a:r>
            <a:r>
              <a:rPr lang="en-AU" altLang="zh-CN" sz="2400" b="1" dirty="0"/>
              <a:t>467</a:t>
            </a:r>
            <a:r>
              <a:rPr lang="en-AU" sz="2400" b="1" dirty="0"/>
              <a:t> 5424562    Contributed </a:t>
            </a:r>
            <a:endParaRPr lang="en-US" altLang="zh-CN" sz="2400" b="1" dirty="0"/>
          </a:p>
          <a:p>
            <a:r>
              <a:rPr lang="en-US" sz="2400" b="1" dirty="0"/>
              <a:t>Yongheng Hou:  yh790 5556661      </a:t>
            </a:r>
            <a:r>
              <a:rPr lang="en-AU" sz="2400" b="1" dirty="0"/>
              <a:t>Contributed </a:t>
            </a:r>
            <a:endParaRPr lang="en-US" altLang="zh-CN" sz="2400" b="1" dirty="0"/>
          </a:p>
          <a:p>
            <a:r>
              <a:rPr lang="en-US" altLang="zh-CN" sz="2400" b="1" dirty="0"/>
              <a:t>Jie Wu: jw154 5555450                     </a:t>
            </a:r>
            <a:r>
              <a:rPr lang="en-AU" sz="2400" b="1" dirty="0"/>
              <a:t>Contributed </a:t>
            </a:r>
            <a:endParaRPr lang="en-US" altLang="zh-CN" sz="2400" b="1" dirty="0"/>
          </a:p>
          <a:p>
            <a:r>
              <a:rPr lang="en-US" altLang="zh-CN" sz="2400" b="1" dirty="0"/>
              <a:t>Changzhou Bao: cb769 5467238    </a:t>
            </a:r>
            <a:r>
              <a:rPr lang="en-AU" sz="2400" b="1" dirty="0"/>
              <a:t>Contributed </a:t>
            </a:r>
            <a:endParaRPr lang="en-US" altLang="zh-CN" sz="2400" b="1" dirty="0"/>
          </a:p>
          <a:p>
            <a:endParaRPr lang="en-US" altLang="zh-CN" sz="2400" b="1" dirty="0"/>
          </a:p>
          <a:p>
            <a:r>
              <a:rPr lang="en-US" altLang="zh-CN" sz="2400" b="1" dirty="0"/>
              <a:t>  </a:t>
            </a:r>
          </a:p>
          <a:p>
            <a:endParaRPr lang="en-AU" sz="2400" b="1" dirty="0"/>
          </a:p>
        </p:txBody>
      </p:sp>
    </p:spTree>
    <p:extLst>
      <p:ext uri="{BB962C8B-B14F-4D97-AF65-F5344CB8AC3E}">
        <p14:creationId xmlns:p14="http://schemas.microsoft.com/office/powerpoint/2010/main" val="281211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8E304D2-66DC-044F-A82A-C45E5ED72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308" y="1737822"/>
            <a:ext cx="9131384" cy="4823354"/>
          </a:xfrm>
          <a:prstGeom prst="rect">
            <a:avLst/>
          </a:prstGeom>
        </p:spPr>
      </p:pic>
      <p:sp>
        <p:nvSpPr>
          <p:cNvPr id="5" name="文本框 4">
            <a:extLst>
              <a:ext uri="{FF2B5EF4-FFF2-40B4-BE49-F238E27FC236}">
                <a16:creationId xmlns:a16="http://schemas.microsoft.com/office/drawing/2014/main" id="{11411185-95E9-4DDA-BD0E-E3495F15D72E}"/>
              </a:ext>
            </a:extLst>
          </p:cNvPr>
          <p:cNvSpPr txBox="1"/>
          <p:nvPr/>
        </p:nvSpPr>
        <p:spPr>
          <a:xfrm>
            <a:off x="1842052" y="715617"/>
            <a:ext cx="5857461" cy="954107"/>
          </a:xfrm>
          <a:prstGeom prst="rect">
            <a:avLst/>
          </a:prstGeom>
          <a:noFill/>
        </p:spPr>
        <p:txBody>
          <a:bodyPr wrap="square" rtlCol="0">
            <a:spAutoFit/>
          </a:bodyPr>
          <a:lstStyle/>
          <a:p>
            <a:pPr lvl="0"/>
            <a:r>
              <a:rPr lang="en-AU" sz="3600" dirty="0">
                <a:solidFill>
                  <a:prstClr val="black">
                    <a:lumMod val="85000"/>
                    <a:lumOff val="15000"/>
                  </a:prstClr>
                </a:solidFill>
              </a:rPr>
              <a:t>Visualisations of data</a:t>
            </a:r>
          </a:p>
          <a:p>
            <a:pPr lvl="0"/>
            <a:r>
              <a:rPr lang="en-AU" sz="2000" dirty="0">
                <a:solidFill>
                  <a:prstClr val="black">
                    <a:lumMod val="85000"/>
                    <a:lumOff val="15000"/>
                  </a:prstClr>
                </a:solidFill>
              </a:rPr>
              <a:t>B</a:t>
            </a:r>
            <a:r>
              <a:rPr lang="en-US" altLang="zh-CN" sz="2000" dirty="0">
                <a:solidFill>
                  <a:prstClr val="black">
                    <a:lumMod val="85000"/>
                    <a:lumOff val="15000"/>
                  </a:prstClr>
                </a:solidFill>
              </a:rPr>
              <a:t>ox-</a:t>
            </a:r>
            <a:r>
              <a:rPr lang="en-AU" altLang="zh-CN" sz="2000" dirty="0">
                <a:solidFill>
                  <a:prstClr val="black">
                    <a:lumMod val="85000"/>
                    <a:lumOff val="15000"/>
                  </a:prstClr>
                </a:solidFill>
              </a:rPr>
              <a:t>P</a:t>
            </a:r>
            <a:r>
              <a:rPr lang="en-US" altLang="zh-CN" sz="2000" dirty="0">
                <a:solidFill>
                  <a:prstClr val="black">
                    <a:lumMod val="85000"/>
                    <a:lumOff val="15000"/>
                  </a:prstClr>
                </a:solidFill>
              </a:rPr>
              <a:t>lot</a:t>
            </a:r>
            <a:endParaRPr lang="en-US" sz="1100" dirty="0">
              <a:solidFill>
                <a:prstClr val="black"/>
              </a:solidFill>
            </a:endParaRPr>
          </a:p>
        </p:txBody>
      </p:sp>
    </p:spTree>
    <p:extLst>
      <p:ext uri="{BB962C8B-B14F-4D97-AF65-F5344CB8AC3E}">
        <p14:creationId xmlns:p14="http://schemas.microsoft.com/office/powerpoint/2010/main" val="2157554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2391743-15F5-49DB-8307-E4A61E22EADD}"/>
              </a:ext>
            </a:extLst>
          </p:cNvPr>
          <p:cNvSpPr>
            <a:spLocks noGrp="1"/>
          </p:cNvSpPr>
          <p:nvPr>
            <p:ph type="title"/>
          </p:nvPr>
        </p:nvSpPr>
        <p:spPr>
          <a:xfrm>
            <a:off x="1259893" y="3153934"/>
            <a:ext cx="2454052" cy="1311964"/>
          </a:xfrm>
        </p:spPr>
        <p:txBody>
          <a:bodyPr>
            <a:noAutofit/>
          </a:bodyPr>
          <a:lstStyle/>
          <a:p>
            <a:r>
              <a:rPr kumimoji="1" lang="en-AU" altLang="zh-CN" sz="3200" b="1" dirty="0">
                <a:solidFill>
                  <a:srgbClr val="7030A0"/>
                </a:solidFill>
              </a:rPr>
              <a:t>Spark</a:t>
            </a:r>
            <a:br>
              <a:rPr kumimoji="1" lang="en-AU" altLang="zh-CN" sz="3200" b="1" dirty="0">
                <a:solidFill>
                  <a:srgbClr val="7030A0"/>
                </a:solidFill>
              </a:rPr>
            </a:br>
            <a:r>
              <a:rPr kumimoji="1" lang="en-AU" altLang="zh-CN" sz="3200" b="1" dirty="0">
                <a:solidFill>
                  <a:srgbClr val="7030A0"/>
                </a:solidFill>
              </a:rPr>
              <a:t>implement</a:t>
            </a:r>
            <a:br>
              <a:rPr kumimoji="1" lang="en-AU" altLang="zh-CN" sz="3200" b="1" dirty="0">
                <a:solidFill>
                  <a:srgbClr val="7030A0"/>
                </a:solidFill>
              </a:rPr>
            </a:br>
            <a:br>
              <a:rPr kumimoji="1" lang="en-AU" altLang="zh-CN" sz="5400" dirty="0">
                <a:solidFill>
                  <a:srgbClr val="7030A0"/>
                </a:solidFill>
              </a:rPr>
            </a:br>
            <a:endParaRPr lang="en-AU" sz="4800" dirty="0">
              <a:solidFill>
                <a:srgbClr val="7030A0"/>
              </a:solidFill>
            </a:endParaRPr>
          </a:p>
        </p:txBody>
      </p:sp>
      <p:graphicFrame>
        <p:nvGraphicFramePr>
          <p:cNvPr id="10" name="Content Placeholder 7">
            <a:extLst>
              <a:ext uri="{FF2B5EF4-FFF2-40B4-BE49-F238E27FC236}">
                <a16:creationId xmlns:a16="http://schemas.microsoft.com/office/drawing/2014/main" id="{E5CAFBBF-2346-4B58-951D-18912A4F4B92}"/>
              </a:ext>
            </a:extLst>
          </p:cNvPr>
          <p:cNvGraphicFramePr>
            <a:graphicFrameLocks noGrp="1"/>
          </p:cNvGraphicFramePr>
          <p:nvPr>
            <p:ph idx="1"/>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Freeform 19">
            <a:extLst>
              <a:ext uri="{FF2B5EF4-FFF2-40B4-BE49-F238E27FC236}">
                <a16:creationId xmlns:a16="http://schemas.microsoft.com/office/drawing/2014/main" id="{1D0F6906-12C1-48A3-8555-846C811C9BEA}"/>
              </a:ext>
            </a:extLst>
          </p:cNvPr>
          <p:cNvSpPr>
            <a:spLocks noEditPoints="1"/>
          </p:cNvSpPr>
          <p:nvPr/>
        </p:nvSpPr>
        <p:spPr bwMode="auto">
          <a:xfrm>
            <a:off x="1259893" y="2338509"/>
            <a:ext cx="831983" cy="709576"/>
          </a:xfrm>
          <a:custGeom>
            <a:avLst/>
            <a:gdLst>
              <a:gd name="T0" fmla="*/ 261 w 512"/>
              <a:gd name="T1" fmla="*/ 3 h 504"/>
              <a:gd name="T2" fmla="*/ 227 w 512"/>
              <a:gd name="T3" fmla="*/ 2 h 504"/>
              <a:gd name="T4" fmla="*/ 265 w 512"/>
              <a:gd name="T5" fmla="*/ 266 h 504"/>
              <a:gd name="T6" fmla="*/ 1 w 512"/>
              <a:gd name="T7" fmla="*/ 227 h 504"/>
              <a:gd name="T8" fmla="*/ 3 w 512"/>
              <a:gd name="T9" fmla="*/ 261 h 504"/>
              <a:gd name="T10" fmla="*/ 45 w 512"/>
              <a:gd name="T11" fmla="*/ 298 h 504"/>
              <a:gd name="T12" fmla="*/ 326 w 512"/>
              <a:gd name="T13" fmla="*/ 327 h 504"/>
              <a:gd name="T14" fmla="*/ 326 w 512"/>
              <a:gd name="T15" fmla="*/ 326 h 504"/>
              <a:gd name="T16" fmla="*/ 327 w 512"/>
              <a:gd name="T17" fmla="*/ 327 h 504"/>
              <a:gd name="T18" fmla="*/ 297 w 512"/>
              <a:gd name="T19" fmla="*/ 45 h 504"/>
              <a:gd name="T20" fmla="*/ 261 w 512"/>
              <a:gd name="T21" fmla="*/ 3 h 504"/>
              <a:gd name="T22" fmla="*/ 299 w 512"/>
              <a:gd name="T23" fmla="*/ 300 h 504"/>
              <a:gd name="T24" fmla="*/ 278 w 512"/>
              <a:gd name="T25" fmla="*/ 300 h 504"/>
              <a:gd name="T26" fmla="*/ 278 w 512"/>
              <a:gd name="T27" fmla="*/ 279 h 504"/>
              <a:gd name="T28" fmla="*/ 299 w 512"/>
              <a:gd name="T29" fmla="*/ 279 h 504"/>
              <a:gd name="T30" fmla="*/ 299 w 512"/>
              <a:gd name="T31" fmla="*/ 300 h 504"/>
              <a:gd name="T32" fmla="*/ 258 w 512"/>
              <a:gd name="T33" fmla="*/ 370 h 504"/>
              <a:gd name="T34" fmla="*/ 258 w 512"/>
              <a:gd name="T35" fmla="*/ 475 h 504"/>
              <a:gd name="T36" fmla="*/ 363 w 512"/>
              <a:gd name="T37" fmla="*/ 475 h 504"/>
              <a:gd name="T38" fmla="*/ 364 w 512"/>
              <a:gd name="T39" fmla="*/ 370 h 504"/>
              <a:gd name="T40" fmla="*/ 258 w 512"/>
              <a:gd name="T41" fmla="*/ 370 h 504"/>
              <a:gd name="T42" fmla="*/ 338 w 512"/>
              <a:gd name="T43" fmla="*/ 450 h 504"/>
              <a:gd name="T44" fmla="*/ 283 w 512"/>
              <a:gd name="T45" fmla="*/ 450 h 504"/>
              <a:gd name="T46" fmla="*/ 283 w 512"/>
              <a:gd name="T47" fmla="*/ 395 h 504"/>
              <a:gd name="T48" fmla="*/ 338 w 512"/>
              <a:gd name="T49" fmla="*/ 395 h 504"/>
              <a:gd name="T50" fmla="*/ 338 w 512"/>
              <a:gd name="T51" fmla="*/ 450 h 504"/>
              <a:gd name="T52" fmla="*/ 378 w 512"/>
              <a:gd name="T53" fmla="*/ 250 h 504"/>
              <a:gd name="T54" fmla="*/ 378 w 512"/>
              <a:gd name="T55" fmla="*/ 355 h 504"/>
              <a:gd name="T56" fmla="*/ 483 w 512"/>
              <a:gd name="T57" fmla="*/ 355 h 504"/>
              <a:gd name="T58" fmla="*/ 483 w 512"/>
              <a:gd name="T59" fmla="*/ 250 h 504"/>
              <a:gd name="T60" fmla="*/ 378 w 512"/>
              <a:gd name="T61" fmla="*/ 250 h 504"/>
              <a:gd name="T62" fmla="*/ 458 w 512"/>
              <a:gd name="T63" fmla="*/ 330 h 504"/>
              <a:gd name="T64" fmla="*/ 403 w 512"/>
              <a:gd name="T65" fmla="*/ 330 h 504"/>
              <a:gd name="T66" fmla="*/ 403 w 512"/>
              <a:gd name="T67" fmla="*/ 275 h 504"/>
              <a:gd name="T68" fmla="*/ 458 w 512"/>
              <a:gd name="T69" fmla="*/ 275 h 504"/>
              <a:gd name="T70" fmla="*/ 458 w 512"/>
              <a:gd name="T71" fmla="*/ 33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2" h="504">
                <a:moveTo>
                  <a:pt x="261" y="3"/>
                </a:moveTo>
                <a:cubicBezTo>
                  <a:pt x="251" y="1"/>
                  <a:pt x="236" y="0"/>
                  <a:pt x="227" y="2"/>
                </a:cubicBezTo>
                <a:cubicBezTo>
                  <a:pt x="226" y="4"/>
                  <a:pt x="253" y="181"/>
                  <a:pt x="265" y="266"/>
                </a:cubicBezTo>
                <a:cubicBezTo>
                  <a:pt x="180" y="253"/>
                  <a:pt x="3" y="226"/>
                  <a:pt x="1" y="227"/>
                </a:cubicBezTo>
                <a:cubicBezTo>
                  <a:pt x="0" y="236"/>
                  <a:pt x="0" y="251"/>
                  <a:pt x="3" y="261"/>
                </a:cubicBezTo>
                <a:cubicBezTo>
                  <a:pt x="9" y="283"/>
                  <a:pt x="25" y="296"/>
                  <a:pt x="45" y="298"/>
                </a:cubicBezTo>
                <a:cubicBezTo>
                  <a:pt x="116" y="305"/>
                  <a:pt x="326" y="327"/>
                  <a:pt x="326" y="327"/>
                </a:cubicBezTo>
                <a:cubicBezTo>
                  <a:pt x="326" y="326"/>
                  <a:pt x="326" y="326"/>
                  <a:pt x="326" y="326"/>
                </a:cubicBezTo>
                <a:cubicBezTo>
                  <a:pt x="327" y="327"/>
                  <a:pt x="327" y="327"/>
                  <a:pt x="327" y="327"/>
                </a:cubicBezTo>
                <a:cubicBezTo>
                  <a:pt x="327" y="327"/>
                  <a:pt x="304" y="117"/>
                  <a:pt x="297" y="45"/>
                </a:cubicBezTo>
                <a:cubicBezTo>
                  <a:pt x="295" y="25"/>
                  <a:pt x="283" y="9"/>
                  <a:pt x="261" y="3"/>
                </a:cubicBezTo>
                <a:close/>
                <a:moveTo>
                  <a:pt x="299" y="300"/>
                </a:moveTo>
                <a:cubicBezTo>
                  <a:pt x="293" y="306"/>
                  <a:pt x="284" y="306"/>
                  <a:pt x="278" y="300"/>
                </a:cubicBezTo>
                <a:cubicBezTo>
                  <a:pt x="272" y="294"/>
                  <a:pt x="272" y="285"/>
                  <a:pt x="278" y="279"/>
                </a:cubicBezTo>
                <a:cubicBezTo>
                  <a:pt x="284" y="274"/>
                  <a:pt x="293" y="274"/>
                  <a:pt x="299" y="279"/>
                </a:cubicBezTo>
                <a:cubicBezTo>
                  <a:pt x="304" y="285"/>
                  <a:pt x="304" y="294"/>
                  <a:pt x="299" y="300"/>
                </a:cubicBezTo>
                <a:close/>
                <a:moveTo>
                  <a:pt x="258" y="370"/>
                </a:moveTo>
                <a:cubicBezTo>
                  <a:pt x="229" y="399"/>
                  <a:pt x="229" y="446"/>
                  <a:pt x="258" y="475"/>
                </a:cubicBezTo>
                <a:cubicBezTo>
                  <a:pt x="287" y="504"/>
                  <a:pt x="334" y="504"/>
                  <a:pt x="363" y="475"/>
                </a:cubicBezTo>
                <a:cubicBezTo>
                  <a:pt x="392" y="446"/>
                  <a:pt x="393" y="399"/>
                  <a:pt x="364" y="370"/>
                </a:cubicBezTo>
                <a:cubicBezTo>
                  <a:pt x="334" y="341"/>
                  <a:pt x="287" y="341"/>
                  <a:pt x="258" y="370"/>
                </a:cubicBezTo>
                <a:close/>
                <a:moveTo>
                  <a:pt x="338" y="450"/>
                </a:moveTo>
                <a:cubicBezTo>
                  <a:pt x="323" y="465"/>
                  <a:pt x="298" y="465"/>
                  <a:pt x="283" y="450"/>
                </a:cubicBezTo>
                <a:cubicBezTo>
                  <a:pt x="268" y="435"/>
                  <a:pt x="268" y="410"/>
                  <a:pt x="283" y="395"/>
                </a:cubicBezTo>
                <a:cubicBezTo>
                  <a:pt x="298" y="380"/>
                  <a:pt x="323" y="380"/>
                  <a:pt x="338" y="395"/>
                </a:cubicBezTo>
                <a:cubicBezTo>
                  <a:pt x="353" y="410"/>
                  <a:pt x="353" y="435"/>
                  <a:pt x="338" y="450"/>
                </a:cubicBezTo>
                <a:close/>
                <a:moveTo>
                  <a:pt x="378" y="250"/>
                </a:moveTo>
                <a:cubicBezTo>
                  <a:pt x="349" y="279"/>
                  <a:pt x="349" y="326"/>
                  <a:pt x="378" y="355"/>
                </a:cubicBezTo>
                <a:cubicBezTo>
                  <a:pt x="407" y="384"/>
                  <a:pt x="454" y="385"/>
                  <a:pt x="483" y="355"/>
                </a:cubicBezTo>
                <a:cubicBezTo>
                  <a:pt x="512" y="326"/>
                  <a:pt x="512" y="279"/>
                  <a:pt x="483" y="250"/>
                </a:cubicBezTo>
                <a:cubicBezTo>
                  <a:pt x="454" y="221"/>
                  <a:pt x="407" y="221"/>
                  <a:pt x="378" y="250"/>
                </a:cubicBezTo>
                <a:close/>
                <a:moveTo>
                  <a:pt x="458" y="330"/>
                </a:moveTo>
                <a:cubicBezTo>
                  <a:pt x="443" y="345"/>
                  <a:pt x="418" y="345"/>
                  <a:pt x="403" y="330"/>
                </a:cubicBezTo>
                <a:cubicBezTo>
                  <a:pt x="388" y="315"/>
                  <a:pt x="388" y="290"/>
                  <a:pt x="403" y="275"/>
                </a:cubicBezTo>
                <a:cubicBezTo>
                  <a:pt x="418" y="260"/>
                  <a:pt x="443" y="260"/>
                  <a:pt x="458" y="275"/>
                </a:cubicBezTo>
                <a:cubicBezTo>
                  <a:pt x="473" y="290"/>
                  <a:pt x="473" y="315"/>
                  <a:pt x="458" y="330"/>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p>
            <a:endParaRPr lang="zh-CN" altLang="en-US" dirty="0">
              <a:solidFill>
                <a:schemeClr val="bg1"/>
              </a:solidFill>
            </a:endParaRPr>
          </a:p>
        </p:txBody>
      </p:sp>
    </p:spTree>
    <p:extLst>
      <p:ext uri="{BB962C8B-B14F-4D97-AF65-F5344CB8AC3E}">
        <p14:creationId xmlns:p14="http://schemas.microsoft.com/office/powerpoint/2010/main" val="184229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BBD1-9330-42CF-83D3-4757D10AF05D}"/>
              </a:ext>
            </a:extLst>
          </p:cNvPr>
          <p:cNvSpPr>
            <a:spLocks noGrp="1"/>
          </p:cNvSpPr>
          <p:nvPr>
            <p:ph type="title"/>
          </p:nvPr>
        </p:nvSpPr>
        <p:spPr>
          <a:xfrm>
            <a:off x="1680211" y="624110"/>
            <a:ext cx="9824402" cy="2804890"/>
          </a:xfrm>
        </p:spPr>
        <p:txBody>
          <a:bodyPr>
            <a:normAutofit fontScale="90000"/>
          </a:bodyPr>
          <a:lstStyle/>
          <a:p>
            <a:r>
              <a:rPr kumimoji="1" lang="en-AU" altLang="zh-CN" dirty="0"/>
              <a:t>Data</a:t>
            </a:r>
            <a:r>
              <a:rPr kumimoji="1" lang="zh-CN" altLang="en-US" dirty="0"/>
              <a:t> </a:t>
            </a:r>
            <a:r>
              <a:rPr kumimoji="1" lang="en-US" altLang="zh-CN" dirty="0"/>
              <a:t>type</a:t>
            </a:r>
            <a:br>
              <a:rPr kumimoji="1" lang="en-US" altLang="zh-CN" dirty="0"/>
            </a:br>
            <a:br>
              <a:rPr kumimoji="1" lang="en-US" altLang="zh-CN" dirty="0"/>
            </a:br>
            <a:r>
              <a:rPr lang="en-US" altLang="zh-CN" sz="3100" dirty="0">
                <a:solidFill>
                  <a:prstClr val="black">
                    <a:hueOff val="0"/>
                    <a:satOff val="0"/>
                    <a:lumOff val="0"/>
                    <a:alphaOff val="0"/>
                  </a:prstClr>
                </a:solidFill>
                <a:latin typeface="Century Gothic" panose="020B0502020202020204"/>
                <a:ea typeface="+mn-ea"/>
                <a:cs typeface="+mn-cs"/>
              </a:rPr>
              <a:t>The data type doesn‘t require features, but for Targets it has to be the type of</a:t>
            </a:r>
            <a:r>
              <a:rPr lang="zh-CN" altLang="en-US" sz="3100" dirty="0">
                <a:solidFill>
                  <a:prstClr val="black">
                    <a:hueOff val="0"/>
                    <a:satOff val="0"/>
                    <a:lumOff val="0"/>
                    <a:alphaOff val="0"/>
                  </a:prstClr>
                </a:solidFill>
                <a:latin typeface="Century Gothic" panose="020B0502020202020204"/>
                <a:ea typeface="+mn-ea"/>
                <a:cs typeface="+mn-cs"/>
              </a:rPr>
              <a:t> </a:t>
            </a:r>
            <a:r>
              <a:rPr lang="en-US" altLang="zh-CN" sz="3100" dirty="0">
                <a:solidFill>
                  <a:prstClr val="black">
                    <a:hueOff val="0"/>
                    <a:satOff val="0"/>
                    <a:lumOff val="0"/>
                    <a:alphaOff val="0"/>
                  </a:prstClr>
                </a:solidFill>
                <a:latin typeface="Century Gothic" panose="020B0502020202020204"/>
                <a:ea typeface="+mn-ea"/>
                <a:cs typeface="+mn-cs"/>
              </a:rPr>
              <a:t>‘String’ in this data sets. Or ‘int’ , ‘double’ type form 0 or 1, never use ‘Boolean’ type.</a:t>
            </a:r>
            <a:br>
              <a:rPr lang="en-US" altLang="zh-CN" sz="2700" dirty="0">
                <a:solidFill>
                  <a:prstClr val="black">
                    <a:hueOff val="0"/>
                    <a:satOff val="0"/>
                    <a:lumOff val="0"/>
                    <a:alphaOff val="0"/>
                  </a:prstClr>
                </a:solidFill>
                <a:latin typeface="Century Gothic" panose="020B0502020202020204"/>
                <a:ea typeface="+mn-ea"/>
                <a:cs typeface="+mn-cs"/>
              </a:rPr>
            </a:br>
            <a:endParaRPr lang="zh-CN" altLang="en-US" sz="2700" dirty="0">
              <a:solidFill>
                <a:prstClr val="black">
                  <a:hueOff val="0"/>
                  <a:satOff val="0"/>
                  <a:lumOff val="0"/>
                  <a:alphaOff val="0"/>
                </a:prstClr>
              </a:solidFill>
              <a:latin typeface="Century Gothic" panose="020B0502020202020204"/>
              <a:ea typeface="+mn-ea"/>
              <a:cs typeface="+mn-cs"/>
            </a:endParaRPr>
          </a:p>
        </p:txBody>
      </p:sp>
      <p:pic>
        <p:nvPicPr>
          <p:cNvPr id="4" name="图片 3">
            <a:extLst>
              <a:ext uri="{FF2B5EF4-FFF2-40B4-BE49-F238E27FC236}">
                <a16:creationId xmlns:a16="http://schemas.microsoft.com/office/drawing/2014/main" id="{EE704A7C-844B-9240-AA4E-80E5ACF8F1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0211" y="3630390"/>
            <a:ext cx="5892800" cy="2603500"/>
          </a:xfrm>
          <a:prstGeom prst="rect">
            <a:avLst/>
          </a:prstGeom>
        </p:spPr>
      </p:pic>
    </p:spTree>
    <p:extLst>
      <p:ext uri="{BB962C8B-B14F-4D97-AF65-F5344CB8AC3E}">
        <p14:creationId xmlns:p14="http://schemas.microsoft.com/office/powerpoint/2010/main" val="3250652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BBD1-9330-42CF-83D3-4757D10AF05D}"/>
              </a:ext>
            </a:extLst>
          </p:cNvPr>
          <p:cNvSpPr>
            <a:spLocks noGrp="1"/>
          </p:cNvSpPr>
          <p:nvPr>
            <p:ph type="title"/>
          </p:nvPr>
        </p:nvSpPr>
        <p:spPr>
          <a:xfrm>
            <a:off x="1680211" y="624110"/>
            <a:ext cx="9824402" cy="2969990"/>
          </a:xfrm>
        </p:spPr>
        <p:txBody>
          <a:bodyPr>
            <a:normAutofit fontScale="90000"/>
          </a:bodyPr>
          <a:lstStyle/>
          <a:p>
            <a:r>
              <a:rPr lang="en-AU" altLang="en-US" dirty="0"/>
              <a:t>Data structure</a:t>
            </a:r>
            <a:br>
              <a:rPr lang="en-AU" altLang="en-US" dirty="0"/>
            </a:br>
            <a:br>
              <a:rPr lang="en-US" altLang="en-US" dirty="0"/>
            </a:br>
            <a:r>
              <a:rPr lang="en-US" altLang="en-US" sz="3100" dirty="0">
                <a:solidFill>
                  <a:prstClr val="black">
                    <a:hueOff val="0"/>
                    <a:satOff val="0"/>
                    <a:lumOff val="0"/>
                    <a:alphaOff val="0"/>
                  </a:prstClr>
                </a:solidFill>
                <a:latin typeface="Century Gothic" panose="020B0502020202020204"/>
                <a:ea typeface="+mn-ea"/>
                <a:cs typeface="+mn-cs"/>
              </a:rPr>
              <a:t>Two lines need to be added to the structure: </a:t>
            </a:r>
            <a:br>
              <a:rPr lang="en-US" altLang="en-US" sz="3100" dirty="0">
                <a:solidFill>
                  <a:prstClr val="black">
                    <a:hueOff val="0"/>
                    <a:satOff val="0"/>
                    <a:lumOff val="0"/>
                    <a:alphaOff val="0"/>
                  </a:prstClr>
                </a:solidFill>
                <a:latin typeface="Century Gothic" panose="020B0502020202020204"/>
                <a:ea typeface="+mn-ea"/>
                <a:cs typeface="+mn-cs"/>
              </a:rPr>
            </a:br>
            <a:r>
              <a:rPr lang="en-US" altLang="en-US" sz="3100" dirty="0">
                <a:solidFill>
                  <a:prstClr val="black">
                    <a:hueOff val="0"/>
                    <a:satOff val="0"/>
                    <a:lumOff val="0"/>
                    <a:alphaOff val="0"/>
                  </a:prstClr>
                </a:solidFill>
                <a:latin typeface="Century Gothic" panose="020B0502020202020204"/>
                <a:ea typeface="+mn-ea"/>
                <a:cs typeface="+mn-cs"/>
              </a:rPr>
              <a:t>features is an array of training values, vector type. </a:t>
            </a:r>
            <a:br>
              <a:rPr lang="en-US" altLang="en-US" sz="3100" dirty="0">
                <a:solidFill>
                  <a:prstClr val="black">
                    <a:hueOff val="0"/>
                    <a:satOff val="0"/>
                    <a:lumOff val="0"/>
                    <a:alphaOff val="0"/>
                  </a:prstClr>
                </a:solidFill>
                <a:latin typeface="Century Gothic" panose="020B0502020202020204"/>
                <a:ea typeface="+mn-ea"/>
                <a:cs typeface="+mn-cs"/>
              </a:rPr>
            </a:br>
            <a:r>
              <a:rPr lang="en-US" altLang="en-US" sz="3100" dirty="0">
                <a:solidFill>
                  <a:prstClr val="black">
                    <a:hueOff val="0"/>
                    <a:satOff val="0"/>
                    <a:lumOff val="0"/>
                    <a:alphaOff val="0"/>
                  </a:prstClr>
                </a:solidFill>
                <a:latin typeface="Century Gothic" panose="020B0502020202020204"/>
                <a:ea typeface="+mn-ea"/>
                <a:cs typeface="+mn-cs"/>
              </a:rPr>
              <a:t>label is the target of training, double type.</a:t>
            </a:r>
            <a:br>
              <a:rPr lang="en-US" altLang="zh-CN" sz="3100" dirty="0">
                <a:solidFill>
                  <a:prstClr val="black">
                    <a:hueOff val="0"/>
                    <a:satOff val="0"/>
                    <a:lumOff val="0"/>
                    <a:alphaOff val="0"/>
                  </a:prstClr>
                </a:solidFill>
                <a:latin typeface="Century Gothic" panose="020B0502020202020204"/>
                <a:ea typeface="+mn-ea"/>
                <a:cs typeface="+mn-cs"/>
              </a:rPr>
            </a:br>
            <a:br>
              <a:rPr lang="en-US" altLang="zh-CN" sz="3100" dirty="0">
                <a:solidFill>
                  <a:prstClr val="black">
                    <a:hueOff val="0"/>
                    <a:satOff val="0"/>
                    <a:lumOff val="0"/>
                    <a:alphaOff val="0"/>
                  </a:prstClr>
                </a:solidFill>
                <a:latin typeface="Century Gothic" panose="020B0502020202020204"/>
                <a:ea typeface="+mn-ea"/>
                <a:cs typeface="+mn-cs"/>
              </a:rPr>
            </a:br>
            <a:endParaRPr lang="zh-CN" altLang="en-US" sz="3100" dirty="0">
              <a:solidFill>
                <a:prstClr val="black">
                  <a:hueOff val="0"/>
                  <a:satOff val="0"/>
                  <a:lumOff val="0"/>
                  <a:alphaOff val="0"/>
                </a:prstClr>
              </a:solidFill>
              <a:latin typeface="Century Gothic" panose="020B0502020202020204"/>
              <a:ea typeface="+mn-ea"/>
              <a:cs typeface="+mn-cs"/>
            </a:endParaRPr>
          </a:p>
        </p:txBody>
      </p:sp>
      <p:pic>
        <p:nvPicPr>
          <p:cNvPr id="5" name="图片 4">
            <a:extLst>
              <a:ext uri="{FF2B5EF4-FFF2-40B4-BE49-F238E27FC236}">
                <a16:creationId xmlns:a16="http://schemas.microsoft.com/office/drawing/2014/main" id="{EF84CE97-FA33-5047-8BCF-6858EA6B48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0" y="3594100"/>
            <a:ext cx="6121400" cy="3263900"/>
          </a:xfrm>
          <a:prstGeom prst="rect">
            <a:avLst/>
          </a:prstGeom>
        </p:spPr>
      </p:pic>
    </p:spTree>
    <p:extLst>
      <p:ext uri="{BB962C8B-B14F-4D97-AF65-F5344CB8AC3E}">
        <p14:creationId xmlns:p14="http://schemas.microsoft.com/office/powerpoint/2010/main" val="3920083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BBD1-9330-42CF-83D3-4757D10AF05D}"/>
              </a:ext>
            </a:extLst>
          </p:cNvPr>
          <p:cNvSpPr>
            <a:spLocks noGrp="1"/>
          </p:cNvSpPr>
          <p:nvPr>
            <p:ph type="title"/>
          </p:nvPr>
        </p:nvSpPr>
        <p:spPr>
          <a:xfrm>
            <a:off x="1680210" y="566960"/>
            <a:ext cx="9824402" cy="2553430"/>
          </a:xfrm>
        </p:spPr>
        <p:txBody>
          <a:bodyPr>
            <a:normAutofit fontScale="90000"/>
          </a:bodyPr>
          <a:lstStyle/>
          <a:p>
            <a:r>
              <a:rPr lang="en-AU" altLang="en-US" dirty="0"/>
              <a:t>Data split</a:t>
            </a:r>
            <a:br>
              <a:rPr lang="en-AU" altLang="en-US" dirty="0"/>
            </a:br>
            <a:br>
              <a:rPr lang="en-AU" altLang="en-US" dirty="0"/>
            </a:br>
            <a:r>
              <a:rPr lang="en-AU" altLang="en-US" sz="3100" dirty="0">
                <a:solidFill>
                  <a:prstClr val="black">
                    <a:hueOff val="0"/>
                    <a:satOff val="0"/>
                    <a:lumOff val="0"/>
                    <a:alphaOff val="0"/>
                  </a:prstClr>
                </a:solidFill>
                <a:latin typeface="Century Gothic" panose="020B0502020202020204"/>
                <a:ea typeface="+mn-ea"/>
                <a:cs typeface="+mn-cs"/>
              </a:rPr>
              <a:t>Separate the training set from the test set by a ratio of 70% and 30%</a:t>
            </a:r>
            <a:br>
              <a:rPr lang="en-US" altLang="en-US" sz="3100" dirty="0">
                <a:solidFill>
                  <a:prstClr val="black">
                    <a:hueOff val="0"/>
                    <a:satOff val="0"/>
                    <a:lumOff val="0"/>
                    <a:alphaOff val="0"/>
                  </a:prstClr>
                </a:solidFill>
                <a:latin typeface="Century Gothic" panose="020B0502020202020204"/>
                <a:ea typeface="+mn-ea"/>
                <a:cs typeface="+mn-cs"/>
              </a:rPr>
            </a:br>
            <a:br>
              <a:rPr lang="en-US" altLang="zh-CN" sz="3100" dirty="0">
                <a:solidFill>
                  <a:prstClr val="black">
                    <a:hueOff val="0"/>
                    <a:satOff val="0"/>
                    <a:lumOff val="0"/>
                    <a:alphaOff val="0"/>
                  </a:prstClr>
                </a:solidFill>
                <a:latin typeface="Century Gothic" panose="020B0502020202020204"/>
                <a:ea typeface="+mn-ea"/>
                <a:cs typeface="+mn-cs"/>
              </a:rPr>
            </a:br>
            <a:br>
              <a:rPr kumimoji="1" lang="en-US" altLang="zh-CN" dirty="0">
                <a:latin typeface="Times New Roman" panose="02020603050405020304" pitchFamily="18" charset="0"/>
                <a:cs typeface="Times New Roman" panose="02020603050405020304" pitchFamily="18" charset="0"/>
              </a:rPr>
            </a:br>
            <a:endParaRPr kumimoji="1"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B9F6A436-CDF8-7D49-93B3-ADA429689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0210" y="3120390"/>
            <a:ext cx="9532620" cy="2434590"/>
          </a:xfrm>
          <a:prstGeom prst="rect">
            <a:avLst/>
          </a:prstGeom>
        </p:spPr>
      </p:pic>
    </p:spTree>
    <p:extLst>
      <p:ext uri="{BB962C8B-B14F-4D97-AF65-F5344CB8AC3E}">
        <p14:creationId xmlns:p14="http://schemas.microsoft.com/office/powerpoint/2010/main" val="4167198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193AE-5DEF-4432-A012-E6C1BB2F5C7B}"/>
              </a:ext>
            </a:extLst>
          </p:cNvPr>
          <p:cNvSpPr>
            <a:spLocks noGrp="1"/>
          </p:cNvSpPr>
          <p:nvPr>
            <p:ph type="title"/>
          </p:nvPr>
        </p:nvSpPr>
        <p:spPr>
          <a:xfrm>
            <a:off x="1834269" y="677899"/>
            <a:ext cx="8911687" cy="1280890"/>
          </a:xfrm>
        </p:spPr>
        <p:txBody>
          <a:bodyPr/>
          <a:lstStyle/>
          <a:p>
            <a:r>
              <a:rPr lang="en-AU" altLang="zh-CN" dirty="0">
                <a:solidFill>
                  <a:schemeClr val="tx1"/>
                </a:solidFill>
              </a:rPr>
              <a:t>Logistic Regression</a:t>
            </a:r>
            <a:r>
              <a:rPr lang="en-AU" dirty="0"/>
              <a:t>– Spark implement</a:t>
            </a:r>
            <a:br>
              <a:rPr lang="en-AU" dirty="0"/>
            </a:br>
            <a:endParaRPr lang="en-AU" dirty="0"/>
          </a:p>
        </p:txBody>
      </p:sp>
      <p:sp>
        <p:nvSpPr>
          <p:cNvPr id="6" name="Text Placeholder 5">
            <a:extLst>
              <a:ext uri="{FF2B5EF4-FFF2-40B4-BE49-F238E27FC236}">
                <a16:creationId xmlns:a16="http://schemas.microsoft.com/office/drawing/2014/main" id="{6EDE6E9A-A361-4117-8683-ACB04CD7C2C0}"/>
              </a:ext>
            </a:extLst>
          </p:cNvPr>
          <p:cNvSpPr>
            <a:spLocks noGrp="1"/>
          </p:cNvSpPr>
          <p:nvPr>
            <p:ph type="body" idx="1"/>
          </p:nvPr>
        </p:nvSpPr>
        <p:spPr>
          <a:xfrm>
            <a:off x="1834269" y="2094949"/>
            <a:ext cx="3992732" cy="576262"/>
          </a:xfrm>
        </p:spPr>
        <p:style>
          <a:lnRef idx="2">
            <a:schemeClr val="accent2">
              <a:shade val="50000"/>
            </a:schemeClr>
          </a:lnRef>
          <a:fillRef idx="1">
            <a:schemeClr val="accent2"/>
          </a:fillRef>
          <a:effectRef idx="0">
            <a:schemeClr val="accent2"/>
          </a:effectRef>
          <a:fontRef idx="minor">
            <a:schemeClr val="lt1"/>
          </a:fontRef>
        </p:style>
        <p:txBody>
          <a:bodyPr/>
          <a:lstStyle/>
          <a:p>
            <a:pPr algn="ctr"/>
            <a:r>
              <a:rPr lang="en-AU" dirty="0"/>
              <a:t>Advantages</a:t>
            </a:r>
          </a:p>
        </p:txBody>
      </p:sp>
      <p:sp>
        <p:nvSpPr>
          <p:cNvPr id="4" name="Content Placeholder 3">
            <a:extLst>
              <a:ext uri="{FF2B5EF4-FFF2-40B4-BE49-F238E27FC236}">
                <a16:creationId xmlns:a16="http://schemas.microsoft.com/office/drawing/2014/main" id="{B4E3F4E6-D1E9-4FF2-8D15-6851F1066AF7}"/>
              </a:ext>
            </a:extLst>
          </p:cNvPr>
          <p:cNvSpPr>
            <a:spLocks noGrp="1"/>
          </p:cNvSpPr>
          <p:nvPr>
            <p:ph sz="half" idx="2"/>
          </p:nvPr>
        </p:nvSpPr>
        <p:spPr>
          <a:xfrm>
            <a:off x="1834269" y="2671212"/>
            <a:ext cx="3992732" cy="3274833"/>
          </a:xfrm>
        </p:spPr>
        <p:style>
          <a:lnRef idx="2">
            <a:schemeClr val="accent2"/>
          </a:lnRef>
          <a:fillRef idx="1">
            <a:schemeClr val="lt1"/>
          </a:fillRef>
          <a:effectRef idx="0">
            <a:schemeClr val="accent2"/>
          </a:effectRef>
          <a:fontRef idx="minor">
            <a:schemeClr val="dk1"/>
          </a:fontRef>
        </p:style>
        <p:txBody>
          <a:bodyPr/>
          <a:lstStyle/>
          <a:p>
            <a:r>
              <a:rPr lang="en-AU" dirty="0"/>
              <a:t>Can be used for discrete data</a:t>
            </a:r>
          </a:p>
          <a:p>
            <a:r>
              <a:rPr lang="en-AU" dirty="0"/>
              <a:t>Simple and easy to implement</a:t>
            </a:r>
          </a:p>
          <a:p>
            <a:r>
              <a:rPr lang="en-AU" dirty="0"/>
              <a:t>The output value naturally falls between 0 and 1, and is probabilistic </a:t>
            </a:r>
          </a:p>
          <a:p>
            <a:r>
              <a:rPr lang="en-AU" dirty="0"/>
              <a:t>ROC curve can be observed</a:t>
            </a:r>
          </a:p>
          <a:p>
            <a:endParaRPr lang="en-AU" dirty="0"/>
          </a:p>
          <a:p>
            <a:endParaRPr lang="en-AU" dirty="0"/>
          </a:p>
          <a:p>
            <a:endParaRPr lang="en-AU" dirty="0"/>
          </a:p>
        </p:txBody>
      </p:sp>
      <p:sp>
        <p:nvSpPr>
          <p:cNvPr id="7" name="Text Placeholder 6">
            <a:extLst>
              <a:ext uri="{FF2B5EF4-FFF2-40B4-BE49-F238E27FC236}">
                <a16:creationId xmlns:a16="http://schemas.microsoft.com/office/drawing/2014/main" id="{6E50C566-007E-4156-A9EC-4984BA8A544F}"/>
              </a:ext>
            </a:extLst>
          </p:cNvPr>
          <p:cNvSpPr>
            <a:spLocks noGrp="1"/>
          </p:cNvSpPr>
          <p:nvPr>
            <p:ph type="body" sz="quarter" idx="3"/>
          </p:nvPr>
        </p:nvSpPr>
        <p:spPr>
          <a:xfrm>
            <a:off x="6401525" y="2091721"/>
            <a:ext cx="3999001" cy="576262"/>
          </a:xfrm>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AU" dirty="0"/>
              <a:t>Disadvantages</a:t>
            </a:r>
          </a:p>
        </p:txBody>
      </p:sp>
      <p:sp>
        <p:nvSpPr>
          <p:cNvPr id="5" name="Content Placeholder 4">
            <a:extLst>
              <a:ext uri="{FF2B5EF4-FFF2-40B4-BE49-F238E27FC236}">
                <a16:creationId xmlns:a16="http://schemas.microsoft.com/office/drawing/2014/main" id="{C7C941D5-37E5-45DA-B03E-57C477DE59F4}"/>
              </a:ext>
            </a:extLst>
          </p:cNvPr>
          <p:cNvSpPr>
            <a:spLocks noGrp="1"/>
          </p:cNvSpPr>
          <p:nvPr>
            <p:ph sz="quarter" idx="4"/>
          </p:nvPr>
        </p:nvSpPr>
        <p:spPr>
          <a:xfrm>
            <a:off x="6401525" y="2667984"/>
            <a:ext cx="3999002" cy="3322069"/>
          </a:xfrm>
        </p:spPr>
        <p:style>
          <a:lnRef idx="2">
            <a:schemeClr val="accent1"/>
          </a:lnRef>
          <a:fillRef idx="1">
            <a:schemeClr val="lt1"/>
          </a:fillRef>
          <a:effectRef idx="0">
            <a:schemeClr val="accent1"/>
          </a:effectRef>
          <a:fontRef idx="minor">
            <a:schemeClr val="dk1"/>
          </a:fontRef>
        </p:style>
        <p:txBody>
          <a:bodyPr/>
          <a:lstStyle/>
          <a:p>
            <a:r>
              <a:rPr lang="en-AU" dirty="0"/>
              <a:t>Sensitive to missing</a:t>
            </a:r>
            <a:r>
              <a:rPr lang="zh-CN" altLang="en-US" dirty="0"/>
              <a:t> </a:t>
            </a:r>
            <a:r>
              <a:rPr lang="en-US" altLang="zh-CN" dirty="0"/>
              <a:t>value</a:t>
            </a:r>
            <a:endParaRPr lang="en-AU" dirty="0"/>
          </a:p>
          <a:p>
            <a:r>
              <a:rPr lang="en-AU" dirty="0"/>
              <a:t>When the feature space is large, the performance is not good</a:t>
            </a:r>
          </a:p>
          <a:p>
            <a:r>
              <a:rPr lang="en-AU" dirty="0"/>
              <a:t>Because it's essentially a linear classifier, it can't handle correlations between features.</a:t>
            </a:r>
          </a:p>
          <a:p>
            <a:endParaRPr lang="en-AU" dirty="0"/>
          </a:p>
        </p:txBody>
      </p:sp>
    </p:spTree>
    <p:extLst>
      <p:ext uri="{BB962C8B-B14F-4D97-AF65-F5344CB8AC3E}">
        <p14:creationId xmlns:p14="http://schemas.microsoft.com/office/powerpoint/2010/main" val="3099639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C412FFB-FF18-0947-A9CC-054599AABC5E}"/>
              </a:ext>
            </a:extLst>
          </p:cNvPr>
          <p:cNvSpPr txBox="1"/>
          <p:nvPr/>
        </p:nvSpPr>
        <p:spPr>
          <a:xfrm>
            <a:off x="1657350" y="641807"/>
            <a:ext cx="6141425" cy="584775"/>
          </a:xfrm>
          <a:prstGeom prst="rect">
            <a:avLst/>
          </a:prstGeom>
          <a:noFill/>
        </p:spPr>
        <p:txBody>
          <a:bodyPr wrap="none" rtlCol="0">
            <a:spAutoFit/>
          </a:bodyPr>
          <a:lstStyle/>
          <a:p>
            <a:r>
              <a:rPr kumimoji="1" lang="en-AU" altLang="zh-CN" sz="3200" dirty="0"/>
              <a:t>ROC</a:t>
            </a:r>
            <a:r>
              <a:rPr kumimoji="1" lang="zh-CN" altLang="en-US" sz="3200" dirty="0"/>
              <a:t>：</a:t>
            </a:r>
            <a:r>
              <a:rPr kumimoji="1" lang="en-US" altLang="zh-CN" sz="3200" dirty="0"/>
              <a:t>Too Good or just Right?</a:t>
            </a:r>
            <a:endParaRPr kumimoji="1" lang="zh-CN" altLang="en-US" sz="3200" dirty="0"/>
          </a:p>
        </p:txBody>
      </p:sp>
      <p:pic>
        <p:nvPicPr>
          <p:cNvPr id="9" name="图片 8">
            <a:extLst>
              <a:ext uri="{FF2B5EF4-FFF2-40B4-BE49-F238E27FC236}">
                <a16:creationId xmlns:a16="http://schemas.microsoft.com/office/drawing/2014/main" id="{8DEFF323-8831-8748-AAB1-B945535EAD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7610" y="1226582"/>
            <a:ext cx="8853749" cy="5494860"/>
          </a:xfrm>
          <a:prstGeom prst="rect">
            <a:avLst/>
          </a:prstGeom>
        </p:spPr>
      </p:pic>
    </p:spTree>
    <p:extLst>
      <p:ext uri="{BB962C8B-B14F-4D97-AF65-F5344CB8AC3E}">
        <p14:creationId xmlns:p14="http://schemas.microsoft.com/office/powerpoint/2010/main" val="3581011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9A1D61-F854-A147-8185-06380494A2D0}"/>
              </a:ext>
            </a:extLst>
          </p:cNvPr>
          <p:cNvSpPr>
            <a:spLocks noGrp="1"/>
          </p:cNvSpPr>
          <p:nvPr>
            <p:ph type="title"/>
          </p:nvPr>
        </p:nvSpPr>
        <p:spPr>
          <a:xfrm>
            <a:off x="1748791" y="624110"/>
            <a:ext cx="9755822" cy="1280890"/>
          </a:xfrm>
        </p:spPr>
        <p:txBody>
          <a:bodyPr/>
          <a:lstStyle/>
          <a:p>
            <a:r>
              <a:rPr kumimoji="1" lang="en-US" altLang="zh-CN" dirty="0"/>
              <a:t>Why</a:t>
            </a:r>
            <a:r>
              <a:rPr kumimoji="1" lang="zh-CN" altLang="en-US" dirty="0"/>
              <a:t>？</a:t>
            </a:r>
          </a:p>
        </p:txBody>
      </p:sp>
      <p:sp>
        <p:nvSpPr>
          <p:cNvPr id="3" name="内容占位符 2">
            <a:extLst>
              <a:ext uri="{FF2B5EF4-FFF2-40B4-BE49-F238E27FC236}">
                <a16:creationId xmlns:a16="http://schemas.microsoft.com/office/drawing/2014/main" id="{9AAD3C9B-F0C5-E946-A1F6-480D04D66DFE}"/>
              </a:ext>
            </a:extLst>
          </p:cNvPr>
          <p:cNvSpPr>
            <a:spLocks noGrp="1"/>
          </p:cNvSpPr>
          <p:nvPr>
            <p:ph idx="1"/>
          </p:nvPr>
        </p:nvSpPr>
        <p:spPr>
          <a:xfrm>
            <a:off x="1748790" y="2133600"/>
            <a:ext cx="9755822" cy="3777622"/>
          </a:xfrm>
        </p:spPr>
        <p:txBody>
          <a:bodyPr/>
          <a:lstStyle/>
          <a:p>
            <a:r>
              <a:rPr kumimoji="1" lang="en-AU" altLang="zh-CN" sz="2800" dirty="0"/>
              <a:t>Reason 1:</a:t>
            </a:r>
          </a:p>
          <a:p>
            <a:pPr lvl="1"/>
            <a:r>
              <a:rPr kumimoji="1" lang="en-AU" altLang="zh-CN" sz="2800" dirty="0"/>
              <a:t>We remove all outliers, missing values, and make our data set </a:t>
            </a:r>
            <a:r>
              <a:rPr kumimoji="1" lang="en-AU" altLang="zh-CN" sz="2800" b="1" dirty="0"/>
              <a:t>VERY</a:t>
            </a:r>
            <a:r>
              <a:rPr kumimoji="1" lang="en-AU" altLang="zh-CN" sz="2800" dirty="0"/>
              <a:t> clean</a:t>
            </a:r>
            <a:r>
              <a:rPr kumimoji="1" lang="en-US" altLang="zh-CN" sz="2800" dirty="0"/>
              <a:t>.</a:t>
            </a:r>
            <a:endParaRPr kumimoji="1" lang="en-AU" altLang="zh-CN" sz="2800" dirty="0"/>
          </a:p>
          <a:p>
            <a:r>
              <a:rPr kumimoji="1" lang="en-AU" altLang="zh-CN" sz="2800" dirty="0"/>
              <a:t>Reason </a:t>
            </a:r>
            <a:r>
              <a:rPr kumimoji="1" lang="en-US" altLang="zh-CN" sz="2800" dirty="0"/>
              <a:t>2</a:t>
            </a:r>
            <a:r>
              <a:rPr kumimoji="1" lang="en-AU" altLang="zh-CN" sz="2800" dirty="0"/>
              <a:t>:</a:t>
            </a:r>
          </a:p>
          <a:p>
            <a:pPr lvl="1"/>
            <a:r>
              <a:rPr kumimoji="1" lang="en-AU" altLang="zh-CN" sz="2800" dirty="0"/>
              <a:t>Our data set has been already </a:t>
            </a:r>
            <a:r>
              <a:rPr kumimoji="1" lang="en-AU" altLang="zh-CN" sz="2800" b="1" dirty="0"/>
              <a:t>WELL</a:t>
            </a:r>
            <a:r>
              <a:rPr kumimoji="1" lang="en-AU" altLang="zh-CN" sz="2800" dirty="0"/>
              <a:t> pre-processed, and now all of our data can be implemented to fit the pattern and match.</a:t>
            </a:r>
            <a:endParaRPr kumimoji="1" lang="en-AU" altLang="zh-CN" dirty="0"/>
          </a:p>
        </p:txBody>
      </p:sp>
    </p:spTree>
    <p:extLst>
      <p:ext uri="{BB962C8B-B14F-4D97-AF65-F5344CB8AC3E}">
        <p14:creationId xmlns:p14="http://schemas.microsoft.com/office/powerpoint/2010/main" val="2190319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065094-92F3-C746-99E5-6BD726BF9B0F}"/>
              </a:ext>
            </a:extLst>
          </p:cNvPr>
          <p:cNvSpPr>
            <a:spLocks noGrp="1"/>
          </p:cNvSpPr>
          <p:nvPr>
            <p:ph type="title"/>
          </p:nvPr>
        </p:nvSpPr>
        <p:spPr>
          <a:xfrm>
            <a:off x="1714501" y="624110"/>
            <a:ext cx="9790112" cy="621760"/>
          </a:xfrm>
        </p:spPr>
        <p:txBody>
          <a:bodyPr>
            <a:normAutofit fontScale="90000"/>
          </a:bodyPr>
          <a:lstStyle/>
          <a:p>
            <a:r>
              <a:rPr kumimoji="1" lang="en-AU" altLang="zh-CN" dirty="0"/>
              <a:t>To compare from research:</a:t>
            </a:r>
            <a:endParaRPr kumimoji="1" lang="zh-CN" altLang="en-US" dirty="0"/>
          </a:p>
        </p:txBody>
      </p:sp>
      <p:graphicFrame>
        <p:nvGraphicFramePr>
          <p:cNvPr id="11" name="内容占位符 10">
            <a:extLst>
              <a:ext uri="{FF2B5EF4-FFF2-40B4-BE49-F238E27FC236}">
                <a16:creationId xmlns:a16="http://schemas.microsoft.com/office/drawing/2014/main" id="{407D4E9F-6A4B-E045-9492-782AB779607A}"/>
              </a:ext>
            </a:extLst>
          </p:cNvPr>
          <p:cNvGraphicFramePr>
            <a:graphicFrameLocks noGrp="1"/>
          </p:cNvGraphicFramePr>
          <p:nvPr>
            <p:ph idx="1"/>
          </p:nvPr>
        </p:nvGraphicFramePr>
        <p:xfrm>
          <a:off x="194310" y="1245870"/>
          <a:ext cx="11997690" cy="5520690"/>
        </p:xfrm>
        <a:graphic>
          <a:graphicData uri="http://schemas.openxmlformats.org/drawingml/2006/table">
            <a:tbl>
              <a:tblPr firstRow="1" bandRow="1">
                <a:tableStyleId>{5C22544A-7EE6-4342-B048-85BDC9FD1C3A}</a:tableStyleId>
              </a:tblPr>
              <a:tblGrid>
                <a:gridCol w="5998845">
                  <a:extLst>
                    <a:ext uri="{9D8B030D-6E8A-4147-A177-3AD203B41FA5}">
                      <a16:colId xmlns:a16="http://schemas.microsoft.com/office/drawing/2014/main" val="452679231"/>
                    </a:ext>
                  </a:extLst>
                </a:gridCol>
                <a:gridCol w="5998845">
                  <a:extLst>
                    <a:ext uri="{9D8B030D-6E8A-4147-A177-3AD203B41FA5}">
                      <a16:colId xmlns:a16="http://schemas.microsoft.com/office/drawing/2014/main" val="1466140740"/>
                    </a:ext>
                  </a:extLst>
                </a:gridCol>
              </a:tblGrid>
              <a:tr h="881174">
                <a:tc>
                  <a:txBody>
                    <a:bodyPr/>
                    <a:lstStyle/>
                    <a:p>
                      <a:r>
                        <a:rPr lang="en-AU" altLang="zh-CN" dirty="0"/>
                        <a:t>The original data</a:t>
                      </a:r>
                    </a:p>
                    <a:p>
                      <a:r>
                        <a:rPr lang="en-AU" altLang="zh-CN" sz="1800" b="1" kern="1200" dirty="0" err="1">
                          <a:solidFill>
                            <a:schemeClr val="lt1"/>
                          </a:solidFill>
                          <a:latin typeface="+mn-lt"/>
                          <a:ea typeface="+mn-ea"/>
                          <a:cs typeface="+mn-cs"/>
                        </a:rPr>
                        <a:t>Krebsregister</a:t>
                      </a:r>
                      <a:r>
                        <a:rPr lang="zh-CN" altLang="en-US" sz="1800" b="1" kern="1200" dirty="0">
                          <a:solidFill>
                            <a:schemeClr val="lt1"/>
                          </a:solidFill>
                          <a:latin typeface="+mn-lt"/>
                          <a:ea typeface="+mn-ea"/>
                          <a:cs typeface="+mn-cs"/>
                        </a:rPr>
                        <a:t> </a:t>
                      </a:r>
                      <a:r>
                        <a:rPr lang="en-US" altLang="zh-CN" sz="1800" b="1" kern="1200" dirty="0">
                          <a:solidFill>
                            <a:schemeClr val="lt1"/>
                          </a:solidFill>
                          <a:latin typeface="+mn-lt"/>
                          <a:ea typeface="+mn-ea"/>
                          <a:cs typeface="+mn-cs"/>
                        </a:rPr>
                        <a:t>Data Set</a:t>
                      </a:r>
                    </a:p>
                    <a:p>
                      <a:r>
                        <a:rPr lang="en-AU" altLang="zh-CN" sz="1100" dirty="0">
                          <a:solidFill>
                            <a:schemeClr val="bg1"/>
                          </a:solidFill>
                          <a:hlinkClick r:id="rId2">
                            <a:extLst>
                              <a:ext uri="{A12FA001-AC4F-418D-AE19-62706E023703}">
                                <ahyp:hlinkClr xmlns:ahyp="http://schemas.microsoft.com/office/drawing/2018/hyperlinkcolor" val="tx"/>
                              </a:ext>
                            </a:extLst>
                          </a:hlinkClick>
                        </a:rPr>
                        <a:t>https://journal.r-project.org/archive/2010-2/RJournal_2010-2_Sariyar+Borg.pdf</a:t>
                      </a:r>
                      <a:endParaRPr lang="zh-CN" altLang="en-US" sz="1100" b="1" kern="1200" dirty="0">
                        <a:solidFill>
                          <a:schemeClr val="bg1"/>
                        </a:solidFill>
                        <a:latin typeface="+mn-lt"/>
                        <a:ea typeface="+mn-ea"/>
                        <a:cs typeface="+mn-cs"/>
                      </a:endParaRPr>
                    </a:p>
                  </a:txBody>
                  <a:tcPr/>
                </a:tc>
                <a:tc>
                  <a:txBody>
                    <a:bodyPr/>
                    <a:lstStyle/>
                    <a:p>
                      <a:r>
                        <a:rPr lang="en-AU" altLang="zh-CN" sz="1800" b="1" kern="1200" dirty="0">
                          <a:solidFill>
                            <a:schemeClr val="lt1"/>
                          </a:solidFill>
                          <a:latin typeface="+mn-lt"/>
                          <a:ea typeface="+mn-ea"/>
                          <a:cs typeface="+mn-cs"/>
                        </a:rPr>
                        <a:t>Our data set</a:t>
                      </a:r>
                    </a:p>
                    <a:p>
                      <a:r>
                        <a:rPr lang="en-AU" altLang="zh-CN" sz="1800" b="1" i="0" kern="1200" dirty="0">
                          <a:solidFill>
                            <a:schemeClr val="lt1"/>
                          </a:solidFill>
                          <a:effectLst/>
                          <a:latin typeface="+mn-lt"/>
                          <a:ea typeface="+mn-ea"/>
                          <a:cs typeface="+mn-cs"/>
                        </a:rPr>
                        <a:t>Record Linkage Comparison Patterns Data Set</a:t>
                      </a:r>
                      <a:endParaRPr lang="zh-CN" altLang="en-US" sz="1800" b="1" kern="1200" dirty="0">
                        <a:solidFill>
                          <a:schemeClr val="lt1"/>
                        </a:solidFill>
                        <a:latin typeface="+mn-lt"/>
                        <a:ea typeface="+mn-ea"/>
                        <a:cs typeface="+mn-cs"/>
                      </a:endParaRPr>
                    </a:p>
                  </a:txBody>
                  <a:tcPr/>
                </a:tc>
                <a:extLst>
                  <a:ext uri="{0D108BD9-81ED-4DB2-BD59-A6C34878D82A}">
                    <a16:rowId xmlns:a16="http://schemas.microsoft.com/office/drawing/2014/main" val="1241097203"/>
                  </a:ext>
                </a:extLst>
              </a:tr>
              <a:tr h="1909211">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963664434"/>
                  </a:ext>
                </a:extLst>
              </a:tr>
              <a:tr h="2730305">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52077131"/>
                  </a:ext>
                </a:extLst>
              </a:tr>
            </a:tbl>
          </a:graphicData>
        </a:graphic>
      </p:graphicFrame>
      <p:pic>
        <p:nvPicPr>
          <p:cNvPr id="13" name="图片 12">
            <a:extLst>
              <a:ext uri="{FF2B5EF4-FFF2-40B4-BE49-F238E27FC236}">
                <a16:creationId xmlns:a16="http://schemas.microsoft.com/office/drawing/2014/main" id="{085B8C91-5135-9540-A91A-9453BBA150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935" y="5223509"/>
            <a:ext cx="5931219" cy="1543050"/>
          </a:xfrm>
          <a:prstGeom prst="rect">
            <a:avLst/>
          </a:prstGeom>
        </p:spPr>
      </p:pic>
      <p:pic>
        <p:nvPicPr>
          <p:cNvPr id="15" name="图片 14">
            <a:extLst>
              <a:ext uri="{FF2B5EF4-FFF2-40B4-BE49-F238E27FC236}">
                <a16:creationId xmlns:a16="http://schemas.microsoft.com/office/drawing/2014/main" id="{801A360B-5734-5B4C-AF96-192AE347AE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310" y="2094864"/>
            <a:ext cx="5998845" cy="3128646"/>
          </a:xfrm>
          <a:prstGeom prst="rect">
            <a:avLst/>
          </a:prstGeom>
        </p:spPr>
      </p:pic>
      <p:pic>
        <p:nvPicPr>
          <p:cNvPr id="17" name="图片 16">
            <a:extLst>
              <a:ext uri="{FF2B5EF4-FFF2-40B4-BE49-F238E27FC236}">
                <a16:creationId xmlns:a16="http://schemas.microsoft.com/office/drawing/2014/main" id="{C86AA41A-A12E-AD4F-8F72-B581A1C8C5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3156" y="2094864"/>
            <a:ext cx="6066470" cy="4671695"/>
          </a:xfrm>
          <a:prstGeom prst="rect">
            <a:avLst/>
          </a:prstGeom>
        </p:spPr>
      </p:pic>
    </p:spTree>
    <p:extLst>
      <p:ext uri="{BB962C8B-B14F-4D97-AF65-F5344CB8AC3E}">
        <p14:creationId xmlns:p14="http://schemas.microsoft.com/office/powerpoint/2010/main" val="1936189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0D8CD7-3465-D340-8EF1-0417BF9C57BC}"/>
              </a:ext>
            </a:extLst>
          </p:cNvPr>
          <p:cNvSpPr>
            <a:spLocks noGrp="1"/>
          </p:cNvSpPr>
          <p:nvPr>
            <p:ph type="title"/>
          </p:nvPr>
        </p:nvSpPr>
        <p:spPr>
          <a:xfrm>
            <a:off x="1600201" y="624110"/>
            <a:ext cx="9904412" cy="1280890"/>
          </a:xfrm>
        </p:spPr>
        <p:txBody>
          <a:bodyPr/>
          <a:lstStyle/>
          <a:p>
            <a:r>
              <a:rPr lang="en-AU" altLang="zh-CN" dirty="0">
                <a:solidFill>
                  <a:schemeClr val="tx1"/>
                </a:solidFill>
              </a:rPr>
              <a:t>Logistic Regression</a:t>
            </a:r>
            <a:endParaRPr kumimoji="1" lang="zh-CN" altLang="en-US" dirty="0"/>
          </a:p>
        </p:txBody>
      </p:sp>
      <p:pic>
        <p:nvPicPr>
          <p:cNvPr id="8" name="内容占位符 7">
            <a:extLst>
              <a:ext uri="{FF2B5EF4-FFF2-40B4-BE49-F238E27FC236}">
                <a16:creationId xmlns:a16="http://schemas.microsoft.com/office/drawing/2014/main" id="{C97790EF-8244-2543-A2BC-F12AA6204F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1" y="1257299"/>
            <a:ext cx="7795259" cy="5422117"/>
          </a:xfrm>
        </p:spPr>
      </p:pic>
    </p:spTree>
    <p:extLst>
      <p:ext uri="{BB962C8B-B14F-4D97-AF65-F5344CB8AC3E}">
        <p14:creationId xmlns:p14="http://schemas.microsoft.com/office/powerpoint/2010/main" val="2988357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B8D74-D008-4654-A2E9-1B2390ED7F7F}"/>
              </a:ext>
            </a:extLst>
          </p:cNvPr>
          <p:cNvSpPr>
            <a:spLocks noGrp="1"/>
          </p:cNvSpPr>
          <p:nvPr>
            <p:ph type="title"/>
          </p:nvPr>
        </p:nvSpPr>
        <p:spPr>
          <a:xfrm>
            <a:off x="1794897" y="624110"/>
            <a:ext cx="9712998" cy="1280890"/>
          </a:xfrm>
        </p:spPr>
        <p:txBody>
          <a:bodyPr>
            <a:normAutofit fontScale="90000"/>
          </a:bodyPr>
          <a:lstStyle/>
          <a:p>
            <a:r>
              <a:rPr lang="en-AU" b="1" dirty="0"/>
              <a:t>Record linkage</a:t>
            </a:r>
            <a:r>
              <a:rPr lang="en-AU" dirty="0"/>
              <a:t>: core technique of data aggregation in computer science!</a:t>
            </a:r>
            <a:br>
              <a:rPr lang="en-AU" dirty="0"/>
            </a:br>
            <a:r>
              <a:rPr lang="en-AU" b="1" dirty="0"/>
              <a:t>When and why </a:t>
            </a:r>
            <a:r>
              <a:rPr lang="en-AU" dirty="0"/>
              <a:t>do we need to link the records?</a:t>
            </a:r>
            <a:br>
              <a:rPr lang="en-AU" dirty="0"/>
            </a:br>
            <a:r>
              <a:rPr lang="en-AU" dirty="0"/>
              <a:t> </a:t>
            </a:r>
          </a:p>
        </p:txBody>
      </p:sp>
      <p:graphicFrame>
        <p:nvGraphicFramePr>
          <p:cNvPr id="60" name="Content Placeholder 2">
            <a:extLst>
              <a:ext uri="{FF2B5EF4-FFF2-40B4-BE49-F238E27FC236}">
                <a16:creationId xmlns:a16="http://schemas.microsoft.com/office/drawing/2014/main" id="{7F8E8FB4-A3A7-43D1-A64B-FAEE108B3163}"/>
              </a:ext>
            </a:extLst>
          </p:cNvPr>
          <p:cNvGraphicFramePr>
            <a:graphicFrameLocks noGrp="1"/>
          </p:cNvGraphicFramePr>
          <p:nvPr>
            <p:ph idx="1"/>
            <p:extLst>
              <p:ext uri="{D42A27DB-BD31-4B8C-83A1-F6EECF244321}">
                <p14:modId xmlns:p14="http://schemas.microsoft.com/office/powerpoint/2010/main" val="2094367042"/>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5786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193AE-5DEF-4432-A012-E6C1BB2F5C7B}"/>
              </a:ext>
            </a:extLst>
          </p:cNvPr>
          <p:cNvSpPr>
            <a:spLocks noGrp="1"/>
          </p:cNvSpPr>
          <p:nvPr>
            <p:ph type="title"/>
          </p:nvPr>
        </p:nvSpPr>
        <p:spPr>
          <a:xfrm>
            <a:off x="1834269" y="677899"/>
            <a:ext cx="8911687" cy="1280890"/>
          </a:xfrm>
        </p:spPr>
        <p:txBody>
          <a:bodyPr/>
          <a:lstStyle/>
          <a:p>
            <a:r>
              <a:rPr lang="en-AU" altLang="zh-CN" dirty="0">
                <a:solidFill>
                  <a:schemeClr val="tx1"/>
                </a:solidFill>
              </a:rPr>
              <a:t>Decision Tree </a:t>
            </a:r>
            <a:r>
              <a:rPr lang="en-AU" dirty="0"/>
              <a:t>– Spark implement</a:t>
            </a:r>
            <a:br>
              <a:rPr lang="en-AU" dirty="0"/>
            </a:br>
            <a:endParaRPr lang="en-AU" dirty="0"/>
          </a:p>
        </p:txBody>
      </p:sp>
      <p:sp>
        <p:nvSpPr>
          <p:cNvPr id="6" name="Text Placeholder 5">
            <a:extLst>
              <a:ext uri="{FF2B5EF4-FFF2-40B4-BE49-F238E27FC236}">
                <a16:creationId xmlns:a16="http://schemas.microsoft.com/office/drawing/2014/main" id="{6EDE6E9A-A361-4117-8683-ACB04CD7C2C0}"/>
              </a:ext>
            </a:extLst>
          </p:cNvPr>
          <p:cNvSpPr>
            <a:spLocks noGrp="1"/>
          </p:cNvSpPr>
          <p:nvPr>
            <p:ph type="body" idx="1"/>
          </p:nvPr>
        </p:nvSpPr>
        <p:spPr>
          <a:xfrm>
            <a:off x="1834269" y="2094949"/>
            <a:ext cx="3992732" cy="576262"/>
          </a:xfrm>
        </p:spPr>
        <p:style>
          <a:lnRef idx="2">
            <a:schemeClr val="accent2">
              <a:shade val="50000"/>
            </a:schemeClr>
          </a:lnRef>
          <a:fillRef idx="1">
            <a:schemeClr val="accent2"/>
          </a:fillRef>
          <a:effectRef idx="0">
            <a:schemeClr val="accent2"/>
          </a:effectRef>
          <a:fontRef idx="minor">
            <a:schemeClr val="lt1"/>
          </a:fontRef>
        </p:style>
        <p:txBody>
          <a:bodyPr/>
          <a:lstStyle/>
          <a:p>
            <a:pPr algn="ctr"/>
            <a:r>
              <a:rPr lang="en-AU" dirty="0"/>
              <a:t>Advantages</a:t>
            </a:r>
          </a:p>
        </p:txBody>
      </p:sp>
      <p:sp>
        <p:nvSpPr>
          <p:cNvPr id="4" name="Content Placeholder 3">
            <a:extLst>
              <a:ext uri="{FF2B5EF4-FFF2-40B4-BE49-F238E27FC236}">
                <a16:creationId xmlns:a16="http://schemas.microsoft.com/office/drawing/2014/main" id="{B4E3F4E6-D1E9-4FF2-8D15-6851F1066AF7}"/>
              </a:ext>
            </a:extLst>
          </p:cNvPr>
          <p:cNvSpPr>
            <a:spLocks noGrp="1"/>
          </p:cNvSpPr>
          <p:nvPr>
            <p:ph sz="half" idx="2"/>
          </p:nvPr>
        </p:nvSpPr>
        <p:spPr>
          <a:xfrm>
            <a:off x="1834269" y="2671212"/>
            <a:ext cx="3992732" cy="3274833"/>
          </a:xfrm>
        </p:spPr>
        <p:style>
          <a:lnRef idx="2">
            <a:schemeClr val="accent2"/>
          </a:lnRef>
          <a:fillRef idx="1">
            <a:schemeClr val="lt1"/>
          </a:fillRef>
          <a:effectRef idx="0">
            <a:schemeClr val="accent2"/>
          </a:effectRef>
          <a:fontRef idx="minor">
            <a:schemeClr val="dk1"/>
          </a:fontRef>
        </p:style>
        <p:txBody>
          <a:bodyPr/>
          <a:lstStyle/>
          <a:p>
            <a:r>
              <a:rPr lang="en-AU" dirty="0"/>
              <a:t>Decision trees are easy to understand and interpret. </a:t>
            </a:r>
          </a:p>
          <a:p>
            <a:r>
              <a:rPr lang="en-AU" dirty="0"/>
              <a:t>Ability to work with both data and category attributes </a:t>
            </a:r>
          </a:p>
          <a:p>
            <a:r>
              <a:rPr lang="en-AU" dirty="0"/>
              <a:t>Capable of producing feasible and effective results for large data sources in a relatively short time</a:t>
            </a:r>
          </a:p>
          <a:p>
            <a:endParaRPr lang="en-AU" dirty="0"/>
          </a:p>
          <a:p>
            <a:endParaRPr lang="en-AU" dirty="0"/>
          </a:p>
        </p:txBody>
      </p:sp>
      <p:sp>
        <p:nvSpPr>
          <p:cNvPr id="7" name="Text Placeholder 6">
            <a:extLst>
              <a:ext uri="{FF2B5EF4-FFF2-40B4-BE49-F238E27FC236}">
                <a16:creationId xmlns:a16="http://schemas.microsoft.com/office/drawing/2014/main" id="{6E50C566-007E-4156-A9EC-4984BA8A544F}"/>
              </a:ext>
            </a:extLst>
          </p:cNvPr>
          <p:cNvSpPr>
            <a:spLocks noGrp="1"/>
          </p:cNvSpPr>
          <p:nvPr>
            <p:ph type="body" sz="quarter" idx="3"/>
          </p:nvPr>
        </p:nvSpPr>
        <p:spPr>
          <a:xfrm>
            <a:off x="6401525" y="2091721"/>
            <a:ext cx="3999001" cy="576262"/>
          </a:xfrm>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AU" dirty="0"/>
              <a:t>Disadvantages</a:t>
            </a:r>
          </a:p>
        </p:txBody>
      </p:sp>
      <p:sp>
        <p:nvSpPr>
          <p:cNvPr id="5" name="Content Placeholder 4">
            <a:extLst>
              <a:ext uri="{FF2B5EF4-FFF2-40B4-BE49-F238E27FC236}">
                <a16:creationId xmlns:a16="http://schemas.microsoft.com/office/drawing/2014/main" id="{C7C941D5-37E5-45DA-B03E-57C477DE59F4}"/>
              </a:ext>
            </a:extLst>
          </p:cNvPr>
          <p:cNvSpPr>
            <a:spLocks noGrp="1"/>
          </p:cNvSpPr>
          <p:nvPr>
            <p:ph sz="quarter" idx="4"/>
          </p:nvPr>
        </p:nvSpPr>
        <p:spPr>
          <a:xfrm>
            <a:off x="6401525" y="2667984"/>
            <a:ext cx="3999002" cy="3322069"/>
          </a:xfrm>
        </p:spPr>
        <p:style>
          <a:lnRef idx="2">
            <a:schemeClr val="accent1"/>
          </a:lnRef>
          <a:fillRef idx="1">
            <a:schemeClr val="lt1"/>
          </a:fillRef>
          <a:effectRef idx="0">
            <a:schemeClr val="accent1"/>
          </a:effectRef>
          <a:fontRef idx="minor">
            <a:schemeClr val="dk1"/>
          </a:fontRef>
        </p:style>
        <p:txBody>
          <a:bodyPr/>
          <a:lstStyle/>
          <a:p>
            <a:r>
              <a:rPr lang="en-AU" altLang="zh-CN" dirty="0"/>
              <a:t>Difficulties in dealing with missing data in decision trees</a:t>
            </a:r>
          </a:p>
          <a:p>
            <a:r>
              <a:rPr lang="en-AU" altLang="zh-CN" dirty="0"/>
              <a:t>For data with inconsistent number of different samples, the information gain results in the decision tree tend to be more numerical</a:t>
            </a:r>
            <a:r>
              <a:rPr lang="en-AU" dirty="0"/>
              <a:t>.</a:t>
            </a:r>
          </a:p>
          <a:p>
            <a:endParaRPr lang="en-AU" dirty="0"/>
          </a:p>
        </p:txBody>
      </p:sp>
    </p:spTree>
    <p:extLst>
      <p:ext uri="{BB962C8B-B14F-4D97-AF65-F5344CB8AC3E}">
        <p14:creationId xmlns:p14="http://schemas.microsoft.com/office/powerpoint/2010/main" val="3641384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0D8CD7-3465-D340-8EF1-0417BF9C57BC}"/>
              </a:ext>
            </a:extLst>
          </p:cNvPr>
          <p:cNvSpPr>
            <a:spLocks noGrp="1"/>
          </p:cNvSpPr>
          <p:nvPr>
            <p:ph type="title"/>
          </p:nvPr>
        </p:nvSpPr>
        <p:spPr>
          <a:xfrm>
            <a:off x="1600201" y="624110"/>
            <a:ext cx="9904412" cy="1280890"/>
          </a:xfrm>
        </p:spPr>
        <p:txBody>
          <a:bodyPr/>
          <a:lstStyle/>
          <a:p>
            <a:r>
              <a:rPr lang="en-AU" altLang="zh-CN" dirty="0">
                <a:solidFill>
                  <a:schemeClr val="tx1"/>
                </a:solidFill>
              </a:rPr>
              <a:t>Decision Tree</a:t>
            </a:r>
            <a:r>
              <a:rPr lang="zh-CN" altLang="en-US" dirty="0">
                <a:solidFill>
                  <a:schemeClr val="tx1"/>
                </a:solidFill>
              </a:rPr>
              <a:t>：</a:t>
            </a:r>
            <a:endParaRPr kumimoji="1" lang="zh-CN" altLang="en-US" dirty="0"/>
          </a:p>
        </p:txBody>
      </p:sp>
      <p:pic>
        <p:nvPicPr>
          <p:cNvPr id="5" name="内容占位符 4">
            <a:extLst>
              <a:ext uri="{FF2B5EF4-FFF2-40B4-BE49-F238E27FC236}">
                <a16:creationId xmlns:a16="http://schemas.microsoft.com/office/drawing/2014/main" id="{E779DA1E-8D9A-C641-BD5C-45C50A2BB3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1" y="1392555"/>
            <a:ext cx="7390344" cy="1727835"/>
          </a:xfrm>
        </p:spPr>
      </p:pic>
      <p:sp>
        <p:nvSpPr>
          <p:cNvPr id="6" name="文本框 5">
            <a:extLst>
              <a:ext uri="{FF2B5EF4-FFF2-40B4-BE49-F238E27FC236}">
                <a16:creationId xmlns:a16="http://schemas.microsoft.com/office/drawing/2014/main" id="{6363A2C8-8863-574F-9184-613841CAAA6B}"/>
              </a:ext>
            </a:extLst>
          </p:cNvPr>
          <p:cNvSpPr txBox="1"/>
          <p:nvPr/>
        </p:nvSpPr>
        <p:spPr>
          <a:xfrm>
            <a:off x="1600201" y="3368279"/>
            <a:ext cx="3531869" cy="646331"/>
          </a:xfrm>
          <a:prstGeom prst="rect">
            <a:avLst/>
          </a:prstGeom>
          <a:noFill/>
        </p:spPr>
        <p:txBody>
          <a:bodyPr wrap="square" rtlCol="0">
            <a:spAutoFit/>
          </a:bodyPr>
          <a:lstStyle/>
          <a:p>
            <a:r>
              <a:rPr lang="en-AU" altLang="zh-CN" sz="3600" dirty="0">
                <a:latin typeface="+mj-lt"/>
                <a:ea typeface="+mj-ea"/>
                <a:cs typeface="+mj-cs"/>
              </a:rPr>
              <a:t>Random Forest</a:t>
            </a:r>
            <a:r>
              <a:rPr lang="zh-CN" altLang="en-US" sz="3600" dirty="0">
                <a:latin typeface="+mj-lt"/>
                <a:ea typeface="+mj-ea"/>
                <a:cs typeface="+mj-cs"/>
              </a:rPr>
              <a:t>：</a:t>
            </a:r>
          </a:p>
        </p:txBody>
      </p:sp>
      <p:pic>
        <p:nvPicPr>
          <p:cNvPr id="9" name="图片 8">
            <a:extLst>
              <a:ext uri="{FF2B5EF4-FFF2-40B4-BE49-F238E27FC236}">
                <a16:creationId xmlns:a16="http://schemas.microsoft.com/office/drawing/2014/main" id="{0737DAFC-5A33-F146-9144-A02FD4F96F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4262499"/>
            <a:ext cx="7390343" cy="1727835"/>
          </a:xfrm>
          <a:prstGeom prst="rect">
            <a:avLst/>
          </a:prstGeom>
        </p:spPr>
      </p:pic>
    </p:spTree>
    <p:extLst>
      <p:ext uri="{BB962C8B-B14F-4D97-AF65-F5344CB8AC3E}">
        <p14:creationId xmlns:p14="http://schemas.microsoft.com/office/powerpoint/2010/main" val="2270582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193AE-5DEF-4432-A012-E6C1BB2F5C7B}"/>
              </a:ext>
            </a:extLst>
          </p:cNvPr>
          <p:cNvSpPr>
            <a:spLocks noGrp="1"/>
          </p:cNvSpPr>
          <p:nvPr>
            <p:ph type="title"/>
          </p:nvPr>
        </p:nvSpPr>
        <p:spPr>
          <a:xfrm>
            <a:off x="1834269" y="677899"/>
            <a:ext cx="8911687" cy="1280890"/>
          </a:xfrm>
        </p:spPr>
        <p:txBody>
          <a:bodyPr/>
          <a:lstStyle/>
          <a:p>
            <a:r>
              <a:rPr lang="en-AU" altLang="zh-CN" dirty="0">
                <a:solidFill>
                  <a:schemeClr val="tx1"/>
                </a:solidFill>
              </a:rPr>
              <a:t>Naive Bayes</a:t>
            </a:r>
            <a:r>
              <a:rPr lang="en-AU" dirty="0"/>
              <a:t>– Spark implement</a:t>
            </a:r>
            <a:br>
              <a:rPr lang="en-AU" dirty="0"/>
            </a:br>
            <a:endParaRPr lang="en-AU" dirty="0"/>
          </a:p>
        </p:txBody>
      </p:sp>
      <p:sp>
        <p:nvSpPr>
          <p:cNvPr id="6" name="Text Placeholder 5">
            <a:extLst>
              <a:ext uri="{FF2B5EF4-FFF2-40B4-BE49-F238E27FC236}">
                <a16:creationId xmlns:a16="http://schemas.microsoft.com/office/drawing/2014/main" id="{6EDE6E9A-A361-4117-8683-ACB04CD7C2C0}"/>
              </a:ext>
            </a:extLst>
          </p:cNvPr>
          <p:cNvSpPr>
            <a:spLocks noGrp="1"/>
          </p:cNvSpPr>
          <p:nvPr>
            <p:ph type="body" idx="1"/>
          </p:nvPr>
        </p:nvSpPr>
        <p:spPr>
          <a:xfrm>
            <a:off x="1834269" y="2094949"/>
            <a:ext cx="3992732" cy="576262"/>
          </a:xfrm>
        </p:spPr>
        <p:style>
          <a:lnRef idx="2">
            <a:schemeClr val="accent2">
              <a:shade val="50000"/>
            </a:schemeClr>
          </a:lnRef>
          <a:fillRef idx="1">
            <a:schemeClr val="accent2"/>
          </a:fillRef>
          <a:effectRef idx="0">
            <a:schemeClr val="accent2"/>
          </a:effectRef>
          <a:fontRef idx="minor">
            <a:schemeClr val="lt1"/>
          </a:fontRef>
        </p:style>
        <p:txBody>
          <a:bodyPr/>
          <a:lstStyle/>
          <a:p>
            <a:pPr algn="ctr"/>
            <a:r>
              <a:rPr lang="en-AU" dirty="0"/>
              <a:t>Advantages</a:t>
            </a:r>
          </a:p>
        </p:txBody>
      </p:sp>
      <p:sp>
        <p:nvSpPr>
          <p:cNvPr id="4" name="Content Placeholder 3">
            <a:extLst>
              <a:ext uri="{FF2B5EF4-FFF2-40B4-BE49-F238E27FC236}">
                <a16:creationId xmlns:a16="http://schemas.microsoft.com/office/drawing/2014/main" id="{B4E3F4E6-D1E9-4FF2-8D15-6851F1066AF7}"/>
              </a:ext>
            </a:extLst>
          </p:cNvPr>
          <p:cNvSpPr>
            <a:spLocks noGrp="1"/>
          </p:cNvSpPr>
          <p:nvPr>
            <p:ph sz="half" idx="2"/>
          </p:nvPr>
        </p:nvSpPr>
        <p:spPr>
          <a:xfrm>
            <a:off x="1834269" y="2671212"/>
            <a:ext cx="3992732" cy="3274833"/>
          </a:xfrm>
        </p:spPr>
        <p:style>
          <a:lnRef idx="2">
            <a:schemeClr val="accent2"/>
          </a:lnRef>
          <a:fillRef idx="1">
            <a:schemeClr val="lt1"/>
          </a:fillRef>
          <a:effectRef idx="0">
            <a:schemeClr val="accent2"/>
          </a:effectRef>
          <a:fontRef idx="minor">
            <a:schemeClr val="dk1"/>
          </a:fontRef>
        </p:style>
        <p:txBody>
          <a:bodyPr>
            <a:normAutofit lnSpcReduction="10000"/>
          </a:bodyPr>
          <a:lstStyle/>
          <a:p>
            <a:r>
              <a:rPr lang="en-AU" dirty="0"/>
              <a:t>Naive Bayes model has stable classification efficiency </a:t>
            </a:r>
          </a:p>
          <a:p>
            <a:r>
              <a:rPr lang="en-AU" dirty="0"/>
              <a:t>Less sensitive to missing data, the algorithm is relatively simple and is often used for text classification. </a:t>
            </a:r>
          </a:p>
          <a:p>
            <a:r>
              <a:rPr lang="en-AU" dirty="0"/>
              <a:t>Good performance on small scale data, able to handle multiple classification tasks, suitable for incremental training</a:t>
            </a:r>
          </a:p>
          <a:p>
            <a:endParaRPr lang="en-AU" dirty="0"/>
          </a:p>
        </p:txBody>
      </p:sp>
      <p:sp>
        <p:nvSpPr>
          <p:cNvPr id="7" name="Text Placeholder 6">
            <a:extLst>
              <a:ext uri="{FF2B5EF4-FFF2-40B4-BE49-F238E27FC236}">
                <a16:creationId xmlns:a16="http://schemas.microsoft.com/office/drawing/2014/main" id="{6E50C566-007E-4156-A9EC-4984BA8A544F}"/>
              </a:ext>
            </a:extLst>
          </p:cNvPr>
          <p:cNvSpPr>
            <a:spLocks noGrp="1"/>
          </p:cNvSpPr>
          <p:nvPr>
            <p:ph type="body" sz="quarter" idx="3"/>
          </p:nvPr>
        </p:nvSpPr>
        <p:spPr>
          <a:xfrm>
            <a:off x="6401525" y="2091721"/>
            <a:ext cx="3999001" cy="576262"/>
          </a:xfrm>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AU" dirty="0"/>
              <a:t>Disadvantages</a:t>
            </a:r>
          </a:p>
        </p:txBody>
      </p:sp>
      <p:sp>
        <p:nvSpPr>
          <p:cNvPr id="5" name="Content Placeholder 4">
            <a:extLst>
              <a:ext uri="{FF2B5EF4-FFF2-40B4-BE49-F238E27FC236}">
                <a16:creationId xmlns:a16="http://schemas.microsoft.com/office/drawing/2014/main" id="{C7C941D5-37E5-45DA-B03E-57C477DE59F4}"/>
              </a:ext>
            </a:extLst>
          </p:cNvPr>
          <p:cNvSpPr>
            <a:spLocks noGrp="1"/>
          </p:cNvSpPr>
          <p:nvPr>
            <p:ph sz="quarter" idx="4"/>
          </p:nvPr>
        </p:nvSpPr>
        <p:spPr>
          <a:xfrm>
            <a:off x="6401525" y="2667984"/>
            <a:ext cx="3999002" cy="3322069"/>
          </a:xfrm>
        </p:spPr>
        <p:style>
          <a:lnRef idx="2">
            <a:schemeClr val="accent1"/>
          </a:lnRef>
          <a:fillRef idx="1">
            <a:schemeClr val="lt1"/>
          </a:fillRef>
          <a:effectRef idx="0">
            <a:schemeClr val="accent1"/>
          </a:effectRef>
          <a:fontRef idx="minor">
            <a:schemeClr val="dk1"/>
          </a:fontRef>
        </p:style>
        <p:txBody>
          <a:bodyPr>
            <a:normAutofit lnSpcReduction="10000"/>
          </a:bodyPr>
          <a:lstStyle/>
          <a:p>
            <a:r>
              <a:rPr lang="en-AU" altLang="zh-CN" dirty="0"/>
              <a:t>Be sensitive to the presentation of input data </a:t>
            </a:r>
          </a:p>
          <a:p>
            <a:r>
              <a:rPr lang="en-AU" altLang="zh-CN" dirty="0"/>
              <a:t>Since we determine the posterior probability through priors and data to determine the classification, the classification decision has a certain error rate</a:t>
            </a:r>
            <a:endParaRPr lang="en-AU" dirty="0"/>
          </a:p>
        </p:txBody>
      </p:sp>
    </p:spTree>
    <p:extLst>
      <p:ext uri="{BB962C8B-B14F-4D97-AF65-F5344CB8AC3E}">
        <p14:creationId xmlns:p14="http://schemas.microsoft.com/office/powerpoint/2010/main" val="1008070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0D8CD7-3465-D340-8EF1-0417BF9C57BC}"/>
              </a:ext>
            </a:extLst>
          </p:cNvPr>
          <p:cNvSpPr>
            <a:spLocks noGrp="1"/>
          </p:cNvSpPr>
          <p:nvPr>
            <p:ph type="title"/>
          </p:nvPr>
        </p:nvSpPr>
        <p:spPr>
          <a:xfrm>
            <a:off x="1600201" y="685800"/>
            <a:ext cx="9904412" cy="1219200"/>
          </a:xfrm>
        </p:spPr>
        <p:txBody>
          <a:bodyPr/>
          <a:lstStyle/>
          <a:p>
            <a:r>
              <a:rPr lang="en-AU" altLang="zh-CN" dirty="0">
                <a:solidFill>
                  <a:schemeClr val="tx1"/>
                </a:solidFill>
              </a:rPr>
              <a:t>Naive Bayes </a:t>
            </a:r>
            <a:r>
              <a:rPr lang="zh-CN" altLang="en-US" dirty="0">
                <a:solidFill>
                  <a:schemeClr val="tx1"/>
                </a:solidFill>
              </a:rPr>
              <a:t>：</a:t>
            </a:r>
            <a:endParaRPr kumimoji="1" lang="zh-CN" altLang="en-US" dirty="0"/>
          </a:p>
        </p:txBody>
      </p:sp>
      <p:pic>
        <p:nvPicPr>
          <p:cNvPr id="11" name="内容占位符 10">
            <a:extLst>
              <a:ext uri="{FF2B5EF4-FFF2-40B4-BE49-F238E27FC236}">
                <a16:creationId xmlns:a16="http://schemas.microsoft.com/office/drawing/2014/main" id="{BB062CA5-C73E-C142-B1C5-4A256AD4A2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1" y="1280160"/>
            <a:ext cx="7406640" cy="5223509"/>
          </a:xfrm>
        </p:spPr>
      </p:pic>
    </p:spTree>
    <p:extLst>
      <p:ext uri="{BB962C8B-B14F-4D97-AF65-F5344CB8AC3E}">
        <p14:creationId xmlns:p14="http://schemas.microsoft.com/office/powerpoint/2010/main" val="2216926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502D12B-0BE3-49B5-AFEF-E0D35C87C729}"/>
              </a:ext>
            </a:extLst>
          </p:cNvPr>
          <p:cNvPicPr>
            <a:picLocks noChangeAspect="1"/>
          </p:cNvPicPr>
          <p:nvPr/>
        </p:nvPicPr>
        <p:blipFill>
          <a:blip r:embed="rId2"/>
          <a:stretch>
            <a:fillRect/>
          </a:stretch>
        </p:blipFill>
        <p:spPr>
          <a:xfrm>
            <a:off x="1450445" y="958876"/>
            <a:ext cx="9291109" cy="1176630"/>
          </a:xfrm>
          <a:prstGeom prst="rect">
            <a:avLst/>
          </a:prstGeom>
        </p:spPr>
      </p:pic>
      <p:sp>
        <p:nvSpPr>
          <p:cNvPr id="5" name="文本框 4">
            <a:extLst>
              <a:ext uri="{FF2B5EF4-FFF2-40B4-BE49-F238E27FC236}">
                <a16:creationId xmlns:a16="http://schemas.microsoft.com/office/drawing/2014/main" id="{E5B0869B-8347-4273-A692-10D8F25429ED}"/>
              </a:ext>
            </a:extLst>
          </p:cNvPr>
          <p:cNvSpPr txBox="1"/>
          <p:nvPr/>
        </p:nvSpPr>
        <p:spPr>
          <a:xfrm>
            <a:off x="1636489" y="1547191"/>
            <a:ext cx="9105065" cy="5497915"/>
          </a:xfrm>
          <a:prstGeom prst="rect">
            <a:avLst/>
          </a:prstGeom>
          <a:noFill/>
        </p:spPr>
        <p:txBody>
          <a:bodyPr wrap="square" rtlCol="0">
            <a:spAutoFit/>
          </a:bodyPr>
          <a:lstStyle/>
          <a:p>
            <a:pPr lvl="0" defTabSz="914400">
              <a:lnSpc>
                <a:spcPct val="90000"/>
              </a:lnSpc>
              <a:spcBef>
                <a:spcPts val="1000"/>
              </a:spcBef>
            </a:pPr>
            <a:endParaRPr lang="en-AU" altLang="zh-CN" sz="2800" dirty="0">
              <a:solidFill>
                <a:prstClr val="black"/>
              </a:solidFill>
              <a:latin typeface="等线" panose="020F0502020204030204"/>
              <a:ea typeface="等线" panose="02010600030101010101" pitchFamily="2" charset="-122"/>
            </a:endParaRPr>
          </a:p>
          <a:p>
            <a:pPr marL="228600" lvl="0" indent="-228600" defTabSz="914400">
              <a:lnSpc>
                <a:spcPct val="90000"/>
              </a:lnSpc>
              <a:spcBef>
                <a:spcPts val="1000"/>
              </a:spcBef>
              <a:buFont typeface="Arial" panose="020B0604020202020204" pitchFamily="34" charset="0"/>
              <a:buChar char="•"/>
            </a:pPr>
            <a:r>
              <a:rPr lang="en-AU" altLang="zh-CN" sz="3200" dirty="0">
                <a:solidFill>
                  <a:prstClr val="black"/>
                </a:solidFill>
                <a:latin typeface="等线" panose="020F0502020204030204"/>
                <a:ea typeface="等线" panose="02010600030101010101" pitchFamily="2" charset="-122"/>
              </a:rPr>
              <a:t>This stage are three classification models  as </a:t>
            </a:r>
            <a:r>
              <a:rPr lang="en-US" altLang="zh-CN" sz="3200" dirty="0">
                <a:solidFill>
                  <a:prstClr val="black"/>
                </a:solidFill>
                <a:latin typeface="等线" panose="020F0502020204030204"/>
                <a:ea typeface="等线" panose="02010600030101010101" pitchFamily="2" charset="-122"/>
              </a:rPr>
              <a:t>this task </a:t>
            </a:r>
            <a:r>
              <a:rPr lang="en-AU" altLang="zh-CN" sz="3200" dirty="0">
                <a:solidFill>
                  <a:prstClr val="black"/>
                </a:solidFill>
                <a:latin typeface="等线" panose="020F0502020204030204"/>
                <a:ea typeface="等线" panose="02010600030101010101" pitchFamily="2" charset="-122"/>
              </a:rPr>
              <a:t>is a </a:t>
            </a:r>
            <a:r>
              <a:rPr lang="en-AU" altLang="zh-CN" sz="3200" b="1" dirty="0">
                <a:solidFill>
                  <a:prstClr val="black"/>
                </a:solidFill>
                <a:latin typeface="等线" panose="020F0502020204030204"/>
                <a:ea typeface="等线" panose="02010600030101010101" pitchFamily="2" charset="-122"/>
              </a:rPr>
              <a:t>classification</a:t>
            </a:r>
            <a:r>
              <a:rPr lang="en-AU" altLang="zh-CN" sz="3200" dirty="0">
                <a:solidFill>
                  <a:prstClr val="black"/>
                </a:solidFill>
                <a:latin typeface="等线" panose="020F0502020204030204"/>
                <a:ea typeface="等线" panose="02010600030101010101" pitchFamily="2" charset="-122"/>
              </a:rPr>
              <a:t> problem </a:t>
            </a:r>
          </a:p>
          <a:p>
            <a:pPr marL="228600" lvl="0" indent="-228600" defTabSz="914400">
              <a:lnSpc>
                <a:spcPct val="90000"/>
              </a:lnSpc>
              <a:spcBef>
                <a:spcPts val="1000"/>
              </a:spcBef>
              <a:buFont typeface="Arial" panose="020B0604020202020204" pitchFamily="34" charset="0"/>
              <a:buChar char="•"/>
            </a:pPr>
            <a:r>
              <a:rPr lang="en-AU" altLang="zh-CN" sz="3200" dirty="0">
                <a:solidFill>
                  <a:prstClr val="black"/>
                </a:solidFill>
                <a:latin typeface="等线" panose="020F0502020204030204"/>
                <a:ea typeface="等线" panose="02010600030101010101" pitchFamily="2" charset="-122"/>
              </a:rPr>
              <a:t>These models are Implemented from the scratch for three models, decision tree, random forests. Logistical regression.</a:t>
            </a:r>
          </a:p>
          <a:p>
            <a:pPr marL="228600" lvl="0" indent="-228600" defTabSz="914400">
              <a:lnSpc>
                <a:spcPct val="90000"/>
              </a:lnSpc>
              <a:spcBef>
                <a:spcPts val="1000"/>
              </a:spcBef>
              <a:buFont typeface="Arial" panose="020B0604020202020204" pitchFamily="34" charset="0"/>
              <a:buChar char="•"/>
            </a:pPr>
            <a:r>
              <a:rPr lang="en-AU" altLang="zh-CN" sz="3200" dirty="0">
                <a:solidFill>
                  <a:prstClr val="black"/>
                </a:solidFill>
                <a:latin typeface="等线" panose="020F0502020204030204"/>
                <a:ea typeface="等线" panose="02010600030101010101" pitchFamily="2" charset="-122"/>
              </a:rPr>
              <a:t>In order to compare ,all implementations are basic version</a:t>
            </a:r>
          </a:p>
          <a:p>
            <a:pPr marL="228600" lvl="0" indent="-228600" defTabSz="914400">
              <a:lnSpc>
                <a:spcPct val="90000"/>
              </a:lnSpc>
              <a:spcBef>
                <a:spcPts val="1000"/>
              </a:spcBef>
              <a:buFont typeface="Arial" panose="020B0604020202020204" pitchFamily="34" charset="0"/>
              <a:buChar char="•"/>
            </a:pPr>
            <a:r>
              <a:rPr lang="en-AU" altLang="zh-CN" sz="3200" dirty="0">
                <a:solidFill>
                  <a:prstClr val="black"/>
                </a:solidFill>
                <a:latin typeface="等线" panose="020F0502020204030204"/>
                <a:ea typeface="等线" panose="02010600030101010101" pitchFamily="2" charset="-122"/>
              </a:rPr>
              <a:t>This stage tends to focus on the theory of  the model.</a:t>
            </a:r>
          </a:p>
          <a:p>
            <a:pPr marL="228600" lvl="0" indent="-228600" defTabSz="914400">
              <a:lnSpc>
                <a:spcPct val="90000"/>
              </a:lnSpc>
              <a:spcBef>
                <a:spcPts val="1000"/>
              </a:spcBef>
              <a:buFont typeface="Arial" panose="020B0604020202020204" pitchFamily="34" charset="0"/>
              <a:buChar char="•"/>
            </a:pPr>
            <a:endParaRPr lang="zh-CN" altLang="en-US" sz="2800" dirty="0">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3890770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C88005D-C35A-43E2-87A4-8AD83C5616FE}"/>
              </a:ext>
            </a:extLst>
          </p:cNvPr>
          <p:cNvSpPr txBox="1"/>
          <p:nvPr/>
        </p:nvSpPr>
        <p:spPr>
          <a:xfrm>
            <a:off x="1768839" y="-716234"/>
            <a:ext cx="9968459" cy="3410475"/>
          </a:xfrm>
          <a:prstGeom prst="rect">
            <a:avLst/>
          </a:prstGeom>
        </p:spPr>
        <p:txBody>
          <a:bodyPr vert="horz" lIns="91440" tIns="45720" rIns="91440" bIns="45720" rtlCol="0" anchor="ctr">
            <a:normAutofit/>
          </a:bodyPr>
          <a:lstStyle/>
          <a:p>
            <a:pPr>
              <a:spcBef>
                <a:spcPct val="0"/>
              </a:spcBef>
              <a:spcAft>
                <a:spcPts val="600"/>
              </a:spcAft>
            </a:pPr>
            <a:r>
              <a:rPr lang="en-AU" altLang="zh-CN" sz="4400" dirty="0"/>
              <a:t>Data pre-processing for this stage</a:t>
            </a:r>
            <a:endParaRPr lang="en-US" sz="4400" kern="1200" dirty="0">
              <a:solidFill>
                <a:schemeClr val="tx1">
                  <a:lumMod val="85000"/>
                  <a:lumOff val="15000"/>
                </a:schemeClr>
              </a:solidFill>
              <a:latin typeface="+mj-lt"/>
              <a:ea typeface="+mj-ea"/>
              <a:cs typeface="+mj-cs"/>
            </a:endParaRPr>
          </a:p>
        </p:txBody>
      </p:sp>
      <p:pic>
        <p:nvPicPr>
          <p:cNvPr id="3" name="内容占位符 4">
            <a:extLst>
              <a:ext uri="{FF2B5EF4-FFF2-40B4-BE49-F238E27FC236}">
                <a16:creationId xmlns:a16="http://schemas.microsoft.com/office/drawing/2014/main" id="{77406AB7-0293-4657-84FC-25B2CE3B9A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9457" y="1415322"/>
            <a:ext cx="10446287" cy="1325562"/>
          </a:xfrm>
        </p:spPr>
      </p:pic>
      <p:pic>
        <p:nvPicPr>
          <p:cNvPr id="6" name="图片 5">
            <a:extLst>
              <a:ext uri="{FF2B5EF4-FFF2-40B4-BE49-F238E27FC236}">
                <a16:creationId xmlns:a16="http://schemas.microsoft.com/office/drawing/2014/main" id="{42255291-1C21-4843-8956-03A71DED7D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033" y="2740884"/>
            <a:ext cx="10389134" cy="889046"/>
          </a:xfrm>
          <a:prstGeom prst="rect">
            <a:avLst/>
          </a:prstGeom>
        </p:spPr>
      </p:pic>
      <p:pic>
        <p:nvPicPr>
          <p:cNvPr id="7" name="图片 6">
            <a:extLst>
              <a:ext uri="{FF2B5EF4-FFF2-40B4-BE49-F238E27FC236}">
                <a16:creationId xmlns:a16="http://schemas.microsoft.com/office/drawing/2014/main" id="{1CFCEF39-7238-47F5-BB86-C2267ECF1559}"/>
              </a:ext>
            </a:extLst>
          </p:cNvPr>
          <p:cNvPicPr>
            <a:picLocks noChangeAspect="1"/>
          </p:cNvPicPr>
          <p:nvPr/>
        </p:nvPicPr>
        <p:blipFill rotWithShape="1">
          <a:blip r:embed="rId4">
            <a:extLst>
              <a:ext uri="{28A0092B-C50C-407E-A947-70E740481C1C}">
                <a14:useLocalDpi xmlns:a14="http://schemas.microsoft.com/office/drawing/2010/main" val="0"/>
              </a:ext>
            </a:extLst>
          </a:blip>
          <a:srcRect r="24346"/>
          <a:stretch/>
        </p:blipFill>
        <p:spPr>
          <a:xfrm>
            <a:off x="1136609" y="3629930"/>
            <a:ext cx="10389134" cy="2351905"/>
          </a:xfrm>
          <a:prstGeom prst="rect">
            <a:avLst/>
          </a:prstGeom>
        </p:spPr>
      </p:pic>
    </p:spTree>
    <p:extLst>
      <p:ext uri="{BB962C8B-B14F-4D97-AF65-F5344CB8AC3E}">
        <p14:creationId xmlns:p14="http://schemas.microsoft.com/office/powerpoint/2010/main" val="1610966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C88005D-C35A-43E2-87A4-8AD83C5616FE}"/>
              </a:ext>
            </a:extLst>
          </p:cNvPr>
          <p:cNvSpPr txBox="1"/>
          <p:nvPr/>
        </p:nvSpPr>
        <p:spPr>
          <a:xfrm>
            <a:off x="1742873" y="782782"/>
            <a:ext cx="9008254" cy="3410475"/>
          </a:xfrm>
          <a:prstGeom prst="rect">
            <a:avLst/>
          </a:prstGeom>
        </p:spPr>
        <p:txBody>
          <a:bodyPr vert="horz" lIns="91440" tIns="45720" rIns="91440" bIns="45720" rtlCol="0" anchor="ctr">
            <a:normAutofit/>
          </a:bodyPr>
          <a:lstStyle/>
          <a:p>
            <a:pPr>
              <a:spcBef>
                <a:spcPct val="0"/>
              </a:spcBef>
              <a:spcAft>
                <a:spcPts val="600"/>
              </a:spcAft>
            </a:pPr>
            <a:endParaRPr lang="en-US" sz="6000" kern="1200" dirty="0">
              <a:solidFill>
                <a:schemeClr val="tx1">
                  <a:lumMod val="85000"/>
                  <a:lumOff val="15000"/>
                </a:schemeClr>
              </a:solidFill>
              <a:latin typeface="+mj-lt"/>
              <a:ea typeface="+mj-ea"/>
              <a:cs typeface="+mj-cs"/>
            </a:endParaRPr>
          </a:p>
        </p:txBody>
      </p:sp>
      <p:sp>
        <p:nvSpPr>
          <p:cNvPr id="2" name="矩形 1">
            <a:extLst>
              <a:ext uri="{FF2B5EF4-FFF2-40B4-BE49-F238E27FC236}">
                <a16:creationId xmlns:a16="http://schemas.microsoft.com/office/drawing/2014/main" id="{E44F09F1-F413-42DF-A076-A75AB93E5E57}"/>
              </a:ext>
            </a:extLst>
          </p:cNvPr>
          <p:cNvSpPr/>
          <p:nvPr/>
        </p:nvSpPr>
        <p:spPr>
          <a:xfrm>
            <a:off x="1742873" y="890878"/>
            <a:ext cx="8598829" cy="769441"/>
          </a:xfrm>
          <a:prstGeom prst="rect">
            <a:avLst/>
          </a:prstGeom>
        </p:spPr>
        <p:txBody>
          <a:bodyPr wrap="none">
            <a:spAutoFit/>
          </a:bodyPr>
          <a:lstStyle/>
          <a:p>
            <a:r>
              <a:rPr lang="en-US" altLang="zh-CN" sz="4400" dirty="0"/>
              <a:t>Implementation1</a:t>
            </a:r>
            <a:r>
              <a:rPr lang="en-AU" altLang="zh-CN" sz="4400" dirty="0"/>
              <a:t>-Decision tree</a:t>
            </a:r>
            <a:endParaRPr lang="en-US" sz="4400" dirty="0"/>
          </a:p>
        </p:txBody>
      </p:sp>
      <p:sp>
        <p:nvSpPr>
          <p:cNvPr id="5" name="矩形 4">
            <a:extLst>
              <a:ext uri="{FF2B5EF4-FFF2-40B4-BE49-F238E27FC236}">
                <a16:creationId xmlns:a16="http://schemas.microsoft.com/office/drawing/2014/main" id="{A43E0F71-398C-4078-84F2-7B8D7EBE9422}"/>
              </a:ext>
            </a:extLst>
          </p:cNvPr>
          <p:cNvSpPr/>
          <p:nvPr/>
        </p:nvSpPr>
        <p:spPr>
          <a:xfrm>
            <a:off x="2628275" y="2280456"/>
            <a:ext cx="6096000" cy="646331"/>
          </a:xfrm>
          <a:prstGeom prst="rect">
            <a:avLst/>
          </a:prstGeom>
        </p:spPr>
        <p:txBody>
          <a:bodyPr>
            <a:spAutoFit/>
          </a:bodyPr>
          <a:lstStyle/>
          <a:p>
            <a:endParaRPr lang="en-AU" altLang="zh-CN" dirty="0"/>
          </a:p>
          <a:p>
            <a:endParaRPr lang="en-AU" altLang="zh-CN" dirty="0"/>
          </a:p>
        </p:txBody>
      </p:sp>
      <p:pic>
        <p:nvPicPr>
          <p:cNvPr id="6" name="图片 5">
            <a:extLst>
              <a:ext uri="{FF2B5EF4-FFF2-40B4-BE49-F238E27FC236}">
                <a16:creationId xmlns:a16="http://schemas.microsoft.com/office/drawing/2014/main" id="{8F362943-2D86-4CFA-9137-A9DE4127A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953" y="2687778"/>
            <a:ext cx="3863852" cy="1262388"/>
          </a:xfrm>
          <a:prstGeom prst="rect">
            <a:avLst/>
          </a:prstGeom>
        </p:spPr>
      </p:pic>
      <p:sp>
        <p:nvSpPr>
          <p:cNvPr id="7" name="矩形 6">
            <a:extLst>
              <a:ext uri="{FF2B5EF4-FFF2-40B4-BE49-F238E27FC236}">
                <a16:creationId xmlns:a16="http://schemas.microsoft.com/office/drawing/2014/main" id="{675FA915-DEC0-4377-AA4F-79AD9E215239}"/>
              </a:ext>
            </a:extLst>
          </p:cNvPr>
          <p:cNvSpPr/>
          <p:nvPr/>
        </p:nvSpPr>
        <p:spPr>
          <a:xfrm>
            <a:off x="1742873" y="2078096"/>
            <a:ext cx="4546792" cy="523220"/>
          </a:xfrm>
          <a:prstGeom prst="rect">
            <a:avLst/>
          </a:prstGeom>
        </p:spPr>
        <p:txBody>
          <a:bodyPr wrap="square">
            <a:spAutoFit/>
          </a:bodyPr>
          <a:lstStyle/>
          <a:p>
            <a:r>
              <a:rPr lang="en-AU" altLang="zh-CN" sz="2800" dirty="0"/>
              <a:t>Entropy (information gain)</a:t>
            </a:r>
          </a:p>
        </p:txBody>
      </p:sp>
      <p:sp>
        <p:nvSpPr>
          <p:cNvPr id="8" name="矩形 7">
            <a:extLst>
              <a:ext uri="{FF2B5EF4-FFF2-40B4-BE49-F238E27FC236}">
                <a16:creationId xmlns:a16="http://schemas.microsoft.com/office/drawing/2014/main" id="{37E6DA01-5D2A-4729-854B-9E9C01D63EE0}"/>
              </a:ext>
            </a:extLst>
          </p:cNvPr>
          <p:cNvSpPr/>
          <p:nvPr/>
        </p:nvSpPr>
        <p:spPr>
          <a:xfrm>
            <a:off x="1808389" y="4208212"/>
            <a:ext cx="2592351" cy="523220"/>
          </a:xfrm>
          <a:prstGeom prst="rect">
            <a:avLst/>
          </a:prstGeom>
        </p:spPr>
        <p:txBody>
          <a:bodyPr wrap="square">
            <a:spAutoFit/>
          </a:bodyPr>
          <a:lstStyle/>
          <a:p>
            <a:r>
              <a:rPr lang="en-AU" altLang="zh-CN" sz="2800" dirty="0"/>
              <a:t>Binary</a:t>
            </a:r>
            <a:r>
              <a:rPr lang="zh-CN" altLang="en-US" sz="2800" dirty="0"/>
              <a:t> </a:t>
            </a:r>
            <a:r>
              <a:rPr lang="en-AU" altLang="zh-CN" sz="2800" dirty="0"/>
              <a:t>split</a:t>
            </a:r>
          </a:p>
        </p:txBody>
      </p:sp>
      <p:pic>
        <p:nvPicPr>
          <p:cNvPr id="9" name="图片 8">
            <a:extLst>
              <a:ext uri="{FF2B5EF4-FFF2-40B4-BE49-F238E27FC236}">
                <a16:creationId xmlns:a16="http://schemas.microsoft.com/office/drawing/2014/main" id="{C5BD264B-B9F3-4D6D-95F4-218E4C633A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6237" y="1885779"/>
            <a:ext cx="5281834" cy="2082016"/>
          </a:xfrm>
          <a:prstGeom prst="rect">
            <a:avLst/>
          </a:prstGeom>
        </p:spPr>
      </p:pic>
      <p:pic>
        <p:nvPicPr>
          <p:cNvPr id="10" name="图片 9">
            <a:extLst>
              <a:ext uri="{FF2B5EF4-FFF2-40B4-BE49-F238E27FC236}">
                <a16:creationId xmlns:a16="http://schemas.microsoft.com/office/drawing/2014/main" id="{96071390-86B0-4EBA-90D1-6B90F70168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6664" y="4062999"/>
            <a:ext cx="6551407" cy="1401533"/>
          </a:xfrm>
          <a:prstGeom prst="rect">
            <a:avLst/>
          </a:prstGeom>
        </p:spPr>
      </p:pic>
      <p:pic>
        <p:nvPicPr>
          <p:cNvPr id="11" name="图片 10">
            <a:extLst>
              <a:ext uri="{FF2B5EF4-FFF2-40B4-BE49-F238E27FC236}">
                <a16:creationId xmlns:a16="http://schemas.microsoft.com/office/drawing/2014/main" id="{688CF158-8435-4652-8D98-23B0575639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16664" y="5515391"/>
            <a:ext cx="6551407" cy="1085353"/>
          </a:xfrm>
          <a:prstGeom prst="rect">
            <a:avLst/>
          </a:prstGeom>
        </p:spPr>
      </p:pic>
      <p:sp>
        <p:nvSpPr>
          <p:cNvPr id="3" name="文本框 2">
            <a:extLst>
              <a:ext uri="{FF2B5EF4-FFF2-40B4-BE49-F238E27FC236}">
                <a16:creationId xmlns:a16="http://schemas.microsoft.com/office/drawing/2014/main" id="{3826FC5A-C38A-4C95-AC36-6DC88265C3A5}"/>
              </a:ext>
            </a:extLst>
          </p:cNvPr>
          <p:cNvSpPr txBox="1"/>
          <p:nvPr/>
        </p:nvSpPr>
        <p:spPr>
          <a:xfrm>
            <a:off x="1808389" y="5684746"/>
            <a:ext cx="2346653" cy="523220"/>
          </a:xfrm>
          <a:prstGeom prst="rect">
            <a:avLst/>
          </a:prstGeom>
          <a:noFill/>
        </p:spPr>
        <p:txBody>
          <a:bodyPr wrap="square" rtlCol="0">
            <a:spAutoFit/>
          </a:bodyPr>
          <a:lstStyle/>
          <a:p>
            <a:r>
              <a:rPr lang="en-US" sz="2800" dirty="0"/>
              <a:t>Create</a:t>
            </a:r>
            <a:r>
              <a:rPr lang="zh-CN" altLang="en-US" sz="2800" dirty="0"/>
              <a:t> </a:t>
            </a:r>
            <a:r>
              <a:rPr lang="en-US" altLang="zh-CN" sz="2800" dirty="0"/>
              <a:t>Tree</a:t>
            </a:r>
          </a:p>
        </p:txBody>
      </p:sp>
    </p:spTree>
    <p:extLst>
      <p:ext uri="{BB962C8B-B14F-4D97-AF65-F5344CB8AC3E}">
        <p14:creationId xmlns:p14="http://schemas.microsoft.com/office/powerpoint/2010/main" val="1453439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2BB28-38C4-447C-8E0C-53B0B3A9CCF2}"/>
              </a:ext>
            </a:extLst>
          </p:cNvPr>
          <p:cNvSpPr>
            <a:spLocks noGrp="1"/>
          </p:cNvSpPr>
          <p:nvPr>
            <p:ph type="title"/>
          </p:nvPr>
        </p:nvSpPr>
        <p:spPr>
          <a:xfrm>
            <a:off x="1998426" y="330491"/>
            <a:ext cx="8911687" cy="1280890"/>
          </a:xfrm>
        </p:spPr>
        <p:txBody>
          <a:bodyPr/>
          <a:lstStyle/>
          <a:p>
            <a:r>
              <a:rPr lang="en-US" altLang="zh-CN" dirty="0"/>
              <a:t>Decision</a:t>
            </a:r>
            <a:r>
              <a:rPr lang="en-AU" dirty="0"/>
              <a:t> Tree – Result and Evaluation</a:t>
            </a:r>
            <a:br>
              <a:rPr lang="en-US" altLang="zh-CN" dirty="0"/>
            </a:br>
            <a:endParaRPr lang="en-AU" dirty="0"/>
          </a:p>
        </p:txBody>
      </p:sp>
      <p:sp>
        <p:nvSpPr>
          <p:cNvPr id="3" name="矩形: 圆角 2">
            <a:extLst>
              <a:ext uri="{FF2B5EF4-FFF2-40B4-BE49-F238E27FC236}">
                <a16:creationId xmlns:a16="http://schemas.microsoft.com/office/drawing/2014/main" id="{3CC6FC97-CFF1-4A1E-8D33-A05A44DC7474}"/>
              </a:ext>
            </a:extLst>
          </p:cNvPr>
          <p:cNvSpPr/>
          <p:nvPr/>
        </p:nvSpPr>
        <p:spPr>
          <a:xfrm>
            <a:off x="4956313" y="1408043"/>
            <a:ext cx="1802295" cy="9939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cmp-By</a:t>
            </a:r>
          </a:p>
        </p:txBody>
      </p:sp>
      <p:sp>
        <p:nvSpPr>
          <p:cNvPr id="5" name="矩形: 圆角 4">
            <a:extLst>
              <a:ext uri="{FF2B5EF4-FFF2-40B4-BE49-F238E27FC236}">
                <a16:creationId xmlns:a16="http://schemas.microsoft.com/office/drawing/2014/main" id="{FCB1C4A1-C2D4-42D3-8888-4C85DDC8FCE4}"/>
              </a:ext>
            </a:extLst>
          </p:cNvPr>
          <p:cNvSpPr/>
          <p:nvPr/>
        </p:nvSpPr>
        <p:spPr>
          <a:xfrm>
            <a:off x="3028121" y="2534478"/>
            <a:ext cx="1802295" cy="9939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False</a:t>
            </a:r>
            <a:endParaRPr lang="en-US" dirty="0"/>
          </a:p>
        </p:txBody>
      </p:sp>
      <p:sp>
        <p:nvSpPr>
          <p:cNvPr id="6" name="矩形: 圆角 5">
            <a:extLst>
              <a:ext uri="{FF2B5EF4-FFF2-40B4-BE49-F238E27FC236}">
                <a16:creationId xmlns:a16="http://schemas.microsoft.com/office/drawing/2014/main" id="{F4A46541-E002-485D-8535-5E9A6C2499E1}"/>
              </a:ext>
            </a:extLst>
          </p:cNvPr>
          <p:cNvSpPr/>
          <p:nvPr/>
        </p:nvSpPr>
        <p:spPr>
          <a:xfrm>
            <a:off x="6965409" y="2517913"/>
            <a:ext cx="1802295" cy="9939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cmp-fName-C2</a:t>
            </a:r>
          </a:p>
        </p:txBody>
      </p:sp>
      <p:sp>
        <p:nvSpPr>
          <p:cNvPr id="7" name="矩形: 圆角 6">
            <a:extLst>
              <a:ext uri="{FF2B5EF4-FFF2-40B4-BE49-F238E27FC236}">
                <a16:creationId xmlns:a16="http://schemas.microsoft.com/office/drawing/2014/main" id="{0AC9D460-9A8A-42E0-8556-D9B759CB7DC8}"/>
              </a:ext>
            </a:extLst>
          </p:cNvPr>
          <p:cNvSpPr/>
          <p:nvPr/>
        </p:nvSpPr>
        <p:spPr>
          <a:xfrm>
            <a:off x="5413512" y="3735457"/>
            <a:ext cx="1802295" cy="9939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cmp-fName-C1</a:t>
            </a:r>
          </a:p>
          <a:p>
            <a:pPr algn="ctr"/>
            <a:endParaRPr lang="en-US" dirty="0"/>
          </a:p>
        </p:txBody>
      </p:sp>
      <p:sp>
        <p:nvSpPr>
          <p:cNvPr id="8" name="矩形: 圆角 7">
            <a:extLst>
              <a:ext uri="{FF2B5EF4-FFF2-40B4-BE49-F238E27FC236}">
                <a16:creationId xmlns:a16="http://schemas.microsoft.com/office/drawing/2014/main" id="{3D0EB203-0B68-4AD1-8692-1FA9060B5459}"/>
              </a:ext>
            </a:extLst>
          </p:cNvPr>
          <p:cNvSpPr/>
          <p:nvPr/>
        </p:nvSpPr>
        <p:spPr>
          <a:xfrm>
            <a:off x="8767704" y="3688446"/>
            <a:ext cx="1802295" cy="9939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prstClr val="white"/>
                </a:solidFill>
              </a:rPr>
              <a:t>False</a:t>
            </a:r>
            <a:endParaRPr lang="en-US" dirty="0"/>
          </a:p>
        </p:txBody>
      </p:sp>
      <p:sp>
        <p:nvSpPr>
          <p:cNvPr id="9" name="矩形: 圆角 8">
            <a:extLst>
              <a:ext uri="{FF2B5EF4-FFF2-40B4-BE49-F238E27FC236}">
                <a16:creationId xmlns:a16="http://schemas.microsoft.com/office/drawing/2014/main" id="{0EB2B851-1ABD-4ECF-9149-98218003906A}"/>
              </a:ext>
            </a:extLst>
          </p:cNvPr>
          <p:cNvSpPr/>
          <p:nvPr/>
        </p:nvSpPr>
        <p:spPr>
          <a:xfrm>
            <a:off x="3929269" y="4953001"/>
            <a:ext cx="1802295" cy="9939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False</a:t>
            </a:r>
          </a:p>
        </p:txBody>
      </p:sp>
      <p:sp>
        <p:nvSpPr>
          <p:cNvPr id="10" name="矩形: 圆角 9">
            <a:extLst>
              <a:ext uri="{FF2B5EF4-FFF2-40B4-BE49-F238E27FC236}">
                <a16:creationId xmlns:a16="http://schemas.microsoft.com/office/drawing/2014/main" id="{E908610E-7238-45E5-AC61-38D5F1C26BB2}"/>
              </a:ext>
            </a:extLst>
          </p:cNvPr>
          <p:cNvSpPr/>
          <p:nvPr/>
        </p:nvSpPr>
        <p:spPr>
          <a:xfrm>
            <a:off x="6965409" y="4953001"/>
            <a:ext cx="1802295" cy="9939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True</a:t>
            </a:r>
          </a:p>
        </p:txBody>
      </p:sp>
      <p:cxnSp>
        <p:nvCxnSpPr>
          <p:cNvPr id="11" name="直接箭头连接符 10">
            <a:extLst>
              <a:ext uri="{FF2B5EF4-FFF2-40B4-BE49-F238E27FC236}">
                <a16:creationId xmlns:a16="http://schemas.microsoft.com/office/drawing/2014/main" id="{D2B010F9-2060-4380-AF56-90C276EBE118}"/>
              </a:ext>
            </a:extLst>
          </p:cNvPr>
          <p:cNvCxnSpPr/>
          <p:nvPr/>
        </p:nvCxnSpPr>
        <p:spPr>
          <a:xfrm flipH="1">
            <a:off x="4303645" y="2018470"/>
            <a:ext cx="589720" cy="3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C3D19B35-669A-4D93-B898-2BE389BA73CC}"/>
              </a:ext>
            </a:extLst>
          </p:cNvPr>
          <p:cNvCxnSpPr/>
          <p:nvPr/>
        </p:nvCxnSpPr>
        <p:spPr>
          <a:xfrm flipH="1">
            <a:off x="6314659" y="3299163"/>
            <a:ext cx="589720" cy="3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B3D5EFA8-58DE-489A-A935-CDB5EDBA2DF9}"/>
              </a:ext>
            </a:extLst>
          </p:cNvPr>
          <p:cNvCxnSpPr/>
          <p:nvPr/>
        </p:nvCxnSpPr>
        <p:spPr>
          <a:xfrm flipH="1">
            <a:off x="4661453" y="4487717"/>
            <a:ext cx="589720" cy="3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2BBCED92-E6EC-4941-8D97-D830C0C48FDA}"/>
              </a:ext>
            </a:extLst>
          </p:cNvPr>
          <p:cNvCxnSpPr>
            <a:cxnSpLocks/>
          </p:cNvCxnSpPr>
          <p:nvPr/>
        </p:nvCxnSpPr>
        <p:spPr>
          <a:xfrm>
            <a:off x="6904379" y="1987825"/>
            <a:ext cx="609604" cy="413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7837078A-2D35-4C45-B5A9-5A3B24C9CAF8}"/>
              </a:ext>
            </a:extLst>
          </p:cNvPr>
          <p:cNvCxnSpPr>
            <a:cxnSpLocks/>
          </p:cNvCxnSpPr>
          <p:nvPr/>
        </p:nvCxnSpPr>
        <p:spPr>
          <a:xfrm>
            <a:off x="8859077" y="3222091"/>
            <a:ext cx="609604" cy="413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8B3B8077-B607-4C57-9874-305F058AD853}"/>
              </a:ext>
            </a:extLst>
          </p:cNvPr>
          <p:cNvCxnSpPr>
            <a:cxnSpLocks/>
          </p:cNvCxnSpPr>
          <p:nvPr/>
        </p:nvCxnSpPr>
        <p:spPr>
          <a:xfrm>
            <a:off x="7374835" y="4403863"/>
            <a:ext cx="609604" cy="413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E72ECA89-670F-4116-AC87-92A8A94D8BC8}"/>
              </a:ext>
            </a:extLst>
          </p:cNvPr>
          <p:cNvSpPr txBox="1"/>
          <p:nvPr/>
        </p:nvSpPr>
        <p:spPr>
          <a:xfrm>
            <a:off x="3929268" y="1904999"/>
            <a:ext cx="732185" cy="369332"/>
          </a:xfrm>
          <a:prstGeom prst="rect">
            <a:avLst/>
          </a:prstGeom>
          <a:noFill/>
        </p:spPr>
        <p:txBody>
          <a:bodyPr wrap="square" rtlCol="0">
            <a:spAutoFit/>
          </a:bodyPr>
          <a:lstStyle/>
          <a:p>
            <a:r>
              <a:rPr lang="en-US" dirty="0"/>
              <a:t>V&lt;1</a:t>
            </a:r>
          </a:p>
        </p:txBody>
      </p:sp>
      <p:sp>
        <p:nvSpPr>
          <p:cNvPr id="23" name="文本框 22">
            <a:extLst>
              <a:ext uri="{FF2B5EF4-FFF2-40B4-BE49-F238E27FC236}">
                <a16:creationId xmlns:a16="http://schemas.microsoft.com/office/drawing/2014/main" id="{2485C03F-FE69-4FC5-9311-497009FC0187}"/>
              </a:ext>
            </a:extLst>
          </p:cNvPr>
          <p:cNvSpPr txBox="1"/>
          <p:nvPr/>
        </p:nvSpPr>
        <p:spPr>
          <a:xfrm>
            <a:off x="7513983" y="1904999"/>
            <a:ext cx="609604" cy="369332"/>
          </a:xfrm>
          <a:prstGeom prst="rect">
            <a:avLst/>
          </a:prstGeom>
          <a:noFill/>
        </p:spPr>
        <p:txBody>
          <a:bodyPr wrap="square" rtlCol="0">
            <a:spAutoFit/>
          </a:bodyPr>
          <a:lstStyle/>
          <a:p>
            <a:r>
              <a:rPr lang="en-US" dirty="0"/>
              <a:t>V&gt;1</a:t>
            </a:r>
          </a:p>
        </p:txBody>
      </p:sp>
      <p:sp>
        <p:nvSpPr>
          <p:cNvPr id="24" name="矩形 23">
            <a:extLst>
              <a:ext uri="{FF2B5EF4-FFF2-40B4-BE49-F238E27FC236}">
                <a16:creationId xmlns:a16="http://schemas.microsoft.com/office/drawing/2014/main" id="{B3F7099A-27F5-4280-83C9-1ADFE8B93B17}"/>
              </a:ext>
            </a:extLst>
          </p:cNvPr>
          <p:cNvSpPr/>
          <p:nvPr/>
        </p:nvSpPr>
        <p:spPr>
          <a:xfrm>
            <a:off x="5788864" y="3244334"/>
            <a:ext cx="757710" cy="369332"/>
          </a:xfrm>
          <a:prstGeom prst="rect">
            <a:avLst/>
          </a:prstGeom>
        </p:spPr>
        <p:txBody>
          <a:bodyPr wrap="square">
            <a:spAutoFit/>
          </a:bodyPr>
          <a:lstStyle/>
          <a:p>
            <a:r>
              <a:rPr lang="en-US" dirty="0"/>
              <a:t>V&lt;1</a:t>
            </a:r>
          </a:p>
        </p:txBody>
      </p:sp>
      <p:sp>
        <p:nvSpPr>
          <p:cNvPr id="25" name="矩形 24">
            <a:extLst>
              <a:ext uri="{FF2B5EF4-FFF2-40B4-BE49-F238E27FC236}">
                <a16:creationId xmlns:a16="http://schemas.microsoft.com/office/drawing/2014/main" id="{C0AF0F61-2A0F-4974-A4A7-724B754ECF4F}"/>
              </a:ext>
            </a:extLst>
          </p:cNvPr>
          <p:cNvSpPr/>
          <p:nvPr/>
        </p:nvSpPr>
        <p:spPr>
          <a:xfrm>
            <a:off x="9361715" y="3217231"/>
            <a:ext cx="614271" cy="369332"/>
          </a:xfrm>
          <a:prstGeom prst="rect">
            <a:avLst/>
          </a:prstGeom>
        </p:spPr>
        <p:txBody>
          <a:bodyPr wrap="none">
            <a:spAutoFit/>
          </a:bodyPr>
          <a:lstStyle/>
          <a:p>
            <a:r>
              <a:rPr lang="en-US" dirty="0"/>
              <a:t>V&gt;1</a:t>
            </a:r>
          </a:p>
        </p:txBody>
      </p:sp>
      <p:sp>
        <p:nvSpPr>
          <p:cNvPr id="26" name="矩形 25">
            <a:extLst>
              <a:ext uri="{FF2B5EF4-FFF2-40B4-BE49-F238E27FC236}">
                <a16:creationId xmlns:a16="http://schemas.microsoft.com/office/drawing/2014/main" id="{81FCB898-78CA-450A-96BB-C2E5803C81EB}"/>
              </a:ext>
            </a:extLst>
          </p:cNvPr>
          <p:cNvSpPr/>
          <p:nvPr/>
        </p:nvSpPr>
        <p:spPr>
          <a:xfrm>
            <a:off x="4303924" y="4265051"/>
            <a:ext cx="806631" cy="369332"/>
          </a:xfrm>
          <a:prstGeom prst="rect">
            <a:avLst/>
          </a:prstGeom>
        </p:spPr>
        <p:txBody>
          <a:bodyPr wrap="none">
            <a:spAutoFit/>
          </a:bodyPr>
          <a:lstStyle/>
          <a:p>
            <a:r>
              <a:rPr lang="en-US" dirty="0"/>
              <a:t>V&lt;0.4</a:t>
            </a:r>
          </a:p>
        </p:txBody>
      </p:sp>
      <p:sp>
        <p:nvSpPr>
          <p:cNvPr id="27" name="矩形 26">
            <a:extLst>
              <a:ext uri="{FF2B5EF4-FFF2-40B4-BE49-F238E27FC236}">
                <a16:creationId xmlns:a16="http://schemas.microsoft.com/office/drawing/2014/main" id="{D82EA426-F6E9-4069-891A-C59AFFF87377}"/>
              </a:ext>
            </a:extLst>
          </p:cNvPr>
          <p:cNvSpPr/>
          <p:nvPr/>
        </p:nvSpPr>
        <p:spPr>
          <a:xfrm>
            <a:off x="7649819" y="4278148"/>
            <a:ext cx="831572" cy="369332"/>
          </a:xfrm>
          <a:prstGeom prst="rect">
            <a:avLst/>
          </a:prstGeom>
        </p:spPr>
        <p:txBody>
          <a:bodyPr wrap="square">
            <a:spAutoFit/>
          </a:bodyPr>
          <a:lstStyle/>
          <a:p>
            <a:r>
              <a:rPr lang="en-US" dirty="0"/>
              <a:t>V&gt;0.4</a:t>
            </a:r>
          </a:p>
        </p:txBody>
      </p:sp>
      <p:sp>
        <p:nvSpPr>
          <p:cNvPr id="4" name="文本框 3">
            <a:extLst>
              <a:ext uri="{FF2B5EF4-FFF2-40B4-BE49-F238E27FC236}">
                <a16:creationId xmlns:a16="http://schemas.microsoft.com/office/drawing/2014/main" id="{0881CF9D-1A77-4451-9ECC-C5C26548DE62}"/>
              </a:ext>
            </a:extLst>
          </p:cNvPr>
          <p:cNvSpPr txBox="1"/>
          <p:nvPr/>
        </p:nvSpPr>
        <p:spPr>
          <a:xfrm>
            <a:off x="672762" y="3688446"/>
            <a:ext cx="2651329" cy="1200329"/>
          </a:xfrm>
          <a:prstGeom prst="rect">
            <a:avLst/>
          </a:prstGeom>
          <a:noFill/>
        </p:spPr>
        <p:txBody>
          <a:bodyPr wrap="square" rtlCol="0">
            <a:spAutoFit/>
          </a:bodyPr>
          <a:lstStyle/>
          <a:p>
            <a:r>
              <a:rPr lang="en-US" b="1" dirty="0"/>
              <a:t>ACC:0.9961594255836</a:t>
            </a:r>
          </a:p>
          <a:p>
            <a:r>
              <a:rPr lang="en-US" b="1" dirty="0"/>
              <a:t>PRE: 0.9961594255836</a:t>
            </a:r>
          </a:p>
          <a:p>
            <a:r>
              <a:rPr lang="en-US" b="1" dirty="0"/>
              <a:t>RECALL: 1.0 </a:t>
            </a:r>
          </a:p>
          <a:p>
            <a:r>
              <a:rPr lang="en-US" b="1" dirty="0"/>
              <a:t>F1:0.998076018194175</a:t>
            </a:r>
          </a:p>
        </p:txBody>
      </p:sp>
      <p:sp>
        <p:nvSpPr>
          <p:cNvPr id="12" name="矩形 11">
            <a:extLst>
              <a:ext uri="{FF2B5EF4-FFF2-40B4-BE49-F238E27FC236}">
                <a16:creationId xmlns:a16="http://schemas.microsoft.com/office/drawing/2014/main" id="{C90261B6-9D7B-4825-8F25-32EB880F5571}"/>
              </a:ext>
            </a:extLst>
          </p:cNvPr>
          <p:cNvSpPr/>
          <p:nvPr/>
        </p:nvSpPr>
        <p:spPr>
          <a:xfrm>
            <a:off x="1087887" y="5483090"/>
            <a:ext cx="2694969" cy="1107996"/>
          </a:xfrm>
          <a:prstGeom prst="rect">
            <a:avLst/>
          </a:prstGeom>
        </p:spPr>
        <p:txBody>
          <a:bodyPr wrap="none">
            <a:spAutoFit/>
          </a:bodyPr>
          <a:lstStyle/>
          <a:p>
            <a:r>
              <a:rPr lang="en-US" sz="2400" b="1" dirty="0">
                <a:solidFill>
                  <a:srgbClr val="7030A0"/>
                </a:solidFill>
              </a:rPr>
              <a:t>Final Accuracy</a:t>
            </a:r>
            <a:r>
              <a:rPr lang="en-US" b="1" dirty="0">
                <a:solidFill>
                  <a:srgbClr val="7030A0"/>
                </a:solidFill>
              </a:rPr>
              <a:t>:</a:t>
            </a:r>
          </a:p>
          <a:p>
            <a:r>
              <a:rPr lang="en-US" sz="2400" b="1" dirty="0">
                <a:solidFill>
                  <a:srgbClr val="7030A0"/>
                </a:solidFill>
              </a:rPr>
              <a:t>0.9961594255836</a:t>
            </a:r>
          </a:p>
          <a:p>
            <a:r>
              <a:rPr lang="en-US" b="1" dirty="0">
                <a:solidFill>
                  <a:srgbClr val="7030A0"/>
                </a:solidFill>
              </a:rPr>
              <a:t>      </a:t>
            </a:r>
            <a:endParaRPr lang="en-US" dirty="0"/>
          </a:p>
        </p:txBody>
      </p:sp>
    </p:spTree>
    <p:extLst>
      <p:ext uri="{BB962C8B-B14F-4D97-AF65-F5344CB8AC3E}">
        <p14:creationId xmlns:p14="http://schemas.microsoft.com/office/powerpoint/2010/main" val="8856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9AA7C-4C39-4049-AC82-FB9B49F213BC}"/>
              </a:ext>
            </a:extLst>
          </p:cNvPr>
          <p:cNvSpPr>
            <a:spLocks noGrp="1"/>
          </p:cNvSpPr>
          <p:nvPr>
            <p:ph type="title"/>
          </p:nvPr>
        </p:nvSpPr>
        <p:spPr>
          <a:xfrm>
            <a:off x="1956515" y="678190"/>
            <a:ext cx="8911687" cy="1280890"/>
          </a:xfrm>
        </p:spPr>
        <p:txBody>
          <a:bodyPr/>
          <a:lstStyle/>
          <a:p>
            <a:r>
              <a:rPr lang="en-AU" dirty="0"/>
              <a:t>Decision Tree – Self-implement </a:t>
            </a:r>
          </a:p>
        </p:txBody>
      </p:sp>
      <p:sp>
        <p:nvSpPr>
          <p:cNvPr id="4" name="Text Placeholder 3">
            <a:extLst>
              <a:ext uri="{FF2B5EF4-FFF2-40B4-BE49-F238E27FC236}">
                <a16:creationId xmlns:a16="http://schemas.microsoft.com/office/drawing/2014/main" id="{8EA97B60-F13A-4F9D-8B0F-77AE73C45555}"/>
              </a:ext>
            </a:extLst>
          </p:cNvPr>
          <p:cNvSpPr>
            <a:spLocks noGrp="1"/>
          </p:cNvSpPr>
          <p:nvPr>
            <p:ph type="body" idx="1"/>
          </p:nvPr>
        </p:nvSpPr>
        <p:spPr>
          <a:xfrm>
            <a:off x="2015194" y="2168297"/>
            <a:ext cx="3992732" cy="576262"/>
          </a:xfrm>
        </p:spPr>
        <p:style>
          <a:lnRef idx="2">
            <a:schemeClr val="accent2">
              <a:shade val="50000"/>
            </a:schemeClr>
          </a:lnRef>
          <a:fillRef idx="1">
            <a:schemeClr val="accent2"/>
          </a:fillRef>
          <a:effectRef idx="0">
            <a:schemeClr val="accent2"/>
          </a:effectRef>
          <a:fontRef idx="minor">
            <a:schemeClr val="lt1"/>
          </a:fontRef>
        </p:style>
        <p:txBody>
          <a:bodyPr/>
          <a:lstStyle/>
          <a:p>
            <a:pPr algn="ctr"/>
            <a:r>
              <a:rPr lang="en-AU" dirty="0"/>
              <a:t>Advantages</a:t>
            </a:r>
          </a:p>
        </p:txBody>
      </p:sp>
      <p:sp>
        <p:nvSpPr>
          <p:cNvPr id="5" name="Content Placeholder 4">
            <a:extLst>
              <a:ext uri="{FF2B5EF4-FFF2-40B4-BE49-F238E27FC236}">
                <a16:creationId xmlns:a16="http://schemas.microsoft.com/office/drawing/2014/main" id="{25F7239F-724C-4726-B3D2-B780392CD11A}"/>
              </a:ext>
            </a:extLst>
          </p:cNvPr>
          <p:cNvSpPr>
            <a:spLocks noGrp="1"/>
          </p:cNvSpPr>
          <p:nvPr>
            <p:ph sz="half" idx="2"/>
          </p:nvPr>
        </p:nvSpPr>
        <p:spPr>
          <a:xfrm>
            <a:off x="2015194" y="2744560"/>
            <a:ext cx="3992732" cy="3230824"/>
          </a:xfrm>
        </p:spPr>
        <p:style>
          <a:lnRef idx="2">
            <a:schemeClr val="accent2"/>
          </a:lnRef>
          <a:fillRef idx="1">
            <a:schemeClr val="lt1"/>
          </a:fillRef>
          <a:effectRef idx="0">
            <a:schemeClr val="accent2"/>
          </a:effectRef>
          <a:fontRef idx="minor">
            <a:schemeClr val="dk1"/>
          </a:fontRef>
        </p:style>
        <p:txBody>
          <a:bodyPr/>
          <a:lstStyle/>
          <a:p>
            <a:r>
              <a:rPr lang="en-US" altLang="zh-CN" dirty="0"/>
              <a:t>Easy to understand, easy to explain</a:t>
            </a:r>
          </a:p>
          <a:p>
            <a:r>
              <a:rPr lang="en-US" altLang="zh-CN" dirty="0"/>
              <a:t>Easy for the visualization</a:t>
            </a:r>
          </a:p>
          <a:p>
            <a:r>
              <a:rPr lang="en-US" altLang="zh-CN" dirty="0"/>
              <a:t>The cost of using a decision tree to predict data is much less than training the decision tree</a:t>
            </a:r>
          </a:p>
          <a:p>
            <a:endParaRPr lang="en-AU" dirty="0"/>
          </a:p>
        </p:txBody>
      </p:sp>
      <p:sp>
        <p:nvSpPr>
          <p:cNvPr id="6" name="Text Placeholder 5">
            <a:extLst>
              <a:ext uri="{FF2B5EF4-FFF2-40B4-BE49-F238E27FC236}">
                <a16:creationId xmlns:a16="http://schemas.microsoft.com/office/drawing/2014/main" id="{F04C3A20-5ADD-4741-AA90-1616A7F332F2}"/>
              </a:ext>
            </a:extLst>
          </p:cNvPr>
          <p:cNvSpPr>
            <a:spLocks noGrp="1"/>
          </p:cNvSpPr>
          <p:nvPr>
            <p:ph type="body" sz="quarter" idx="3"/>
          </p:nvPr>
        </p:nvSpPr>
        <p:spPr>
          <a:xfrm>
            <a:off x="6582450" y="2165069"/>
            <a:ext cx="3999001" cy="576262"/>
          </a:xfrm>
        </p:spPr>
        <p:style>
          <a:lnRef idx="2">
            <a:schemeClr val="accent1">
              <a:shade val="50000"/>
            </a:schemeClr>
          </a:lnRef>
          <a:fillRef idx="1">
            <a:schemeClr val="accent1"/>
          </a:fillRef>
          <a:effectRef idx="0">
            <a:schemeClr val="accent1"/>
          </a:effectRef>
          <a:fontRef idx="minor">
            <a:schemeClr val="lt1"/>
          </a:fontRef>
        </p:style>
        <p:txBody>
          <a:bodyPr/>
          <a:lstStyle/>
          <a:p>
            <a:r>
              <a:rPr lang="en-AU" dirty="0"/>
              <a:t>Disadvantages</a:t>
            </a:r>
          </a:p>
        </p:txBody>
      </p:sp>
      <p:sp>
        <p:nvSpPr>
          <p:cNvPr id="7" name="Content Placeholder 6">
            <a:extLst>
              <a:ext uri="{FF2B5EF4-FFF2-40B4-BE49-F238E27FC236}">
                <a16:creationId xmlns:a16="http://schemas.microsoft.com/office/drawing/2014/main" id="{F9C84A58-91F9-41A5-B0EE-09E404EC7533}"/>
              </a:ext>
            </a:extLst>
          </p:cNvPr>
          <p:cNvSpPr>
            <a:spLocks noGrp="1"/>
          </p:cNvSpPr>
          <p:nvPr>
            <p:ph sz="quarter" idx="4"/>
          </p:nvPr>
        </p:nvSpPr>
        <p:spPr>
          <a:xfrm>
            <a:off x="6582450" y="2741331"/>
            <a:ext cx="3999002" cy="3230825"/>
          </a:xfrm>
        </p:spPr>
        <p:style>
          <a:lnRef idx="2">
            <a:schemeClr val="accent1"/>
          </a:lnRef>
          <a:fillRef idx="1">
            <a:schemeClr val="lt1"/>
          </a:fillRef>
          <a:effectRef idx="0">
            <a:schemeClr val="accent1"/>
          </a:effectRef>
          <a:fontRef idx="minor">
            <a:schemeClr val="dk1"/>
          </a:fontRef>
        </p:style>
        <p:txBody>
          <a:bodyPr/>
          <a:lstStyle/>
          <a:p>
            <a:r>
              <a:rPr lang="en-US" altLang="zh-CN" dirty="0"/>
              <a:t>Decision tree is easy to overfitting </a:t>
            </a:r>
          </a:p>
          <a:p>
            <a:r>
              <a:rPr lang="en-US" altLang="zh-CN" dirty="0"/>
              <a:t>Small changes in the data can result in a completely different tree, so the one decision tree is not stable enough.</a:t>
            </a:r>
          </a:p>
          <a:p>
            <a:r>
              <a:rPr lang="en-AU" dirty="0"/>
              <a:t>May use </a:t>
            </a:r>
            <a:r>
              <a:rPr lang="en-AU" b="1" dirty="0"/>
              <a:t>random forests </a:t>
            </a:r>
            <a:r>
              <a:rPr lang="en-AU" dirty="0"/>
              <a:t>as improvement in previous slides </a:t>
            </a:r>
          </a:p>
        </p:txBody>
      </p:sp>
    </p:spTree>
    <p:extLst>
      <p:ext uri="{BB962C8B-B14F-4D97-AF65-F5344CB8AC3E}">
        <p14:creationId xmlns:p14="http://schemas.microsoft.com/office/powerpoint/2010/main" val="4041017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C88005D-C35A-43E2-87A4-8AD83C5616FE}"/>
              </a:ext>
            </a:extLst>
          </p:cNvPr>
          <p:cNvSpPr txBox="1"/>
          <p:nvPr/>
        </p:nvSpPr>
        <p:spPr>
          <a:xfrm>
            <a:off x="1748356" y="761848"/>
            <a:ext cx="9008254" cy="3410475"/>
          </a:xfrm>
          <a:prstGeom prst="rect">
            <a:avLst/>
          </a:prstGeom>
        </p:spPr>
        <p:txBody>
          <a:bodyPr vert="horz" lIns="91440" tIns="45720" rIns="91440" bIns="45720" rtlCol="0" anchor="ctr">
            <a:normAutofit/>
          </a:bodyPr>
          <a:lstStyle/>
          <a:p>
            <a:pPr>
              <a:spcBef>
                <a:spcPct val="0"/>
              </a:spcBef>
              <a:spcAft>
                <a:spcPts val="600"/>
              </a:spcAft>
            </a:pPr>
            <a:endParaRPr lang="en-US" sz="6000" kern="1200" dirty="0">
              <a:solidFill>
                <a:schemeClr val="tx1">
                  <a:lumMod val="85000"/>
                  <a:lumOff val="15000"/>
                </a:schemeClr>
              </a:solidFill>
              <a:latin typeface="+mj-lt"/>
              <a:ea typeface="+mj-ea"/>
              <a:cs typeface="+mj-cs"/>
            </a:endParaRPr>
          </a:p>
        </p:txBody>
      </p:sp>
      <p:sp>
        <p:nvSpPr>
          <p:cNvPr id="2" name="矩形 1">
            <a:extLst>
              <a:ext uri="{FF2B5EF4-FFF2-40B4-BE49-F238E27FC236}">
                <a16:creationId xmlns:a16="http://schemas.microsoft.com/office/drawing/2014/main" id="{BC55C61B-393F-4166-8E43-2BF6944BFFE4}"/>
              </a:ext>
            </a:extLst>
          </p:cNvPr>
          <p:cNvSpPr/>
          <p:nvPr/>
        </p:nvSpPr>
        <p:spPr>
          <a:xfrm>
            <a:off x="1852358" y="782782"/>
            <a:ext cx="9264075" cy="769441"/>
          </a:xfrm>
          <a:prstGeom prst="rect">
            <a:avLst/>
          </a:prstGeom>
        </p:spPr>
        <p:txBody>
          <a:bodyPr wrap="none">
            <a:spAutoFit/>
          </a:bodyPr>
          <a:lstStyle/>
          <a:p>
            <a:r>
              <a:rPr lang="en-US" altLang="zh-CN" sz="4400" dirty="0"/>
              <a:t>Implementation2</a:t>
            </a:r>
            <a:r>
              <a:rPr lang="en-AU" altLang="zh-CN" sz="4400" dirty="0"/>
              <a:t>-Random forests</a:t>
            </a:r>
            <a:endParaRPr lang="en-US" sz="4400" dirty="0"/>
          </a:p>
        </p:txBody>
      </p:sp>
      <p:pic>
        <p:nvPicPr>
          <p:cNvPr id="12" name="图片 11">
            <a:extLst>
              <a:ext uri="{FF2B5EF4-FFF2-40B4-BE49-F238E27FC236}">
                <a16:creationId xmlns:a16="http://schemas.microsoft.com/office/drawing/2014/main" id="{F26491CF-B10D-4C70-82BE-3C32D3FAF5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5177444"/>
            <a:ext cx="4806998" cy="1435370"/>
          </a:xfrm>
          <a:prstGeom prst="rect">
            <a:avLst/>
          </a:prstGeom>
        </p:spPr>
      </p:pic>
      <p:pic>
        <p:nvPicPr>
          <p:cNvPr id="13" name="图片 12">
            <a:extLst>
              <a:ext uri="{FF2B5EF4-FFF2-40B4-BE49-F238E27FC236}">
                <a16:creationId xmlns:a16="http://schemas.microsoft.com/office/drawing/2014/main" id="{3E851861-5D04-4BE8-B213-01EF1B869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8311" y="2557344"/>
            <a:ext cx="4722375" cy="1912408"/>
          </a:xfrm>
          <a:prstGeom prst="rect">
            <a:avLst/>
          </a:prstGeom>
        </p:spPr>
      </p:pic>
      <p:sp>
        <p:nvSpPr>
          <p:cNvPr id="14" name="内容占位符 2">
            <a:extLst>
              <a:ext uri="{FF2B5EF4-FFF2-40B4-BE49-F238E27FC236}">
                <a16:creationId xmlns:a16="http://schemas.microsoft.com/office/drawing/2014/main" id="{405E1C3D-5666-4315-BB8E-442D82BB20CA}"/>
              </a:ext>
            </a:extLst>
          </p:cNvPr>
          <p:cNvSpPr txBox="1">
            <a:spLocks/>
          </p:cNvSpPr>
          <p:nvPr/>
        </p:nvSpPr>
        <p:spPr>
          <a:xfrm>
            <a:off x="5993389" y="1231781"/>
            <a:ext cx="5147733" cy="132556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a:p>
            <a:r>
              <a:rPr lang="en-US" altLang="zh-CN" dirty="0"/>
              <a:t>Randomly selected features (column sampling)</a:t>
            </a:r>
          </a:p>
          <a:p>
            <a:endParaRPr lang="en-US" altLang="zh-CN" dirty="0"/>
          </a:p>
          <a:p>
            <a:endParaRPr lang="en-US" altLang="zh-CN" dirty="0"/>
          </a:p>
          <a:p>
            <a:endParaRPr lang="en-US" altLang="zh-CN" dirty="0"/>
          </a:p>
          <a:p>
            <a:pPr marL="0" indent="0">
              <a:buNone/>
            </a:pPr>
            <a:endParaRPr lang="en-US" altLang="zh-CN" dirty="0"/>
          </a:p>
          <a:p>
            <a:endParaRPr lang="en-US" altLang="zh-CN" dirty="0"/>
          </a:p>
          <a:p>
            <a:endParaRPr lang="en-US" altLang="zh-CN" dirty="0"/>
          </a:p>
        </p:txBody>
      </p:sp>
      <p:pic>
        <p:nvPicPr>
          <p:cNvPr id="15" name="图片 14">
            <a:extLst>
              <a:ext uri="{FF2B5EF4-FFF2-40B4-BE49-F238E27FC236}">
                <a16:creationId xmlns:a16="http://schemas.microsoft.com/office/drawing/2014/main" id="{E59BD170-5E99-43F6-B951-69A729642BDF}"/>
              </a:ext>
            </a:extLst>
          </p:cNvPr>
          <p:cNvPicPr>
            <a:picLocks noChangeAspect="1"/>
          </p:cNvPicPr>
          <p:nvPr/>
        </p:nvPicPr>
        <p:blipFill rotWithShape="1">
          <a:blip r:embed="rId4">
            <a:extLst>
              <a:ext uri="{28A0092B-C50C-407E-A947-70E740481C1C}">
                <a14:useLocalDpi xmlns:a14="http://schemas.microsoft.com/office/drawing/2010/main" val="0"/>
              </a:ext>
            </a:extLst>
          </a:blip>
          <a:srcRect t="8479"/>
          <a:stretch/>
        </p:blipFill>
        <p:spPr>
          <a:xfrm>
            <a:off x="965788" y="3359217"/>
            <a:ext cx="4892087" cy="3246275"/>
          </a:xfrm>
          <a:prstGeom prst="rect">
            <a:avLst/>
          </a:prstGeom>
        </p:spPr>
      </p:pic>
      <p:sp>
        <p:nvSpPr>
          <p:cNvPr id="16" name="内容占位符 2">
            <a:extLst>
              <a:ext uri="{FF2B5EF4-FFF2-40B4-BE49-F238E27FC236}">
                <a16:creationId xmlns:a16="http://schemas.microsoft.com/office/drawing/2014/main" id="{5A0915D8-D3B5-479C-878E-1712B4DC9E30}"/>
              </a:ext>
            </a:extLst>
          </p:cNvPr>
          <p:cNvSpPr txBox="1">
            <a:spLocks/>
          </p:cNvSpPr>
          <p:nvPr/>
        </p:nvSpPr>
        <p:spPr>
          <a:xfrm>
            <a:off x="6096000" y="4614282"/>
            <a:ext cx="5147733" cy="19912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Voting</a:t>
            </a:r>
          </a:p>
          <a:p>
            <a:endParaRPr lang="en-US" altLang="zh-CN" dirty="0"/>
          </a:p>
          <a:p>
            <a:pPr marL="0" indent="0">
              <a:buFont typeface="Arial" panose="020B0604020202020204" pitchFamily="34" charset="0"/>
              <a:buNone/>
            </a:pP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Font typeface="Arial" panose="020B0604020202020204" pitchFamily="34" charset="0"/>
              <a:buNone/>
            </a:pPr>
            <a:endParaRPr lang="en-US" altLang="zh-CN" dirty="0"/>
          </a:p>
        </p:txBody>
      </p:sp>
      <p:sp>
        <p:nvSpPr>
          <p:cNvPr id="17" name="内容占位符 2">
            <a:extLst>
              <a:ext uri="{FF2B5EF4-FFF2-40B4-BE49-F238E27FC236}">
                <a16:creationId xmlns:a16="http://schemas.microsoft.com/office/drawing/2014/main" id="{9338D405-6A46-4734-A1CA-5F68CDB36ABB}"/>
              </a:ext>
            </a:extLst>
          </p:cNvPr>
          <p:cNvSpPr txBox="1">
            <a:spLocks/>
          </p:cNvSpPr>
          <p:nvPr/>
        </p:nvSpPr>
        <p:spPr>
          <a:xfrm>
            <a:off x="1050878" y="1691314"/>
            <a:ext cx="5147733" cy="132556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Bagging</a:t>
            </a:r>
          </a:p>
          <a:p>
            <a:pPr marL="0" indent="0">
              <a:buNone/>
            </a:pPr>
            <a:r>
              <a:rPr lang="en-US" altLang="zh-CN" dirty="0"/>
              <a:t>Random selection of samples (line sampling)</a:t>
            </a:r>
          </a:p>
          <a:p>
            <a:endParaRPr lang="en-US" altLang="zh-CN" dirty="0"/>
          </a:p>
          <a:p>
            <a:endParaRPr lang="en-US" altLang="zh-CN" dirty="0"/>
          </a:p>
          <a:p>
            <a:endParaRPr lang="en-US" altLang="zh-CN" dirty="0"/>
          </a:p>
          <a:p>
            <a:pPr marL="0" indent="0">
              <a:buNone/>
            </a:pPr>
            <a:endParaRPr lang="en-US" altLang="zh-CN" dirty="0"/>
          </a:p>
          <a:p>
            <a:endParaRPr lang="en-US" altLang="zh-CN" dirty="0"/>
          </a:p>
          <a:p>
            <a:endParaRPr lang="en-US" altLang="zh-CN" b="1" dirty="0"/>
          </a:p>
        </p:txBody>
      </p:sp>
    </p:spTree>
    <p:extLst>
      <p:ext uri="{BB962C8B-B14F-4D97-AF65-F5344CB8AC3E}">
        <p14:creationId xmlns:p14="http://schemas.microsoft.com/office/powerpoint/2010/main" val="2344854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1FF1C-0BA7-40BF-832D-C7AB4F915643}"/>
              </a:ext>
            </a:extLst>
          </p:cNvPr>
          <p:cNvSpPr>
            <a:spLocks noGrp="1"/>
          </p:cNvSpPr>
          <p:nvPr>
            <p:ph type="title"/>
          </p:nvPr>
        </p:nvSpPr>
        <p:spPr>
          <a:xfrm>
            <a:off x="1098035" y="1192696"/>
            <a:ext cx="3275182" cy="4937741"/>
          </a:xfrm>
        </p:spPr>
        <p:txBody>
          <a:bodyPr>
            <a:normAutofit/>
          </a:bodyPr>
          <a:lstStyle/>
          <a:p>
            <a:br>
              <a:rPr lang="en-AU" sz="3200" b="1" dirty="0">
                <a:solidFill>
                  <a:schemeClr val="bg1"/>
                </a:solidFill>
              </a:rPr>
            </a:br>
            <a:br>
              <a:rPr lang="en-AU" sz="3200" b="1" dirty="0">
                <a:solidFill>
                  <a:schemeClr val="bg1"/>
                </a:solidFill>
              </a:rPr>
            </a:br>
            <a:r>
              <a:rPr lang="en-AU" sz="3200" b="1" dirty="0">
                <a:solidFill>
                  <a:srgbClr val="7030A0"/>
                </a:solidFill>
              </a:rPr>
              <a:t>T</a:t>
            </a:r>
            <a:r>
              <a:rPr lang="en-US" altLang="zh-CN" sz="3200" b="1" dirty="0">
                <a:solidFill>
                  <a:srgbClr val="7030A0"/>
                </a:solidFill>
              </a:rPr>
              <a:t>as</a:t>
            </a:r>
            <a:r>
              <a:rPr lang="en-AU" altLang="zh-CN" sz="3200" b="1" dirty="0">
                <a:solidFill>
                  <a:srgbClr val="7030A0"/>
                </a:solidFill>
              </a:rPr>
              <a:t>k</a:t>
            </a:r>
            <a:br>
              <a:rPr lang="en-AU" altLang="zh-CN" sz="3200" b="1" dirty="0">
                <a:solidFill>
                  <a:srgbClr val="7030A0"/>
                </a:solidFill>
              </a:rPr>
            </a:br>
            <a:r>
              <a:rPr lang="en-AU" altLang="zh-CN" sz="3200" b="1" dirty="0">
                <a:solidFill>
                  <a:srgbClr val="7030A0"/>
                </a:solidFill>
              </a:rPr>
              <a:t>Definition</a:t>
            </a:r>
            <a:br>
              <a:rPr lang="en-AU" altLang="zh-CN" sz="3200" b="1" dirty="0">
                <a:solidFill>
                  <a:srgbClr val="7030A0"/>
                </a:solidFill>
              </a:rPr>
            </a:br>
            <a:r>
              <a:rPr lang="en-AU" altLang="zh-CN" sz="3200" b="1" dirty="0">
                <a:solidFill>
                  <a:srgbClr val="7030A0"/>
                </a:solidFill>
              </a:rPr>
              <a:t>And</a:t>
            </a:r>
            <a:br>
              <a:rPr lang="en-AU" altLang="zh-CN" sz="3200" b="1" dirty="0">
                <a:solidFill>
                  <a:srgbClr val="7030A0"/>
                </a:solidFill>
              </a:rPr>
            </a:br>
            <a:r>
              <a:rPr lang="en-AU" altLang="zh-CN" sz="3200" b="1" dirty="0">
                <a:solidFill>
                  <a:srgbClr val="7030A0"/>
                </a:solidFill>
              </a:rPr>
              <a:t>Case</a:t>
            </a:r>
            <a:br>
              <a:rPr lang="en-AU" altLang="zh-CN" sz="3200" b="1" dirty="0">
                <a:solidFill>
                  <a:srgbClr val="7030A0"/>
                </a:solidFill>
              </a:rPr>
            </a:br>
            <a:r>
              <a:rPr lang="en-AU" altLang="zh-CN" sz="3200" b="1" dirty="0">
                <a:solidFill>
                  <a:srgbClr val="7030A0"/>
                </a:solidFill>
              </a:rPr>
              <a:t>Review</a:t>
            </a:r>
            <a:endParaRPr lang="en-AU" sz="3200" b="1" dirty="0">
              <a:solidFill>
                <a:srgbClr val="7030A0"/>
              </a:solidFill>
            </a:endParaRPr>
          </a:p>
        </p:txBody>
      </p:sp>
      <p:sp>
        <p:nvSpPr>
          <p:cNvPr id="3" name="Content Placeholder 2">
            <a:extLst>
              <a:ext uri="{FF2B5EF4-FFF2-40B4-BE49-F238E27FC236}">
                <a16:creationId xmlns:a16="http://schemas.microsoft.com/office/drawing/2014/main" id="{BF522426-E286-4510-BAD1-C440B3D543F7}"/>
              </a:ext>
            </a:extLst>
          </p:cNvPr>
          <p:cNvSpPr>
            <a:spLocks noGrp="1"/>
          </p:cNvSpPr>
          <p:nvPr>
            <p:ph idx="1"/>
          </p:nvPr>
        </p:nvSpPr>
        <p:spPr>
          <a:xfrm>
            <a:off x="4706578" y="589721"/>
            <a:ext cx="6798033" cy="3969027"/>
          </a:xfrm>
        </p:spPr>
        <p:txBody>
          <a:bodyPr anchor="ctr">
            <a:normAutofit fontScale="77500" lnSpcReduction="20000"/>
          </a:bodyPr>
          <a:lstStyle/>
          <a:p>
            <a:pPr marL="0" indent="0">
              <a:buNone/>
            </a:pPr>
            <a:r>
              <a:rPr lang="en-AU" sz="2400" b="1" dirty="0"/>
              <a:t>Given the data, which are person records in a comparison pattern that has individual first names, last names, sex, dob and post codes to classify if the record matches or not</a:t>
            </a:r>
          </a:p>
          <a:p>
            <a:pPr marL="0" indent="0">
              <a:buNone/>
            </a:pPr>
            <a:endParaRPr lang="en-AU" sz="2400" dirty="0"/>
          </a:p>
          <a:p>
            <a:pPr marL="0" indent="0">
              <a:buNone/>
            </a:pPr>
            <a:r>
              <a:rPr lang="en-AU" sz="2400" b="1" dirty="0"/>
              <a:t>Input: </a:t>
            </a:r>
            <a:r>
              <a:rPr lang="en-AU" sz="2400" b="1" dirty="0">
                <a:solidFill>
                  <a:srgbClr val="FF0000"/>
                </a:solidFill>
              </a:rPr>
              <a:t>name, sex, date of birth, post code</a:t>
            </a:r>
          </a:p>
          <a:p>
            <a:pPr marL="0" indent="0">
              <a:buNone/>
            </a:pPr>
            <a:r>
              <a:rPr lang="en-AU" sz="2400" b="1" dirty="0"/>
              <a:t>Output:</a:t>
            </a:r>
            <a:r>
              <a:rPr lang="en-AU" sz="2400" b="1" dirty="0">
                <a:solidFill>
                  <a:srgbClr val="FF0000"/>
                </a:solidFill>
              </a:rPr>
              <a:t> match   or    non-match  ???</a:t>
            </a:r>
          </a:p>
          <a:p>
            <a:pPr marL="0" indent="0">
              <a:buNone/>
            </a:pPr>
            <a:endParaRPr lang="en-AU" sz="2400" b="1" dirty="0"/>
          </a:p>
          <a:p>
            <a:pPr marL="0" indent="0">
              <a:buNone/>
            </a:pPr>
            <a:r>
              <a:rPr lang="en-AU" sz="2400" b="1" dirty="0"/>
              <a:t>Example:</a:t>
            </a:r>
          </a:p>
          <a:p>
            <a:pPr marL="0" indent="0">
              <a:buNone/>
            </a:pPr>
            <a:r>
              <a:rPr lang="en-AU" sz="2400" b="1" dirty="0"/>
              <a:t>DataA: Jimmon King, male, 89/09/01, Wollongong 2500</a:t>
            </a:r>
          </a:p>
          <a:p>
            <a:pPr marL="0" indent="0">
              <a:buNone/>
            </a:pPr>
            <a:r>
              <a:rPr lang="en-AU" sz="2400" b="1" dirty="0"/>
              <a:t>DataB: Jimmen King, Male, 1989-9-1, north Wollongong 2500</a:t>
            </a:r>
          </a:p>
          <a:p>
            <a:pPr marL="0" indent="0">
              <a:buNone/>
            </a:pPr>
            <a:endParaRPr lang="en-AU" sz="2400" dirty="0"/>
          </a:p>
        </p:txBody>
      </p:sp>
      <p:sp>
        <p:nvSpPr>
          <p:cNvPr id="4" name="箭头: 下 3">
            <a:extLst>
              <a:ext uri="{FF2B5EF4-FFF2-40B4-BE49-F238E27FC236}">
                <a16:creationId xmlns:a16="http://schemas.microsoft.com/office/drawing/2014/main" id="{EA06EAE5-4CB9-44C1-8E0A-8E0F5E4A5D32}"/>
              </a:ext>
            </a:extLst>
          </p:cNvPr>
          <p:cNvSpPr/>
          <p:nvPr/>
        </p:nvSpPr>
        <p:spPr>
          <a:xfrm>
            <a:off x="7387537" y="4108174"/>
            <a:ext cx="249987" cy="6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文本框 4">
            <a:extLst>
              <a:ext uri="{FF2B5EF4-FFF2-40B4-BE49-F238E27FC236}">
                <a16:creationId xmlns:a16="http://schemas.microsoft.com/office/drawing/2014/main" id="{E53D8885-C0C3-49D9-A4CF-4883A539F478}"/>
              </a:ext>
            </a:extLst>
          </p:cNvPr>
          <p:cNvSpPr txBox="1"/>
          <p:nvPr/>
        </p:nvSpPr>
        <p:spPr>
          <a:xfrm>
            <a:off x="4751156" y="4744278"/>
            <a:ext cx="6798033" cy="762260"/>
          </a:xfrm>
          <a:prstGeom prst="rect">
            <a:avLst/>
          </a:prstGeom>
          <a:noFill/>
        </p:spPr>
        <p:txBody>
          <a:bodyPr wrap="square" rtlCol="0">
            <a:spAutoFit/>
          </a:bodyPr>
          <a:lstStyle/>
          <a:p>
            <a:pPr>
              <a:lnSpc>
                <a:spcPct val="80000"/>
              </a:lnSpc>
              <a:spcBef>
                <a:spcPts val="1000"/>
              </a:spcBef>
              <a:buClr>
                <a:schemeClr val="accent1"/>
              </a:buClr>
            </a:pPr>
            <a:r>
              <a:rPr lang="en-US" sz="2200" b="1" dirty="0">
                <a:solidFill>
                  <a:schemeClr val="tx1">
                    <a:lumMod val="75000"/>
                    <a:lumOff val="25000"/>
                  </a:schemeClr>
                </a:solidFill>
              </a:rPr>
              <a:t>Task:  Are these two records from one entity?</a:t>
            </a:r>
          </a:p>
          <a:p>
            <a:pPr>
              <a:lnSpc>
                <a:spcPct val="80000"/>
              </a:lnSpc>
              <a:spcBef>
                <a:spcPts val="1000"/>
              </a:spcBef>
              <a:buClr>
                <a:schemeClr val="accent1"/>
              </a:buClr>
            </a:pPr>
            <a:r>
              <a:rPr lang="en-US" sz="2200" b="1" dirty="0">
                <a:solidFill>
                  <a:schemeClr val="tx1">
                    <a:lumMod val="75000"/>
                    <a:lumOff val="25000"/>
                  </a:schemeClr>
                </a:solidFill>
              </a:rPr>
              <a:t>Match or Non-Match? How much of probability?</a:t>
            </a:r>
          </a:p>
        </p:txBody>
      </p:sp>
      <p:sp>
        <p:nvSpPr>
          <p:cNvPr id="6" name="文本框 5">
            <a:extLst>
              <a:ext uri="{FF2B5EF4-FFF2-40B4-BE49-F238E27FC236}">
                <a16:creationId xmlns:a16="http://schemas.microsoft.com/office/drawing/2014/main" id="{DACBC51C-5997-4685-A048-35EC522E1DD9}"/>
              </a:ext>
            </a:extLst>
          </p:cNvPr>
          <p:cNvSpPr txBox="1"/>
          <p:nvPr/>
        </p:nvSpPr>
        <p:spPr>
          <a:xfrm>
            <a:off x="4795736" y="5711687"/>
            <a:ext cx="6708875" cy="1015663"/>
          </a:xfrm>
          <a:prstGeom prst="rect">
            <a:avLst/>
          </a:prstGeom>
          <a:noFill/>
        </p:spPr>
        <p:txBody>
          <a:bodyPr wrap="square" rtlCol="0">
            <a:spAutoFit/>
          </a:bodyPr>
          <a:lstStyle/>
          <a:p>
            <a:pPr lvl="0" algn="ctr" defTabSz="914400"/>
            <a:r>
              <a:rPr lang="en-US" sz="6000" dirty="0">
                <a:solidFill>
                  <a:srgbClr val="FF6600"/>
                </a:solidFill>
                <a:latin typeface="Cooper Black" panose="0208090404030B020404" pitchFamily="18" charset="77"/>
              </a:rPr>
              <a:t>Yes! That’s it!</a:t>
            </a:r>
          </a:p>
        </p:txBody>
      </p:sp>
      <p:pic>
        <p:nvPicPr>
          <p:cNvPr id="8" name="图片 7">
            <a:extLst>
              <a:ext uri="{FF2B5EF4-FFF2-40B4-BE49-F238E27FC236}">
                <a16:creationId xmlns:a16="http://schemas.microsoft.com/office/drawing/2014/main" id="{05A6D827-03A6-41E5-BFEB-CE8553C21A84}"/>
              </a:ext>
            </a:extLst>
          </p:cNvPr>
          <p:cNvPicPr>
            <a:picLocks noChangeAspect="1"/>
          </p:cNvPicPr>
          <p:nvPr/>
        </p:nvPicPr>
        <p:blipFill>
          <a:blip r:embed="rId2"/>
          <a:stretch>
            <a:fillRect/>
          </a:stretch>
        </p:blipFill>
        <p:spPr>
          <a:xfrm>
            <a:off x="7387537" y="2734391"/>
            <a:ext cx="304826" cy="658425"/>
          </a:xfrm>
          <a:prstGeom prst="rect">
            <a:avLst/>
          </a:prstGeom>
        </p:spPr>
      </p:pic>
      <p:sp>
        <p:nvSpPr>
          <p:cNvPr id="9" name="Freeform 19">
            <a:extLst>
              <a:ext uri="{FF2B5EF4-FFF2-40B4-BE49-F238E27FC236}">
                <a16:creationId xmlns:a16="http://schemas.microsoft.com/office/drawing/2014/main" id="{F3F686C3-D75B-41C4-A1DA-6F832E92D3C4}"/>
              </a:ext>
            </a:extLst>
          </p:cNvPr>
          <p:cNvSpPr>
            <a:spLocks noEditPoints="1"/>
          </p:cNvSpPr>
          <p:nvPr/>
        </p:nvSpPr>
        <p:spPr bwMode="auto">
          <a:xfrm>
            <a:off x="1098035" y="1556545"/>
            <a:ext cx="831983" cy="709576"/>
          </a:xfrm>
          <a:custGeom>
            <a:avLst/>
            <a:gdLst>
              <a:gd name="T0" fmla="*/ 261 w 512"/>
              <a:gd name="T1" fmla="*/ 3 h 504"/>
              <a:gd name="T2" fmla="*/ 227 w 512"/>
              <a:gd name="T3" fmla="*/ 2 h 504"/>
              <a:gd name="T4" fmla="*/ 265 w 512"/>
              <a:gd name="T5" fmla="*/ 266 h 504"/>
              <a:gd name="T6" fmla="*/ 1 w 512"/>
              <a:gd name="T7" fmla="*/ 227 h 504"/>
              <a:gd name="T8" fmla="*/ 3 w 512"/>
              <a:gd name="T9" fmla="*/ 261 h 504"/>
              <a:gd name="T10" fmla="*/ 45 w 512"/>
              <a:gd name="T11" fmla="*/ 298 h 504"/>
              <a:gd name="T12" fmla="*/ 326 w 512"/>
              <a:gd name="T13" fmla="*/ 327 h 504"/>
              <a:gd name="T14" fmla="*/ 326 w 512"/>
              <a:gd name="T15" fmla="*/ 326 h 504"/>
              <a:gd name="T16" fmla="*/ 327 w 512"/>
              <a:gd name="T17" fmla="*/ 327 h 504"/>
              <a:gd name="T18" fmla="*/ 297 w 512"/>
              <a:gd name="T19" fmla="*/ 45 h 504"/>
              <a:gd name="T20" fmla="*/ 261 w 512"/>
              <a:gd name="T21" fmla="*/ 3 h 504"/>
              <a:gd name="T22" fmla="*/ 299 w 512"/>
              <a:gd name="T23" fmla="*/ 300 h 504"/>
              <a:gd name="T24" fmla="*/ 278 w 512"/>
              <a:gd name="T25" fmla="*/ 300 h 504"/>
              <a:gd name="T26" fmla="*/ 278 w 512"/>
              <a:gd name="T27" fmla="*/ 279 h 504"/>
              <a:gd name="T28" fmla="*/ 299 w 512"/>
              <a:gd name="T29" fmla="*/ 279 h 504"/>
              <a:gd name="T30" fmla="*/ 299 w 512"/>
              <a:gd name="T31" fmla="*/ 300 h 504"/>
              <a:gd name="T32" fmla="*/ 258 w 512"/>
              <a:gd name="T33" fmla="*/ 370 h 504"/>
              <a:gd name="T34" fmla="*/ 258 w 512"/>
              <a:gd name="T35" fmla="*/ 475 h 504"/>
              <a:gd name="T36" fmla="*/ 363 w 512"/>
              <a:gd name="T37" fmla="*/ 475 h 504"/>
              <a:gd name="T38" fmla="*/ 364 w 512"/>
              <a:gd name="T39" fmla="*/ 370 h 504"/>
              <a:gd name="T40" fmla="*/ 258 w 512"/>
              <a:gd name="T41" fmla="*/ 370 h 504"/>
              <a:gd name="T42" fmla="*/ 338 w 512"/>
              <a:gd name="T43" fmla="*/ 450 h 504"/>
              <a:gd name="T44" fmla="*/ 283 w 512"/>
              <a:gd name="T45" fmla="*/ 450 h 504"/>
              <a:gd name="T46" fmla="*/ 283 w 512"/>
              <a:gd name="T47" fmla="*/ 395 h 504"/>
              <a:gd name="T48" fmla="*/ 338 w 512"/>
              <a:gd name="T49" fmla="*/ 395 h 504"/>
              <a:gd name="T50" fmla="*/ 338 w 512"/>
              <a:gd name="T51" fmla="*/ 450 h 504"/>
              <a:gd name="T52" fmla="*/ 378 w 512"/>
              <a:gd name="T53" fmla="*/ 250 h 504"/>
              <a:gd name="T54" fmla="*/ 378 w 512"/>
              <a:gd name="T55" fmla="*/ 355 h 504"/>
              <a:gd name="T56" fmla="*/ 483 w 512"/>
              <a:gd name="T57" fmla="*/ 355 h 504"/>
              <a:gd name="T58" fmla="*/ 483 w 512"/>
              <a:gd name="T59" fmla="*/ 250 h 504"/>
              <a:gd name="T60" fmla="*/ 378 w 512"/>
              <a:gd name="T61" fmla="*/ 250 h 504"/>
              <a:gd name="T62" fmla="*/ 458 w 512"/>
              <a:gd name="T63" fmla="*/ 330 h 504"/>
              <a:gd name="T64" fmla="*/ 403 w 512"/>
              <a:gd name="T65" fmla="*/ 330 h 504"/>
              <a:gd name="T66" fmla="*/ 403 w 512"/>
              <a:gd name="T67" fmla="*/ 275 h 504"/>
              <a:gd name="T68" fmla="*/ 458 w 512"/>
              <a:gd name="T69" fmla="*/ 275 h 504"/>
              <a:gd name="T70" fmla="*/ 458 w 512"/>
              <a:gd name="T71" fmla="*/ 33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2" h="504">
                <a:moveTo>
                  <a:pt x="261" y="3"/>
                </a:moveTo>
                <a:cubicBezTo>
                  <a:pt x="251" y="1"/>
                  <a:pt x="236" y="0"/>
                  <a:pt x="227" y="2"/>
                </a:cubicBezTo>
                <a:cubicBezTo>
                  <a:pt x="226" y="4"/>
                  <a:pt x="253" y="181"/>
                  <a:pt x="265" y="266"/>
                </a:cubicBezTo>
                <a:cubicBezTo>
                  <a:pt x="180" y="253"/>
                  <a:pt x="3" y="226"/>
                  <a:pt x="1" y="227"/>
                </a:cubicBezTo>
                <a:cubicBezTo>
                  <a:pt x="0" y="236"/>
                  <a:pt x="0" y="251"/>
                  <a:pt x="3" y="261"/>
                </a:cubicBezTo>
                <a:cubicBezTo>
                  <a:pt x="9" y="283"/>
                  <a:pt x="25" y="296"/>
                  <a:pt x="45" y="298"/>
                </a:cubicBezTo>
                <a:cubicBezTo>
                  <a:pt x="116" y="305"/>
                  <a:pt x="326" y="327"/>
                  <a:pt x="326" y="327"/>
                </a:cubicBezTo>
                <a:cubicBezTo>
                  <a:pt x="326" y="326"/>
                  <a:pt x="326" y="326"/>
                  <a:pt x="326" y="326"/>
                </a:cubicBezTo>
                <a:cubicBezTo>
                  <a:pt x="327" y="327"/>
                  <a:pt x="327" y="327"/>
                  <a:pt x="327" y="327"/>
                </a:cubicBezTo>
                <a:cubicBezTo>
                  <a:pt x="327" y="327"/>
                  <a:pt x="304" y="117"/>
                  <a:pt x="297" y="45"/>
                </a:cubicBezTo>
                <a:cubicBezTo>
                  <a:pt x="295" y="25"/>
                  <a:pt x="283" y="9"/>
                  <a:pt x="261" y="3"/>
                </a:cubicBezTo>
                <a:close/>
                <a:moveTo>
                  <a:pt x="299" y="300"/>
                </a:moveTo>
                <a:cubicBezTo>
                  <a:pt x="293" y="306"/>
                  <a:pt x="284" y="306"/>
                  <a:pt x="278" y="300"/>
                </a:cubicBezTo>
                <a:cubicBezTo>
                  <a:pt x="272" y="294"/>
                  <a:pt x="272" y="285"/>
                  <a:pt x="278" y="279"/>
                </a:cubicBezTo>
                <a:cubicBezTo>
                  <a:pt x="284" y="274"/>
                  <a:pt x="293" y="274"/>
                  <a:pt x="299" y="279"/>
                </a:cubicBezTo>
                <a:cubicBezTo>
                  <a:pt x="304" y="285"/>
                  <a:pt x="304" y="294"/>
                  <a:pt x="299" y="300"/>
                </a:cubicBezTo>
                <a:close/>
                <a:moveTo>
                  <a:pt x="258" y="370"/>
                </a:moveTo>
                <a:cubicBezTo>
                  <a:pt x="229" y="399"/>
                  <a:pt x="229" y="446"/>
                  <a:pt x="258" y="475"/>
                </a:cubicBezTo>
                <a:cubicBezTo>
                  <a:pt x="287" y="504"/>
                  <a:pt x="334" y="504"/>
                  <a:pt x="363" y="475"/>
                </a:cubicBezTo>
                <a:cubicBezTo>
                  <a:pt x="392" y="446"/>
                  <a:pt x="393" y="399"/>
                  <a:pt x="364" y="370"/>
                </a:cubicBezTo>
                <a:cubicBezTo>
                  <a:pt x="334" y="341"/>
                  <a:pt x="287" y="341"/>
                  <a:pt x="258" y="370"/>
                </a:cubicBezTo>
                <a:close/>
                <a:moveTo>
                  <a:pt x="338" y="450"/>
                </a:moveTo>
                <a:cubicBezTo>
                  <a:pt x="323" y="465"/>
                  <a:pt x="298" y="465"/>
                  <a:pt x="283" y="450"/>
                </a:cubicBezTo>
                <a:cubicBezTo>
                  <a:pt x="268" y="435"/>
                  <a:pt x="268" y="410"/>
                  <a:pt x="283" y="395"/>
                </a:cubicBezTo>
                <a:cubicBezTo>
                  <a:pt x="298" y="380"/>
                  <a:pt x="323" y="380"/>
                  <a:pt x="338" y="395"/>
                </a:cubicBezTo>
                <a:cubicBezTo>
                  <a:pt x="353" y="410"/>
                  <a:pt x="353" y="435"/>
                  <a:pt x="338" y="450"/>
                </a:cubicBezTo>
                <a:close/>
                <a:moveTo>
                  <a:pt x="378" y="250"/>
                </a:moveTo>
                <a:cubicBezTo>
                  <a:pt x="349" y="279"/>
                  <a:pt x="349" y="326"/>
                  <a:pt x="378" y="355"/>
                </a:cubicBezTo>
                <a:cubicBezTo>
                  <a:pt x="407" y="384"/>
                  <a:pt x="454" y="385"/>
                  <a:pt x="483" y="355"/>
                </a:cubicBezTo>
                <a:cubicBezTo>
                  <a:pt x="512" y="326"/>
                  <a:pt x="512" y="279"/>
                  <a:pt x="483" y="250"/>
                </a:cubicBezTo>
                <a:cubicBezTo>
                  <a:pt x="454" y="221"/>
                  <a:pt x="407" y="221"/>
                  <a:pt x="378" y="250"/>
                </a:cubicBezTo>
                <a:close/>
                <a:moveTo>
                  <a:pt x="458" y="330"/>
                </a:moveTo>
                <a:cubicBezTo>
                  <a:pt x="443" y="345"/>
                  <a:pt x="418" y="345"/>
                  <a:pt x="403" y="330"/>
                </a:cubicBezTo>
                <a:cubicBezTo>
                  <a:pt x="388" y="315"/>
                  <a:pt x="388" y="290"/>
                  <a:pt x="403" y="275"/>
                </a:cubicBezTo>
                <a:cubicBezTo>
                  <a:pt x="418" y="260"/>
                  <a:pt x="443" y="260"/>
                  <a:pt x="458" y="275"/>
                </a:cubicBezTo>
                <a:cubicBezTo>
                  <a:pt x="473" y="290"/>
                  <a:pt x="473" y="315"/>
                  <a:pt x="458" y="330"/>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p>
            <a:endParaRPr lang="zh-CN" altLang="en-US" dirty="0">
              <a:solidFill>
                <a:schemeClr val="bg1"/>
              </a:solidFill>
            </a:endParaRPr>
          </a:p>
        </p:txBody>
      </p:sp>
    </p:spTree>
    <p:extLst>
      <p:ext uri="{BB962C8B-B14F-4D97-AF65-F5344CB8AC3E}">
        <p14:creationId xmlns:p14="http://schemas.microsoft.com/office/powerpoint/2010/main" val="14355794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C88005D-C35A-43E2-87A4-8AD83C5616FE}"/>
              </a:ext>
            </a:extLst>
          </p:cNvPr>
          <p:cNvSpPr txBox="1"/>
          <p:nvPr/>
        </p:nvSpPr>
        <p:spPr>
          <a:xfrm>
            <a:off x="1742873" y="782782"/>
            <a:ext cx="9008254" cy="3410475"/>
          </a:xfrm>
          <a:prstGeom prst="rect">
            <a:avLst/>
          </a:prstGeom>
        </p:spPr>
        <p:txBody>
          <a:bodyPr vert="horz" lIns="91440" tIns="45720" rIns="91440" bIns="45720" rtlCol="0" anchor="ctr">
            <a:normAutofit/>
          </a:bodyPr>
          <a:lstStyle/>
          <a:p>
            <a:pPr>
              <a:spcBef>
                <a:spcPct val="0"/>
              </a:spcBef>
              <a:spcAft>
                <a:spcPts val="600"/>
              </a:spcAft>
            </a:pPr>
            <a:endParaRPr lang="en-US" sz="6000" kern="1200" dirty="0">
              <a:solidFill>
                <a:schemeClr val="tx1">
                  <a:lumMod val="85000"/>
                  <a:lumOff val="15000"/>
                </a:schemeClr>
              </a:solidFill>
              <a:latin typeface="+mj-lt"/>
              <a:ea typeface="+mj-ea"/>
              <a:cs typeface="+mj-cs"/>
            </a:endParaRPr>
          </a:p>
        </p:txBody>
      </p:sp>
      <p:pic>
        <p:nvPicPr>
          <p:cNvPr id="2" name="图片 1">
            <a:extLst>
              <a:ext uri="{FF2B5EF4-FFF2-40B4-BE49-F238E27FC236}">
                <a16:creationId xmlns:a16="http://schemas.microsoft.com/office/drawing/2014/main" id="{322134C7-A221-4B5B-B1A2-49A226430CB8}"/>
              </a:ext>
            </a:extLst>
          </p:cNvPr>
          <p:cNvPicPr>
            <a:picLocks noChangeAspect="1"/>
          </p:cNvPicPr>
          <p:nvPr/>
        </p:nvPicPr>
        <p:blipFill>
          <a:blip r:embed="rId2"/>
          <a:stretch>
            <a:fillRect/>
          </a:stretch>
        </p:blipFill>
        <p:spPr>
          <a:xfrm>
            <a:off x="1537477" y="548059"/>
            <a:ext cx="7023201" cy="1176630"/>
          </a:xfrm>
          <a:prstGeom prst="rect">
            <a:avLst/>
          </a:prstGeom>
        </p:spPr>
      </p:pic>
      <p:pic>
        <p:nvPicPr>
          <p:cNvPr id="7" name="内容占位符 16">
            <a:extLst>
              <a:ext uri="{FF2B5EF4-FFF2-40B4-BE49-F238E27FC236}">
                <a16:creationId xmlns:a16="http://schemas.microsoft.com/office/drawing/2014/main" id="{BB9276DF-454D-4C38-8BDC-0B317C3E78F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5301"/>
          <a:stretch/>
        </p:blipFill>
        <p:spPr>
          <a:xfrm>
            <a:off x="903087" y="2110494"/>
            <a:ext cx="5071533" cy="2317486"/>
          </a:xfrm>
        </p:spPr>
      </p:pic>
      <p:pic>
        <p:nvPicPr>
          <p:cNvPr id="8" name="图片 7">
            <a:extLst>
              <a:ext uri="{FF2B5EF4-FFF2-40B4-BE49-F238E27FC236}">
                <a16:creationId xmlns:a16="http://schemas.microsoft.com/office/drawing/2014/main" id="{9AFE54F3-2CA5-45DF-BCCF-E22A5AE8EE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1977" y="2032623"/>
            <a:ext cx="4711605" cy="2317600"/>
          </a:xfrm>
          <a:prstGeom prst="rect">
            <a:avLst/>
          </a:prstGeom>
        </p:spPr>
      </p:pic>
      <p:sp>
        <p:nvSpPr>
          <p:cNvPr id="9" name="矩形 8">
            <a:extLst>
              <a:ext uri="{FF2B5EF4-FFF2-40B4-BE49-F238E27FC236}">
                <a16:creationId xmlns:a16="http://schemas.microsoft.com/office/drawing/2014/main" id="{5F1E777D-CC18-42DF-BC09-E9742D0728C9}"/>
              </a:ext>
            </a:extLst>
          </p:cNvPr>
          <p:cNvSpPr/>
          <p:nvPr/>
        </p:nvSpPr>
        <p:spPr>
          <a:xfrm>
            <a:off x="1621493" y="4357686"/>
            <a:ext cx="1887637" cy="369332"/>
          </a:xfrm>
          <a:prstGeom prst="rect">
            <a:avLst/>
          </a:prstGeom>
        </p:spPr>
        <p:txBody>
          <a:bodyPr wrap="square">
            <a:spAutoFit/>
          </a:bodyPr>
          <a:lstStyle/>
          <a:p>
            <a:r>
              <a:rPr lang="en-US" altLang="zh-CN" b="1" dirty="0"/>
              <a:t>Random forests</a:t>
            </a:r>
            <a:endParaRPr lang="zh-CN" altLang="en-US" b="1" dirty="0"/>
          </a:p>
        </p:txBody>
      </p:sp>
      <p:sp>
        <p:nvSpPr>
          <p:cNvPr id="10" name="文本框 9">
            <a:extLst>
              <a:ext uri="{FF2B5EF4-FFF2-40B4-BE49-F238E27FC236}">
                <a16:creationId xmlns:a16="http://schemas.microsoft.com/office/drawing/2014/main" id="{236C6B7B-18FB-4913-B52A-F34B345024D3}"/>
              </a:ext>
            </a:extLst>
          </p:cNvPr>
          <p:cNvSpPr txBox="1"/>
          <p:nvPr/>
        </p:nvSpPr>
        <p:spPr>
          <a:xfrm>
            <a:off x="6980865" y="4357686"/>
            <a:ext cx="2267043" cy="369332"/>
          </a:xfrm>
          <a:prstGeom prst="rect">
            <a:avLst/>
          </a:prstGeom>
          <a:noFill/>
        </p:spPr>
        <p:txBody>
          <a:bodyPr wrap="square" rtlCol="0">
            <a:spAutoFit/>
          </a:bodyPr>
          <a:lstStyle/>
          <a:p>
            <a:r>
              <a:rPr lang="en-US" altLang="zh-CN" b="1" dirty="0"/>
              <a:t>Decision tree</a:t>
            </a:r>
            <a:endParaRPr lang="zh-CN" altLang="en-US" b="1" dirty="0"/>
          </a:p>
        </p:txBody>
      </p:sp>
      <p:sp>
        <p:nvSpPr>
          <p:cNvPr id="5" name="矩形 4">
            <a:extLst>
              <a:ext uri="{FF2B5EF4-FFF2-40B4-BE49-F238E27FC236}">
                <a16:creationId xmlns:a16="http://schemas.microsoft.com/office/drawing/2014/main" id="{22A0DE4B-79BC-4AE7-84D2-9631DFDA09EA}"/>
              </a:ext>
            </a:extLst>
          </p:cNvPr>
          <p:cNvSpPr/>
          <p:nvPr/>
        </p:nvSpPr>
        <p:spPr>
          <a:xfrm>
            <a:off x="1742872" y="5276898"/>
            <a:ext cx="9149007" cy="830997"/>
          </a:xfrm>
          <a:prstGeom prst="rect">
            <a:avLst/>
          </a:prstGeom>
        </p:spPr>
        <p:txBody>
          <a:bodyPr wrap="square">
            <a:spAutoFit/>
          </a:bodyPr>
          <a:lstStyle/>
          <a:p>
            <a:r>
              <a:rPr lang="en-US" altLang="zh-CN" sz="2400" dirty="0"/>
              <a:t>In this case ,the accuracy of Random forests is </a:t>
            </a:r>
            <a:r>
              <a:rPr lang="en-US" altLang="zh-CN" sz="2400" b="1" dirty="0"/>
              <a:t>higher</a:t>
            </a:r>
            <a:r>
              <a:rPr lang="en-US" altLang="zh-CN" sz="2400" dirty="0"/>
              <a:t> than decision tree  </a:t>
            </a:r>
          </a:p>
        </p:txBody>
      </p:sp>
    </p:spTree>
    <p:extLst>
      <p:ext uri="{BB962C8B-B14F-4D97-AF65-F5344CB8AC3E}">
        <p14:creationId xmlns:p14="http://schemas.microsoft.com/office/powerpoint/2010/main" val="4005091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9AA7C-4C39-4049-AC82-FB9B49F213BC}"/>
              </a:ext>
            </a:extLst>
          </p:cNvPr>
          <p:cNvSpPr>
            <a:spLocks noGrp="1"/>
          </p:cNvSpPr>
          <p:nvPr>
            <p:ph type="title"/>
          </p:nvPr>
        </p:nvSpPr>
        <p:spPr>
          <a:xfrm>
            <a:off x="1956515" y="678190"/>
            <a:ext cx="8911687" cy="1280890"/>
          </a:xfrm>
        </p:spPr>
        <p:txBody>
          <a:bodyPr/>
          <a:lstStyle/>
          <a:p>
            <a:r>
              <a:rPr lang="en-AU" dirty="0"/>
              <a:t>Random forest – Self-implement </a:t>
            </a:r>
          </a:p>
        </p:txBody>
      </p:sp>
      <p:sp>
        <p:nvSpPr>
          <p:cNvPr id="4" name="Text Placeholder 3">
            <a:extLst>
              <a:ext uri="{FF2B5EF4-FFF2-40B4-BE49-F238E27FC236}">
                <a16:creationId xmlns:a16="http://schemas.microsoft.com/office/drawing/2014/main" id="{8EA97B60-F13A-4F9D-8B0F-77AE73C45555}"/>
              </a:ext>
            </a:extLst>
          </p:cNvPr>
          <p:cNvSpPr>
            <a:spLocks noGrp="1"/>
          </p:cNvSpPr>
          <p:nvPr>
            <p:ph type="body" idx="1"/>
          </p:nvPr>
        </p:nvSpPr>
        <p:spPr>
          <a:xfrm>
            <a:off x="2015194" y="2168297"/>
            <a:ext cx="3992732" cy="576262"/>
          </a:xfrm>
        </p:spPr>
        <p:style>
          <a:lnRef idx="2">
            <a:schemeClr val="accent2">
              <a:shade val="50000"/>
            </a:schemeClr>
          </a:lnRef>
          <a:fillRef idx="1">
            <a:schemeClr val="accent2"/>
          </a:fillRef>
          <a:effectRef idx="0">
            <a:schemeClr val="accent2"/>
          </a:effectRef>
          <a:fontRef idx="minor">
            <a:schemeClr val="lt1"/>
          </a:fontRef>
        </p:style>
        <p:txBody>
          <a:bodyPr/>
          <a:lstStyle/>
          <a:p>
            <a:pPr algn="ctr"/>
            <a:r>
              <a:rPr lang="en-AU" dirty="0"/>
              <a:t>Advantages</a:t>
            </a:r>
          </a:p>
        </p:txBody>
      </p:sp>
      <p:sp>
        <p:nvSpPr>
          <p:cNvPr id="5" name="Content Placeholder 4">
            <a:extLst>
              <a:ext uri="{FF2B5EF4-FFF2-40B4-BE49-F238E27FC236}">
                <a16:creationId xmlns:a16="http://schemas.microsoft.com/office/drawing/2014/main" id="{25F7239F-724C-4726-B3D2-B780392CD11A}"/>
              </a:ext>
            </a:extLst>
          </p:cNvPr>
          <p:cNvSpPr>
            <a:spLocks noGrp="1"/>
          </p:cNvSpPr>
          <p:nvPr>
            <p:ph sz="half" idx="2"/>
          </p:nvPr>
        </p:nvSpPr>
        <p:spPr>
          <a:xfrm>
            <a:off x="2015194" y="2744560"/>
            <a:ext cx="3992732" cy="3230824"/>
          </a:xfrm>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r>
              <a:rPr lang="en-US" altLang="zh-CN" dirty="0"/>
              <a:t>As we mentioned earlier a single decision tree tends to overfit the data. Random forests helps to overcome the problem of overfitting.</a:t>
            </a:r>
          </a:p>
          <a:p>
            <a:r>
              <a:rPr lang="en-US" altLang="zh-CN" dirty="0"/>
              <a:t>Random forests are extremely flexible and have very high accuracy.</a:t>
            </a:r>
          </a:p>
          <a:p>
            <a:r>
              <a:rPr lang="en-US" altLang="zh-CN" dirty="0"/>
              <a:t>As </a:t>
            </a:r>
            <a:r>
              <a:rPr lang="en-AU" altLang="zh-CN" dirty="0"/>
              <a:t>the characteristics of our data, it</a:t>
            </a:r>
            <a:r>
              <a:rPr lang="en-US" altLang="zh-CN" dirty="0"/>
              <a:t>also maintains accuracy even when a large proportion of the data are missing</a:t>
            </a:r>
          </a:p>
          <a:p>
            <a:endParaRPr lang="en-AU" dirty="0"/>
          </a:p>
        </p:txBody>
      </p:sp>
      <p:sp>
        <p:nvSpPr>
          <p:cNvPr id="6" name="Text Placeholder 5">
            <a:extLst>
              <a:ext uri="{FF2B5EF4-FFF2-40B4-BE49-F238E27FC236}">
                <a16:creationId xmlns:a16="http://schemas.microsoft.com/office/drawing/2014/main" id="{F04C3A20-5ADD-4741-AA90-1616A7F332F2}"/>
              </a:ext>
            </a:extLst>
          </p:cNvPr>
          <p:cNvSpPr>
            <a:spLocks noGrp="1"/>
          </p:cNvSpPr>
          <p:nvPr>
            <p:ph type="body" sz="quarter" idx="3"/>
          </p:nvPr>
        </p:nvSpPr>
        <p:spPr>
          <a:xfrm>
            <a:off x="6582450" y="2165069"/>
            <a:ext cx="3999001" cy="576262"/>
          </a:xfrm>
        </p:spPr>
        <p:style>
          <a:lnRef idx="2">
            <a:schemeClr val="accent1">
              <a:shade val="50000"/>
            </a:schemeClr>
          </a:lnRef>
          <a:fillRef idx="1">
            <a:schemeClr val="accent1"/>
          </a:fillRef>
          <a:effectRef idx="0">
            <a:schemeClr val="accent1"/>
          </a:effectRef>
          <a:fontRef idx="minor">
            <a:schemeClr val="lt1"/>
          </a:fontRef>
        </p:style>
        <p:txBody>
          <a:bodyPr/>
          <a:lstStyle/>
          <a:p>
            <a:r>
              <a:rPr lang="en-AU" dirty="0"/>
              <a:t>Disadvantages</a:t>
            </a:r>
          </a:p>
        </p:txBody>
      </p:sp>
      <p:sp>
        <p:nvSpPr>
          <p:cNvPr id="7" name="Content Placeholder 6">
            <a:extLst>
              <a:ext uri="{FF2B5EF4-FFF2-40B4-BE49-F238E27FC236}">
                <a16:creationId xmlns:a16="http://schemas.microsoft.com/office/drawing/2014/main" id="{F9C84A58-91F9-41A5-B0EE-09E404EC7533}"/>
              </a:ext>
            </a:extLst>
          </p:cNvPr>
          <p:cNvSpPr>
            <a:spLocks noGrp="1"/>
          </p:cNvSpPr>
          <p:nvPr>
            <p:ph sz="quarter" idx="4"/>
          </p:nvPr>
        </p:nvSpPr>
        <p:spPr>
          <a:xfrm>
            <a:off x="6582450" y="2741331"/>
            <a:ext cx="3999002" cy="3230825"/>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r>
              <a:rPr lang="en-US" altLang="zh-CN" dirty="0"/>
              <a:t>The </a:t>
            </a:r>
            <a:r>
              <a:rPr lang="en-US" altLang="zh-CN" b="1" dirty="0"/>
              <a:t>disadvantage</a:t>
            </a:r>
            <a:r>
              <a:rPr lang="en-US" altLang="zh-CN" dirty="0"/>
              <a:t> of </a:t>
            </a:r>
            <a:r>
              <a:rPr lang="en-US" altLang="zh-CN" b="1" dirty="0"/>
              <a:t>Random forests</a:t>
            </a:r>
            <a:r>
              <a:rPr lang="en-US" altLang="zh-CN" dirty="0"/>
              <a:t> is their complexity. </a:t>
            </a:r>
          </a:p>
          <a:p>
            <a:r>
              <a:rPr lang="en-US" altLang="zh-CN" b="1" dirty="0"/>
              <a:t>change</a:t>
            </a:r>
            <a:r>
              <a:rPr lang="en-US" altLang="zh-CN" dirty="0"/>
              <a:t> one suitable </a:t>
            </a:r>
            <a:r>
              <a:rPr lang="en-US" altLang="zh-CN" b="1" dirty="0"/>
              <a:t>model</a:t>
            </a:r>
            <a:r>
              <a:rPr lang="en-US" altLang="zh-CN" dirty="0"/>
              <a:t> for binary classification</a:t>
            </a:r>
          </a:p>
        </p:txBody>
      </p:sp>
    </p:spTree>
    <p:extLst>
      <p:ext uri="{BB962C8B-B14F-4D97-AF65-F5344CB8AC3E}">
        <p14:creationId xmlns:p14="http://schemas.microsoft.com/office/powerpoint/2010/main" val="16712724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C88005D-C35A-43E2-87A4-8AD83C5616FE}"/>
              </a:ext>
            </a:extLst>
          </p:cNvPr>
          <p:cNvSpPr txBox="1"/>
          <p:nvPr/>
        </p:nvSpPr>
        <p:spPr>
          <a:xfrm>
            <a:off x="1742873" y="782782"/>
            <a:ext cx="9008254" cy="3410475"/>
          </a:xfrm>
          <a:prstGeom prst="rect">
            <a:avLst/>
          </a:prstGeom>
        </p:spPr>
        <p:txBody>
          <a:bodyPr vert="horz" lIns="91440" tIns="45720" rIns="91440" bIns="45720" rtlCol="0" anchor="ctr">
            <a:normAutofit/>
          </a:bodyPr>
          <a:lstStyle/>
          <a:p>
            <a:pPr>
              <a:spcBef>
                <a:spcPct val="0"/>
              </a:spcBef>
              <a:spcAft>
                <a:spcPts val="600"/>
              </a:spcAft>
            </a:pPr>
            <a:endParaRPr lang="en-US" sz="6000" kern="1200" dirty="0">
              <a:solidFill>
                <a:schemeClr val="tx1">
                  <a:lumMod val="85000"/>
                  <a:lumOff val="15000"/>
                </a:schemeClr>
              </a:solidFill>
              <a:latin typeface="+mj-lt"/>
              <a:ea typeface="+mj-ea"/>
              <a:cs typeface="+mj-cs"/>
            </a:endParaRPr>
          </a:p>
        </p:txBody>
      </p:sp>
      <p:sp>
        <p:nvSpPr>
          <p:cNvPr id="2" name="矩形 1">
            <a:extLst>
              <a:ext uri="{FF2B5EF4-FFF2-40B4-BE49-F238E27FC236}">
                <a16:creationId xmlns:a16="http://schemas.microsoft.com/office/drawing/2014/main" id="{40082591-AB8B-4E6E-A3B3-250FB6CD5004}"/>
              </a:ext>
            </a:extLst>
          </p:cNvPr>
          <p:cNvSpPr/>
          <p:nvPr/>
        </p:nvSpPr>
        <p:spPr>
          <a:xfrm>
            <a:off x="1588957" y="539646"/>
            <a:ext cx="10822899" cy="769441"/>
          </a:xfrm>
          <a:prstGeom prst="rect">
            <a:avLst/>
          </a:prstGeom>
        </p:spPr>
        <p:txBody>
          <a:bodyPr wrap="square">
            <a:spAutoFit/>
          </a:bodyPr>
          <a:lstStyle/>
          <a:p>
            <a:r>
              <a:rPr lang="en-US" altLang="zh-CN" sz="4400" dirty="0"/>
              <a:t>Implementation3</a:t>
            </a:r>
            <a:r>
              <a:rPr lang="en-AU" altLang="zh-CN" sz="4400" dirty="0"/>
              <a:t>-logistical regression</a:t>
            </a:r>
            <a:endParaRPr lang="en-US" sz="4400" dirty="0"/>
          </a:p>
        </p:txBody>
      </p:sp>
      <p:pic>
        <p:nvPicPr>
          <p:cNvPr id="3" name="图片 2">
            <a:extLst>
              <a:ext uri="{FF2B5EF4-FFF2-40B4-BE49-F238E27FC236}">
                <a16:creationId xmlns:a16="http://schemas.microsoft.com/office/drawing/2014/main" id="{9D833C2A-3C88-41CC-BD3D-DB66C14F6DE2}"/>
              </a:ext>
            </a:extLst>
          </p:cNvPr>
          <p:cNvPicPr>
            <a:picLocks noChangeAspect="1"/>
          </p:cNvPicPr>
          <p:nvPr/>
        </p:nvPicPr>
        <p:blipFill>
          <a:blip r:embed="rId2"/>
          <a:stretch>
            <a:fillRect/>
          </a:stretch>
        </p:blipFill>
        <p:spPr>
          <a:xfrm>
            <a:off x="1440873" y="1420135"/>
            <a:ext cx="3231160" cy="749873"/>
          </a:xfrm>
          <a:prstGeom prst="rect">
            <a:avLst/>
          </a:prstGeom>
        </p:spPr>
      </p:pic>
      <p:pic>
        <p:nvPicPr>
          <p:cNvPr id="5" name="图片 4">
            <a:extLst>
              <a:ext uri="{FF2B5EF4-FFF2-40B4-BE49-F238E27FC236}">
                <a16:creationId xmlns:a16="http://schemas.microsoft.com/office/drawing/2014/main" id="{630BF36A-363B-4498-A5B8-FBA4D8CE58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3867" y="2086199"/>
            <a:ext cx="2341097" cy="1012129"/>
          </a:xfrm>
          <a:prstGeom prst="rect">
            <a:avLst/>
          </a:prstGeom>
        </p:spPr>
      </p:pic>
      <p:pic>
        <p:nvPicPr>
          <p:cNvPr id="6" name="图片 5">
            <a:extLst>
              <a:ext uri="{FF2B5EF4-FFF2-40B4-BE49-F238E27FC236}">
                <a16:creationId xmlns:a16="http://schemas.microsoft.com/office/drawing/2014/main" id="{880BC2F4-A171-4E23-A36C-1B1D7FBCD6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0873" y="3060681"/>
            <a:ext cx="3965300" cy="1132576"/>
          </a:xfrm>
          <a:prstGeom prst="rect">
            <a:avLst/>
          </a:prstGeom>
        </p:spPr>
      </p:pic>
      <p:pic>
        <p:nvPicPr>
          <p:cNvPr id="7" name="图片 6">
            <a:extLst>
              <a:ext uri="{FF2B5EF4-FFF2-40B4-BE49-F238E27FC236}">
                <a16:creationId xmlns:a16="http://schemas.microsoft.com/office/drawing/2014/main" id="{A32FF0FE-E82E-4674-852D-4FD2B917D1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0873" y="4239522"/>
            <a:ext cx="3910243" cy="993659"/>
          </a:xfrm>
          <a:prstGeom prst="rect">
            <a:avLst/>
          </a:prstGeom>
        </p:spPr>
      </p:pic>
      <p:pic>
        <p:nvPicPr>
          <p:cNvPr id="9" name="图片 8">
            <a:extLst>
              <a:ext uri="{FF2B5EF4-FFF2-40B4-BE49-F238E27FC236}">
                <a16:creationId xmlns:a16="http://schemas.microsoft.com/office/drawing/2014/main" id="{E7F618D6-01FB-4F59-9433-AE16F5A1BD1F}"/>
              </a:ext>
            </a:extLst>
          </p:cNvPr>
          <p:cNvPicPr>
            <a:picLocks noChangeAspect="1"/>
          </p:cNvPicPr>
          <p:nvPr/>
        </p:nvPicPr>
        <p:blipFill>
          <a:blip r:embed="rId6"/>
          <a:stretch>
            <a:fillRect/>
          </a:stretch>
        </p:blipFill>
        <p:spPr>
          <a:xfrm>
            <a:off x="5940655" y="1469199"/>
            <a:ext cx="4810472" cy="660421"/>
          </a:xfrm>
          <a:prstGeom prst="rect">
            <a:avLst/>
          </a:prstGeom>
        </p:spPr>
      </p:pic>
      <p:pic>
        <p:nvPicPr>
          <p:cNvPr id="10" name="图片 9">
            <a:extLst>
              <a:ext uri="{FF2B5EF4-FFF2-40B4-BE49-F238E27FC236}">
                <a16:creationId xmlns:a16="http://schemas.microsoft.com/office/drawing/2014/main" id="{199DE2F3-3F7A-4CE2-9D0A-FEF904E532E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52110" y="2086199"/>
            <a:ext cx="6261422" cy="3989019"/>
          </a:xfrm>
          <a:prstGeom prst="rect">
            <a:avLst/>
          </a:prstGeom>
        </p:spPr>
      </p:pic>
    </p:spTree>
    <p:extLst>
      <p:ext uri="{BB962C8B-B14F-4D97-AF65-F5344CB8AC3E}">
        <p14:creationId xmlns:p14="http://schemas.microsoft.com/office/powerpoint/2010/main" val="392486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1461C6-A70C-432B-A02F-778ADA03316A}"/>
              </a:ext>
            </a:extLst>
          </p:cNvPr>
          <p:cNvSpPr>
            <a:spLocks noGrp="1"/>
          </p:cNvSpPr>
          <p:nvPr>
            <p:ph type="title"/>
          </p:nvPr>
        </p:nvSpPr>
        <p:spPr/>
        <p:txBody>
          <a:bodyPr/>
          <a:lstStyle/>
          <a:p>
            <a:r>
              <a:rPr lang="en-US" dirty="0"/>
              <a:t>Flow Chart for explanation</a:t>
            </a:r>
            <a:br>
              <a:rPr lang="en-US" dirty="0"/>
            </a:br>
            <a:endParaRPr lang="en-US" dirty="0"/>
          </a:p>
        </p:txBody>
      </p:sp>
      <p:pic>
        <p:nvPicPr>
          <p:cNvPr id="4" name="内容占位符 4">
            <a:extLst>
              <a:ext uri="{FF2B5EF4-FFF2-40B4-BE49-F238E27FC236}">
                <a16:creationId xmlns:a16="http://schemas.microsoft.com/office/drawing/2014/main" id="{A47811F1-1860-4E23-A927-1C04A7B9F1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8525" y="1774987"/>
            <a:ext cx="10034444" cy="3978699"/>
          </a:xfrm>
        </p:spPr>
      </p:pic>
    </p:spTree>
    <p:extLst>
      <p:ext uri="{BB962C8B-B14F-4D97-AF65-F5344CB8AC3E}">
        <p14:creationId xmlns:p14="http://schemas.microsoft.com/office/powerpoint/2010/main" val="21791952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70A185-7624-4FEF-B991-7815A7F29699}"/>
              </a:ext>
            </a:extLst>
          </p:cNvPr>
          <p:cNvSpPr>
            <a:spLocks noGrp="1"/>
          </p:cNvSpPr>
          <p:nvPr>
            <p:ph type="title"/>
          </p:nvPr>
        </p:nvSpPr>
        <p:spPr/>
        <p:txBody>
          <a:bodyPr/>
          <a:lstStyle/>
          <a:p>
            <a:r>
              <a:rPr lang="en-US" altLang="zh-CN" dirty="0"/>
              <a:t>Evaluation -</a:t>
            </a:r>
            <a:r>
              <a:rPr lang="en-AU" altLang="zh-CN" dirty="0"/>
              <a:t>logistical regression</a:t>
            </a:r>
            <a:endParaRPr lang="en-US" dirty="0"/>
          </a:p>
        </p:txBody>
      </p:sp>
      <p:pic>
        <p:nvPicPr>
          <p:cNvPr id="4" name="内容占位符 16">
            <a:extLst>
              <a:ext uri="{FF2B5EF4-FFF2-40B4-BE49-F238E27FC236}">
                <a16:creationId xmlns:a16="http://schemas.microsoft.com/office/drawing/2014/main" id="{1C1DE7E0-0FA6-42E7-9300-B0703003257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301"/>
          <a:stretch/>
        </p:blipFill>
        <p:spPr>
          <a:xfrm>
            <a:off x="1347386" y="1555192"/>
            <a:ext cx="4490707" cy="2102408"/>
          </a:xfrm>
          <a:prstGeom prst="rect">
            <a:avLst/>
          </a:prstGeom>
        </p:spPr>
      </p:pic>
      <p:pic>
        <p:nvPicPr>
          <p:cNvPr id="5" name="图片 4">
            <a:extLst>
              <a:ext uri="{FF2B5EF4-FFF2-40B4-BE49-F238E27FC236}">
                <a16:creationId xmlns:a16="http://schemas.microsoft.com/office/drawing/2014/main" id="{3089624F-9B20-4C8B-9454-FC410DD045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3908" y="1555192"/>
            <a:ext cx="4630276" cy="2208942"/>
          </a:xfrm>
          <a:prstGeom prst="rect">
            <a:avLst/>
          </a:prstGeom>
        </p:spPr>
      </p:pic>
      <p:pic>
        <p:nvPicPr>
          <p:cNvPr id="6" name="图片 5">
            <a:extLst>
              <a:ext uri="{FF2B5EF4-FFF2-40B4-BE49-F238E27FC236}">
                <a16:creationId xmlns:a16="http://schemas.microsoft.com/office/drawing/2014/main" id="{C369DDFF-E665-4E72-99CD-41F01B59AC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7386" y="4196354"/>
            <a:ext cx="4026472" cy="2208942"/>
          </a:xfrm>
          <a:prstGeom prst="rect">
            <a:avLst/>
          </a:prstGeom>
        </p:spPr>
      </p:pic>
      <p:pic>
        <p:nvPicPr>
          <p:cNvPr id="7" name="图片 6">
            <a:extLst>
              <a:ext uri="{FF2B5EF4-FFF2-40B4-BE49-F238E27FC236}">
                <a16:creationId xmlns:a16="http://schemas.microsoft.com/office/drawing/2014/main" id="{1780D67E-2E28-4485-844A-661159E1DD70}"/>
              </a:ext>
            </a:extLst>
          </p:cNvPr>
          <p:cNvPicPr>
            <a:picLocks noChangeAspect="1"/>
          </p:cNvPicPr>
          <p:nvPr/>
        </p:nvPicPr>
        <p:blipFill>
          <a:blip r:embed="rId5"/>
          <a:stretch>
            <a:fillRect/>
          </a:stretch>
        </p:blipFill>
        <p:spPr>
          <a:xfrm>
            <a:off x="1725514" y="3548225"/>
            <a:ext cx="2804403" cy="493819"/>
          </a:xfrm>
          <a:prstGeom prst="rect">
            <a:avLst/>
          </a:prstGeom>
        </p:spPr>
      </p:pic>
      <p:sp>
        <p:nvSpPr>
          <p:cNvPr id="9" name="文本框 8">
            <a:extLst>
              <a:ext uri="{FF2B5EF4-FFF2-40B4-BE49-F238E27FC236}">
                <a16:creationId xmlns:a16="http://schemas.microsoft.com/office/drawing/2014/main" id="{C1665148-BEAA-48E0-9087-4A96349B48DB}"/>
              </a:ext>
            </a:extLst>
          </p:cNvPr>
          <p:cNvSpPr txBox="1"/>
          <p:nvPr/>
        </p:nvSpPr>
        <p:spPr>
          <a:xfrm>
            <a:off x="6687791" y="3672712"/>
            <a:ext cx="3672807" cy="369332"/>
          </a:xfrm>
          <a:prstGeom prst="rect">
            <a:avLst/>
          </a:prstGeom>
          <a:noFill/>
        </p:spPr>
        <p:txBody>
          <a:bodyPr wrap="square" rtlCol="0">
            <a:spAutoFit/>
          </a:bodyPr>
          <a:lstStyle/>
          <a:p>
            <a:r>
              <a:rPr lang="en-US" altLang="zh-CN" b="1" dirty="0"/>
              <a:t>Decision tree:0.99615</a:t>
            </a:r>
            <a:endParaRPr lang="zh-CN" altLang="en-US" b="1" dirty="0"/>
          </a:p>
        </p:txBody>
      </p:sp>
      <p:sp>
        <p:nvSpPr>
          <p:cNvPr id="10" name="文本框 9">
            <a:extLst>
              <a:ext uri="{FF2B5EF4-FFF2-40B4-BE49-F238E27FC236}">
                <a16:creationId xmlns:a16="http://schemas.microsoft.com/office/drawing/2014/main" id="{3088A061-6161-4D7E-BBE6-6E7B6A9644BC}"/>
              </a:ext>
            </a:extLst>
          </p:cNvPr>
          <p:cNvSpPr txBox="1"/>
          <p:nvPr/>
        </p:nvSpPr>
        <p:spPr>
          <a:xfrm>
            <a:off x="1347386" y="6374940"/>
            <a:ext cx="3744393" cy="369332"/>
          </a:xfrm>
          <a:prstGeom prst="rect">
            <a:avLst/>
          </a:prstGeom>
          <a:noFill/>
        </p:spPr>
        <p:txBody>
          <a:bodyPr wrap="square" rtlCol="0">
            <a:spAutoFit/>
          </a:bodyPr>
          <a:lstStyle/>
          <a:p>
            <a:r>
              <a:rPr lang="en-US" altLang="zh-CN" b="1" dirty="0"/>
              <a:t>Logistical regression:0.99979</a:t>
            </a:r>
            <a:endParaRPr lang="zh-CN" altLang="en-US" b="1" dirty="0"/>
          </a:p>
        </p:txBody>
      </p:sp>
      <p:sp>
        <p:nvSpPr>
          <p:cNvPr id="13" name="文本框 12">
            <a:extLst>
              <a:ext uri="{FF2B5EF4-FFF2-40B4-BE49-F238E27FC236}">
                <a16:creationId xmlns:a16="http://schemas.microsoft.com/office/drawing/2014/main" id="{BDE2D42D-08A1-4914-B170-37A722556322}"/>
              </a:ext>
            </a:extLst>
          </p:cNvPr>
          <p:cNvSpPr txBox="1"/>
          <p:nvPr/>
        </p:nvSpPr>
        <p:spPr>
          <a:xfrm>
            <a:off x="5950227" y="4759442"/>
            <a:ext cx="5033958" cy="2369880"/>
          </a:xfrm>
          <a:prstGeom prst="rect">
            <a:avLst/>
          </a:prstGeom>
          <a:noFill/>
        </p:spPr>
        <p:txBody>
          <a:bodyPr wrap="square" rtlCol="0">
            <a:spAutoFit/>
          </a:bodyPr>
          <a:lstStyle/>
          <a:p>
            <a:r>
              <a:rPr lang="en-US" altLang="zh-CN" sz="2800" dirty="0"/>
              <a:t>In this case, the accuracy of Logistical regression model is </a:t>
            </a:r>
            <a:r>
              <a:rPr lang="en-US" altLang="zh-CN" sz="2800" b="1" dirty="0"/>
              <a:t>higher</a:t>
            </a:r>
            <a:r>
              <a:rPr lang="en-US" altLang="zh-CN" sz="2800" dirty="0"/>
              <a:t> than others </a:t>
            </a:r>
          </a:p>
          <a:p>
            <a:r>
              <a:rPr lang="en-US" altLang="zh-CN" sz="2800" dirty="0"/>
              <a:t>as improved!</a:t>
            </a:r>
          </a:p>
          <a:p>
            <a:endParaRPr lang="en-US" altLang="zh-CN" dirty="0"/>
          </a:p>
          <a:p>
            <a:endParaRPr lang="en-US" altLang="zh-CN" dirty="0"/>
          </a:p>
        </p:txBody>
      </p:sp>
    </p:spTree>
    <p:extLst>
      <p:ext uri="{BB962C8B-B14F-4D97-AF65-F5344CB8AC3E}">
        <p14:creationId xmlns:p14="http://schemas.microsoft.com/office/powerpoint/2010/main" val="13303223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9AA7C-4C39-4049-AC82-FB9B49F213BC}"/>
              </a:ext>
            </a:extLst>
          </p:cNvPr>
          <p:cNvSpPr>
            <a:spLocks noGrp="1"/>
          </p:cNvSpPr>
          <p:nvPr>
            <p:ph type="title"/>
          </p:nvPr>
        </p:nvSpPr>
        <p:spPr>
          <a:xfrm>
            <a:off x="1956515" y="678190"/>
            <a:ext cx="8911687" cy="1280890"/>
          </a:xfrm>
        </p:spPr>
        <p:txBody>
          <a:bodyPr/>
          <a:lstStyle/>
          <a:p>
            <a:r>
              <a:rPr lang="en-AU" dirty="0"/>
              <a:t>Logistic regression – Self-implement </a:t>
            </a:r>
          </a:p>
        </p:txBody>
      </p:sp>
      <p:sp>
        <p:nvSpPr>
          <p:cNvPr id="4" name="Text Placeholder 3">
            <a:extLst>
              <a:ext uri="{FF2B5EF4-FFF2-40B4-BE49-F238E27FC236}">
                <a16:creationId xmlns:a16="http://schemas.microsoft.com/office/drawing/2014/main" id="{8EA97B60-F13A-4F9D-8B0F-77AE73C45555}"/>
              </a:ext>
            </a:extLst>
          </p:cNvPr>
          <p:cNvSpPr>
            <a:spLocks noGrp="1"/>
          </p:cNvSpPr>
          <p:nvPr>
            <p:ph type="body" idx="1"/>
          </p:nvPr>
        </p:nvSpPr>
        <p:spPr>
          <a:xfrm>
            <a:off x="2015194" y="2168297"/>
            <a:ext cx="3992732" cy="576262"/>
          </a:xfrm>
        </p:spPr>
        <p:style>
          <a:lnRef idx="2">
            <a:schemeClr val="accent2">
              <a:shade val="50000"/>
            </a:schemeClr>
          </a:lnRef>
          <a:fillRef idx="1">
            <a:schemeClr val="accent2"/>
          </a:fillRef>
          <a:effectRef idx="0">
            <a:schemeClr val="accent2"/>
          </a:effectRef>
          <a:fontRef idx="minor">
            <a:schemeClr val="lt1"/>
          </a:fontRef>
        </p:style>
        <p:txBody>
          <a:bodyPr/>
          <a:lstStyle/>
          <a:p>
            <a:pPr algn="ctr"/>
            <a:r>
              <a:rPr lang="en-AU" dirty="0"/>
              <a:t>Advantages</a:t>
            </a:r>
          </a:p>
        </p:txBody>
      </p:sp>
      <p:sp>
        <p:nvSpPr>
          <p:cNvPr id="5" name="Content Placeholder 4">
            <a:extLst>
              <a:ext uri="{FF2B5EF4-FFF2-40B4-BE49-F238E27FC236}">
                <a16:creationId xmlns:a16="http://schemas.microsoft.com/office/drawing/2014/main" id="{25F7239F-724C-4726-B3D2-B780392CD11A}"/>
              </a:ext>
            </a:extLst>
          </p:cNvPr>
          <p:cNvSpPr>
            <a:spLocks noGrp="1"/>
          </p:cNvSpPr>
          <p:nvPr>
            <p:ph sz="half" idx="2"/>
          </p:nvPr>
        </p:nvSpPr>
        <p:spPr>
          <a:xfrm>
            <a:off x="2015194" y="2744560"/>
            <a:ext cx="3992732" cy="3230824"/>
          </a:xfrm>
        </p:spPr>
        <p:style>
          <a:lnRef idx="2">
            <a:schemeClr val="accent2"/>
          </a:lnRef>
          <a:fillRef idx="1">
            <a:schemeClr val="lt1"/>
          </a:fillRef>
          <a:effectRef idx="0">
            <a:schemeClr val="accent2"/>
          </a:effectRef>
          <a:fontRef idx="minor">
            <a:schemeClr val="dk1"/>
          </a:fontRef>
        </p:style>
        <p:txBody>
          <a:bodyPr>
            <a:normAutofit/>
          </a:bodyPr>
          <a:lstStyle/>
          <a:p>
            <a:pPr marL="228600" lvl="0" indent="-228600" defTabSz="914400">
              <a:lnSpc>
                <a:spcPct val="90000"/>
              </a:lnSpc>
              <a:buClrTx/>
              <a:buFont typeface="Arial" panose="020B0604020202020204" pitchFamily="34" charset="0"/>
              <a:buChar char="•"/>
            </a:pPr>
            <a:r>
              <a:rPr lang="en-US" altLang="zh-CN" sz="2000" dirty="0"/>
              <a:t>Logistic Regression is the go-to method for binary classification, it has good performance on the binary classification.</a:t>
            </a:r>
          </a:p>
          <a:p>
            <a:pPr marL="228600" lvl="0" indent="-228600" defTabSz="914400">
              <a:lnSpc>
                <a:spcPct val="90000"/>
              </a:lnSpc>
              <a:buClrTx/>
              <a:buFont typeface="Arial" panose="020B0604020202020204" pitchFamily="34" charset="0"/>
              <a:buChar char="•"/>
            </a:pPr>
            <a:r>
              <a:rPr lang="en-US" altLang="zh-CN" sz="2000" dirty="0"/>
              <a:t>Algorithm is easy </a:t>
            </a:r>
          </a:p>
          <a:p>
            <a:endParaRPr lang="en-AU" dirty="0"/>
          </a:p>
        </p:txBody>
      </p:sp>
      <p:sp>
        <p:nvSpPr>
          <p:cNvPr id="6" name="Text Placeholder 5">
            <a:extLst>
              <a:ext uri="{FF2B5EF4-FFF2-40B4-BE49-F238E27FC236}">
                <a16:creationId xmlns:a16="http://schemas.microsoft.com/office/drawing/2014/main" id="{F04C3A20-5ADD-4741-AA90-1616A7F332F2}"/>
              </a:ext>
            </a:extLst>
          </p:cNvPr>
          <p:cNvSpPr>
            <a:spLocks noGrp="1"/>
          </p:cNvSpPr>
          <p:nvPr>
            <p:ph type="body" sz="quarter" idx="3"/>
          </p:nvPr>
        </p:nvSpPr>
        <p:spPr>
          <a:xfrm>
            <a:off x="6582450" y="2165069"/>
            <a:ext cx="3999001" cy="576262"/>
          </a:xfrm>
        </p:spPr>
        <p:style>
          <a:lnRef idx="2">
            <a:schemeClr val="accent1">
              <a:shade val="50000"/>
            </a:schemeClr>
          </a:lnRef>
          <a:fillRef idx="1">
            <a:schemeClr val="accent1"/>
          </a:fillRef>
          <a:effectRef idx="0">
            <a:schemeClr val="accent1"/>
          </a:effectRef>
          <a:fontRef idx="minor">
            <a:schemeClr val="lt1"/>
          </a:fontRef>
        </p:style>
        <p:txBody>
          <a:bodyPr/>
          <a:lstStyle/>
          <a:p>
            <a:r>
              <a:rPr lang="en-AU" dirty="0"/>
              <a:t>Disadvantages</a:t>
            </a:r>
          </a:p>
        </p:txBody>
      </p:sp>
      <p:sp>
        <p:nvSpPr>
          <p:cNvPr id="7" name="Content Placeholder 6">
            <a:extLst>
              <a:ext uri="{FF2B5EF4-FFF2-40B4-BE49-F238E27FC236}">
                <a16:creationId xmlns:a16="http://schemas.microsoft.com/office/drawing/2014/main" id="{F9C84A58-91F9-41A5-B0EE-09E404EC7533}"/>
              </a:ext>
            </a:extLst>
          </p:cNvPr>
          <p:cNvSpPr>
            <a:spLocks noGrp="1"/>
          </p:cNvSpPr>
          <p:nvPr>
            <p:ph sz="quarter" idx="4"/>
          </p:nvPr>
        </p:nvSpPr>
        <p:spPr>
          <a:xfrm>
            <a:off x="6582450" y="2741331"/>
            <a:ext cx="3999002" cy="3230825"/>
          </a:xfrm>
        </p:spPr>
        <p:style>
          <a:lnRef idx="2">
            <a:schemeClr val="accent1"/>
          </a:lnRef>
          <a:fillRef idx="1">
            <a:schemeClr val="lt1"/>
          </a:fillRef>
          <a:effectRef idx="0">
            <a:schemeClr val="accent1"/>
          </a:effectRef>
          <a:fontRef idx="minor">
            <a:schemeClr val="dk1"/>
          </a:fontRef>
        </p:style>
        <p:txBody>
          <a:bodyPr>
            <a:normAutofit/>
          </a:bodyPr>
          <a:lstStyle/>
          <a:p>
            <a:pPr marL="228600" indent="-228600" defTabSz="914400">
              <a:lnSpc>
                <a:spcPct val="90000"/>
              </a:lnSpc>
              <a:buClrTx/>
              <a:buFont typeface="Arial" panose="020B0604020202020204" pitchFamily="34" charset="0"/>
              <a:buChar char="•"/>
            </a:pPr>
            <a:r>
              <a:rPr lang="en-AU" altLang="zh-CN" sz="2000" dirty="0"/>
              <a:t>Sometimes it can’t solve complex </a:t>
            </a:r>
          </a:p>
          <a:p>
            <a:pPr marL="228600" indent="-228600" defTabSz="914400">
              <a:lnSpc>
                <a:spcPct val="90000"/>
              </a:lnSpc>
              <a:buClrTx/>
              <a:buFont typeface="Arial" panose="020B0604020202020204" pitchFamily="34" charset="0"/>
              <a:buChar char="•"/>
            </a:pPr>
            <a:r>
              <a:rPr lang="en-AU" altLang="zh-CN" sz="2000" dirty="0"/>
              <a:t>  non-linear problems</a:t>
            </a:r>
            <a:endParaRPr lang="en-US" altLang="zh-CN" sz="2000" dirty="0"/>
          </a:p>
        </p:txBody>
      </p:sp>
      <p:pic>
        <p:nvPicPr>
          <p:cNvPr id="3" name="图片 2">
            <a:extLst>
              <a:ext uri="{FF2B5EF4-FFF2-40B4-BE49-F238E27FC236}">
                <a16:creationId xmlns:a16="http://schemas.microsoft.com/office/drawing/2014/main" id="{7533AAE2-A3C6-4F42-AB35-6D413A47168D}"/>
              </a:ext>
            </a:extLst>
          </p:cNvPr>
          <p:cNvPicPr>
            <a:picLocks noChangeAspect="1"/>
          </p:cNvPicPr>
          <p:nvPr/>
        </p:nvPicPr>
        <p:blipFill>
          <a:blip r:embed="rId2"/>
          <a:stretch>
            <a:fillRect/>
          </a:stretch>
        </p:blipFill>
        <p:spPr>
          <a:xfrm>
            <a:off x="6667547" y="3776870"/>
            <a:ext cx="3509259" cy="2195286"/>
          </a:xfrm>
          <a:prstGeom prst="rect">
            <a:avLst/>
          </a:prstGeom>
        </p:spPr>
      </p:pic>
    </p:spTree>
    <p:extLst>
      <p:ext uri="{BB962C8B-B14F-4D97-AF65-F5344CB8AC3E}">
        <p14:creationId xmlns:p14="http://schemas.microsoft.com/office/powerpoint/2010/main" val="9908699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5B0869B-8347-4273-A692-10D8F25429ED}"/>
              </a:ext>
            </a:extLst>
          </p:cNvPr>
          <p:cNvSpPr txBox="1"/>
          <p:nvPr/>
        </p:nvSpPr>
        <p:spPr>
          <a:xfrm>
            <a:off x="1762539" y="2042741"/>
            <a:ext cx="8613913" cy="4483279"/>
          </a:xfrm>
          <a:prstGeom prst="rect">
            <a:avLst/>
          </a:prstGeom>
          <a:noFill/>
        </p:spPr>
        <p:txBody>
          <a:bodyPr wrap="square" rtlCol="0">
            <a:spAutoFit/>
          </a:bodyPr>
          <a:lstStyle/>
          <a:p>
            <a:pPr lvl="0" defTabSz="914400">
              <a:lnSpc>
                <a:spcPct val="90000"/>
              </a:lnSpc>
              <a:spcBef>
                <a:spcPts val="1000"/>
              </a:spcBef>
            </a:pPr>
            <a:endParaRPr lang="en-AU" altLang="zh-CN" sz="2800" dirty="0">
              <a:solidFill>
                <a:prstClr val="black"/>
              </a:solidFill>
              <a:latin typeface="等线" panose="020F0502020204030204"/>
              <a:ea typeface="等线" panose="02010600030101010101" pitchFamily="2" charset="-122"/>
            </a:endParaRPr>
          </a:p>
          <a:p>
            <a:pPr marL="228600" lvl="0" indent="-228600" defTabSz="914400">
              <a:lnSpc>
                <a:spcPct val="90000"/>
              </a:lnSpc>
              <a:spcBef>
                <a:spcPts val="1000"/>
              </a:spcBef>
              <a:buFont typeface="Arial" panose="020B0604020202020204" pitchFamily="34" charset="0"/>
              <a:buChar char="•"/>
            </a:pPr>
            <a:r>
              <a:rPr lang="en-AU" altLang="zh-CN" sz="3200" dirty="0">
                <a:solidFill>
                  <a:prstClr val="black"/>
                </a:solidFill>
                <a:latin typeface="等线" panose="020F0502020204030204"/>
                <a:ea typeface="等线" panose="02010600030101010101" pitchFamily="2" charset="-122"/>
              </a:rPr>
              <a:t>This stage are three models of neuron networks.</a:t>
            </a:r>
          </a:p>
          <a:p>
            <a:pPr marL="228600" lvl="0" indent="-228600" defTabSz="914400">
              <a:lnSpc>
                <a:spcPct val="90000"/>
              </a:lnSpc>
              <a:spcBef>
                <a:spcPts val="1000"/>
              </a:spcBef>
              <a:buFont typeface="Arial" panose="020B0604020202020204" pitchFamily="34" charset="0"/>
              <a:buChar char="•"/>
            </a:pPr>
            <a:r>
              <a:rPr lang="en-AU" altLang="zh-CN" sz="3200" dirty="0">
                <a:solidFill>
                  <a:prstClr val="black"/>
                </a:solidFill>
                <a:latin typeface="等线" panose="020F0502020204030204"/>
                <a:ea typeface="等线" panose="02010600030101010101" pitchFamily="2" charset="-122"/>
              </a:rPr>
              <a:t>Implementation from the Keras for three models, DNN, RNN, CNN.</a:t>
            </a:r>
          </a:p>
          <a:p>
            <a:pPr marL="228600" lvl="0" indent="-228600" defTabSz="914400">
              <a:lnSpc>
                <a:spcPct val="90000"/>
              </a:lnSpc>
              <a:spcBef>
                <a:spcPts val="1000"/>
              </a:spcBef>
              <a:buFont typeface="Arial" panose="020B0604020202020204" pitchFamily="34" charset="0"/>
              <a:buChar char="•"/>
            </a:pPr>
            <a:r>
              <a:rPr lang="en-AU" altLang="zh-CN" sz="3200" dirty="0">
                <a:solidFill>
                  <a:prstClr val="black"/>
                </a:solidFill>
                <a:latin typeface="等线" panose="020F0502020204030204"/>
                <a:ea typeface="等线" panose="02010600030101010101" pitchFamily="2" charset="-122"/>
              </a:rPr>
              <a:t>This stage is based on simulation from the theory of  brain neuron with different layers for the task.</a:t>
            </a:r>
          </a:p>
          <a:p>
            <a:pPr marL="228600" lvl="0" indent="-228600" defTabSz="914400">
              <a:lnSpc>
                <a:spcPct val="90000"/>
              </a:lnSpc>
              <a:spcBef>
                <a:spcPts val="1000"/>
              </a:spcBef>
              <a:buFont typeface="Arial" panose="020B0604020202020204" pitchFamily="34" charset="0"/>
              <a:buChar char="•"/>
            </a:pPr>
            <a:endParaRPr lang="zh-CN" altLang="en-US" sz="2800" dirty="0">
              <a:solidFill>
                <a:prstClr val="black"/>
              </a:solidFill>
              <a:latin typeface="等线" panose="020F0502020204030204"/>
              <a:ea typeface="等线" panose="02010600030101010101" pitchFamily="2" charset="-122"/>
            </a:endParaRPr>
          </a:p>
        </p:txBody>
      </p:sp>
      <p:sp>
        <p:nvSpPr>
          <p:cNvPr id="3" name="文本框 2">
            <a:extLst>
              <a:ext uri="{FF2B5EF4-FFF2-40B4-BE49-F238E27FC236}">
                <a16:creationId xmlns:a16="http://schemas.microsoft.com/office/drawing/2014/main" id="{8CF1A5E2-D8B1-4B22-A4F3-DB9B262ACF0F}"/>
              </a:ext>
            </a:extLst>
          </p:cNvPr>
          <p:cNvSpPr txBox="1"/>
          <p:nvPr/>
        </p:nvSpPr>
        <p:spPr>
          <a:xfrm>
            <a:off x="2054087" y="849004"/>
            <a:ext cx="6824870" cy="1200329"/>
          </a:xfrm>
          <a:prstGeom prst="rect">
            <a:avLst/>
          </a:prstGeom>
          <a:noFill/>
        </p:spPr>
        <p:txBody>
          <a:bodyPr wrap="square" rtlCol="0">
            <a:spAutoFit/>
          </a:bodyPr>
          <a:lstStyle/>
          <a:p>
            <a:r>
              <a:rPr lang="en-US" sz="3600" dirty="0">
                <a:solidFill>
                  <a:schemeClr val="tx1">
                    <a:lumMod val="85000"/>
                    <a:lumOff val="15000"/>
                  </a:schemeClr>
                </a:solidFill>
                <a:latin typeface="+mj-lt"/>
                <a:ea typeface="+mj-ea"/>
                <a:cs typeface="+mj-cs"/>
              </a:rPr>
              <a:t>I</a:t>
            </a:r>
            <a:r>
              <a:rPr lang="en-US" altLang="zh-CN" sz="3600" dirty="0">
                <a:solidFill>
                  <a:schemeClr val="tx1">
                    <a:lumMod val="85000"/>
                    <a:lumOff val="15000"/>
                  </a:schemeClr>
                </a:solidFill>
                <a:latin typeface="+mj-lt"/>
                <a:ea typeface="+mj-ea"/>
                <a:cs typeface="+mj-cs"/>
              </a:rPr>
              <a:t>mplement of Tensor Flow Keras – Neuron Networks</a:t>
            </a:r>
            <a:endParaRPr lang="en-US" sz="3600" dirty="0">
              <a:solidFill>
                <a:schemeClr val="tx1">
                  <a:lumMod val="85000"/>
                  <a:lumOff val="15000"/>
                </a:schemeClr>
              </a:solidFill>
              <a:latin typeface="+mj-lt"/>
              <a:ea typeface="+mj-ea"/>
              <a:cs typeface="+mj-cs"/>
            </a:endParaRPr>
          </a:p>
        </p:txBody>
      </p:sp>
    </p:spTree>
    <p:extLst>
      <p:ext uri="{BB962C8B-B14F-4D97-AF65-F5344CB8AC3E}">
        <p14:creationId xmlns:p14="http://schemas.microsoft.com/office/powerpoint/2010/main" val="23147392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BB373-6011-4D48-AC9C-BB3AE01ACC28}"/>
              </a:ext>
            </a:extLst>
          </p:cNvPr>
          <p:cNvSpPr>
            <a:spLocks noGrp="1"/>
          </p:cNvSpPr>
          <p:nvPr>
            <p:ph type="title"/>
          </p:nvPr>
        </p:nvSpPr>
        <p:spPr>
          <a:xfrm>
            <a:off x="1926358" y="4133590"/>
            <a:ext cx="8911687" cy="1280890"/>
          </a:xfrm>
        </p:spPr>
        <p:txBody>
          <a:bodyPr/>
          <a:lstStyle/>
          <a:p>
            <a:r>
              <a:rPr lang="en-AU" altLang="zh-CN" dirty="0"/>
              <a:t>Data Transformation</a:t>
            </a:r>
            <a:endParaRPr lang="en-AU" dirty="0"/>
          </a:p>
        </p:txBody>
      </p:sp>
      <p:sp>
        <p:nvSpPr>
          <p:cNvPr id="3" name="Content Placeholder 2">
            <a:extLst>
              <a:ext uri="{FF2B5EF4-FFF2-40B4-BE49-F238E27FC236}">
                <a16:creationId xmlns:a16="http://schemas.microsoft.com/office/drawing/2014/main" id="{7E9B66C8-D3BD-4D3F-AB40-08FD2531671D}"/>
              </a:ext>
            </a:extLst>
          </p:cNvPr>
          <p:cNvSpPr>
            <a:spLocks noGrp="1"/>
          </p:cNvSpPr>
          <p:nvPr>
            <p:ph idx="1"/>
          </p:nvPr>
        </p:nvSpPr>
        <p:spPr>
          <a:xfrm>
            <a:off x="1926360" y="4836165"/>
            <a:ext cx="9124667" cy="1669411"/>
          </a:xfrm>
        </p:spPr>
        <p:txBody>
          <a:bodyPr>
            <a:normAutofit/>
          </a:bodyPr>
          <a:lstStyle/>
          <a:p>
            <a:pPr marL="431800" indent="-323850">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AU" altLang="zh-CN" dirty="0"/>
          </a:p>
          <a:p>
            <a:pPr marL="431800" indent="-323850">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AU" altLang="zh-CN" dirty="0"/>
          </a:p>
          <a:p>
            <a:pPr marL="431800" indent="-323850">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AU" altLang="zh-CN" dirty="0"/>
              <a:t>Convert the data from data frame into NumPy array so that we can use them to train the models and evaluate the them.</a:t>
            </a:r>
          </a:p>
        </p:txBody>
      </p:sp>
      <p:pic>
        <p:nvPicPr>
          <p:cNvPr id="4" name="Picture 3">
            <a:extLst>
              <a:ext uri="{FF2B5EF4-FFF2-40B4-BE49-F238E27FC236}">
                <a16:creationId xmlns:a16="http://schemas.microsoft.com/office/drawing/2014/main" id="{664984DA-7875-4B86-8859-0E671C1A9A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6360" y="4699321"/>
            <a:ext cx="4495800" cy="971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Title 1">
            <a:extLst>
              <a:ext uri="{FF2B5EF4-FFF2-40B4-BE49-F238E27FC236}">
                <a16:creationId xmlns:a16="http://schemas.microsoft.com/office/drawing/2014/main" id="{346D8EA7-2F0C-4512-84A4-E064B970E94C}"/>
              </a:ext>
            </a:extLst>
          </p:cNvPr>
          <p:cNvSpPr txBox="1">
            <a:spLocks/>
          </p:cNvSpPr>
          <p:nvPr/>
        </p:nvSpPr>
        <p:spPr>
          <a:xfrm>
            <a:off x="1926359" y="477998"/>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altLang="zh-CN" dirty="0"/>
              <a:t>Data preparation</a:t>
            </a:r>
            <a:endParaRPr lang="en-AU" dirty="0"/>
          </a:p>
        </p:txBody>
      </p:sp>
      <p:pic>
        <p:nvPicPr>
          <p:cNvPr id="8" name="Picture 3">
            <a:extLst>
              <a:ext uri="{FF2B5EF4-FFF2-40B4-BE49-F238E27FC236}">
                <a16:creationId xmlns:a16="http://schemas.microsoft.com/office/drawing/2014/main" id="{B4A3CF03-CDAD-44E1-9B1E-60C071FA6E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6360" y="1187129"/>
            <a:ext cx="5867400" cy="1371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Content Placeholder 2">
            <a:extLst>
              <a:ext uri="{FF2B5EF4-FFF2-40B4-BE49-F238E27FC236}">
                <a16:creationId xmlns:a16="http://schemas.microsoft.com/office/drawing/2014/main" id="{454E14A0-3D88-413E-9408-3706F7C94E87}"/>
              </a:ext>
            </a:extLst>
          </p:cNvPr>
          <p:cNvSpPr txBox="1">
            <a:spLocks/>
          </p:cNvSpPr>
          <p:nvPr/>
        </p:nvSpPr>
        <p:spPr>
          <a:xfrm>
            <a:off x="1926360" y="1724024"/>
            <a:ext cx="9124667" cy="201309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AU" altLang="zh-CN" sz="2800" dirty="0"/>
          </a:p>
          <a:p>
            <a:pPr marL="0" indent="0">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AU" altLang="zh-CN" dirty="0"/>
          </a:p>
          <a:p>
            <a:pPr marL="0" indent="0">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AU" altLang="zh-CN" dirty="0"/>
              <a:t>After pre</a:t>
            </a:r>
            <a:r>
              <a:rPr lang="en-US" altLang="zh-CN" dirty="0"/>
              <a:t>-</a:t>
            </a:r>
            <a:r>
              <a:rPr lang="en-AU" altLang="zh-CN" dirty="0"/>
              <a:t>processing, shuffle the data and split it into two which is the training set and the test set, the splitting ratio is 0.3 for the test set and 0.7 for the training set. After splitting the data, they have attributes and class in them, I need to divide them off.</a:t>
            </a:r>
          </a:p>
          <a:p>
            <a:pPr marL="0" indent="0">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AU" altLang="zh-CN" dirty="0"/>
          </a:p>
        </p:txBody>
      </p:sp>
    </p:spTree>
    <p:extLst>
      <p:ext uri="{BB962C8B-B14F-4D97-AF65-F5344CB8AC3E}">
        <p14:creationId xmlns:p14="http://schemas.microsoft.com/office/powerpoint/2010/main" val="33123437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0373E-2682-4300-83E2-985EBF458376}"/>
              </a:ext>
            </a:extLst>
          </p:cNvPr>
          <p:cNvSpPr>
            <a:spLocks noGrp="1"/>
          </p:cNvSpPr>
          <p:nvPr>
            <p:ph type="title"/>
          </p:nvPr>
        </p:nvSpPr>
        <p:spPr>
          <a:xfrm>
            <a:off x="1259893" y="3101093"/>
            <a:ext cx="2454052" cy="3029344"/>
          </a:xfrm>
        </p:spPr>
        <p:txBody>
          <a:bodyPr>
            <a:normAutofit/>
          </a:bodyPr>
          <a:lstStyle/>
          <a:p>
            <a:r>
              <a:rPr lang="en-AU" altLang="zh-CN" sz="3200" b="1" dirty="0">
                <a:solidFill>
                  <a:srgbClr val="7030A0"/>
                </a:solidFill>
              </a:rPr>
              <a:t>DNN </a:t>
            </a:r>
            <a:br>
              <a:rPr lang="en-AU" altLang="zh-CN" sz="3200" b="1" dirty="0">
                <a:solidFill>
                  <a:srgbClr val="7030A0"/>
                </a:solidFill>
              </a:rPr>
            </a:br>
            <a:r>
              <a:rPr lang="en-AU" altLang="zh-CN" sz="3200" b="1" dirty="0">
                <a:solidFill>
                  <a:srgbClr val="7030A0"/>
                </a:solidFill>
              </a:rPr>
              <a:t>model (</a:t>
            </a:r>
            <a:r>
              <a:rPr lang="en-AU" altLang="zh-CN" sz="3200" b="1" dirty="0" err="1">
                <a:solidFill>
                  <a:srgbClr val="7030A0"/>
                </a:solidFill>
              </a:rPr>
              <a:t>i</a:t>
            </a:r>
            <a:r>
              <a:rPr lang="en-AU" altLang="zh-CN" sz="3200" b="1" dirty="0">
                <a:solidFill>
                  <a:srgbClr val="7030A0"/>
                </a:solidFill>
              </a:rPr>
              <a:t>)</a:t>
            </a:r>
          </a:p>
        </p:txBody>
      </p:sp>
      <p:pic>
        <p:nvPicPr>
          <p:cNvPr id="10" name="Picture 3">
            <a:extLst>
              <a:ext uri="{FF2B5EF4-FFF2-40B4-BE49-F238E27FC236}">
                <a16:creationId xmlns:a16="http://schemas.microsoft.com/office/drawing/2014/main" id="{7FCAA885-F5F8-4332-9191-9BC1052380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079" y="0"/>
            <a:ext cx="8132919" cy="467266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Text Box 2">
            <a:extLst>
              <a:ext uri="{FF2B5EF4-FFF2-40B4-BE49-F238E27FC236}">
                <a16:creationId xmlns:a16="http://schemas.microsoft.com/office/drawing/2014/main" id="{3FF6014D-DA44-4CF7-B8E0-44953B80E8EA}"/>
              </a:ext>
            </a:extLst>
          </p:cNvPr>
          <p:cNvSpPr txBox="1">
            <a:spLocks noChangeArrowheads="1"/>
          </p:cNvSpPr>
          <p:nvPr/>
        </p:nvSpPr>
        <p:spPr bwMode="auto">
          <a:xfrm>
            <a:off x="4059080" y="4672668"/>
            <a:ext cx="7625592" cy="9978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3335" rIns="0" bIns="0"/>
          <a:lstStyle>
            <a:lvl1pPr marL="431800" indent="-323850">
              <a:tabLst>
                <a:tab pos="449263" algn="l"/>
                <a:tab pos="898525" algn="l"/>
                <a:tab pos="1347788" algn="l"/>
                <a:tab pos="1797050" algn="l"/>
                <a:tab pos="2246313" algn="l"/>
              </a:tabLst>
              <a:defRPr>
                <a:solidFill>
                  <a:srgbClr val="000000"/>
                </a:solidFill>
                <a:latin typeface="Arial" panose="020B0604020202020204" pitchFamily="34" charset="0"/>
                <a:cs typeface="DejaVu Sans" charset="0"/>
              </a:defRPr>
            </a:lvl1pPr>
            <a:lvl2pPr>
              <a:tabLst>
                <a:tab pos="449263" algn="l"/>
                <a:tab pos="898525" algn="l"/>
                <a:tab pos="1347788" algn="l"/>
                <a:tab pos="1797050" algn="l"/>
                <a:tab pos="2246313" algn="l"/>
              </a:tabLst>
              <a:defRPr>
                <a:solidFill>
                  <a:srgbClr val="000000"/>
                </a:solidFill>
                <a:latin typeface="Arial" panose="020B0604020202020204" pitchFamily="34" charset="0"/>
                <a:cs typeface="DejaVu Sans" charset="0"/>
              </a:defRPr>
            </a:lvl2pPr>
            <a:lvl3pPr>
              <a:tabLst>
                <a:tab pos="449263" algn="l"/>
                <a:tab pos="898525" algn="l"/>
                <a:tab pos="1347788" algn="l"/>
                <a:tab pos="1797050" algn="l"/>
                <a:tab pos="2246313" algn="l"/>
              </a:tabLst>
              <a:defRPr>
                <a:solidFill>
                  <a:srgbClr val="000000"/>
                </a:solidFill>
                <a:latin typeface="Arial" panose="020B0604020202020204" pitchFamily="34" charset="0"/>
                <a:cs typeface="DejaVu Sans" charset="0"/>
              </a:defRPr>
            </a:lvl3pPr>
            <a:lvl4pPr>
              <a:tabLst>
                <a:tab pos="449263" algn="l"/>
                <a:tab pos="898525" algn="l"/>
                <a:tab pos="1347788" algn="l"/>
                <a:tab pos="1797050" algn="l"/>
                <a:tab pos="2246313" algn="l"/>
              </a:tabLst>
              <a:defRPr>
                <a:solidFill>
                  <a:srgbClr val="000000"/>
                </a:solidFill>
                <a:latin typeface="Arial" panose="020B0604020202020204" pitchFamily="34" charset="0"/>
                <a:cs typeface="DejaVu Sans" charset="0"/>
              </a:defRPr>
            </a:lvl4pPr>
            <a:lvl5pPr>
              <a:tabLst>
                <a:tab pos="449263" algn="l"/>
                <a:tab pos="898525" algn="l"/>
                <a:tab pos="1347788" algn="l"/>
                <a:tab pos="1797050" algn="l"/>
                <a:tab pos="2246313" algn="l"/>
              </a:tabLst>
              <a:defRPr>
                <a:solidFill>
                  <a:srgbClr val="000000"/>
                </a:solidFill>
                <a:latin typeface="Arial" panose="020B0604020202020204" pitchFamily="34" charset="0"/>
                <a:cs typeface="DejaVu Sans"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Arial" panose="020B0604020202020204" pitchFamily="34" charset="0"/>
                <a:cs typeface="DejaVu Sans"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Arial" panose="020B0604020202020204" pitchFamily="34" charset="0"/>
                <a:cs typeface="DejaVu Sans"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Arial" panose="020B0604020202020204" pitchFamily="34" charset="0"/>
                <a:cs typeface="DejaVu Sans"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Arial" panose="020B0604020202020204" pitchFamily="34" charset="0"/>
                <a:cs typeface="DejaVu Sans" charset="0"/>
              </a:defRPr>
            </a:lvl9pPr>
          </a:lstStyle>
          <a:p>
            <a:pPr>
              <a:spcAft>
                <a:spcPts val="1150"/>
              </a:spcAft>
              <a:buSzPct val="45000"/>
              <a:buFont typeface="Wingdings" panose="05000000000000000000" pitchFamily="2" charset="2"/>
              <a:buNone/>
            </a:pPr>
            <a:endParaRPr lang="en-AU" altLang="zh-CN" sz="1500" dirty="0"/>
          </a:p>
          <a:p>
            <a:pPr>
              <a:spcAft>
                <a:spcPts val="1150"/>
              </a:spcAft>
              <a:buSzPct val="45000"/>
              <a:buFont typeface="Wingdings" panose="05000000000000000000" pitchFamily="2" charset="2"/>
              <a:buChar char=""/>
            </a:pPr>
            <a:r>
              <a:rPr lang="en-AU" altLang="zh-CN" sz="1500" dirty="0"/>
              <a:t>The model has an input layer and two dense layers which means fully connected. </a:t>
            </a:r>
          </a:p>
          <a:p>
            <a:pPr>
              <a:spcAft>
                <a:spcPts val="1150"/>
              </a:spcAft>
              <a:buSzPct val="45000"/>
              <a:buFont typeface="Wingdings" panose="05000000000000000000" pitchFamily="2" charset="2"/>
              <a:buChar char=""/>
            </a:pPr>
            <a:r>
              <a:rPr lang="en-AU" altLang="zh-CN" sz="1500" dirty="0"/>
              <a:t>Tanh activation function is more practical  and stable compare to others.</a:t>
            </a:r>
          </a:p>
          <a:p>
            <a:pPr>
              <a:spcAft>
                <a:spcPts val="1150"/>
              </a:spcAft>
              <a:buSzPct val="45000"/>
              <a:buFont typeface="Wingdings" panose="05000000000000000000" pitchFamily="2" charset="2"/>
              <a:buChar char=""/>
            </a:pPr>
            <a:r>
              <a:rPr lang="en-AU" altLang="zh-CN" sz="1500" dirty="0"/>
              <a:t>DNN is easy to have overfitting problem so we use Regularisation to avoid it.</a:t>
            </a:r>
          </a:p>
          <a:p>
            <a:pPr>
              <a:spcAft>
                <a:spcPts val="1150"/>
              </a:spcAft>
              <a:buSzPct val="45000"/>
              <a:buFont typeface="Wingdings" panose="05000000000000000000" pitchFamily="2" charset="2"/>
              <a:buChar char=""/>
            </a:pPr>
            <a:r>
              <a:rPr lang="en-AU" altLang="zh-CN" sz="1500" dirty="0"/>
              <a:t>Mini-Batch Gradient Descent to reach minimum(easier to reach global minimum)</a:t>
            </a:r>
          </a:p>
        </p:txBody>
      </p:sp>
      <p:pic>
        <p:nvPicPr>
          <p:cNvPr id="3" name="图片 2">
            <a:extLst>
              <a:ext uri="{FF2B5EF4-FFF2-40B4-BE49-F238E27FC236}">
                <a16:creationId xmlns:a16="http://schemas.microsoft.com/office/drawing/2014/main" id="{E631713E-D0E4-4D65-A001-A4E47CCBCB30}"/>
              </a:ext>
            </a:extLst>
          </p:cNvPr>
          <p:cNvPicPr>
            <a:picLocks noChangeAspect="1"/>
          </p:cNvPicPr>
          <p:nvPr/>
        </p:nvPicPr>
        <p:blipFill>
          <a:blip r:embed="rId3"/>
          <a:stretch>
            <a:fillRect/>
          </a:stretch>
        </p:blipFill>
        <p:spPr>
          <a:xfrm>
            <a:off x="1259892" y="2387799"/>
            <a:ext cx="835224" cy="713294"/>
          </a:xfrm>
          <a:prstGeom prst="rect">
            <a:avLst/>
          </a:prstGeom>
        </p:spPr>
      </p:pic>
    </p:spTree>
    <p:extLst>
      <p:ext uri="{BB962C8B-B14F-4D97-AF65-F5344CB8AC3E}">
        <p14:creationId xmlns:p14="http://schemas.microsoft.com/office/powerpoint/2010/main" val="9331322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0373E-2682-4300-83E2-985EBF458376}"/>
              </a:ext>
            </a:extLst>
          </p:cNvPr>
          <p:cNvSpPr>
            <a:spLocks noGrp="1"/>
          </p:cNvSpPr>
          <p:nvPr>
            <p:ph type="title"/>
          </p:nvPr>
        </p:nvSpPr>
        <p:spPr>
          <a:xfrm>
            <a:off x="1259893" y="3101093"/>
            <a:ext cx="2454052" cy="3029344"/>
          </a:xfrm>
        </p:spPr>
        <p:txBody>
          <a:bodyPr>
            <a:normAutofit/>
          </a:bodyPr>
          <a:lstStyle/>
          <a:p>
            <a:r>
              <a:rPr lang="en-AU" altLang="zh-CN" sz="3200" b="1" dirty="0">
                <a:solidFill>
                  <a:srgbClr val="7030A0"/>
                </a:solidFill>
              </a:rPr>
              <a:t>DNN</a:t>
            </a:r>
            <a:br>
              <a:rPr lang="en-AU" altLang="zh-CN" sz="3200" b="1" dirty="0">
                <a:solidFill>
                  <a:srgbClr val="7030A0"/>
                </a:solidFill>
              </a:rPr>
            </a:br>
            <a:r>
              <a:rPr lang="en-AU" altLang="zh-CN" sz="3200" b="1" dirty="0">
                <a:solidFill>
                  <a:srgbClr val="7030A0"/>
                </a:solidFill>
              </a:rPr>
              <a:t>model (ii)</a:t>
            </a:r>
          </a:p>
        </p:txBody>
      </p:sp>
      <p:sp>
        <p:nvSpPr>
          <p:cNvPr id="3" name="文本框 2">
            <a:extLst>
              <a:ext uri="{FF2B5EF4-FFF2-40B4-BE49-F238E27FC236}">
                <a16:creationId xmlns:a16="http://schemas.microsoft.com/office/drawing/2014/main" id="{1E7FBA37-27D9-4593-B31C-58AFB5B9795D}"/>
              </a:ext>
            </a:extLst>
          </p:cNvPr>
          <p:cNvSpPr txBox="1"/>
          <p:nvPr/>
        </p:nvSpPr>
        <p:spPr>
          <a:xfrm>
            <a:off x="5009322" y="5844209"/>
            <a:ext cx="6832212" cy="702365"/>
          </a:xfrm>
          <a:prstGeom prst="rect">
            <a:avLst/>
          </a:prstGeom>
          <a:noFill/>
        </p:spPr>
        <p:txBody>
          <a:bodyPr wrap="square" rtlCol="0">
            <a:spAutoFit/>
          </a:bodyPr>
          <a:lstStyle/>
          <a:p>
            <a:endParaRPr lang="en-US" dirty="0"/>
          </a:p>
        </p:txBody>
      </p:sp>
      <p:pic>
        <p:nvPicPr>
          <p:cNvPr id="10" name="Picture 2">
            <a:extLst>
              <a:ext uri="{FF2B5EF4-FFF2-40B4-BE49-F238E27FC236}">
                <a16:creationId xmlns:a16="http://schemas.microsoft.com/office/drawing/2014/main" id="{CE8C7684-AAB0-4DB4-A688-D6D6679438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2981" y="0"/>
            <a:ext cx="4642513" cy="246872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Text Box 3">
            <a:extLst>
              <a:ext uri="{FF2B5EF4-FFF2-40B4-BE49-F238E27FC236}">
                <a16:creationId xmlns:a16="http://schemas.microsoft.com/office/drawing/2014/main" id="{809B53C7-3959-4572-89DB-634797DA6A5D}"/>
              </a:ext>
            </a:extLst>
          </p:cNvPr>
          <p:cNvSpPr txBox="1">
            <a:spLocks noChangeArrowheads="1"/>
          </p:cNvSpPr>
          <p:nvPr/>
        </p:nvSpPr>
        <p:spPr bwMode="auto">
          <a:xfrm>
            <a:off x="4220938" y="2476965"/>
            <a:ext cx="8212561" cy="1024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1002" rIns="90000" bIns="45000"/>
          <a:lstStyle>
            <a:lvl1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DejaVu Sans" charset="0"/>
              </a:defRPr>
            </a:lvl1pPr>
            <a:lvl2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DejaVu Sans" charset="0"/>
              </a:defRPr>
            </a:lvl2pPr>
            <a:lvl3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DejaVu Sans" charset="0"/>
              </a:defRPr>
            </a:lvl3pPr>
            <a:lvl4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DejaVu Sans" charset="0"/>
              </a:defRPr>
            </a:lvl4pPr>
            <a:lvl5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DejaVu Sans"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DejaVu Sans"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DejaVu Sans"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DejaVu Sans"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DejaVu Sans" charset="0"/>
              </a:defRPr>
            </a:lvl9pPr>
          </a:lstStyle>
          <a:p>
            <a:r>
              <a:rPr lang="en-AU" altLang="zh-CN" dirty="0"/>
              <a:t>The model has 4 layers which is an </a:t>
            </a:r>
            <a:r>
              <a:rPr lang="en-AU" altLang="zh-CN" dirty="0">
                <a:solidFill>
                  <a:srgbClr val="C9211E"/>
                </a:solidFill>
              </a:rPr>
              <a:t>input layer</a:t>
            </a:r>
            <a:r>
              <a:rPr lang="en-AU" altLang="zh-CN" dirty="0"/>
              <a:t>(</a:t>
            </a:r>
            <a:r>
              <a:rPr lang="en-AU" altLang="zh-CN" u="sng" dirty="0"/>
              <a:t>7 neuron</a:t>
            </a:r>
            <a:r>
              <a:rPr lang="en-AU" altLang="zh-CN" dirty="0"/>
              <a:t>), 2 </a:t>
            </a:r>
            <a:r>
              <a:rPr lang="en-AU" altLang="zh-CN" dirty="0">
                <a:solidFill>
                  <a:srgbClr val="C9211E"/>
                </a:solidFill>
              </a:rPr>
              <a:t>hidden layers</a:t>
            </a:r>
            <a:r>
              <a:rPr lang="en-AU" altLang="zh-CN" dirty="0"/>
              <a:t>(</a:t>
            </a:r>
            <a:r>
              <a:rPr lang="en-AU" altLang="zh-CN" u="sng" dirty="0"/>
              <a:t>30 neuron</a:t>
            </a:r>
            <a:r>
              <a:rPr lang="en-AU" altLang="zh-CN" dirty="0"/>
              <a:t> and </a:t>
            </a:r>
            <a:r>
              <a:rPr lang="en-AU" altLang="zh-CN" u="sng" dirty="0"/>
              <a:t>15 neuron</a:t>
            </a:r>
            <a:r>
              <a:rPr lang="en-AU" altLang="zh-CN" dirty="0"/>
              <a:t>) and an </a:t>
            </a:r>
            <a:r>
              <a:rPr lang="en-AU" altLang="zh-CN" dirty="0">
                <a:solidFill>
                  <a:srgbClr val="C9211E"/>
                </a:solidFill>
              </a:rPr>
              <a:t>output layer </a:t>
            </a:r>
            <a:r>
              <a:rPr lang="en-AU" altLang="zh-CN" dirty="0"/>
              <a:t>(1 neuron)</a:t>
            </a:r>
          </a:p>
          <a:p>
            <a:endParaRPr lang="en-AU" altLang="zh-CN" dirty="0"/>
          </a:p>
        </p:txBody>
      </p:sp>
      <p:pic>
        <p:nvPicPr>
          <p:cNvPr id="14" name="Picture 4">
            <a:extLst>
              <a:ext uri="{FF2B5EF4-FFF2-40B4-BE49-F238E27FC236}">
                <a16:creationId xmlns:a16="http://schemas.microsoft.com/office/drawing/2014/main" id="{C225320D-EBFD-4795-9762-0F77556FFA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6462" y="3616433"/>
            <a:ext cx="8132919" cy="1998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 name="Text Box 5">
            <a:extLst>
              <a:ext uri="{FF2B5EF4-FFF2-40B4-BE49-F238E27FC236}">
                <a16:creationId xmlns:a16="http://schemas.microsoft.com/office/drawing/2014/main" id="{524EB67B-522B-43F9-A242-E99397C36EDF}"/>
              </a:ext>
            </a:extLst>
          </p:cNvPr>
          <p:cNvSpPr txBox="1">
            <a:spLocks noChangeArrowheads="1"/>
          </p:cNvSpPr>
          <p:nvPr/>
        </p:nvSpPr>
        <p:spPr bwMode="auto">
          <a:xfrm>
            <a:off x="4059080" y="5587180"/>
            <a:ext cx="8140301" cy="959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1002" rIns="90000" bIns="45000"/>
          <a:lstStyle>
            <a:lvl1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DejaVu Sans" charset="0"/>
              </a:defRPr>
            </a:lvl1pPr>
            <a:lvl2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DejaVu Sans" charset="0"/>
              </a:defRPr>
            </a:lvl2pPr>
            <a:lvl3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DejaVu Sans" charset="0"/>
              </a:defRPr>
            </a:lvl3pPr>
            <a:lvl4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DejaVu Sans" charset="0"/>
              </a:defRPr>
            </a:lvl4pPr>
            <a:lvl5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DejaVu Sans"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DejaVu Sans"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DejaVu Sans"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DejaVu Sans"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DejaVu Sans" charset="0"/>
              </a:defRPr>
            </a:lvl9pPr>
          </a:lstStyle>
          <a:p>
            <a:r>
              <a:rPr lang="en-AU" altLang="zh-CN" dirty="0"/>
              <a:t>5 training iterations, the accuracy didn’t change since the second iteration but the ‘</a:t>
            </a:r>
            <a:r>
              <a:rPr lang="en-AU" altLang="zh-CN" dirty="0" err="1"/>
              <a:t>mae</a:t>
            </a:r>
            <a:r>
              <a:rPr lang="en-AU" altLang="zh-CN" dirty="0"/>
              <a:t>’ and ‘loss’ decreased to very small.</a:t>
            </a:r>
          </a:p>
        </p:txBody>
      </p:sp>
      <p:pic>
        <p:nvPicPr>
          <p:cNvPr id="17" name="Picture 6">
            <a:extLst>
              <a:ext uri="{FF2B5EF4-FFF2-40B4-BE49-F238E27FC236}">
                <a16:creationId xmlns:a16="http://schemas.microsoft.com/office/drawing/2014/main" id="{8329D280-F160-40D9-BAB1-B5514392B0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1180" y="0"/>
            <a:ext cx="3423900" cy="246872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8" name="图片 17">
            <a:extLst>
              <a:ext uri="{FF2B5EF4-FFF2-40B4-BE49-F238E27FC236}">
                <a16:creationId xmlns:a16="http://schemas.microsoft.com/office/drawing/2014/main" id="{0CA7CC87-D16C-4C58-AACD-1C84F582EBA7}"/>
              </a:ext>
            </a:extLst>
          </p:cNvPr>
          <p:cNvPicPr>
            <a:picLocks noChangeAspect="1"/>
          </p:cNvPicPr>
          <p:nvPr/>
        </p:nvPicPr>
        <p:blipFill>
          <a:blip r:embed="rId5"/>
          <a:stretch>
            <a:fillRect/>
          </a:stretch>
        </p:blipFill>
        <p:spPr>
          <a:xfrm>
            <a:off x="1405666" y="2387799"/>
            <a:ext cx="835224" cy="713294"/>
          </a:xfrm>
          <a:prstGeom prst="rect">
            <a:avLst/>
          </a:prstGeom>
        </p:spPr>
      </p:pic>
    </p:spTree>
    <p:extLst>
      <p:ext uri="{BB962C8B-B14F-4D97-AF65-F5344CB8AC3E}">
        <p14:creationId xmlns:p14="http://schemas.microsoft.com/office/powerpoint/2010/main" val="4173847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7190CD-0877-4BE2-B0E4-E91595D0AF7C}"/>
              </a:ext>
            </a:extLst>
          </p:cNvPr>
          <p:cNvSpPr>
            <a:spLocks noGrp="1"/>
          </p:cNvSpPr>
          <p:nvPr>
            <p:ph type="title"/>
          </p:nvPr>
        </p:nvSpPr>
        <p:spPr>
          <a:xfrm>
            <a:off x="1259893" y="3101093"/>
            <a:ext cx="2454052" cy="3029344"/>
          </a:xfrm>
        </p:spPr>
        <p:txBody>
          <a:bodyPr>
            <a:normAutofit/>
          </a:bodyPr>
          <a:lstStyle/>
          <a:p>
            <a:r>
              <a:rPr lang="en-AU" sz="3200" dirty="0">
                <a:solidFill>
                  <a:schemeClr val="bg1"/>
                </a:solidFill>
              </a:rPr>
              <a:t>Data Pre-Processing</a:t>
            </a:r>
          </a:p>
        </p:txBody>
      </p:sp>
      <p:sp>
        <p:nvSpPr>
          <p:cNvPr id="8"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9" name="Rectangle 13">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EA2C2B1-941A-4916-9109-FE9B7567B08E}"/>
              </a:ext>
            </a:extLst>
          </p:cNvPr>
          <p:cNvGraphicFramePr>
            <a:graphicFrameLocks noGrp="1"/>
          </p:cNvGraphicFramePr>
          <p:nvPr>
            <p:ph idx="1"/>
            <p:extLst>
              <p:ext uri="{D42A27DB-BD31-4B8C-83A1-F6EECF244321}">
                <p14:modId xmlns:p14="http://schemas.microsoft.com/office/powerpoint/2010/main" val="2811365753"/>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21773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0373E-2682-4300-83E2-985EBF458376}"/>
              </a:ext>
            </a:extLst>
          </p:cNvPr>
          <p:cNvSpPr>
            <a:spLocks noGrp="1"/>
          </p:cNvSpPr>
          <p:nvPr>
            <p:ph type="title"/>
          </p:nvPr>
        </p:nvSpPr>
        <p:spPr>
          <a:xfrm>
            <a:off x="1259893" y="3101093"/>
            <a:ext cx="2454052" cy="3029344"/>
          </a:xfrm>
        </p:spPr>
        <p:txBody>
          <a:bodyPr>
            <a:normAutofit/>
          </a:bodyPr>
          <a:lstStyle/>
          <a:p>
            <a:r>
              <a:rPr lang="en-AU" altLang="zh-CN" sz="3200" b="1" dirty="0">
                <a:solidFill>
                  <a:srgbClr val="7030A0"/>
                </a:solidFill>
              </a:rPr>
              <a:t>RNN </a:t>
            </a:r>
            <a:br>
              <a:rPr lang="en-AU" altLang="zh-CN" sz="3200" b="1" dirty="0">
                <a:solidFill>
                  <a:srgbClr val="7030A0"/>
                </a:solidFill>
              </a:rPr>
            </a:br>
            <a:r>
              <a:rPr lang="en-AU" altLang="zh-CN" sz="3200" b="1" dirty="0">
                <a:solidFill>
                  <a:srgbClr val="7030A0"/>
                </a:solidFill>
              </a:rPr>
              <a:t>model (</a:t>
            </a:r>
            <a:r>
              <a:rPr lang="en-AU" altLang="zh-CN" sz="3200" b="1" dirty="0" err="1">
                <a:solidFill>
                  <a:srgbClr val="7030A0"/>
                </a:solidFill>
              </a:rPr>
              <a:t>i</a:t>
            </a:r>
            <a:r>
              <a:rPr lang="en-AU" altLang="zh-CN" sz="3200" b="1" dirty="0">
                <a:solidFill>
                  <a:srgbClr val="7030A0"/>
                </a:solidFill>
              </a:rPr>
              <a:t>)</a:t>
            </a:r>
          </a:p>
        </p:txBody>
      </p:sp>
      <p:pic>
        <p:nvPicPr>
          <p:cNvPr id="10" name="Picture 2">
            <a:extLst>
              <a:ext uri="{FF2B5EF4-FFF2-40B4-BE49-F238E27FC236}">
                <a16:creationId xmlns:a16="http://schemas.microsoft.com/office/drawing/2014/main" id="{31617D1D-0E41-4FED-BDF8-3BB29B3361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462" y="980427"/>
            <a:ext cx="8132919" cy="43672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Text Box 3">
            <a:extLst>
              <a:ext uri="{FF2B5EF4-FFF2-40B4-BE49-F238E27FC236}">
                <a16:creationId xmlns:a16="http://schemas.microsoft.com/office/drawing/2014/main" id="{4BBAE1C4-09BD-4DF3-A469-5A81D303E17C}"/>
              </a:ext>
            </a:extLst>
          </p:cNvPr>
          <p:cNvSpPr txBox="1">
            <a:spLocks noChangeArrowheads="1"/>
          </p:cNvSpPr>
          <p:nvPr/>
        </p:nvSpPr>
        <p:spPr bwMode="auto">
          <a:xfrm>
            <a:off x="4059079" y="0"/>
            <a:ext cx="8132921" cy="980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1002" rIns="90000" bIns="45000"/>
          <a:lstStyle>
            <a:lvl1pPr>
              <a:tabLst>
                <a:tab pos="449263" algn="l"/>
                <a:tab pos="898525" algn="l"/>
                <a:tab pos="1347788" algn="l"/>
                <a:tab pos="1797050" algn="l"/>
                <a:tab pos="2246313" algn="l"/>
              </a:tabLst>
              <a:defRPr>
                <a:solidFill>
                  <a:srgbClr val="000000"/>
                </a:solidFill>
                <a:latin typeface="Arial" panose="020B0604020202020204" pitchFamily="34" charset="0"/>
                <a:cs typeface="DejaVu Sans" charset="0"/>
              </a:defRPr>
            </a:lvl1pPr>
            <a:lvl2pPr>
              <a:tabLst>
                <a:tab pos="449263" algn="l"/>
                <a:tab pos="898525" algn="l"/>
                <a:tab pos="1347788" algn="l"/>
                <a:tab pos="1797050" algn="l"/>
                <a:tab pos="2246313" algn="l"/>
              </a:tabLst>
              <a:defRPr>
                <a:solidFill>
                  <a:srgbClr val="000000"/>
                </a:solidFill>
                <a:latin typeface="Arial" panose="020B0604020202020204" pitchFamily="34" charset="0"/>
                <a:cs typeface="DejaVu Sans" charset="0"/>
              </a:defRPr>
            </a:lvl2pPr>
            <a:lvl3pPr>
              <a:tabLst>
                <a:tab pos="449263" algn="l"/>
                <a:tab pos="898525" algn="l"/>
                <a:tab pos="1347788" algn="l"/>
                <a:tab pos="1797050" algn="l"/>
                <a:tab pos="2246313" algn="l"/>
              </a:tabLst>
              <a:defRPr>
                <a:solidFill>
                  <a:srgbClr val="000000"/>
                </a:solidFill>
                <a:latin typeface="Arial" panose="020B0604020202020204" pitchFamily="34" charset="0"/>
                <a:cs typeface="DejaVu Sans" charset="0"/>
              </a:defRPr>
            </a:lvl3pPr>
            <a:lvl4pPr>
              <a:tabLst>
                <a:tab pos="449263" algn="l"/>
                <a:tab pos="898525" algn="l"/>
                <a:tab pos="1347788" algn="l"/>
                <a:tab pos="1797050" algn="l"/>
                <a:tab pos="2246313" algn="l"/>
              </a:tabLst>
              <a:defRPr>
                <a:solidFill>
                  <a:srgbClr val="000000"/>
                </a:solidFill>
                <a:latin typeface="Arial" panose="020B0604020202020204" pitchFamily="34" charset="0"/>
                <a:cs typeface="DejaVu Sans" charset="0"/>
              </a:defRPr>
            </a:lvl4pPr>
            <a:lvl5pPr>
              <a:tabLst>
                <a:tab pos="449263" algn="l"/>
                <a:tab pos="898525" algn="l"/>
                <a:tab pos="1347788" algn="l"/>
                <a:tab pos="1797050" algn="l"/>
                <a:tab pos="2246313" algn="l"/>
              </a:tabLst>
              <a:defRPr>
                <a:solidFill>
                  <a:srgbClr val="000000"/>
                </a:solidFill>
                <a:latin typeface="Arial" panose="020B0604020202020204" pitchFamily="34" charset="0"/>
                <a:cs typeface="DejaVu Sans"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Arial" panose="020B0604020202020204" pitchFamily="34" charset="0"/>
                <a:cs typeface="DejaVu Sans"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Arial" panose="020B0604020202020204" pitchFamily="34" charset="0"/>
                <a:cs typeface="DejaVu Sans"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Arial" panose="020B0604020202020204" pitchFamily="34" charset="0"/>
                <a:cs typeface="DejaVu Sans"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Arial" panose="020B0604020202020204" pitchFamily="34" charset="0"/>
                <a:cs typeface="DejaVu Sans" charset="0"/>
              </a:defRPr>
            </a:lvl9pPr>
          </a:lstStyle>
          <a:p>
            <a:r>
              <a:rPr lang="en-AU" altLang="zh-CN" dirty="0"/>
              <a:t>The structure of the RNN which I made is 1 Embedding layer, for putting the data into  model, 1 Recurrent  hidden Layers and 1 fully connected output layer.</a:t>
            </a:r>
          </a:p>
        </p:txBody>
      </p:sp>
      <p:sp>
        <p:nvSpPr>
          <p:cNvPr id="14" name="Text Box 5">
            <a:extLst>
              <a:ext uri="{FF2B5EF4-FFF2-40B4-BE49-F238E27FC236}">
                <a16:creationId xmlns:a16="http://schemas.microsoft.com/office/drawing/2014/main" id="{A873B735-56C2-4E45-833D-249D50AA0B3D}"/>
              </a:ext>
            </a:extLst>
          </p:cNvPr>
          <p:cNvSpPr txBox="1">
            <a:spLocks noChangeArrowheads="1"/>
          </p:cNvSpPr>
          <p:nvPr/>
        </p:nvSpPr>
        <p:spPr bwMode="auto">
          <a:xfrm>
            <a:off x="4059079" y="5536848"/>
            <a:ext cx="8140302" cy="1370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1002" rIns="90000" bIns="45000"/>
          <a:lstStyle>
            <a:lvl1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DejaVu Sans" charset="0"/>
              </a:defRPr>
            </a:lvl1pPr>
            <a:lvl2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DejaVu Sans" charset="0"/>
              </a:defRPr>
            </a:lvl2pPr>
            <a:lvl3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DejaVu Sans" charset="0"/>
              </a:defRPr>
            </a:lvl3pPr>
            <a:lvl4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DejaVu Sans" charset="0"/>
              </a:defRPr>
            </a:lvl4pPr>
            <a:lvl5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DejaVu Sans"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DejaVu Sans"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DejaVu Sans"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DejaVu Sans"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DejaVu Sans" charset="0"/>
              </a:defRPr>
            </a:lvl9pPr>
          </a:lstStyle>
          <a:p>
            <a:r>
              <a:rPr lang="en-AU" altLang="zh-CN" dirty="0"/>
              <a:t>Make the batch size smaller to prevent from Out Of Memory, RNN takes more memory than DNN </a:t>
            </a:r>
          </a:p>
        </p:txBody>
      </p:sp>
      <p:pic>
        <p:nvPicPr>
          <p:cNvPr id="16" name="Picture 4">
            <a:extLst>
              <a:ext uri="{FF2B5EF4-FFF2-40B4-BE49-F238E27FC236}">
                <a16:creationId xmlns:a16="http://schemas.microsoft.com/office/drawing/2014/main" id="{54E7D810-545A-4734-AAFC-1E5A8A8973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0863" y="980427"/>
            <a:ext cx="4025900" cy="18811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7" name="图片 16">
            <a:extLst>
              <a:ext uri="{FF2B5EF4-FFF2-40B4-BE49-F238E27FC236}">
                <a16:creationId xmlns:a16="http://schemas.microsoft.com/office/drawing/2014/main" id="{F3143D0F-A658-42DD-B170-84A0E8DAECBB}"/>
              </a:ext>
            </a:extLst>
          </p:cNvPr>
          <p:cNvPicPr>
            <a:picLocks noChangeAspect="1"/>
          </p:cNvPicPr>
          <p:nvPr/>
        </p:nvPicPr>
        <p:blipFill>
          <a:blip r:embed="rId4"/>
          <a:stretch>
            <a:fillRect/>
          </a:stretch>
        </p:blipFill>
        <p:spPr>
          <a:xfrm>
            <a:off x="1259893" y="2387799"/>
            <a:ext cx="835224" cy="713294"/>
          </a:xfrm>
          <a:prstGeom prst="rect">
            <a:avLst/>
          </a:prstGeom>
        </p:spPr>
      </p:pic>
    </p:spTree>
    <p:extLst>
      <p:ext uri="{BB962C8B-B14F-4D97-AF65-F5344CB8AC3E}">
        <p14:creationId xmlns:p14="http://schemas.microsoft.com/office/powerpoint/2010/main" val="14153612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845FC-6A52-4941-B69C-F21AD76D270F}"/>
              </a:ext>
            </a:extLst>
          </p:cNvPr>
          <p:cNvSpPr>
            <a:spLocks noGrp="1"/>
          </p:cNvSpPr>
          <p:nvPr>
            <p:ph type="title"/>
          </p:nvPr>
        </p:nvSpPr>
        <p:spPr>
          <a:xfrm>
            <a:off x="1259893" y="3101093"/>
            <a:ext cx="2454052" cy="3029344"/>
          </a:xfrm>
        </p:spPr>
        <p:txBody>
          <a:bodyPr>
            <a:normAutofit/>
          </a:bodyPr>
          <a:lstStyle/>
          <a:p>
            <a:r>
              <a:rPr lang="en-AU" altLang="zh-CN" sz="3200" b="1" dirty="0">
                <a:solidFill>
                  <a:srgbClr val="7030A0"/>
                </a:solidFill>
              </a:rPr>
              <a:t>RNN </a:t>
            </a:r>
            <a:br>
              <a:rPr lang="en-AU" altLang="zh-CN" sz="3200" b="1" dirty="0">
                <a:solidFill>
                  <a:srgbClr val="7030A0"/>
                </a:solidFill>
              </a:rPr>
            </a:br>
            <a:r>
              <a:rPr lang="en-AU" altLang="zh-CN" sz="3200" b="1" dirty="0">
                <a:solidFill>
                  <a:srgbClr val="7030A0"/>
                </a:solidFill>
              </a:rPr>
              <a:t>model (ii)</a:t>
            </a:r>
          </a:p>
        </p:txBody>
      </p:sp>
      <p:pic>
        <p:nvPicPr>
          <p:cNvPr id="13" name="Picture 2">
            <a:extLst>
              <a:ext uri="{FF2B5EF4-FFF2-40B4-BE49-F238E27FC236}">
                <a16:creationId xmlns:a16="http://schemas.microsoft.com/office/drawing/2014/main" id="{3F36A9F1-6DFF-40BE-A305-B9DEA88B1D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462" y="965392"/>
            <a:ext cx="8132919" cy="442901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图片 6">
            <a:extLst>
              <a:ext uri="{FF2B5EF4-FFF2-40B4-BE49-F238E27FC236}">
                <a16:creationId xmlns:a16="http://schemas.microsoft.com/office/drawing/2014/main" id="{D90374FD-FCD5-49CC-B0B9-42D3CD99E46E}"/>
              </a:ext>
            </a:extLst>
          </p:cNvPr>
          <p:cNvPicPr>
            <a:picLocks noChangeAspect="1"/>
          </p:cNvPicPr>
          <p:nvPr/>
        </p:nvPicPr>
        <p:blipFill>
          <a:blip r:embed="rId3"/>
          <a:stretch>
            <a:fillRect/>
          </a:stretch>
        </p:blipFill>
        <p:spPr>
          <a:xfrm>
            <a:off x="1259893" y="2387799"/>
            <a:ext cx="835224" cy="713294"/>
          </a:xfrm>
          <a:prstGeom prst="rect">
            <a:avLst/>
          </a:prstGeom>
        </p:spPr>
      </p:pic>
    </p:spTree>
    <p:extLst>
      <p:ext uri="{BB962C8B-B14F-4D97-AF65-F5344CB8AC3E}">
        <p14:creationId xmlns:p14="http://schemas.microsoft.com/office/powerpoint/2010/main" val="8017486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74F3A-36FC-4427-8463-73AC5985660E}"/>
              </a:ext>
            </a:extLst>
          </p:cNvPr>
          <p:cNvSpPr>
            <a:spLocks noGrp="1"/>
          </p:cNvSpPr>
          <p:nvPr>
            <p:ph type="title"/>
          </p:nvPr>
        </p:nvSpPr>
        <p:spPr>
          <a:xfrm>
            <a:off x="1259893" y="3101093"/>
            <a:ext cx="2454052" cy="3029344"/>
          </a:xfrm>
        </p:spPr>
        <p:txBody>
          <a:bodyPr>
            <a:normAutofit/>
          </a:bodyPr>
          <a:lstStyle/>
          <a:p>
            <a:r>
              <a:rPr lang="en-AU" altLang="zh-CN" sz="3200" b="1" dirty="0">
                <a:solidFill>
                  <a:srgbClr val="7030A0"/>
                </a:solidFill>
              </a:rPr>
              <a:t>CNN model (</a:t>
            </a:r>
            <a:r>
              <a:rPr lang="en-AU" altLang="zh-CN" sz="3200" b="1" dirty="0" err="1">
                <a:solidFill>
                  <a:srgbClr val="7030A0"/>
                </a:solidFill>
              </a:rPr>
              <a:t>i</a:t>
            </a:r>
            <a:r>
              <a:rPr lang="en-AU" altLang="zh-CN" sz="3200" b="1" dirty="0">
                <a:solidFill>
                  <a:srgbClr val="7030A0"/>
                </a:solidFill>
              </a:rPr>
              <a:t>)</a:t>
            </a:r>
          </a:p>
        </p:txBody>
      </p:sp>
      <p:graphicFrame>
        <p:nvGraphicFramePr>
          <p:cNvPr id="19" name="Content Placeholder 2">
            <a:extLst>
              <a:ext uri="{FF2B5EF4-FFF2-40B4-BE49-F238E27FC236}">
                <a16:creationId xmlns:a16="http://schemas.microsoft.com/office/drawing/2014/main" id="{BCC0A038-7DA3-4831-B633-48B36B460FAA}"/>
              </a:ext>
            </a:extLst>
          </p:cNvPr>
          <p:cNvGraphicFramePr>
            <a:graphicFrameLocks noGrp="1"/>
          </p:cNvGraphicFramePr>
          <p:nvPr>
            <p:ph idx="1"/>
          </p:nvPr>
        </p:nvGraphicFramePr>
        <p:xfrm>
          <a:off x="4059080" y="0"/>
          <a:ext cx="8132920" cy="33472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a:extLst>
              <a:ext uri="{FF2B5EF4-FFF2-40B4-BE49-F238E27FC236}">
                <a16:creationId xmlns:a16="http://schemas.microsoft.com/office/drawing/2014/main" id="{B625B80A-16A8-4AA6-B3CD-D588707606CA}"/>
              </a:ext>
            </a:extLst>
          </p:cNvPr>
          <p:cNvSpPr/>
          <p:nvPr/>
        </p:nvSpPr>
        <p:spPr>
          <a:xfrm>
            <a:off x="4059080" y="3292180"/>
            <a:ext cx="2894203" cy="923330"/>
          </a:xfrm>
          <a:prstGeom prst="rect">
            <a:avLst/>
          </a:prstGeom>
        </p:spPr>
        <p:txBody>
          <a:bodyPr wrap="square">
            <a:spAutoFit/>
          </a:bodyPr>
          <a:lstStyle/>
          <a:p>
            <a:r>
              <a:rPr lang="en-AU" altLang="zh-CN" dirty="0"/>
              <a:t>Convolution layer is like an eye scanning an area</a:t>
            </a:r>
          </a:p>
        </p:txBody>
      </p:sp>
      <p:pic>
        <p:nvPicPr>
          <p:cNvPr id="8" name="Picture 7">
            <a:extLst>
              <a:ext uri="{FF2B5EF4-FFF2-40B4-BE49-F238E27FC236}">
                <a16:creationId xmlns:a16="http://schemas.microsoft.com/office/drawing/2014/main" id="{58B611C6-9AF2-4062-9BDD-996CB41941B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6247" y="3347207"/>
            <a:ext cx="1024342" cy="108703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矩形 3">
            <a:extLst>
              <a:ext uri="{FF2B5EF4-FFF2-40B4-BE49-F238E27FC236}">
                <a16:creationId xmlns:a16="http://schemas.microsoft.com/office/drawing/2014/main" id="{502F49DE-360E-4EC7-9A5E-25E3F364FD69}"/>
              </a:ext>
            </a:extLst>
          </p:cNvPr>
          <p:cNvSpPr/>
          <p:nvPr/>
        </p:nvSpPr>
        <p:spPr>
          <a:xfrm>
            <a:off x="4059080" y="4215510"/>
            <a:ext cx="6096000" cy="2031325"/>
          </a:xfrm>
          <a:prstGeom prst="rect">
            <a:avLst/>
          </a:prstGeom>
        </p:spPr>
        <p:txBody>
          <a:bodyPr>
            <a:spAutoFit/>
          </a:bodyPr>
          <a:lstStyle/>
          <a:p>
            <a:r>
              <a:rPr lang="en-AU" altLang="zh-CN" dirty="0"/>
              <a:t>Max</a:t>
            </a:r>
            <a:r>
              <a:rPr lang="en-US" altLang="zh-CN" dirty="0"/>
              <a:t>-</a:t>
            </a:r>
            <a:r>
              <a:rPr lang="en-AU" altLang="zh-CN" dirty="0"/>
              <a:t>pooling layer has two main functions:</a:t>
            </a:r>
          </a:p>
          <a:p>
            <a:pPr>
              <a:buFont typeface="Times New Roman" panose="02020603050405020304" pitchFamily="18" charset="0"/>
              <a:buAutoNum type="arabicPeriod"/>
            </a:pPr>
            <a:r>
              <a:rPr lang="en-AU" altLang="zh-CN" dirty="0"/>
              <a:t>Invariance, this invariance including translation, rotation, scale</a:t>
            </a:r>
          </a:p>
          <a:p>
            <a:pPr>
              <a:buFont typeface="Times New Roman" panose="02020603050405020304" pitchFamily="18" charset="0"/>
              <a:buAutoNum type="arabicPeriod"/>
            </a:pPr>
            <a:r>
              <a:rPr lang="en-AU" altLang="zh-CN" dirty="0"/>
              <a:t>Retain the main features while reducing parameters (dimension reduction, the effect similar to PCA) and calculations, preventing over-fitting and improving the model generalization ability</a:t>
            </a:r>
          </a:p>
        </p:txBody>
      </p:sp>
      <p:sp>
        <p:nvSpPr>
          <p:cNvPr id="5" name="矩形 4">
            <a:extLst>
              <a:ext uri="{FF2B5EF4-FFF2-40B4-BE49-F238E27FC236}">
                <a16:creationId xmlns:a16="http://schemas.microsoft.com/office/drawing/2014/main" id="{51813A66-D1C4-40D3-8930-3FCD0DE58946}"/>
              </a:ext>
            </a:extLst>
          </p:cNvPr>
          <p:cNvSpPr/>
          <p:nvPr/>
        </p:nvSpPr>
        <p:spPr>
          <a:xfrm>
            <a:off x="4059080" y="6229252"/>
            <a:ext cx="6096000" cy="646331"/>
          </a:xfrm>
          <a:prstGeom prst="rect">
            <a:avLst/>
          </a:prstGeom>
        </p:spPr>
        <p:txBody>
          <a:bodyPr>
            <a:spAutoFit/>
          </a:bodyPr>
          <a:lstStyle/>
          <a:p>
            <a:r>
              <a:rPr lang="en-AU" altLang="zh-CN" dirty="0"/>
              <a:t>Before put the data to the dense layer, data need to be flattened</a:t>
            </a:r>
          </a:p>
        </p:txBody>
      </p:sp>
      <p:pic>
        <p:nvPicPr>
          <p:cNvPr id="11" name="图片 10">
            <a:extLst>
              <a:ext uri="{FF2B5EF4-FFF2-40B4-BE49-F238E27FC236}">
                <a16:creationId xmlns:a16="http://schemas.microsoft.com/office/drawing/2014/main" id="{FB7FB8FA-2F1E-4AC2-9684-85CB34DE7CC5}"/>
              </a:ext>
            </a:extLst>
          </p:cNvPr>
          <p:cNvPicPr>
            <a:picLocks noChangeAspect="1"/>
          </p:cNvPicPr>
          <p:nvPr/>
        </p:nvPicPr>
        <p:blipFill>
          <a:blip r:embed="rId8"/>
          <a:stretch>
            <a:fillRect/>
          </a:stretch>
        </p:blipFill>
        <p:spPr>
          <a:xfrm>
            <a:off x="1259893" y="2387799"/>
            <a:ext cx="835224" cy="713294"/>
          </a:xfrm>
          <a:prstGeom prst="rect">
            <a:avLst/>
          </a:prstGeom>
        </p:spPr>
      </p:pic>
    </p:spTree>
    <p:extLst>
      <p:ext uri="{BB962C8B-B14F-4D97-AF65-F5344CB8AC3E}">
        <p14:creationId xmlns:p14="http://schemas.microsoft.com/office/powerpoint/2010/main" val="37848776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12A48-361D-41C0-810B-8EDDE216F07B}"/>
              </a:ext>
            </a:extLst>
          </p:cNvPr>
          <p:cNvSpPr>
            <a:spLocks noGrp="1"/>
          </p:cNvSpPr>
          <p:nvPr>
            <p:ph type="title"/>
          </p:nvPr>
        </p:nvSpPr>
        <p:spPr>
          <a:xfrm>
            <a:off x="1259893" y="3101093"/>
            <a:ext cx="2454052" cy="3029344"/>
          </a:xfrm>
        </p:spPr>
        <p:txBody>
          <a:bodyPr>
            <a:normAutofit/>
          </a:bodyPr>
          <a:lstStyle/>
          <a:p>
            <a:r>
              <a:rPr lang="en-AU" sz="3200" b="1" dirty="0">
                <a:solidFill>
                  <a:srgbClr val="7030A0"/>
                </a:solidFill>
              </a:rPr>
              <a:t>CNN model (ii)</a:t>
            </a:r>
          </a:p>
        </p:txBody>
      </p:sp>
      <p:graphicFrame>
        <p:nvGraphicFramePr>
          <p:cNvPr id="5" name="Content Placeholder 2">
            <a:extLst>
              <a:ext uri="{FF2B5EF4-FFF2-40B4-BE49-F238E27FC236}">
                <a16:creationId xmlns:a16="http://schemas.microsoft.com/office/drawing/2014/main" id="{C9B5517E-1F3B-4E59-AA14-B3A3BFBF514C}"/>
              </a:ext>
            </a:extLst>
          </p:cNvPr>
          <p:cNvGraphicFramePr>
            <a:graphicFrameLocks noGrp="1"/>
          </p:cNvGraphicFramePr>
          <p:nvPr>
            <p:ph idx="1"/>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3">
            <a:extLst>
              <a:ext uri="{FF2B5EF4-FFF2-40B4-BE49-F238E27FC236}">
                <a16:creationId xmlns:a16="http://schemas.microsoft.com/office/drawing/2014/main" id="{7278FBB2-3867-4470-A6A9-90B819036C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2606" y="826295"/>
            <a:ext cx="6652012" cy="141628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2">
            <a:extLst>
              <a:ext uri="{FF2B5EF4-FFF2-40B4-BE49-F238E27FC236}">
                <a16:creationId xmlns:a16="http://schemas.microsoft.com/office/drawing/2014/main" id="{B37E54EC-37FE-4831-9027-AE42A2A27D7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94467" y="2787263"/>
            <a:ext cx="6481428" cy="290932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图片 8">
            <a:extLst>
              <a:ext uri="{FF2B5EF4-FFF2-40B4-BE49-F238E27FC236}">
                <a16:creationId xmlns:a16="http://schemas.microsoft.com/office/drawing/2014/main" id="{CD35E3F0-6BE4-455F-BEB4-66C4B6D916B3}"/>
              </a:ext>
            </a:extLst>
          </p:cNvPr>
          <p:cNvPicPr>
            <a:picLocks noChangeAspect="1"/>
          </p:cNvPicPr>
          <p:nvPr/>
        </p:nvPicPr>
        <p:blipFill>
          <a:blip r:embed="rId9"/>
          <a:stretch>
            <a:fillRect/>
          </a:stretch>
        </p:blipFill>
        <p:spPr>
          <a:xfrm>
            <a:off x="1259893" y="2387799"/>
            <a:ext cx="835224" cy="713294"/>
          </a:xfrm>
          <a:prstGeom prst="rect">
            <a:avLst/>
          </a:prstGeom>
        </p:spPr>
      </p:pic>
    </p:spTree>
    <p:extLst>
      <p:ext uri="{BB962C8B-B14F-4D97-AF65-F5344CB8AC3E}">
        <p14:creationId xmlns:p14="http://schemas.microsoft.com/office/powerpoint/2010/main" val="14073195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3207B-F40F-495C-AC00-0ADFF235FBDC}"/>
              </a:ext>
            </a:extLst>
          </p:cNvPr>
          <p:cNvSpPr>
            <a:spLocks noGrp="1"/>
          </p:cNvSpPr>
          <p:nvPr>
            <p:ph type="title"/>
          </p:nvPr>
        </p:nvSpPr>
        <p:spPr/>
        <p:txBody>
          <a:bodyPr/>
          <a:lstStyle/>
          <a:p>
            <a:r>
              <a:rPr lang="en-AU" dirty="0"/>
              <a:t>Comparison for the models</a:t>
            </a:r>
          </a:p>
        </p:txBody>
      </p:sp>
      <p:sp>
        <p:nvSpPr>
          <p:cNvPr id="3" name="Content Placeholder 2">
            <a:extLst>
              <a:ext uri="{FF2B5EF4-FFF2-40B4-BE49-F238E27FC236}">
                <a16:creationId xmlns:a16="http://schemas.microsoft.com/office/drawing/2014/main" id="{41ABC1C4-504F-417E-9C3E-213B1718F567}"/>
              </a:ext>
            </a:extLst>
          </p:cNvPr>
          <p:cNvSpPr>
            <a:spLocks noGrp="1"/>
          </p:cNvSpPr>
          <p:nvPr>
            <p:ph idx="1"/>
          </p:nvPr>
        </p:nvSpPr>
        <p:spPr>
          <a:xfrm>
            <a:off x="1192696" y="1581980"/>
            <a:ext cx="10152890" cy="3371021"/>
          </a:xfrm>
        </p:spPr>
        <p:txBody>
          <a:bodyPr>
            <a:normAutofit fontScale="25000" lnSpcReduction="20000"/>
          </a:bodyPr>
          <a:lstStyle/>
          <a:p>
            <a:r>
              <a:rPr lang="en-US" sz="12800" b="1" dirty="0">
                <a:solidFill>
                  <a:srgbClr val="7030A0"/>
                </a:solidFill>
                <a:latin typeface="Times New Roman" panose="02020603050405020304" pitchFamily="18" charset="0"/>
                <a:cs typeface="Times New Roman" panose="02020603050405020304" pitchFamily="18" charset="0"/>
              </a:rPr>
              <a:t>CNN specifically solves the image problem and can use its own feature extraction layer on the input layer, and finally use MLP to classify.</a:t>
            </a:r>
          </a:p>
          <a:p>
            <a:r>
              <a:rPr lang="en-US" sz="12800" b="1" dirty="0">
                <a:solidFill>
                  <a:srgbClr val="7030A0"/>
                </a:solidFill>
                <a:latin typeface="Times New Roman" panose="02020603050405020304" pitchFamily="18" charset="0"/>
                <a:cs typeface="Times New Roman" panose="02020603050405020304" pitchFamily="18" charset="0"/>
              </a:rPr>
              <a:t>RNN specifically solves the problem of time series, using extracted time-series information, placed after the feature extraction layer (such as CNN).</a:t>
            </a:r>
          </a:p>
          <a:p>
            <a:r>
              <a:rPr lang="en-US" sz="12800" b="1" dirty="0">
                <a:solidFill>
                  <a:srgbClr val="7030A0"/>
                </a:solidFill>
                <a:latin typeface="Times New Roman" panose="02020603050405020304" pitchFamily="18" charset="0"/>
                <a:cs typeface="Times New Roman" panose="02020603050405020304" pitchFamily="18" charset="0"/>
              </a:rPr>
              <a:t>DNN </a:t>
            </a:r>
          </a:p>
          <a:p>
            <a:pPr marL="342900" lvl="1" indent="-342900"/>
            <a:r>
              <a:rPr lang="en-US" sz="12800" b="1" dirty="0">
                <a:solidFill>
                  <a:srgbClr val="7030A0"/>
                </a:solidFill>
                <a:latin typeface="Times New Roman" panose="02020603050405020304" pitchFamily="18" charset="0"/>
                <a:cs typeface="Times New Roman" panose="02020603050405020304" pitchFamily="18" charset="0"/>
              </a:rPr>
              <a:t>it is more concentrate on the number of layers.</a:t>
            </a:r>
          </a:p>
          <a:p>
            <a:pPr marL="342900" lvl="1" indent="-342900"/>
            <a:r>
              <a:rPr lang="en-US" sz="12800" b="1" dirty="0">
                <a:solidFill>
                  <a:srgbClr val="7030A0"/>
                </a:solidFill>
                <a:latin typeface="Times New Roman" panose="02020603050405020304" pitchFamily="18" charset="0"/>
                <a:cs typeface="Times New Roman" panose="02020603050405020304" pitchFamily="18" charset="0"/>
              </a:rPr>
              <a:t>Expansion of the number of parameters.</a:t>
            </a:r>
          </a:p>
          <a:p>
            <a:pPr marL="342900" lvl="1" indent="-342900"/>
            <a:r>
              <a:rPr lang="en-US" sz="12800" b="1" dirty="0">
                <a:solidFill>
                  <a:srgbClr val="7030A0"/>
                </a:solidFill>
                <a:latin typeface="Times New Roman" panose="02020603050405020304" pitchFamily="18" charset="0"/>
                <a:cs typeface="Times New Roman" panose="02020603050405020304" pitchFamily="18" charset="0"/>
              </a:rPr>
              <a:t>Overfitting</a:t>
            </a:r>
          </a:p>
          <a:p>
            <a:pPr marL="342900" lvl="1" indent="-342900"/>
            <a:r>
              <a:rPr lang="en-US" sz="12800" b="1" dirty="0">
                <a:solidFill>
                  <a:srgbClr val="7030A0"/>
                </a:solidFill>
                <a:latin typeface="Times New Roman" panose="02020603050405020304" pitchFamily="18" charset="0"/>
                <a:cs typeface="Times New Roman" panose="02020603050405020304" pitchFamily="18" charset="0"/>
              </a:rPr>
              <a:t>Easy to fall into local optimum</a:t>
            </a:r>
          </a:p>
          <a:p>
            <a:endParaRPr lang="en-US" sz="3200" b="1" dirty="0">
              <a:solidFill>
                <a:srgbClr val="ED7D31">
                  <a:lumMod val="60000"/>
                  <a:lumOff val="40000"/>
                </a:srgbClr>
              </a:solidFill>
              <a:latin typeface="Times New Roman" panose="02020603050405020304" pitchFamily="18" charset="0"/>
              <a:cs typeface="Times New Roman" panose="02020603050405020304" pitchFamily="18" charset="0"/>
            </a:endParaRPr>
          </a:p>
          <a:p>
            <a:endParaRPr lang="en-US" sz="3200" b="1" dirty="0">
              <a:solidFill>
                <a:srgbClr val="ED7D31">
                  <a:lumMod val="60000"/>
                  <a:lumOff val="40000"/>
                </a:srgbClr>
              </a:solidFill>
              <a:latin typeface="Times New Roman" panose="02020603050405020304" pitchFamily="18" charset="0"/>
              <a:cs typeface="Times New Roman" panose="02020603050405020304" pitchFamily="18" charset="0"/>
            </a:endParaRPr>
          </a:p>
          <a:p>
            <a:endParaRPr lang="en-US" sz="3200" b="1" dirty="0">
              <a:solidFill>
                <a:srgbClr val="ED7D31">
                  <a:lumMod val="60000"/>
                  <a:lumOff val="40000"/>
                </a:srgb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52176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0373E-2682-4300-83E2-985EBF458376}"/>
              </a:ext>
            </a:extLst>
          </p:cNvPr>
          <p:cNvSpPr>
            <a:spLocks noGrp="1"/>
          </p:cNvSpPr>
          <p:nvPr>
            <p:ph type="title"/>
          </p:nvPr>
        </p:nvSpPr>
        <p:spPr>
          <a:xfrm>
            <a:off x="1259893" y="2358887"/>
            <a:ext cx="2454052" cy="3771550"/>
          </a:xfrm>
        </p:spPr>
        <p:txBody>
          <a:bodyPr>
            <a:normAutofit/>
          </a:bodyPr>
          <a:lstStyle/>
          <a:p>
            <a:r>
              <a:rPr lang="en-AU" sz="2800" b="1" dirty="0">
                <a:solidFill>
                  <a:srgbClr val="7030A0"/>
                </a:solidFill>
              </a:rPr>
              <a:t>Issues </a:t>
            </a:r>
            <a:br>
              <a:rPr lang="en-AU" sz="2800" b="1" dirty="0">
                <a:solidFill>
                  <a:srgbClr val="7030A0"/>
                </a:solidFill>
              </a:rPr>
            </a:br>
            <a:r>
              <a:rPr lang="en-AU" sz="2800" b="1" dirty="0">
                <a:solidFill>
                  <a:srgbClr val="7030A0"/>
                </a:solidFill>
              </a:rPr>
              <a:t>and related </a:t>
            </a:r>
            <a:br>
              <a:rPr lang="en-AU" sz="2800" b="1" dirty="0">
                <a:solidFill>
                  <a:srgbClr val="7030A0"/>
                </a:solidFill>
              </a:rPr>
            </a:br>
            <a:r>
              <a:rPr lang="en-AU" sz="2800" b="1" dirty="0">
                <a:solidFill>
                  <a:srgbClr val="7030A0"/>
                </a:solidFill>
              </a:rPr>
              <a:t>scale</a:t>
            </a:r>
            <a:br>
              <a:rPr lang="en-AU" sz="2800" b="1" dirty="0">
                <a:solidFill>
                  <a:srgbClr val="7030A0"/>
                </a:solidFill>
              </a:rPr>
            </a:br>
            <a:r>
              <a:rPr lang="en-AU" sz="2800" b="1" dirty="0">
                <a:solidFill>
                  <a:srgbClr val="7030A0"/>
                </a:solidFill>
              </a:rPr>
              <a:t>overview</a:t>
            </a:r>
            <a:br>
              <a:rPr lang="en-AU" sz="2700" b="1" dirty="0">
                <a:solidFill>
                  <a:schemeClr val="tx1"/>
                </a:solidFill>
              </a:rPr>
            </a:br>
            <a:endParaRPr lang="en-AU" sz="2700" b="1" dirty="0">
              <a:solidFill>
                <a:schemeClr val="tx1"/>
              </a:solidFill>
            </a:endParaRPr>
          </a:p>
        </p:txBody>
      </p:sp>
      <p:graphicFrame>
        <p:nvGraphicFramePr>
          <p:cNvPr id="6" name="Text Placeholder 3">
            <a:extLst>
              <a:ext uri="{FF2B5EF4-FFF2-40B4-BE49-F238E27FC236}">
                <a16:creationId xmlns:a16="http://schemas.microsoft.com/office/drawing/2014/main" id="{2C38F072-70B3-4619-833B-83A15E15FC00}"/>
              </a:ext>
            </a:extLst>
          </p:cNvPr>
          <p:cNvGraphicFramePr>
            <a:graphicFrameLocks noGrp="1"/>
          </p:cNvGraphicFramePr>
          <p:nvPr>
            <p:ph idx="1"/>
            <p:extLst>
              <p:ext uri="{D42A27DB-BD31-4B8C-83A1-F6EECF244321}">
                <p14:modId xmlns:p14="http://schemas.microsoft.com/office/powerpoint/2010/main" val="1015455926"/>
              </p:ext>
            </p:extLst>
          </p:nvPr>
        </p:nvGraphicFramePr>
        <p:xfrm>
          <a:off x="4713144" y="119271"/>
          <a:ext cx="6832212" cy="54333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a:extLst>
              <a:ext uri="{FF2B5EF4-FFF2-40B4-BE49-F238E27FC236}">
                <a16:creationId xmlns:a16="http://schemas.microsoft.com/office/drawing/2014/main" id="{1E7FBA37-27D9-4593-B31C-58AFB5B9795D}"/>
              </a:ext>
            </a:extLst>
          </p:cNvPr>
          <p:cNvSpPr txBox="1"/>
          <p:nvPr/>
        </p:nvSpPr>
        <p:spPr>
          <a:xfrm>
            <a:off x="5009322" y="5844209"/>
            <a:ext cx="6832212" cy="702365"/>
          </a:xfrm>
          <a:prstGeom prst="rect">
            <a:avLst/>
          </a:prstGeom>
          <a:noFill/>
        </p:spPr>
        <p:txBody>
          <a:bodyPr wrap="square" rtlCol="0">
            <a:spAutoFit/>
          </a:bodyPr>
          <a:lstStyle/>
          <a:p>
            <a:endParaRPr lang="en-US" dirty="0"/>
          </a:p>
        </p:txBody>
      </p:sp>
      <p:sp>
        <p:nvSpPr>
          <p:cNvPr id="9" name="Freeform 19">
            <a:extLst>
              <a:ext uri="{FF2B5EF4-FFF2-40B4-BE49-F238E27FC236}">
                <a16:creationId xmlns:a16="http://schemas.microsoft.com/office/drawing/2014/main" id="{D2518E27-78B1-435B-BE2E-0425661EA999}"/>
              </a:ext>
            </a:extLst>
          </p:cNvPr>
          <p:cNvSpPr>
            <a:spLocks noEditPoints="1"/>
          </p:cNvSpPr>
          <p:nvPr/>
        </p:nvSpPr>
        <p:spPr bwMode="auto">
          <a:xfrm>
            <a:off x="1259893" y="1649311"/>
            <a:ext cx="831983" cy="709576"/>
          </a:xfrm>
          <a:custGeom>
            <a:avLst/>
            <a:gdLst>
              <a:gd name="T0" fmla="*/ 261 w 512"/>
              <a:gd name="T1" fmla="*/ 3 h 504"/>
              <a:gd name="T2" fmla="*/ 227 w 512"/>
              <a:gd name="T3" fmla="*/ 2 h 504"/>
              <a:gd name="T4" fmla="*/ 265 w 512"/>
              <a:gd name="T5" fmla="*/ 266 h 504"/>
              <a:gd name="T6" fmla="*/ 1 w 512"/>
              <a:gd name="T7" fmla="*/ 227 h 504"/>
              <a:gd name="T8" fmla="*/ 3 w 512"/>
              <a:gd name="T9" fmla="*/ 261 h 504"/>
              <a:gd name="T10" fmla="*/ 45 w 512"/>
              <a:gd name="T11" fmla="*/ 298 h 504"/>
              <a:gd name="T12" fmla="*/ 326 w 512"/>
              <a:gd name="T13" fmla="*/ 327 h 504"/>
              <a:gd name="T14" fmla="*/ 326 w 512"/>
              <a:gd name="T15" fmla="*/ 326 h 504"/>
              <a:gd name="T16" fmla="*/ 327 w 512"/>
              <a:gd name="T17" fmla="*/ 327 h 504"/>
              <a:gd name="T18" fmla="*/ 297 w 512"/>
              <a:gd name="T19" fmla="*/ 45 h 504"/>
              <a:gd name="T20" fmla="*/ 261 w 512"/>
              <a:gd name="T21" fmla="*/ 3 h 504"/>
              <a:gd name="T22" fmla="*/ 299 w 512"/>
              <a:gd name="T23" fmla="*/ 300 h 504"/>
              <a:gd name="T24" fmla="*/ 278 w 512"/>
              <a:gd name="T25" fmla="*/ 300 h 504"/>
              <a:gd name="T26" fmla="*/ 278 w 512"/>
              <a:gd name="T27" fmla="*/ 279 h 504"/>
              <a:gd name="T28" fmla="*/ 299 w 512"/>
              <a:gd name="T29" fmla="*/ 279 h 504"/>
              <a:gd name="T30" fmla="*/ 299 w 512"/>
              <a:gd name="T31" fmla="*/ 300 h 504"/>
              <a:gd name="T32" fmla="*/ 258 w 512"/>
              <a:gd name="T33" fmla="*/ 370 h 504"/>
              <a:gd name="T34" fmla="*/ 258 w 512"/>
              <a:gd name="T35" fmla="*/ 475 h 504"/>
              <a:gd name="T36" fmla="*/ 363 w 512"/>
              <a:gd name="T37" fmla="*/ 475 h 504"/>
              <a:gd name="T38" fmla="*/ 364 w 512"/>
              <a:gd name="T39" fmla="*/ 370 h 504"/>
              <a:gd name="T40" fmla="*/ 258 w 512"/>
              <a:gd name="T41" fmla="*/ 370 h 504"/>
              <a:gd name="T42" fmla="*/ 338 w 512"/>
              <a:gd name="T43" fmla="*/ 450 h 504"/>
              <a:gd name="T44" fmla="*/ 283 w 512"/>
              <a:gd name="T45" fmla="*/ 450 h 504"/>
              <a:gd name="T46" fmla="*/ 283 w 512"/>
              <a:gd name="T47" fmla="*/ 395 h 504"/>
              <a:gd name="T48" fmla="*/ 338 w 512"/>
              <a:gd name="T49" fmla="*/ 395 h 504"/>
              <a:gd name="T50" fmla="*/ 338 w 512"/>
              <a:gd name="T51" fmla="*/ 450 h 504"/>
              <a:gd name="T52" fmla="*/ 378 w 512"/>
              <a:gd name="T53" fmla="*/ 250 h 504"/>
              <a:gd name="T54" fmla="*/ 378 w 512"/>
              <a:gd name="T55" fmla="*/ 355 h 504"/>
              <a:gd name="T56" fmla="*/ 483 w 512"/>
              <a:gd name="T57" fmla="*/ 355 h 504"/>
              <a:gd name="T58" fmla="*/ 483 w 512"/>
              <a:gd name="T59" fmla="*/ 250 h 504"/>
              <a:gd name="T60" fmla="*/ 378 w 512"/>
              <a:gd name="T61" fmla="*/ 250 h 504"/>
              <a:gd name="T62" fmla="*/ 458 w 512"/>
              <a:gd name="T63" fmla="*/ 330 h 504"/>
              <a:gd name="T64" fmla="*/ 403 w 512"/>
              <a:gd name="T65" fmla="*/ 330 h 504"/>
              <a:gd name="T66" fmla="*/ 403 w 512"/>
              <a:gd name="T67" fmla="*/ 275 h 504"/>
              <a:gd name="T68" fmla="*/ 458 w 512"/>
              <a:gd name="T69" fmla="*/ 275 h 504"/>
              <a:gd name="T70" fmla="*/ 458 w 512"/>
              <a:gd name="T71" fmla="*/ 33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2" h="504">
                <a:moveTo>
                  <a:pt x="261" y="3"/>
                </a:moveTo>
                <a:cubicBezTo>
                  <a:pt x="251" y="1"/>
                  <a:pt x="236" y="0"/>
                  <a:pt x="227" y="2"/>
                </a:cubicBezTo>
                <a:cubicBezTo>
                  <a:pt x="226" y="4"/>
                  <a:pt x="253" y="181"/>
                  <a:pt x="265" y="266"/>
                </a:cubicBezTo>
                <a:cubicBezTo>
                  <a:pt x="180" y="253"/>
                  <a:pt x="3" y="226"/>
                  <a:pt x="1" y="227"/>
                </a:cubicBezTo>
                <a:cubicBezTo>
                  <a:pt x="0" y="236"/>
                  <a:pt x="0" y="251"/>
                  <a:pt x="3" y="261"/>
                </a:cubicBezTo>
                <a:cubicBezTo>
                  <a:pt x="9" y="283"/>
                  <a:pt x="25" y="296"/>
                  <a:pt x="45" y="298"/>
                </a:cubicBezTo>
                <a:cubicBezTo>
                  <a:pt x="116" y="305"/>
                  <a:pt x="326" y="327"/>
                  <a:pt x="326" y="327"/>
                </a:cubicBezTo>
                <a:cubicBezTo>
                  <a:pt x="326" y="326"/>
                  <a:pt x="326" y="326"/>
                  <a:pt x="326" y="326"/>
                </a:cubicBezTo>
                <a:cubicBezTo>
                  <a:pt x="327" y="327"/>
                  <a:pt x="327" y="327"/>
                  <a:pt x="327" y="327"/>
                </a:cubicBezTo>
                <a:cubicBezTo>
                  <a:pt x="327" y="327"/>
                  <a:pt x="304" y="117"/>
                  <a:pt x="297" y="45"/>
                </a:cubicBezTo>
                <a:cubicBezTo>
                  <a:pt x="295" y="25"/>
                  <a:pt x="283" y="9"/>
                  <a:pt x="261" y="3"/>
                </a:cubicBezTo>
                <a:close/>
                <a:moveTo>
                  <a:pt x="299" y="300"/>
                </a:moveTo>
                <a:cubicBezTo>
                  <a:pt x="293" y="306"/>
                  <a:pt x="284" y="306"/>
                  <a:pt x="278" y="300"/>
                </a:cubicBezTo>
                <a:cubicBezTo>
                  <a:pt x="272" y="294"/>
                  <a:pt x="272" y="285"/>
                  <a:pt x="278" y="279"/>
                </a:cubicBezTo>
                <a:cubicBezTo>
                  <a:pt x="284" y="274"/>
                  <a:pt x="293" y="274"/>
                  <a:pt x="299" y="279"/>
                </a:cubicBezTo>
                <a:cubicBezTo>
                  <a:pt x="304" y="285"/>
                  <a:pt x="304" y="294"/>
                  <a:pt x="299" y="300"/>
                </a:cubicBezTo>
                <a:close/>
                <a:moveTo>
                  <a:pt x="258" y="370"/>
                </a:moveTo>
                <a:cubicBezTo>
                  <a:pt x="229" y="399"/>
                  <a:pt x="229" y="446"/>
                  <a:pt x="258" y="475"/>
                </a:cubicBezTo>
                <a:cubicBezTo>
                  <a:pt x="287" y="504"/>
                  <a:pt x="334" y="504"/>
                  <a:pt x="363" y="475"/>
                </a:cubicBezTo>
                <a:cubicBezTo>
                  <a:pt x="392" y="446"/>
                  <a:pt x="393" y="399"/>
                  <a:pt x="364" y="370"/>
                </a:cubicBezTo>
                <a:cubicBezTo>
                  <a:pt x="334" y="341"/>
                  <a:pt x="287" y="341"/>
                  <a:pt x="258" y="370"/>
                </a:cubicBezTo>
                <a:close/>
                <a:moveTo>
                  <a:pt x="338" y="450"/>
                </a:moveTo>
                <a:cubicBezTo>
                  <a:pt x="323" y="465"/>
                  <a:pt x="298" y="465"/>
                  <a:pt x="283" y="450"/>
                </a:cubicBezTo>
                <a:cubicBezTo>
                  <a:pt x="268" y="435"/>
                  <a:pt x="268" y="410"/>
                  <a:pt x="283" y="395"/>
                </a:cubicBezTo>
                <a:cubicBezTo>
                  <a:pt x="298" y="380"/>
                  <a:pt x="323" y="380"/>
                  <a:pt x="338" y="395"/>
                </a:cubicBezTo>
                <a:cubicBezTo>
                  <a:pt x="353" y="410"/>
                  <a:pt x="353" y="435"/>
                  <a:pt x="338" y="450"/>
                </a:cubicBezTo>
                <a:close/>
                <a:moveTo>
                  <a:pt x="378" y="250"/>
                </a:moveTo>
                <a:cubicBezTo>
                  <a:pt x="349" y="279"/>
                  <a:pt x="349" y="326"/>
                  <a:pt x="378" y="355"/>
                </a:cubicBezTo>
                <a:cubicBezTo>
                  <a:pt x="407" y="384"/>
                  <a:pt x="454" y="385"/>
                  <a:pt x="483" y="355"/>
                </a:cubicBezTo>
                <a:cubicBezTo>
                  <a:pt x="512" y="326"/>
                  <a:pt x="512" y="279"/>
                  <a:pt x="483" y="250"/>
                </a:cubicBezTo>
                <a:cubicBezTo>
                  <a:pt x="454" y="221"/>
                  <a:pt x="407" y="221"/>
                  <a:pt x="378" y="250"/>
                </a:cubicBezTo>
                <a:close/>
                <a:moveTo>
                  <a:pt x="458" y="330"/>
                </a:moveTo>
                <a:cubicBezTo>
                  <a:pt x="443" y="345"/>
                  <a:pt x="418" y="345"/>
                  <a:pt x="403" y="330"/>
                </a:cubicBezTo>
                <a:cubicBezTo>
                  <a:pt x="388" y="315"/>
                  <a:pt x="388" y="290"/>
                  <a:pt x="403" y="275"/>
                </a:cubicBezTo>
                <a:cubicBezTo>
                  <a:pt x="418" y="260"/>
                  <a:pt x="443" y="260"/>
                  <a:pt x="458" y="275"/>
                </a:cubicBezTo>
                <a:cubicBezTo>
                  <a:pt x="473" y="290"/>
                  <a:pt x="473" y="315"/>
                  <a:pt x="458" y="330"/>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p>
            <a:endParaRPr lang="zh-CN" altLang="en-US" dirty="0">
              <a:solidFill>
                <a:schemeClr val="bg1"/>
              </a:solidFill>
            </a:endParaRPr>
          </a:p>
        </p:txBody>
      </p:sp>
    </p:spTree>
    <p:extLst>
      <p:ext uri="{BB962C8B-B14F-4D97-AF65-F5344CB8AC3E}">
        <p14:creationId xmlns:p14="http://schemas.microsoft.com/office/powerpoint/2010/main" val="22275008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3207B-F40F-495C-AC00-0ADFF235FBDC}"/>
              </a:ext>
            </a:extLst>
          </p:cNvPr>
          <p:cNvSpPr>
            <a:spLocks noGrp="1"/>
          </p:cNvSpPr>
          <p:nvPr>
            <p:ph type="title"/>
          </p:nvPr>
        </p:nvSpPr>
        <p:spPr/>
        <p:txBody>
          <a:bodyPr>
            <a:normAutofit/>
          </a:bodyPr>
          <a:lstStyle/>
          <a:p>
            <a:r>
              <a:rPr lang="en-AU" dirty="0"/>
              <a:t>Beside the given Dataset:</a:t>
            </a:r>
            <a:br>
              <a:rPr lang="en-AU" dirty="0"/>
            </a:br>
            <a:r>
              <a:rPr lang="en-AU" dirty="0"/>
              <a:t>Canada residential data project</a:t>
            </a:r>
          </a:p>
        </p:txBody>
      </p:sp>
      <p:sp>
        <p:nvSpPr>
          <p:cNvPr id="3" name="Content Placeholder 2">
            <a:extLst>
              <a:ext uri="{FF2B5EF4-FFF2-40B4-BE49-F238E27FC236}">
                <a16:creationId xmlns:a16="http://schemas.microsoft.com/office/drawing/2014/main" id="{41ABC1C4-504F-417E-9C3E-213B1718F567}"/>
              </a:ext>
            </a:extLst>
          </p:cNvPr>
          <p:cNvSpPr>
            <a:spLocks noGrp="1"/>
          </p:cNvSpPr>
          <p:nvPr>
            <p:ph idx="1"/>
          </p:nvPr>
        </p:nvSpPr>
        <p:spPr>
          <a:xfrm>
            <a:off x="1351722" y="2133600"/>
            <a:ext cx="10152890" cy="3371021"/>
          </a:xfrm>
        </p:spPr>
        <p:txBody>
          <a:bodyPr>
            <a:normAutofit/>
          </a:bodyPr>
          <a:lstStyle/>
          <a:p>
            <a:r>
              <a:rPr lang="en-US" sz="3200" b="1" dirty="0">
                <a:solidFill>
                  <a:srgbClr val="7030A0"/>
                </a:solidFill>
                <a:latin typeface="Times New Roman" panose="02020603050405020304" pitchFamily="18" charset="0"/>
                <a:cs typeface="Times New Roman" panose="02020603050405020304" pitchFamily="18" charset="0"/>
              </a:rPr>
              <a:t>Data collection from 1991 of residential addresses</a:t>
            </a:r>
            <a:r>
              <a:rPr lang="en-AU" sz="3200" b="1" dirty="0">
                <a:solidFill>
                  <a:srgbClr val="7030A0"/>
                </a:solidFill>
                <a:latin typeface="Times New Roman" panose="02020603050405020304" pitchFamily="18" charset="0"/>
                <a:cs typeface="Times New Roman" panose="02020603050405020304" pitchFamily="18" charset="0"/>
              </a:rPr>
              <a:t>.</a:t>
            </a:r>
          </a:p>
          <a:p>
            <a:r>
              <a:rPr lang="en-AU" sz="3200" b="1" dirty="0">
                <a:solidFill>
                  <a:srgbClr val="7030A0"/>
                </a:solidFill>
                <a:latin typeface="Times New Roman" panose="02020603050405020304" pitchFamily="18" charset="0"/>
                <a:cs typeface="Times New Roman" panose="02020603050405020304" pitchFamily="18" charset="0"/>
              </a:rPr>
              <a:t>Data linkage to other aspects of data.</a:t>
            </a:r>
          </a:p>
          <a:p>
            <a:r>
              <a:rPr lang="en-AU" sz="3200" b="1" dirty="0">
                <a:solidFill>
                  <a:srgbClr val="7030A0"/>
                </a:solidFill>
                <a:latin typeface="Times New Roman" panose="02020603050405020304" pitchFamily="18" charset="0"/>
                <a:cs typeface="Times New Roman" panose="02020603050405020304" pitchFamily="18" charset="0"/>
              </a:rPr>
              <a:t>6% correction from more than 2050,000 in pre-process.</a:t>
            </a:r>
          </a:p>
          <a:p>
            <a:r>
              <a:rPr lang="en-AU" sz="3200" b="1" dirty="0">
                <a:solidFill>
                  <a:srgbClr val="7030A0"/>
                </a:solidFill>
                <a:latin typeface="Times New Roman" panose="02020603050405020304" pitchFamily="18" charset="0"/>
                <a:cs typeface="Times New Roman" panose="02020603050405020304" pitchFamily="18" charset="0"/>
              </a:rPr>
              <a:t>Record linkage reduces from 2050,000 to 670,000!</a:t>
            </a:r>
          </a:p>
          <a:p>
            <a:r>
              <a:rPr lang="en-US" altLang="zh-CN" sz="3200" dirty="0">
                <a:ln w="0"/>
                <a:solidFill>
                  <a:schemeClr val="tx1"/>
                </a:solidFill>
                <a:effectLst>
                  <a:outerShdw blurRad="38100" dist="19050" dir="2700000" algn="tl" rotWithShape="0">
                    <a:schemeClr val="dk1">
                      <a:alpha val="40000"/>
                    </a:schemeClr>
                  </a:outerShdw>
                </a:effectLst>
              </a:rPr>
              <a:t>Hypothesis and similar issues : always welcome!</a:t>
            </a:r>
            <a:endParaRPr lang="zh-CN" altLang="en-US" sz="3200" dirty="0">
              <a:ln w="0"/>
              <a:solidFill>
                <a:schemeClr val="tx1"/>
              </a:solidFill>
              <a:effectLst>
                <a:outerShdw blurRad="38100" dist="19050" dir="2700000" algn="tl" rotWithShape="0">
                  <a:schemeClr val="dk1">
                    <a:alpha val="40000"/>
                  </a:schemeClr>
                </a:outerShdw>
              </a:effectLst>
            </a:endParaRPr>
          </a:p>
          <a:p>
            <a:endParaRPr lang="en-US" sz="3200" b="1" dirty="0">
              <a:solidFill>
                <a:srgbClr val="ED7D31">
                  <a:lumMod val="60000"/>
                  <a:lumOff val="40000"/>
                </a:srgb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00579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0373E-2682-4300-83E2-985EBF458376}"/>
              </a:ext>
            </a:extLst>
          </p:cNvPr>
          <p:cNvSpPr>
            <a:spLocks noGrp="1"/>
          </p:cNvSpPr>
          <p:nvPr>
            <p:ph type="title"/>
          </p:nvPr>
        </p:nvSpPr>
        <p:spPr>
          <a:xfrm>
            <a:off x="1259893" y="2358887"/>
            <a:ext cx="2454052" cy="3771550"/>
          </a:xfrm>
        </p:spPr>
        <p:txBody>
          <a:bodyPr>
            <a:normAutofit/>
          </a:bodyPr>
          <a:lstStyle/>
          <a:p>
            <a:r>
              <a:rPr lang="en-AU" sz="2700" b="1" dirty="0">
                <a:solidFill>
                  <a:srgbClr val="7030A0"/>
                </a:solidFill>
              </a:rPr>
              <a:t>Result </a:t>
            </a:r>
            <a:br>
              <a:rPr lang="en-AU" sz="2700" b="1" dirty="0">
                <a:solidFill>
                  <a:srgbClr val="7030A0"/>
                </a:solidFill>
              </a:rPr>
            </a:br>
            <a:r>
              <a:rPr lang="en-AU" sz="2700" b="1" dirty="0">
                <a:solidFill>
                  <a:srgbClr val="7030A0"/>
                </a:solidFill>
              </a:rPr>
              <a:t>summary</a:t>
            </a:r>
            <a:br>
              <a:rPr lang="en-AU" sz="2700" b="1" dirty="0">
                <a:solidFill>
                  <a:srgbClr val="7030A0"/>
                </a:solidFill>
              </a:rPr>
            </a:br>
            <a:r>
              <a:rPr lang="en-AU" sz="2700" b="1" dirty="0">
                <a:solidFill>
                  <a:srgbClr val="7030A0"/>
                </a:solidFill>
              </a:rPr>
              <a:t>and </a:t>
            </a:r>
            <a:br>
              <a:rPr lang="en-AU" sz="2700" b="1" dirty="0">
                <a:solidFill>
                  <a:srgbClr val="7030A0"/>
                </a:solidFill>
              </a:rPr>
            </a:br>
            <a:r>
              <a:rPr lang="en-AU" sz="2700" b="1" dirty="0">
                <a:solidFill>
                  <a:srgbClr val="7030A0"/>
                </a:solidFill>
              </a:rPr>
              <a:t>related</a:t>
            </a:r>
            <a:br>
              <a:rPr lang="en-AU" sz="2700" b="1" dirty="0">
                <a:solidFill>
                  <a:srgbClr val="7030A0"/>
                </a:solidFill>
              </a:rPr>
            </a:br>
            <a:r>
              <a:rPr lang="en-AU" sz="2700" b="1" dirty="0">
                <a:solidFill>
                  <a:srgbClr val="7030A0"/>
                </a:solidFill>
              </a:rPr>
              <a:t>explanation</a:t>
            </a:r>
            <a:br>
              <a:rPr lang="en-AU" sz="2700" b="1" dirty="0">
                <a:solidFill>
                  <a:schemeClr val="tx1"/>
                </a:solidFill>
              </a:rPr>
            </a:br>
            <a:endParaRPr lang="en-AU" sz="2700" b="1" dirty="0">
              <a:solidFill>
                <a:schemeClr val="tx1"/>
              </a:solidFill>
            </a:endParaRPr>
          </a:p>
        </p:txBody>
      </p:sp>
      <p:graphicFrame>
        <p:nvGraphicFramePr>
          <p:cNvPr id="6" name="Text Placeholder 3">
            <a:extLst>
              <a:ext uri="{FF2B5EF4-FFF2-40B4-BE49-F238E27FC236}">
                <a16:creationId xmlns:a16="http://schemas.microsoft.com/office/drawing/2014/main" id="{2C38F072-70B3-4619-833B-83A15E15FC00}"/>
              </a:ext>
            </a:extLst>
          </p:cNvPr>
          <p:cNvGraphicFramePr>
            <a:graphicFrameLocks noGrp="1"/>
          </p:cNvGraphicFramePr>
          <p:nvPr>
            <p:ph idx="1"/>
            <p:extLst>
              <p:ext uri="{D42A27DB-BD31-4B8C-83A1-F6EECF244321}">
                <p14:modId xmlns:p14="http://schemas.microsoft.com/office/powerpoint/2010/main" val="2266183668"/>
              </p:ext>
            </p:extLst>
          </p:nvPr>
        </p:nvGraphicFramePr>
        <p:xfrm>
          <a:off x="4713144" y="119271"/>
          <a:ext cx="6832212" cy="54333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a:extLst>
              <a:ext uri="{FF2B5EF4-FFF2-40B4-BE49-F238E27FC236}">
                <a16:creationId xmlns:a16="http://schemas.microsoft.com/office/drawing/2014/main" id="{1E7FBA37-27D9-4593-B31C-58AFB5B9795D}"/>
              </a:ext>
            </a:extLst>
          </p:cNvPr>
          <p:cNvSpPr txBox="1"/>
          <p:nvPr/>
        </p:nvSpPr>
        <p:spPr>
          <a:xfrm>
            <a:off x="5009322" y="5844209"/>
            <a:ext cx="6832212" cy="702365"/>
          </a:xfrm>
          <a:prstGeom prst="rect">
            <a:avLst/>
          </a:prstGeom>
          <a:noFill/>
        </p:spPr>
        <p:txBody>
          <a:bodyPr wrap="square" rtlCol="0">
            <a:spAutoFit/>
          </a:bodyPr>
          <a:lstStyle/>
          <a:p>
            <a:endParaRPr lang="en-US" dirty="0"/>
          </a:p>
        </p:txBody>
      </p:sp>
      <p:sp>
        <p:nvSpPr>
          <p:cNvPr id="8" name="文本框 7">
            <a:extLst>
              <a:ext uri="{FF2B5EF4-FFF2-40B4-BE49-F238E27FC236}">
                <a16:creationId xmlns:a16="http://schemas.microsoft.com/office/drawing/2014/main" id="{8ADCA809-90A3-48AA-BCB6-30C58EDC5BCA}"/>
              </a:ext>
            </a:extLst>
          </p:cNvPr>
          <p:cNvSpPr txBox="1"/>
          <p:nvPr/>
        </p:nvSpPr>
        <p:spPr>
          <a:xfrm>
            <a:off x="4795736" y="5835782"/>
            <a:ext cx="7944816" cy="1231106"/>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Data volume and precision increases,</a:t>
            </a:r>
          </a:p>
          <a:p>
            <a:r>
              <a:rPr lang="en-US" sz="2800" b="1" dirty="0">
                <a:solidFill>
                  <a:srgbClr val="FF0000"/>
                </a:solidFill>
                <a:latin typeface="Times New Roman" panose="02020603050405020304" pitchFamily="18" charset="0"/>
                <a:cs typeface="Times New Roman" panose="02020603050405020304" pitchFamily="18" charset="0"/>
              </a:rPr>
              <a:t>What about security scales?</a:t>
            </a:r>
            <a:endParaRPr lang="en-US" sz="2800" dirty="0">
              <a:solidFill>
                <a:srgbClr val="FF0000"/>
              </a:solidFill>
            </a:endParaRPr>
          </a:p>
          <a:p>
            <a:endParaRPr lang="en-US" dirty="0"/>
          </a:p>
        </p:txBody>
      </p:sp>
      <p:sp>
        <p:nvSpPr>
          <p:cNvPr id="9" name="Freeform 19">
            <a:extLst>
              <a:ext uri="{FF2B5EF4-FFF2-40B4-BE49-F238E27FC236}">
                <a16:creationId xmlns:a16="http://schemas.microsoft.com/office/drawing/2014/main" id="{D2518E27-78B1-435B-BE2E-0425661EA999}"/>
              </a:ext>
            </a:extLst>
          </p:cNvPr>
          <p:cNvSpPr>
            <a:spLocks noEditPoints="1"/>
          </p:cNvSpPr>
          <p:nvPr/>
        </p:nvSpPr>
        <p:spPr bwMode="auto">
          <a:xfrm>
            <a:off x="1259893" y="1649311"/>
            <a:ext cx="831983" cy="709576"/>
          </a:xfrm>
          <a:custGeom>
            <a:avLst/>
            <a:gdLst>
              <a:gd name="T0" fmla="*/ 261 w 512"/>
              <a:gd name="T1" fmla="*/ 3 h 504"/>
              <a:gd name="T2" fmla="*/ 227 w 512"/>
              <a:gd name="T3" fmla="*/ 2 h 504"/>
              <a:gd name="T4" fmla="*/ 265 w 512"/>
              <a:gd name="T5" fmla="*/ 266 h 504"/>
              <a:gd name="T6" fmla="*/ 1 w 512"/>
              <a:gd name="T7" fmla="*/ 227 h 504"/>
              <a:gd name="T8" fmla="*/ 3 w 512"/>
              <a:gd name="T9" fmla="*/ 261 h 504"/>
              <a:gd name="T10" fmla="*/ 45 w 512"/>
              <a:gd name="T11" fmla="*/ 298 h 504"/>
              <a:gd name="T12" fmla="*/ 326 w 512"/>
              <a:gd name="T13" fmla="*/ 327 h 504"/>
              <a:gd name="T14" fmla="*/ 326 w 512"/>
              <a:gd name="T15" fmla="*/ 326 h 504"/>
              <a:gd name="T16" fmla="*/ 327 w 512"/>
              <a:gd name="T17" fmla="*/ 327 h 504"/>
              <a:gd name="T18" fmla="*/ 297 w 512"/>
              <a:gd name="T19" fmla="*/ 45 h 504"/>
              <a:gd name="T20" fmla="*/ 261 w 512"/>
              <a:gd name="T21" fmla="*/ 3 h 504"/>
              <a:gd name="T22" fmla="*/ 299 w 512"/>
              <a:gd name="T23" fmla="*/ 300 h 504"/>
              <a:gd name="T24" fmla="*/ 278 w 512"/>
              <a:gd name="T25" fmla="*/ 300 h 504"/>
              <a:gd name="T26" fmla="*/ 278 w 512"/>
              <a:gd name="T27" fmla="*/ 279 h 504"/>
              <a:gd name="T28" fmla="*/ 299 w 512"/>
              <a:gd name="T29" fmla="*/ 279 h 504"/>
              <a:gd name="T30" fmla="*/ 299 w 512"/>
              <a:gd name="T31" fmla="*/ 300 h 504"/>
              <a:gd name="T32" fmla="*/ 258 w 512"/>
              <a:gd name="T33" fmla="*/ 370 h 504"/>
              <a:gd name="T34" fmla="*/ 258 w 512"/>
              <a:gd name="T35" fmla="*/ 475 h 504"/>
              <a:gd name="T36" fmla="*/ 363 w 512"/>
              <a:gd name="T37" fmla="*/ 475 h 504"/>
              <a:gd name="T38" fmla="*/ 364 w 512"/>
              <a:gd name="T39" fmla="*/ 370 h 504"/>
              <a:gd name="T40" fmla="*/ 258 w 512"/>
              <a:gd name="T41" fmla="*/ 370 h 504"/>
              <a:gd name="T42" fmla="*/ 338 w 512"/>
              <a:gd name="T43" fmla="*/ 450 h 504"/>
              <a:gd name="T44" fmla="*/ 283 w 512"/>
              <a:gd name="T45" fmla="*/ 450 h 504"/>
              <a:gd name="T46" fmla="*/ 283 w 512"/>
              <a:gd name="T47" fmla="*/ 395 h 504"/>
              <a:gd name="T48" fmla="*/ 338 w 512"/>
              <a:gd name="T49" fmla="*/ 395 h 504"/>
              <a:gd name="T50" fmla="*/ 338 w 512"/>
              <a:gd name="T51" fmla="*/ 450 h 504"/>
              <a:gd name="T52" fmla="*/ 378 w 512"/>
              <a:gd name="T53" fmla="*/ 250 h 504"/>
              <a:gd name="T54" fmla="*/ 378 w 512"/>
              <a:gd name="T55" fmla="*/ 355 h 504"/>
              <a:gd name="T56" fmla="*/ 483 w 512"/>
              <a:gd name="T57" fmla="*/ 355 h 504"/>
              <a:gd name="T58" fmla="*/ 483 w 512"/>
              <a:gd name="T59" fmla="*/ 250 h 504"/>
              <a:gd name="T60" fmla="*/ 378 w 512"/>
              <a:gd name="T61" fmla="*/ 250 h 504"/>
              <a:gd name="T62" fmla="*/ 458 w 512"/>
              <a:gd name="T63" fmla="*/ 330 h 504"/>
              <a:gd name="T64" fmla="*/ 403 w 512"/>
              <a:gd name="T65" fmla="*/ 330 h 504"/>
              <a:gd name="T66" fmla="*/ 403 w 512"/>
              <a:gd name="T67" fmla="*/ 275 h 504"/>
              <a:gd name="T68" fmla="*/ 458 w 512"/>
              <a:gd name="T69" fmla="*/ 275 h 504"/>
              <a:gd name="T70" fmla="*/ 458 w 512"/>
              <a:gd name="T71" fmla="*/ 33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2" h="504">
                <a:moveTo>
                  <a:pt x="261" y="3"/>
                </a:moveTo>
                <a:cubicBezTo>
                  <a:pt x="251" y="1"/>
                  <a:pt x="236" y="0"/>
                  <a:pt x="227" y="2"/>
                </a:cubicBezTo>
                <a:cubicBezTo>
                  <a:pt x="226" y="4"/>
                  <a:pt x="253" y="181"/>
                  <a:pt x="265" y="266"/>
                </a:cubicBezTo>
                <a:cubicBezTo>
                  <a:pt x="180" y="253"/>
                  <a:pt x="3" y="226"/>
                  <a:pt x="1" y="227"/>
                </a:cubicBezTo>
                <a:cubicBezTo>
                  <a:pt x="0" y="236"/>
                  <a:pt x="0" y="251"/>
                  <a:pt x="3" y="261"/>
                </a:cubicBezTo>
                <a:cubicBezTo>
                  <a:pt x="9" y="283"/>
                  <a:pt x="25" y="296"/>
                  <a:pt x="45" y="298"/>
                </a:cubicBezTo>
                <a:cubicBezTo>
                  <a:pt x="116" y="305"/>
                  <a:pt x="326" y="327"/>
                  <a:pt x="326" y="327"/>
                </a:cubicBezTo>
                <a:cubicBezTo>
                  <a:pt x="326" y="326"/>
                  <a:pt x="326" y="326"/>
                  <a:pt x="326" y="326"/>
                </a:cubicBezTo>
                <a:cubicBezTo>
                  <a:pt x="327" y="327"/>
                  <a:pt x="327" y="327"/>
                  <a:pt x="327" y="327"/>
                </a:cubicBezTo>
                <a:cubicBezTo>
                  <a:pt x="327" y="327"/>
                  <a:pt x="304" y="117"/>
                  <a:pt x="297" y="45"/>
                </a:cubicBezTo>
                <a:cubicBezTo>
                  <a:pt x="295" y="25"/>
                  <a:pt x="283" y="9"/>
                  <a:pt x="261" y="3"/>
                </a:cubicBezTo>
                <a:close/>
                <a:moveTo>
                  <a:pt x="299" y="300"/>
                </a:moveTo>
                <a:cubicBezTo>
                  <a:pt x="293" y="306"/>
                  <a:pt x="284" y="306"/>
                  <a:pt x="278" y="300"/>
                </a:cubicBezTo>
                <a:cubicBezTo>
                  <a:pt x="272" y="294"/>
                  <a:pt x="272" y="285"/>
                  <a:pt x="278" y="279"/>
                </a:cubicBezTo>
                <a:cubicBezTo>
                  <a:pt x="284" y="274"/>
                  <a:pt x="293" y="274"/>
                  <a:pt x="299" y="279"/>
                </a:cubicBezTo>
                <a:cubicBezTo>
                  <a:pt x="304" y="285"/>
                  <a:pt x="304" y="294"/>
                  <a:pt x="299" y="300"/>
                </a:cubicBezTo>
                <a:close/>
                <a:moveTo>
                  <a:pt x="258" y="370"/>
                </a:moveTo>
                <a:cubicBezTo>
                  <a:pt x="229" y="399"/>
                  <a:pt x="229" y="446"/>
                  <a:pt x="258" y="475"/>
                </a:cubicBezTo>
                <a:cubicBezTo>
                  <a:pt x="287" y="504"/>
                  <a:pt x="334" y="504"/>
                  <a:pt x="363" y="475"/>
                </a:cubicBezTo>
                <a:cubicBezTo>
                  <a:pt x="392" y="446"/>
                  <a:pt x="393" y="399"/>
                  <a:pt x="364" y="370"/>
                </a:cubicBezTo>
                <a:cubicBezTo>
                  <a:pt x="334" y="341"/>
                  <a:pt x="287" y="341"/>
                  <a:pt x="258" y="370"/>
                </a:cubicBezTo>
                <a:close/>
                <a:moveTo>
                  <a:pt x="338" y="450"/>
                </a:moveTo>
                <a:cubicBezTo>
                  <a:pt x="323" y="465"/>
                  <a:pt x="298" y="465"/>
                  <a:pt x="283" y="450"/>
                </a:cubicBezTo>
                <a:cubicBezTo>
                  <a:pt x="268" y="435"/>
                  <a:pt x="268" y="410"/>
                  <a:pt x="283" y="395"/>
                </a:cubicBezTo>
                <a:cubicBezTo>
                  <a:pt x="298" y="380"/>
                  <a:pt x="323" y="380"/>
                  <a:pt x="338" y="395"/>
                </a:cubicBezTo>
                <a:cubicBezTo>
                  <a:pt x="353" y="410"/>
                  <a:pt x="353" y="435"/>
                  <a:pt x="338" y="450"/>
                </a:cubicBezTo>
                <a:close/>
                <a:moveTo>
                  <a:pt x="378" y="250"/>
                </a:moveTo>
                <a:cubicBezTo>
                  <a:pt x="349" y="279"/>
                  <a:pt x="349" y="326"/>
                  <a:pt x="378" y="355"/>
                </a:cubicBezTo>
                <a:cubicBezTo>
                  <a:pt x="407" y="384"/>
                  <a:pt x="454" y="385"/>
                  <a:pt x="483" y="355"/>
                </a:cubicBezTo>
                <a:cubicBezTo>
                  <a:pt x="512" y="326"/>
                  <a:pt x="512" y="279"/>
                  <a:pt x="483" y="250"/>
                </a:cubicBezTo>
                <a:cubicBezTo>
                  <a:pt x="454" y="221"/>
                  <a:pt x="407" y="221"/>
                  <a:pt x="378" y="250"/>
                </a:cubicBezTo>
                <a:close/>
                <a:moveTo>
                  <a:pt x="458" y="330"/>
                </a:moveTo>
                <a:cubicBezTo>
                  <a:pt x="443" y="345"/>
                  <a:pt x="418" y="345"/>
                  <a:pt x="403" y="330"/>
                </a:cubicBezTo>
                <a:cubicBezTo>
                  <a:pt x="388" y="315"/>
                  <a:pt x="388" y="290"/>
                  <a:pt x="403" y="275"/>
                </a:cubicBezTo>
                <a:cubicBezTo>
                  <a:pt x="418" y="260"/>
                  <a:pt x="443" y="260"/>
                  <a:pt x="458" y="275"/>
                </a:cubicBezTo>
                <a:cubicBezTo>
                  <a:pt x="473" y="290"/>
                  <a:pt x="473" y="315"/>
                  <a:pt x="458" y="330"/>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p>
            <a:endParaRPr lang="zh-CN" altLang="en-US" dirty="0">
              <a:solidFill>
                <a:schemeClr val="bg1"/>
              </a:solidFill>
            </a:endParaRPr>
          </a:p>
        </p:txBody>
      </p:sp>
    </p:spTree>
    <p:extLst>
      <p:ext uri="{BB962C8B-B14F-4D97-AF65-F5344CB8AC3E}">
        <p14:creationId xmlns:p14="http://schemas.microsoft.com/office/powerpoint/2010/main" val="40802247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845FC-6A52-4941-B69C-F21AD76D270F}"/>
              </a:ext>
            </a:extLst>
          </p:cNvPr>
          <p:cNvSpPr>
            <a:spLocks noGrp="1"/>
          </p:cNvSpPr>
          <p:nvPr>
            <p:ph type="title"/>
          </p:nvPr>
        </p:nvSpPr>
        <p:spPr>
          <a:xfrm>
            <a:off x="1259893" y="2160104"/>
            <a:ext cx="2454052" cy="3970333"/>
          </a:xfrm>
        </p:spPr>
        <p:txBody>
          <a:bodyPr>
            <a:normAutofit/>
          </a:bodyPr>
          <a:lstStyle/>
          <a:p>
            <a:r>
              <a:rPr lang="en-AU" sz="3200" b="1" dirty="0">
                <a:solidFill>
                  <a:srgbClr val="7030A0"/>
                </a:solidFill>
              </a:rPr>
              <a:t>Limitations </a:t>
            </a:r>
            <a:r>
              <a:rPr lang="en-US" altLang="zh-CN" sz="3200" b="1" dirty="0">
                <a:solidFill>
                  <a:srgbClr val="7030A0"/>
                </a:solidFill>
              </a:rPr>
              <a:t>related</a:t>
            </a:r>
            <a:br>
              <a:rPr lang="en-US" altLang="zh-CN" sz="3200" b="1" dirty="0">
                <a:solidFill>
                  <a:srgbClr val="7030A0"/>
                </a:solidFill>
              </a:rPr>
            </a:br>
            <a:r>
              <a:rPr lang="en-US" altLang="zh-CN" sz="3200" b="1" dirty="0">
                <a:solidFill>
                  <a:srgbClr val="7030A0"/>
                </a:solidFill>
              </a:rPr>
              <a:t>from</a:t>
            </a:r>
            <a:r>
              <a:rPr lang="en-AU" sz="3200" b="1" dirty="0">
                <a:solidFill>
                  <a:srgbClr val="7030A0"/>
                </a:solidFill>
              </a:rPr>
              <a:t> the</a:t>
            </a:r>
            <a:br>
              <a:rPr lang="en-AU" sz="3200" b="1" dirty="0">
                <a:solidFill>
                  <a:srgbClr val="7030A0"/>
                </a:solidFill>
              </a:rPr>
            </a:br>
            <a:r>
              <a:rPr lang="en-AU" sz="3200" b="1" dirty="0">
                <a:solidFill>
                  <a:srgbClr val="7030A0"/>
                </a:solidFill>
              </a:rPr>
              <a:t>Case</a:t>
            </a:r>
          </a:p>
        </p:txBody>
      </p:sp>
      <p:graphicFrame>
        <p:nvGraphicFramePr>
          <p:cNvPr id="5" name="Content Placeholder 2">
            <a:extLst>
              <a:ext uri="{FF2B5EF4-FFF2-40B4-BE49-F238E27FC236}">
                <a16:creationId xmlns:a16="http://schemas.microsoft.com/office/drawing/2014/main" id="{B0E0F8D6-424A-45E4-9C5E-45B7CACED66D}"/>
              </a:ext>
            </a:extLst>
          </p:cNvPr>
          <p:cNvGraphicFramePr>
            <a:graphicFrameLocks noGrp="1"/>
          </p:cNvGraphicFramePr>
          <p:nvPr>
            <p:ph idx="1"/>
            <p:extLst>
              <p:ext uri="{D42A27DB-BD31-4B8C-83A1-F6EECF244321}">
                <p14:modId xmlns:p14="http://schemas.microsoft.com/office/powerpoint/2010/main" val="3747610865"/>
              </p:ext>
            </p:extLst>
          </p:nvPr>
        </p:nvGraphicFramePr>
        <p:xfrm>
          <a:off x="5475959" y="529086"/>
          <a:ext cx="5589748" cy="4341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77D74454-9ACB-4E4B-825E-20D201B72E86}"/>
              </a:ext>
            </a:extLst>
          </p:cNvPr>
          <p:cNvSpPr txBox="1"/>
          <p:nvPr/>
        </p:nvSpPr>
        <p:spPr>
          <a:xfrm>
            <a:off x="4415525" y="5299440"/>
            <a:ext cx="6963131" cy="1200329"/>
          </a:xfrm>
          <a:prstGeom prst="rect">
            <a:avLst/>
          </a:prstGeom>
          <a:noFill/>
        </p:spPr>
        <p:txBody>
          <a:bodyPr wrap="square" rtlCol="0">
            <a:spAutoFit/>
          </a:bodyPr>
          <a:lstStyle/>
          <a:p>
            <a:r>
              <a:rPr lang="en-AU" sz="2400" b="1" dirty="0"/>
              <a:t>Same Data from One Entity</a:t>
            </a:r>
          </a:p>
          <a:p>
            <a:r>
              <a:rPr lang="en-AU" sz="2400" b="1" dirty="0"/>
              <a:t>                and</a:t>
            </a:r>
          </a:p>
          <a:p>
            <a:r>
              <a:rPr lang="en-AU" sz="2400" b="1" dirty="0"/>
              <a:t>Semi  Different Data but Actually One Entity?</a:t>
            </a:r>
          </a:p>
        </p:txBody>
      </p:sp>
      <p:sp>
        <p:nvSpPr>
          <p:cNvPr id="3" name="文本框 2">
            <a:extLst>
              <a:ext uri="{FF2B5EF4-FFF2-40B4-BE49-F238E27FC236}">
                <a16:creationId xmlns:a16="http://schemas.microsoft.com/office/drawing/2014/main" id="{CA0F0E10-27A0-42A1-A363-BDFBABC97DB1}"/>
              </a:ext>
            </a:extLst>
          </p:cNvPr>
          <p:cNvSpPr txBox="1"/>
          <p:nvPr/>
        </p:nvSpPr>
        <p:spPr>
          <a:xfrm>
            <a:off x="8640416" y="5088835"/>
            <a:ext cx="2738239" cy="861774"/>
          </a:xfrm>
          <a:prstGeom prst="rect">
            <a:avLst/>
          </a:prstGeom>
          <a:noFill/>
        </p:spPr>
        <p:txBody>
          <a:bodyPr wrap="square" rtlCol="0">
            <a:spAutoFit/>
          </a:bodyPr>
          <a:lstStyle/>
          <a:p>
            <a:r>
              <a:rPr lang="en-US" dirty="0">
                <a:solidFill>
                  <a:srgbClr val="FF6600"/>
                </a:solidFill>
                <a:latin typeface="Cooper Black" panose="0208090404030B020404" pitchFamily="18" charset="77"/>
              </a:rPr>
              <a:t>           </a:t>
            </a:r>
            <a:r>
              <a:rPr lang="en-US" sz="3200" dirty="0">
                <a:solidFill>
                  <a:srgbClr val="FF0000"/>
                </a:solidFill>
                <a:latin typeface="Cooper Black" panose="0208090404030B020404" pitchFamily="18" charset="77"/>
              </a:rPr>
              <a:t>CRIMINAL?</a:t>
            </a:r>
            <a:endParaRPr lang="en-US" dirty="0">
              <a:solidFill>
                <a:srgbClr val="FF0000"/>
              </a:solidFill>
            </a:endParaRPr>
          </a:p>
        </p:txBody>
      </p:sp>
      <p:sp>
        <p:nvSpPr>
          <p:cNvPr id="6" name="Freeform 19">
            <a:extLst>
              <a:ext uri="{FF2B5EF4-FFF2-40B4-BE49-F238E27FC236}">
                <a16:creationId xmlns:a16="http://schemas.microsoft.com/office/drawing/2014/main" id="{C35745BB-876D-4FBA-87C8-8A36C8F5DD9F}"/>
              </a:ext>
            </a:extLst>
          </p:cNvPr>
          <p:cNvSpPr>
            <a:spLocks noEditPoints="1"/>
          </p:cNvSpPr>
          <p:nvPr/>
        </p:nvSpPr>
        <p:spPr bwMode="auto">
          <a:xfrm>
            <a:off x="1259893" y="1450528"/>
            <a:ext cx="831983" cy="709576"/>
          </a:xfrm>
          <a:custGeom>
            <a:avLst/>
            <a:gdLst>
              <a:gd name="T0" fmla="*/ 261 w 512"/>
              <a:gd name="T1" fmla="*/ 3 h 504"/>
              <a:gd name="T2" fmla="*/ 227 w 512"/>
              <a:gd name="T3" fmla="*/ 2 h 504"/>
              <a:gd name="T4" fmla="*/ 265 w 512"/>
              <a:gd name="T5" fmla="*/ 266 h 504"/>
              <a:gd name="T6" fmla="*/ 1 w 512"/>
              <a:gd name="T7" fmla="*/ 227 h 504"/>
              <a:gd name="T8" fmla="*/ 3 w 512"/>
              <a:gd name="T9" fmla="*/ 261 h 504"/>
              <a:gd name="T10" fmla="*/ 45 w 512"/>
              <a:gd name="T11" fmla="*/ 298 h 504"/>
              <a:gd name="T12" fmla="*/ 326 w 512"/>
              <a:gd name="T13" fmla="*/ 327 h 504"/>
              <a:gd name="T14" fmla="*/ 326 w 512"/>
              <a:gd name="T15" fmla="*/ 326 h 504"/>
              <a:gd name="T16" fmla="*/ 327 w 512"/>
              <a:gd name="T17" fmla="*/ 327 h 504"/>
              <a:gd name="T18" fmla="*/ 297 w 512"/>
              <a:gd name="T19" fmla="*/ 45 h 504"/>
              <a:gd name="T20" fmla="*/ 261 w 512"/>
              <a:gd name="T21" fmla="*/ 3 h 504"/>
              <a:gd name="T22" fmla="*/ 299 w 512"/>
              <a:gd name="T23" fmla="*/ 300 h 504"/>
              <a:gd name="T24" fmla="*/ 278 w 512"/>
              <a:gd name="T25" fmla="*/ 300 h 504"/>
              <a:gd name="T26" fmla="*/ 278 w 512"/>
              <a:gd name="T27" fmla="*/ 279 h 504"/>
              <a:gd name="T28" fmla="*/ 299 w 512"/>
              <a:gd name="T29" fmla="*/ 279 h 504"/>
              <a:gd name="T30" fmla="*/ 299 w 512"/>
              <a:gd name="T31" fmla="*/ 300 h 504"/>
              <a:gd name="T32" fmla="*/ 258 w 512"/>
              <a:gd name="T33" fmla="*/ 370 h 504"/>
              <a:gd name="T34" fmla="*/ 258 w 512"/>
              <a:gd name="T35" fmla="*/ 475 h 504"/>
              <a:gd name="T36" fmla="*/ 363 w 512"/>
              <a:gd name="T37" fmla="*/ 475 h 504"/>
              <a:gd name="T38" fmla="*/ 364 w 512"/>
              <a:gd name="T39" fmla="*/ 370 h 504"/>
              <a:gd name="T40" fmla="*/ 258 w 512"/>
              <a:gd name="T41" fmla="*/ 370 h 504"/>
              <a:gd name="T42" fmla="*/ 338 w 512"/>
              <a:gd name="T43" fmla="*/ 450 h 504"/>
              <a:gd name="T44" fmla="*/ 283 w 512"/>
              <a:gd name="T45" fmla="*/ 450 h 504"/>
              <a:gd name="T46" fmla="*/ 283 w 512"/>
              <a:gd name="T47" fmla="*/ 395 h 504"/>
              <a:gd name="T48" fmla="*/ 338 w 512"/>
              <a:gd name="T49" fmla="*/ 395 h 504"/>
              <a:gd name="T50" fmla="*/ 338 w 512"/>
              <a:gd name="T51" fmla="*/ 450 h 504"/>
              <a:gd name="T52" fmla="*/ 378 w 512"/>
              <a:gd name="T53" fmla="*/ 250 h 504"/>
              <a:gd name="T54" fmla="*/ 378 w 512"/>
              <a:gd name="T55" fmla="*/ 355 h 504"/>
              <a:gd name="T56" fmla="*/ 483 w 512"/>
              <a:gd name="T57" fmla="*/ 355 h 504"/>
              <a:gd name="T58" fmla="*/ 483 w 512"/>
              <a:gd name="T59" fmla="*/ 250 h 504"/>
              <a:gd name="T60" fmla="*/ 378 w 512"/>
              <a:gd name="T61" fmla="*/ 250 h 504"/>
              <a:gd name="T62" fmla="*/ 458 w 512"/>
              <a:gd name="T63" fmla="*/ 330 h 504"/>
              <a:gd name="T64" fmla="*/ 403 w 512"/>
              <a:gd name="T65" fmla="*/ 330 h 504"/>
              <a:gd name="T66" fmla="*/ 403 w 512"/>
              <a:gd name="T67" fmla="*/ 275 h 504"/>
              <a:gd name="T68" fmla="*/ 458 w 512"/>
              <a:gd name="T69" fmla="*/ 275 h 504"/>
              <a:gd name="T70" fmla="*/ 458 w 512"/>
              <a:gd name="T71" fmla="*/ 33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2" h="504">
                <a:moveTo>
                  <a:pt x="261" y="3"/>
                </a:moveTo>
                <a:cubicBezTo>
                  <a:pt x="251" y="1"/>
                  <a:pt x="236" y="0"/>
                  <a:pt x="227" y="2"/>
                </a:cubicBezTo>
                <a:cubicBezTo>
                  <a:pt x="226" y="4"/>
                  <a:pt x="253" y="181"/>
                  <a:pt x="265" y="266"/>
                </a:cubicBezTo>
                <a:cubicBezTo>
                  <a:pt x="180" y="253"/>
                  <a:pt x="3" y="226"/>
                  <a:pt x="1" y="227"/>
                </a:cubicBezTo>
                <a:cubicBezTo>
                  <a:pt x="0" y="236"/>
                  <a:pt x="0" y="251"/>
                  <a:pt x="3" y="261"/>
                </a:cubicBezTo>
                <a:cubicBezTo>
                  <a:pt x="9" y="283"/>
                  <a:pt x="25" y="296"/>
                  <a:pt x="45" y="298"/>
                </a:cubicBezTo>
                <a:cubicBezTo>
                  <a:pt x="116" y="305"/>
                  <a:pt x="326" y="327"/>
                  <a:pt x="326" y="327"/>
                </a:cubicBezTo>
                <a:cubicBezTo>
                  <a:pt x="326" y="326"/>
                  <a:pt x="326" y="326"/>
                  <a:pt x="326" y="326"/>
                </a:cubicBezTo>
                <a:cubicBezTo>
                  <a:pt x="327" y="327"/>
                  <a:pt x="327" y="327"/>
                  <a:pt x="327" y="327"/>
                </a:cubicBezTo>
                <a:cubicBezTo>
                  <a:pt x="327" y="327"/>
                  <a:pt x="304" y="117"/>
                  <a:pt x="297" y="45"/>
                </a:cubicBezTo>
                <a:cubicBezTo>
                  <a:pt x="295" y="25"/>
                  <a:pt x="283" y="9"/>
                  <a:pt x="261" y="3"/>
                </a:cubicBezTo>
                <a:close/>
                <a:moveTo>
                  <a:pt x="299" y="300"/>
                </a:moveTo>
                <a:cubicBezTo>
                  <a:pt x="293" y="306"/>
                  <a:pt x="284" y="306"/>
                  <a:pt x="278" y="300"/>
                </a:cubicBezTo>
                <a:cubicBezTo>
                  <a:pt x="272" y="294"/>
                  <a:pt x="272" y="285"/>
                  <a:pt x="278" y="279"/>
                </a:cubicBezTo>
                <a:cubicBezTo>
                  <a:pt x="284" y="274"/>
                  <a:pt x="293" y="274"/>
                  <a:pt x="299" y="279"/>
                </a:cubicBezTo>
                <a:cubicBezTo>
                  <a:pt x="304" y="285"/>
                  <a:pt x="304" y="294"/>
                  <a:pt x="299" y="300"/>
                </a:cubicBezTo>
                <a:close/>
                <a:moveTo>
                  <a:pt x="258" y="370"/>
                </a:moveTo>
                <a:cubicBezTo>
                  <a:pt x="229" y="399"/>
                  <a:pt x="229" y="446"/>
                  <a:pt x="258" y="475"/>
                </a:cubicBezTo>
                <a:cubicBezTo>
                  <a:pt x="287" y="504"/>
                  <a:pt x="334" y="504"/>
                  <a:pt x="363" y="475"/>
                </a:cubicBezTo>
                <a:cubicBezTo>
                  <a:pt x="392" y="446"/>
                  <a:pt x="393" y="399"/>
                  <a:pt x="364" y="370"/>
                </a:cubicBezTo>
                <a:cubicBezTo>
                  <a:pt x="334" y="341"/>
                  <a:pt x="287" y="341"/>
                  <a:pt x="258" y="370"/>
                </a:cubicBezTo>
                <a:close/>
                <a:moveTo>
                  <a:pt x="338" y="450"/>
                </a:moveTo>
                <a:cubicBezTo>
                  <a:pt x="323" y="465"/>
                  <a:pt x="298" y="465"/>
                  <a:pt x="283" y="450"/>
                </a:cubicBezTo>
                <a:cubicBezTo>
                  <a:pt x="268" y="435"/>
                  <a:pt x="268" y="410"/>
                  <a:pt x="283" y="395"/>
                </a:cubicBezTo>
                <a:cubicBezTo>
                  <a:pt x="298" y="380"/>
                  <a:pt x="323" y="380"/>
                  <a:pt x="338" y="395"/>
                </a:cubicBezTo>
                <a:cubicBezTo>
                  <a:pt x="353" y="410"/>
                  <a:pt x="353" y="435"/>
                  <a:pt x="338" y="450"/>
                </a:cubicBezTo>
                <a:close/>
                <a:moveTo>
                  <a:pt x="378" y="250"/>
                </a:moveTo>
                <a:cubicBezTo>
                  <a:pt x="349" y="279"/>
                  <a:pt x="349" y="326"/>
                  <a:pt x="378" y="355"/>
                </a:cubicBezTo>
                <a:cubicBezTo>
                  <a:pt x="407" y="384"/>
                  <a:pt x="454" y="385"/>
                  <a:pt x="483" y="355"/>
                </a:cubicBezTo>
                <a:cubicBezTo>
                  <a:pt x="512" y="326"/>
                  <a:pt x="512" y="279"/>
                  <a:pt x="483" y="250"/>
                </a:cubicBezTo>
                <a:cubicBezTo>
                  <a:pt x="454" y="221"/>
                  <a:pt x="407" y="221"/>
                  <a:pt x="378" y="250"/>
                </a:cubicBezTo>
                <a:close/>
                <a:moveTo>
                  <a:pt x="458" y="330"/>
                </a:moveTo>
                <a:cubicBezTo>
                  <a:pt x="443" y="345"/>
                  <a:pt x="418" y="345"/>
                  <a:pt x="403" y="330"/>
                </a:cubicBezTo>
                <a:cubicBezTo>
                  <a:pt x="388" y="315"/>
                  <a:pt x="388" y="290"/>
                  <a:pt x="403" y="275"/>
                </a:cubicBezTo>
                <a:cubicBezTo>
                  <a:pt x="418" y="260"/>
                  <a:pt x="443" y="260"/>
                  <a:pt x="458" y="275"/>
                </a:cubicBezTo>
                <a:cubicBezTo>
                  <a:pt x="473" y="290"/>
                  <a:pt x="473" y="315"/>
                  <a:pt x="458" y="330"/>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p>
            <a:endParaRPr lang="zh-CN" altLang="en-US" dirty="0">
              <a:solidFill>
                <a:schemeClr val="bg1"/>
              </a:solidFill>
            </a:endParaRPr>
          </a:p>
        </p:txBody>
      </p:sp>
    </p:spTree>
    <p:extLst>
      <p:ext uri="{BB962C8B-B14F-4D97-AF65-F5344CB8AC3E}">
        <p14:creationId xmlns:p14="http://schemas.microsoft.com/office/powerpoint/2010/main" val="18968568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F54A5-AC4C-474C-A52E-26E436D9D525}"/>
              </a:ext>
            </a:extLst>
          </p:cNvPr>
          <p:cNvSpPr>
            <a:spLocks noGrp="1"/>
          </p:cNvSpPr>
          <p:nvPr>
            <p:ph type="title"/>
          </p:nvPr>
        </p:nvSpPr>
        <p:spPr>
          <a:xfrm>
            <a:off x="1934817" y="1149927"/>
            <a:ext cx="9569795" cy="2288025"/>
          </a:xfrm>
        </p:spPr>
        <p:txBody>
          <a:bodyPr vert="horz" lIns="91440" tIns="45720" rIns="91440" bIns="45720" rtlCol="0" anchor="b">
            <a:normAutofit/>
          </a:bodyPr>
          <a:lstStyle/>
          <a:p>
            <a:r>
              <a:rPr lang="en-US" sz="5400" dirty="0"/>
              <a:t>Thank you for attending!</a:t>
            </a:r>
            <a:br>
              <a:rPr lang="en-US" sz="5400" dirty="0"/>
            </a:br>
            <a:r>
              <a:rPr lang="en-US" sz="5400" dirty="0"/>
              <a:t>Questions ?</a:t>
            </a:r>
          </a:p>
        </p:txBody>
      </p:sp>
      <p:sp>
        <p:nvSpPr>
          <p:cNvPr id="3" name="笑脸 2">
            <a:extLst>
              <a:ext uri="{FF2B5EF4-FFF2-40B4-BE49-F238E27FC236}">
                <a16:creationId xmlns:a16="http://schemas.microsoft.com/office/drawing/2014/main" id="{9BCB8D71-51F4-4AE5-9A26-5B2E38643209}"/>
              </a:ext>
            </a:extLst>
          </p:cNvPr>
          <p:cNvSpPr/>
          <p:nvPr/>
        </p:nvSpPr>
        <p:spPr>
          <a:xfrm>
            <a:off x="2239386" y="3664499"/>
            <a:ext cx="2076207" cy="2043574"/>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文本框 5">
            <a:extLst>
              <a:ext uri="{FF2B5EF4-FFF2-40B4-BE49-F238E27FC236}">
                <a16:creationId xmlns:a16="http://schemas.microsoft.com/office/drawing/2014/main" id="{E373AEA9-9AC5-4754-84B0-938362B9E251}"/>
              </a:ext>
            </a:extLst>
          </p:cNvPr>
          <p:cNvSpPr txBox="1"/>
          <p:nvPr/>
        </p:nvSpPr>
        <p:spPr>
          <a:xfrm>
            <a:off x="4797287" y="4112939"/>
            <a:ext cx="6798312" cy="193899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Record linkage discovery  LINKS to</a:t>
            </a:r>
          </a:p>
          <a:p>
            <a:r>
              <a:rPr lang="en-US" sz="2400" b="1" dirty="0">
                <a:latin typeface="Times New Roman" panose="02020603050405020304" pitchFamily="18" charset="0"/>
                <a:cs typeface="Times New Roman" panose="02020603050405020304" pitchFamily="18" charset="0"/>
              </a:rPr>
              <a:t>data regulation and crime control!</a:t>
            </a:r>
          </a:p>
          <a:p>
            <a:r>
              <a:rPr lang="en-US" sz="2400" b="1" dirty="0">
                <a:latin typeface="Times New Roman" panose="02020603050405020304" pitchFamily="18" charset="0"/>
                <a:cs typeface="Times New Roman" panose="02020603050405020304" pitchFamily="18" charset="0"/>
              </a:rPr>
              <a:t>Data science development LINKS to</a:t>
            </a:r>
          </a:p>
          <a:p>
            <a:r>
              <a:rPr lang="en-US" sz="2400" b="1" dirty="0">
                <a:latin typeface="Times New Roman" panose="02020603050405020304" pitchFamily="18" charset="0"/>
                <a:cs typeface="Times New Roman" panose="02020603050405020304" pitchFamily="18" charset="0"/>
              </a:rPr>
              <a:t>Life improvement and success!</a:t>
            </a:r>
          </a:p>
          <a:p>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7501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BB373-6011-4D48-AC9C-BB3AE01ACC28}"/>
              </a:ext>
            </a:extLst>
          </p:cNvPr>
          <p:cNvSpPr>
            <a:spLocks noGrp="1"/>
          </p:cNvSpPr>
          <p:nvPr>
            <p:ph type="title"/>
          </p:nvPr>
        </p:nvSpPr>
        <p:spPr>
          <a:xfrm>
            <a:off x="2648343" y="218716"/>
            <a:ext cx="8911687" cy="1644720"/>
          </a:xfrm>
        </p:spPr>
        <p:txBody>
          <a:bodyPr/>
          <a:lstStyle/>
          <a:p>
            <a:r>
              <a:rPr lang="en-AU" dirty="0">
                <a:latin typeface="Aharoni" panose="02010803020104030203" pitchFamily="2" charset="-79"/>
                <a:cs typeface="Aharoni" panose="02010803020104030203" pitchFamily="2" charset="-79"/>
              </a:rPr>
              <a:t>OVERALL TASK FLOW:</a:t>
            </a:r>
            <a:br>
              <a:rPr lang="en-AU" dirty="0">
                <a:latin typeface="Aharoni" panose="02010803020104030203" pitchFamily="2" charset="-79"/>
                <a:cs typeface="Aharoni" panose="02010803020104030203" pitchFamily="2" charset="-79"/>
              </a:rPr>
            </a:br>
            <a:endParaRPr lang="en-AU" dirty="0">
              <a:latin typeface="Aharoni" panose="02010803020104030203" pitchFamily="2" charset="-79"/>
              <a:cs typeface="Aharoni" panose="02010803020104030203" pitchFamily="2" charset="-79"/>
            </a:endParaRPr>
          </a:p>
        </p:txBody>
      </p:sp>
      <p:sp>
        <p:nvSpPr>
          <p:cNvPr id="4" name="矩形: 圆角 3">
            <a:extLst>
              <a:ext uri="{FF2B5EF4-FFF2-40B4-BE49-F238E27FC236}">
                <a16:creationId xmlns:a16="http://schemas.microsoft.com/office/drawing/2014/main" id="{7A85D979-B9A8-47EF-A649-3476904390A8}"/>
              </a:ext>
            </a:extLst>
          </p:cNvPr>
          <p:cNvSpPr/>
          <p:nvPr/>
        </p:nvSpPr>
        <p:spPr>
          <a:xfrm>
            <a:off x="134540" y="2674582"/>
            <a:ext cx="2020069" cy="1637952"/>
          </a:xfrm>
          <a:prstGeom prst="roundRect">
            <a:avLst>
              <a:gd name="adj" fmla="val 174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the</a:t>
            </a:r>
          </a:p>
          <a:p>
            <a:pPr algn="ctr"/>
            <a:r>
              <a:rPr lang="en-US" sz="4000" b="1" dirty="0"/>
              <a:t>task</a:t>
            </a:r>
          </a:p>
        </p:txBody>
      </p:sp>
      <p:sp>
        <p:nvSpPr>
          <p:cNvPr id="5" name="矩形: 圆角 4">
            <a:extLst>
              <a:ext uri="{FF2B5EF4-FFF2-40B4-BE49-F238E27FC236}">
                <a16:creationId xmlns:a16="http://schemas.microsoft.com/office/drawing/2014/main" id="{763A7AF9-6717-45DA-8345-8EB445F270E5}"/>
              </a:ext>
            </a:extLst>
          </p:cNvPr>
          <p:cNvSpPr/>
          <p:nvPr/>
        </p:nvSpPr>
        <p:spPr>
          <a:xfrm>
            <a:off x="2702279" y="851562"/>
            <a:ext cx="1923657" cy="10118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Dataset</a:t>
            </a:r>
          </a:p>
        </p:txBody>
      </p:sp>
      <p:sp>
        <p:nvSpPr>
          <p:cNvPr id="6" name="矩形: 圆角 5">
            <a:extLst>
              <a:ext uri="{FF2B5EF4-FFF2-40B4-BE49-F238E27FC236}">
                <a16:creationId xmlns:a16="http://schemas.microsoft.com/office/drawing/2014/main" id="{2FFEB3A5-6C39-4AA5-8F54-F72D22049158}"/>
              </a:ext>
            </a:extLst>
          </p:cNvPr>
          <p:cNvSpPr/>
          <p:nvPr/>
        </p:nvSpPr>
        <p:spPr>
          <a:xfrm>
            <a:off x="2711627" y="2232760"/>
            <a:ext cx="1923657" cy="8734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Pre-</a:t>
            </a:r>
          </a:p>
          <a:p>
            <a:pPr algn="ctr"/>
            <a:r>
              <a:rPr lang="en-US" sz="2400" b="1" dirty="0"/>
              <a:t>processing</a:t>
            </a:r>
          </a:p>
        </p:txBody>
      </p:sp>
      <p:sp>
        <p:nvSpPr>
          <p:cNvPr id="7" name="矩形: 圆角 6">
            <a:extLst>
              <a:ext uri="{FF2B5EF4-FFF2-40B4-BE49-F238E27FC236}">
                <a16:creationId xmlns:a16="http://schemas.microsoft.com/office/drawing/2014/main" id="{C1B826EB-7469-4815-BDBA-DFA2E7FB7FCB}"/>
              </a:ext>
            </a:extLst>
          </p:cNvPr>
          <p:cNvSpPr/>
          <p:nvPr/>
        </p:nvSpPr>
        <p:spPr>
          <a:xfrm>
            <a:off x="2707514" y="4309771"/>
            <a:ext cx="1923657" cy="9559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ML</a:t>
            </a:r>
          </a:p>
          <a:p>
            <a:pPr algn="ctr"/>
            <a:r>
              <a:rPr lang="en-US" sz="2400" b="1" dirty="0"/>
              <a:t>models</a:t>
            </a:r>
          </a:p>
        </p:txBody>
      </p:sp>
      <p:sp>
        <p:nvSpPr>
          <p:cNvPr id="8" name="矩形: 圆角 7">
            <a:extLst>
              <a:ext uri="{FF2B5EF4-FFF2-40B4-BE49-F238E27FC236}">
                <a16:creationId xmlns:a16="http://schemas.microsoft.com/office/drawing/2014/main" id="{1BD31BAF-1817-4A55-AAE8-F0B8EE405048}"/>
              </a:ext>
            </a:extLst>
          </p:cNvPr>
          <p:cNvSpPr/>
          <p:nvPr/>
        </p:nvSpPr>
        <p:spPr>
          <a:xfrm>
            <a:off x="2718607" y="5541818"/>
            <a:ext cx="1923657" cy="1177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Result</a:t>
            </a:r>
          </a:p>
          <a:p>
            <a:pPr algn="ctr"/>
            <a:r>
              <a:rPr lang="en-US" sz="2400" b="1" dirty="0"/>
              <a:t>discussion</a:t>
            </a:r>
          </a:p>
        </p:txBody>
      </p:sp>
      <p:cxnSp>
        <p:nvCxnSpPr>
          <p:cNvPr id="10" name="直接箭头连接符 9">
            <a:extLst>
              <a:ext uri="{FF2B5EF4-FFF2-40B4-BE49-F238E27FC236}">
                <a16:creationId xmlns:a16="http://schemas.microsoft.com/office/drawing/2014/main" id="{21C08ABB-D82B-4DEB-912A-67DBA46323EE}"/>
              </a:ext>
            </a:extLst>
          </p:cNvPr>
          <p:cNvCxnSpPr/>
          <p:nvPr/>
        </p:nvCxnSpPr>
        <p:spPr>
          <a:xfrm>
            <a:off x="4743583" y="1212930"/>
            <a:ext cx="9698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圆角 10">
            <a:extLst>
              <a:ext uri="{FF2B5EF4-FFF2-40B4-BE49-F238E27FC236}">
                <a16:creationId xmlns:a16="http://schemas.microsoft.com/office/drawing/2014/main" id="{73862AB7-520D-4FBB-AC20-3FFAECC0EED3}"/>
              </a:ext>
            </a:extLst>
          </p:cNvPr>
          <p:cNvSpPr/>
          <p:nvPr/>
        </p:nvSpPr>
        <p:spPr>
          <a:xfrm>
            <a:off x="5751445" y="847778"/>
            <a:ext cx="2010373" cy="9521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Objective</a:t>
            </a:r>
          </a:p>
        </p:txBody>
      </p:sp>
      <p:cxnSp>
        <p:nvCxnSpPr>
          <p:cNvPr id="13" name="直接箭头连接符 12">
            <a:extLst>
              <a:ext uri="{FF2B5EF4-FFF2-40B4-BE49-F238E27FC236}">
                <a16:creationId xmlns:a16="http://schemas.microsoft.com/office/drawing/2014/main" id="{64F181F5-E507-478A-A0A7-E07E154C9C7B}"/>
              </a:ext>
            </a:extLst>
          </p:cNvPr>
          <p:cNvCxnSpPr>
            <a:cxnSpLocks/>
          </p:cNvCxnSpPr>
          <p:nvPr/>
        </p:nvCxnSpPr>
        <p:spPr>
          <a:xfrm>
            <a:off x="7856719" y="1323863"/>
            <a:ext cx="9312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圆角 13">
            <a:extLst>
              <a:ext uri="{FF2B5EF4-FFF2-40B4-BE49-F238E27FC236}">
                <a16:creationId xmlns:a16="http://schemas.microsoft.com/office/drawing/2014/main" id="{D9E3AA06-008B-4F79-BCA2-A1754C04DA7F}"/>
              </a:ext>
            </a:extLst>
          </p:cNvPr>
          <p:cNvSpPr/>
          <p:nvPr/>
        </p:nvSpPr>
        <p:spPr>
          <a:xfrm>
            <a:off x="8998382" y="808400"/>
            <a:ext cx="2217532" cy="9521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Explorative</a:t>
            </a:r>
          </a:p>
          <a:p>
            <a:pPr algn="ctr"/>
            <a:r>
              <a:rPr lang="en-US" sz="2400" b="1" dirty="0"/>
              <a:t>analysis </a:t>
            </a:r>
          </a:p>
        </p:txBody>
      </p:sp>
      <p:cxnSp>
        <p:nvCxnSpPr>
          <p:cNvPr id="16" name="直接箭头连接符 15">
            <a:extLst>
              <a:ext uri="{FF2B5EF4-FFF2-40B4-BE49-F238E27FC236}">
                <a16:creationId xmlns:a16="http://schemas.microsoft.com/office/drawing/2014/main" id="{0788EC0E-354B-459F-B973-430F29E26879}"/>
              </a:ext>
            </a:extLst>
          </p:cNvPr>
          <p:cNvCxnSpPr>
            <a:cxnSpLocks/>
          </p:cNvCxnSpPr>
          <p:nvPr/>
        </p:nvCxnSpPr>
        <p:spPr>
          <a:xfrm flipV="1">
            <a:off x="4607575" y="2139519"/>
            <a:ext cx="872837" cy="436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F1730625-F0A8-4ACD-AE3C-ED2CF62C94C8}"/>
              </a:ext>
            </a:extLst>
          </p:cNvPr>
          <p:cNvCxnSpPr>
            <a:cxnSpLocks/>
            <a:stCxn id="6" idx="3"/>
          </p:cNvCxnSpPr>
          <p:nvPr/>
        </p:nvCxnSpPr>
        <p:spPr>
          <a:xfrm>
            <a:off x="4635284" y="2669502"/>
            <a:ext cx="817419" cy="449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圆角 19">
            <a:extLst>
              <a:ext uri="{FF2B5EF4-FFF2-40B4-BE49-F238E27FC236}">
                <a16:creationId xmlns:a16="http://schemas.microsoft.com/office/drawing/2014/main" id="{8A82F4CE-0A01-4EC1-8979-8452110ED5A9}"/>
              </a:ext>
            </a:extLst>
          </p:cNvPr>
          <p:cNvSpPr/>
          <p:nvPr/>
        </p:nvSpPr>
        <p:spPr>
          <a:xfrm>
            <a:off x="5742799" y="1929431"/>
            <a:ext cx="1992999" cy="7647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Data</a:t>
            </a:r>
          </a:p>
          <a:p>
            <a:pPr algn="ctr"/>
            <a:r>
              <a:rPr lang="en-US" sz="2400" b="1" dirty="0"/>
              <a:t>clean</a:t>
            </a:r>
          </a:p>
        </p:txBody>
      </p:sp>
      <p:sp>
        <p:nvSpPr>
          <p:cNvPr id="21" name="矩形: 圆角 20">
            <a:extLst>
              <a:ext uri="{FF2B5EF4-FFF2-40B4-BE49-F238E27FC236}">
                <a16:creationId xmlns:a16="http://schemas.microsoft.com/office/drawing/2014/main" id="{E1376865-512A-4DE2-B19A-D5E48AAC0540}"/>
              </a:ext>
            </a:extLst>
          </p:cNvPr>
          <p:cNvSpPr/>
          <p:nvPr/>
        </p:nvSpPr>
        <p:spPr>
          <a:xfrm>
            <a:off x="5713401" y="2776270"/>
            <a:ext cx="2048417" cy="764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Re-formatting</a:t>
            </a:r>
          </a:p>
        </p:txBody>
      </p:sp>
      <p:sp>
        <p:nvSpPr>
          <p:cNvPr id="30" name="矩形: 圆角 29">
            <a:extLst>
              <a:ext uri="{FF2B5EF4-FFF2-40B4-BE49-F238E27FC236}">
                <a16:creationId xmlns:a16="http://schemas.microsoft.com/office/drawing/2014/main" id="{54845023-BBD7-40FD-997B-A57A0FB58A74}"/>
              </a:ext>
            </a:extLst>
          </p:cNvPr>
          <p:cNvSpPr/>
          <p:nvPr/>
        </p:nvSpPr>
        <p:spPr>
          <a:xfrm>
            <a:off x="8976941" y="1926828"/>
            <a:ext cx="2217532" cy="754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Achieved</a:t>
            </a:r>
          </a:p>
        </p:txBody>
      </p:sp>
      <p:sp>
        <p:nvSpPr>
          <p:cNvPr id="31" name="矩形: 圆角 30">
            <a:extLst>
              <a:ext uri="{FF2B5EF4-FFF2-40B4-BE49-F238E27FC236}">
                <a16:creationId xmlns:a16="http://schemas.microsoft.com/office/drawing/2014/main" id="{77D0A67D-EB64-4FED-84AB-2BFA46AA25B1}"/>
              </a:ext>
            </a:extLst>
          </p:cNvPr>
          <p:cNvSpPr/>
          <p:nvPr/>
        </p:nvSpPr>
        <p:spPr>
          <a:xfrm>
            <a:off x="8976940" y="2771633"/>
            <a:ext cx="2217532" cy="7647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Shaped</a:t>
            </a:r>
          </a:p>
        </p:txBody>
      </p:sp>
      <p:sp>
        <p:nvSpPr>
          <p:cNvPr id="37" name="矩形: 圆角 36">
            <a:extLst>
              <a:ext uri="{FF2B5EF4-FFF2-40B4-BE49-F238E27FC236}">
                <a16:creationId xmlns:a16="http://schemas.microsoft.com/office/drawing/2014/main" id="{70076387-F199-4EB3-8E0A-2AB11C40D3D0}"/>
              </a:ext>
            </a:extLst>
          </p:cNvPr>
          <p:cNvSpPr/>
          <p:nvPr/>
        </p:nvSpPr>
        <p:spPr>
          <a:xfrm>
            <a:off x="5703408" y="4450050"/>
            <a:ext cx="2058410" cy="744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SPARK</a:t>
            </a:r>
          </a:p>
        </p:txBody>
      </p:sp>
      <p:sp>
        <p:nvSpPr>
          <p:cNvPr id="38" name="矩形: 圆角 37">
            <a:extLst>
              <a:ext uri="{FF2B5EF4-FFF2-40B4-BE49-F238E27FC236}">
                <a16:creationId xmlns:a16="http://schemas.microsoft.com/office/drawing/2014/main" id="{C51878D5-1716-411B-A81A-7BAD4096C9D2}"/>
              </a:ext>
            </a:extLst>
          </p:cNvPr>
          <p:cNvSpPr/>
          <p:nvPr/>
        </p:nvSpPr>
        <p:spPr>
          <a:xfrm>
            <a:off x="5703407" y="5255815"/>
            <a:ext cx="2058410" cy="744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TensorFlow</a:t>
            </a:r>
          </a:p>
        </p:txBody>
      </p:sp>
      <p:cxnSp>
        <p:nvCxnSpPr>
          <p:cNvPr id="40" name="直接箭头连接符 39">
            <a:extLst>
              <a:ext uri="{FF2B5EF4-FFF2-40B4-BE49-F238E27FC236}">
                <a16:creationId xmlns:a16="http://schemas.microsoft.com/office/drawing/2014/main" id="{557528AF-179B-42F1-A699-E8AFB89DF01B}"/>
              </a:ext>
            </a:extLst>
          </p:cNvPr>
          <p:cNvCxnSpPr>
            <a:cxnSpLocks/>
          </p:cNvCxnSpPr>
          <p:nvPr/>
        </p:nvCxnSpPr>
        <p:spPr>
          <a:xfrm>
            <a:off x="4736416" y="6456217"/>
            <a:ext cx="8728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矩形: 圆角 40">
            <a:extLst>
              <a:ext uri="{FF2B5EF4-FFF2-40B4-BE49-F238E27FC236}">
                <a16:creationId xmlns:a16="http://schemas.microsoft.com/office/drawing/2014/main" id="{23764A68-1673-4AB1-8BA1-41560BB884BD}"/>
              </a:ext>
            </a:extLst>
          </p:cNvPr>
          <p:cNvSpPr/>
          <p:nvPr/>
        </p:nvSpPr>
        <p:spPr>
          <a:xfrm>
            <a:off x="8934056" y="5757850"/>
            <a:ext cx="2260416" cy="10529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Hypothesis</a:t>
            </a:r>
            <a:endParaRPr lang="en-US" b="1" dirty="0"/>
          </a:p>
        </p:txBody>
      </p:sp>
      <p:sp>
        <p:nvSpPr>
          <p:cNvPr id="44" name="矩形: 圆角 43">
            <a:extLst>
              <a:ext uri="{FF2B5EF4-FFF2-40B4-BE49-F238E27FC236}">
                <a16:creationId xmlns:a16="http://schemas.microsoft.com/office/drawing/2014/main" id="{AC6207FD-FD1F-451E-83E9-8E0A7A52D477}"/>
              </a:ext>
            </a:extLst>
          </p:cNvPr>
          <p:cNvSpPr/>
          <p:nvPr/>
        </p:nvSpPr>
        <p:spPr>
          <a:xfrm>
            <a:off x="5689814" y="6101639"/>
            <a:ext cx="2072004" cy="7091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conclusion</a:t>
            </a:r>
          </a:p>
        </p:txBody>
      </p:sp>
      <p:cxnSp>
        <p:nvCxnSpPr>
          <p:cNvPr id="48" name="直接箭头连接符 47">
            <a:extLst>
              <a:ext uri="{FF2B5EF4-FFF2-40B4-BE49-F238E27FC236}">
                <a16:creationId xmlns:a16="http://schemas.microsoft.com/office/drawing/2014/main" id="{DDF6B85E-1371-48EF-9A80-8124B99D0535}"/>
              </a:ext>
            </a:extLst>
          </p:cNvPr>
          <p:cNvCxnSpPr>
            <a:cxnSpLocks/>
          </p:cNvCxnSpPr>
          <p:nvPr/>
        </p:nvCxnSpPr>
        <p:spPr>
          <a:xfrm flipV="1">
            <a:off x="1768949" y="1542833"/>
            <a:ext cx="887260" cy="1138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8A8CA873-493A-4A12-A273-4251C673BEEB}"/>
              </a:ext>
            </a:extLst>
          </p:cNvPr>
          <p:cNvCxnSpPr>
            <a:cxnSpLocks/>
            <a:endCxn id="6" idx="1"/>
          </p:cNvCxnSpPr>
          <p:nvPr/>
        </p:nvCxnSpPr>
        <p:spPr>
          <a:xfrm flipV="1">
            <a:off x="2142199" y="2669502"/>
            <a:ext cx="569428" cy="307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E45F8C10-EE5F-4E18-B4EB-AD3A02E07958}"/>
              </a:ext>
            </a:extLst>
          </p:cNvPr>
          <p:cNvCxnSpPr>
            <a:cxnSpLocks/>
          </p:cNvCxnSpPr>
          <p:nvPr/>
        </p:nvCxnSpPr>
        <p:spPr>
          <a:xfrm>
            <a:off x="2142199" y="3881399"/>
            <a:ext cx="560080" cy="417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71332CA2-343C-40E1-B99D-814A0C4C9C68}"/>
              </a:ext>
            </a:extLst>
          </p:cNvPr>
          <p:cNvCxnSpPr>
            <a:cxnSpLocks/>
          </p:cNvCxnSpPr>
          <p:nvPr/>
        </p:nvCxnSpPr>
        <p:spPr>
          <a:xfrm>
            <a:off x="1951304" y="4299011"/>
            <a:ext cx="684521" cy="1328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矩形: 圆角 54">
            <a:extLst>
              <a:ext uri="{FF2B5EF4-FFF2-40B4-BE49-F238E27FC236}">
                <a16:creationId xmlns:a16="http://schemas.microsoft.com/office/drawing/2014/main" id="{6E63EE33-6EAE-4F14-A8BE-119133CCBC73}"/>
              </a:ext>
            </a:extLst>
          </p:cNvPr>
          <p:cNvSpPr/>
          <p:nvPr/>
        </p:nvSpPr>
        <p:spPr>
          <a:xfrm>
            <a:off x="8998382" y="3952763"/>
            <a:ext cx="2260416" cy="1450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Strength, weakness,</a:t>
            </a:r>
          </a:p>
          <a:p>
            <a:pPr algn="ctr"/>
            <a:r>
              <a:rPr lang="en-US" sz="2400" b="1" dirty="0"/>
              <a:t>Result</a:t>
            </a:r>
          </a:p>
        </p:txBody>
      </p:sp>
      <p:cxnSp>
        <p:nvCxnSpPr>
          <p:cNvPr id="43" name="直接箭头连接符 42">
            <a:extLst>
              <a:ext uri="{FF2B5EF4-FFF2-40B4-BE49-F238E27FC236}">
                <a16:creationId xmlns:a16="http://schemas.microsoft.com/office/drawing/2014/main" id="{C6BD6DB6-3553-401A-B7A1-64E11BBC720E}"/>
              </a:ext>
            </a:extLst>
          </p:cNvPr>
          <p:cNvCxnSpPr>
            <a:cxnSpLocks/>
          </p:cNvCxnSpPr>
          <p:nvPr/>
        </p:nvCxnSpPr>
        <p:spPr>
          <a:xfrm>
            <a:off x="7876798" y="2318718"/>
            <a:ext cx="9312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7B4570D3-92F7-4E3A-9738-AFB1BBD6BC86}"/>
              </a:ext>
            </a:extLst>
          </p:cNvPr>
          <p:cNvCxnSpPr>
            <a:cxnSpLocks/>
          </p:cNvCxnSpPr>
          <p:nvPr/>
        </p:nvCxnSpPr>
        <p:spPr>
          <a:xfrm>
            <a:off x="7883234" y="3158640"/>
            <a:ext cx="9312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矩形: 圆角 48">
            <a:extLst>
              <a:ext uri="{FF2B5EF4-FFF2-40B4-BE49-F238E27FC236}">
                <a16:creationId xmlns:a16="http://schemas.microsoft.com/office/drawing/2014/main" id="{46683A1D-7392-4186-B54B-F094446CC532}"/>
              </a:ext>
            </a:extLst>
          </p:cNvPr>
          <p:cNvSpPr/>
          <p:nvPr/>
        </p:nvSpPr>
        <p:spPr>
          <a:xfrm>
            <a:off x="5713401" y="3649401"/>
            <a:ext cx="2048417" cy="744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Self-</a:t>
            </a:r>
          </a:p>
          <a:p>
            <a:pPr algn="ctr"/>
            <a:r>
              <a:rPr lang="en-US" sz="2400" b="1" dirty="0"/>
              <a:t>Implement</a:t>
            </a:r>
          </a:p>
        </p:txBody>
      </p:sp>
      <p:cxnSp>
        <p:nvCxnSpPr>
          <p:cNvPr id="62" name="直接箭头连接符 61">
            <a:extLst>
              <a:ext uri="{FF2B5EF4-FFF2-40B4-BE49-F238E27FC236}">
                <a16:creationId xmlns:a16="http://schemas.microsoft.com/office/drawing/2014/main" id="{757CCBA2-92AE-4121-96A7-A3532F6304DA}"/>
              </a:ext>
            </a:extLst>
          </p:cNvPr>
          <p:cNvCxnSpPr>
            <a:cxnSpLocks/>
          </p:cNvCxnSpPr>
          <p:nvPr/>
        </p:nvCxnSpPr>
        <p:spPr>
          <a:xfrm>
            <a:off x="4764126" y="5178216"/>
            <a:ext cx="817419" cy="449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25526953-B375-41F8-83BC-8EC1246D05F2}"/>
              </a:ext>
            </a:extLst>
          </p:cNvPr>
          <p:cNvCxnSpPr>
            <a:cxnSpLocks/>
          </p:cNvCxnSpPr>
          <p:nvPr/>
        </p:nvCxnSpPr>
        <p:spPr>
          <a:xfrm flipV="1">
            <a:off x="4748374" y="3913260"/>
            <a:ext cx="872837" cy="436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58B11FAF-9964-4E06-9803-83A3439A0216}"/>
              </a:ext>
            </a:extLst>
          </p:cNvPr>
          <p:cNvCxnSpPr/>
          <p:nvPr/>
        </p:nvCxnSpPr>
        <p:spPr>
          <a:xfrm>
            <a:off x="4687926" y="4787753"/>
            <a:ext cx="9698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6237B7E4-CEAC-416B-ABF6-1DC42E618C5C}"/>
              </a:ext>
            </a:extLst>
          </p:cNvPr>
          <p:cNvCxnSpPr>
            <a:cxnSpLocks/>
          </p:cNvCxnSpPr>
          <p:nvPr/>
        </p:nvCxnSpPr>
        <p:spPr>
          <a:xfrm flipV="1">
            <a:off x="7881997" y="5178216"/>
            <a:ext cx="872837" cy="436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8ADC84B0-AB8C-4130-862D-AFDA02DAA372}"/>
              </a:ext>
            </a:extLst>
          </p:cNvPr>
          <p:cNvCxnSpPr>
            <a:cxnSpLocks/>
          </p:cNvCxnSpPr>
          <p:nvPr/>
        </p:nvCxnSpPr>
        <p:spPr>
          <a:xfrm>
            <a:off x="7937415" y="4021588"/>
            <a:ext cx="877069" cy="428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804978D9-5FC7-4CEC-8A2C-B8D92E4DCCB0}"/>
              </a:ext>
            </a:extLst>
          </p:cNvPr>
          <p:cNvCxnSpPr/>
          <p:nvPr/>
        </p:nvCxnSpPr>
        <p:spPr>
          <a:xfrm>
            <a:off x="7833507" y="4787753"/>
            <a:ext cx="9698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B8314A25-C1BF-458E-BE63-B265768507A9}"/>
              </a:ext>
            </a:extLst>
          </p:cNvPr>
          <p:cNvCxnSpPr>
            <a:cxnSpLocks/>
          </p:cNvCxnSpPr>
          <p:nvPr/>
        </p:nvCxnSpPr>
        <p:spPr>
          <a:xfrm>
            <a:off x="7897049" y="6425495"/>
            <a:ext cx="8728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箭头: 下 69">
            <a:extLst>
              <a:ext uri="{FF2B5EF4-FFF2-40B4-BE49-F238E27FC236}">
                <a16:creationId xmlns:a16="http://schemas.microsoft.com/office/drawing/2014/main" id="{3BCE0A34-8C0F-4EB9-8000-154162E3A0B5}"/>
              </a:ext>
            </a:extLst>
          </p:cNvPr>
          <p:cNvSpPr/>
          <p:nvPr/>
        </p:nvSpPr>
        <p:spPr>
          <a:xfrm>
            <a:off x="3313043" y="3332160"/>
            <a:ext cx="625800" cy="7647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29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C815-D4ED-4DB9-8FA1-E6AB22AE07C0}"/>
              </a:ext>
            </a:extLst>
          </p:cNvPr>
          <p:cNvSpPr>
            <a:spLocks noGrp="1"/>
          </p:cNvSpPr>
          <p:nvPr>
            <p:ph type="title"/>
          </p:nvPr>
        </p:nvSpPr>
        <p:spPr>
          <a:xfrm>
            <a:off x="1724245" y="560070"/>
            <a:ext cx="8911687" cy="731520"/>
          </a:xfrm>
        </p:spPr>
        <p:txBody>
          <a:bodyPr>
            <a:normAutofit/>
          </a:bodyPr>
          <a:lstStyle/>
          <a:p>
            <a:r>
              <a:rPr lang="en-AU" dirty="0"/>
              <a:t>Closer look at the dataset</a:t>
            </a:r>
          </a:p>
        </p:txBody>
      </p:sp>
      <p:pic>
        <p:nvPicPr>
          <p:cNvPr id="4" name="图片 3">
            <a:extLst>
              <a:ext uri="{FF2B5EF4-FFF2-40B4-BE49-F238E27FC236}">
                <a16:creationId xmlns:a16="http://schemas.microsoft.com/office/drawing/2014/main" id="{22680955-9D90-0F4C-B753-70FAB6042E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111" y="1291590"/>
            <a:ext cx="10956666" cy="5137358"/>
          </a:xfrm>
          <a:prstGeom prst="rect">
            <a:avLst/>
          </a:prstGeom>
        </p:spPr>
      </p:pic>
    </p:spTree>
    <p:extLst>
      <p:ext uri="{BB962C8B-B14F-4D97-AF65-F5344CB8AC3E}">
        <p14:creationId xmlns:p14="http://schemas.microsoft.com/office/powerpoint/2010/main" val="3664107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190CD-0877-4BE2-B0E4-E91595D0AF7C}"/>
              </a:ext>
            </a:extLst>
          </p:cNvPr>
          <p:cNvSpPr>
            <a:spLocks noGrp="1"/>
          </p:cNvSpPr>
          <p:nvPr>
            <p:ph type="title"/>
          </p:nvPr>
        </p:nvSpPr>
        <p:spPr>
          <a:xfrm>
            <a:off x="1120335" y="2532345"/>
            <a:ext cx="2649498" cy="3373985"/>
          </a:xfrm>
        </p:spPr>
        <p:txBody>
          <a:bodyPr>
            <a:normAutofit/>
          </a:bodyPr>
          <a:lstStyle/>
          <a:p>
            <a:r>
              <a:rPr lang="en-US" sz="3200" b="1" dirty="0">
                <a:solidFill>
                  <a:srgbClr val="7030A0"/>
                </a:solidFill>
              </a:rPr>
              <a:t>Implement</a:t>
            </a:r>
            <a:br>
              <a:rPr lang="en-US" sz="3200" b="1" dirty="0">
                <a:solidFill>
                  <a:srgbClr val="7030A0"/>
                </a:solidFill>
              </a:rPr>
            </a:br>
            <a:r>
              <a:rPr lang="en-US" sz="3200" b="1" dirty="0">
                <a:solidFill>
                  <a:srgbClr val="7030A0"/>
                </a:solidFill>
              </a:rPr>
              <a:t>approach</a:t>
            </a:r>
            <a:br>
              <a:rPr lang="en-US" sz="3200" b="1" dirty="0">
                <a:solidFill>
                  <a:srgbClr val="7030A0"/>
                </a:solidFill>
              </a:rPr>
            </a:br>
            <a:r>
              <a:rPr lang="en-US" sz="3200" b="1" dirty="0">
                <a:solidFill>
                  <a:srgbClr val="7030A0"/>
                </a:solidFill>
              </a:rPr>
              <a:t>introduction</a:t>
            </a:r>
            <a:endParaRPr lang="en-AU" sz="3200" b="1" dirty="0">
              <a:solidFill>
                <a:srgbClr val="7030A0"/>
              </a:solidFill>
            </a:endParaRPr>
          </a:p>
        </p:txBody>
      </p:sp>
      <p:graphicFrame>
        <p:nvGraphicFramePr>
          <p:cNvPr id="5" name="Content Placeholder 2">
            <a:extLst>
              <a:ext uri="{FF2B5EF4-FFF2-40B4-BE49-F238E27FC236}">
                <a16:creationId xmlns:a16="http://schemas.microsoft.com/office/drawing/2014/main" id="{0EA2C2B1-941A-4916-9109-FE9B7567B08E}"/>
              </a:ext>
            </a:extLst>
          </p:cNvPr>
          <p:cNvGraphicFramePr>
            <a:graphicFrameLocks noGrp="1"/>
          </p:cNvGraphicFramePr>
          <p:nvPr>
            <p:ph idx="1"/>
            <p:extLst>
              <p:ext uri="{D42A27DB-BD31-4B8C-83A1-F6EECF244321}">
                <p14:modId xmlns:p14="http://schemas.microsoft.com/office/powerpoint/2010/main" val="4065150949"/>
              </p:ext>
            </p:extLst>
          </p:nvPr>
        </p:nvGraphicFramePr>
        <p:xfrm>
          <a:off x="3666223" y="813765"/>
          <a:ext cx="6832212" cy="5230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Freeform 19">
            <a:extLst>
              <a:ext uri="{FF2B5EF4-FFF2-40B4-BE49-F238E27FC236}">
                <a16:creationId xmlns:a16="http://schemas.microsoft.com/office/drawing/2014/main" id="{BC4D9603-ACC6-4FCD-8C60-0CDC60072A89}"/>
              </a:ext>
            </a:extLst>
          </p:cNvPr>
          <p:cNvSpPr>
            <a:spLocks noEditPoints="1"/>
          </p:cNvSpPr>
          <p:nvPr/>
        </p:nvSpPr>
        <p:spPr bwMode="auto">
          <a:xfrm>
            <a:off x="1239605" y="1822769"/>
            <a:ext cx="831983" cy="709576"/>
          </a:xfrm>
          <a:custGeom>
            <a:avLst/>
            <a:gdLst>
              <a:gd name="T0" fmla="*/ 261 w 512"/>
              <a:gd name="T1" fmla="*/ 3 h 504"/>
              <a:gd name="T2" fmla="*/ 227 w 512"/>
              <a:gd name="T3" fmla="*/ 2 h 504"/>
              <a:gd name="T4" fmla="*/ 265 w 512"/>
              <a:gd name="T5" fmla="*/ 266 h 504"/>
              <a:gd name="T6" fmla="*/ 1 w 512"/>
              <a:gd name="T7" fmla="*/ 227 h 504"/>
              <a:gd name="T8" fmla="*/ 3 w 512"/>
              <a:gd name="T9" fmla="*/ 261 h 504"/>
              <a:gd name="T10" fmla="*/ 45 w 512"/>
              <a:gd name="T11" fmla="*/ 298 h 504"/>
              <a:gd name="T12" fmla="*/ 326 w 512"/>
              <a:gd name="T13" fmla="*/ 327 h 504"/>
              <a:gd name="T14" fmla="*/ 326 w 512"/>
              <a:gd name="T15" fmla="*/ 326 h 504"/>
              <a:gd name="T16" fmla="*/ 327 w 512"/>
              <a:gd name="T17" fmla="*/ 327 h 504"/>
              <a:gd name="T18" fmla="*/ 297 w 512"/>
              <a:gd name="T19" fmla="*/ 45 h 504"/>
              <a:gd name="T20" fmla="*/ 261 w 512"/>
              <a:gd name="T21" fmla="*/ 3 h 504"/>
              <a:gd name="T22" fmla="*/ 299 w 512"/>
              <a:gd name="T23" fmla="*/ 300 h 504"/>
              <a:gd name="T24" fmla="*/ 278 w 512"/>
              <a:gd name="T25" fmla="*/ 300 h 504"/>
              <a:gd name="T26" fmla="*/ 278 w 512"/>
              <a:gd name="T27" fmla="*/ 279 h 504"/>
              <a:gd name="T28" fmla="*/ 299 w 512"/>
              <a:gd name="T29" fmla="*/ 279 h 504"/>
              <a:gd name="T30" fmla="*/ 299 w 512"/>
              <a:gd name="T31" fmla="*/ 300 h 504"/>
              <a:gd name="T32" fmla="*/ 258 w 512"/>
              <a:gd name="T33" fmla="*/ 370 h 504"/>
              <a:gd name="T34" fmla="*/ 258 w 512"/>
              <a:gd name="T35" fmla="*/ 475 h 504"/>
              <a:gd name="T36" fmla="*/ 363 w 512"/>
              <a:gd name="T37" fmla="*/ 475 h 504"/>
              <a:gd name="T38" fmla="*/ 364 w 512"/>
              <a:gd name="T39" fmla="*/ 370 h 504"/>
              <a:gd name="T40" fmla="*/ 258 w 512"/>
              <a:gd name="T41" fmla="*/ 370 h 504"/>
              <a:gd name="T42" fmla="*/ 338 w 512"/>
              <a:gd name="T43" fmla="*/ 450 h 504"/>
              <a:gd name="T44" fmla="*/ 283 w 512"/>
              <a:gd name="T45" fmla="*/ 450 h 504"/>
              <a:gd name="T46" fmla="*/ 283 w 512"/>
              <a:gd name="T47" fmla="*/ 395 h 504"/>
              <a:gd name="T48" fmla="*/ 338 w 512"/>
              <a:gd name="T49" fmla="*/ 395 h 504"/>
              <a:gd name="T50" fmla="*/ 338 w 512"/>
              <a:gd name="T51" fmla="*/ 450 h 504"/>
              <a:gd name="T52" fmla="*/ 378 w 512"/>
              <a:gd name="T53" fmla="*/ 250 h 504"/>
              <a:gd name="T54" fmla="*/ 378 w 512"/>
              <a:gd name="T55" fmla="*/ 355 h 504"/>
              <a:gd name="T56" fmla="*/ 483 w 512"/>
              <a:gd name="T57" fmla="*/ 355 h 504"/>
              <a:gd name="T58" fmla="*/ 483 w 512"/>
              <a:gd name="T59" fmla="*/ 250 h 504"/>
              <a:gd name="T60" fmla="*/ 378 w 512"/>
              <a:gd name="T61" fmla="*/ 250 h 504"/>
              <a:gd name="T62" fmla="*/ 458 w 512"/>
              <a:gd name="T63" fmla="*/ 330 h 504"/>
              <a:gd name="T64" fmla="*/ 403 w 512"/>
              <a:gd name="T65" fmla="*/ 330 h 504"/>
              <a:gd name="T66" fmla="*/ 403 w 512"/>
              <a:gd name="T67" fmla="*/ 275 h 504"/>
              <a:gd name="T68" fmla="*/ 458 w 512"/>
              <a:gd name="T69" fmla="*/ 275 h 504"/>
              <a:gd name="T70" fmla="*/ 458 w 512"/>
              <a:gd name="T71" fmla="*/ 33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2" h="504">
                <a:moveTo>
                  <a:pt x="261" y="3"/>
                </a:moveTo>
                <a:cubicBezTo>
                  <a:pt x="251" y="1"/>
                  <a:pt x="236" y="0"/>
                  <a:pt x="227" y="2"/>
                </a:cubicBezTo>
                <a:cubicBezTo>
                  <a:pt x="226" y="4"/>
                  <a:pt x="253" y="181"/>
                  <a:pt x="265" y="266"/>
                </a:cubicBezTo>
                <a:cubicBezTo>
                  <a:pt x="180" y="253"/>
                  <a:pt x="3" y="226"/>
                  <a:pt x="1" y="227"/>
                </a:cubicBezTo>
                <a:cubicBezTo>
                  <a:pt x="0" y="236"/>
                  <a:pt x="0" y="251"/>
                  <a:pt x="3" y="261"/>
                </a:cubicBezTo>
                <a:cubicBezTo>
                  <a:pt x="9" y="283"/>
                  <a:pt x="25" y="296"/>
                  <a:pt x="45" y="298"/>
                </a:cubicBezTo>
                <a:cubicBezTo>
                  <a:pt x="116" y="305"/>
                  <a:pt x="326" y="327"/>
                  <a:pt x="326" y="327"/>
                </a:cubicBezTo>
                <a:cubicBezTo>
                  <a:pt x="326" y="326"/>
                  <a:pt x="326" y="326"/>
                  <a:pt x="326" y="326"/>
                </a:cubicBezTo>
                <a:cubicBezTo>
                  <a:pt x="327" y="327"/>
                  <a:pt x="327" y="327"/>
                  <a:pt x="327" y="327"/>
                </a:cubicBezTo>
                <a:cubicBezTo>
                  <a:pt x="327" y="327"/>
                  <a:pt x="304" y="117"/>
                  <a:pt x="297" y="45"/>
                </a:cubicBezTo>
                <a:cubicBezTo>
                  <a:pt x="295" y="25"/>
                  <a:pt x="283" y="9"/>
                  <a:pt x="261" y="3"/>
                </a:cubicBezTo>
                <a:close/>
                <a:moveTo>
                  <a:pt x="299" y="300"/>
                </a:moveTo>
                <a:cubicBezTo>
                  <a:pt x="293" y="306"/>
                  <a:pt x="284" y="306"/>
                  <a:pt x="278" y="300"/>
                </a:cubicBezTo>
                <a:cubicBezTo>
                  <a:pt x="272" y="294"/>
                  <a:pt x="272" y="285"/>
                  <a:pt x="278" y="279"/>
                </a:cubicBezTo>
                <a:cubicBezTo>
                  <a:pt x="284" y="274"/>
                  <a:pt x="293" y="274"/>
                  <a:pt x="299" y="279"/>
                </a:cubicBezTo>
                <a:cubicBezTo>
                  <a:pt x="304" y="285"/>
                  <a:pt x="304" y="294"/>
                  <a:pt x="299" y="300"/>
                </a:cubicBezTo>
                <a:close/>
                <a:moveTo>
                  <a:pt x="258" y="370"/>
                </a:moveTo>
                <a:cubicBezTo>
                  <a:pt x="229" y="399"/>
                  <a:pt x="229" y="446"/>
                  <a:pt x="258" y="475"/>
                </a:cubicBezTo>
                <a:cubicBezTo>
                  <a:pt x="287" y="504"/>
                  <a:pt x="334" y="504"/>
                  <a:pt x="363" y="475"/>
                </a:cubicBezTo>
                <a:cubicBezTo>
                  <a:pt x="392" y="446"/>
                  <a:pt x="393" y="399"/>
                  <a:pt x="364" y="370"/>
                </a:cubicBezTo>
                <a:cubicBezTo>
                  <a:pt x="334" y="341"/>
                  <a:pt x="287" y="341"/>
                  <a:pt x="258" y="370"/>
                </a:cubicBezTo>
                <a:close/>
                <a:moveTo>
                  <a:pt x="338" y="450"/>
                </a:moveTo>
                <a:cubicBezTo>
                  <a:pt x="323" y="465"/>
                  <a:pt x="298" y="465"/>
                  <a:pt x="283" y="450"/>
                </a:cubicBezTo>
                <a:cubicBezTo>
                  <a:pt x="268" y="435"/>
                  <a:pt x="268" y="410"/>
                  <a:pt x="283" y="395"/>
                </a:cubicBezTo>
                <a:cubicBezTo>
                  <a:pt x="298" y="380"/>
                  <a:pt x="323" y="380"/>
                  <a:pt x="338" y="395"/>
                </a:cubicBezTo>
                <a:cubicBezTo>
                  <a:pt x="353" y="410"/>
                  <a:pt x="353" y="435"/>
                  <a:pt x="338" y="450"/>
                </a:cubicBezTo>
                <a:close/>
                <a:moveTo>
                  <a:pt x="378" y="250"/>
                </a:moveTo>
                <a:cubicBezTo>
                  <a:pt x="349" y="279"/>
                  <a:pt x="349" y="326"/>
                  <a:pt x="378" y="355"/>
                </a:cubicBezTo>
                <a:cubicBezTo>
                  <a:pt x="407" y="384"/>
                  <a:pt x="454" y="385"/>
                  <a:pt x="483" y="355"/>
                </a:cubicBezTo>
                <a:cubicBezTo>
                  <a:pt x="512" y="326"/>
                  <a:pt x="512" y="279"/>
                  <a:pt x="483" y="250"/>
                </a:cubicBezTo>
                <a:cubicBezTo>
                  <a:pt x="454" y="221"/>
                  <a:pt x="407" y="221"/>
                  <a:pt x="378" y="250"/>
                </a:cubicBezTo>
                <a:close/>
                <a:moveTo>
                  <a:pt x="458" y="330"/>
                </a:moveTo>
                <a:cubicBezTo>
                  <a:pt x="443" y="345"/>
                  <a:pt x="418" y="345"/>
                  <a:pt x="403" y="330"/>
                </a:cubicBezTo>
                <a:cubicBezTo>
                  <a:pt x="388" y="315"/>
                  <a:pt x="388" y="290"/>
                  <a:pt x="403" y="275"/>
                </a:cubicBezTo>
                <a:cubicBezTo>
                  <a:pt x="418" y="260"/>
                  <a:pt x="443" y="260"/>
                  <a:pt x="458" y="275"/>
                </a:cubicBezTo>
                <a:cubicBezTo>
                  <a:pt x="473" y="290"/>
                  <a:pt x="473" y="315"/>
                  <a:pt x="458" y="330"/>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p>
            <a:endParaRPr lang="zh-CN" altLang="en-US" dirty="0">
              <a:solidFill>
                <a:schemeClr val="bg1"/>
              </a:solidFill>
            </a:endParaRPr>
          </a:p>
        </p:txBody>
      </p:sp>
    </p:spTree>
    <p:extLst>
      <p:ext uri="{BB962C8B-B14F-4D97-AF65-F5344CB8AC3E}">
        <p14:creationId xmlns:p14="http://schemas.microsoft.com/office/powerpoint/2010/main" val="4246059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190CD-0877-4BE2-B0E4-E91595D0AF7C}"/>
              </a:ext>
            </a:extLst>
          </p:cNvPr>
          <p:cNvSpPr>
            <a:spLocks noGrp="1"/>
          </p:cNvSpPr>
          <p:nvPr>
            <p:ph type="title"/>
          </p:nvPr>
        </p:nvSpPr>
        <p:spPr>
          <a:xfrm>
            <a:off x="1259893" y="3101093"/>
            <a:ext cx="2454052" cy="1436617"/>
          </a:xfrm>
        </p:spPr>
        <p:txBody>
          <a:bodyPr>
            <a:normAutofit/>
          </a:bodyPr>
          <a:lstStyle/>
          <a:p>
            <a:r>
              <a:rPr lang="en-AU" sz="3200" b="1" dirty="0">
                <a:solidFill>
                  <a:srgbClr val="7030A0"/>
                </a:solidFill>
              </a:rPr>
              <a:t>Data Pre-Processing</a:t>
            </a:r>
          </a:p>
        </p:txBody>
      </p:sp>
      <p:graphicFrame>
        <p:nvGraphicFramePr>
          <p:cNvPr id="5" name="Content Placeholder 2">
            <a:extLst>
              <a:ext uri="{FF2B5EF4-FFF2-40B4-BE49-F238E27FC236}">
                <a16:creationId xmlns:a16="http://schemas.microsoft.com/office/drawing/2014/main" id="{0EA2C2B1-941A-4916-9109-FE9B7567B08E}"/>
              </a:ext>
            </a:extLst>
          </p:cNvPr>
          <p:cNvGraphicFramePr>
            <a:graphicFrameLocks noGrp="1"/>
          </p:cNvGraphicFramePr>
          <p:nvPr>
            <p:ph idx="1"/>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reeform 19">
            <a:extLst>
              <a:ext uri="{FF2B5EF4-FFF2-40B4-BE49-F238E27FC236}">
                <a16:creationId xmlns:a16="http://schemas.microsoft.com/office/drawing/2014/main" id="{875AEC82-8C8F-4EA9-A958-12886E1447AD}"/>
              </a:ext>
            </a:extLst>
          </p:cNvPr>
          <p:cNvSpPr>
            <a:spLocks noEditPoints="1"/>
          </p:cNvSpPr>
          <p:nvPr/>
        </p:nvSpPr>
        <p:spPr bwMode="auto">
          <a:xfrm>
            <a:off x="1259893" y="2391517"/>
            <a:ext cx="831983" cy="709576"/>
          </a:xfrm>
          <a:custGeom>
            <a:avLst/>
            <a:gdLst>
              <a:gd name="T0" fmla="*/ 261 w 512"/>
              <a:gd name="T1" fmla="*/ 3 h 504"/>
              <a:gd name="T2" fmla="*/ 227 w 512"/>
              <a:gd name="T3" fmla="*/ 2 h 504"/>
              <a:gd name="T4" fmla="*/ 265 w 512"/>
              <a:gd name="T5" fmla="*/ 266 h 504"/>
              <a:gd name="T6" fmla="*/ 1 w 512"/>
              <a:gd name="T7" fmla="*/ 227 h 504"/>
              <a:gd name="T8" fmla="*/ 3 w 512"/>
              <a:gd name="T9" fmla="*/ 261 h 504"/>
              <a:gd name="T10" fmla="*/ 45 w 512"/>
              <a:gd name="T11" fmla="*/ 298 h 504"/>
              <a:gd name="T12" fmla="*/ 326 w 512"/>
              <a:gd name="T13" fmla="*/ 327 h 504"/>
              <a:gd name="T14" fmla="*/ 326 w 512"/>
              <a:gd name="T15" fmla="*/ 326 h 504"/>
              <a:gd name="T16" fmla="*/ 327 w 512"/>
              <a:gd name="T17" fmla="*/ 327 h 504"/>
              <a:gd name="T18" fmla="*/ 297 w 512"/>
              <a:gd name="T19" fmla="*/ 45 h 504"/>
              <a:gd name="T20" fmla="*/ 261 w 512"/>
              <a:gd name="T21" fmla="*/ 3 h 504"/>
              <a:gd name="T22" fmla="*/ 299 w 512"/>
              <a:gd name="T23" fmla="*/ 300 h 504"/>
              <a:gd name="T24" fmla="*/ 278 w 512"/>
              <a:gd name="T25" fmla="*/ 300 h 504"/>
              <a:gd name="T26" fmla="*/ 278 w 512"/>
              <a:gd name="T27" fmla="*/ 279 h 504"/>
              <a:gd name="T28" fmla="*/ 299 w 512"/>
              <a:gd name="T29" fmla="*/ 279 h 504"/>
              <a:gd name="T30" fmla="*/ 299 w 512"/>
              <a:gd name="T31" fmla="*/ 300 h 504"/>
              <a:gd name="T32" fmla="*/ 258 w 512"/>
              <a:gd name="T33" fmla="*/ 370 h 504"/>
              <a:gd name="T34" fmla="*/ 258 w 512"/>
              <a:gd name="T35" fmla="*/ 475 h 504"/>
              <a:gd name="T36" fmla="*/ 363 w 512"/>
              <a:gd name="T37" fmla="*/ 475 h 504"/>
              <a:gd name="T38" fmla="*/ 364 w 512"/>
              <a:gd name="T39" fmla="*/ 370 h 504"/>
              <a:gd name="T40" fmla="*/ 258 w 512"/>
              <a:gd name="T41" fmla="*/ 370 h 504"/>
              <a:gd name="T42" fmla="*/ 338 w 512"/>
              <a:gd name="T43" fmla="*/ 450 h 504"/>
              <a:gd name="T44" fmla="*/ 283 w 512"/>
              <a:gd name="T45" fmla="*/ 450 h 504"/>
              <a:gd name="T46" fmla="*/ 283 w 512"/>
              <a:gd name="T47" fmla="*/ 395 h 504"/>
              <a:gd name="T48" fmla="*/ 338 w 512"/>
              <a:gd name="T49" fmla="*/ 395 h 504"/>
              <a:gd name="T50" fmla="*/ 338 w 512"/>
              <a:gd name="T51" fmla="*/ 450 h 504"/>
              <a:gd name="T52" fmla="*/ 378 w 512"/>
              <a:gd name="T53" fmla="*/ 250 h 504"/>
              <a:gd name="T54" fmla="*/ 378 w 512"/>
              <a:gd name="T55" fmla="*/ 355 h 504"/>
              <a:gd name="T56" fmla="*/ 483 w 512"/>
              <a:gd name="T57" fmla="*/ 355 h 504"/>
              <a:gd name="T58" fmla="*/ 483 w 512"/>
              <a:gd name="T59" fmla="*/ 250 h 504"/>
              <a:gd name="T60" fmla="*/ 378 w 512"/>
              <a:gd name="T61" fmla="*/ 250 h 504"/>
              <a:gd name="T62" fmla="*/ 458 w 512"/>
              <a:gd name="T63" fmla="*/ 330 h 504"/>
              <a:gd name="T64" fmla="*/ 403 w 512"/>
              <a:gd name="T65" fmla="*/ 330 h 504"/>
              <a:gd name="T66" fmla="*/ 403 w 512"/>
              <a:gd name="T67" fmla="*/ 275 h 504"/>
              <a:gd name="T68" fmla="*/ 458 w 512"/>
              <a:gd name="T69" fmla="*/ 275 h 504"/>
              <a:gd name="T70" fmla="*/ 458 w 512"/>
              <a:gd name="T71" fmla="*/ 33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2" h="504">
                <a:moveTo>
                  <a:pt x="261" y="3"/>
                </a:moveTo>
                <a:cubicBezTo>
                  <a:pt x="251" y="1"/>
                  <a:pt x="236" y="0"/>
                  <a:pt x="227" y="2"/>
                </a:cubicBezTo>
                <a:cubicBezTo>
                  <a:pt x="226" y="4"/>
                  <a:pt x="253" y="181"/>
                  <a:pt x="265" y="266"/>
                </a:cubicBezTo>
                <a:cubicBezTo>
                  <a:pt x="180" y="253"/>
                  <a:pt x="3" y="226"/>
                  <a:pt x="1" y="227"/>
                </a:cubicBezTo>
                <a:cubicBezTo>
                  <a:pt x="0" y="236"/>
                  <a:pt x="0" y="251"/>
                  <a:pt x="3" y="261"/>
                </a:cubicBezTo>
                <a:cubicBezTo>
                  <a:pt x="9" y="283"/>
                  <a:pt x="25" y="296"/>
                  <a:pt x="45" y="298"/>
                </a:cubicBezTo>
                <a:cubicBezTo>
                  <a:pt x="116" y="305"/>
                  <a:pt x="326" y="327"/>
                  <a:pt x="326" y="327"/>
                </a:cubicBezTo>
                <a:cubicBezTo>
                  <a:pt x="326" y="326"/>
                  <a:pt x="326" y="326"/>
                  <a:pt x="326" y="326"/>
                </a:cubicBezTo>
                <a:cubicBezTo>
                  <a:pt x="327" y="327"/>
                  <a:pt x="327" y="327"/>
                  <a:pt x="327" y="327"/>
                </a:cubicBezTo>
                <a:cubicBezTo>
                  <a:pt x="327" y="327"/>
                  <a:pt x="304" y="117"/>
                  <a:pt x="297" y="45"/>
                </a:cubicBezTo>
                <a:cubicBezTo>
                  <a:pt x="295" y="25"/>
                  <a:pt x="283" y="9"/>
                  <a:pt x="261" y="3"/>
                </a:cubicBezTo>
                <a:close/>
                <a:moveTo>
                  <a:pt x="299" y="300"/>
                </a:moveTo>
                <a:cubicBezTo>
                  <a:pt x="293" y="306"/>
                  <a:pt x="284" y="306"/>
                  <a:pt x="278" y="300"/>
                </a:cubicBezTo>
                <a:cubicBezTo>
                  <a:pt x="272" y="294"/>
                  <a:pt x="272" y="285"/>
                  <a:pt x="278" y="279"/>
                </a:cubicBezTo>
                <a:cubicBezTo>
                  <a:pt x="284" y="274"/>
                  <a:pt x="293" y="274"/>
                  <a:pt x="299" y="279"/>
                </a:cubicBezTo>
                <a:cubicBezTo>
                  <a:pt x="304" y="285"/>
                  <a:pt x="304" y="294"/>
                  <a:pt x="299" y="300"/>
                </a:cubicBezTo>
                <a:close/>
                <a:moveTo>
                  <a:pt x="258" y="370"/>
                </a:moveTo>
                <a:cubicBezTo>
                  <a:pt x="229" y="399"/>
                  <a:pt x="229" y="446"/>
                  <a:pt x="258" y="475"/>
                </a:cubicBezTo>
                <a:cubicBezTo>
                  <a:pt x="287" y="504"/>
                  <a:pt x="334" y="504"/>
                  <a:pt x="363" y="475"/>
                </a:cubicBezTo>
                <a:cubicBezTo>
                  <a:pt x="392" y="446"/>
                  <a:pt x="393" y="399"/>
                  <a:pt x="364" y="370"/>
                </a:cubicBezTo>
                <a:cubicBezTo>
                  <a:pt x="334" y="341"/>
                  <a:pt x="287" y="341"/>
                  <a:pt x="258" y="370"/>
                </a:cubicBezTo>
                <a:close/>
                <a:moveTo>
                  <a:pt x="338" y="450"/>
                </a:moveTo>
                <a:cubicBezTo>
                  <a:pt x="323" y="465"/>
                  <a:pt x="298" y="465"/>
                  <a:pt x="283" y="450"/>
                </a:cubicBezTo>
                <a:cubicBezTo>
                  <a:pt x="268" y="435"/>
                  <a:pt x="268" y="410"/>
                  <a:pt x="283" y="395"/>
                </a:cubicBezTo>
                <a:cubicBezTo>
                  <a:pt x="298" y="380"/>
                  <a:pt x="323" y="380"/>
                  <a:pt x="338" y="395"/>
                </a:cubicBezTo>
                <a:cubicBezTo>
                  <a:pt x="353" y="410"/>
                  <a:pt x="353" y="435"/>
                  <a:pt x="338" y="450"/>
                </a:cubicBezTo>
                <a:close/>
                <a:moveTo>
                  <a:pt x="378" y="250"/>
                </a:moveTo>
                <a:cubicBezTo>
                  <a:pt x="349" y="279"/>
                  <a:pt x="349" y="326"/>
                  <a:pt x="378" y="355"/>
                </a:cubicBezTo>
                <a:cubicBezTo>
                  <a:pt x="407" y="384"/>
                  <a:pt x="454" y="385"/>
                  <a:pt x="483" y="355"/>
                </a:cubicBezTo>
                <a:cubicBezTo>
                  <a:pt x="512" y="326"/>
                  <a:pt x="512" y="279"/>
                  <a:pt x="483" y="250"/>
                </a:cubicBezTo>
                <a:cubicBezTo>
                  <a:pt x="454" y="221"/>
                  <a:pt x="407" y="221"/>
                  <a:pt x="378" y="250"/>
                </a:cubicBezTo>
                <a:close/>
                <a:moveTo>
                  <a:pt x="458" y="330"/>
                </a:moveTo>
                <a:cubicBezTo>
                  <a:pt x="443" y="345"/>
                  <a:pt x="418" y="345"/>
                  <a:pt x="403" y="330"/>
                </a:cubicBezTo>
                <a:cubicBezTo>
                  <a:pt x="388" y="315"/>
                  <a:pt x="388" y="290"/>
                  <a:pt x="403" y="275"/>
                </a:cubicBezTo>
                <a:cubicBezTo>
                  <a:pt x="418" y="260"/>
                  <a:pt x="443" y="260"/>
                  <a:pt x="458" y="275"/>
                </a:cubicBezTo>
                <a:cubicBezTo>
                  <a:pt x="473" y="290"/>
                  <a:pt x="473" y="315"/>
                  <a:pt x="458" y="330"/>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p>
            <a:endParaRPr lang="zh-CN" altLang="en-US" dirty="0">
              <a:solidFill>
                <a:schemeClr val="bg1"/>
              </a:solidFill>
            </a:endParaRPr>
          </a:p>
        </p:txBody>
      </p:sp>
    </p:spTree>
    <p:extLst>
      <p:ext uri="{BB962C8B-B14F-4D97-AF65-F5344CB8AC3E}">
        <p14:creationId xmlns:p14="http://schemas.microsoft.com/office/powerpoint/2010/main" val="4072846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7FEDD-F435-4535-8225-96DB0E89DCDB}"/>
              </a:ext>
            </a:extLst>
          </p:cNvPr>
          <p:cNvSpPr>
            <a:spLocks noGrp="1"/>
          </p:cNvSpPr>
          <p:nvPr>
            <p:ph type="title"/>
          </p:nvPr>
        </p:nvSpPr>
        <p:spPr>
          <a:xfrm>
            <a:off x="1639275" y="624110"/>
            <a:ext cx="9865338" cy="724630"/>
          </a:xfrm>
        </p:spPr>
        <p:txBody>
          <a:bodyPr>
            <a:normAutofit/>
          </a:bodyPr>
          <a:lstStyle/>
          <a:p>
            <a:r>
              <a:rPr lang="en-AU" dirty="0"/>
              <a:t>Data Pre-Processing</a:t>
            </a:r>
          </a:p>
        </p:txBody>
      </p:sp>
      <p:sp>
        <p:nvSpPr>
          <p:cNvPr id="3" name="Content Placeholder 2">
            <a:extLst>
              <a:ext uri="{FF2B5EF4-FFF2-40B4-BE49-F238E27FC236}">
                <a16:creationId xmlns:a16="http://schemas.microsoft.com/office/drawing/2014/main" id="{9DA61DB7-4981-4700-9FE8-5D552E2BC681}"/>
              </a:ext>
            </a:extLst>
          </p:cNvPr>
          <p:cNvSpPr>
            <a:spLocks noGrp="1"/>
          </p:cNvSpPr>
          <p:nvPr>
            <p:ph idx="1"/>
          </p:nvPr>
        </p:nvSpPr>
        <p:spPr>
          <a:xfrm>
            <a:off x="564549" y="1451610"/>
            <a:ext cx="10248231" cy="4459612"/>
          </a:xfrm>
        </p:spPr>
        <p:txBody>
          <a:bodyPr>
            <a:normAutofit/>
          </a:bodyPr>
          <a:lstStyle/>
          <a:p>
            <a:r>
              <a:rPr lang="en-AU" dirty="0"/>
              <a:t>Removal of </a:t>
            </a:r>
            <a:r>
              <a:rPr lang="en-AU" sz="2000" b="1" dirty="0"/>
              <a:t>missing value</a:t>
            </a:r>
          </a:p>
          <a:p>
            <a:endParaRPr lang="en-AU" dirty="0"/>
          </a:p>
        </p:txBody>
      </p:sp>
      <p:pic>
        <p:nvPicPr>
          <p:cNvPr id="6" name="图片 5">
            <a:extLst>
              <a:ext uri="{FF2B5EF4-FFF2-40B4-BE49-F238E27FC236}">
                <a16:creationId xmlns:a16="http://schemas.microsoft.com/office/drawing/2014/main" id="{597C8DFE-EE0D-0F4A-BDAB-A4C88CC99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195" y="1887862"/>
            <a:ext cx="5408945" cy="4023360"/>
          </a:xfrm>
          <a:prstGeom prst="rect">
            <a:avLst/>
          </a:prstGeom>
        </p:spPr>
      </p:pic>
      <p:pic>
        <p:nvPicPr>
          <p:cNvPr id="13" name="图片 12">
            <a:extLst>
              <a:ext uri="{FF2B5EF4-FFF2-40B4-BE49-F238E27FC236}">
                <a16:creationId xmlns:a16="http://schemas.microsoft.com/office/drawing/2014/main" id="{BA4EADFA-A60D-5A43-A902-78CB671B2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8927" y="1887862"/>
            <a:ext cx="6463073" cy="4023360"/>
          </a:xfrm>
          <a:prstGeom prst="rect">
            <a:avLst/>
          </a:prstGeom>
        </p:spPr>
      </p:pic>
    </p:spTree>
    <p:extLst>
      <p:ext uri="{BB962C8B-B14F-4D97-AF65-F5344CB8AC3E}">
        <p14:creationId xmlns:p14="http://schemas.microsoft.com/office/powerpoint/2010/main" val="727745083"/>
      </p:ext>
    </p:extLst>
  </p:cSld>
  <p:clrMapOvr>
    <a:masterClrMapping/>
  </p:clrMapOvr>
</p:sld>
</file>

<file path=ppt/theme/theme1.xml><?xml version="1.0" encoding="utf-8"?>
<a:theme xmlns:a="http://schemas.openxmlformats.org/drawingml/2006/main" name="Wisp">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1122</TotalTime>
  <Words>2044</Words>
  <Application>Microsoft Office PowerPoint</Application>
  <PresentationFormat>宽屏</PresentationFormat>
  <Paragraphs>287</Paragraphs>
  <Slides>49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49</vt:i4>
      </vt:variant>
    </vt:vector>
  </HeadingPairs>
  <TitlesOfParts>
    <vt:vector size="59" baseType="lpstr">
      <vt:lpstr>等线</vt:lpstr>
      <vt:lpstr>Aharoni</vt:lpstr>
      <vt:lpstr>Arial</vt:lpstr>
      <vt:lpstr>Calibri</vt:lpstr>
      <vt:lpstr>Century Gothic</vt:lpstr>
      <vt:lpstr>Cooper Black</vt:lpstr>
      <vt:lpstr>Times New Roman</vt:lpstr>
      <vt:lpstr>Wingdings</vt:lpstr>
      <vt:lpstr>Wingdings 3</vt:lpstr>
      <vt:lpstr>Wisp</vt:lpstr>
      <vt:lpstr>      Group 4                                          Record Linkage  Comparison Patterns Match or Non-Match Project</vt:lpstr>
      <vt:lpstr>Record linkage: core technique of data aggregation in computer science! When and why do we need to link the records?  </vt:lpstr>
      <vt:lpstr>  Task Definition And Case Review</vt:lpstr>
      <vt:lpstr>Data Pre-Processing</vt:lpstr>
      <vt:lpstr>OVERALL TASK FLOW: </vt:lpstr>
      <vt:lpstr>Closer look at the dataset</vt:lpstr>
      <vt:lpstr>Implement approach introduction</vt:lpstr>
      <vt:lpstr>Data Pre-Processing</vt:lpstr>
      <vt:lpstr>Data Pre-Processing</vt:lpstr>
      <vt:lpstr>PowerPoint 演示文稿</vt:lpstr>
      <vt:lpstr>Spark implement  </vt:lpstr>
      <vt:lpstr>Data type  The data type doesn‘t require features, but for Targets it has to be the type of ‘String’ in this data sets. Or ‘int’ , ‘double’ type form 0 or 1, never use ‘Boolean’ type. </vt:lpstr>
      <vt:lpstr>Data structure  Two lines need to be added to the structure:  features is an array of training values, vector type.  label is the target of training, double type.  </vt:lpstr>
      <vt:lpstr>Data split  Separate the training set from the test set by a ratio of 70% and 30%   </vt:lpstr>
      <vt:lpstr>Logistic Regression– Spark implement </vt:lpstr>
      <vt:lpstr>PowerPoint 演示文稿</vt:lpstr>
      <vt:lpstr>Why？</vt:lpstr>
      <vt:lpstr>To compare from research:</vt:lpstr>
      <vt:lpstr>Logistic Regression</vt:lpstr>
      <vt:lpstr>Decision Tree – Spark implement </vt:lpstr>
      <vt:lpstr>Decision Tree：</vt:lpstr>
      <vt:lpstr>Naive Bayes– Spark implement </vt:lpstr>
      <vt:lpstr>Naive Bayes ：</vt:lpstr>
      <vt:lpstr>PowerPoint 演示文稿</vt:lpstr>
      <vt:lpstr>PowerPoint 演示文稿</vt:lpstr>
      <vt:lpstr>PowerPoint 演示文稿</vt:lpstr>
      <vt:lpstr>Decision Tree – Result and Evaluation </vt:lpstr>
      <vt:lpstr>Decision Tree – Self-implement </vt:lpstr>
      <vt:lpstr>PowerPoint 演示文稿</vt:lpstr>
      <vt:lpstr>PowerPoint 演示文稿</vt:lpstr>
      <vt:lpstr>Random forest – Self-implement </vt:lpstr>
      <vt:lpstr>PowerPoint 演示文稿</vt:lpstr>
      <vt:lpstr>Flow Chart for explanation </vt:lpstr>
      <vt:lpstr>Evaluation -logistical regression</vt:lpstr>
      <vt:lpstr>Logistic regression – Self-implement </vt:lpstr>
      <vt:lpstr>PowerPoint 演示文稿</vt:lpstr>
      <vt:lpstr>Data Transformation</vt:lpstr>
      <vt:lpstr>DNN  model (i)</vt:lpstr>
      <vt:lpstr>DNN model (ii)</vt:lpstr>
      <vt:lpstr>RNN  model (i)</vt:lpstr>
      <vt:lpstr>RNN  model (ii)</vt:lpstr>
      <vt:lpstr>CNN model (i)</vt:lpstr>
      <vt:lpstr>CNN model (ii)</vt:lpstr>
      <vt:lpstr>Comparison for the models</vt:lpstr>
      <vt:lpstr>Issues  and related  scale overview </vt:lpstr>
      <vt:lpstr>Beside the given Dataset: Canada residential data project</vt:lpstr>
      <vt:lpstr>Result  summary and  related explanation </vt:lpstr>
      <vt:lpstr>Limitations related from the Case</vt:lpstr>
      <vt:lpstr>Thank you for attending!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4                                          Record Linkage  Comparison Patterns Match or Non-Match Project</dc:title>
  <dc:creator>Changzhou Bao</dc:creator>
  <cp:lastModifiedBy>hhhhh hhhhh</cp:lastModifiedBy>
  <cp:revision>32</cp:revision>
  <dcterms:created xsi:type="dcterms:W3CDTF">2019-10-29T13:57:16Z</dcterms:created>
  <dcterms:modified xsi:type="dcterms:W3CDTF">2019-11-12T06:06:50Z</dcterms:modified>
</cp:coreProperties>
</file>