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70" r:id="rId14"/>
    <p:sldId id="269"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45B60-F57D-4123-9D43-2B29469F5D71}" type="datetimeFigureOut">
              <a:rPr lang="en-US" smtClean="0"/>
              <a:t>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998302-9579-471A-BE25-D73DAAFA0B86}" type="slidenum">
              <a:rPr lang="en-US" smtClean="0"/>
              <a:t>‹#›</a:t>
            </a:fld>
            <a:endParaRPr lang="en-US"/>
          </a:p>
        </p:txBody>
      </p:sp>
    </p:spTree>
    <p:extLst>
      <p:ext uri="{BB962C8B-B14F-4D97-AF65-F5344CB8AC3E}">
        <p14:creationId xmlns:p14="http://schemas.microsoft.com/office/powerpoint/2010/main" val="3393568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998302-9579-471A-BE25-D73DAAFA0B86}" type="slidenum">
              <a:rPr lang="en-US" smtClean="0"/>
              <a:t>10</a:t>
            </a:fld>
            <a:endParaRPr lang="en-US"/>
          </a:p>
        </p:txBody>
      </p:sp>
    </p:spTree>
    <p:extLst>
      <p:ext uri="{BB962C8B-B14F-4D97-AF65-F5344CB8AC3E}">
        <p14:creationId xmlns:p14="http://schemas.microsoft.com/office/powerpoint/2010/main" val="48508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375D86-603F-4541-B2F0-08086C46F9C7}"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6DA72-BC69-4A41-A043-B3BBB4922599}" type="slidenum">
              <a:rPr lang="en-US" smtClean="0"/>
              <a:t>‹#›</a:t>
            </a:fld>
            <a:endParaRPr lang="en-US"/>
          </a:p>
        </p:txBody>
      </p:sp>
    </p:spTree>
    <p:extLst>
      <p:ext uri="{BB962C8B-B14F-4D97-AF65-F5344CB8AC3E}">
        <p14:creationId xmlns:p14="http://schemas.microsoft.com/office/powerpoint/2010/main" val="195827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375D86-603F-4541-B2F0-08086C46F9C7}"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6DA72-BC69-4A41-A043-B3BBB4922599}" type="slidenum">
              <a:rPr lang="en-US" smtClean="0"/>
              <a:t>‹#›</a:t>
            </a:fld>
            <a:endParaRPr lang="en-US"/>
          </a:p>
        </p:txBody>
      </p:sp>
    </p:spTree>
    <p:extLst>
      <p:ext uri="{BB962C8B-B14F-4D97-AF65-F5344CB8AC3E}">
        <p14:creationId xmlns:p14="http://schemas.microsoft.com/office/powerpoint/2010/main" val="1707370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375D86-603F-4541-B2F0-08086C46F9C7}"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6DA72-BC69-4A41-A043-B3BBB492259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35133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375D86-603F-4541-B2F0-08086C46F9C7}"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6DA72-BC69-4A41-A043-B3BBB4922599}" type="slidenum">
              <a:rPr lang="en-US" smtClean="0"/>
              <a:t>‹#›</a:t>
            </a:fld>
            <a:endParaRPr lang="en-US"/>
          </a:p>
        </p:txBody>
      </p:sp>
    </p:spTree>
    <p:extLst>
      <p:ext uri="{BB962C8B-B14F-4D97-AF65-F5344CB8AC3E}">
        <p14:creationId xmlns:p14="http://schemas.microsoft.com/office/powerpoint/2010/main" val="2385125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375D86-603F-4541-B2F0-08086C46F9C7}"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6DA72-BC69-4A41-A043-B3BBB492259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794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375D86-603F-4541-B2F0-08086C46F9C7}"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6DA72-BC69-4A41-A043-B3BBB4922599}" type="slidenum">
              <a:rPr lang="en-US" smtClean="0"/>
              <a:t>‹#›</a:t>
            </a:fld>
            <a:endParaRPr lang="en-US"/>
          </a:p>
        </p:txBody>
      </p:sp>
    </p:spTree>
    <p:extLst>
      <p:ext uri="{BB962C8B-B14F-4D97-AF65-F5344CB8AC3E}">
        <p14:creationId xmlns:p14="http://schemas.microsoft.com/office/powerpoint/2010/main" val="2750181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375D86-603F-4541-B2F0-08086C46F9C7}"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6DA72-BC69-4A41-A043-B3BBB4922599}" type="slidenum">
              <a:rPr lang="en-US" smtClean="0"/>
              <a:t>‹#›</a:t>
            </a:fld>
            <a:endParaRPr lang="en-US"/>
          </a:p>
        </p:txBody>
      </p:sp>
    </p:spTree>
    <p:extLst>
      <p:ext uri="{BB962C8B-B14F-4D97-AF65-F5344CB8AC3E}">
        <p14:creationId xmlns:p14="http://schemas.microsoft.com/office/powerpoint/2010/main" val="46772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375D86-603F-4541-B2F0-08086C46F9C7}"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6DA72-BC69-4A41-A043-B3BBB4922599}" type="slidenum">
              <a:rPr lang="en-US" smtClean="0"/>
              <a:t>‹#›</a:t>
            </a:fld>
            <a:endParaRPr lang="en-US"/>
          </a:p>
        </p:txBody>
      </p:sp>
    </p:spTree>
    <p:extLst>
      <p:ext uri="{BB962C8B-B14F-4D97-AF65-F5344CB8AC3E}">
        <p14:creationId xmlns:p14="http://schemas.microsoft.com/office/powerpoint/2010/main" val="3389396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375D86-603F-4541-B2F0-08086C46F9C7}"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6DA72-BC69-4A41-A043-B3BBB4922599}" type="slidenum">
              <a:rPr lang="en-US" smtClean="0"/>
              <a:t>‹#›</a:t>
            </a:fld>
            <a:endParaRPr lang="en-US"/>
          </a:p>
        </p:txBody>
      </p:sp>
    </p:spTree>
    <p:extLst>
      <p:ext uri="{BB962C8B-B14F-4D97-AF65-F5344CB8AC3E}">
        <p14:creationId xmlns:p14="http://schemas.microsoft.com/office/powerpoint/2010/main" val="119907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375D86-603F-4541-B2F0-08086C46F9C7}"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6DA72-BC69-4A41-A043-B3BBB4922599}" type="slidenum">
              <a:rPr lang="en-US" smtClean="0"/>
              <a:t>‹#›</a:t>
            </a:fld>
            <a:endParaRPr lang="en-US"/>
          </a:p>
        </p:txBody>
      </p:sp>
    </p:spTree>
    <p:extLst>
      <p:ext uri="{BB962C8B-B14F-4D97-AF65-F5344CB8AC3E}">
        <p14:creationId xmlns:p14="http://schemas.microsoft.com/office/powerpoint/2010/main" val="4029115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375D86-603F-4541-B2F0-08086C46F9C7}"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6DA72-BC69-4A41-A043-B3BBB4922599}" type="slidenum">
              <a:rPr lang="en-US" smtClean="0"/>
              <a:t>‹#›</a:t>
            </a:fld>
            <a:endParaRPr lang="en-US"/>
          </a:p>
        </p:txBody>
      </p:sp>
    </p:spTree>
    <p:extLst>
      <p:ext uri="{BB962C8B-B14F-4D97-AF65-F5344CB8AC3E}">
        <p14:creationId xmlns:p14="http://schemas.microsoft.com/office/powerpoint/2010/main" val="3233662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375D86-603F-4541-B2F0-08086C46F9C7}"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86DA72-BC69-4A41-A043-B3BBB4922599}" type="slidenum">
              <a:rPr lang="en-US" smtClean="0"/>
              <a:t>‹#›</a:t>
            </a:fld>
            <a:endParaRPr lang="en-US"/>
          </a:p>
        </p:txBody>
      </p:sp>
    </p:spTree>
    <p:extLst>
      <p:ext uri="{BB962C8B-B14F-4D97-AF65-F5344CB8AC3E}">
        <p14:creationId xmlns:p14="http://schemas.microsoft.com/office/powerpoint/2010/main" val="2911182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375D86-603F-4541-B2F0-08086C46F9C7}"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86DA72-BC69-4A41-A043-B3BBB4922599}" type="slidenum">
              <a:rPr lang="en-US" smtClean="0"/>
              <a:t>‹#›</a:t>
            </a:fld>
            <a:endParaRPr lang="en-US"/>
          </a:p>
        </p:txBody>
      </p:sp>
    </p:spTree>
    <p:extLst>
      <p:ext uri="{BB962C8B-B14F-4D97-AF65-F5344CB8AC3E}">
        <p14:creationId xmlns:p14="http://schemas.microsoft.com/office/powerpoint/2010/main" val="320658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375D86-603F-4541-B2F0-08086C46F9C7}"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86DA72-BC69-4A41-A043-B3BBB4922599}" type="slidenum">
              <a:rPr lang="en-US" smtClean="0"/>
              <a:t>‹#›</a:t>
            </a:fld>
            <a:endParaRPr lang="en-US"/>
          </a:p>
        </p:txBody>
      </p:sp>
    </p:spTree>
    <p:extLst>
      <p:ext uri="{BB962C8B-B14F-4D97-AF65-F5344CB8AC3E}">
        <p14:creationId xmlns:p14="http://schemas.microsoft.com/office/powerpoint/2010/main" val="1722993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375D86-603F-4541-B2F0-08086C46F9C7}"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6DA72-BC69-4A41-A043-B3BBB4922599}" type="slidenum">
              <a:rPr lang="en-US" smtClean="0"/>
              <a:t>‹#›</a:t>
            </a:fld>
            <a:endParaRPr lang="en-US"/>
          </a:p>
        </p:txBody>
      </p:sp>
    </p:spTree>
    <p:extLst>
      <p:ext uri="{BB962C8B-B14F-4D97-AF65-F5344CB8AC3E}">
        <p14:creationId xmlns:p14="http://schemas.microsoft.com/office/powerpoint/2010/main" val="201045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375D86-603F-4541-B2F0-08086C46F9C7}"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86DA72-BC69-4A41-A043-B3BBB4922599}" type="slidenum">
              <a:rPr lang="en-US" smtClean="0"/>
              <a:t>‹#›</a:t>
            </a:fld>
            <a:endParaRPr lang="en-US"/>
          </a:p>
        </p:txBody>
      </p:sp>
    </p:spTree>
    <p:extLst>
      <p:ext uri="{BB962C8B-B14F-4D97-AF65-F5344CB8AC3E}">
        <p14:creationId xmlns:p14="http://schemas.microsoft.com/office/powerpoint/2010/main" val="281935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375D86-603F-4541-B2F0-08086C46F9C7}" type="datetimeFigureOut">
              <a:rPr lang="en-US" smtClean="0"/>
              <a:t>2/9/2023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86DA72-BC69-4A41-A043-B3BBB4922599}" type="slidenum">
              <a:rPr lang="en-US" smtClean="0"/>
              <a:t>‹#›</a:t>
            </a:fld>
            <a:endParaRPr lang="en-US"/>
          </a:p>
        </p:txBody>
      </p:sp>
    </p:spTree>
    <p:extLst>
      <p:ext uri="{BB962C8B-B14F-4D97-AF65-F5344CB8AC3E}">
        <p14:creationId xmlns:p14="http://schemas.microsoft.com/office/powerpoint/2010/main" val="52611759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Merchant Profitability </a:t>
            </a:r>
            <a:r>
              <a:rPr lang="en-US" dirty="0"/>
              <a:t>A</a:t>
            </a:r>
            <a:r>
              <a:rPr lang="en-US" dirty="0" smtClean="0"/>
              <a:t>nalysis</a:t>
            </a:r>
            <a:endParaRPr lang="en-US" dirty="0"/>
          </a:p>
        </p:txBody>
      </p:sp>
      <p:sp>
        <p:nvSpPr>
          <p:cNvPr id="3" name="Subtitle 2"/>
          <p:cNvSpPr>
            <a:spLocks noGrp="1"/>
          </p:cNvSpPr>
          <p:nvPr>
            <p:ph type="subTitle" idx="1"/>
          </p:nvPr>
        </p:nvSpPr>
        <p:spPr/>
        <p:txBody>
          <a:bodyPr/>
          <a:lstStyle/>
          <a:p>
            <a:r>
              <a:rPr lang="en-US" dirty="0" smtClean="0"/>
              <a:t>Company XYZ</a:t>
            </a:r>
          </a:p>
          <a:p>
            <a:r>
              <a:rPr lang="en-US" dirty="0" smtClean="0"/>
              <a:t>Feb, 2023</a:t>
            </a:r>
          </a:p>
        </p:txBody>
      </p:sp>
    </p:spTree>
    <p:extLst>
      <p:ext uri="{BB962C8B-B14F-4D97-AF65-F5344CB8AC3E}">
        <p14:creationId xmlns:p14="http://schemas.microsoft.com/office/powerpoint/2010/main" val="3357539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4"/>
            <p:extLst>
              <p:ext uri="{D42A27DB-BD31-4B8C-83A1-F6EECF244321}">
                <p14:modId xmlns:p14="http://schemas.microsoft.com/office/powerpoint/2010/main" val="3299261054"/>
              </p:ext>
            </p:extLst>
          </p:nvPr>
        </p:nvGraphicFramePr>
        <p:xfrm>
          <a:off x="757083" y="2210957"/>
          <a:ext cx="8596312" cy="1914957"/>
        </p:xfrm>
        <a:graphic>
          <a:graphicData uri="http://schemas.openxmlformats.org/drawingml/2006/table">
            <a:tbl>
              <a:tblPr/>
              <a:tblGrid>
                <a:gridCol w="1524765">
                  <a:extLst>
                    <a:ext uri="{9D8B030D-6E8A-4147-A177-3AD203B41FA5}">
                      <a16:colId xmlns:a16="http://schemas.microsoft.com/office/drawing/2014/main" val="4290470277"/>
                    </a:ext>
                  </a:extLst>
                </a:gridCol>
                <a:gridCol w="3685849">
                  <a:extLst>
                    <a:ext uri="{9D8B030D-6E8A-4147-A177-3AD203B41FA5}">
                      <a16:colId xmlns:a16="http://schemas.microsoft.com/office/drawing/2014/main" val="1091565917"/>
                    </a:ext>
                  </a:extLst>
                </a:gridCol>
                <a:gridCol w="1032518">
                  <a:extLst>
                    <a:ext uri="{9D8B030D-6E8A-4147-A177-3AD203B41FA5}">
                      <a16:colId xmlns:a16="http://schemas.microsoft.com/office/drawing/2014/main" val="360657231"/>
                    </a:ext>
                  </a:extLst>
                </a:gridCol>
                <a:gridCol w="600301">
                  <a:extLst>
                    <a:ext uri="{9D8B030D-6E8A-4147-A177-3AD203B41FA5}">
                      <a16:colId xmlns:a16="http://schemas.microsoft.com/office/drawing/2014/main" val="2831967970"/>
                    </a:ext>
                  </a:extLst>
                </a:gridCol>
                <a:gridCol w="972488">
                  <a:extLst>
                    <a:ext uri="{9D8B030D-6E8A-4147-A177-3AD203B41FA5}">
                      <a16:colId xmlns:a16="http://schemas.microsoft.com/office/drawing/2014/main" val="2873751593"/>
                    </a:ext>
                  </a:extLst>
                </a:gridCol>
                <a:gridCol w="780391">
                  <a:extLst>
                    <a:ext uri="{9D8B030D-6E8A-4147-A177-3AD203B41FA5}">
                      <a16:colId xmlns:a16="http://schemas.microsoft.com/office/drawing/2014/main" val="623571531"/>
                    </a:ext>
                  </a:extLst>
                </a:gridCol>
              </a:tblGrid>
              <a:tr h="174087">
                <a:tc>
                  <a:txBody>
                    <a:bodyPr/>
                    <a:lstStyle/>
                    <a:p>
                      <a:pPr algn="l" fontAlgn="b"/>
                      <a:r>
                        <a:rPr lang="en-US" sz="1050" b="1" i="0" u="none" strike="noStrike">
                          <a:solidFill>
                            <a:srgbClr val="FFFFFF"/>
                          </a:solidFill>
                          <a:effectLst/>
                          <a:latin typeface="Calibri" panose="020F0502020204030204" pitchFamily="34" charset="0"/>
                        </a:rPr>
                        <a:t>category</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050" b="1" i="0" u="none" strike="noStrike">
                          <a:solidFill>
                            <a:srgbClr val="FFFFFF"/>
                          </a:solidFill>
                          <a:effectLst/>
                          <a:latin typeface="Calibri" panose="020F0502020204030204" pitchFamily="34" charset="0"/>
                        </a:rPr>
                        <a:t>subcategory</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050" b="1" i="0" u="none" strike="noStrike">
                          <a:solidFill>
                            <a:srgbClr val="FFFFFF"/>
                          </a:solidFill>
                          <a:effectLst/>
                          <a:latin typeface="Calibri" panose="020F0502020204030204" pitchFamily="34" charset="0"/>
                        </a:rPr>
                        <a:t> profit </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050" b="1" i="0" u="none" strike="noStrike">
                          <a:solidFill>
                            <a:srgbClr val="FFFFFF"/>
                          </a:solidFill>
                          <a:effectLst/>
                          <a:latin typeface="Calibri" panose="020F0502020204030204" pitchFamily="34" charset="0"/>
                        </a:rPr>
                        <a:t>volume</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050" b="1" i="0" u="none" strike="noStrike">
                          <a:solidFill>
                            <a:srgbClr val="FFFFFF"/>
                          </a:solidFill>
                          <a:effectLst/>
                          <a:latin typeface="Calibri" panose="020F0502020204030204" pitchFamily="34" charset="0"/>
                        </a:rPr>
                        <a:t>default_count</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050" b="1" i="0" u="none" strike="noStrike">
                          <a:solidFill>
                            <a:srgbClr val="FFFFFF"/>
                          </a:solidFill>
                          <a:effectLst/>
                          <a:latin typeface="Calibri" panose="020F0502020204030204" pitchFamily="34" charset="0"/>
                        </a:rPr>
                        <a:t>loss_count</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041094840"/>
                  </a:ext>
                </a:extLst>
              </a:tr>
              <a:tr h="174087">
                <a:tc>
                  <a:txBody>
                    <a:bodyPr/>
                    <a:lstStyle/>
                    <a:p>
                      <a:pPr algn="l" fontAlgn="b"/>
                      <a:r>
                        <a:rPr lang="en-US" sz="1050" b="0" i="0" u="none" strike="noStrike">
                          <a:solidFill>
                            <a:srgbClr val="000000"/>
                          </a:solidFill>
                          <a:effectLst/>
                          <a:latin typeface="Calibri" panose="020F0502020204030204" pitchFamily="34" charset="0"/>
                        </a:rPr>
                        <a:t>OTHER</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All Other Health and Personal Care Stores - 446199</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 $         596,932.68 </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14</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12</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8852829"/>
                  </a:ext>
                </a:extLst>
              </a:tr>
              <a:tr h="174087">
                <a:tc>
                  <a:txBody>
                    <a:bodyPr/>
                    <a:lstStyle/>
                    <a:p>
                      <a:pPr algn="l" fontAlgn="b"/>
                      <a:r>
                        <a:rPr lang="en-US" sz="1050" b="0" i="0" u="none" strike="noStrike">
                          <a:solidFill>
                            <a:srgbClr val="000000"/>
                          </a:solidFill>
                          <a:effectLst/>
                          <a:latin typeface="Calibri" panose="020F0502020204030204" pitchFamily="34" charset="0"/>
                        </a:rPr>
                        <a:t>JEWELRY</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Jewelry Stores - 448310</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 $         682,615.66 </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21</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10</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5189950"/>
                  </a:ext>
                </a:extLst>
              </a:tr>
              <a:tr h="174087">
                <a:tc>
                  <a:txBody>
                    <a:bodyPr/>
                    <a:lstStyle/>
                    <a:p>
                      <a:pPr algn="l" fontAlgn="b"/>
                      <a:r>
                        <a:rPr lang="en-US" sz="1050" b="0" i="0" u="none" strike="noStrike">
                          <a:solidFill>
                            <a:srgbClr val="000000"/>
                          </a:solidFill>
                          <a:effectLst/>
                          <a:latin typeface="Calibri" panose="020F0502020204030204" pitchFamily="34" charset="0"/>
                        </a:rPr>
                        <a:t>HOME_FURNISHINGS</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Furniture Stores - 442110</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 $         458,711.50 </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17</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6</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7170369"/>
                  </a:ext>
                </a:extLst>
              </a:tr>
              <a:tr h="174087">
                <a:tc>
                  <a:txBody>
                    <a:bodyPr/>
                    <a:lstStyle/>
                    <a:p>
                      <a:pPr algn="l" fontAlgn="b"/>
                      <a:r>
                        <a:rPr lang="en-US" sz="1050" b="0" i="0" u="none" strike="noStrike">
                          <a:solidFill>
                            <a:srgbClr val="000000"/>
                          </a:solidFill>
                          <a:effectLst/>
                          <a:latin typeface="Calibri" panose="020F0502020204030204" pitchFamily="34" charset="0"/>
                        </a:rPr>
                        <a:t>OTHER</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Musical Instrument and Supplies Stores - 451140</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 $     1,166,838.16 </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10</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6</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6573773"/>
                  </a:ext>
                </a:extLst>
              </a:tr>
              <a:tr h="174087">
                <a:tc>
                  <a:txBody>
                    <a:bodyPr/>
                    <a:lstStyle/>
                    <a:p>
                      <a:pPr algn="l" fontAlgn="b"/>
                      <a:r>
                        <a:rPr lang="en-US" sz="1050" b="0" i="0" u="none" strike="noStrike" dirty="0">
                          <a:solidFill>
                            <a:srgbClr val="000000"/>
                          </a:solidFill>
                          <a:effectLst/>
                          <a:latin typeface="Calibri" panose="020F0502020204030204" pitchFamily="34" charset="0"/>
                        </a:rPr>
                        <a:t>OTHER</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Sporting Goods Stores - 451110</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 $           18,119.21 </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10</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5</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3</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2700930"/>
                  </a:ext>
                </a:extLst>
              </a:tr>
              <a:tr h="174087">
                <a:tc>
                  <a:txBody>
                    <a:bodyPr/>
                    <a:lstStyle/>
                    <a:p>
                      <a:pPr algn="l" fontAlgn="b"/>
                      <a:r>
                        <a:rPr lang="en-US" sz="1050" b="0" i="0" u="none" strike="noStrike">
                          <a:solidFill>
                            <a:srgbClr val="000000"/>
                          </a:solidFill>
                          <a:effectLst/>
                          <a:latin typeface="Calibri" panose="020F0502020204030204" pitchFamily="34" charset="0"/>
                        </a:rPr>
                        <a:t>OTHER</a:t>
                      </a:r>
                    </a:p>
                  </a:txBody>
                  <a:tcPr marL="6003" marR="6003" marT="6003" marB="0" anchor="b">
                    <a:lnL w="6350" cap="flat" cmpd="sng" algn="ctr">
                      <a:solidFill>
                        <a:srgbClr val="70AD47"/>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Electronics Stores - 443142</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 $         121,916.76 </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5</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0</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5387807"/>
                  </a:ext>
                </a:extLst>
              </a:tr>
              <a:tr h="174087">
                <a:tc>
                  <a:txBody>
                    <a:bodyPr/>
                    <a:lstStyle/>
                    <a:p>
                      <a:pPr algn="l" fontAlgn="b"/>
                      <a:r>
                        <a:rPr lang="en-US" sz="1050" b="0" i="0" u="none" strike="noStrike">
                          <a:solidFill>
                            <a:srgbClr val="000000"/>
                          </a:solidFill>
                          <a:effectLst/>
                          <a:latin typeface="Calibri" panose="020F0502020204030204" pitchFamily="34" charset="0"/>
                        </a:rPr>
                        <a:t>AUTO_PARTS</a:t>
                      </a:r>
                    </a:p>
                  </a:txBody>
                  <a:tcPr marL="6003" marR="6003" marT="6003" marB="0" anchor="b">
                    <a:lnL w="6350" cap="flat" cmpd="sng" algn="ctr">
                      <a:solidFill>
                        <a:srgbClr val="70AD47"/>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Automotive Parts and Accessories Stores - 441310</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 $         193,976.88 </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5</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1400227"/>
                  </a:ext>
                </a:extLst>
              </a:tr>
              <a:tr h="174087">
                <a:tc>
                  <a:txBody>
                    <a:bodyPr/>
                    <a:lstStyle/>
                    <a:p>
                      <a:pPr algn="l" fontAlgn="b"/>
                      <a:r>
                        <a:rPr lang="en-US" sz="1050" b="0" i="0" u="none" strike="noStrike">
                          <a:solidFill>
                            <a:srgbClr val="000000"/>
                          </a:solidFill>
                          <a:effectLst/>
                          <a:latin typeface="Calibri" panose="020F0502020204030204" pitchFamily="34" charset="0"/>
                        </a:rPr>
                        <a:t>WOMENS_FASHION</a:t>
                      </a:r>
                    </a:p>
                  </a:txBody>
                  <a:tcPr marL="6003" marR="6003" marT="6003" marB="0" anchor="b">
                    <a:lnL w="6350" cap="flat" cmpd="sng" algn="ctr">
                      <a:solidFill>
                        <a:srgbClr val="70AD47"/>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Women's Clothing Stores - 448120</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 $     4,488,397.36 </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0</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7992338"/>
                  </a:ext>
                </a:extLst>
              </a:tr>
              <a:tr h="174087">
                <a:tc>
                  <a:txBody>
                    <a:bodyPr/>
                    <a:lstStyle/>
                    <a:p>
                      <a:pPr algn="l" fontAlgn="b"/>
                      <a:r>
                        <a:rPr lang="en-US" sz="1050" b="0" i="0" u="none" strike="noStrike">
                          <a:solidFill>
                            <a:srgbClr val="000000"/>
                          </a:solidFill>
                          <a:effectLst/>
                          <a:latin typeface="Calibri" panose="020F0502020204030204" pitchFamily="34" charset="0"/>
                        </a:rPr>
                        <a:t>OTHER</a:t>
                      </a:r>
                    </a:p>
                  </a:txBody>
                  <a:tcPr marL="6003" marR="6003" marT="6003" marB="0" anchor="b">
                    <a:lnL w="6350" cap="flat" cmpd="sng" algn="ctr">
                      <a:solidFill>
                        <a:srgbClr val="70AD47"/>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Hobby, Toy, and Game Stores - 451120</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 $           (1,304.98)</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2</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3465851"/>
                  </a:ext>
                </a:extLst>
              </a:tr>
              <a:tr h="174087">
                <a:tc>
                  <a:txBody>
                    <a:bodyPr/>
                    <a:lstStyle/>
                    <a:p>
                      <a:pPr algn="l" fontAlgn="b"/>
                      <a:r>
                        <a:rPr lang="en-US" sz="1050" b="0" i="0" u="none" strike="noStrike">
                          <a:solidFill>
                            <a:srgbClr val="000000"/>
                          </a:solidFill>
                          <a:effectLst/>
                          <a:latin typeface="Calibri" panose="020F0502020204030204" pitchFamily="34" charset="0"/>
                        </a:rPr>
                        <a:t>OTHER</a:t>
                      </a:r>
                    </a:p>
                  </a:txBody>
                  <a:tcPr marL="6003" marR="6003" marT="6003" marB="0" anchor="b">
                    <a:lnL w="6350" cap="flat" cmpd="sng" algn="ctr">
                      <a:solidFill>
                        <a:srgbClr val="70AD47"/>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Security Systems Services (except Locksmiths) - 561621</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 $           16,630.29 </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2</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2</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0</a:t>
                      </a:r>
                    </a:p>
                  </a:txBody>
                  <a:tcPr marL="6003" marR="6003" marT="6003" marB="0" anchor="b">
                    <a:lnL w="6350" cap="flat" cmpd="sng" algn="ctr">
                      <a:solidFill>
                        <a:srgbClr val="000000"/>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6978045"/>
                  </a:ext>
                </a:extLst>
              </a:tr>
            </a:tbl>
          </a:graphicData>
        </a:graphic>
      </p:graphicFrame>
      <p:sp>
        <p:nvSpPr>
          <p:cNvPr id="8" name="Title 1"/>
          <p:cNvSpPr>
            <a:spLocks noGrp="1"/>
          </p:cNvSpPr>
          <p:nvPr>
            <p:ph type="title"/>
          </p:nvPr>
        </p:nvSpPr>
        <p:spPr>
          <a:xfrm>
            <a:off x="677334" y="609600"/>
            <a:ext cx="8596668" cy="1320800"/>
          </a:xfrm>
        </p:spPr>
        <p:txBody>
          <a:bodyPr>
            <a:normAutofit/>
          </a:bodyPr>
          <a:lstStyle/>
          <a:p>
            <a:r>
              <a:rPr lang="en-US" dirty="0" smtClean="0"/>
              <a:t>Profit Drivers</a:t>
            </a:r>
            <a:br>
              <a:rPr lang="en-US" dirty="0" smtClean="0"/>
            </a:br>
            <a:r>
              <a:rPr lang="en-US" sz="2000" dirty="0" smtClean="0"/>
              <a:t>Profit is negatively impacted by defaults (not fully repay loan amount)</a:t>
            </a:r>
            <a:endParaRPr lang="en-US" sz="2000" dirty="0"/>
          </a:p>
        </p:txBody>
      </p:sp>
      <p:sp>
        <p:nvSpPr>
          <p:cNvPr id="9" name="TextBox 8"/>
          <p:cNvSpPr txBox="1"/>
          <p:nvPr/>
        </p:nvSpPr>
        <p:spPr>
          <a:xfrm>
            <a:off x="757083" y="6136764"/>
            <a:ext cx="6412333" cy="461665"/>
          </a:xfrm>
          <a:prstGeom prst="rect">
            <a:avLst/>
          </a:prstGeom>
          <a:noFill/>
        </p:spPr>
        <p:txBody>
          <a:bodyPr wrap="none" rtlCol="0">
            <a:spAutoFit/>
          </a:bodyPr>
          <a:lstStyle/>
          <a:p>
            <a:r>
              <a:rPr lang="en-US" sz="1200" dirty="0" smtClean="0"/>
              <a:t>Note: </a:t>
            </a:r>
            <a:r>
              <a:rPr lang="en-US" sz="1200" dirty="0"/>
              <a:t>profit=(avg_apr-(</a:t>
            </a:r>
            <a:r>
              <a:rPr lang="en-US" sz="1200" b="1" dirty="0"/>
              <a:t>1</a:t>
            </a:r>
            <a:r>
              <a:rPr lang="en-US" sz="1200" dirty="0"/>
              <a:t>-actual_repayment_pct))*avg_loan_amt*num_trxn*avg_term</a:t>
            </a:r>
            <a:endParaRPr lang="en-US" sz="1200" dirty="0" smtClean="0"/>
          </a:p>
          <a:p>
            <a:r>
              <a:rPr lang="en-US" sz="1200" dirty="0" smtClean="0"/>
              <a:t>default count is defined as actual repayment percent&lt;1, loss count is defined as profit&lt;0</a:t>
            </a:r>
            <a:endParaRPr lang="en-US" sz="1200" dirty="0"/>
          </a:p>
        </p:txBody>
      </p:sp>
      <p:sp>
        <p:nvSpPr>
          <p:cNvPr id="3" name="TextBox 2"/>
          <p:cNvSpPr txBox="1"/>
          <p:nvPr/>
        </p:nvSpPr>
        <p:spPr>
          <a:xfrm>
            <a:off x="677334" y="1745734"/>
            <a:ext cx="6890156" cy="369332"/>
          </a:xfrm>
          <a:prstGeom prst="rect">
            <a:avLst/>
          </a:prstGeom>
          <a:noFill/>
        </p:spPr>
        <p:txBody>
          <a:bodyPr wrap="none" rtlCol="0">
            <a:spAutoFit/>
          </a:bodyPr>
          <a:lstStyle/>
          <a:p>
            <a:r>
              <a:rPr lang="en-US" dirty="0" smtClean="0"/>
              <a:t>Top 10 Subcategories with highest default counts and loss counts</a:t>
            </a:r>
            <a:endParaRPr lang="en-US" dirty="0"/>
          </a:p>
        </p:txBody>
      </p:sp>
      <p:sp>
        <p:nvSpPr>
          <p:cNvPr id="10" name="Content Placeholder 5"/>
          <p:cNvSpPr>
            <a:spLocks noGrp="1"/>
          </p:cNvSpPr>
          <p:nvPr>
            <p:ph sz="quarter" idx="4"/>
          </p:nvPr>
        </p:nvSpPr>
        <p:spPr>
          <a:xfrm>
            <a:off x="757083" y="4221804"/>
            <a:ext cx="8593396" cy="1914959"/>
          </a:xfrm>
        </p:spPr>
        <p:txBody>
          <a:bodyPr>
            <a:normAutofit fontScale="85000" lnSpcReduction="10000"/>
          </a:bodyPr>
          <a:lstStyle/>
          <a:p>
            <a:r>
              <a:rPr lang="en-US" dirty="0" smtClean="0"/>
              <a:t>To reduce default and losses, we need to reduce the volumes in below subcategories:</a:t>
            </a:r>
          </a:p>
          <a:p>
            <a:pPr lvl="1"/>
            <a:r>
              <a:rPr lang="en-US" sz="1400" dirty="0">
                <a:solidFill>
                  <a:schemeClr val="tx1"/>
                </a:solidFill>
              </a:rPr>
              <a:t>All Other Health and Personal Care Stores - </a:t>
            </a:r>
            <a:r>
              <a:rPr lang="en-US" sz="1400" b="1" dirty="0">
                <a:solidFill>
                  <a:schemeClr val="tx1"/>
                </a:solidFill>
              </a:rPr>
              <a:t>446199</a:t>
            </a:r>
            <a:endParaRPr lang="en-US" sz="1400" dirty="0">
              <a:solidFill>
                <a:schemeClr val="tx1"/>
              </a:solidFill>
            </a:endParaRPr>
          </a:p>
          <a:p>
            <a:pPr lvl="1"/>
            <a:r>
              <a:rPr lang="en-US" sz="1400" dirty="0">
                <a:solidFill>
                  <a:schemeClr val="tx1"/>
                </a:solidFill>
              </a:rPr>
              <a:t>Jewelry Stores - </a:t>
            </a:r>
            <a:r>
              <a:rPr lang="en-US" sz="1400" b="1" dirty="0">
                <a:solidFill>
                  <a:schemeClr val="tx1"/>
                </a:solidFill>
              </a:rPr>
              <a:t>448310</a:t>
            </a:r>
            <a:endParaRPr lang="en-US" sz="1400" dirty="0">
              <a:solidFill>
                <a:schemeClr val="tx1"/>
              </a:solidFill>
            </a:endParaRPr>
          </a:p>
          <a:p>
            <a:pPr lvl="1"/>
            <a:r>
              <a:rPr lang="en-US" sz="1400" dirty="0">
                <a:solidFill>
                  <a:schemeClr val="tx1"/>
                </a:solidFill>
              </a:rPr>
              <a:t>Furniture Stores - </a:t>
            </a:r>
            <a:r>
              <a:rPr lang="en-US" sz="1400" b="1" dirty="0">
                <a:solidFill>
                  <a:schemeClr val="tx1"/>
                </a:solidFill>
              </a:rPr>
              <a:t>442110</a:t>
            </a:r>
            <a:endParaRPr lang="en-US" sz="1400" dirty="0">
              <a:solidFill>
                <a:schemeClr val="tx1"/>
              </a:solidFill>
            </a:endParaRPr>
          </a:p>
          <a:p>
            <a:pPr lvl="1"/>
            <a:r>
              <a:rPr lang="en-US" sz="1400" dirty="0">
                <a:solidFill>
                  <a:schemeClr val="tx1"/>
                </a:solidFill>
              </a:rPr>
              <a:t>Musical Instrument and Supplies Stores - </a:t>
            </a:r>
            <a:r>
              <a:rPr lang="en-US" sz="1400" b="1" dirty="0">
                <a:solidFill>
                  <a:schemeClr val="tx1"/>
                </a:solidFill>
              </a:rPr>
              <a:t>451140</a:t>
            </a:r>
            <a:endParaRPr lang="en-US" sz="1400" dirty="0">
              <a:solidFill>
                <a:schemeClr val="tx1"/>
              </a:solidFill>
            </a:endParaRPr>
          </a:p>
          <a:p>
            <a:pPr lvl="1"/>
            <a:r>
              <a:rPr lang="en-US" sz="1400" dirty="0">
                <a:solidFill>
                  <a:schemeClr val="tx1"/>
                </a:solidFill>
              </a:rPr>
              <a:t>Sporting Goods Stores - </a:t>
            </a:r>
            <a:r>
              <a:rPr lang="en-US" sz="1400" b="1" dirty="0" smtClean="0">
                <a:solidFill>
                  <a:schemeClr val="tx1"/>
                </a:solidFill>
              </a:rPr>
              <a:t>451110</a:t>
            </a:r>
            <a:endParaRPr lang="en-US" sz="1400" dirty="0">
              <a:solidFill>
                <a:schemeClr val="tx1"/>
              </a:solidFill>
            </a:endParaRPr>
          </a:p>
        </p:txBody>
      </p:sp>
    </p:spTree>
    <p:extLst>
      <p:ext uri="{BB962C8B-B14F-4D97-AF65-F5344CB8AC3E}">
        <p14:creationId xmlns:p14="http://schemas.microsoft.com/office/powerpoint/2010/main" val="3927175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5"/>
          <p:cNvSpPr>
            <a:spLocks noGrp="1"/>
          </p:cNvSpPr>
          <p:nvPr>
            <p:ph sz="quarter" idx="4"/>
          </p:nvPr>
        </p:nvSpPr>
        <p:spPr>
          <a:xfrm>
            <a:off x="6523895" y="2205322"/>
            <a:ext cx="2826584" cy="3304117"/>
          </a:xfrm>
        </p:spPr>
        <p:txBody>
          <a:bodyPr>
            <a:normAutofit/>
          </a:bodyPr>
          <a:lstStyle/>
          <a:p>
            <a:r>
              <a:rPr lang="en-US" dirty="0" smtClean="0"/>
              <a:t>WOMENS’ FASHION generated the highest total profits among all categories.</a:t>
            </a:r>
          </a:p>
          <a:p>
            <a:pPr lvl="1"/>
            <a:r>
              <a:rPr lang="en-US" dirty="0"/>
              <a:t>Women's Clothing Stores </a:t>
            </a:r>
            <a:r>
              <a:rPr lang="en-US" dirty="0" smtClean="0"/>
              <a:t>– 448120 generated the highest total profits among all subcategories. </a:t>
            </a:r>
            <a:endParaRPr lang="en-US" dirty="0"/>
          </a:p>
        </p:txBody>
      </p:sp>
      <p:sp>
        <p:nvSpPr>
          <p:cNvPr id="8" name="Title 1"/>
          <p:cNvSpPr>
            <a:spLocks noGrp="1"/>
          </p:cNvSpPr>
          <p:nvPr>
            <p:ph type="title"/>
          </p:nvPr>
        </p:nvSpPr>
        <p:spPr>
          <a:xfrm>
            <a:off x="677334" y="609600"/>
            <a:ext cx="8596668" cy="1320800"/>
          </a:xfrm>
        </p:spPr>
        <p:txBody>
          <a:bodyPr>
            <a:normAutofit/>
          </a:bodyPr>
          <a:lstStyle/>
          <a:p>
            <a:r>
              <a:rPr lang="en-US" dirty="0" smtClean="0"/>
              <a:t>Profit Drivers</a:t>
            </a:r>
            <a:br>
              <a:rPr lang="en-US" dirty="0" smtClean="0"/>
            </a:br>
            <a:r>
              <a:rPr lang="en-US" sz="2000" dirty="0" smtClean="0"/>
              <a:t>Profit is driven by interest </a:t>
            </a:r>
            <a:r>
              <a:rPr lang="en-US" sz="2000" dirty="0"/>
              <a:t>rate that charged to the </a:t>
            </a:r>
            <a:r>
              <a:rPr lang="en-US" sz="2000" dirty="0" smtClean="0"/>
              <a:t>user and actual repayment made by the user</a:t>
            </a:r>
            <a:endParaRPr lang="en-US" sz="2000" dirty="0"/>
          </a:p>
        </p:txBody>
      </p:sp>
      <p:pic>
        <p:nvPicPr>
          <p:cNvPr id="6" name="Picture 5"/>
          <p:cNvPicPr>
            <a:picLocks noChangeAspect="1"/>
          </p:cNvPicPr>
          <p:nvPr/>
        </p:nvPicPr>
        <p:blipFill>
          <a:blip r:embed="rId2"/>
          <a:stretch>
            <a:fillRect/>
          </a:stretch>
        </p:blipFill>
        <p:spPr>
          <a:xfrm>
            <a:off x="757083" y="1841862"/>
            <a:ext cx="5317869" cy="4294902"/>
          </a:xfrm>
          <a:prstGeom prst="rect">
            <a:avLst/>
          </a:prstGeom>
        </p:spPr>
      </p:pic>
      <p:sp>
        <p:nvSpPr>
          <p:cNvPr id="9" name="TextBox 8"/>
          <p:cNvSpPr txBox="1"/>
          <p:nvPr/>
        </p:nvSpPr>
        <p:spPr>
          <a:xfrm>
            <a:off x="757083" y="6136764"/>
            <a:ext cx="6014788" cy="276999"/>
          </a:xfrm>
          <a:prstGeom prst="rect">
            <a:avLst/>
          </a:prstGeom>
          <a:noFill/>
        </p:spPr>
        <p:txBody>
          <a:bodyPr wrap="none" rtlCol="0">
            <a:spAutoFit/>
          </a:bodyPr>
          <a:lstStyle/>
          <a:p>
            <a:r>
              <a:rPr lang="en-US" sz="1200" dirty="0" smtClean="0"/>
              <a:t>Note: </a:t>
            </a:r>
            <a:r>
              <a:rPr lang="en-US" sz="1200" dirty="0"/>
              <a:t>profit=(avg_apr-(</a:t>
            </a:r>
            <a:r>
              <a:rPr lang="en-US" sz="1200" b="1" dirty="0"/>
              <a:t>1</a:t>
            </a:r>
            <a:r>
              <a:rPr lang="en-US" sz="1200" dirty="0"/>
              <a:t>-actual_repayment_pct))*avg_loan_amt*num_trxn*avg_term</a:t>
            </a:r>
          </a:p>
        </p:txBody>
      </p:sp>
    </p:spTree>
    <p:extLst>
      <p:ext uri="{BB962C8B-B14F-4D97-AF65-F5344CB8AC3E}">
        <p14:creationId xmlns:p14="http://schemas.microsoft.com/office/powerpoint/2010/main" val="5673083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Tree>
    <p:extLst>
      <p:ext uri="{BB962C8B-B14F-4D97-AF65-F5344CB8AC3E}">
        <p14:creationId xmlns:p14="http://schemas.microsoft.com/office/powerpoint/2010/main" val="4141906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Risk Models</a:t>
            </a:r>
            <a:endParaRPr lang="en-US" dirty="0"/>
          </a:p>
        </p:txBody>
      </p:sp>
      <p:sp>
        <p:nvSpPr>
          <p:cNvPr id="4" name="Content Placeholder 3"/>
          <p:cNvSpPr>
            <a:spLocks noGrp="1"/>
          </p:cNvSpPr>
          <p:nvPr>
            <p:ph sz="half" idx="2"/>
          </p:nvPr>
        </p:nvSpPr>
        <p:spPr>
          <a:xfrm>
            <a:off x="723045" y="2428568"/>
            <a:ext cx="8722104" cy="4312616"/>
          </a:xfrm>
        </p:spPr>
        <p:txBody>
          <a:bodyPr>
            <a:normAutofit/>
          </a:bodyPr>
          <a:lstStyle/>
          <a:p>
            <a:r>
              <a:rPr lang="en-US" dirty="0" smtClean="0"/>
              <a:t>Business </a:t>
            </a:r>
            <a:r>
              <a:rPr lang="en-US" dirty="0"/>
              <a:t>credit card statements that describe loan-level data information related to outstanding balance, interest rate, actual payments, minimum required payment, and date of payment. This information is designed to describe the payment </a:t>
            </a:r>
            <a:r>
              <a:rPr lang="en-US" dirty="0" smtClean="0"/>
              <a:t>behavior </a:t>
            </a:r>
            <a:r>
              <a:rPr lang="en-US" dirty="0"/>
              <a:t>of borrowers, identify recovery in subsequent periods after default and allow the identification of the exposure at the time of default. </a:t>
            </a:r>
            <a:endParaRPr lang="en-US" dirty="0" smtClean="0"/>
          </a:p>
          <a:p>
            <a:r>
              <a:rPr lang="en-US" dirty="0"/>
              <a:t>Credit bureau information that consists of individual credit records, including information such as the number of loans the borrower had with other banks in the analyzed period, its performance and the time elapsed since the borrower first received a loan in the system. </a:t>
            </a:r>
            <a:endParaRPr lang="en-US" dirty="0" smtClean="0"/>
          </a:p>
          <a:p>
            <a:r>
              <a:rPr lang="en-US" dirty="0" smtClean="0"/>
              <a:t>Social </a:t>
            </a:r>
            <a:r>
              <a:rPr lang="en-US" dirty="0"/>
              <a:t>housing institute information which collects payroll deductions from workers and describes </a:t>
            </a:r>
            <a:r>
              <a:rPr lang="en-US" dirty="0" smtClean="0"/>
              <a:t>borrower.</a:t>
            </a:r>
            <a:endParaRPr lang="en-US" dirty="0"/>
          </a:p>
        </p:txBody>
      </p:sp>
      <p:sp>
        <p:nvSpPr>
          <p:cNvPr id="9" name="Rectangle 8"/>
          <p:cNvSpPr/>
          <p:nvPr/>
        </p:nvSpPr>
        <p:spPr>
          <a:xfrm>
            <a:off x="677334" y="1385064"/>
            <a:ext cx="8813527" cy="923330"/>
          </a:xfrm>
          <a:prstGeom prst="rect">
            <a:avLst/>
          </a:prstGeom>
        </p:spPr>
        <p:txBody>
          <a:bodyPr wrap="square">
            <a:spAutoFit/>
          </a:bodyPr>
          <a:lstStyle/>
          <a:p>
            <a:r>
              <a:rPr lang="en-US" dirty="0"/>
              <a:t>In order to further evaluate </a:t>
            </a:r>
            <a:r>
              <a:rPr lang="en-US" dirty="0" smtClean="0"/>
              <a:t>merchants</a:t>
            </a:r>
            <a:r>
              <a:rPr lang="en-US" dirty="0"/>
              <a:t>’ </a:t>
            </a:r>
            <a:r>
              <a:rPr lang="en-US" dirty="0" smtClean="0"/>
              <a:t>profit and convey </a:t>
            </a:r>
            <a:r>
              <a:rPr lang="en-US" dirty="0"/>
              <a:t>a system-wide dimension to parameters and identify if there exists </a:t>
            </a:r>
            <a:r>
              <a:rPr lang="en-US" dirty="0" smtClean="0"/>
              <a:t>common credit </a:t>
            </a:r>
            <a:r>
              <a:rPr lang="en-US" dirty="0"/>
              <a:t>risk </a:t>
            </a:r>
            <a:r>
              <a:rPr lang="en-US" dirty="0" smtClean="0"/>
              <a:t>factors, </a:t>
            </a:r>
            <a:r>
              <a:rPr lang="en-US" dirty="0"/>
              <a:t>three sources of information </a:t>
            </a:r>
            <a:r>
              <a:rPr lang="en-US" dirty="0" smtClean="0"/>
              <a:t>are needed to collect: </a:t>
            </a:r>
            <a:endParaRPr lang="en-US" dirty="0"/>
          </a:p>
        </p:txBody>
      </p:sp>
    </p:spTree>
    <p:extLst>
      <p:ext uri="{BB962C8B-B14F-4D97-AF65-F5344CB8AC3E}">
        <p14:creationId xmlns:p14="http://schemas.microsoft.com/office/powerpoint/2010/main" val="1829311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Risk Models</a:t>
            </a:r>
            <a:endParaRPr lang="en-US" dirty="0"/>
          </a:p>
        </p:txBody>
      </p:sp>
      <p:sp>
        <p:nvSpPr>
          <p:cNvPr id="3" name="Text Placeholder 2"/>
          <p:cNvSpPr>
            <a:spLocks noGrp="1"/>
          </p:cNvSpPr>
          <p:nvPr>
            <p:ph type="body" idx="1"/>
          </p:nvPr>
        </p:nvSpPr>
        <p:spPr>
          <a:xfrm>
            <a:off x="768757" y="2271746"/>
            <a:ext cx="4185623" cy="633888"/>
          </a:xfrm>
        </p:spPr>
        <p:txBody>
          <a:bodyPr/>
          <a:lstStyle/>
          <a:p>
            <a:r>
              <a:rPr lang="en-US" dirty="0" smtClean="0"/>
              <a:t>PD</a:t>
            </a:r>
            <a:endParaRPr lang="en-US" dirty="0"/>
          </a:p>
        </p:txBody>
      </p:sp>
      <p:sp>
        <p:nvSpPr>
          <p:cNvPr id="4" name="Content Placeholder 3"/>
          <p:cNvSpPr>
            <a:spLocks noGrp="1"/>
          </p:cNvSpPr>
          <p:nvPr>
            <p:ph sz="half" idx="2"/>
          </p:nvPr>
        </p:nvSpPr>
        <p:spPr>
          <a:xfrm>
            <a:off x="768757" y="2711423"/>
            <a:ext cx="1919971" cy="3634529"/>
          </a:xfrm>
        </p:spPr>
        <p:txBody>
          <a:bodyPr/>
          <a:lstStyle/>
          <a:p>
            <a:r>
              <a:rPr lang="en-US" dirty="0"/>
              <a:t>probability of default (PD), which gives the average percentage of obligors that default in a rating grade in the course of one year</a:t>
            </a:r>
          </a:p>
        </p:txBody>
      </p:sp>
      <p:sp>
        <p:nvSpPr>
          <p:cNvPr id="5" name="Text Placeholder 4"/>
          <p:cNvSpPr>
            <a:spLocks noGrp="1"/>
          </p:cNvSpPr>
          <p:nvPr>
            <p:ph type="body" sz="quarter" idx="3"/>
          </p:nvPr>
        </p:nvSpPr>
        <p:spPr>
          <a:xfrm>
            <a:off x="5696523" y="2261531"/>
            <a:ext cx="1526920" cy="633888"/>
          </a:xfrm>
        </p:spPr>
        <p:txBody>
          <a:bodyPr/>
          <a:lstStyle/>
          <a:p>
            <a:r>
              <a:rPr lang="en-US" dirty="0" smtClean="0"/>
              <a:t>EAD</a:t>
            </a:r>
          </a:p>
        </p:txBody>
      </p:sp>
      <p:sp>
        <p:nvSpPr>
          <p:cNvPr id="6" name="Content Placeholder 5"/>
          <p:cNvSpPr>
            <a:spLocks noGrp="1"/>
          </p:cNvSpPr>
          <p:nvPr>
            <p:ph sz="quarter" idx="4"/>
          </p:nvPr>
        </p:nvSpPr>
        <p:spPr>
          <a:xfrm>
            <a:off x="5696522" y="2755069"/>
            <a:ext cx="2387305" cy="3634529"/>
          </a:xfrm>
        </p:spPr>
        <p:txBody>
          <a:bodyPr>
            <a:normAutofit/>
          </a:bodyPr>
          <a:lstStyle/>
          <a:p>
            <a:r>
              <a:rPr lang="en-US" dirty="0"/>
              <a:t>exposure at default (EAD), which gives an estimate of the outstanding amount (drawn amounts plus likely future draw-downs of yet unused lines) in case the borrower </a:t>
            </a:r>
            <a:r>
              <a:rPr lang="en-US" dirty="0" smtClean="0"/>
              <a:t>defaults</a:t>
            </a:r>
            <a:endParaRPr lang="en-US" dirty="0"/>
          </a:p>
        </p:txBody>
      </p:sp>
      <p:sp>
        <p:nvSpPr>
          <p:cNvPr id="7" name="Text Placeholder 4"/>
          <p:cNvSpPr txBox="1">
            <a:spLocks/>
          </p:cNvSpPr>
          <p:nvPr/>
        </p:nvSpPr>
        <p:spPr>
          <a:xfrm>
            <a:off x="2995576" y="2261531"/>
            <a:ext cx="1655812" cy="633888"/>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dirty="0" smtClean="0"/>
              <a:t>LGD</a:t>
            </a:r>
          </a:p>
        </p:txBody>
      </p:sp>
      <p:sp>
        <p:nvSpPr>
          <p:cNvPr id="8" name="Content Placeholder 5"/>
          <p:cNvSpPr txBox="1">
            <a:spLocks/>
          </p:cNvSpPr>
          <p:nvPr/>
        </p:nvSpPr>
        <p:spPr>
          <a:xfrm>
            <a:off x="2995576" y="2740955"/>
            <a:ext cx="2226816" cy="36345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loss given default (LGD), which gives the percentage of exposure the bank might lose if the borrower defaults</a:t>
            </a:r>
          </a:p>
        </p:txBody>
      </p:sp>
      <p:sp>
        <p:nvSpPr>
          <p:cNvPr id="9" name="Rectangle 8"/>
          <p:cNvSpPr/>
          <p:nvPr/>
        </p:nvSpPr>
        <p:spPr>
          <a:xfrm>
            <a:off x="689175" y="1231678"/>
            <a:ext cx="9066434" cy="1200329"/>
          </a:xfrm>
          <a:prstGeom prst="rect">
            <a:avLst/>
          </a:prstGeom>
        </p:spPr>
        <p:txBody>
          <a:bodyPr wrap="square">
            <a:spAutoFit/>
          </a:bodyPr>
          <a:lstStyle/>
          <a:p>
            <a:r>
              <a:rPr lang="en-US" dirty="0" smtClean="0"/>
              <a:t>Commercial risk models are </a:t>
            </a:r>
            <a:r>
              <a:rPr lang="en-US" dirty="0"/>
              <a:t>estimated </a:t>
            </a:r>
            <a:r>
              <a:rPr lang="en-US" dirty="0" smtClean="0"/>
              <a:t>with </a:t>
            </a:r>
            <a:r>
              <a:rPr lang="en-US" dirty="0"/>
              <a:t>information that reflects payment </a:t>
            </a:r>
            <a:r>
              <a:rPr lang="en-US" dirty="0" smtClean="0"/>
              <a:t>experience. </a:t>
            </a:r>
            <a:r>
              <a:rPr lang="en-US" dirty="0"/>
              <a:t>These parameters tend to describe individual </a:t>
            </a:r>
            <a:r>
              <a:rPr lang="en-US" dirty="0" smtClean="0"/>
              <a:t>credit issuer's </a:t>
            </a:r>
            <a:r>
              <a:rPr lang="en-US" dirty="0"/>
              <a:t>experience and often show different explanatory factors when compared to other </a:t>
            </a:r>
            <a:r>
              <a:rPr lang="en-US" dirty="0" smtClean="0"/>
              <a:t>companies</a:t>
            </a:r>
            <a:r>
              <a:rPr lang="en-US" dirty="0"/>
              <a:t>’ models. </a:t>
            </a:r>
            <a:endParaRPr lang="en-US" dirty="0" smtClean="0"/>
          </a:p>
        </p:txBody>
      </p:sp>
      <p:sp>
        <p:nvSpPr>
          <p:cNvPr id="10" name="Rectangle 9"/>
          <p:cNvSpPr/>
          <p:nvPr/>
        </p:nvSpPr>
        <p:spPr>
          <a:xfrm>
            <a:off x="677334" y="6262749"/>
            <a:ext cx="5088252" cy="406265"/>
          </a:xfrm>
          <a:prstGeom prst="rect">
            <a:avLst/>
          </a:prstGeom>
        </p:spPr>
        <p:txBody>
          <a:bodyPr wrap="none">
            <a:spAutoFit/>
          </a:bodyPr>
          <a:lstStyle/>
          <a:p>
            <a:r>
              <a:rPr lang="en-US" dirty="0"/>
              <a:t>Expected Loss is calculated by (PD * LGD * EAD)</a:t>
            </a:r>
          </a:p>
        </p:txBody>
      </p:sp>
    </p:spTree>
    <p:extLst>
      <p:ext uri="{BB962C8B-B14F-4D97-AF65-F5344CB8AC3E}">
        <p14:creationId xmlns:p14="http://schemas.microsoft.com/office/powerpoint/2010/main" val="3254982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Tree>
    <p:extLst>
      <p:ext uri="{BB962C8B-B14F-4D97-AF65-F5344CB8AC3E}">
        <p14:creationId xmlns:p14="http://schemas.microsoft.com/office/powerpoint/2010/main" val="1060647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19518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92" y="328287"/>
            <a:ext cx="8534400" cy="1507067"/>
          </a:xfrm>
        </p:spPr>
        <p:txBody>
          <a:bodyPr/>
          <a:lstStyle/>
          <a:p>
            <a:r>
              <a:rPr lang="en-US" dirty="0" smtClean="0"/>
              <a:t>Executive Summary</a:t>
            </a:r>
            <a:endParaRPr lang="en-US" dirty="0"/>
          </a:p>
        </p:txBody>
      </p:sp>
      <p:sp>
        <p:nvSpPr>
          <p:cNvPr id="3" name="Content Placeholder 2"/>
          <p:cNvSpPr>
            <a:spLocks noGrp="1"/>
          </p:cNvSpPr>
          <p:nvPr>
            <p:ph idx="1"/>
          </p:nvPr>
        </p:nvSpPr>
        <p:spPr>
          <a:xfrm>
            <a:off x="556392" y="909892"/>
            <a:ext cx="8534400" cy="5471243"/>
          </a:xfrm>
        </p:spPr>
        <p:txBody>
          <a:bodyPr>
            <a:noAutofit/>
          </a:bodyPr>
          <a:lstStyle/>
          <a:p>
            <a:pPr marL="0" indent="0">
              <a:spcAft>
                <a:spcPts val="600"/>
              </a:spcAft>
              <a:buNone/>
            </a:pPr>
            <a:r>
              <a:rPr lang="en-US" sz="1600" dirty="0" smtClean="0"/>
              <a:t>1) </a:t>
            </a:r>
            <a:r>
              <a:rPr lang="en-US" sz="1600" dirty="0"/>
              <a:t>Category, Subcategory and Average APR are </a:t>
            </a:r>
            <a:r>
              <a:rPr lang="en-US" sz="1600" dirty="0"/>
              <a:t>the top 3 drivers for the variance between actual and predicted </a:t>
            </a:r>
            <a:r>
              <a:rPr lang="en-US" sz="1600" dirty="0" smtClean="0"/>
              <a:t>repayment.</a:t>
            </a:r>
            <a:endParaRPr lang="en-US" sz="1600" dirty="0"/>
          </a:p>
          <a:p>
            <a:pPr marL="0" indent="0">
              <a:spcAft>
                <a:spcPts val="600"/>
              </a:spcAft>
              <a:buNone/>
            </a:pPr>
            <a:r>
              <a:rPr lang="en-US" sz="1600" dirty="0" smtClean="0"/>
              <a:t>2</a:t>
            </a:r>
            <a:r>
              <a:rPr lang="en-US" sz="1600" dirty="0"/>
              <a:t>) </a:t>
            </a:r>
            <a:r>
              <a:rPr lang="en-US" sz="1600" dirty="0"/>
              <a:t>Actual Repayment Percent, Category and Number of Loans per Merchant are </a:t>
            </a:r>
            <a:r>
              <a:rPr lang="en-US" sz="1600" dirty="0"/>
              <a:t>the top 3 drivers for the variance between authorized and actual loan amount.</a:t>
            </a:r>
          </a:p>
          <a:p>
            <a:pPr marL="0" indent="0">
              <a:buNone/>
            </a:pPr>
            <a:r>
              <a:rPr lang="en-US" sz="1600" dirty="0" smtClean="0"/>
              <a:t>3) </a:t>
            </a:r>
            <a:r>
              <a:rPr lang="en-US" sz="1600" dirty="0"/>
              <a:t>To reduce default and losses, we need to reduce the volumes in below subcategories:</a:t>
            </a:r>
          </a:p>
          <a:p>
            <a:pPr lvl="1">
              <a:spcBef>
                <a:spcPts val="0"/>
              </a:spcBef>
            </a:pPr>
            <a:r>
              <a:rPr lang="en-US" dirty="0">
                <a:solidFill>
                  <a:schemeClr val="tx1"/>
                </a:solidFill>
              </a:rPr>
              <a:t>All Other Health and Personal Care Stores - </a:t>
            </a:r>
            <a:r>
              <a:rPr lang="en-US" b="1" dirty="0">
                <a:solidFill>
                  <a:schemeClr val="tx1"/>
                </a:solidFill>
              </a:rPr>
              <a:t>446199</a:t>
            </a:r>
            <a:endParaRPr lang="en-US" dirty="0">
              <a:solidFill>
                <a:schemeClr val="tx1"/>
              </a:solidFill>
            </a:endParaRPr>
          </a:p>
          <a:p>
            <a:pPr lvl="1">
              <a:spcBef>
                <a:spcPts val="0"/>
              </a:spcBef>
            </a:pPr>
            <a:r>
              <a:rPr lang="en-US" dirty="0">
                <a:solidFill>
                  <a:schemeClr val="tx1"/>
                </a:solidFill>
              </a:rPr>
              <a:t>Jewelry Stores - </a:t>
            </a:r>
            <a:r>
              <a:rPr lang="en-US" b="1" dirty="0">
                <a:solidFill>
                  <a:schemeClr val="tx1"/>
                </a:solidFill>
              </a:rPr>
              <a:t>448310</a:t>
            </a:r>
            <a:endParaRPr lang="en-US" dirty="0">
              <a:solidFill>
                <a:schemeClr val="tx1"/>
              </a:solidFill>
            </a:endParaRPr>
          </a:p>
          <a:p>
            <a:pPr lvl="1">
              <a:spcBef>
                <a:spcPts val="0"/>
              </a:spcBef>
            </a:pPr>
            <a:r>
              <a:rPr lang="en-US" dirty="0">
                <a:solidFill>
                  <a:schemeClr val="tx1"/>
                </a:solidFill>
              </a:rPr>
              <a:t>Furniture Stores - </a:t>
            </a:r>
            <a:r>
              <a:rPr lang="en-US" b="1" dirty="0">
                <a:solidFill>
                  <a:schemeClr val="tx1"/>
                </a:solidFill>
              </a:rPr>
              <a:t>442110</a:t>
            </a:r>
            <a:endParaRPr lang="en-US" dirty="0">
              <a:solidFill>
                <a:schemeClr val="tx1"/>
              </a:solidFill>
            </a:endParaRPr>
          </a:p>
          <a:p>
            <a:pPr lvl="1">
              <a:spcBef>
                <a:spcPts val="0"/>
              </a:spcBef>
            </a:pPr>
            <a:r>
              <a:rPr lang="en-US" dirty="0">
                <a:solidFill>
                  <a:schemeClr val="tx1"/>
                </a:solidFill>
              </a:rPr>
              <a:t>Musical Instrument and Supplies Stores - </a:t>
            </a:r>
            <a:r>
              <a:rPr lang="en-US" b="1" dirty="0">
                <a:solidFill>
                  <a:schemeClr val="tx1"/>
                </a:solidFill>
              </a:rPr>
              <a:t>451140</a:t>
            </a:r>
            <a:endParaRPr lang="en-US" dirty="0">
              <a:solidFill>
                <a:schemeClr val="tx1"/>
              </a:solidFill>
            </a:endParaRPr>
          </a:p>
          <a:p>
            <a:pPr lvl="1">
              <a:spcBef>
                <a:spcPts val="0"/>
              </a:spcBef>
            </a:pPr>
            <a:r>
              <a:rPr lang="en-US" dirty="0">
                <a:solidFill>
                  <a:schemeClr val="tx1"/>
                </a:solidFill>
              </a:rPr>
              <a:t>Sporting Goods Stores - </a:t>
            </a:r>
            <a:r>
              <a:rPr lang="en-US" b="1" dirty="0">
                <a:solidFill>
                  <a:schemeClr val="tx1"/>
                </a:solidFill>
              </a:rPr>
              <a:t>451110</a:t>
            </a:r>
            <a:endParaRPr lang="en-US" dirty="0">
              <a:solidFill>
                <a:schemeClr val="tx1"/>
              </a:solidFill>
            </a:endParaRPr>
          </a:p>
          <a:p>
            <a:pPr marL="0" indent="0">
              <a:buNone/>
            </a:pPr>
            <a:r>
              <a:rPr lang="en-US" sz="1600" dirty="0" smtClean="0"/>
              <a:t>4)WOMENS</a:t>
            </a:r>
            <a:r>
              <a:rPr lang="en-US" sz="1600" dirty="0"/>
              <a:t>’ FASHION generated the highest total profits among all </a:t>
            </a:r>
            <a:r>
              <a:rPr lang="en-US" sz="1600" dirty="0" smtClean="0"/>
              <a:t>categories. Women's </a:t>
            </a:r>
            <a:r>
              <a:rPr lang="en-US" sz="1600" dirty="0"/>
              <a:t>Clothing Stores – 448120 generated the highest total profits among all subcategories. </a:t>
            </a:r>
            <a:endParaRPr lang="en-US" sz="1600" dirty="0" smtClean="0"/>
          </a:p>
          <a:p>
            <a:pPr marL="0" indent="0">
              <a:buNone/>
            </a:pPr>
            <a:r>
              <a:rPr lang="en-US" sz="1600" dirty="0" smtClean="0"/>
              <a:t>5) In order to </a:t>
            </a:r>
            <a:r>
              <a:rPr lang="en-US" sz="1600" dirty="0"/>
              <a:t>further evaluate their merchants’ </a:t>
            </a:r>
            <a:r>
              <a:rPr lang="en-US" sz="1600" dirty="0" smtClean="0"/>
              <a:t>profit, we need to gather business </a:t>
            </a:r>
            <a:r>
              <a:rPr lang="en-US" sz="1600" dirty="0"/>
              <a:t>credit card </a:t>
            </a:r>
            <a:r>
              <a:rPr lang="en-US" sz="1600" dirty="0" smtClean="0"/>
              <a:t>statements, credit </a:t>
            </a:r>
            <a:r>
              <a:rPr lang="en-US" sz="1600" dirty="0"/>
              <a:t>bureau information </a:t>
            </a:r>
            <a:r>
              <a:rPr lang="en-US" sz="1600" dirty="0" smtClean="0"/>
              <a:t>and social </a:t>
            </a:r>
            <a:r>
              <a:rPr lang="en-US" sz="1600" dirty="0"/>
              <a:t>housing institute </a:t>
            </a:r>
            <a:r>
              <a:rPr lang="en-US" sz="1600" dirty="0" smtClean="0"/>
              <a:t>information, etc.</a:t>
            </a:r>
            <a:endParaRPr lang="en-US" sz="1600" dirty="0"/>
          </a:p>
          <a:p>
            <a:pPr marL="0" indent="0">
              <a:buNone/>
            </a:pPr>
            <a:r>
              <a:rPr lang="en-US" sz="1600" dirty="0" smtClean="0"/>
              <a:t>6) We need to build comprehensive </a:t>
            </a:r>
            <a:r>
              <a:rPr lang="en-US" sz="1600" dirty="0"/>
              <a:t>commercial risk models on Probability of Default (PD), Loss Given Default (LGD), and Exposure at Default (EAD) parameters for a retail portfolio with information that is representative of the system, both </a:t>
            </a:r>
            <a:r>
              <a:rPr lang="en-US" sz="1600" dirty="0" smtClean="0"/>
              <a:t>cross-sections </a:t>
            </a:r>
            <a:r>
              <a:rPr lang="en-US" sz="1600" dirty="0"/>
              <a:t>and for a relevant part of the economic cycle. </a:t>
            </a:r>
            <a:endParaRPr lang="en-US" sz="1600" dirty="0" smtClean="0"/>
          </a:p>
        </p:txBody>
      </p:sp>
    </p:spTree>
    <p:extLst>
      <p:ext uri="{BB962C8B-B14F-4D97-AF65-F5344CB8AC3E}">
        <p14:creationId xmlns:p14="http://schemas.microsoft.com/office/powerpoint/2010/main" val="384631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Repayment Analysis</a:t>
            </a:r>
            <a:endParaRPr lang="en-US" dirty="0"/>
          </a:p>
        </p:txBody>
      </p:sp>
    </p:spTree>
    <p:extLst>
      <p:ext uri="{BB962C8B-B14F-4D97-AF65-F5344CB8AC3E}">
        <p14:creationId xmlns:p14="http://schemas.microsoft.com/office/powerpoint/2010/main" val="1107692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Repayment Drivers</a:t>
            </a:r>
            <a:br>
              <a:rPr lang="en-US" dirty="0" smtClean="0"/>
            </a:br>
            <a:r>
              <a:rPr lang="en-US" sz="2000" dirty="0" smtClean="0"/>
              <a:t>The </a:t>
            </a:r>
            <a:r>
              <a:rPr lang="en-US" sz="2000" dirty="0"/>
              <a:t>variance between actual and predicted </a:t>
            </a:r>
            <a:r>
              <a:rPr lang="en-US" sz="2000" dirty="0" smtClean="0"/>
              <a:t>repayment is the prediction errors of upstream predictive models</a:t>
            </a:r>
            <a:endParaRPr lang="en-US" sz="2000" dirty="0"/>
          </a:p>
        </p:txBody>
      </p:sp>
      <p:sp>
        <p:nvSpPr>
          <p:cNvPr id="3" name="Text Placeholder 2"/>
          <p:cNvSpPr>
            <a:spLocks noGrp="1"/>
          </p:cNvSpPr>
          <p:nvPr>
            <p:ph type="body" idx="1"/>
          </p:nvPr>
        </p:nvSpPr>
        <p:spPr/>
        <p:txBody>
          <a:bodyPr/>
          <a:lstStyle/>
          <a:p>
            <a:r>
              <a:rPr lang="en-US" dirty="0" smtClean="0"/>
              <a:t>Actual Repayment</a:t>
            </a:r>
          </a:p>
        </p:txBody>
      </p:sp>
      <p:sp>
        <p:nvSpPr>
          <p:cNvPr id="4" name="Content Placeholder 3"/>
          <p:cNvSpPr>
            <a:spLocks noGrp="1"/>
          </p:cNvSpPr>
          <p:nvPr>
            <p:ph sz="half" idx="2"/>
          </p:nvPr>
        </p:nvSpPr>
        <p:spPr/>
        <p:txBody>
          <a:bodyPr/>
          <a:lstStyle/>
          <a:p>
            <a:r>
              <a:rPr lang="en-US" dirty="0" smtClean="0"/>
              <a:t>Credit risk indicator: </a:t>
            </a:r>
          </a:p>
          <a:p>
            <a:pPr lvl="1"/>
            <a:r>
              <a:rPr lang="en-US" dirty="0" smtClean="0"/>
              <a:t>Actual Repayment Percent=1, Merchant paid back full loan amount, no default/charge off</a:t>
            </a:r>
          </a:p>
          <a:p>
            <a:pPr lvl="1"/>
            <a:r>
              <a:rPr lang="en-US" dirty="0" smtClean="0"/>
              <a:t>Actual Repayment Percent&lt;1, Merchant paid back part or zero loan amount, defaulted/charged off</a:t>
            </a:r>
          </a:p>
        </p:txBody>
      </p:sp>
      <p:sp>
        <p:nvSpPr>
          <p:cNvPr id="5" name="Text Placeholder 4"/>
          <p:cNvSpPr>
            <a:spLocks noGrp="1"/>
          </p:cNvSpPr>
          <p:nvPr>
            <p:ph type="body" sz="quarter" idx="3"/>
          </p:nvPr>
        </p:nvSpPr>
        <p:spPr/>
        <p:txBody>
          <a:bodyPr/>
          <a:lstStyle/>
          <a:p>
            <a:r>
              <a:rPr lang="en-US" dirty="0" smtClean="0"/>
              <a:t>Predicted Repayment</a:t>
            </a:r>
          </a:p>
        </p:txBody>
      </p:sp>
      <p:sp>
        <p:nvSpPr>
          <p:cNvPr id="6" name="Content Placeholder 5"/>
          <p:cNvSpPr>
            <a:spLocks noGrp="1"/>
          </p:cNvSpPr>
          <p:nvPr>
            <p:ph sz="quarter" idx="4"/>
          </p:nvPr>
        </p:nvSpPr>
        <p:spPr/>
        <p:txBody>
          <a:bodyPr/>
          <a:lstStyle/>
          <a:p>
            <a:r>
              <a:rPr lang="en-US" dirty="0" smtClean="0"/>
              <a:t>Scores from upstream predictive models</a:t>
            </a:r>
          </a:p>
          <a:p>
            <a:r>
              <a:rPr lang="en-US" dirty="0" smtClean="0"/>
              <a:t>Driven </a:t>
            </a:r>
            <a:r>
              <a:rPr lang="en-US" dirty="0" smtClean="0"/>
              <a:t>by upstream model inputs(repayment history, fico scores, income to debt ratio, internal and external credit line, utilization, etc.) </a:t>
            </a:r>
            <a:endParaRPr lang="en-US" dirty="0"/>
          </a:p>
        </p:txBody>
      </p:sp>
    </p:spTree>
    <p:extLst>
      <p:ext uri="{BB962C8B-B14F-4D97-AF65-F5344CB8AC3E}">
        <p14:creationId xmlns:p14="http://schemas.microsoft.com/office/powerpoint/2010/main" val="1724274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Repayment Drivers</a:t>
            </a:r>
            <a:br>
              <a:rPr lang="en-US" dirty="0" smtClean="0"/>
            </a:br>
            <a:r>
              <a:rPr lang="en-US" sz="2000" dirty="0" smtClean="0"/>
              <a:t>The </a:t>
            </a:r>
            <a:r>
              <a:rPr lang="en-US" sz="2000" dirty="0"/>
              <a:t>variance between actual and predicted </a:t>
            </a:r>
            <a:r>
              <a:rPr lang="en-US" sz="2000" dirty="0" smtClean="0"/>
              <a:t>repayment is the prediction errors of upstream predictive models</a:t>
            </a:r>
            <a:endParaRPr lang="en-US" sz="2000" dirty="0"/>
          </a:p>
        </p:txBody>
      </p:sp>
      <p:sp>
        <p:nvSpPr>
          <p:cNvPr id="3" name="Text Placeholder 2"/>
          <p:cNvSpPr>
            <a:spLocks noGrp="1"/>
          </p:cNvSpPr>
          <p:nvPr>
            <p:ph type="body" idx="1"/>
          </p:nvPr>
        </p:nvSpPr>
        <p:spPr>
          <a:xfrm>
            <a:off x="675745" y="2160983"/>
            <a:ext cx="5744720" cy="576262"/>
          </a:xfrm>
        </p:spPr>
        <p:txBody>
          <a:bodyPr/>
          <a:lstStyle/>
          <a:p>
            <a:r>
              <a:rPr lang="en-US" dirty="0" smtClean="0"/>
              <a:t>Random Forest Feature Importance</a:t>
            </a:r>
          </a:p>
        </p:txBody>
      </p:sp>
      <p:sp>
        <p:nvSpPr>
          <p:cNvPr id="11" name="Content Placeholder 5"/>
          <p:cNvSpPr>
            <a:spLocks noGrp="1"/>
          </p:cNvSpPr>
          <p:nvPr>
            <p:ph sz="quarter" idx="4"/>
          </p:nvPr>
        </p:nvSpPr>
        <p:spPr>
          <a:xfrm>
            <a:off x="6759869" y="2755928"/>
            <a:ext cx="2826584" cy="3304117"/>
          </a:xfrm>
        </p:spPr>
        <p:txBody>
          <a:bodyPr>
            <a:normAutofit/>
          </a:bodyPr>
          <a:lstStyle/>
          <a:p>
            <a:r>
              <a:rPr lang="en-US" dirty="0" smtClean="0"/>
              <a:t>Category, Subcategory and Average APR </a:t>
            </a:r>
            <a:r>
              <a:rPr lang="en-US" dirty="0" smtClean="0"/>
              <a:t>are the top 3 drivers for the variance </a:t>
            </a:r>
            <a:r>
              <a:rPr lang="en-US" dirty="0"/>
              <a:t>between actual and predicted repayment</a:t>
            </a:r>
            <a:endParaRPr lang="en-US" dirty="0" smtClean="0"/>
          </a:p>
        </p:txBody>
      </p:sp>
      <p:pic>
        <p:nvPicPr>
          <p:cNvPr id="5" name="Picture 4"/>
          <p:cNvPicPr>
            <a:picLocks noChangeAspect="1"/>
          </p:cNvPicPr>
          <p:nvPr/>
        </p:nvPicPr>
        <p:blipFill>
          <a:blip r:embed="rId2"/>
          <a:stretch>
            <a:fillRect/>
          </a:stretch>
        </p:blipFill>
        <p:spPr>
          <a:xfrm>
            <a:off x="542967" y="2755928"/>
            <a:ext cx="6010275" cy="2771775"/>
          </a:xfrm>
          <a:prstGeom prst="rect">
            <a:avLst/>
          </a:prstGeom>
        </p:spPr>
      </p:pic>
    </p:spTree>
    <p:extLst>
      <p:ext uri="{BB962C8B-B14F-4D97-AF65-F5344CB8AC3E}">
        <p14:creationId xmlns:p14="http://schemas.microsoft.com/office/powerpoint/2010/main" val="1779015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Amount Analysis</a:t>
            </a:r>
            <a:endParaRPr lang="en-US" dirty="0"/>
          </a:p>
        </p:txBody>
      </p:sp>
    </p:spTree>
    <p:extLst>
      <p:ext uri="{BB962C8B-B14F-4D97-AF65-F5344CB8AC3E}">
        <p14:creationId xmlns:p14="http://schemas.microsoft.com/office/powerpoint/2010/main" val="2646078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Loan Amount Drivers</a:t>
            </a:r>
            <a:br>
              <a:rPr lang="en-US" dirty="0" smtClean="0"/>
            </a:br>
            <a:r>
              <a:rPr lang="en-US" sz="2000" dirty="0" smtClean="0"/>
              <a:t>The </a:t>
            </a:r>
            <a:r>
              <a:rPr lang="en-US" sz="2000" dirty="0"/>
              <a:t>variance between </a:t>
            </a:r>
            <a:r>
              <a:rPr lang="en-US" sz="2000" dirty="0" smtClean="0"/>
              <a:t>authorized </a:t>
            </a:r>
            <a:r>
              <a:rPr lang="en-US" sz="2000" dirty="0"/>
              <a:t>and </a:t>
            </a:r>
            <a:r>
              <a:rPr lang="en-US" sz="2000" dirty="0" smtClean="0"/>
              <a:t>actual loan amount is the variance between the loan amount the user requested and got approved</a:t>
            </a:r>
            <a:endParaRPr lang="en-US" sz="2000" dirty="0"/>
          </a:p>
        </p:txBody>
      </p:sp>
      <p:sp>
        <p:nvSpPr>
          <p:cNvPr id="3" name="Text Placeholder 2"/>
          <p:cNvSpPr>
            <a:spLocks noGrp="1"/>
          </p:cNvSpPr>
          <p:nvPr>
            <p:ph type="body" idx="1"/>
          </p:nvPr>
        </p:nvSpPr>
        <p:spPr/>
        <p:txBody>
          <a:bodyPr/>
          <a:lstStyle/>
          <a:p>
            <a:r>
              <a:rPr lang="en-US" dirty="0" smtClean="0"/>
              <a:t>Authorized Loan Amount</a:t>
            </a:r>
          </a:p>
        </p:txBody>
      </p:sp>
      <p:sp>
        <p:nvSpPr>
          <p:cNvPr id="4" name="Content Placeholder 3"/>
          <p:cNvSpPr>
            <a:spLocks noGrp="1"/>
          </p:cNvSpPr>
          <p:nvPr>
            <p:ph sz="half" idx="2"/>
          </p:nvPr>
        </p:nvSpPr>
        <p:spPr/>
        <p:txBody>
          <a:bodyPr/>
          <a:lstStyle/>
          <a:p>
            <a:r>
              <a:rPr lang="en-US" dirty="0" smtClean="0"/>
              <a:t>Users’ shopping needs and wants</a:t>
            </a:r>
          </a:p>
        </p:txBody>
      </p:sp>
      <p:sp>
        <p:nvSpPr>
          <p:cNvPr id="5" name="Text Placeholder 4"/>
          <p:cNvSpPr>
            <a:spLocks noGrp="1"/>
          </p:cNvSpPr>
          <p:nvPr>
            <p:ph type="body" sz="quarter" idx="3"/>
          </p:nvPr>
        </p:nvSpPr>
        <p:spPr/>
        <p:txBody>
          <a:bodyPr/>
          <a:lstStyle/>
          <a:p>
            <a:r>
              <a:rPr lang="en-US" dirty="0" smtClean="0"/>
              <a:t>Actual Loan Amount</a:t>
            </a:r>
          </a:p>
        </p:txBody>
      </p:sp>
      <p:sp>
        <p:nvSpPr>
          <p:cNvPr id="6" name="Content Placeholder 5"/>
          <p:cNvSpPr>
            <a:spLocks noGrp="1"/>
          </p:cNvSpPr>
          <p:nvPr>
            <p:ph sz="quarter" idx="4"/>
          </p:nvPr>
        </p:nvSpPr>
        <p:spPr/>
        <p:txBody>
          <a:bodyPr/>
          <a:lstStyle/>
          <a:p>
            <a:r>
              <a:rPr lang="en-US" dirty="0" smtClean="0"/>
              <a:t>Decisions made by underwriting teams</a:t>
            </a:r>
          </a:p>
          <a:p>
            <a:r>
              <a:rPr lang="en-US" dirty="0" smtClean="0"/>
              <a:t>Restricted by underwriting rules and processes, impacted by multiple credit risk factors (</a:t>
            </a:r>
            <a:r>
              <a:rPr lang="en-US" dirty="0"/>
              <a:t>repayment history, fico scores, income to debt ratio, internal and external credit line, utilization, etc.) </a:t>
            </a:r>
          </a:p>
        </p:txBody>
      </p:sp>
    </p:spTree>
    <p:extLst>
      <p:ext uri="{BB962C8B-B14F-4D97-AF65-F5344CB8AC3E}">
        <p14:creationId xmlns:p14="http://schemas.microsoft.com/office/powerpoint/2010/main" val="3457987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5745" y="2160983"/>
            <a:ext cx="5744720" cy="576262"/>
          </a:xfrm>
        </p:spPr>
        <p:txBody>
          <a:bodyPr/>
          <a:lstStyle/>
          <a:p>
            <a:r>
              <a:rPr lang="en-US" dirty="0" smtClean="0"/>
              <a:t>Random Forest Feature Importance</a:t>
            </a:r>
          </a:p>
        </p:txBody>
      </p:sp>
      <p:sp>
        <p:nvSpPr>
          <p:cNvPr id="11" name="Content Placeholder 5"/>
          <p:cNvSpPr>
            <a:spLocks noGrp="1"/>
          </p:cNvSpPr>
          <p:nvPr>
            <p:ph sz="quarter" idx="4"/>
          </p:nvPr>
        </p:nvSpPr>
        <p:spPr>
          <a:xfrm>
            <a:off x="7025340" y="2741122"/>
            <a:ext cx="2826584" cy="3304117"/>
          </a:xfrm>
        </p:spPr>
        <p:txBody>
          <a:bodyPr>
            <a:normAutofit/>
          </a:bodyPr>
          <a:lstStyle/>
          <a:p>
            <a:r>
              <a:rPr lang="en-US" dirty="0" smtClean="0"/>
              <a:t>Actual </a:t>
            </a:r>
            <a:r>
              <a:rPr lang="en-US" dirty="0" smtClean="0"/>
              <a:t>Repayment Percent, Category and Number </a:t>
            </a:r>
            <a:r>
              <a:rPr lang="en-US" dirty="0"/>
              <a:t>of </a:t>
            </a:r>
            <a:r>
              <a:rPr lang="en-US" dirty="0" smtClean="0"/>
              <a:t>Loans </a:t>
            </a:r>
            <a:r>
              <a:rPr lang="en-US" dirty="0"/>
              <a:t>per </a:t>
            </a:r>
            <a:r>
              <a:rPr lang="en-US" dirty="0" smtClean="0"/>
              <a:t>Merchant are the top 3 drivers for the variance </a:t>
            </a:r>
            <a:r>
              <a:rPr lang="en-US" dirty="0"/>
              <a:t>between authorized and actual loan amount</a:t>
            </a:r>
            <a:endParaRPr lang="en-US" dirty="0" smtClean="0"/>
          </a:p>
        </p:txBody>
      </p:sp>
      <p:sp>
        <p:nvSpPr>
          <p:cNvPr id="8" name="Title 1"/>
          <p:cNvSpPr>
            <a:spLocks noGrp="1"/>
          </p:cNvSpPr>
          <p:nvPr>
            <p:ph type="title"/>
          </p:nvPr>
        </p:nvSpPr>
        <p:spPr>
          <a:xfrm>
            <a:off x="677334" y="609600"/>
            <a:ext cx="8596668" cy="1320800"/>
          </a:xfrm>
        </p:spPr>
        <p:txBody>
          <a:bodyPr>
            <a:normAutofit/>
          </a:bodyPr>
          <a:lstStyle/>
          <a:p>
            <a:r>
              <a:rPr lang="en-US" dirty="0" smtClean="0"/>
              <a:t>Loan Amount Drivers</a:t>
            </a:r>
            <a:br>
              <a:rPr lang="en-US" dirty="0" smtClean="0"/>
            </a:br>
            <a:r>
              <a:rPr lang="en-US" sz="2000" dirty="0" smtClean="0"/>
              <a:t>The </a:t>
            </a:r>
            <a:r>
              <a:rPr lang="en-US" sz="2000" dirty="0"/>
              <a:t>variance between </a:t>
            </a:r>
            <a:r>
              <a:rPr lang="en-US" sz="2000" dirty="0" smtClean="0"/>
              <a:t>authorized </a:t>
            </a:r>
            <a:r>
              <a:rPr lang="en-US" sz="2000" dirty="0"/>
              <a:t>and </a:t>
            </a:r>
            <a:r>
              <a:rPr lang="en-US" sz="2000" dirty="0" smtClean="0"/>
              <a:t>actual loan amount is the variance between the loan amount the user requested and got approved</a:t>
            </a:r>
            <a:endParaRPr lang="en-US" sz="2000" dirty="0"/>
          </a:p>
        </p:txBody>
      </p:sp>
      <p:pic>
        <p:nvPicPr>
          <p:cNvPr id="4" name="Picture 3"/>
          <p:cNvPicPr>
            <a:picLocks noChangeAspect="1"/>
          </p:cNvPicPr>
          <p:nvPr/>
        </p:nvPicPr>
        <p:blipFill>
          <a:blip r:embed="rId2"/>
          <a:stretch>
            <a:fillRect/>
          </a:stretch>
        </p:blipFill>
        <p:spPr>
          <a:xfrm>
            <a:off x="301881" y="2668229"/>
            <a:ext cx="6829425" cy="2819400"/>
          </a:xfrm>
          <a:prstGeom prst="rect">
            <a:avLst/>
          </a:prstGeom>
        </p:spPr>
      </p:pic>
    </p:spTree>
    <p:extLst>
      <p:ext uri="{BB962C8B-B14F-4D97-AF65-F5344CB8AC3E}">
        <p14:creationId xmlns:p14="http://schemas.microsoft.com/office/powerpoint/2010/main" val="2693680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 Analysis</a:t>
            </a:r>
            <a:endParaRPr lang="en-US" dirty="0"/>
          </a:p>
        </p:txBody>
      </p:sp>
    </p:spTree>
    <p:extLst>
      <p:ext uri="{BB962C8B-B14F-4D97-AF65-F5344CB8AC3E}">
        <p14:creationId xmlns:p14="http://schemas.microsoft.com/office/powerpoint/2010/main" val="3040093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1071</Words>
  <Application>Microsoft Office PowerPoint</Application>
  <PresentationFormat>Widescreen</PresentationFormat>
  <Paragraphs>136</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Merchant Profitability Analysis</vt:lpstr>
      <vt:lpstr>Executive Summary</vt:lpstr>
      <vt:lpstr>Repayment Analysis</vt:lpstr>
      <vt:lpstr>Repayment Drivers The variance between actual and predicted repayment is the prediction errors of upstream predictive models</vt:lpstr>
      <vt:lpstr>Repayment Drivers The variance between actual and predicted repayment is the prediction errors of upstream predictive models</vt:lpstr>
      <vt:lpstr>Loan Amount Analysis</vt:lpstr>
      <vt:lpstr>Loan Amount Drivers The variance between authorized and actual loan amount is the variance between the loan amount the user requested and got approved</vt:lpstr>
      <vt:lpstr>Loan Amount Drivers The variance between authorized and actual loan amount is the variance between the loan amount the user requested and got approved</vt:lpstr>
      <vt:lpstr>Profit Analysis</vt:lpstr>
      <vt:lpstr>Profit Drivers Profit is negatively impacted by defaults (not fully repay loan amount)</vt:lpstr>
      <vt:lpstr>Profit Drivers Profit is driven by interest rate that charged to the user and actual repayment made by the user</vt:lpstr>
      <vt:lpstr>Next Steps</vt:lpstr>
      <vt:lpstr>Commercial Risk Models</vt:lpstr>
      <vt:lpstr>Commercial Risk Models</vt:lpstr>
      <vt:lpstr>Q&amp;A</vt:lpstr>
      <vt:lpstr>Thank You</vt:lpstr>
    </vt:vector>
  </TitlesOfParts>
  <Company>Wells Fargo 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Merchant profitability analysis</dc:title>
  <dc:creator>Hu, Yun (Risk Modeling)</dc:creator>
  <cp:lastModifiedBy>Hu, Yun (Risk Modeling)</cp:lastModifiedBy>
  <cp:revision>19</cp:revision>
  <dcterms:created xsi:type="dcterms:W3CDTF">2023-02-09T01:00:48Z</dcterms:created>
  <dcterms:modified xsi:type="dcterms:W3CDTF">2023-02-09T23:23:05Z</dcterms:modified>
</cp:coreProperties>
</file>