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notesMasterIdLst>
    <p:notesMasterId r:id="rId10"/>
  </p:notesMasterIdLst>
  <p:sldIdLst>
    <p:sldId id="256" r:id="rId2"/>
    <p:sldId id="257" r:id="rId3"/>
    <p:sldId id="258" r:id="rId4"/>
    <p:sldId id="259" r:id="rId5"/>
    <p:sldId id="266" r:id="rId6"/>
    <p:sldId id="267" r:id="rId7"/>
    <p:sldId id="268"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273"/>
    <p:restoredTop sz="94710"/>
  </p:normalViewPr>
  <p:slideViewPr>
    <p:cSldViewPr snapToGrid="0" snapToObjects="1">
      <p:cViewPr>
        <p:scale>
          <a:sx n="110" d="100"/>
          <a:sy n="110" d="100"/>
        </p:scale>
        <p:origin x="14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4D6DC-A331-9842-B089-5432C77316D0}" type="datetimeFigureOut">
              <a:rPr lang="en-US" smtClean="0"/>
              <a:t>6/29/20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D6F7D-AEB7-E944-9211-71F1EE7E6AC2}" type="slidenum">
              <a:rPr lang="en-US" smtClean="0"/>
              <a:t>‹#›</a:t>
            </a:fld>
            <a:endParaRPr lang="en-US"/>
          </a:p>
        </p:txBody>
      </p:sp>
    </p:spTree>
    <p:extLst>
      <p:ext uri="{BB962C8B-B14F-4D97-AF65-F5344CB8AC3E}">
        <p14:creationId xmlns:p14="http://schemas.microsoft.com/office/powerpoint/2010/main" val="65342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CD6F7D-AEB7-E944-9211-71F1EE7E6AC2}" type="slidenum">
              <a:rPr lang="en-US" smtClean="0"/>
              <a:t>6</a:t>
            </a:fld>
            <a:endParaRPr lang="en-US"/>
          </a:p>
        </p:txBody>
      </p:sp>
    </p:spTree>
    <p:extLst>
      <p:ext uri="{BB962C8B-B14F-4D97-AF65-F5344CB8AC3E}">
        <p14:creationId xmlns:p14="http://schemas.microsoft.com/office/powerpoint/2010/main" val="229125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E9A117-60A3-2740-B3F3-258490F84A7A}" type="datetimeFigureOut">
              <a:rPr lang="en-US" smtClean="0"/>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40061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A117-60A3-2740-B3F3-258490F84A7A}" type="datetimeFigureOut">
              <a:rPr lang="en-US" smtClean="0"/>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402935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A117-60A3-2740-B3F3-258490F84A7A}" type="datetimeFigureOut">
              <a:rPr lang="en-US" smtClean="0"/>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DD000-5D26-CD48-8D33-8125967E73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3989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A117-60A3-2740-B3F3-258490F84A7A}" type="datetimeFigureOut">
              <a:rPr lang="en-US" smtClean="0"/>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1996503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A117-60A3-2740-B3F3-258490F84A7A}" type="datetimeFigureOut">
              <a:rPr lang="en-US" smtClean="0"/>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DD000-5D26-CD48-8D33-8125967E73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8804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A117-60A3-2740-B3F3-258490F84A7A}" type="datetimeFigureOut">
              <a:rPr lang="en-US" smtClean="0"/>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1999881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E9A117-60A3-2740-B3F3-258490F84A7A}" type="datetimeFigureOut">
              <a:rPr lang="en-US" smtClean="0"/>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949367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E9A117-60A3-2740-B3F3-258490F84A7A}" type="datetimeFigureOut">
              <a:rPr lang="en-US" smtClean="0"/>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596008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E9A117-60A3-2740-B3F3-258490F84A7A}" type="datetimeFigureOut">
              <a:rPr lang="en-US" smtClean="0"/>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264812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9A117-60A3-2740-B3F3-258490F84A7A}" type="datetimeFigureOut">
              <a:rPr lang="en-US" smtClean="0"/>
              <a:t>6/29/20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177974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E9A117-60A3-2740-B3F3-258490F84A7A}" type="datetimeFigureOut">
              <a:rPr lang="en-US" smtClean="0"/>
              <a:t>6/29/20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55305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E9A117-60A3-2740-B3F3-258490F84A7A}" type="datetimeFigureOut">
              <a:rPr lang="en-US" smtClean="0"/>
              <a:t>6/29/20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459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E9A117-60A3-2740-B3F3-258490F84A7A}" type="datetimeFigureOut">
              <a:rPr lang="en-US" smtClean="0"/>
              <a:t>6/29/20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326133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9A117-60A3-2740-B3F3-258490F84A7A}" type="datetimeFigureOut">
              <a:rPr lang="en-US" smtClean="0"/>
              <a:t>6/29/20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288911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9A117-60A3-2740-B3F3-258490F84A7A}" type="datetimeFigureOut">
              <a:rPr lang="en-US" smtClean="0"/>
              <a:t>6/29/20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57495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E9A117-60A3-2740-B3F3-258490F84A7A}" type="datetimeFigureOut">
              <a:rPr lang="en-US" smtClean="0"/>
              <a:t>6/29/20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5DD000-5D26-CD48-8D33-8125967E734E}" type="slidenum">
              <a:rPr lang="en-US" smtClean="0"/>
              <a:t>‹#›</a:t>
            </a:fld>
            <a:endParaRPr lang="en-US"/>
          </a:p>
        </p:txBody>
      </p:sp>
    </p:spTree>
    <p:extLst>
      <p:ext uri="{BB962C8B-B14F-4D97-AF65-F5344CB8AC3E}">
        <p14:creationId xmlns:p14="http://schemas.microsoft.com/office/powerpoint/2010/main" val="2429647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E9A117-60A3-2740-B3F3-258490F84A7A}" type="datetimeFigureOut">
              <a:rPr lang="en-US" smtClean="0"/>
              <a:t>6/29/20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5DD000-5D26-CD48-8D33-8125967E734E}" type="slidenum">
              <a:rPr lang="en-US" smtClean="0"/>
              <a:t>‹#›</a:t>
            </a:fld>
            <a:endParaRPr lang="en-US"/>
          </a:p>
        </p:txBody>
      </p:sp>
    </p:spTree>
    <p:extLst>
      <p:ext uri="{BB962C8B-B14F-4D97-AF65-F5344CB8AC3E}">
        <p14:creationId xmlns:p14="http://schemas.microsoft.com/office/powerpoint/2010/main" val="319853088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en.wikipedia.org/wiki/File:Arrow_east.sv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BD43-9086-CC4C-A864-A6C5E0BF8095}"/>
              </a:ext>
            </a:extLst>
          </p:cNvPr>
          <p:cNvSpPr>
            <a:spLocks noGrp="1"/>
          </p:cNvSpPr>
          <p:nvPr>
            <p:ph type="ctrTitle"/>
          </p:nvPr>
        </p:nvSpPr>
        <p:spPr/>
        <p:txBody>
          <a:bodyPr/>
          <a:lstStyle/>
          <a:p>
            <a:pPr algn="l"/>
            <a:r>
              <a:rPr lang="en-US" sz="4000" dirty="0">
                <a:solidFill>
                  <a:schemeClr val="tx1"/>
                </a:solidFill>
              </a:rPr>
              <a:t>Evaluation of Hyperparameter Tunability in Statistical Machine Learning </a:t>
            </a:r>
          </a:p>
        </p:txBody>
      </p:sp>
      <p:sp>
        <p:nvSpPr>
          <p:cNvPr id="3" name="Subtitle 2">
            <a:extLst>
              <a:ext uri="{FF2B5EF4-FFF2-40B4-BE49-F238E27FC236}">
                <a16:creationId xmlns:a16="http://schemas.microsoft.com/office/drawing/2014/main" id="{98885070-8032-924E-A0E0-CA64F065D6AA}"/>
              </a:ext>
            </a:extLst>
          </p:cNvPr>
          <p:cNvSpPr>
            <a:spLocks noGrp="1"/>
          </p:cNvSpPr>
          <p:nvPr>
            <p:ph type="subTitle" idx="1"/>
          </p:nvPr>
        </p:nvSpPr>
        <p:spPr/>
        <p:txBody>
          <a:bodyPr/>
          <a:lstStyle/>
          <a:p>
            <a:endParaRPr lang="en-US" dirty="0">
              <a:solidFill>
                <a:schemeClr val="tx1"/>
              </a:solidFill>
            </a:endParaRPr>
          </a:p>
          <a:p>
            <a:r>
              <a:rPr lang="en-US" dirty="0">
                <a:solidFill>
                  <a:schemeClr val="tx1"/>
                </a:solidFill>
              </a:rPr>
              <a:t>Yuhsiang (Sean) Hong</a:t>
            </a:r>
          </a:p>
        </p:txBody>
      </p:sp>
    </p:spTree>
    <p:extLst>
      <p:ext uri="{BB962C8B-B14F-4D97-AF65-F5344CB8AC3E}">
        <p14:creationId xmlns:p14="http://schemas.microsoft.com/office/powerpoint/2010/main" val="266603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F128-1E19-C448-972E-ECAAE8909D6E}"/>
              </a:ext>
            </a:extLst>
          </p:cNvPr>
          <p:cNvSpPr>
            <a:spLocks noGrp="1"/>
          </p:cNvSpPr>
          <p:nvPr>
            <p:ph type="title"/>
          </p:nvPr>
        </p:nvSpPr>
        <p:spPr>
          <a:xfrm>
            <a:off x="677334" y="0"/>
            <a:ext cx="8596668" cy="1100831"/>
          </a:xfrm>
        </p:spPr>
        <p:txBody>
          <a:bodyPr>
            <a:normAutofit fontScale="90000"/>
          </a:bodyPr>
          <a:lstStyle/>
          <a:p>
            <a:br>
              <a:rPr lang="en-US"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0D84BE1D-51EF-934A-AF3E-95A2B06C621C}"/>
              </a:ext>
            </a:extLst>
          </p:cNvPr>
          <p:cNvSpPr>
            <a:spLocks noGrp="1"/>
          </p:cNvSpPr>
          <p:nvPr>
            <p:ph idx="1"/>
          </p:nvPr>
        </p:nvSpPr>
        <p:spPr>
          <a:xfrm>
            <a:off x="677334" y="1387384"/>
            <a:ext cx="8901672" cy="5477521"/>
          </a:xfrm>
        </p:spPr>
        <p:txBody>
          <a:bodyPr>
            <a:normAutofit fontScale="25000" lnSpcReduction="20000"/>
          </a:bodyPr>
          <a:lstStyle/>
          <a:p>
            <a:pPr>
              <a:lnSpc>
                <a:spcPct val="220000"/>
              </a:lnSpc>
            </a:pPr>
            <a:r>
              <a:rPr lang="en-US" sz="5600" b="1" dirty="0">
                <a:solidFill>
                  <a:schemeClr val="tx1"/>
                </a:solidFill>
                <a:latin typeface="Times New Roman" panose="02020603050405020304" pitchFamily="18" charset="0"/>
                <a:cs typeface="Times New Roman" panose="02020603050405020304" pitchFamily="18" charset="0"/>
              </a:rPr>
              <a:t>Grid Search</a:t>
            </a:r>
            <a:br>
              <a:rPr lang="en-US" sz="5600" dirty="0">
                <a:solidFill>
                  <a:schemeClr val="tx1"/>
                </a:solidFill>
                <a:latin typeface="Times New Roman" panose="02020603050405020304" pitchFamily="18" charset="0"/>
                <a:cs typeface="Times New Roman" panose="02020603050405020304" pitchFamily="18" charset="0"/>
              </a:rPr>
            </a:br>
            <a:r>
              <a:rPr lang="en-US" sz="5600" dirty="0">
                <a:solidFill>
                  <a:schemeClr val="tx1"/>
                </a:solidFill>
                <a:latin typeface="Times New Roman" panose="02020603050405020304" pitchFamily="18" charset="0"/>
                <a:cs typeface="Times New Roman" panose="02020603050405020304" pitchFamily="18" charset="0"/>
              </a:rPr>
              <a:t>The search space of Grid Search for each hyperparameter is discretized in a fixed search space. The algorithm launches a learning process for each of the hyperparameter configurations and selects the best at the end.</a:t>
            </a:r>
          </a:p>
          <a:p>
            <a:pPr>
              <a:lnSpc>
                <a:spcPct val="220000"/>
              </a:lnSpc>
            </a:pPr>
            <a:r>
              <a:rPr lang="en-US" sz="5600" b="1" dirty="0">
                <a:solidFill>
                  <a:schemeClr val="tx1"/>
                </a:solidFill>
                <a:latin typeface="Times New Roman" panose="02020603050405020304" pitchFamily="18" charset="0"/>
                <a:cs typeface="Times New Roman" panose="02020603050405020304" pitchFamily="18" charset="0"/>
              </a:rPr>
              <a:t>Random Search</a:t>
            </a:r>
            <a:br>
              <a:rPr lang="en-US" sz="5600" dirty="0">
                <a:solidFill>
                  <a:schemeClr val="tx1"/>
                </a:solidFill>
                <a:latin typeface="Times New Roman" panose="02020603050405020304" pitchFamily="18" charset="0"/>
                <a:cs typeface="Times New Roman" panose="02020603050405020304" pitchFamily="18" charset="0"/>
              </a:rPr>
            </a:br>
            <a:r>
              <a:rPr lang="en-US" sz="5600" dirty="0">
                <a:solidFill>
                  <a:schemeClr val="tx1"/>
                </a:solidFill>
                <a:latin typeface="Times New Roman" panose="02020603050405020304" pitchFamily="18" charset="0"/>
                <a:cs typeface="Times New Roman" panose="02020603050405020304" pitchFamily="18" charset="0"/>
              </a:rPr>
              <a:t>Random search is a technique where random combinations of the hyperparameters are used to find the best solution for the built model. It is similar to grid search, and yet it has proven to yield better results.</a:t>
            </a:r>
          </a:p>
          <a:p>
            <a:pPr>
              <a:lnSpc>
                <a:spcPct val="220000"/>
              </a:lnSpc>
            </a:pPr>
            <a:r>
              <a:rPr lang="en-US" sz="5600" b="1" dirty="0">
                <a:solidFill>
                  <a:schemeClr val="tx1"/>
                </a:solidFill>
                <a:latin typeface="Times New Roman" panose="02020603050405020304" pitchFamily="18" charset="0"/>
                <a:cs typeface="Times New Roman" panose="02020603050405020304" pitchFamily="18" charset="0"/>
              </a:rPr>
              <a:t>Bayesian Optimization </a:t>
            </a:r>
            <a:br>
              <a:rPr lang="en-US" sz="5600" dirty="0">
                <a:solidFill>
                  <a:schemeClr val="tx1"/>
                </a:solidFill>
                <a:latin typeface="Times New Roman" panose="02020603050405020304" pitchFamily="18" charset="0"/>
                <a:cs typeface="Times New Roman" panose="02020603050405020304" pitchFamily="18" charset="0"/>
              </a:rPr>
            </a:br>
            <a:r>
              <a:rPr lang="en-US" sz="5600" dirty="0">
                <a:solidFill>
                  <a:schemeClr val="tx1"/>
                </a:solidFill>
                <a:latin typeface="Times New Roman" panose="02020603050405020304" pitchFamily="18" charset="0"/>
                <a:cs typeface="Times New Roman" panose="02020603050405020304" pitchFamily="18" charset="0"/>
              </a:rPr>
              <a:t>Bayesian Optimization is a Sequential Model-Based Optimization (SMBO) method. It works by building a probabilistic model of the objective function, called the surrogate function, and then searched with an acquisition function before candidate samples are chosen for evaluation on the real objective function.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06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F128-1E19-C448-972E-ECAAE8909D6E}"/>
              </a:ext>
            </a:extLst>
          </p:cNvPr>
          <p:cNvSpPr>
            <a:spLocks noGrp="1"/>
          </p:cNvSpPr>
          <p:nvPr>
            <p:ph type="title"/>
          </p:nvPr>
        </p:nvSpPr>
        <p:spPr>
          <a:xfrm>
            <a:off x="677334" y="236861"/>
            <a:ext cx="8596668" cy="1100831"/>
          </a:xfrm>
        </p:spPr>
        <p:txBody>
          <a:bodyPr>
            <a:normAutofit fontScale="90000"/>
          </a:bodyPr>
          <a:lstStyle/>
          <a:p>
            <a:br>
              <a:rPr lang="en-US" sz="32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Workflow</a:t>
            </a:r>
          </a:p>
        </p:txBody>
      </p:sp>
      <p:sp>
        <p:nvSpPr>
          <p:cNvPr id="3" name="Content Placeholder 2">
            <a:extLst>
              <a:ext uri="{FF2B5EF4-FFF2-40B4-BE49-F238E27FC236}">
                <a16:creationId xmlns:a16="http://schemas.microsoft.com/office/drawing/2014/main" id="{0D84BE1D-51EF-934A-AF3E-95A2B06C621C}"/>
              </a:ext>
            </a:extLst>
          </p:cNvPr>
          <p:cNvSpPr>
            <a:spLocks noGrp="1"/>
          </p:cNvSpPr>
          <p:nvPr>
            <p:ph idx="1"/>
          </p:nvPr>
        </p:nvSpPr>
        <p:spPr>
          <a:xfrm>
            <a:off x="677334" y="1494655"/>
            <a:ext cx="7371644" cy="5369387"/>
          </a:xfrm>
        </p:spPr>
        <p:txBody>
          <a:bodyPr>
            <a:normAutofit fontScale="92500" lnSpcReduction="10000"/>
          </a:bodyPr>
          <a:lstStyle/>
          <a:p>
            <a:pPr>
              <a:lnSpc>
                <a:spcPct val="170000"/>
              </a:lnSpc>
            </a:pPr>
            <a:r>
              <a:rPr lang="en-US" sz="1900" b="1" dirty="0">
                <a:solidFill>
                  <a:schemeClr val="tx1"/>
                </a:solidFill>
                <a:latin typeface="Times New Roman" panose="02020603050405020304" pitchFamily="18" charset="0"/>
                <a:cs typeface="Times New Roman" panose="02020603050405020304" pitchFamily="18" charset="0"/>
              </a:rPr>
              <a:t>Construct simulation datasets</a:t>
            </a:r>
            <a:br>
              <a:rPr lang="en-US" sz="1900" dirty="0">
                <a:solidFill>
                  <a:schemeClr val="tx1"/>
                </a:solidFill>
                <a:latin typeface="Times New Roman" panose="02020603050405020304" pitchFamily="18" charset="0"/>
                <a:cs typeface="Times New Roman" panose="02020603050405020304" pitchFamily="18" charset="0"/>
              </a:rPr>
            </a:br>
            <a:r>
              <a:rPr lang="en-US" sz="1900" dirty="0">
                <a:solidFill>
                  <a:schemeClr val="tx1"/>
                </a:solidFill>
                <a:latin typeface="Times New Roman" panose="02020603050405020304" pitchFamily="18" charset="0"/>
                <a:cs typeface="Times New Roman" panose="02020603050405020304" pitchFamily="18" charset="0"/>
              </a:rPr>
              <a:t>Friedman datasets from “</a:t>
            </a:r>
            <a:r>
              <a:rPr lang="en-US" sz="1900" dirty="0" err="1">
                <a:solidFill>
                  <a:schemeClr val="tx1"/>
                </a:solidFill>
                <a:latin typeface="Times New Roman" panose="02020603050405020304" pitchFamily="18" charset="0"/>
                <a:cs typeface="Times New Roman" panose="02020603050405020304" pitchFamily="18" charset="0"/>
              </a:rPr>
              <a:t>mlbench</a:t>
            </a:r>
            <a:r>
              <a:rPr lang="en-US" sz="1900" dirty="0">
                <a:solidFill>
                  <a:schemeClr val="tx1"/>
                </a:solidFill>
                <a:latin typeface="Times New Roman" panose="02020603050405020304" pitchFamily="18" charset="0"/>
                <a:cs typeface="Times New Roman" panose="02020603050405020304" pitchFamily="18" charset="0"/>
              </a:rPr>
              <a:t>” package in R: </a:t>
            </a:r>
            <a:br>
              <a:rPr lang="en-US" sz="1900" dirty="0">
                <a:solidFill>
                  <a:schemeClr val="tx1"/>
                </a:solidFill>
                <a:latin typeface="Times New Roman" panose="02020603050405020304" pitchFamily="18" charset="0"/>
                <a:cs typeface="Times New Roman" panose="02020603050405020304" pitchFamily="18" charset="0"/>
              </a:rPr>
            </a:br>
            <a:r>
              <a:rPr lang="en-US" sz="1900" dirty="0">
                <a:solidFill>
                  <a:schemeClr val="tx1"/>
                </a:solidFill>
                <a:latin typeface="Times New Roman" panose="02020603050405020304" pitchFamily="18" charset="0"/>
                <a:cs typeface="Times New Roman" panose="02020603050405020304" pitchFamily="18" charset="0"/>
              </a:rPr>
              <a:t>mlbench.friedman1(n = 50, </a:t>
            </a:r>
            <a:r>
              <a:rPr lang="en-US" sz="1900" dirty="0" err="1">
                <a:solidFill>
                  <a:schemeClr val="tx1"/>
                </a:solidFill>
                <a:latin typeface="Times New Roman" panose="02020603050405020304" pitchFamily="18" charset="0"/>
                <a:cs typeface="Times New Roman" panose="02020603050405020304" pitchFamily="18" charset="0"/>
              </a:rPr>
              <a:t>sd</a:t>
            </a:r>
            <a:r>
              <a:rPr lang="en-US" sz="1900" dirty="0">
                <a:solidFill>
                  <a:schemeClr val="tx1"/>
                </a:solidFill>
                <a:latin typeface="Times New Roman" panose="02020603050405020304" pitchFamily="18" charset="0"/>
                <a:cs typeface="Times New Roman" panose="02020603050405020304" pitchFamily="18" charset="0"/>
              </a:rPr>
              <a:t>). </a:t>
            </a:r>
            <a:br>
              <a:rPr lang="en-US" sz="1900" dirty="0">
                <a:solidFill>
                  <a:schemeClr val="tx1"/>
                </a:solidFill>
                <a:latin typeface="Times New Roman" panose="02020603050405020304" pitchFamily="18" charset="0"/>
                <a:cs typeface="Times New Roman" panose="02020603050405020304" pitchFamily="18" charset="0"/>
              </a:rPr>
            </a:br>
            <a:r>
              <a:rPr lang="en-US" sz="1900" dirty="0">
                <a:solidFill>
                  <a:schemeClr val="tx1"/>
                </a:solidFill>
                <a:latin typeface="Times New Roman" panose="02020603050405020304" pitchFamily="18" charset="0"/>
                <a:cs typeface="Times New Roman" panose="02020603050405020304" pitchFamily="18" charset="0"/>
              </a:rPr>
              <a:t>The selected noises are {0.1, 0.2, 0.4, 0.6, 0.8, 1.0}.</a:t>
            </a:r>
          </a:p>
          <a:p>
            <a:pPr>
              <a:lnSpc>
                <a:spcPct val="170000"/>
              </a:lnSpc>
            </a:pPr>
            <a:r>
              <a:rPr lang="en-US" sz="1900" b="1" dirty="0">
                <a:solidFill>
                  <a:schemeClr val="tx1"/>
                </a:solidFill>
                <a:latin typeface="Times New Roman" panose="02020603050405020304" pitchFamily="18" charset="0"/>
                <a:cs typeface="Times New Roman" panose="02020603050405020304" pitchFamily="18" charset="0"/>
              </a:rPr>
              <a:t>Determine the evaluation criteria</a:t>
            </a:r>
            <a:br>
              <a:rPr lang="en-US" sz="1900" dirty="0">
                <a:solidFill>
                  <a:schemeClr val="tx1"/>
                </a:solidFill>
                <a:latin typeface="Times New Roman" panose="02020603050405020304" pitchFamily="18" charset="0"/>
                <a:cs typeface="Times New Roman" panose="02020603050405020304" pitchFamily="18" charset="0"/>
              </a:rPr>
            </a:br>
            <a:r>
              <a:rPr lang="en-US" sz="1900" dirty="0">
                <a:solidFill>
                  <a:schemeClr val="tx1"/>
                </a:solidFill>
                <a:latin typeface="Times New Roman" panose="02020603050405020304" pitchFamily="18" charset="0"/>
                <a:cs typeface="Times New Roman" panose="02020603050405020304" pitchFamily="18" charset="0"/>
              </a:rPr>
              <a:t>Regression: Mean Squared Error(MSE), Root-Mean-Squared-Error(RMSE), R-squared score(R^2).</a:t>
            </a:r>
          </a:p>
          <a:p>
            <a:pPr>
              <a:lnSpc>
                <a:spcPct val="170000"/>
              </a:lnSpc>
            </a:pPr>
            <a:r>
              <a:rPr lang="en-US" sz="1900" b="1" dirty="0">
                <a:solidFill>
                  <a:schemeClr val="tx1"/>
                </a:solidFill>
                <a:latin typeface="Times New Roman" panose="02020603050405020304" pitchFamily="18" charset="0"/>
                <a:cs typeface="Times New Roman" panose="02020603050405020304" pitchFamily="18" charset="0"/>
              </a:rPr>
              <a:t>Constrain hyperparameter space on which the tuning should be executed</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4" name="Picture 3" descr="A screenshot of a cell phone&#10;&#10;Description automatically generated">
            <a:extLst>
              <a:ext uri="{FF2B5EF4-FFF2-40B4-BE49-F238E27FC236}">
                <a16:creationId xmlns:a16="http://schemas.microsoft.com/office/drawing/2014/main" id="{7AB15C0C-2147-3141-A7A0-FA204687808E}"/>
              </a:ext>
            </a:extLst>
          </p:cNvPr>
          <p:cNvPicPr>
            <a:picLocks noChangeAspect="1"/>
          </p:cNvPicPr>
          <p:nvPr/>
        </p:nvPicPr>
        <p:blipFill>
          <a:blip r:embed="rId2"/>
          <a:stretch>
            <a:fillRect/>
          </a:stretch>
        </p:blipFill>
        <p:spPr>
          <a:xfrm>
            <a:off x="8194089" y="3216923"/>
            <a:ext cx="3997911" cy="3653161"/>
          </a:xfrm>
          <a:prstGeom prst="rect">
            <a:avLst/>
          </a:prstGeom>
        </p:spPr>
      </p:pic>
    </p:spTree>
    <p:extLst>
      <p:ext uri="{BB962C8B-B14F-4D97-AF65-F5344CB8AC3E}">
        <p14:creationId xmlns:p14="http://schemas.microsoft.com/office/powerpoint/2010/main" val="426623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F128-1E19-C448-972E-ECAAE8909D6E}"/>
              </a:ext>
            </a:extLst>
          </p:cNvPr>
          <p:cNvSpPr>
            <a:spLocks noGrp="1"/>
          </p:cNvSpPr>
          <p:nvPr>
            <p:ph type="title"/>
          </p:nvPr>
        </p:nvSpPr>
        <p:spPr>
          <a:xfrm>
            <a:off x="677334" y="177552"/>
            <a:ext cx="8596668" cy="1143247"/>
          </a:xfrm>
        </p:spPr>
        <p:txBody>
          <a:bodyPr>
            <a:normAutofit fontScale="90000"/>
          </a:bodyPr>
          <a:lstStyle/>
          <a:p>
            <a:br>
              <a:rPr lang="en-US" dirty="0"/>
            </a:br>
            <a:r>
              <a:rPr lang="en-US" sz="4000" b="1" dirty="0">
                <a:solidFill>
                  <a:schemeClr val="tx1"/>
                </a:solidFill>
                <a:latin typeface="Times New Roman" panose="02020603050405020304" pitchFamily="18" charset="0"/>
                <a:cs typeface="Times New Roman" panose="02020603050405020304" pitchFamily="18" charset="0"/>
              </a:rPr>
              <a:t>Workflow</a:t>
            </a:r>
          </a:p>
        </p:txBody>
      </p:sp>
      <p:sp>
        <p:nvSpPr>
          <p:cNvPr id="3" name="Content Placeholder 2">
            <a:extLst>
              <a:ext uri="{FF2B5EF4-FFF2-40B4-BE49-F238E27FC236}">
                <a16:creationId xmlns:a16="http://schemas.microsoft.com/office/drawing/2014/main" id="{0D84BE1D-51EF-934A-AF3E-95A2B06C621C}"/>
              </a:ext>
            </a:extLst>
          </p:cNvPr>
          <p:cNvSpPr>
            <a:spLocks noGrp="1"/>
          </p:cNvSpPr>
          <p:nvPr>
            <p:ph idx="1"/>
          </p:nvPr>
        </p:nvSpPr>
        <p:spPr>
          <a:xfrm>
            <a:off x="663863" y="1609322"/>
            <a:ext cx="7685427" cy="5248675"/>
          </a:xfrm>
        </p:spPr>
        <p:txBody>
          <a:bodyPr/>
          <a:lstStyle/>
          <a:p>
            <a:pPr>
              <a:lnSpc>
                <a:spcPct val="150000"/>
              </a:lnSpc>
            </a:pPr>
            <a:r>
              <a:rPr lang="en-US" b="1" dirty="0">
                <a:solidFill>
                  <a:schemeClr val="tx1"/>
                </a:solidFill>
                <a:latin typeface="Times New Roman" panose="02020603050405020304" pitchFamily="18" charset="0"/>
                <a:cs typeface="Times New Roman" panose="02020603050405020304" pitchFamily="18" charset="0"/>
              </a:rPr>
              <a:t>Select the hyperparameters for tuning</a:t>
            </a:r>
            <a:br>
              <a:rPr lang="en-US" b="1"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Random Forest(ranger): </a:t>
            </a:r>
            <a:r>
              <a:rPr lang="en-US" dirty="0" err="1">
                <a:solidFill>
                  <a:schemeClr val="tx1"/>
                </a:solidFill>
                <a:latin typeface="Times New Roman" panose="02020603050405020304" pitchFamily="18" charset="0"/>
                <a:cs typeface="Times New Roman" panose="02020603050405020304" pitchFamily="18" charset="0"/>
              </a:rPr>
              <a:t>num.trees</a:t>
            </a:r>
            <a:r>
              <a:rPr lang="en-US" dirty="0">
                <a:solidFill>
                  <a:schemeClr val="tx1"/>
                </a:solidFill>
                <a:latin typeface="Times New Roman" panose="02020603050405020304" pitchFamily="18" charset="0"/>
                <a:cs typeface="Times New Roman" panose="02020603050405020304" pitchFamily="18" charset="0"/>
              </a:rPr>
              <a:t>, replace, </a:t>
            </a:r>
            <a:r>
              <a:rPr lang="en-US" dirty="0" err="1">
                <a:solidFill>
                  <a:schemeClr val="tx1"/>
                </a:solidFill>
                <a:latin typeface="Times New Roman" panose="02020603050405020304" pitchFamily="18" charset="0"/>
                <a:cs typeface="Times New Roman" panose="02020603050405020304" pitchFamily="18" charset="0"/>
              </a:rPr>
              <a:t>sample.fraction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mtry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min.node.size</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respect.unordered.factors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Gradient boost(</a:t>
            </a:r>
            <a:r>
              <a:rPr lang="en-US" dirty="0" err="1">
                <a:solidFill>
                  <a:schemeClr val="tx1"/>
                </a:solidFill>
                <a:latin typeface="Times New Roman" panose="02020603050405020304" pitchFamily="18" charset="0"/>
                <a:cs typeface="Times New Roman" panose="02020603050405020304" pitchFamily="18" charset="0"/>
              </a:rPr>
              <a:t>xgboost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nrounds</a:t>
            </a:r>
            <a:r>
              <a:rPr lang="en-US" dirty="0">
                <a:solidFill>
                  <a:schemeClr val="tx1"/>
                </a:solidFill>
                <a:latin typeface="Times New Roman" panose="02020603050405020304" pitchFamily="18" charset="0"/>
                <a:cs typeface="Times New Roman" panose="02020603050405020304" pitchFamily="18" charset="0"/>
              </a:rPr>
              <a:t>, booster, lambda, alpha, eta, subsample, </a:t>
            </a:r>
            <a:r>
              <a:rPr lang="en-US" dirty="0" err="1">
                <a:solidFill>
                  <a:schemeClr val="tx1"/>
                </a:solidFill>
                <a:latin typeface="Times New Roman" panose="02020603050405020304" pitchFamily="18" charset="0"/>
                <a:cs typeface="Times New Roman" panose="02020603050405020304" pitchFamily="18" charset="0"/>
              </a:rPr>
              <a:t>max_depth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min_child_weight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colsample_bytree</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colsample_bylevel</a:t>
            </a:r>
            <a:r>
              <a:rPr lang="en-US" dirty="0">
                <a:solidFill>
                  <a:srgbClr val="FF0000"/>
                </a:solidFill>
                <a:latin typeface="Times New Roman" panose="02020603050405020304" pitchFamily="18" charset="0"/>
                <a:cs typeface="Times New Roman" panose="02020603050405020304" pitchFamily="18" charset="0"/>
              </a:rPr>
              <a:t> </a:t>
            </a:r>
            <a:endParaRPr lang="en-US" b="1"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b="1" dirty="0">
                <a:solidFill>
                  <a:schemeClr val="tx1"/>
                </a:solidFill>
                <a:latin typeface="Times New Roman" panose="02020603050405020304" pitchFamily="18" charset="0"/>
                <a:cs typeface="Times New Roman" panose="02020603050405020304" pitchFamily="18" charset="0"/>
              </a:rPr>
              <a:t>Run the machine learning algorithms using the default values in the functions</a:t>
            </a:r>
            <a:br>
              <a:rPr lang="en-US" b="1"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1. If there are no default values for the parameters in the function, we will select the values by ourselves.</a:t>
            </a:r>
            <a:br>
              <a:rPr lang="en-US" b="1"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2. Compare the prediction errors (MSE of testing datasets) between two algorithms.</a:t>
            </a:r>
          </a:p>
          <a:p>
            <a:endParaRPr lang="en-US" dirty="0"/>
          </a:p>
        </p:txBody>
      </p:sp>
      <p:graphicFrame>
        <p:nvGraphicFramePr>
          <p:cNvPr id="7" name="Table 6">
            <a:extLst>
              <a:ext uri="{FF2B5EF4-FFF2-40B4-BE49-F238E27FC236}">
                <a16:creationId xmlns:a16="http://schemas.microsoft.com/office/drawing/2014/main" id="{C668BC26-1E73-2D4B-BD88-FD3BEBD7F88C}"/>
              </a:ext>
            </a:extLst>
          </p:cNvPr>
          <p:cNvGraphicFramePr>
            <a:graphicFrameLocks noGrp="1"/>
          </p:cNvGraphicFramePr>
          <p:nvPr>
            <p:extLst>
              <p:ext uri="{D42A27DB-BD31-4B8C-83A1-F6EECF244321}">
                <p14:modId xmlns:p14="http://schemas.microsoft.com/office/powerpoint/2010/main" val="315384177"/>
              </p:ext>
            </p:extLst>
          </p:nvPr>
        </p:nvGraphicFramePr>
        <p:xfrm>
          <a:off x="8975324" y="-3"/>
          <a:ext cx="3216681" cy="2778712"/>
        </p:xfrm>
        <a:graphic>
          <a:graphicData uri="http://schemas.openxmlformats.org/drawingml/2006/table">
            <a:tbl>
              <a:tblPr firstRow="1" bandRow="1">
                <a:tableStyleId>{69CF1AB2-1976-4502-BF36-3FF5EA218861}</a:tableStyleId>
              </a:tblPr>
              <a:tblGrid>
                <a:gridCol w="2341662">
                  <a:extLst>
                    <a:ext uri="{9D8B030D-6E8A-4147-A177-3AD203B41FA5}">
                      <a16:colId xmlns:a16="http://schemas.microsoft.com/office/drawing/2014/main" val="2084456534"/>
                    </a:ext>
                  </a:extLst>
                </a:gridCol>
                <a:gridCol w="875019">
                  <a:extLst>
                    <a:ext uri="{9D8B030D-6E8A-4147-A177-3AD203B41FA5}">
                      <a16:colId xmlns:a16="http://schemas.microsoft.com/office/drawing/2014/main" val="1689184002"/>
                    </a:ext>
                  </a:extLst>
                </a:gridCol>
              </a:tblGrid>
              <a:tr h="463902">
                <a:tc gridSpan="2">
                  <a:txBody>
                    <a:bodyPr/>
                    <a:lstStyle/>
                    <a:p>
                      <a:pPr algn="ctr"/>
                      <a:r>
                        <a:rPr lang="en-US" dirty="0">
                          <a:latin typeface="Times New Roman" panose="02020603050405020304" pitchFamily="18" charset="0"/>
                          <a:cs typeface="Times New Roman" panose="02020603050405020304" pitchFamily="18" charset="0"/>
                        </a:rPr>
                        <a:t>ranger</a:t>
                      </a:r>
                    </a:p>
                  </a:txBody>
                  <a:tcPr/>
                </a:tc>
                <a:tc hMerge="1">
                  <a:txBody>
                    <a:bodyPr/>
                    <a:lstStyle/>
                    <a:p>
                      <a:endParaRPr lang="en-US" dirty="0"/>
                    </a:p>
                  </a:txBody>
                  <a:tcPr/>
                </a:tc>
                <a:extLst>
                  <a:ext uri="{0D108BD9-81ED-4DB2-BD59-A6C34878D82A}">
                    <a16:rowId xmlns:a16="http://schemas.microsoft.com/office/drawing/2014/main" val="1176608086"/>
                  </a:ext>
                </a:extLst>
              </a:tr>
              <a:tr h="463902">
                <a:tc>
                  <a:txBody>
                    <a:bodyPr/>
                    <a:lstStyle/>
                    <a:p>
                      <a:pPr algn="l"/>
                      <a:r>
                        <a:rPr lang="en-US" dirty="0" err="1">
                          <a:solidFill>
                            <a:schemeClr val="tx1"/>
                          </a:solidFill>
                          <a:latin typeface="Times New Roman" panose="02020603050405020304" pitchFamily="18" charset="0"/>
                          <a:cs typeface="Times New Roman" panose="02020603050405020304" pitchFamily="18" charset="0"/>
                        </a:rPr>
                        <a:t>num.trees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500</a:t>
                      </a:r>
                    </a:p>
                  </a:txBody>
                  <a:tcPr/>
                </a:tc>
                <a:extLst>
                  <a:ext uri="{0D108BD9-81ED-4DB2-BD59-A6C34878D82A}">
                    <a16:rowId xmlns:a16="http://schemas.microsoft.com/office/drawing/2014/main" val="125892204"/>
                  </a:ext>
                </a:extLst>
              </a:tr>
              <a:tr h="463902">
                <a:tc>
                  <a:txBody>
                    <a:bodyPr/>
                    <a:lstStyle/>
                    <a:p>
                      <a:r>
                        <a:rPr lang="en-US" dirty="0">
                          <a:solidFill>
                            <a:schemeClr val="tx1"/>
                          </a:solidFill>
                          <a:latin typeface="Times New Roman" panose="02020603050405020304" pitchFamily="18" charset="0"/>
                          <a:cs typeface="Times New Roman" panose="02020603050405020304" pitchFamily="18" charset="0"/>
                        </a:rPr>
                        <a:t>replace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TRUE</a:t>
                      </a:r>
                    </a:p>
                  </a:txBody>
                  <a:tcPr/>
                </a:tc>
                <a:extLst>
                  <a:ext uri="{0D108BD9-81ED-4DB2-BD59-A6C34878D82A}">
                    <a16:rowId xmlns:a16="http://schemas.microsoft.com/office/drawing/2014/main" val="2078013173"/>
                  </a:ext>
                </a:extLst>
              </a:tr>
              <a:tr h="463902">
                <a:tc>
                  <a:txBody>
                    <a:bodyPr/>
                    <a:lstStyle/>
                    <a:p>
                      <a:r>
                        <a:rPr lang="en-US" dirty="0" err="1">
                          <a:solidFill>
                            <a:schemeClr val="tx1"/>
                          </a:solidFill>
                          <a:latin typeface="Times New Roman" panose="02020603050405020304" pitchFamily="18" charset="0"/>
                          <a:cs typeface="Times New Roman" panose="02020603050405020304" pitchFamily="18" charset="0"/>
                        </a:rPr>
                        <a:t>sample.fraction</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43689317"/>
                  </a:ext>
                </a:extLst>
              </a:tr>
              <a:tr h="463902">
                <a:tc>
                  <a:txBody>
                    <a:bodyPr/>
                    <a:lstStyle/>
                    <a:p>
                      <a:r>
                        <a:rPr lang="en-US" dirty="0" err="1">
                          <a:solidFill>
                            <a:schemeClr val="tx1"/>
                          </a:solidFill>
                          <a:latin typeface="Times New Roman" panose="02020603050405020304" pitchFamily="18" charset="0"/>
                          <a:cs typeface="Times New Roman" panose="02020603050405020304" pitchFamily="18" charset="0"/>
                        </a:rPr>
                        <a:t>mtry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948130742"/>
                  </a:ext>
                </a:extLst>
              </a:tr>
              <a:tr h="459202">
                <a:tc>
                  <a:txBody>
                    <a:bodyPr/>
                    <a:lstStyle/>
                    <a:p>
                      <a:r>
                        <a:rPr lang="en-US" dirty="0" err="1">
                          <a:solidFill>
                            <a:schemeClr val="tx1"/>
                          </a:solidFill>
                          <a:latin typeface="Times New Roman" panose="02020603050405020304" pitchFamily="18" charset="0"/>
                          <a:cs typeface="Times New Roman" panose="02020603050405020304" pitchFamily="18" charset="0"/>
                        </a:rPr>
                        <a:t>min.node.size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3340323206"/>
                  </a:ext>
                </a:extLst>
              </a:tr>
            </a:tbl>
          </a:graphicData>
        </a:graphic>
      </p:graphicFrame>
      <p:graphicFrame>
        <p:nvGraphicFramePr>
          <p:cNvPr id="8" name="Table 7">
            <a:extLst>
              <a:ext uri="{FF2B5EF4-FFF2-40B4-BE49-F238E27FC236}">
                <a16:creationId xmlns:a16="http://schemas.microsoft.com/office/drawing/2014/main" id="{49C462E8-6742-854F-91AB-7DB650B74B00}"/>
              </a:ext>
            </a:extLst>
          </p:cNvPr>
          <p:cNvGraphicFramePr>
            <a:graphicFrameLocks noGrp="1"/>
          </p:cNvGraphicFramePr>
          <p:nvPr>
            <p:extLst>
              <p:ext uri="{D42A27DB-BD31-4B8C-83A1-F6EECF244321}">
                <p14:modId xmlns:p14="http://schemas.microsoft.com/office/powerpoint/2010/main" val="2650183710"/>
              </p:ext>
            </p:extLst>
          </p:nvPr>
        </p:nvGraphicFramePr>
        <p:xfrm>
          <a:off x="8975324" y="2778711"/>
          <a:ext cx="3216677" cy="4079286"/>
        </p:xfrm>
        <a:graphic>
          <a:graphicData uri="http://schemas.openxmlformats.org/drawingml/2006/table">
            <a:tbl>
              <a:tblPr firstRow="1" bandRow="1">
                <a:tableStyleId>{69CF1AB2-1976-4502-BF36-3FF5EA218861}</a:tableStyleId>
              </a:tblPr>
              <a:tblGrid>
                <a:gridCol w="2347305">
                  <a:extLst>
                    <a:ext uri="{9D8B030D-6E8A-4147-A177-3AD203B41FA5}">
                      <a16:colId xmlns:a16="http://schemas.microsoft.com/office/drawing/2014/main" val="3233020123"/>
                    </a:ext>
                  </a:extLst>
                </a:gridCol>
                <a:gridCol w="869372">
                  <a:extLst>
                    <a:ext uri="{9D8B030D-6E8A-4147-A177-3AD203B41FA5}">
                      <a16:colId xmlns:a16="http://schemas.microsoft.com/office/drawing/2014/main" val="3042955006"/>
                    </a:ext>
                  </a:extLst>
                </a:gridCol>
              </a:tblGrid>
              <a:tr h="453254">
                <a:tc gridSpan="2">
                  <a:txBody>
                    <a:bodyPr/>
                    <a:lstStyle/>
                    <a:p>
                      <a:pPr algn="ctr"/>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3461755300"/>
                  </a:ext>
                </a:extLst>
              </a:tr>
              <a:tr h="453254">
                <a:tc>
                  <a:txBody>
                    <a:bodyPr/>
                    <a:lstStyle/>
                    <a:p>
                      <a:r>
                        <a:rPr lang="en-US" dirty="0" err="1">
                          <a:solidFill>
                            <a:schemeClr val="tx1"/>
                          </a:solidFill>
                          <a:latin typeface="Times New Roman" panose="02020603050405020304" pitchFamily="18" charset="0"/>
                          <a:cs typeface="Times New Roman" panose="02020603050405020304" pitchFamily="18" charset="0"/>
                        </a:rPr>
                        <a:t>nrounds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502943771"/>
                  </a:ext>
                </a:extLst>
              </a:tr>
              <a:tr h="453254">
                <a:tc>
                  <a:txBody>
                    <a:bodyPr/>
                    <a:lstStyle/>
                    <a:p>
                      <a:r>
                        <a:rPr lang="en-US" dirty="0">
                          <a:solidFill>
                            <a:schemeClr val="tx1"/>
                          </a:solidFill>
                          <a:latin typeface="Times New Roman" panose="02020603050405020304" pitchFamily="18" charset="0"/>
                          <a:cs typeface="Times New Roman" panose="02020603050405020304" pitchFamily="18" charset="0"/>
                        </a:rPr>
                        <a:t>booster</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gbtree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7067285"/>
                  </a:ext>
                </a:extLst>
              </a:tr>
              <a:tr h="453254">
                <a:tc>
                  <a:txBody>
                    <a:bodyPr/>
                    <a:lstStyle/>
                    <a:p>
                      <a:r>
                        <a:rPr lang="en-US" dirty="0">
                          <a:solidFill>
                            <a:schemeClr val="tx1"/>
                          </a:solidFill>
                          <a:latin typeface="Times New Roman" panose="02020603050405020304" pitchFamily="18" charset="0"/>
                          <a:cs typeface="Times New Roman" panose="02020603050405020304" pitchFamily="18" charset="0"/>
                        </a:rPr>
                        <a:t>lambda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4047115"/>
                  </a:ext>
                </a:extLst>
              </a:tr>
              <a:tr h="453254">
                <a:tc>
                  <a:txBody>
                    <a:bodyPr/>
                    <a:lstStyle/>
                    <a:p>
                      <a:r>
                        <a:rPr lang="en-US" dirty="0">
                          <a:solidFill>
                            <a:schemeClr val="tx1"/>
                          </a:solidFill>
                          <a:latin typeface="Times New Roman" panose="02020603050405020304" pitchFamily="18" charset="0"/>
                          <a:cs typeface="Times New Roman" panose="02020603050405020304" pitchFamily="18" charset="0"/>
                        </a:rPr>
                        <a:t>alpha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90197364"/>
                  </a:ext>
                </a:extLst>
              </a:tr>
              <a:tr h="453254">
                <a:tc>
                  <a:txBody>
                    <a:bodyPr/>
                    <a:lstStyle/>
                    <a:p>
                      <a:r>
                        <a:rPr lang="en-US" dirty="0">
                          <a:solidFill>
                            <a:schemeClr val="tx1"/>
                          </a:solidFill>
                          <a:latin typeface="Times New Roman" panose="02020603050405020304" pitchFamily="18" charset="0"/>
                          <a:cs typeface="Times New Roman" panose="02020603050405020304" pitchFamily="18" charset="0"/>
                        </a:rPr>
                        <a:t>eta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0.3</a:t>
                      </a:r>
                    </a:p>
                  </a:txBody>
                  <a:tcPr/>
                </a:tc>
                <a:extLst>
                  <a:ext uri="{0D108BD9-81ED-4DB2-BD59-A6C34878D82A}">
                    <a16:rowId xmlns:a16="http://schemas.microsoft.com/office/drawing/2014/main" val="3545677399"/>
                  </a:ext>
                </a:extLst>
              </a:tr>
              <a:tr h="453254">
                <a:tc>
                  <a:txBody>
                    <a:bodyPr/>
                    <a:lstStyle/>
                    <a:p>
                      <a:r>
                        <a:rPr lang="en-US" dirty="0">
                          <a:solidFill>
                            <a:schemeClr val="tx1"/>
                          </a:solidFill>
                          <a:latin typeface="Times New Roman" panose="02020603050405020304" pitchFamily="18" charset="0"/>
                          <a:cs typeface="Times New Roman" panose="02020603050405020304" pitchFamily="18" charset="0"/>
                        </a:rPr>
                        <a:t>subsample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386752715"/>
                  </a:ext>
                </a:extLst>
              </a:tr>
              <a:tr h="453254">
                <a:tc>
                  <a:txBody>
                    <a:bodyPr/>
                    <a:lstStyle/>
                    <a:p>
                      <a:r>
                        <a:rPr lang="en-US" dirty="0" err="1">
                          <a:solidFill>
                            <a:schemeClr val="tx1"/>
                          </a:solidFill>
                          <a:latin typeface="Times New Roman" panose="02020603050405020304" pitchFamily="18" charset="0"/>
                          <a:cs typeface="Times New Roman" panose="02020603050405020304" pitchFamily="18" charset="0"/>
                        </a:rPr>
                        <a:t>max_depth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526192458"/>
                  </a:ext>
                </a:extLst>
              </a:tr>
              <a:tr h="453254">
                <a:tc>
                  <a:txBody>
                    <a:bodyPr/>
                    <a:lstStyle/>
                    <a:p>
                      <a:r>
                        <a:rPr lang="en-US" dirty="0" err="1">
                          <a:solidFill>
                            <a:schemeClr val="tx1"/>
                          </a:solidFill>
                          <a:latin typeface="Times New Roman" panose="02020603050405020304" pitchFamily="18" charset="0"/>
                          <a:cs typeface="Times New Roman" panose="02020603050405020304" pitchFamily="18" charset="0"/>
                        </a:rPr>
                        <a:t>min_child_weight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311496457"/>
                  </a:ext>
                </a:extLst>
              </a:tr>
            </a:tbl>
          </a:graphicData>
        </a:graphic>
      </p:graphicFrame>
    </p:spTree>
    <p:extLst>
      <p:ext uri="{BB962C8B-B14F-4D97-AF65-F5344CB8AC3E}">
        <p14:creationId xmlns:p14="http://schemas.microsoft.com/office/powerpoint/2010/main" val="29851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F128-1E19-C448-972E-ECAAE8909D6E}"/>
              </a:ext>
            </a:extLst>
          </p:cNvPr>
          <p:cNvSpPr>
            <a:spLocks noGrp="1"/>
          </p:cNvSpPr>
          <p:nvPr>
            <p:ph type="title"/>
          </p:nvPr>
        </p:nvSpPr>
        <p:spPr>
          <a:xfrm>
            <a:off x="677334" y="236861"/>
            <a:ext cx="8596668" cy="1100831"/>
          </a:xfrm>
        </p:spPr>
        <p:txBody>
          <a:bodyPr>
            <a:normAutofit fontScale="90000"/>
          </a:bodyPr>
          <a:lstStyle/>
          <a:p>
            <a:br>
              <a:rPr lang="en-US" sz="32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Workflow</a:t>
            </a:r>
          </a:p>
        </p:txBody>
      </p:sp>
      <p:sp>
        <p:nvSpPr>
          <p:cNvPr id="3" name="Content Placeholder 2">
            <a:extLst>
              <a:ext uri="{FF2B5EF4-FFF2-40B4-BE49-F238E27FC236}">
                <a16:creationId xmlns:a16="http://schemas.microsoft.com/office/drawing/2014/main" id="{0D84BE1D-51EF-934A-AF3E-95A2B06C621C}"/>
              </a:ext>
            </a:extLst>
          </p:cNvPr>
          <p:cNvSpPr>
            <a:spLocks noGrp="1"/>
          </p:cNvSpPr>
          <p:nvPr>
            <p:ph idx="1"/>
          </p:nvPr>
        </p:nvSpPr>
        <p:spPr>
          <a:xfrm>
            <a:off x="677334" y="1494655"/>
            <a:ext cx="8596668" cy="5369387"/>
          </a:xfrm>
        </p:spPr>
        <p:txBody>
          <a:bodyPr>
            <a:normAutofit fontScale="70000" lnSpcReduction="20000"/>
          </a:bodyPr>
          <a:lstStyle/>
          <a:p>
            <a:pPr>
              <a:lnSpc>
                <a:spcPct val="170000"/>
              </a:lnSpc>
            </a:pPr>
            <a:r>
              <a:rPr lang="en-US" sz="2300" b="1" dirty="0">
                <a:solidFill>
                  <a:schemeClr val="tx1"/>
                </a:solidFill>
                <a:latin typeface="Times New Roman" panose="02020603050405020304" pitchFamily="18" charset="0"/>
                <a:cs typeface="Times New Roman" panose="02020603050405020304" pitchFamily="18" charset="0"/>
              </a:rPr>
              <a:t>Set up tuning functions</a:t>
            </a:r>
            <a:br>
              <a:rPr lang="en-US" sz="2300" dirty="0">
                <a:solidFill>
                  <a:schemeClr val="tx1"/>
                </a:solidFill>
                <a:latin typeface="Times New Roman" panose="02020603050405020304" pitchFamily="18" charset="0"/>
                <a:cs typeface="Times New Roman" panose="02020603050405020304" pitchFamily="18" charset="0"/>
              </a:rPr>
            </a:br>
            <a:r>
              <a:rPr lang="en-US" sz="2300" dirty="0">
                <a:solidFill>
                  <a:schemeClr val="tx1"/>
                </a:solidFill>
                <a:latin typeface="Times New Roman" panose="02020603050405020304" pitchFamily="18" charset="0"/>
                <a:cs typeface="Times New Roman" panose="02020603050405020304" pitchFamily="18" charset="0"/>
              </a:rPr>
              <a:t>1. Fit a surrogate model with the evaluation measures (MSE or RMSE) as the dependent variable and the hyperparameters as independent variables.</a:t>
            </a:r>
            <a:br>
              <a:rPr lang="en-US" sz="2300" dirty="0">
                <a:solidFill>
                  <a:schemeClr val="tx1"/>
                </a:solidFill>
                <a:latin typeface="Times New Roman" panose="02020603050405020304" pitchFamily="18" charset="0"/>
                <a:cs typeface="Times New Roman" panose="02020603050405020304" pitchFamily="18" charset="0"/>
              </a:rPr>
            </a:br>
            <a:r>
              <a:rPr lang="en-US" sz="2300" dirty="0">
                <a:solidFill>
                  <a:schemeClr val="tx1"/>
                </a:solidFill>
                <a:latin typeface="Times New Roman" panose="02020603050405020304" pitchFamily="18" charset="0"/>
                <a:cs typeface="Times New Roman" panose="02020603050405020304" pitchFamily="18" charset="0"/>
              </a:rPr>
              <a:t>2. Find the set of hyperparameter values that maximize the Expected Improvement. Hand this hyperparameter combination to the objective function for evaluation and retrieve the corresponding score.</a:t>
            </a:r>
            <a:br>
              <a:rPr lang="en-US" sz="2300" dirty="0">
                <a:solidFill>
                  <a:schemeClr val="tx1"/>
                </a:solidFill>
                <a:latin typeface="Times New Roman" panose="02020603050405020304" pitchFamily="18" charset="0"/>
                <a:cs typeface="Times New Roman" panose="02020603050405020304" pitchFamily="18" charset="0"/>
              </a:rPr>
            </a:br>
            <a:r>
              <a:rPr lang="en-US" sz="2300" dirty="0">
                <a:solidFill>
                  <a:schemeClr val="tx1"/>
                </a:solidFill>
                <a:latin typeface="Times New Roman" panose="02020603050405020304" pitchFamily="18" charset="0"/>
                <a:cs typeface="Times New Roman" panose="02020603050405020304" pitchFamily="18" charset="0"/>
              </a:rPr>
              <a:t>3. Update the surrogate function along the feedback of the objective function by applying Bayes’ theorem.</a:t>
            </a:r>
          </a:p>
          <a:p>
            <a:pPr>
              <a:lnSpc>
                <a:spcPct val="170000"/>
              </a:lnSpc>
            </a:pPr>
            <a:r>
              <a:rPr lang="en-US" sz="2300" b="1" dirty="0">
                <a:solidFill>
                  <a:schemeClr val="tx1"/>
                </a:solidFill>
                <a:latin typeface="Times New Roman" panose="02020603050405020304" pitchFamily="18" charset="0"/>
                <a:cs typeface="Times New Roman" panose="02020603050405020304" pitchFamily="18" charset="0"/>
              </a:rPr>
              <a:t>Packages for tuning in R</a:t>
            </a:r>
            <a:br>
              <a:rPr lang="en-US" sz="2300" dirty="0">
                <a:solidFill>
                  <a:schemeClr val="tx1"/>
                </a:solidFill>
                <a:latin typeface="Times New Roman" panose="02020603050405020304" pitchFamily="18" charset="0"/>
                <a:cs typeface="Times New Roman" panose="02020603050405020304" pitchFamily="18" charset="0"/>
              </a:rPr>
            </a:br>
            <a:r>
              <a:rPr lang="en-US" sz="2300" dirty="0">
                <a:solidFill>
                  <a:schemeClr val="tx1"/>
                </a:solidFill>
                <a:latin typeface="Times New Roman" panose="02020603050405020304" pitchFamily="18" charset="0"/>
                <a:cs typeface="Times New Roman" panose="02020603050405020304" pitchFamily="18" charset="0"/>
              </a:rPr>
              <a:t>Although we can code the tuning functions by ourselves, there are also some packages in R that we can easily use to tune the hyperparameters such as “</a:t>
            </a:r>
            <a:r>
              <a:rPr lang="en-US" sz="2300" dirty="0" err="1">
                <a:solidFill>
                  <a:schemeClr val="tx1"/>
                </a:solidFill>
                <a:latin typeface="Times New Roman" panose="02020603050405020304" pitchFamily="18" charset="0"/>
                <a:cs typeface="Times New Roman" panose="02020603050405020304" pitchFamily="18" charset="0"/>
              </a:rPr>
              <a:t>mlrMBO</a:t>
            </a:r>
            <a:r>
              <a:rPr lang="en-US" sz="2300" dirty="0">
                <a:solidFill>
                  <a:schemeClr val="tx1"/>
                </a:solidFill>
                <a:latin typeface="Times New Roman" panose="02020603050405020304" pitchFamily="18" charset="0"/>
                <a:cs typeface="Times New Roman" panose="02020603050405020304" pitchFamily="18" charset="0"/>
              </a:rPr>
              <a:t>” and so on.</a:t>
            </a:r>
          </a:p>
          <a:p>
            <a:pPr>
              <a:lnSpc>
                <a:spcPct val="170000"/>
              </a:lnSpc>
            </a:pPr>
            <a:r>
              <a:rPr lang="en-US" sz="2300" b="1" dirty="0">
                <a:solidFill>
                  <a:schemeClr val="tx1"/>
                </a:solidFill>
                <a:latin typeface="Times New Roman" panose="02020603050405020304" pitchFamily="18" charset="0"/>
                <a:cs typeface="Times New Roman" panose="02020603050405020304" pitchFamily="18" charset="0"/>
              </a:rPr>
              <a:t>Use the optimized hyperparameters on testing datasets and compare the outcomes</a:t>
            </a: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46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F128-1E19-C448-972E-ECAAE8909D6E}"/>
              </a:ext>
            </a:extLst>
          </p:cNvPr>
          <p:cNvSpPr>
            <a:spLocks noGrp="1"/>
          </p:cNvSpPr>
          <p:nvPr>
            <p:ph type="title"/>
          </p:nvPr>
        </p:nvSpPr>
        <p:spPr>
          <a:xfrm>
            <a:off x="677334" y="236861"/>
            <a:ext cx="8596668" cy="1100831"/>
          </a:xfrm>
        </p:spPr>
        <p:txBody>
          <a:bodyPr>
            <a:normAutofit fontScale="90000"/>
          </a:bodyPr>
          <a:lstStyle/>
          <a:p>
            <a:br>
              <a:rPr lang="en-US" sz="32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0D84BE1D-51EF-934A-AF3E-95A2B06C621C}"/>
              </a:ext>
            </a:extLst>
          </p:cNvPr>
          <p:cNvSpPr>
            <a:spLocks noGrp="1"/>
          </p:cNvSpPr>
          <p:nvPr>
            <p:ph idx="1"/>
          </p:nvPr>
        </p:nvSpPr>
        <p:spPr>
          <a:xfrm>
            <a:off x="677334" y="1577391"/>
            <a:ext cx="5385245" cy="5280610"/>
          </a:xfrm>
        </p:spPr>
        <p:txBody>
          <a:bodyPr>
            <a:normAutofit/>
          </a:bodyPr>
          <a:lstStyle/>
          <a:p>
            <a:pPr>
              <a:lnSpc>
                <a:spcPct val="170000"/>
              </a:lnSpc>
            </a:pPr>
            <a:r>
              <a:rPr lang="en-US" sz="2100" b="1" dirty="0">
                <a:solidFill>
                  <a:schemeClr val="tx1"/>
                </a:solidFill>
                <a:latin typeface="Times New Roman" panose="02020603050405020304" pitchFamily="18" charset="0"/>
                <a:cs typeface="Times New Roman" panose="02020603050405020304" pitchFamily="18" charset="0"/>
              </a:rPr>
              <a:t>Random Forest</a:t>
            </a:r>
            <a:br>
              <a:rPr lang="en-US" sz="2100" b="1" dirty="0">
                <a:solidFill>
                  <a:schemeClr val="tx1"/>
                </a:solidFill>
                <a:latin typeface="Times New Roman" panose="02020603050405020304" pitchFamily="18" charset="0"/>
                <a:cs typeface="Times New Roman" panose="02020603050405020304" pitchFamily="18" charset="0"/>
              </a:rPr>
            </a:br>
            <a:endParaRPr lang="en-US" sz="2100" b="1" dirty="0">
              <a:solidFill>
                <a:schemeClr val="tx1"/>
              </a:solidFill>
              <a:latin typeface="Times New Roman" panose="02020603050405020304" pitchFamily="18" charset="0"/>
              <a:cs typeface="Times New Roman" panose="02020603050405020304" pitchFamily="18" charset="0"/>
            </a:endParaRPr>
          </a:p>
          <a:p>
            <a:pPr>
              <a:lnSpc>
                <a:spcPct val="170000"/>
              </a:lnSpc>
            </a:pPr>
            <a:endParaRPr lang="en-US" sz="2100" b="1" dirty="0">
              <a:solidFill>
                <a:schemeClr val="tx1"/>
              </a:solidFill>
              <a:latin typeface="Times New Roman" panose="02020603050405020304" pitchFamily="18" charset="0"/>
              <a:cs typeface="Times New Roman" panose="02020603050405020304" pitchFamily="18" charset="0"/>
            </a:endParaRPr>
          </a:p>
          <a:p>
            <a:pPr>
              <a:lnSpc>
                <a:spcPct val="170000"/>
              </a:lnSpc>
            </a:pPr>
            <a:endParaRPr lang="en-US" sz="2100" b="1" dirty="0">
              <a:solidFill>
                <a:schemeClr val="tx1"/>
              </a:solidFill>
              <a:latin typeface="Times New Roman" panose="02020603050405020304" pitchFamily="18" charset="0"/>
              <a:cs typeface="Times New Roman" panose="02020603050405020304" pitchFamily="18" charset="0"/>
            </a:endParaRPr>
          </a:p>
          <a:p>
            <a:pPr>
              <a:lnSpc>
                <a:spcPct val="170000"/>
              </a:lnSpc>
            </a:pPr>
            <a:endParaRPr lang="en-US" sz="2100" b="1" dirty="0">
              <a:solidFill>
                <a:schemeClr val="tx1"/>
              </a:solidFill>
              <a:latin typeface="Times New Roman" panose="02020603050405020304" pitchFamily="18" charset="0"/>
              <a:cs typeface="Times New Roman" panose="02020603050405020304" pitchFamily="18" charset="0"/>
            </a:endParaRPr>
          </a:p>
          <a:p>
            <a:pPr>
              <a:lnSpc>
                <a:spcPct val="170000"/>
              </a:lnSpc>
            </a:pPr>
            <a:r>
              <a:rPr lang="en-US" sz="2100" b="1" dirty="0">
                <a:solidFill>
                  <a:schemeClr val="tx1"/>
                </a:solidFill>
                <a:latin typeface="Times New Roman" panose="02020603050405020304" pitchFamily="18" charset="0"/>
                <a:cs typeface="Times New Roman" panose="02020603050405020304" pitchFamily="18" charset="0"/>
              </a:rPr>
              <a:t>Gradient Boost</a:t>
            </a:r>
            <a:br>
              <a:rPr lang="en-US" sz="2100"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9" name="Picture 8" descr="A screenshot of a cell phone&#10;&#10;Description automatically generated">
            <a:extLst>
              <a:ext uri="{FF2B5EF4-FFF2-40B4-BE49-F238E27FC236}">
                <a16:creationId xmlns:a16="http://schemas.microsoft.com/office/drawing/2014/main" id="{719DEE6C-CAF1-1E45-B707-0FD55C12AE65}"/>
              </a:ext>
            </a:extLst>
          </p:cNvPr>
          <p:cNvPicPr>
            <a:picLocks noChangeAspect="1"/>
          </p:cNvPicPr>
          <p:nvPr/>
        </p:nvPicPr>
        <p:blipFill>
          <a:blip r:embed="rId3"/>
          <a:stretch>
            <a:fillRect/>
          </a:stretch>
        </p:blipFill>
        <p:spPr>
          <a:xfrm>
            <a:off x="6075409" y="0"/>
            <a:ext cx="6096000" cy="183163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CBA29EA3-2F70-B043-88D3-5453A3C606FE}"/>
              </a:ext>
            </a:extLst>
          </p:cNvPr>
          <p:cNvPicPr>
            <a:picLocks noChangeAspect="1"/>
          </p:cNvPicPr>
          <p:nvPr/>
        </p:nvPicPr>
        <p:blipFill>
          <a:blip r:embed="rId4"/>
          <a:stretch>
            <a:fillRect/>
          </a:stretch>
        </p:blipFill>
        <p:spPr>
          <a:xfrm>
            <a:off x="6075409" y="1831637"/>
            <a:ext cx="6096000" cy="1831638"/>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B5B61584-9D48-D945-83C6-4E293B5D4855}"/>
              </a:ext>
            </a:extLst>
          </p:cNvPr>
          <p:cNvPicPr>
            <a:picLocks noChangeAspect="1"/>
          </p:cNvPicPr>
          <p:nvPr/>
        </p:nvPicPr>
        <p:blipFill>
          <a:blip r:embed="rId5"/>
          <a:stretch>
            <a:fillRect/>
          </a:stretch>
        </p:blipFill>
        <p:spPr>
          <a:xfrm>
            <a:off x="6129422" y="3663274"/>
            <a:ext cx="6041987" cy="3200767"/>
          </a:xfrm>
          <a:prstGeom prst="rect">
            <a:avLst/>
          </a:prstGeom>
        </p:spPr>
      </p:pic>
      <p:pic>
        <p:nvPicPr>
          <p:cNvPr id="15" name="Picture 14" descr="A close up of a logo&#10;&#10;Description automatically generated">
            <a:extLst>
              <a:ext uri="{FF2B5EF4-FFF2-40B4-BE49-F238E27FC236}">
                <a16:creationId xmlns:a16="http://schemas.microsoft.com/office/drawing/2014/main" id="{F39A0C60-8E7E-4A45-AAB5-D52BBC4072B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3465688" y="1224811"/>
            <a:ext cx="2427111" cy="1522645"/>
          </a:xfrm>
          <a:prstGeom prst="rect">
            <a:avLst/>
          </a:prstGeom>
        </p:spPr>
      </p:pic>
      <p:pic>
        <p:nvPicPr>
          <p:cNvPr id="17" name="Picture 16" descr="A close up of a logo&#10;&#10;Description automatically generated">
            <a:extLst>
              <a:ext uri="{FF2B5EF4-FFF2-40B4-BE49-F238E27FC236}">
                <a16:creationId xmlns:a16="http://schemas.microsoft.com/office/drawing/2014/main" id="{46BBB796-EEC2-E346-A515-56981A3AE923}"/>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3465687" y="4502334"/>
            <a:ext cx="2427111" cy="1522645"/>
          </a:xfrm>
          <a:prstGeom prst="rect">
            <a:avLst/>
          </a:prstGeom>
        </p:spPr>
      </p:pic>
    </p:spTree>
    <p:extLst>
      <p:ext uri="{BB962C8B-B14F-4D97-AF65-F5344CB8AC3E}">
        <p14:creationId xmlns:p14="http://schemas.microsoft.com/office/powerpoint/2010/main" val="197259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F128-1E19-C448-972E-ECAAE8909D6E}"/>
              </a:ext>
            </a:extLst>
          </p:cNvPr>
          <p:cNvSpPr>
            <a:spLocks noGrp="1"/>
          </p:cNvSpPr>
          <p:nvPr>
            <p:ph type="title"/>
          </p:nvPr>
        </p:nvSpPr>
        <p:spPr>
          <a:xfrm>
            <a:off x="677334" y="236861"/>
            <a:ext cx="8596668" cy="1100831"/>
          </a:xfrm>
        </p:spPr>
        <p:txBody>
          <a:bodyPr>
            <a:normAutofit fontScale="90000"/>
          </a:bodyPr>
          <a:lstStyle/>
          <a:p>
            <a:br>
              <a:rPr lang="en-US" sz="3200" b="1" dirty="0">
                <a:solidFill>
                  <a:schemeClr val="tx1"/>
                </a:solidFill>
                <a:latin typeface="Times New Roman" panose="02020603050405020304" pitchFamily="18" charset="0"/>
                <a:cs typeface="Times New Roman" panose="02020603050405020304" pitchFamily="18" charset="0"/>
              </a:rPr>
            </a:br>
            <a:r>
              <a:rPr lang="en-US" sz="4000" b="1" dirty="0">
                <a:solidFill>
                  <a:schemeClr val="tx1"/>
                </a:solidFill>
                <a:latin typeface="Times New Roman" panose="02020603050405020304" pitchFamily="18" charset="0"/>
                <a:cs typeface="Times New Roman" panose="02020603050405020304" pitchFamily="18" charset="0"/>
              </a:rPr>
              <a:t>Future Approach</a:t>
            </a:r>
          </a:p>
        </p:txBody>
      </p:sp>
      <p:sp>
        <p:nvSpPr>
          <p:cNvPr id="3" name="Content Placeholder 2">
            <a:extLst>
              <a:ext uri="{FF2B5EF4-FFF2-40B4-BE49-F238E27FC236}">
                <a16:creationId xmlns:a16="http://schemas.microsoft.com/office/drawing/2014/main" id="{0D84BE1D-51EF-934A-AF3E-95A2B06C621C}"/>
              </a:ext>
            </a:extLst>
          </p:cNvPr>
          <p:cNvSpPr>
            <a:spLocks noGrp="1"/>
          </p:cNvSpPr>
          <p:nvPr>
            <p:ph idx="1"/>
          </p:nvPr>
        </p:nvSpPr>
        <p:spPr>
          <a:xfrm>
            <a:off x="677334" y="2323115"/>
            <a:ext cx="8596668" cy="4024420"/>
          </a:xfrm>
        </p:spPr>
        <p:txBody>
          <a:bodyPr>
            <a:normAutofit fontScale="32500" lnSpcReduction="20000"/>
          </a:bodyPr>
          <a:lstStyle/>
          <a:p>
            <a:pPr>
              <a:lnSpc>
                <a:spcPct val="220000"/>
              </a:lnSpc>
            </a:pPr>
            <a:r>
              <a:rPr lang="en-US" sz="4900" b="1" dirty="0">
                <a:solidFill>
                  <a:schemeClr val="tx1"/>
                </a:solidFill>
                <a:latin typeface="Times New Roman" panose="02020603050405020304" pitchFamily="18" charset="0"/>
                <a:cs typeface="Times New Roman" panose="02020603050405020304" pitchFamily="18" charset="0"/>
              </a:rPr>
              <a:t>Create more datasets</a:t>
            </a:r>
          </a:p>
          <a:p>
            <a:pPr>
              <a:lnSpc>
                <a:spcPct val="220000"/>
              </a:lnSpc>
            </a:pPr>
            <a:r>
              <a:rPr lang="en-US" sz="4900" b="1" dirty="0">
                <a:solidFill>
                  <a:schemeClr val="tx1"/>
                </a:solidFill>
                <a:latin typeface="Times New Roman" panose="02020603050405020304" pitchFamily="18" charset="0"/>
                <a:cs typeface="Times New Roman" panose="02020603050405020304" pitchFamily="18" charset="0"/>
              </a:rPr>
              <a:t>Determine which hyperparameters are important to tune</a:t>
            </a:r>
          </a:p>
          <a:p>
            <a:pPr>
              <a:lnSpc>
                <a:spcPct val="220000"/>
              </a:lnSpc>
            </a:pPr>
            <a:r>
              <a:rPr lang="en-US" sz="4900" b="1" dirty="0">
                <a:solidFill>
                  <a:schemeClr val="tx1"/>
                </a:solidFill>
                <a:latin typeface="Times New Roman" panose="02020603050405020304" pitchFamily="18" charset="0"/>
                <a:cs typeface="Times New Roman" panose="02020603050405020304" pitchFamily="18" charset="0"/>
              </a:rPr>
              <a:t>Random Search</a:t>
            </a:r>
          </a:p>
          <a:p>
            <a:pPr>
              <a:lnSpc>
                <a:spcPct val="220000"/>
              </a:lnSpc>
            </a:pPr>
            <a:r>
              <a:rPr lang="en-US" sz="4900" b="1" dirty="0">
                <a:solidFill>
                  <a:schemeClr val="tx1"/>
                </a:solidFill>
                <a:latin typeface="Times New Roman" panose="02020603050405020304" pitchFamily="18" charset="0"/>
                <a:cs typeface="Times New Roman" panose="02020603050405020304" pitchFamily="18" charset="0"/>
              </a:rPr>
              <a:t>Find optimal default values of hyperparameters for the algorithms among different datasets</a:t>
            </a:r>
          </a:p>
          <a:p>
            <a:pPr>
              <a:lnSpc>
                <a:spcPct val="220000"/>
              </a:lnSpc>
            </a:pPr>
            <a:r>
              <a:rPr lang="en-US" sz="4900" b="1" dirty="0">
                <a:solidFill>
                  <a:schemeClr val="tx1"/>
                </a:solidFill>
                <a:latin typeface="Times New Roman" panose="02020603050405020304" pitchFamily="18" charset="0"/>
                <a:cs typeface="Times New Roman" panose="02020603050405020304" pitchFamily="18" charset="0"/>
              </a:rPr>
              <a:t>Visualize the outcomes from different datasets and algorithms</a:t>
            </a:r>
          </a:p>
          <a:p>
            <a:pPr marL="0" indent="0">
              <a:lnSpc>
                <a:spcPct val="170000"/>
              </a:lnSpc>
              <a:buNone/>
            </a:pPr>
            <a:br>
              <a:rPr lang="en-US" sz="2100" b="1"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60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F128-1E19-C448-972E-ECAAE8909D6E}"/>
              </a:ext>
            </a:extLst>
          </p:cNvPr>
          <p:cNvSpPr>
            <a:spLocks noGrp="1"/>
          </p:cNvSpPr>
          <p:nvPr>
            <p:ph type="title"/>
          </p:nvPr>
        </p:nvSpPr>
        <p:spPr>
          <a:xfrm>
            <a:off x="970297" y="2517066"/>
            <a:ext cx="8596668" cy="2853677"/>
          </a:xfrm>
        </p:spPr>
        <p:txBody>
          <a:bodyPr>
            <a:normAutofit/>
          </a:bodyPr>
          <a:lstStyle/>
          <a:p>
            <a:pPr algn="ctr"/>
            <a:r>
              <a:rPr lang="en-US" sz="9600" b="1" dirty="0">
                <a:solidFill>
                  <a:schemeClr val="tx1"/>
                </a:solidFill>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12151114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{F9D59E51-9D2A-774C-B50D-C9773E2F5135}tf10001060</Template>
  <TotalTime>837</TotalTime>
  <Words>587</Words>
  <Application>Microsoft Macintosh PowerPoint</Application>
  <PresentationFormat>Widescreen</PresentationFormat>
  <Paragraphs>61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Times New Roman</vt:lpstr>
      <vt:lpstr>Trebuchet MS</vt:lpstr>
      <vt:lpstr>Wingdings 3</vt:lpstr>
      <vt:lpstr>Facet</vt:lpstr>
      <vt:lpstr>Evaluation of Hyperparameter Tunability in Statistical Machine Learning </vt:lpstr>
      <vt:lpstr> Approach</vt:lpstr>
      <vt:lpstr> Workflow</vt:lpstr>
      <vt:lpstr> Workflow</vt:lpstr>
      <vt:lpstr> Workflow</vt:lpstr>
      <vt:lpstr> Result</vt:lpstr>
      <vt:lpstr> Future Approach</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Hyperparameters Optimization Tuning</dc:title>
  <dc:creator>Yu-hsiang Hong</dc:creator>
  <cp:lastModifiedBy>Yu-hsiang Hong</cp:lastModifiedBy>
  <cp:revision>61</cp:revision>
  <dcterms:created xsi:type="dcterms:W3CDTF">2020-06-29T05:00:38Z</dcterms:created>
  <dcterms:modified xsi:type="dcterms:W3CDTF">2020-06-29T18:58:30Z</dcterms:modified>
</cp:coreProperties>
</file>