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7" r:id="rId4"/>
    <p:sldId id="264" r:id="rId5"/>
    <p:sldId id="259" r:id="rId6"/>
    <p:sldId id="274" r:id="rId7"/>
    <p:sldId id="266" r:id="rId8"/>
    <p:sldId id="261" r:id="rId9"/>
    <p:sldId id="271" r:id="rId10"/>
    <p:sldId id="262" r:id="rId11"/>
    <p:sldId id="272" r:id="rId12"/>
    <p:sldId id="268" r:id="rId13"/>
    <p:sldId id="26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FF77-7A26-BC48-8D19-93C6FF6B7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Review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5A86D-9504-444F-8C90-E2B6EC7E0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Yuhsiang (Sean) Hong</a:t>
            </a:r>
          </a:p>
        </p:txBody>
      </p:sp>
    </p:spTree>
    <p:extLst>
      <p:ext uri="{BB962C8B-B14F-4D97-AF65-F5344CB8AC3E}">
        <p14:creationId xmlns:p14="http://schemas.microsoft.com/office/powerpoint/2010/main" val="951461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64D7-A3E7-534C-AB77-70819A47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0827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C4683A-0A8F-834E-8555-A40397975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748879"/>
              </p:ext>
            </p:extLst>
          </p:nvPr>
        </p:nvGraphicFramePr>
        <p:xfrm>
          <a:off x="677334" y="1859359"/>
          <a:ext cx="9442686" cy="2052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451">
                  <a:extLst>
                    <a:ext uri="{9D8B030D-6E8A-4147-A177-3AD203B41FA5}">
                      <a16:colId xmlns:a16="http://schemas.microsoft.com/office/drawing/2014/main" val="3658802713"/>
                    </a:ext>
                  </a:extLst>
                </a:gridCol>
                <a:gridCol w="2443451">
                  <a:extLst>
                    <a:ext uri="{9D8B030D-6E8A-4147-A177-3AD203B41FA5}">
                      <a16:colId xmlns:a16="http://schemas.microsoft.com/office/drawing/2014/main" val="3163086080"/>
                    </a:ext>
                  </a:extLst>
                </a:gridCol>
                <a:gridCol w="2443451">
                  <a:extLst>
                    <a:ext uri="{9D8B030D-6E8A-4147-A177-3AD203B41FA5}">
                      <a16:colId xmlns:a16="http://schemas.microsoft.com/office/drawing/2014/main" val="4088699367"/>
                    </a:ext>
                  </a:extLst>
                </a:gridCol>
                <a:gridCol w="2112333">
                  <a:extLst>
                    <a:ext uri="{9D8B030D-6E8A-4147-A177-3AD203B41FA5}">
                      <a16:colId xmlns:a16="http://schemas.microsoft.com/office/drawing/2014/main" val="2676951716"/>
                    </a:ext>
                  </a:extLst>
                </a:gridCol>
              </a:tblGrid>
              <a:tr h="659056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  <a:p>
                      <a:r>
                        <a:rPr lang="en-US" dirty="0"/>
                        <a:t>(Default: 2.9241)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Improvement Rate</a:t>
                      </a:r>
                    </a:p>
                    <a:p>
                      <a:r>
                        <a:rPr lang="en-US" dirty="0"/>
                        <a:t>(percentage)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</a:t>
                      </a:r>
                    </a:p>
                    <a:p>
                      <a:r>
                        <a:rPr lang="en-US" dirty="0"/>
                        <a:t>(hour : minute)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13337"/>
                  </a:ext>
                </a:extLst>
              </a:tr>
              <a:tr h="376603">
                <a:tc>
                  <a:txBody>
                    <a:bodyPr/>
                    <a:lstStyle/>
                    <a:p>
                      <a:r>
                        <a:rPr lang="en-US" dirty="0"/>
                        <a:t>Grid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: 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7298"/>
                  </a:ext>
                </a:extLst>
              </a:tr>
              <a:tr h="376603">
                <a:tc>
                  <a:txBody>
                    <a:bodyPr/>
                    <a:lstStyle/>
                    <a:p>
                      <a:r>
                        <a:rPr lang="en-US" dirty="0"/>
                        <a:t>Random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: 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530147"/>
                  </a:ext>
                </a:extLst>
              </a:tr>
              <a:tr h="626286">
                <a:tc>
                  <a:txBody>
                    <a:bodyPr/>
                    <a:lstStyle/>
                    <a:p>
                      <a:r>
                        <a:rPr lang="en-US" dirty="0"/>
                        <a:t>Bayesian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: 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329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FFF9A2-16ED-0948-832F-E58F665DC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667587"/>
              </p:ext>
            </p:extLst>
          </p:nvPr>
        </p:nvGraphicFramePr>
        <p:xfrm>
          <a:off x="677334" y="4694318"/>
          <a:ext cx="7330323" cy="216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441">
                  <a:extLst>
                    <a:ext uri="{9D8B030D-6E8A-4147-A177-3AD203B41FA5}">
                      <a16:colId xmlns:a16="http://schemas.microsoft.com/office/drawing/2014/main" val="235616554"/>
                    </a:ext>
                  </a:extLst>
                </a:gridCol>
                <a:gridCol w="2443441">
                  <a:extLst>
                    <a:ext uri="{9D8B030D-6E8A-4147-A177-3AD203B41FA5}">
                      <a16:colId xmlns:a16="http://schemas.microsoft.com/office/drawing/2014/main" val="3846143227"/>
                    </a:ext>
                  </a:extLst>
                </a:gridCol>
                <a:gridCol w="2443441">
                  <a:extLst>
                    <a:ext uri="{9D8B030D-6E8A-4147-A177-3AD203B41FA5}">
                      <a16:colId xmlns:a16="http://schemas.microsoft.com/office/drawing/2014/main" val="2513691306"/>
                    </a:ext>
                  </a:extLst>
                </a:gridCol>
              </a:tblGrid>
              <a:tr h="441521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  <a:p>
                      <a:r>
                        <a:rPr lang="en-US" dirty="0"/>
                        <a:t>(Default: 3.2153)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Improvement Rate</a:t>
                      </a:r>
                    </a:p>
                    <a:p>
                      <a:r>
                        <a:rPr lang="en-US" dirty="0"/>
                        <a:t>(percentage)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19594"/>
                  </a:ext>
                </a:extLst>
              </a:tr>
              <a:tr h="441521">
                <a:tc>
                  <a:txBody>
                    <a:bodyPr/>
                    <a:lstStyle/>
                    <a:p>
                      <a:r>
                        <a:rPr lang="en-US" dirty="0"/>
                        <a:t>Grid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37740"/>
                  </a:ext>
                </a:extLst>
              </a:tr>
              <a:tr h="441521">
                <a:tc>
                  <a:txBody>
                    <a:bodyPr/>
                    <a:lstStyle/>
                    <a:p>
                      <a:r>
                        <a:rPr lang="en-US" dirty="0"/>
                        <a:t>Random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698990"/>
                  </a:ext>
                </a:extLst>
              </a:tr>
              <a:tr h="441521">
                <a:tc>
                  <a:txBody>
                    <a:bodyPr/>
                    <a:lstStyle/>
                    <a:p>
                      <a:r>
                        <a:rPr lang="en-US" dirty="0"/>
                        <a:t>Bayesian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871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FF80D5-6FCA-D444-A602-8713F4243B30}"/>
              </a:ext>
            </a:extLst>
          </p:cNvPr>
          <p:cNvSpPr txBox="1"/>
          <p:nvPr/>
        </p:nvSpPr>
        <p:spPr>
          <a:xfrm>
            <a:off x="3225224" y="1420427"/>
            <a:ext cx="223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C8968-A422-284A-8E9D-569901253CF6}"/>
              </a:ext>
            </a:extLst>
          </p:cNvPr>
          <p:cNvSpPr txBox="1"/>
          <p:nvPr/>
        </p:nvSpPr>
        <p:spPr>
          <a:xfrm>
            <a:off x="3225224" y="4253965"/>
            <a:ext cx="223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Datasets</a:t>
            </a:r>
          </a:p>
        </p:txBody>
      </p:sp>
    </p:spTree>
    <p:extLst>
      <p:ext uri="{BB962C8B-B14F-4D97-AF65-F5344CB8AC3E}">
        <p14:creationId xmlns:p14="http://schemas.microsoft.com/office/powerpoint/2010/main" val="120741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6305-BEEB-5743-AE89-59F98130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40A56-60FB-C04B-BCD3-139D959B0975}"/>
              </a:ext>
            </a:extLst>
          </p:cNvPr>
          <p:cNvSpPr txBox="1"/>
          <p:nvPr/>
        </p:nvSpPr>
        <p:spPr>
          <a:xfrm>
            <a:off x="2639526" y="1640967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A1033-674F-7C4B-AEFE-B0FBB0B28A2C}"/>
              </a:ext>
            </a:extLst>
          </p:cNvPr>
          <p:cNvSpPr txBox="1"/>
          <p:nvPr/>
        </p:nvSpPr>
        <p:spPr>
          <a:xfrm>
            <a:off x="2639526" y="4215956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A4459-3AF9-B945-9613-681CDFEC2EFA}"/>
              </a:ext>
            </a:extLst>
          </p:cNvPr>
          <p:cNvSpPr txBox="1"/>
          <p:nvPr/>
        </p:nvSpPr>
        <p:spPr>
          <a:xfrm>
            <a:off x="7729607" y="2888512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Bayesian Optimization</a:t>
            </a:r>
          </a:p>
        </p:txBody>
      </p:sp>
      <p:pic>
        <p:nvPicPr>
          <p:cNvPr id="7" name="Content Placeholder 6" descr="A picture containing bird&#10;&#10;Description automatically generated">
            <a:extLst>
              <a:ext uri="{FF2B5EF4-FFF2-40B4-BE49-F238E27FC236}">
                <a16:creationId xmlns:a16="http://schemas.microsoft.com/office/drawing/2014/main" id="{BE4B3896-5B1D-654A-8AAC-D5243805B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628" y="2010299"/>
            <a:ext cx="5306494" cy="1952101"/>
          </a:xfrm>
        </p:spPr>
      </p:pic>
      <p:pic>
        <p:nvPicPr>
          <p:cNvPr id="11" name="Picture 10" descr="A screenshot of text&#10;&#10;Description automatically generated">
            <a:extLst>
              <a:ext uri="{FF2B5EF4-FFF2-40B4-BE49-F238E27FC236}">
                <a16:creationId xmlns:a16="http://schemas.microsoft.com/office/drawing/2014/main" id="{B6CB81AB-BBD3-FF4A-817E-AD992976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585289"/>
            <a:ext cx="5530840" cy="2272712"/>
          </a:xfrm>
          <a:prstGeom prst="rect">
            <a:avLst/>
          </a:prstGeom>
        </p:spPr>
      </p:pic>
      <p:pic>
        <p:nvPicPr>
          <p:cNvPr id="16" name="Picture 15" descr="A screenshot of text&#10;&#10;Description automatically generated">
            <a:extLst>
              <a:ext uri="{FF2B5EF4-FFF2-40B4-BE49-F238E27FC236}">
                <a16:creationId xmlns:a16="http://schemas.microsoft.com/office/drawing/2014/main" id="{4088A796-66D1-0041-A0B3-DD43FF230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252" y="3365500"/>
            <a:ext cx="5306494" cy="313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A581-8ED6-FD40-81E4-E98E0DA6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295"/>
          </a:xfrm>
        </p:spPr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85A129-ABF8-4C4E-AE50-E587B5B0C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994448"/>
              </p:ext>
            </p:extLst>
          </p:nvPr>
        </p:nvGraphicFramePr>
        <p:xfrm>
          <a:off x="677334" y="1830325"/>
          <a:ext cx="9460964" cy="208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241">
                  <a:extLst>
                    <a:ext uri="{9D8B030D-6E8A-4147-A177-3AD203B41FA5}">
                      <a16:colId xmlns:a16="http://schemas.microsoft.com/office/drawing/2014/main" val="910041941"/>
                    </a:ext>
                  </a:extLst>
                </a:gridCol>
                <a:gridCol w="2365241">
                  <a:extLst>
                    <a:ext uri="{9D8B030D-6E8A-4147-A177-3AD203B41FA5}">
                      <a16:colId xmlns:a16="http://schemas.microsoft.com/office/drawing/2014/main" val="360264514"/>
                    </a:ext>
                  </a:extLst>
                </a:gridCol>
                <a:gridCol w="2365241">
                  <a:extLst>
                    <a:ext uri="{9D8B030D-6E8A-4147-A177-3AD203B41FA5}">
                      <a16:colId xmlns:a16="http://schemas.microsoft.com/office/drawing/2014/main" val="1513838020"/>
                    </a:ext>
                  </a:extLst>
                </a:gridCol>
                <a:gridCol w="2365241">
                  <a:extLst>
                    <a:ext uri="{9D8B030D-6E8A-4147-A177-3AD203B41FA5}">
                      <a16:colId xmlns:a16="http://schemas.microsoft.com/office/drawing/2014/main" val="3270176588"/>
                    </a:ext>
                  </a:extLst>
                </a:gridCol>
              </a:tblGrid>
              <a:tr h="66275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  <a:p>
                      <a:r>
                        <a:rPr lang="en-US" dirty="0"/>
                        <a:t>(Default:2.0738)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Improvement Rate</a:t>
                      </a:r>
                    </a:p>
                    <a:p>
                      <a:r>
                        <a:rPr lang="en-US" dirty="0"/>
                        <a:t>(percentage)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</a:t>
                      </a:r>
                    </a:p>
                    <a:p>
                      <a:r>
                        <a:rPr lang="en-US" dirty="0"/>
                        <a:t>(hour : minute)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064274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r>
                        <a:rPr lang="en-US" dirty="0"/>
                        <a:t>Grid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 : 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063925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r>
                        <a:rPr lang="en-US" dirty="0"/>
                        <a:t>Random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: 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873800"/>
                  </a:ext>
                </a:extLst>
              </a:tr>
              <a:tr h="662752">
                <a:tc>
                  <a:txBody>
                    <a:bodyPr/>
                    <a:lstStyle/>
                    <a:p>
                      <a:r>
                        <a:rPr lang="en-US" dirty="0"/>
                        <a:t>Bayesian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 :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678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B7574D-6068-2140-A301-6E306019ACCA}"/>
              </a:ext>
            </a:extLst>
          </p:cNvPr>
          <p:cNvSpPr txBox="1"/>
          <p:nvPr/>
        </p:nvSpPr>
        <p:spPr>
          <a:xfrm>
            <a:off x="3118694" y="1398911"/>
            <a:ext cx="223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B792A-32DC-4240-BDFC-8B2E4A980A20}"/>
              </a:ext>
            </a:extLst>
          </p:cNvPr>
          <p:cNvSpPr txBox="1"/>
          <p:nvPr/>
        </p:nvSpPr>
        <p:spPr>
          <a:xfrm>
            <a:off x="3118694" y="4245025"/>
            <a:ext cx="223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Datasets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012554-CBEC-8A46-83D5-28A0C5547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449123"/>
              </p:ext>
            </p:extLst>
          </p:nvPr>
        </p:nvGraphicFramePr>
        <p:xfrm>
          <a:off x="677335" y="4694318"/>
          <a:ext cx="7117260" cy="216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420">
                  <a:extLst>
                    <a:ext uri="{9D8B030D-6E8A-4147-A177-3AD203B41FA5}">
                      <a16:colId xmlns:a16="http://schemas.microsoft.com/office/drawing/2014/main" val="235616554"/>
                    </a:ext>
                  </a:extLst>
                </a:gridCol>
                <a:gridCol w="2372420">
                  <a:extLst>
                    <a:ext uri="{9D8B030D-6E8A-4147-A177-3AD203B41FA5}">
                      <a16:colId xmlns:a16="http://schemas.microsoft.com/office/drawing/2014/main" val="3846143227"/>
                    </a:ext>
                  </a:extLst>
                </a:gridCol>
                <a:gridCol w="2372420">
                  <a:extLst>
                    <a:ext uri="{9D8B030D-6E8A-4147-A177-3AD203B41FA5}">
                      <a16:colId xmlns:a16="http://schemas.microsoft.com/office/drawing/2014/main" val="2513691306"/>
                    </a:ext>
                  </a:extLst>
                </a:gridCol>
              </a:tblGrid>
              <a:tr h="441521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  <a:p>
                      <a:r>
                        <a:rPr lang="en-US" dirty="0"/>
                        <a:t>(Default: 2.5955)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Improvement Rate</a:t>
                      </a:r>
                    </a:p>
                    <a:p>
                      <a:r>
                        <a:rPr lang="en-US" dirty="0"/>
                        <a:t>(percentage)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19594"/>
                  </a:ext>
                </a:extLst>
              </a:tr>
              <a:tr h="441521">
                <a:tc>
                  <a:txBody>
                    <a:bodyPr/>
                    <a:lstStyle/>
                    <a:p>
                      <a:r>
                        <a:rPr lang="en-US" dirty="0"/>
                        <a:t>Grid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37740"/>
                  </a:ext>
                </a:extLst>
              </a:tr>
              <a:tr h="441521">
                <a:tc>
                  <a:txBody>
                    <a:bodyPr/>
                    <a:lstStyle/>
                    <a:p>
                      <a:r>
                        <a:rPr lang="en-US" dirty="0"/>
                        <a:t>Random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698990"/>
                  </a:ext>
                </a:extLst>
              </a:tr>
              <a:tr h="441521">
                <a:tc>
                  <a:txBody>
                    <a:bodyPr/>
                    <a:lstStyle/>
                    <a:p>
                      <a:r>
                        <a:rPr lang="en-US" dirty="0"/>
                        <a:t>Bayesian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87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65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4191-4C8A-DA48-A559-35611749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DDBF2-256C-2947-ADE2-3FC1F9562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596668" cy="447990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Improvement: Bayesian Optimization = Random Search &gt; Grid Search</a:t>
            </a:r>
          </a:p>
          <a:p>
            <a:r>
              <a:rPr lang="en-US" dirty="0">
                <a:solidFill>
                  <a:schemeClr val="tx1"/>
                </a:solidFill>
              </a:rPr>
              <a:t>Time efficiency: Random Search &gt; Bayesian Optimization &gt; Grid Search</a:t>
            </a:r>
          </a:p>
          <a:p>
            <a:r>
              <a:rPr lang="en-US" dirty="0">
                <a:solidFill>
                  <a:schemeClr val="tx1"/>
                </a:solidFill>
              </a:rPr>
              <a:t>Grid Search can be used if we have some deep knowledge in the specific Machine Learning algorithms and datasets</a:t>
            </a:r>
          </a:p>
          <a:p>
            <a:r>
              <a:rPr lang="en-US" dirty="0">
                <a:solidFill>
                  <a:schemeClr val="tx1"/>
                </a:solidFill>
              </a:rPr>
              <a:t>Random Search does not guarantee to have some improvement to the model</a:t>
            </a:r>
          </a:p>
          <a:p>
            <a:r>
              <a:rPr lang="en-US" dirty="0">
                <a:solidFill>
                  <a:schemeClr val="tx1"/>
                </a:solidFill>
              </a:rPr>
              <a:t>In general, Bayesian Optimization can get the result that improve the model, but it needs more execution time than Random Search</a:t>
            </a:r>
          </a:p>
          <a:p>
            <a:r>
              <a:rPr lang="en-US" dirty="0">
                <a:solidFill>
                  <a:schemeClr val="tx1"/>
                </a:solidFill>
              </a:rPr>
              <a:t>Software recommendation: Python (Jupyter Notebook)</a:t>
            </a:r>
          </a:p>
          <a:p>
            <a:r>
              <a:rPr lang="en-US" dirty="0">
                <a:solidFill>
                  <a:schemeClr val="tx1"/>
                </a:solidFill>
              </a:rPr>
              <a:t>Package recommendation: </a:t>
            </a:r>
            <a:r>
              <a:rPr lang="en-US" dirty="0" err="1">
                <a:solidFill>
                  <a:schemeClr val="tx1"/>
                </a:solidFill>
              </a:rPr>
              <a:t>Optuna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Easy of use and API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 run Grid Search, Random Search, and Bayesian Optimization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There is a proper webpage that explains all the basic concepts and shows you where to find more information.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0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D58D-A596-174A-AEF9-D7DED1A0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24" y="2425823"/>
            <a:ext cx="8596668" cy="2006354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9439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9A67-441A-BC42-9E6F-C2284FFD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94D05-DEEC-9143-A86D-97302741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For each hyperparameter combination,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Use 3-fold cross-validation for each dataset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Calculate the average of test RMSE </a:t>
            </a:r>
            <a:r>
              <a:rPr lang="en-US" altLang="zh-TW" dirty="0">
                <a:solidFill>
                  <a:schemeClr val="tx1"/>
                </a:solidFill>
              </a:rPr>
              <a:t>among 3 folds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Calculate the mean of all the average test RMSE among 15 QSAR training datasets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Return all the mean of RMSE from each hyperparameter combination and then select the smallest one as my optimal result</a:t>
            </a:r>
          </a:p>
          <a:p>
            <a:r>
              <a:rPr lang="en-US" dirty="0">
                <a:solidFill>
                  <a:schemeClr val="tx1"/>
                </a:solidFill>
              </a:rPr>
              <a:t>Construct the model from QSAR train datasets using the optimal hyperparameter combination, and test it on QSAR test datasets</a:t>
            </a:r>
          </a:p>
        </p:txBody>
      </p:sp>
    </p:spTree>
    <p:extLst>
      <p:ext uri="{BB962C8B-B14F-4D97-AF65-F5344CB8AC3E}">
        <p14:creationId xmlns:p14="http://schemas.microsoft.com/office/powerpoint/2010/main" val="242256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8F1C-764F-7B4D-9FDC-3E9DCF4C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602419"/>
            <a:ext cx="8596668" cy="1826581"/>
          </a:xfrm>
        </p:spPr>
        <p:txBody>
          <a:bodyPr/>
          <a:lstStyle/>
          <a:p>
            <a:r>
              <a:rPr lang="en-US" dirty="0"/>
              <a:t>Tune One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68142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AF0B-4ECE-8942-A874-4053AD1F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 One Hyperparameter</a:t>
            </a:r>
            <a:br>
              <a:rPr lang="en-US" dirty="0"/>
            </a:br>
            <a:r>
              <a:rPr lang="en-US" dirty="0"/>
              <a:t>	-</a:t>
            </a:r>
            <a:r>
              <a:rPr lang="zh-TW" altLang="en-US" dirty="0"/>
              <a:t> </a:t>
            </a:r>
            <a:r>
              <a:rPr lang="en-US" dirty="0"/>
              <a:t>Random Forest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C0A7398-A153-3E41-9370-BFEF5A1BD8C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4744803"/>
              </p:ext>
            </p:extLst>
          </p:nvPr>
        </p:nvGraphicFramePr>
        <p:xfrm>
          <a:off x="677858" y="2160588"/>
          <a:ext cx="8416446" cy="3574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482">
                  <a:extLst>
                    <a:ext uri="{9D8B030D-6E8A-4147-A177-3AD203B41FA5}">
                      <a16:colId xmlns:a16="http://schemas.microsoft.com/office/drawing/2014/main" val="735734940"/>
                    </a:ext>
                  </a:extLst>
                </a:gridCol>
                <a:gridCol w="2805482">
                  <a:extLst>
                    <a:ext uri="{9D8B030D-6E8A-4147-A177-3AD203B41FA5}">
                      <a16:colId xmlns:a16="http://schemas.microsoft.com/office/drawing/2014/main" val="149150004"/>
                    </a:ext>
                  </a:extLst>
                </a:gridCol>
                <a:gridCol w="2805482">
                  <a:extLst>
                    <a:ext uri="{9D8B030D-6E8A-4147-A177-3AD203B41FA5}">
                      <a16:colId xmlns:a16="http://schemas.microsoft.com/office/drawing/2014/main" val="3301191420"/>
                    </a:ext>
                  </a:extLst>
                </a:gridCol>
              </a:tblGrid>
              <a:tr h="510613">
                <a:tc>
                  <a:txBody>
                    <a:bodyPr/>
                    <a:lstStyle/>
                    <a:p>
                      <a:r>
                        <a:rPr lang="en-US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of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65142"/>
                  </a:ext>
                </a:extLst>
              </a:tr>
              <a:tr h="510613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40536"/>
                  </a:ext>
                </a:extLst>
              </a:tr>
              <a:tr h="510613">
                <a:tc>
                  <a:txBody>
                    <a:bodyPr/>
                    <a:lstStyle/>
                    <a:p>
                      <a:r>
                        <a:rPr lang="en-US" dirty="0" err="1"/>
                        <a:t>n_estimators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96247"/>
                  </a:ext>
                </a:extLst>
              </a:tr>
              <a:tr h="510613">
                <a:tc>
                  <a:txBody>
                    <a:bodyPr/>
                    <a:lstStyle/>
                    <a:p>
                      <a:r>
                        <a:rPr lang="en-US" dirty="0"/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503671"/>
                  </a:ext>
                </a:extLst>
              </a:tr>
              <a:tr h="510613">
                <a:tc>
                  <a:txBody>
                    <a:bodyPr/>
                    <a:lstStyle/>
                    <a:p>
                      <a:r>
                        <a:rPr lang="en-US" dirty="0" err="1"/>
                        <a:t>max_samples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 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75481"/>
                  </a:ext>
                </a:extLst>
              </a:tr>
              <a:tr h="510613">
                <a:tc>
                  <a:txBody>
                    <a:bodyPr/>
                    <a:lstStyle/>
                    <a:p>
                      <a:r>
                        <a:rPr lang="en-US" dirty="0" err="1"/>
                        <a:t>max_features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16999"/>
                  </a:ext>
                </a:extLst>
              </a:tr>
              <a:tr h="510613">
                <a:tc>
                  <a:txBody>
                    <a:bodyPr/>
                    <a:lstStyle/>
                    <a:p>
                      <a:r>
                        <a:rPr lang="en-US" dirty="0" err="1"/>
                        <a:t>min_samples_leaf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201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64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072E-BF94-4341-A4D3-B87CC5DC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 One Hyperparameter</a:t>
            </a:r>
            <a:br>
              <a:rPr lang="en-US" dirty="0"/>
            </a:br>
            <a:r>
              <a:rPr lang="en-US" dirty="0"/>
              <a:t>	- </a:t>
            </a:r>
            <a:r>
              <a:rPr lang="en-US" dirty="0" err="1"/>
              <a:t>XGBoost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19BF64-D922-0A45-8B95-DECA7E34F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620538"/>
              </p:ext>
            </p:extLst>
          </p:nvPr>
        </p:nvGraphicFramePr>
        <p:xfrm>
          <a:off x="677863" y="2160588"/>
          <a:ext cx="859631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45699875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763597246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058182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of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3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2.0738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num_boost_round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65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2.0684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74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2.0574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48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2.0738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0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max_depth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6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min_child_weight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7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colsample_bytree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2.0586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81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colsample_bylevel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16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34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363E-5118-5149-95CF-EB592A0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 One Hyperparameter</a:t>
            </a:r>
            <a:br>
              <a:rPr lang="en-US" dirty="0"/>
            </a:br>
            <a:r>
              <a:rPr lang="en-US" dirty="0"/>
              <a:t> -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6E08-4840-AC40-B6D7-87959790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Random Forest:</a:t>
            </a:r>
          </a:p>
          <a:p>
            <a:r>
              <a:rPr lang="en-US" dirty="0">
                <a:solidFill>
                  <a:schemeClr val="tx1"/>
                </a:solidFill>
              </a:rPr>
              <a:t>“bootstrap” = False &gt; “bootstrap” = True</a:t>
            </a:r>
          </a:p>
          <a:p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max_features</a:t>
            </a:r>
            <a:r>
              <a:rPr lang="en-US" dirty="0">
                <a:solidFill>
                  <a:schemeClr val="tx1"/>
                </a:solidFill>
              </a:rPr>
              <a:t>” is worth tuning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XGBoost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For QSAR datasets, it takes over an hour to tune one hyperparameter combination with “</a:t>
            </a:r>
            <a:r>
              <a:rPr lang="en-US" dirty="0" err="1">
                <a:solidFill>
                  <a:schemeClr val="tx1"/>
                </a:solidFill>
              </a:rPr>
              <a:t>num_boost_round</a:t>
            </a:r>
            <a:r>
              <a:rPr lang="en-US" dirty="0">
                <a:solidFill>
                  <a:schemeClr val="tx1"/>
                </a:solidFill>
              </a:rPr>
              <a:t>” equal to 100</a:t>
            </a:r>
          </a:p>
          <a:p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num_boost_round</a:t>
            </a:r>
            <a:r>
              <a:rPr lang="en-US" dirty="0">
                <a:solidFill>
                  <a:schemeClr val="tx1"/>
                </a:solidFill>
              </a:rPr>
              <a:t>” is worth tuning, but it is also the most time-consuming to tune</a:t>
            </a:r>
          </a:p>
          <a:p>
            <a:r>
              <a:rPr lang="en-US" dirty="0">
                <a:solidFill>
                  <a:schemeClr val="tx1"/>
                </a:solidFill>
              </a:rPr>
              <a:t>Tuning “eta” and “</a:t>
            </a:r>
            <a:r>
              <a:rPr lang="en-US" dirty="0" err="1">
                <a:solidFill>
                  <a:schemeClr val="tx1"/>
                </a:solidFill>
              </a:rPr>
              <a:t>max_depth</a:t>
            </a:r>
            <a:r>
              <a:rPr lang="en-US" dirty="0">
                <a:solidFill>
                  <a:schemeClr val="tx1"/>
                </a:solidFill>
              </a:rPr>
              <a:t>” also shows some improvement comparing to other hyperparameters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7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ADA8-7894-2E4C-B612-CD8150FFA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602419"/>
            <a:ext cx="8596668" cy="1826581"/>
          </a:xfrm>
        </p:spPr>
        <p:txBody>
          <a:bodyPr/>
          <a:lstStyle/>
          <a:p>
            <a:r>
              <a:rPr lang="en-US" dirty="0"/>
              <a:t>Tune All Hyperparameters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951D-B961-A44F-A02A-2E2D24564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3458817"/>
            <a:ext cx="8596668" cy="1826581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</a:p>
          <a:p>
            <a:r>
              <a:rPr lang="en-US" dirty="0"/>
              <a:t>	- Grid Search</a:t>
            </a:r>
          </a:p>
          <a:p>
            <a:r>
              <a:rPr lang="en-US" dirty="0"/>
              <a:t>	- Random Search</a:t>
            </a:r>
          </a:p>
          <a:p>
            <a:r>
              <a:rPr lang="en-US" dirty="0"/>
              <a:t>	- 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124330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2304-68AD-8140-9DBC-0EE8C4C5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 All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F1370-BEF2-8A4E-813C-BA0594B7E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8"/>
            <a:ext cx="9043716" cy="469741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Random Forest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Grid Search : 144 points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Random Search: Randomly select 50 points from 6655 grid points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Bayesian Optimization: Do 50 trails from 6655 grid points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Difficulty: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Cannot set </a:t>
            </a:r>
            <a:r>
              <a:rPr lang="en-US" dirty="0" err="1">
                <a:solidFill>
                  <a:schemeClr val="tx1"/>
                </a:solidFill>
              </a:rPr>
              <a:t>min_samples_leaf</a:t>
            </a:r>
            <a:r>
              <a:rPr lang="en-US" dirty="0">
                <a:solidFill>
                  <a:schemeClr val="tx1"/>
                </a:solidFill>
              </a:rPr>
              <a:t> = 1 because of the large execution time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Choose a smaller search space for Grid Search</a:t>
            </a:r>
          </a:p>
          <a:p>
            <a:r>
              <a:rPr lang="en-US" dirty="0" err="1">
                <a:solidFill>
                  <a:schemeClr val="tx1"/>
                </a:solidFill>
              </a:rPr>
              <a:t>XGBoost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Grid Search : 108 points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Random Search: Randomly select 50 points from 5821200000 grid points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Bayesian Optimization: Do 50 trails from 5821200000 grid points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Difficulty: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Cannot tune “</a:t>
            </a:r>
            <a:r>
              <a:rPr lang="en-US" dirty="0" err="1">
                <a:solidFill>
                  <a:schemeClr val="tx1"/>
                </a:solidFill>
              </a:rPr>
              <a:t>num_boost_round</a:t>
            </a:r>
            <a:r>
              <a:rPr lang="en-US" dirty="0">
                <a:solidFill>
                  <a:schemeClr val="tx1"/>
                </a:solidFill>
              </a:rPr>
              <a:t>” in Grid Search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Only tune “eta”, “</a:t>
            </a:r>
            <a:r>
              <a:rPr lang="en-US" dirty="0" err="1">
                <a:solidFill>
                  <a:schemeClr val="tx1"/>
                </a:solidFill>
              </a:rPr>
              <a:t>max_depth</a:t>
            </a:r>
            <a:r>
              <a:rPr lang="en-US" dirty="0">
                <a:solidFill>
                  <a:schemeClr val="tx1"/>
                </a:solidFill>
              </a:rPr>
              <a:t>”, and “</a:t>
            </a:r>
            <a:r>
              <a:rPr lang="en-US" dirty="0" err="1">
                <a:solidFill>
                  <a:schemeClr val="tx1"/>
                </a:solidFill>
              </a:rPr>
              <a:t>min_child_weight</a:t>
            </a:r>
            <a:r>
              <a:rPr lang="en-US" dirty="0">
                <a:solidFill>
                  <a:schemeClr val="tx1"/>
                </a:solidFill>
              </a:rPr>
              <a:t>” in Grid Search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6305-BEEB-5743-AE89-59F98130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6" name="Content Placeholder 5" descr="A picture containing bird&#10;&#10;Description automatically generated">
            <a:extLst>
              <a:ext uri="{FF2B5EF4-FFF2-40B4-BE49-F238E27FC236}">
                <a16:creationId xmlns:a16="http://schemas.microsoft.com/office/drawing/2014/main" id="{2337BF6A-7C5D-1045-B4CD-3EF445B4A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90198"/>
            <a:ext cx="5306494" cy="196596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E40A56-60FB-C04B-BCD3-139D959B0975}"/>
              </a:ext>
            </a:extLst>
          </p:cNvPr>
          <p:cNvSpPr txBox="1"/>
          <p:nvPr/>
        </p:nvSpPr>
        <p:spPr>
          <a:xfrm>
            <a:off x="2639526" y="1640967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A1033-674F-7C4B-AEFE-B0FBB0B28A2C}"/>
              </a:ext>
            </a:extLst>
          </p:cNvPr>
          <p:cNvSpPr txBox="1"/>
          <p:nvPr/>
        </p:nvSpPr>
        <p:spPr>
          <a:xfrm>
            <a:off x="2639526" y="4215956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A4459-3AF9-B945-9613-681CDFEC2EFA}"/>
              </a:ext>
            </a:extLst>
          </p:cNvPr>
          <p:cNvSpPr txBox="1"/>
          <p:nvPr/>
        </p:nvSpPr>
        <p:spPr>
          <a:xfrm>
            <a:off x="7422344" y="2703846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Bayesian Optimization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583552-2FBF-FE40-9A3A-CBE0B9B87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174" y="3317239"/>
            <a:ext cx="5306492" cy="2433107"/>
          </a:xfrm>
          <a:prstGeom prst="rect">
            <a:avLst/>
          </a:prstGeom>
        </p:spPr>
      </p:pic>
      <p:pic>
        <p:nvPicPr>
          <p:cNvPr id="17" name="Picture 1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CE9002E-2F75-2246-9AD4-B61252C90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4745086"/>
            <a:ext cx="5306494" cy="210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232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713</Words>
  <Application>Microsoft Macintosh PowerPoint</Application>
  <PresentationFormat>Widescreen</PresentationFormat>
  <Paragraphs>193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Review 3</vt:lpstr>
      <vt:lpstr>Strategy</vt:lpstr>
      <vt:lpstr>Tune One Hyperparameter</vt:lpstr>
      <vt:lpstr>Tune One Hyperparameter  - Random Forest</vt:lpstr>
      <vt:lpstr>Tune One Hyperparameter  - XGBoost</vt:lpstr>
      <vt:lpstr>Tune One Hyperparameter  - Conclusion</vt:lpstr>
      <vt:lpstr>Tune All Hyperparameters</vt:lpstr>
      <vt:lpstr>Tune All Hyperparameters</vt:lpstr>
      <vt:lpstr>Random Forest</vt:lpstr>
      <vt:lpstr>Random Forest</vt:lpstr>
      <vt:lpstr>XGBoost</vt:lpstr>
      <vt:lpstr>XGBoost</vt:lpstr>
      <vt:lpstr>Conclusion &amp; Recommendation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3</dc:title>
  <dc:creator>Yu-hsiang Hong</dc:creator>
  <cp:lastModifiedBy>Yu-hsiang Hong</cp:lastModifiedBy>
  <cp:revision>46</cp:revision>
  <dcterms:created xsi:type="dcterms:W3CDTF">2020-08-23T03:53:19Z</dcterms:created>
  <dcterms:modified xsi:type="dcterms:W3CDTF">2020-08-24T18:31:49Z</dcterms:modified>
</cp:coreProperties>
</file>