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Thin"/>
      <p:regular r:id="rId18"/>
      <p:bold r:id="rId19"/>
      <p:italic r:id="rId20"/>
      <p:boldItalic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Roboto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Tim 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6.xml"/><Relationship Id="rId33" Type="http://schemas.openxmlformats.org/officeDocument/2006/relationships/font" Target="fonts/RobotoLight-boldItalic.fntdata"/><Relationship Id="rId10" Type="http://schemas.openxmlformats.org/officeDocument/2006/relationships/slide" Target="slides/slide5.xml"/><Relationship Id="rId32" Type="http://schemas.openxmlformats.org/officeDocument/2006/relationships/font" Target="fonts/Roboto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Thin-bold.fntdata"/><Relationship Id="rId18" Type="http://schemas.openxmlformats.org/officeDocument/2006/relationships/font" Target="fonts/RobotoThin-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9-12T15:13:48.300">
    <p:pos x="196" y="859"/>
    <p:text>Use sensors &amp; smart UI to make smarter more informed purchases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SzPct val="100000"/>
              <a:buFont typeface="Arial"/>
              <a:buChar char="●"/>
              <a:defRPr b="0" i="0" sz="1100" u="none" cap="none" strike="noStrike"/>
            </a:lvl1pPr>
            <a:lvl2pPr indent="69850" lvl="1" marL="0" marR="0" rtl="0" algn="l">
              <a:spcBef>
                <a:spcPts val="0"/>
              </a:spcBef>
              <a:buSzPct val="100000"/>
              <a:buFont typeface="Arial"/>
              <a:buChar char="○"/>
              <a:defRPr b="0" i="0" sz="1100" u="none" cap="none" strike="noStrike"/>
            </a:lvl2pPr>
            <a:lvl3pPr indent="69850" lvl="2" marL="0" marR="0" rtl="0" algn="l">
              <a:spcBef>
                <a:spcPts val="0"/>
              </a:spcBef>
              <a:buSzPct val="100000"/>
              <a:buFont typeface="Arial"/>
              <a:buChar char="■"/>
              <a:defRPr b="0" i="0" sz="1100" u="none" cap="none" strike="noStrike"/>
            </a:lvl3pPr>
            <a:lvl4pPr indent="69850" lvl="3" marL="0" marR="0" rtl="0" algn="l">
              <a:spcBef>
                <a:spcPts val="0"/>
              </a:spcBef>
              <a:buSzPct val="100000"/>
              <a:buFont typeface="Arial"/>
              <a:buChar char="●"/>
              <a:defRPr b="0" i="0" sz="1100" u="none" cap="none" strike="noStrike"/>
            </a:lvl4pPr>
            <a:lvl5pPr indent="69850" lvl="4" marL="0" marR="0" rtl="0" algn="l">
              <a:spcBef>
                <a:spcPts val="0"/>
              </a:spcBef>
              <a:buSzPct val="100000"/>
              <a:buFont typeface="Arial"/>
              <a:buChar char="○"/>
              <a:defRPr b="0" i="0" sz="1100" u="none" cap="none" strike="noStrike"/>
            </a:lvl5pPr>
            <a:lvl6pPr indent="69850" lvl="5" marL="0" marR="0" rtl="0" algn="l">
              <a:spcBef>
                <a:spcPts val="0"/>
              </a:spcBef>
              <a:buSzPct val="100000"/>
              <a:buFont typeface="Arial"/>
              <a:buChar char="■"/>
              <a:defRPr b="0" i="0" sz="1100" u="none" cap="none" strike="noStrike"/>
            </a:lvl6pPr>
            <a:lvl7pPr indent="69850" lvl="6" marL="0" marR="0" rtl="0" algn="l">
              <a:spcBef>
                <a:spcPts val="0"/>
              </a:spcBef>
              <a:buSzPct val="100000"/>
              <a:buFont typeface="Arial"/>
              <a:buChar char="●"/>
              <a:defRPr b="0" i="0" sz="1100" u="none" cap="none" strike="noStrike"/>
            </a:lvl7pPr>
            <a:lvl8pPr indent="69850" lvl="7" marL="0" marR="0" rtl="0" algn="l">
              <a:spcBef>
                <a:spcPts val="0"/>
              </a:spcBef>
              <a:buSzPct val="100000"/>
              <a:buFont typeface="Arial"/>
              <a:buChar char="○"/>
              <a:defRPr b="0" i="0" sz="1100" u="none" cap="none" strike="noStrike"/>
            </a:lvl8pPr>
            <a:lvl9pPr indent="69850" lvl="8" marL="0" marR="0" rtl="0" algn="l">
              <a:spcBef>
                <a:spcPts val="0"/>
              </a:spcBef>
              <a:buSzPct val="1000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114300" lvl="0" marL="0" marR="0" rtl="0" algn="ctr">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114300" lvl="0" marL="0" marR="0" rtl="0" algn="l">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19" name="Shape 19"/>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rIns="91425" wrap="square" tIns="91425"/>
          <a:lstStyle>
            <a:lvl1pPr indent="88900" lvl="0"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1pPr>
            <a:lvl2pPr indent="76200" lvl="1"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2pPr>
            <a:lvl3pPr indent="76200" lvl="2"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3pPr>
            <a:lvl4pPr indent="76200" lvl="3"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4pPr>
            <a:lvl5pPr indent="76200" lvl="4"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5pPr>
            <a:lvl6pPr indent="76200" lvl="5"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6pPr>
            <a:lvl7pPr indent="76200" lvl="6"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7pPr>
            <a:lvl8pPr indent="76200" lvl="7"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8pPr>
            <a:lvl9pPr indent="76200" lvl="8"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rIns="91425" wrap="square" tIns="91425"/>
          <a:lstStyle>
            <a:lvl1pPr indent="88900" lvl="0"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1pPr>
            <a:lvl2pPr indent="76200" lvl="1"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2pPr>
            <a:lvl3pPr indent="76200" lvl="2"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3pPr>
            <a:lvl4pPr indent="76200" lvl="3"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4pPr>
            <a:lvl5pPr indent="76200" lvl="4"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5pPr>
            <a:lvl6pPr indent="76200" lvl="5"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6pPr>
            <a:lvl7pPr indent="76200" lvl="6"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7pPr>
            <a:lvl8pPr indent="76200" lvl="7"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8pPr>
            <a:lvl9pPr indent="76200" lvl="8"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76200" lvl="0"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1pPr>
            <a:lvl2pPr indent="76200" lvl="1"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2pPr>
            <a:lvl3pPr indent="76200" lvl="2"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3pPr>
            <a:lvl4pPr indent="76200" lvl="3"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4pPr>
            <a:lvl5pPr indent="76200" lvl="4"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5pPr>
            <a:lvl6pPr indent="76200" lvl="5"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6pPr>
            <a:lvl7pPr indent="76200" lvl="6"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7pPr>
            <a:lvl8pPr indent="76200" lvl="7"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8pPr>
            <a:lvl9pPr indent="76200" lvl="8"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rIns="91425" wrap="square" tIns="91425"/>
          <a:lstStyle>
            <a:lvl1pPr indent="114300" lvl="0" marL="0" marR="0" rtl="0" algn="l">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2"/>
              </a:buClr>
              <a:buFont typeface="Arial"/>
              <a:buNone/>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114300" lvl="0" marL="0" marR="0" rtl="0" algn="l">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2740050" y="2137251"/>
            <a:ext cx="3663900" cy="683400"/>
          </a:xfrm>
          <a:prstGeom prst="rect">
            <a:avLst/>
          </a:prstGeom>
        </p:spPr>
        <p:txBody>
          <a:bodyPr anchorCtr="0" anchor="b" bIns="91425" lIns="91425" rIns="91425" wrap="square" tIns="91425">
            <a:noAutofit/>
          </a:bodyPr>
          <a:lstStyle/>
          <a:p>
            <a:pPr lvl="0" algn="l">
              <a:spcBef>
                <a:spcPts val="0"/>
              </a:spcBef>
              <a:buNone/>
            </a:pPr>
            <a:r>
              <a:rPr b="1" lang="en" sz="3600">
                <a:latin typeface="Roboto"/>
                <a:ea typeface="Roboto"/>
                <a:cs typeface="Roboto"/>
                <a:sym typeface="Roboto"/>
              </a:rPr>
              <a:t>Week 3 Artifacts</a:t>
            </a:r>
          </a:p>
        </p:txBody>
      </p:sp>
      <p:sp>
        <p:nvSpPr>
          <p:cNvPr id="55" name="Shape 55"/>
          <p:cNvSpPr txBox="1"/>
          <p:nvPr>
            <p:ph idx="1" type="subTitle"/>
          </p:nvPr>
        </p:nvSpPr>
        <p:spPr>
          <a:xfrm>
            <a:off x="3287700" y="2885876"/>
            <a:ext cx="2568600" cy="480300"/>
          </a:xfrm>
          <a:prstGeom prst="rect">
            <a:avLst/>
          </a:prstGeom>
        </p:spPr>
        <p:txBody>
          <a:bodyPr anchorCtr="0" anchor="t" bIns="91425" lIns="91425" rIns="91425" wrap="square" tIns="91425">
            <a:noAutofit/>
          </a:bodyPr>
          <a:lstStyle/>
          <a:p>
            <a:pPr lvl="0" algn="l">
              <a:spcBef>
                <a:spcPts val="0"/>
              </a:spcBef>
              <a:buNone/>
            </a:pPr>
            <a:r>
              <a:rPr lang="en" sz="1800">
                <a:latin typeface="Roboto Light"/>
                <a:ea typeface="Roboto Light"/>
                <a:cs typeface="Roboto Light"/>
                <a:sym typeface="Roboto Light"/>
              </a:rPr>
              <a:t>Team My Lil' HealthBot</a:t>
            </a:r>
          </a:p>
        </p:txBody>
      </p:sp>
      <p:pic>
        <p:nvPicPr>
          <p:cNvPr id="56" name="Shape 56"/>
          <p:cNvPicPr preferRelativeResize="0"/>
          <p:nvPr/>
        </p:nvPicPr>
        <p:blipFill>
          <a:blip r:embed="rId3">
            <a:alphaModFix/>
          </a:blip>
          <a:stretch>
            <a:fillRect/>
          </a:stretch>
        </p:blipFill>
        <p:spPr>
          <a:xfrm>
            <a:off x="4134475" y="1196975"/>
            <a:ext cx="875050" cy="875050"/>
          </a:xfrm>
          <a:prstGeom prst="rect">
            <a:avLst/>
          </a:prstGeom>
          <a:noFill/>
          <a:ln>
            <a:noFill/>
          </a:ln>
        </p:spPr>
      </p:pic>
      <p:cxnSp>
        <p:nvCxnSpPr>
          <p:cNvPr id="57" name="Shape 57"/>
          <p:cNvCxnSpPr/>
          <p:nvPr/>
        </p:nvCxnSpPr>
        <p:spPr>
          <a:xfrm flipH="1" rot="10800000">
            <a:off x="2775300" y="2797251"/>
            <a:ext cx="3593400" cy="234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Narrative</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ct val="78571"/>
              <a:buFont typeface="Arial"/>
              <a:buNone/>
            </a:pPr>
            <a:r>
              <a:rPr lang="en" sz="1400"/>
              <a:t>The retailing industry has undergone seismic changes over the last decade. E-commerce giants like Amazon have radically changed the way people shop for products. Robotic retailers like “My Lil’ HealthBot” are trying to provide another channel for customers to make their purchases. It is not always convenient to go to stores to purchase OTCs or personal care products. Research have shown that customers go to the drugstores for about 75 products 90 percent of the time. They are also more likely to visit these stores when they are dire need of these products. This means a vending machine model would be perfect for this market segment. These machines are able to hold enough inventory while providing the users with instant gratification. The challenge with this business model is the lack of personalization. It is hard to maintain a loyal customer base when there is a lack of human-like interactions. Another problem is the many different channels to purchase product nowadays; it is harder more than ever to keep a customer’s attention and loyalty. Therefore, it is necessary for robotic retailers to implement another layer of smart technology to keep the customer engaged and entertained. There needs to be some emotional or physical reward to draw the user back to the machine. </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58700" y="416000"/>
            <a:ext cx="3610500" cy="893700"/>
          </a:xfrm>
          <a:prstGeom prst="rect">
            <a:avLst/>
          </a:prstGeom>
        </p:spPr>
        <p:txBody>
          <a:bodyPr anchorCtr="0" anchor="t" bIns="91425" lIns="91425" rIns="91425" wrap="square" tIns="91425">
            <a:noAutofit/>
          </a:bodyPr>
          <a:lstStyle/>
          <a:p>
            <a:pPr lvl="0" rtl="0">
              <a:spcBef>
                <a:spcPts val="0"/>
              </a:spcBef>
              <a:buNone/>
            </a:pPr>
            <a:r>
              <a:rPr b="1" lang="en" sz="2400">
                <a:latin typeface="Roboto"/>
                <a:ea typeface="Roboto"/>
                <a:cs typeface="Roboto"/>
                <a:sym typeface="Roboto"/>
              </a:rPr>
              <a:t>Team Sketch Solution#1</a:t>
            </a:r>
          </a:p>
        </p:txBody>
      </p:sp>
      <p:pic>
        <p:nvPicPr>
          <p:cNvPr id="158" name="Shape 158"/>
          <p:cNvPicPr preferRelativeResize="0"/>
          <p:nvPr/>
        </p:nvPicPr>
        <p:blipFill>
          <a:blip r:embed="rId3">
            <a:alphaModFix/>
          </a:blip>
          <a:stretch>
            <a:fillRect/>
          </a:stretch>
        </p:blipFill>
        <p:spPr>
          <a:xfrm>
            <a:off x="4710775" y="0"/>
            <a:ext cx="4433235" cy="5143500"/>
          </a:xfrm>
          <a:prstGeom prst="rect">
            <a:avLst/>
          </a:prstGeom>
          <a:noFill/>
          <a:ln>
            <a:noFill/>
          </a:ln>
        </p:spPr>
      </p:pic>
      <p:sp>
        <p:nvSpPr>
          <p:cNvPr id="159" name="Shape 159"/>
          <p:cNvSpPr txBox="1"/>
          <p:nvPr>
            <p:ph idx="1" type="body"/>
          </p:nvPr>
        </p:nvSpPr>
        <p:spPr>
          <a:xfrm>
            <a:off x="311700" y="1476400"/>
            <a:ext cx="4080300" cy="3251100"/>
          </a:xfrm>
          <a:prstGeom prst="rect">
            <a:avLst/>
          </a:prstGeom>
        </p:spPr>
        <p:txBody>
          <a:bodyPr anchorCtr="0" anchor="t" bIns="91425" lIns="91425" rIns="91425" wrap="square" tIns="91425">
            <a:noAutofit/>
          </a:bodyPr>
          <a:lstStyle/>
          <a:p>
            <a:pPr indent="0" lvl="0" marL="0" rtl="0">
              <a:spcBef>
                <a:spcPts val="0"/>
              </a:spcBef>
              <a:buNone/>
            </a:pPr>
            <a:r>
              <a:rPr lang="en" sz="1200">
                <a:solidFill>
                  <a:srgbClr val="434343"/>
                </a:solidFill>
                <a:latin typeface="Roboto"/>
                <a:ea typeface="Roboto"/>
                <a:cs typeface="Roboto"/>
                <a:sym typeface="Roboto"/>
              </a:rPr>
              <a:t>Sensors can help robotic retailers smarter and also enhance the user experience of the machine. By using nonintrusive sensors, robotic retailers can quickly measure the user’s biometric data and use it to identify the user, provide health information, and recommend products. </a:t>
            </a:r>
          </a:p>
          <a:p>
            <a:pPr indent="0" lvl="0" marL="0" rtl="0">
              <a:spcBef>
                <a:spcPts val="0"/>
              </a:spcBef>
              <a:buNone/>
            </a:pPr>
            <a:r>
              <a:rPr lang="en" sz="1200">
                <a:solidFill>
                  <a:srgbClr val="434343"/>
                </a:solidFill>
                <a:latin typeface="Roboto"/>
                <a:ea typeface="Roboto"/>
                <a:cs typeface="Roboto"/>
                <a:sym typeface="Roboto"/>
              </a:rPr>
              <a:t>Sensors can also be used to </a:t>
            </a:r>
            <a:r>
              <a:rPr b="1" i="1" lang="en" sz="1200">
                <a:solidFill>
                  <a:srgbClr val="434343"/>
                </a:solidFill>
                <a:latin typeface="Roboto"/>
                <a:ea typeface="Roboto"/>
                <a:cs typeface="Roboto"/>
                <a:sym typeface="Roboto"/>
              </a:rPr>
              <a:t>create novel games</a:t>
            </a:r>
            <a:r>
              <a:rPr lang="en" sz="1200">
                <a:solidFill>
                  <a:srgbClr val="434343"/>
                </a:solidFill>
                <a:latin typeface="Roboto"/>
                <a:ea typeface="Roboto"/>
                <a:cs typeface="Roboto"/>
                <a:sym typeface="Roboto"/>
              </a:rPr>
              <a:t> that provide users with additional entertainment value by gamifying the platform. An example would be health based games that track the user’s data over different usage periods. This is a great way to differentiate the product against competitors and draw the users back to the machine. Additional benefits such as reward points for products can also be added to provide extra appeal.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4550100" cy="572700"/>
          </a:xfrm>
          <a:prstGeom prst="rect">
            <a:avLst/>
          </a:prstGeom>
        </p:spPr>
        <p:txBody>
          <a:bodyPr anchorCtr="0" anchor="t" bIns="91425" lIns="91425" rIns="91425" wrap="square" tIns="91425">
            <a:noAutofit/>
          </a:bodyPr>
          <a:lstStyle/>
          <a:p>
            <a:pPr lvl="0" rtl="0">
              <a:spcBef>
                <a:spcPts val="0"/>
              </a:spcBef>
              <a:buClr>
                <a:schemeClr val="dk1"/>
              </a:buClr>
              <a:buSzPct val="45833"/>
              <a:buFont typeface="Arial"/>
              <a:buNone/>
            </a:pPr>
            <a:r>
              <a:rPr b="1" lang="en" sz="2400">
                <a:latin typeface="Roboto"/>
                <a:ea typeface="Roboto"/>
                <a:cs typeface="Roboto"/>
                <a:sym typeface="Roboto"/>
              </a:rPr>
              <a:t>Team Sketch Solution#2</a:t>
            </a:r>
          </a:p>
        </p:txBody>
      </p:sp>
      <p:pic>
        <p:nvPicPr>
          <p:cNvPr descr="Solution Sketch.jpeg" id="165" name="Shape 165"/>
          <p:cNvPicPr preferRelativeResize="0"/>
          <p:nvPr/>
        </p:nvPicPr>
        <p:blipFill rotWithShape="1">
          <a:blip r:embed="rId3">
            <a:alphaModFix/>
          </a:blip>
          <a:srcRect b="47377" l="0" r="47129" t="4287"/>
          <a:stretch/>
        </p:blipFill>
        <p:spPr>
          <a:xfrm>
            <a:off x="4922575" y="0"/>
            <a:ext cx="4221432" cy="5143500"/>
          </a:xfrm>
          <a:prstGeom prst="rect">
            <a:avLst/>
          </a:prstGeom>
          <a:noFill/>
          <a:ln>
            <a:noFill/>
          </a:ln>
        </p:spPr>
      </p:pic>
      <p:sp>
        <p:nvSpPr>
          <p:cNvPr id="166" name="Shape 166"/>
          <p:cNvSpPr/>
          <p:nvPr/>
        </p:nvSpPr>
        <p:spPr>
          <a:xfrm>
            <a:off x="8219647" y="3288075"/>
            <a:ext cx="448500" cy="448500"/>
          </a:xfrm>
          <a:prstGeom prst="ellipse">
            <a:avLst/>
          </a:prstGeom>
          <a:solidFill>
            <a:srgbClr val="00FF00"/>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a:off x="7870010" y="3987982"/>
            <a:ext cx="448500" cy="448500"/>
          </a:xfrm>
          <a:prstGeom prst="ellipse">
            <a:avLst/>
          </a:prstGeom>
          <a:solidFill>
            <a:srgbClr val="3D85C6"/>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8482469" y="3955255"/>
            <a:ext cx="448500" cy="448500"/>
          </a:xfrm>
          <a:prstGeom prst="ellipse">
            <a:avLst/>
          </a:prstGeom>
          <a:solidFill>
            <a:srgbClr val="FFFF00"/>
          </a:solidFill>
          <a:ln>
            <a:noFill/>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7421375" y="4436620"/>
            <a:ext cx="448500" cy="448500"/>
          </a:xfrm>
          <a:prstGeom prst="ellipse">
            <a:avLst/>
          </a:prstGeom>
          <a:solidFill>
            <a:srgbClr val="FF0000"/>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txBox="1"/>
          <p:nvPr/>
        </p:nvSpPr>
        <p:spPr>
          <a:xfrm>
            <a:off x="311700" y="1514850"/>
            <a:ext cx="4074900" cy="2970900"/>
          </a:xfrm>
          <a:prstGeom prst="rect">
            <a:avLst/>
          </a:prstGeom>
          <a:noFill/>
          <a:ln>
            <a:noFill/>
          </a:ln>
        </p:spPr>
        <p:txBody>
          <a:bodyPr anchorCtr="0" anchor="ctr" bIns="91425" lIns="91425" rIns="91425" wrap="square" tIns="91425">
            <a:noAutofit/>
          </a:bodyPr>
          <a:lstStyle/>
          <a:p>
            <a:pPr lvl="0">
              <a:spcBef>
                <a:spcPts val="0"/>
              </a:spcBef>
              <a:buNone/>
            </a:pPr>
            <a:r>
              <a:rPr lang="en" sz="1200">
                <a:latin typeface="Roboto"/>
                <a:ea typeface="Roboto"/>
                <a:cs typeface="Roboto"/>
                <a:sym typeface="Roboto"/>
              </a:rPr>
              <a:t>UI refinement and polishment can also help robotic retailers My Lil' HealthBot easier to use and enhance the purchasing experience for the users. Since our target audience is young university students, they might prefer the interesting and lively Icon/UI design.  </a:t>
            </a:r>
          </a:p>
          <a:p>
            <a:pPr lvl="0">
              <a:spcBef>
                <a:spcPts val="0"/>
              </a:spcBef>
              <a:buNone/>
            </a:pPr>
            <a:r>
              <a:t/>
            </a:r>
            <a:endParaRPr sz="1200">
              <a:latin typeface="Roboto"/>
              <a:ea typeface="Roboto"/>
              <a:cs typeface="Roboto"/>
              <a:sym typeface="Roboto"/>
            </a:endParaRPr>
          </a:p>
          <a:p>
            <a:pPr lvl="0" rtl="0">
              <a:spcBef>
                <a:spcPts val="0"/>
              </a:spcBef>
              <a:buNone/>
            </a:pPr>
            <a:r>
              <a:rPr lang="en" sz="1200">
                <a:latin typeface="Roboto"/>
                <a:ea typeface="Roboto"/>
                <a:cs typeface="Roboto"/>
                <a:sym typeface="Roboto"/>
              </a:rPr>
              <a:t>We could also introduce the Avatar system to our robotic retailers My Lil' HealthBot. Using avatar to represent each symptom, the user might go through an immersive experience so that they might have more common feelings, hence it helps the university students to better understand what health status they are and what specific products they need to purchase.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p:nvPr/>
        </p:nvSpPr>
        <p:spPr>
          <a:xfrm>
            <a:off x="0" y="4543400"/>
            <a:ext cx="9195000" cy="603600"/>
          </a:xfrm>
          <a:prstGeom prst="rect">
            <a:avLst/>
          </a:prstGeom>
          <a:solidFill>
            <a:srgbClr val="EE1111">
              <a:alpha val="73460"/>
            </a:srgbClr>
          </a:solidFill>
          <a:ln>
            <a:noFill/>
          </a:ln>
        </p:spPr>
        <p:txBody>
          <a:bodyPr anchorCtr="0" anchor="ctr" bIns="91425" lIns="91425" rIns="91425" wrap="square" tIns="91425">
            <a:noAutofit/>
          </a:bodyPr>
          <a:lstStyle/>
          <a:p>
            <a:pPr lvl="0">
              <a:spcBef>
                <a:spcPts val="0"/>
              </a:spcBef>
              <a:buNone/>
            </a:pPr>
            <a:r>
              <a:t/>
            </a:r>
            <a:endParaRPr/>
          </a:p>
        </p:txBody>
      </p:sp>
      <p:sp>
        <p:nvSpPr>
          <p:cNvPr id="63" name="Shape 63"/>
          <p:cNvSpPr/>
          <p:nvPr/>
        </p:nvSpPr>
        <p:spPr>
          <a:xfrm>
            <a:off x="930212" y="344501"/>
            <a:ext cx="3334800" cy="446400"/>
          </a:xfrm>
          <a:prstGeom prst="rect">
            <a:avLst/>
          </a:prstGeom>
          <a:solidFill>
            <a:srgbClr val="FFC32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150812" y="347626"/>
            <a:ext cx="876600" cy="446400"/>
          </a:xfrm>
          <a:prstGeom prst="rect">
            <a:avLst/>
          </a:prstGeom>
          <a:solidFill>
            <a:srgbClr val="FFAB40"/>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150812" y="1114989"/>
            <a:ext cx="1062300" cy="446400"/>
          </a:xfrm>
          <a:prstGeom prst="rect">
            <a:avLst/>
          </a:prstGeom>
          <a:solidFill>
            <a:srgbClr val="E06666"/>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1047550" y="1114988"/>
            <a:ext cx="3539100" cy="446400"/>
          </a:xfrm>
          <a:prstGeom prst="rect">
            <a:avLst/>
          </a:prstGeom>
          <a:solidFill>
            <a:srgbClr val="F4CCCC"/>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150812" y="3676050"/>
            <a:ext cx="998100" cy="446400"/>
          </a:xfrm>
          <a:prstGeom prst="rect">
            <a:avLst/>
          </a:prstGeom>
          <a:solidFill>
            <a:srgbClr val="6AA84F"/>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txBox="1"/>
          <p:nvPr/>
        </p:nvSpPr>
        <p:spPr>
          <a:xfrm>
            <a:off x="260612" y="343226"/>
            <a:ext cx="41964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1200" u="none" cap="none" strike="noStrike">
                <a:solidFill>
                  <a:srgbClr val="000000"/>
                </a:solidFill>
                <a:latin typeface="Roboto"/>
                <a:ea typeface="Roboto"/>
                <a:cs typeface="Roboto"/>
                <a:sym typeface="Roboto"/>
              </a:rPr>
              <a:t>Actor:      </a:t>
            </a:r>
            <a:r>
              <a:rPr b="0" i="0" lang="en" sz="1200" u="none" cap="none" strike="noStrike">
                <a:solidFill>
                  <a:srgbClr val="000000"/>
                </a:solidFill>
                <a:latin typeface="Roboto Light"/>
                <a:ea typeface="Roboto Light"/>
                <a:cs typeface="Roboto Light"/>
                <a:sym typeface="Roboto Light"/>
              </a:rPr>
              <a:t>     University/ College students in North America</a:t>
            </a:r>
          </a:p>
        </p:txBody>
      </p:sp>
      <p:sp>
        <p:nvSpPr>
          <p:cNvPr id="69" name="Shape 69"/>
          <p:cNvSpPr txBox="1"/>
          <p:nvPr/>
        </p:nvSpPr>
        <p:spPr>
          <a:xfrm>
            <a:off x="1129112" y="2857388"/>
            <a:ext cx="1556700" cy="446400"/>
          </a:xfrm>
          <a:prstGeom prst="rect">
            <a:avLst/>
          </a:prstGeom>
          <a:solidFill>
            <a:srgbClr val="76A5AF"/>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Robotic Calculation</a:t>
            </a:r>
          </a:p>
        </p:txBody>
      </p:sp>
      <p:sp>
        <p:nvSpPr>
          <p:cNvPr id="70" name="Shape 70"/>
          <p:cNvSpPr txBox="1"/>
          <p:nvPr/>
        </p:nvSpPr>
        <p:spPr>
          <a:xfrm>
            <a:off x="2685812" y="2859550"/>
            <a:ext cx="1995300" cy="446400"/>
          </a:xfrm>
          <a:prstGeom prst="rect">
            <a:avLst/>
          </a:prstGeom>
          <a:solidFill>
            <a:srgbClr val="A2C4C9"/>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Automatic Replenishment</a:t>
            </a:r>
          </a:p>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FFFFFF"/>
              </a:solidFill>
              <a:latin typeface="Roboto Light"/>
              <a:ea typeface="Roboto Light"/>
              <a:cs typeface="Roboto Light"/>
              <a:sym typeface="Roboto Light"/>
            </a:endParaRPr>
          </a:p>
        </p:txBody>
      </p:sp>
      <p:sp>
        <p:nvSpPr>
          <p:cNvPr id="71" name="Shape 71"/>
          <p:cNvSpPr txBox="1"/>
          <p:nvPr/>
        </p:nvSpPr>
        <p:spPr>
          <a:xfrm>
            <a:off x="4681112" y="2857375"/>
            <a:ext cx="1675500" cy="446400"/>
          </a:xfrm>
          <a:prstGeom prst="rect">
            <a:avLst/>
          </a:prstGeom>
          <a:solidFill>
            <a:srgbClr val="76A5AF"/>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Cashless Transaction</a:t>
            </a:r>
          </a:p>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FFFFFF"/>
              </a:solidFill>
              <a:latin typeface="Roboto Light"/>
              <a:ea typeface="Roboto Light"/>
              <a:cs typeface="Roboto Light"/>
              <a:sym typeface="Roboto Light"/>
            </a:endParaRPr>
          </a:p>
        </p:txBody>
      </p:sp>
      <p:sp>
        <p:nvSpPr>
          <p:cNvPr id="72" name="Shape 72"/>
          <p:cNvSpPr txBox="1"/>
          <p:nvPr/>
        </p:nvSpPr>
        <p:spPr>
          <a:xfrm>
            <a:off x="336662" y="3676050"/>
            <a:ext cx="6906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Output:</a:t>
            </a:r>
          </a:p>
        </p:txBody>
      </p:sp>
      <p:sp>
        <p:nvSpPr>
          <p:cNvPr id="73" name="Shape 73"/>
          <p:cNvSpPr/>
          <p:nvPr/>
        </p:nvSpPr>
        <p:spPr>
          <a:xfrm>
            <a:off x="1129112" y="3676050"/>
            <a:ext cx="2605800" cy="446400"/>
          </a:xfrm>
          <a:prstGeom prst="rect">
            <a:avLst/>
          </a:prstGeom>
          <a:solidFill>
            <a:srgbClr val="93C47D"/>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txBox="1"/>
          <p:nvPr/>
        </p:nvSpPr>
        <p:spPr>
          <a:xfrm>
            <a:off x="1129112" y="3676050"/>
            <a:ext cx="26058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Healthcare + Personal care Product</a:t>
            </a:r>
          </a:p>
        </p:txBody>
      </p:sp>
      <p:sp>
        <p:nvSpPr>
          <p:cNvPr id="75" name="Shape 75"/>
          <p:cNvSpPr/>
          <p:nvPr/>
        </p:nvSpPr>
        <p:spPr>
          <a:xfrm>
            <a:off x="4791725" y="1126838"/>
            <a:ext cx="4276200" cy="446400"/>
          </a:xfrm>
          <a:prstGeom prst="rect">
            <a:avLst/>
          </a:prstGeom>
          <a:solidFill>
            <a:srgbClr val="EEEEE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txBox="1"/>
          <p:nvPr/>
        </p:nvSpPr>
        <p:spPr>
          <a:xfrm>
            <a:off x="4944125" y="1156996"/>
            <a:ext cx="4491600" cy="373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1200" u="none" cap="none" strike="noStrike">
                <a:solidFill>
                  <a:srgbClr val="000000"/>
                </a:solidFill>
                <a:latin typeface="Roboto"/>
                <a:ea typeface="Roboto"/>
                <a:cs typeface="Roboto"/>
                <a:sym typeface="Roboto"/>
              </a:rPr>
              <a:t>Activities</a:t>
            </a:r>
            <a:r>
              <a:rPr b="0" i="0" lang="en" sz="1200" u="none" cap="none" strike="noStrike">
                <a:solidFill>
                  <a:srgbClr val="000000"/>
                </a:solidFill>
                <a:latin typeface="Roboto Light"/>
                <a:ea typeface="Roboto Light"/>
                <a:cs typeface="Roboto Light"/>
                <a:sym typeface="Roboto Light"/>
              </a:rPr>
              <a:t>: Retailing + Customer Service + Sales +Database</a:t>
            </a:r>
          </a:p>
        </p:txBody>
      </p:sp>
      <p:sp>
        <p:nvSpPr>
          <p:cNvPr id="77" name="Shape 77"/>
          <p:cNvSpPr txBox="1"/>
          <p:nvPr/>
        </p:nvSpPr>
        <p:spPr>
          <a:xfrm>
            <a:off x="214100" y="1126838"/>
            <a:ext cx="47670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Method:     </a:t>
            </a:r>
            <a:r>
              <a:rPr b="0" i="0" lang="en" sz="1200" u="none" cap="none" strike="noStrike">
                <a:solidFill>
                  <a:srgbClr val="000000"/>
                </a:solidFill>
                <a:latin typeface="Roboto Light"/>
                <a:ea typeface="Roboto Light"/>
                <a:cs typeface="Roboto Light"/>
                <a:sym typeface="Roboto Light"/>
              </a:rPr>
              <a:t> </a:t>
            </a:r>
            <a:r>
              <a:rPr b="0" i="0" lang="en" sz="1200" u="none" cap="none" strike="noStrike">
                <a:solidFill>
                  <a:srgbClr val="000000"/>
                </a:solidFill>
                <a:latin typeface="Roboto Thin"/>
                <a:ea typeface="Roboto Thin"/>
                <a:cs typeface="Roboto Thin"/>
                <a:sym typeface="Roboto Thin"/>
              </a:rPr>
              <a:t>User Interface on Touch Screen + Machine + </a:t>
            </a:r>
            <a:r>
              <a:rPr b="1" i="0" lang="en" sz="1200" u="none" cap="none" strike="noStrike">
                <a:solidFill>
                  <a:srgbClr val="000000"/>
                </a:solidFill>
                <a:latin typeface="Roboto"/>
                <a:ea typeface="Roboto"/>
                <a:cs typeface="Roboto"/>
                <a:sym typeface="Roboto"/>
              </a:rPr>
              <a:t>ChatBot</a:t>
            </a:r>
          </a:p>
        </p:txBody>
      </p:sp>
      <p:sp>
        <p:nvSpPr>
          <p:cNvPr id="78" name="Shape 78"/>
          <p:cNvSpPr/>
          <p:nvPr/>
        </p:nvSpPr>
        <p:spPr>
          <a:xfrm>
            <a:off x="150812" y="1986000"/>
            <a:ext cx="896700" cy="446400"/>
          </a:xfrm>
          <a:prstGeom prst="rect">
            <a:avLst/>
          </a:prstGeom>
          <a:solidFill>
            <a:srgbClr val="3C78D8"/>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txBox="1"/>
          <p:nvPr/>
        </p:nvSpPr>
        <p:spPr>
          <a:xfrm>
            <a:off x="336662" y="1985988"/>
            <a:ext cx="6906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Input:</a:t>
            </a:r>
          </a:p>
        </p:txBody>
      </p:sp>
      <p:sp>
        <p:nvSpPr>
          <p:cNvPr id="80" name="Shape 80"/>
          <p:cNvSpPr/>
          <p:nvPr/>
        </p:nvSpPr>
        <p:spPr>
          <a:xfrm>
            <a:off x="1047512" y="1986000"/>
            <a:ext cx="1638300" cy="446400"/>
          </a:xfrm>
          <a:prstGeom prst="rect">
            <a:avLst/>
          </a:prstGeom>
          <a:solidFill>
            <a:srgbClr val="9FC5E8"/>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txBox="1"/>
          <p:nvPr/>
        </p:nvSpPr>
        <p:spPr>
          <a:xfrm>
            <a:off x="1047512" y="1986000"/>
            <a:ext cx="15567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Tap Keyword + Icon</a:t>
            </a:r>
          </a:p>
        </p:txBody>
      </p:sp>
      <p:sp>
        <p:nvSpPr>
          <p:cNvPr id="82" name="Shape 82"/>
          <p:cNvSpPr/>
          <p:nvPr/>
        </p:nvSpPr>
        <p:spPr>
          <a:xfrm>
            <a:off x="150812" y="2857400"/>
            <a:ext cx="998100" cy="446400"/>
          </a:xfrm>
          <a:prstGeom prst="rect">
            <a:avLst/>
          </a:prstGeom>
          <a:solidFill>
            <a:srgbClr val="0097A7"/>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txBox="1"/>
          <p:nvPr/>
        </p:nvSpPr>
        <p:spPr>
          <a:xfrm>
            <a:off x="183712" y="2857375"/>
            <a:ext cx="1200900" cy="44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Technology:</a:t>
            </a:r>
          </a:p>
        </p:txBody>
      </p:sp>
      <p:sp>
        <p:nvSpPr>
          <p:cNvPr id="84" name="Shape 84"/>
          <p:cNvSpPr/>
          <p:nvPr/>
        </p:nvSpPr>
        <p:spPr>
          <a:xfrm>
            <a:off x="4621037" y="1275350"/>
            <a:ext cx="170700" cy="149400"/>
          </a:xfrm>
          <a:prstGeom prst="mathPlus">
            <a:avLst>
              <a:gd fmla="val 23520" name="adj1"/>
            </a:avLst>
          </a:prstGeom>
          <a:solidFill>
            <a:srgbClr val="000000"/>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1049562" y="857076"/>
            <a:ext cx="117300" cy="211500"/>
          </a:xfrm>
          <a:prstGeom prst="downArrow">
            <a:avLst>
              <a:gd fmla="val 50000" name="adj1"/>
              <a:gd fmla="val 50000" name="adj2"/>
            </a:avLst>
          </a:prstGeom>
          <a:solidFill>
            <a:srgbClr val="666666"/>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1049562" y="1654188"/>
            <a:ext cx="117300" cy="211500"/>
          </a:xfrm>
          <a:prstGeom prst="downArrow">
            <a:avLst>
              <a:gd fmla="val 50000" name="adj1"/>
              <a:gd fmla="val 50000" name="adj2"/>
            </a:avLst>
          </a:prstGeom>
          <a:solidFill>
            <a:srgbClr val="666666"/>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1049562" y="2508600"/>
            <a:ext cx="117300" cy="211500"/>
          </a:xfrm>
          <a:prstGeom prst="downArrow">
            <a:avLst>
              <a:gd fmla="val 50000" name="adj1"/>
              <a:gd fmla="val 50000" name="adj2"/>
            </a:avLst>
          </a:prstGeom>
          <a:solidFill>
            <a:srgbClr val="666666"/>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1049562" y="3382150"/>
            <a:ext cx="117300" cy="211500"/>
          </a:xfrm>
          <a:prstGeom prst="downArrow">
            <a:avLst>
              <a:gd fmla="val 50000" name="adj1"/>
              <a:gd fmla="val 50000" name="adj2"/>
            </a:avLst>
          </a:prstGeom>
          <a:solidFill>
            <a:srgbClr val="666666"/>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txBox="1"/>
          <p:nvPr/>
        </p:nvSpPr>
        <p:spPr>
          <a:xfrm>
            <a:off x="6356617" y="2859557"/>
            <a:ext cx="760500" cy="446400"/>
          </a:xfrm>
          <a:prstGeom prst="rect">
            <a:avLst/>
          </a:prstGeom>
          <a:solidFill>
            <a:srgbClr val="A2C4C9"/>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0" i="0" lang="en" sz="1200" u="none" cap="none" strike="noStrike">
                <a:solidFill>
                  <a:srgbClr val="FFFFFF"/>
                </a:solidFill>
                <a:latin typeface="Roboto Light"/>
                <a:ea typeface="Roboto Light"/>
                <a:cs typeface="Roboto Light"/>
                <a:sym typeface="Roboto Light"/>
              </a:rPr>
              <a:t>Storage</a:t>
            </a:r>
          </a:p>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FFFFFF"/>
              </a:solidFill>
              <a:latin typeface="Roboto Light"/>
              <a:ea typeface="Roboto Light"/>
              <a:cs typeface="Roboto Light"/>
              <a:sym typeface="Roboto Light"/>
            </a:endParaRPr>
          </a:p>
        </p:txBody>
      </p:sp>
      <p:sp>
        <p:nvSpPr>
          <p:cNvPr id="90" name="Shape 90"/>
          <p:cNvSpPr/>
          <p:nvPr/>
        </p:nvSpPr>
        <p:spPr>
          <a:xfrm flipH="1">
            <a:off x="2792213" y="1478027"/>
            <a:ext cx="1083300" cy="603600"/>
          </a:xfrm>
          <a:prstGeom prst="rtTriangle">
            <a:avLst/>
          </a:prstGeom>
          <a:solidFill>
            <a:srgbClr val="000000"/>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txBox="1"/>
          <p:nvPr/>
        </p:nvSpPr>
        <p:spPr>
          <a:xfrm>
            <a:off x="2770400" y="2070857"/>
            <a:ext cx="1910700" cy="603600"/>
          </a:xfrm>
          <a:prstGeom prst="rect">
            <a:avLst/>
          </a:prstGeom>
          <a:noFill/>
          <a:ln>
            <a:noFill/>
          </a:ln>
        </p:spPr>
        <p:txBody>
          <a:bodyPr anchorCtr="0" anchor="t" bIns="91425" lIns="91425" rIns="91425" wrap="square" tIns="91425">
            <a:noAutofit/>
          </a:bodyPr>
          <a:lstStyle/>
          <a:p>
            <a:pPr indent="-292100" lvl="0" marL="457200" marR="0" rtl="0" algn="l">
              <a:lnSpc>
                <a:spcPct val="100000"/>
              </a:lnSpc>
              <a:spcBef>
                <a:spcPts val="0"/>
              </a:spcBef>
              <a:spcAft>
                <a:spcPts val="0"/>
              </a:spcAft>
              <a:buClr>
                <a:srgbClr val="000000"/>
              </a:buClr>
              <a:buSzPct val="100000"/>
              <a:buFont typeface="Roboto Light"/>
              <a:buChar char="●"/>
            </a:pPr>
            <a:r>
              <a:rPr b="0" i="0" lang="en" sz="1000" u="none" cap="none" strike="noStrike">
                <a:solidFill>
                  <a:srgbClr val="000000"/>
                </a:solidFill>
                <a:latin typeface="Roboto Light"/>
                <a:ea typeface="Roboto Light"/>
                <a:cs typeface="Roboto Light"/>
                <a:sym typeface="Roboto Light"/>
              </a:rPr>
              <a:t>Gamifciation</a:t>
            </a:r>
          </a:p>
          <a:p>
            <a:pPr indent="-292100" lvl="0" marL="457200" marR="0" rtl="0" algn="l">
              <a:lnSpc>
                <a:spcPct val="100000"/>
              </a:lnSpc>
              <a:spcBef>
                <a:spcPts val="0"/>
              </a:spcBef>
              <a:spcAft>
                <a:spcPts val="0"/>
              </a:spcAft>
              <a:buClr>
                <a:srgbClr val="000000"/>
              </a:buClr>
              <a:buSzPct val="100000"/>
              <a:buFont typeface="Roboto Light"/>
              <a:buChar char="●"/>
            </a:pPr>
            <a:r>
              <a:rPr b="0" i="0" lang="en" sz="1000" u="none" cap="none" strike="noStrike">
                <a:solidFill>
                  <a:srgbClr val="000000"/>
                </a:solidFill>
                <a:latin typeface="Roboto Light"/>
                <a:ea typeface="Roboto Light"/>
                <a:cs typeface="Roboto Light"/>
                <a:sym typeface="Roboto Light"/>
              </a:rPr>
              <a:t>App</a:t>
            </a:r>
          </a:p>
          <a:p>
            <a:pPr indent="-292100" lvl="0" marL="457200" marR="0" rtl="0" algn="l">
              <a:lnSpc>
                <a:spcPct val="100000"/>
              </a:lnSpc>
              <a:spcBef>
                <a:spcPts val="0"/>
              </a:spcBef>
              <a:spcAft>
                <a:spcPts val="0"/>
              </a:spcAft>
              <a:buClr>
                <a:srgbClr val="000000"/>
              </a:buClr>
              <a:buSzPct val="100000"/>
              <a:buFont typeface="Roboto Light"/>
              <a:buChar char="●"/>
            </a:pPr>
            <a:r>
              <a:rPr b="0" i="0" lang="en" sz="1000" u="none" cap="none" strike="noStrike">
                <a:solidFill>
                  <a:srgbClr val="000000"/>
                </a:solidFill>
                <a:latin typeface="Roboto Light"/>
                <a:ea typeface="Roboto Light"/>
                <a:cs typeface="Roboto Light"/>
                <a:sym typeface="Roboto Light"/>
              </a:rPr>
              <a:t>Sensors</a:t>
            </a:r>
          </a:p>
        </p:txBody>
      </p:sp>
      <p:sp>
        <p:nvSpPr>
          <p:cNvPr id="92" name="Shape 92"/>
          <p:cNvSpPr/>
          <p:nvPr/>
        </p:nvSpPr>
        <p:spPr>
          <a:xfrm flipH="1">
            <a:off x="2967886" y="1478027"/>
            <a:ext cx="1083300" cy="603600"/>
          </a:xfrm>
          <a:prstGeom prst="rtTriangle">
            <a:avLst/>
          </a:prstGeom>
          <a:solidFill>
            <a:srgbClr val="000000"/>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flipH="1">
            <a:off x="3316725" y="1478027"/>
            <a:ext cx="1083300" cy="603600"/>
          </a:xfrm>
          <a:prstGeom prst="rtTriangle">
            <a:avLst/>
          </a:prstGeom>
          <a:solidFill>
            <a:srgbClr val="000000"/>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flipH="1">
            <a:off x="3223164" y="3547663"/>
            <a:ext cx="1200900" cy="603600"/>
          </a:xfrm>
          <a:prstGeom prst="rtTriangle">
            <a:avLst/>
          </a:prstGeom>
          <a:solidFill>
            <a:srgbClr val="000000"/>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txBox="1"/>
          <p:nvPr/>
        </p:nvSpPr>
        <p:spPr>
          <a:xfrm>
            <a:off x="3109888" y="4151255"/>
            <a:ext cx="1200900" cy="263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Roboto Light"/>
              <a:buNone/>
            </a:pPr>
            <a:r>
              <a:rPr b="0" i="0" lang="en" sz="1000" u="none" cap="none" strike="noStrike">
                <a:solidFill>
                  <a:srgbClr val="000000"/>
                </a:solidFill>
                <a:latin typeface="Roboto Light"/>
                <a:ea typeface="Roboto Light"/>
                <a:cs typeface="Roboto Light"/>
                <a:sym typeface="Roboto Light"/>
              </a:rPr>
              <a:t>Delivery Platform</a:t>
            </a:r>
          </a:p>
        </p:txBody>
      </p:sp>
      <p:sp>
        <p:nvSpPr>
          <p:cNvPr id="96" name="Shape 96"/>
          <p:cNvSpPr/>
          <p:nvPr/>
        </p:nvSpPr>
        <p:spPr>
          <a:xfrm flipH="1">
            <a:off x="4333250" y="1478027"/>
            <a:ext cx="1083300" cy="603600"/>
          </a:xfrm>
          <a:prstGeom prst="rtTriangle">
            <a:avLst/>
          </a:prstGeom>
          <a:solidFill>
            <a:srgbClr val="EE1111">
              <a:alpha val="88850"/>
            </a:srgbClr>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txBox="1"/>
          <p:nvPr/>
        </p:nvSpPr>
        <p:spPr>
          <a:xfrm>
            <a:off x="4333250" y="2070857"/>
            <a:ext cx="1910700" cy="6036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0"/>
              </a:spcAft>
              <a:buNone/>
            </a:pPr>
            <a:r>
              <a:rPr lang="en" sz="1000">
                <a:latin typeface="Roboto Light"/>
                <a:ea typeface="Roboto Light"/>
                <a:cs typeface="Roboto Light"/>
                <a:sym typeface="Roboto Light"/>
              </a:rPr>
              <a:t>New Wedge:</a:t>
            </a:r>
          </a:p>
          <a:p>
            <a:pPr indent="-292100" lvl="0" marL="457200" marR="0" rtl="0" algn="l">
              <a:lnSpc>
                <a:spcPct val="100000"/>
              </a:lnSpc>
              <a:spcBef>
                <a:spcPts val="0"/>
              </a:spcBef>
              <a:spcAft>
                <a:spcPts val="0"/>
              </a:spcAft>
              <a:buSzPct val="100000"/>
              <a:buFont typeface="Roboto"/>
              <a:buChar char="●"/>
            </a:pPr>
            <a:r>
              <a:rPr b="1" i="1" lang="en" sz="1000">
                <a:latin typeface="Roboto"/>
                <a:ea typeface="Roboto"/>
                <a:cs typeface="Roboto"/>
                <a:sym typeface="Roboto"/>
              </a:rPr>
              <a:t>Privacy</a:t>
            </a:r>
          </a:p>
          <a:p>
            <a:pPr indent="-292100" lvl="0" marL="457200" marR="0" rtl="0" algn="l">
              <a:lnSpc>
                <a:spcPct val="100000"/>
              </a:lnSpc>
              <a:spcBef>
                <a:spcPts val="0"/>
              </a:spcBef>
              <a:spcAft>
                <a:spcPts val="0"/>
              </a:spcAft>
              <a:buSzPct val="100000"/>
              <a:buFont typeface="Roboto"/>
              <a:buChar char="●"/>
            </a:pPr>
            <a:r>
              <a:rPr b="1" lang="en" sz="1000">
                <a:latin typeface="Roboto"/>
                <a:ea typeface="Roboto"/>
                <a:cs typeface="Roboto"/>
                <a:sym typeface="Roboto"/>
              </a:rPr>
              <a:t>Avatar</a:t>
            </a:r>
          </a:p>
        </p:txBody>
      </p:sp>
      <p:sp>
        <p:nvSpPr>
          <p:cNvPr id="98" name="Shape 98"/>
          <p:cNvSpPr txBox="1"/>
          <p:nvPr/>
        </p:nvSpPr>
        <p:spPr>
          <a:xfrm>
            <a:off x="7117125" y="2857388"/>
            <a:ext cx="1556700" cy="446400"/>
          </a:xfrm>
          <a:prstGeom prst="rect">
            <a:avLst/>
          </a:prstGeom>
          <a:solidFill>
            <a:srgbClr val="76A5AF"/>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oboto Light"/>
              <a:buNone/>
            </a:pPr>
            <a:r>
              <a:rPr b="1" lang="en" sz="1200">
                <a:solidFill>
                  <a:srgbClr val="FFFFFF"/>
                </a:solidFill>
                <a:latin typeface="Roboto"/>
                <a:ea typeface="Roboto"/>
                <a:cs typeface="Roboto"/>
                <a:sym typeface="Roboto"/>
              </a:rPr>
              <a:t>Traffic Monitoring</a:t>
            </a:r>
          </a:p>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FFFFFF"/>
              </a:solidFill>
              <a:latin typeface="Roboto Light"/>
              <a:ea typeface="Roboto Light"/>
              <a:cs typeface="Roboto Light"/>
              <a:sym typeface="Roboto Light"/>
            </a:endParaRPr>
          </a:p>
        </p:txBody>
      </p:sp>
      <p:sp>
        <p:nvSpPr>
          <p:cNvPr id="99" name="Shape 99"/>
          <p:cNvSpPr txBox="1"/>
          <p:nvPr/>
        </p:nvSpPr>
        <p:spPr>
          <a:xfrm>
            <a:off x="5166975" y="4684700"/>
            <a:ext cx="4110000" cy="321000"/>
          </a:xfrm>
          <a:prstGeom prst="rect">
            <a:avLst/>
          </a:prstGeom>
          <a:noFill/>
          <a:ln>
            <a:noFill/>
          </a:ln>
        </p:spPr>
        <p:txBody>
          <a:bodyPr anchorCtr="0" anchor="t" bIns="91425" lIns="91425" rIns="91425" wrap="square" tIns="91425">
            <a:noAutofit/>
          </a:bodyPr>
          <a:lstStyle/>
          <a:p>
            <a:pPr lvl="0">
              <a:spcBef>
                <a:spcPts val="0"/>
              </a:spcBef>
              <a:buNone/>
            </a:pPr>
            <a:r>
              <a:rPr b="1" i="1" lang="en" sz="1200">
                <a:solidFill>
                  <a:srgbClr val="FFFFFF"/>
                </a:solidFill>
                <a:latin typeface="Roboto"/>
                <a:ea typeface="Roboto"/>
                <a:cs typeface="Roboto"/>
                <a:sym typeface="Roboto"/>
              </a:rPr>
              <a:t>*</a:t>
            </a:r>
            <a:r>
              <a:rPr b="1" i="1" lang="en" sz="1200">
                <a:solidFill>
                  <a:srgbClr val="FFFFFF"/>
                </a:solidFill>
                <a:latin typeface="Roboto"/>
                <a:ea typeface="Roboto"/>
                <a:cs typeface="Roboto"/>
                <a:sym typeface="Roboto"/>
              </a:rPr>
              <a:t>Updates to system diagram is highlighted in bold. </a:t>
            </a:r>
          </a:p>
        </p:txBody>
      </p:sp>
      <p:sp>
        <p:nvSpPr>
          <p:cNvPr id="100" name="Shape 100"/>
          <p:cNvSpPr txBox="1"/>
          <p:nvPr/>
        </p:nvSpPr>
        <p:spPr>
          <a:xfrm>
            <a:off x="128950" y="4684700"/>
            <a:ext cx="1310400" cy="3210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rgbClr val="990000"/>
                </a:solidFill>
                <a:latin typeface="Roboto Light"/>
                <a:ea typeface="Roboto Light"/>
                <a:cs typeface="Roboto Light"/>
                <a:sym typeface="Roboto Light"/>
              </a:rPr>
              <a:t>system diagram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840150" y="2303525"/>
            <a:ext cx="8520600" cy="841800"/>
          </a:xfrm>
          <a:prstGeom prst="rect">
            <a:avLst/>
          </a:prstGeom>
        </p:spPr>
        <p:txBody>
          <a:bodyPr anchorCtr="0" anchor="ctr" bIns="91425" lIns="91425" rIns="91425" wrap="square" tIns="91425">
            <a:noAutofit/>
          </a:bodyPr>
          <a:lstStyle/>
          <a:p>
            <a:pPr lvl="0">
              <a:spcBef>
                <a:spcPts val="0"/>
              </a:spcBef>
              <a:buNone/>
            </a:pPr>
            <a:r>
              <a:rPr b="1" lang="en">
                <a:latin typeface="Roboto"/>
                <a:ea typeface="Roboto"/>
                <a:cs typeface="Roboto"/>
                <a:sym typeface="Roboto"/>
              </a:rPr>
              <a:t>Original User Stories</a:t>
            </a:r>
          </a:p>
        </p:txBody>
      </p:sp>
      <p:pic>
        <p:nvPicPr>
          <p:cNvPr id="106" name="Shape 106"/>
          <p:cNvPicPr preferRelativeResize="0"/>
          <p:nvPr/>
        </p:nvPicPr>
        <p:blipFill>
          <a:blip r:embed="rId3">
            <a:alphaModFix/>
          </a:blip>
          <a:stretch>
            <a:fillRect/>
          </a:stretch>
        </p:blipFill>
        <p:spPr>
          <a:xfrm>
            <a:off x="1879800" y="2183400"/>
            <a:ext cx="875050" cy="875050"/>
          </a:xfrm>
          <a:prstGeom prst="rect">
            <a:avLst/>
          </a:prstGeom>
          <a:noFill/>
          <a:ln>
            <a:noFill/>
          </a:ln>
        </p:spPr>
      </p:pic>
      <p:sp>
        <p:nvSpPr>
          <p:cNvPr id="107" name="Shape 107"/>
          <p:cNvSpPr/>
          <p:nvPr/>
        </p:nvSpPr>
        <p:spPr>
          <a:xfrm flipH="1">
            <a:off x="1409000" y="1762150"/>
            <a:ext cx="687300" cy="557700"/>
          </a:xfrm>
          <a:prstGeom prst="wedgeEllipseCallout">
            <a:avLst>
              <a:gd fmla="val -47644" name="adj1"/>
              <a:gd fmla="val 58701" name="adj2"/>
            </a:avLst>
          </a:prstGeom>
          <a:solidFill>
            <a:srgbClr val="EE1111">
              <a:alpha val="88850"/>
            </a:srgb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txBox="1"/>
          <p:nvPr/>
        </p:nvSpPr>
        <p:spPr>
          <a:xfrm>
            <a:off x="1588250" y="1795000"/>
            <a:ext cx="328800" cy="339600"/>
          </a:xfrm>
          <a:prstGeom prst="rect">
            <a:avLst/>
          </a:prstGeom>
          <a:noFill/>
          <a:ln>
            <a:noFill/>
          </a:ln>
        </p:spPr>
        <p:txBody>
          <a:bodyPr anchorCtr="0" anchor="t" bIns="91425" lIns="91425" rIns="91425" wrap="square" tIns="91425">
            <a:noAutofit/>
          </a:bodyPr>
          <a:lstStyle/>
          <a:p>
            <a:pPr lvl="0">
              <a:spcBef>
                <a:spcPts val="0"/>
              </a:spcBef>
              <a:buNone/>
            </a:pPr>
            <a:r>
              <a:rPr b="1" lang="en" sz="1800">
                <a:solidFill>
                  <a:srgbClr val="FFFFFF"/>
                </a:solidFill>
                <a:latin typeface="Roboto"/>
                <a:ea typeface="Roboto"/>
                <a:cs typeface="Roboto"/>
                <a:sym typeface="Roboto"/>
              </a:rPr>
              <a:t>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1585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800" u="none" cap="none" strike="noStrike">
                <a:solidFill>
                  <a:schemeClr val="dk1"/>
                </a:solidFill>
                <a:latin typeface="Roboto"/>
                <a:ea typeface="Roboto"/>
                <a:cs typeface="Roboto"/>
                <a:sym typeface="Roboto"/>
              </a:rPr>
              <a:t>User Story</a:t>
            </a:r>
          </a:p>
        </p:txBody>
      </p:sp>
      <p:sp>
        <p:nvSpPr>
          <p:cNvPr id="114" name="Shape 114"/>
          <p:cNvSpPr txBox="1"/>
          <p:nvPr>
            <p:ph idx="1" type="body"/>
          </p:nvPr>
        </p:nvSpPr>
        <p:spPr>
          <a:xfrm>
            <a:off x="311700" y="1023300"/>
            <a:ext cx="8520600" cy="3416400"/>
          </a:xfrm>
          <a:prstGeom prst="rect">
            <a:avLst/>
          </a:prstGeom>
          <a:noFill/>
          <a:ln>
            <a:noFill/>
          </a:ln>
        </p:spPr>
        <p:txBody>
          <a:bodyPr anchorCtr="0" anchor="t" bIns="91425" lIns="91425" rIns="91425" wrap="square" tIns="91425">
            <a:noAutofit/>
          </a:bodyPr>
          <a:lstStyle/>
          <a:p>
            <a:pPr indent="-317500" lvl="0" marL="457200" marR="0" rtl="0" algn="l">
              <a:lnSpc>
                <a:spcPct val="115000"/>
              </a:lnSpc>
              <a:spcBef>
                <a:spcPts val="0"/>
              </a:spcBef>
              <a:spcAft>
                <a:spcPts val="0"/>
              </a:spcAft>
              <a:buClr>
                <a:srgbClr val="000000"/>
              </a:buClr>
              <a:buSzPct val="100000"/>
              <a:buFont typeface="Roboto Medium"/>
              <a:buChar char="●"/>
            </a:pPr>
            <a:r>
              <a:rPr i="0" lang="en" sz="1400" u="none" cap="none" strike="noStrike">
                <a:solidFill>
                  <a:srgbClr val="000000"/>
                </a:solidFill>
                <a:latin typeface="Roboto Medium"/>
                <a:ea typeface="Roboto Medium"/>
                <a:cs typeface="Roboto Medium"/>
                <a:sym typeface="Roboto Medium"/>
              </a:rPr>
              <a:t>Persona</a:t>
            </a:r>
          </a:p>
          <a:p>
            <a:pPr indent="-304800" lvl="1" marL="914400" marR="0" rtl="0" algn="l">
              <a:lnSpc>
                <a:spcPct val="115000"/>
              </a:lnSpc>
              <a:spcBef>
                <a:spcPts val="160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Tom is a 19 year old engineering undergrad at Cornell University</a:t>
            </a:r>
          </a:p>
          <a:p>
            <a:pPr indent="-304800" lvl="2" marL="13716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Lives on campus</a:t>
            </a:r>
          </a:p>
          <a:p>
            <a:pPr indent="-304800" lvl="2" marL="13716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Hates lining up</a:t>
            </a:r>
          </a:p>
          <a:p>
            <a:pPr indent="-304800" lvl="2" marL="13716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Loves playing games</a:t>
            </a:r>
          </a:p>
          <a:p>
            <a:pPr indent="-304800" lvl="2" marL="13716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Does not know much about pharmaceutical products</a:t>
            </a:r>
          </a:p>
          <a:p>
            <a:pPr indent="0" lvl="0" marL="914400" marR="0" rtl="0" algn="l">
              <a:lnSpc>
                <a:spcPct val="115000"/>
              </a:lnSpc>
              <a:spcBef>
                <a:spcPts val="0"/>
              </a:spcBef>
              <a:spcAft>
                <a:spcPts val="0"/>
              </a:spcAft>
              <a:buClr>
                <a:schemeClr val="dk2"/>
              </a:buClr>
              <a:buSzPct val="25000"/>
              <a:buFont typeface="Arial"/>
              <a:buNone/>
            </a:pPr>
            <a:r>
              <a:t/>
            </a:r>
            <a:endParaRPr i="0" sz="12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ct val="100000"/>
              <a:buFont typeface="Roboto"/>
              <a:buChar char="●"/>
            </a:pPr>
            <a:r>
              <a:rPr b="1" i="0" lang="en" sz="1400" u="none" cap="none" strike="noStrike">
                <a:solidFill>
                  <a:srgbClr val="000000"/>
                </a:solidFill>
                <a:latin typeface="Roboto"/>
                <a:ea typeface="Roboto"/>
                <a:cs typeface="Roboto"/>
                <a:sym typeface="Roboto"/>
              </a:rPr>
              <a:t>User Story #1</a:t>
            </a:r>
          </a:p>
          <a:p>
            <a:pPr indent="-304800" lvl="1" marL="914400" marR="0" rtl="0" algn="l">
              <a:lnSpc>
                <a:spcPct val="115000"/>
              </a:lnSpc>
              <a:spcBef>
                <a:spcPts val="0"/>
              </a:spcBef>
              <a:spcAft>
                <a:spcPts val="0"/>
              </a:spcAft>
              <a:buClr>
                <a:srgbClr val="000000"/>
              </a:buClr>
              <a:buSzPct val="100000"/>
              <a:buFont typeface="Arial"/>
              <a:buChar char="○"/>
            </a:pPr>
            <a:r>
              <a:rPr b="1" i="1" lang="en" sz="1200" u="none" cap="none" strike="noStrike">
                <a:solidFill>
                  <a:srgbClr val="000000"/>
                </a:solidFill>
                <a:latin typeface="Roboto"/>
                <a:ea typeface="Roboto"/>
                <a:cs typeface="Roboto"/>
                <a:sym typeface="Roboto"/>
              </a:rPr>
              <a:t>Wedge: </a:t>
            </a:r>
            <a:r>
              <a:rPr b="1" i="1" lang="en" sz="1200" u="none" cap="none" strike="noStrike">
                <a:solidFill>
                  <a:schemeClr val="dk1"/>
                </a:solidFill>
                <a:latin typeface="Roboto"/>
                <a:ea typeface="Roboto"/>
                <a:cs typeface="Roboto"/>
                <a:sym typeface="Roboto"/>
              </a:rPr>
              <a:t>Use sensors to help the user make a smarter purchase</a:t>
            </a:r>
          </a:p>
          <a:p>
            <a:pPr indent="-304800" lvl="1" marL="9144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Tom is not feeling well one night, and he does not know where to purchase medicine</a:t>
            </a:r>
          </a:p>
          <a:p>
            <a:pPr indent="-304800" lvl="1" marL="9144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Tom decides to go to the student center to use “My Lil HealthBot”</a:t>
            </a:r>
          </a:p>
          <a:p>
            <a:pPr indent="-304800" lvl="1" marL="9144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After a few quick prompts, ‘My Lil HealthBot’ starts to measure Tom’s biometric data using various sensors</a:t>
            </a:r>
          </a:p>
          <a:p>
            <a:pPr indent="-304800" lvl="1" marL="9144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Based on the sensor data, ‘My Lil HealthBot’ performs a quick analysis and provides recommendations</a:t>
            </a:r>
          </a:p>
          <a:p>
            <a:pPr indent="-304800" lvl="1" marL="914400" marR="0" rtl="0" algn="l">
              <a:lnSpc>
                <a:spcPct val="115000"/>
              </a:lnSpc>
              <a:spcBef>
                <a:spcPts val="0"/>
              </a:spcBef>
              <a:spcAft>
                <a:spcPts val="0"/>
              </a:spcAft>
              <a:buClr>
                <a:srgbClr val="000000"/>
              </a:buClr>
              <a:buSzPct val="100000"/>
              <a:buFont typeface="Roboto"/>
              <a:buChar char="○"/>
            </a:pPr>
            <a:r>
              <a:rPr i="0" lang="en" sz="1200" u="none" cap="none" strike="noStrike">
                <a:solidFill>
                  <a:srgbClr val="000000"/>
                </a:solidFill>
                <a:latin typeface="Roboto"/>
                <a:ea typeface="Roboto"/>
                <a:cs typeface="Roboto"/>
                <a:sym typeface="Roboto"/>
              </a:rPr>
              <a:t>Tom receives the product he selected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311700" y="481425"/>
            <a:ext cx="8520600" cy="4286100"/>
          </a:xfrm>
          <a:prstGeom prst="rect">
            <a:avLst/>
          </a:prstGeom>
          <a:noFill/>
          <a:ln>
            <a:noFill/>
          </a:ln>
        </p:spPr>
        <p:txBody>
          <a:bodyPr anchorCtr="0" anchor="t" bIns="91425" lIns="91425" rIns="91425" wrap="square" tIns="91425">
            <a:noAutofit/>
          </a:bodyPr>
          <a:lstStyle/>
          <a:p>
            <a:pPr indent="-317500" lvl="0" marL="457200" marR="0" rtl="0" algn="l">
              <a:lnSpc>
                <a:spcPct val="115000"/>
              </a:lnSpc>
              <a:spcBef>
                <a:spcPts val="0"/>
              </a:spcBef>
              <a:spcAft>
                <a:spcPts val="0"/>
              </a:spcAft>
              <a:buClr>
                <a:schemeClr val="dk1"/>
              </a:buClr>
              <a:buSzPct val="100000"/>
              <a:buFont typeface="Roboto"/>
              <a:buChar char="●"/>
            </a:pPr>
            <a:r>
              <a:rPr b="1" i="0" lang="en" sz="1400" u="none" cap="none" strike="noStrike">
                <a:solidFill>
                  <a:schemeClr val="dk1"/>
                </a:solidFill>
                <a:latin typeface="Roboto"/>
                <a:ea typeface="Roboto"/>
                <a:cs typeface="Roboto"/>
                <a:sym typeface="Roboto"/>
              </a:rPr>
              <a:t>User Story #2</a:t>
            </a:r>
          </a:p>
          <a:p>
            <a:pPr indent="-304800" lvl="1" marL="914400" marR="0" rtl="0" algn="l">
              <a:lnSpc>
                <a:spcPct val="115000"/>
              </a:lnSpc>
              <a:spcBef>
                <a:spcPts val="0"/>
              </a:spcBef>
              <a:spcAft>
                <a:spcPts val="0"/>
              </a:spcAft>
              <a:buClr>
                <a:schemeClr val="dk1"/>
              </a:buClr>
              <a:buSzPct val="100000"/>
              <a:buFont typeface="Arial"/>
              <a:buChar char="○"/>
            </a:pPr>
            <a:r>
              <a:rPr b="1" i="1" lang="en" sz="1200" u="none" cap="none" strike="noStrike">
                <a:solidFill>
                  <a:schemeClr val="dk1"/>
                </a:solidFill>
                <a:latin typeface="Roboto"/>
                <a:ea typeface="Roboto"/>
                <a:cs typeface="Roboto"/>
                <a:sym typeface="Roboto"/>
              </a:rPr>
              <a:t>Wedge: Broadcast the retailer interface to mobile devices to expedite purchases </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Tom has a headache and wants to buy Tylenol</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He goes to My Lil HealthBot in the student center to make a purchase</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Tom is surprised to find a queue waiting to use ‘My Lil HealthBot’</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‘My Lil HealthBot’ has a built-in wireless device that allows the users to access the machine interface through his or her phone</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Tom makes the purchase through his phone </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After a couple of minutes, Tom receives a notification and picks up the product from the machine</a:t>
            </a:r>
          </a:p>
          <a:p>
            <a:pPr indent="0" lvl="0" marL="457200" marR="0" rtl="0" algn="l">
              <a:lnSpc>
                <a:spcPct val="115000"/>
              </a:lnSpc>
              <a:spcBef>
                <a:spcPts val="0"/>
              </a:spcBef>
              <a:spcAft>
                <a:spcPts val="0"/>
              </a:spcAft>
              <a:buClr>
                <a:srgbClr val="000000"/>
              </a:buClr>
              <a:buFont typeface="Arial"/>
              <a:buNone/>
            </a:pPr>
            <a:r>
              <a:t/>
            </a:r>
            <a:endParaRPr i="0" sz="1200" u="none" cap="none" strike="noStrike">
              <a:solidFill>
                <a:schemeClr val="dk1"/>
              </a:solidFill>
              <a:latin typeface="Roboto"/>
              <a:ea typeface="Roboto"/>
              <a:cs typeface="Roboto"/>
              <a:sym typeface="Roboto"/>
            </a:endParaRPr>
          </a:p>
          <a:p>
            <a:pPr indent="-228600" lvl="0" marL="457200" marR="0" rtl="0" algn="l">
              <a:lnSpc>
                <a:spcPct val="115000"/>
              </a:lnSpc>
              <a:spcBef>
                <a:spcPts val="0"/>
              </a:spcBef>
              <a:spcAft>
                <a:spcPts val="0"/>
              </a:spcAft>
              <a:buClr>
                <a:schemeClr val="dk1"/>
              </a:buClr>
              <a:buFont typeface="Roboto"/>
              <a:buChar char="●"/>
            </a:pPr>
            <a:r>
              <a:rPr b="1" i="0" lang="en" u="none" cap="none" strike="noStrike">
                <a:solidFill>
                  <a:schemeClr val="dk1"/>
                </a:solidFill>
                <a:latin typeface="Roboto"/>
                <a:ea typeface="Roboto"/>
                <a:cs typeface="Roboto"/>
                <a:sym typeface="Roboto"/>
              </a:rPr>
              <a:t>User Story #3</a:t>
            </a:r>
          </a:p>
          <a:p>
            <a:pPr indent="-304800" lvl="1" marL="914400" marR="0" rtl="0" algn="l">
              <a:lnSpc>
                <a:spcPct val="115000"/>
              </a:lnSpc>
              <a:spcBef>
                <a:spcPts val="0"/>
              </a:spcBef>
              <a:spcAft>
                <a:spcPts val="0"/>
              </a:spcAft>
              <a:buClr>
                <a:schemeClr val="dk1"/>
              </a:buClr>
              <a:buSzPct val="100000"/>
              <a:buFont typeface="Arial"/>
              <a:buChar char="○"/>
            </a:pPr>
            <a:r>
              <a:rPr b="1" i="1" lang="en" sz="1200" u="none" cap="none" strike="noStrike">
                <a:solidFill>
                  <a:schemeClr val="dk1"/>
                </a:solidFill>
                <a:latin typeface="Roboto"/>
                <a:ea typeface="Roboto"/>
                <a:cs typeface="Roboto"/>
                <a:sym typeface="Roboto"/>
              </a:rPr>
              <a:t>Wedge: Help deliver products using the university’s social and technological infrastructure</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Tom is not feeling well , and he is too sick to go use ‘My Lil HealthBot,’ which is in the student center</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Tom opens up a mobile app and selects the medication he needs</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The payment is charged directly to his Cornell bursar account</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The app also matches him to another student, Lily</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Lily will help deliver Tom’s items since she lives in his vicinity</a:t>
            </a:r>
          </a:p>
          <a:p>
            <a:pPr indent="-304800" lvl="1" marL="914400" marR="0" rtl="0" algn="l">
              <a:lnSpc>
                <a:spcPct val="115000"/>
              </a:lnSpc>
              <a:spcBef>
                <a:spcPts val="0"/>
              </a:spcBef>
              <a:spcAft>
                <a:spcPts val="0"/>
              </a:spcAft>
              <a:buClr>
                <a:schemeClr val="dk1"/>
              </a:buClr>
              <a:buSzPct val="100000"/>
              <a:buFont typeface="Roboto"/>
              <a:buChar char="○"/>
            </a:pPr>
            <a:r>
              <a:rPr i="0" lang="en" sz="1200" u="none" cap="none" strike="noStrike">
                <a:solidFill>
                  <a:schemeClr val="dk1"/>
                </a:solidFill>
                <a:latin typeface="Roboto"/>
                <a:ea typeface="Roboto"/>
                <a:cs typeface="Roboto"/>
                <a:sym typeface="Roboto"/>
              </a:rPr>
              <a:t>Tom gets an estimated time of arrival from Lily and receives a notification when Lily has arrived at his dorm</a:t>
            </a:r>
          </a:p>
          <a:p>
            <a:pPr indent="0" lvl="0" marL="457200" marR="0" rtl="0" algn="l">
              <a:lnSpc>
                <a:spcPct val="115000"/>
              </a:lnSpc>
              <a:spcBef>
                <a:spcPts val="1600"/>
              </a:spcBef>
              <a:spcAft>
                <a:spcPts val="0"/>
              </a:spcAft>
              <a:buClr>
                <a:srgbClr val="000000"/>
              </a:buClr>
              <a:buFont typeface="Arial"/>
              <a:buNone/>
            </a:pPr>
            <a:r>
              <a:t/>
            </a:r>
            <a:endParaRPr b="0" i="0" sz="1200" u="none" cap="none" strike="noStrike">
              <a:solidFill>
                <a:srgbClr val="000000"/>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Font typeface="Arial"/>
              <a:buNone/>
            </a:pPr>
            <a:r>
              <a:t/>
            </a:r>
            <a:endParaRPr b="0" i="0" sz="12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840150" y="2303525"/>
            <a:ext cx="8520600" cy="841800"/>
          </a:xfrm>
          <a:prstGeom prst="rect">
            <a:avLst/>
          </a:prstGeom>
        </p:spPr>
        <p:txBody>
          <a:bodyPr anchorCtr="0" anchor="ctr" bIns="91425" lIns="91425" rIns="91425" wrap="square" tIns="91425">
            <a:noAutofit/>
          </a:bodyPr>
          <a:lstStyle/>
          <a:p>
            <a:pPr lvl="0" rtl="0">
              <a:spcBef>
                <a:spcPts val="0"/>
              </a:spcBef>
              <a:buNone/>
            </a:pPr>
            <a:r>
              <a:rPr b="1" lang="en">
                <a:latin typeface="Roboto"/>
                <a:ea typeface="Roboto"/>
                <a:cs typeface="Roboto"/>
                <a:sym typeface="Roboto"/>
              </a:rPr>
              <a:t>Updated</a:t>
            </a:r>
            <a:r>
              <a:rPr b="1" lang="en">
                <a:latin typeface="Roboto"/>
                <a:ea typeface="Roboto"/>
                <a:cs typeface="Roboto"/>
                <a:sym typeface="Roboto"/>
              </a:rPr>
              <a:t> User Stories</a:t>
            </a:r>
          </a:p>
        </p:txBody>
      </p:sp>
      <p:pic>
        <p:nvPicPr>
          <p:cNvPr id="125" name="Shape 125"/>
          <p:cNvPicPr preferRelativeResize="0"/>
          <p:nvPr/>
        </p:nvPicPr>
        <p:blipFill>
          <a:blip r:embed="rId3">
            <a:alphaModFix/>
          </a:blip>
          <a:stretch>
            <a:fillRect/>
          </a:stretch>
        </p:blipFill>
        <p:spPr>
          <a:xfrm>
            <a:off x="1879800" y="2183400"/>
            <a:ext cx="875050" cy="875050"/>
          </a:xfrm>
          <a:prstGeom prst="rect">
            <a:avLst/>
          </a:prstGeom>
          <a:noFill/>
          <a:ln>
            <a:noFill/>
          </a:ln>
        </p:spPr>
      </p:pic>
      <p:sp>
        <p:nvSpPr>
          <p:cNvPr id="126" name="Shape 126"/>
          <p:cNvSpPr/>
          <p:nvPr/>
        </p:nvSpPr>
        <p:spPr>
          <a:xfrm flipH="1">
            <a:off x="1409000" y="1762150"/>
            <a:ext cx="687300" cy="557700"/>
          </a:xfrm>
          <a:prstGeom prst="wedgeEllipseCallout">
            <a:avLst>
              <a:gd fmla="val -47644" name="adj1"/>
              <a:gd fmla="val 58701" name="adj2"/>
            </a:avLst>
          </a:prstGeom>
          <a:solidFill>
            <a:srgbClr val="EE1111">
              <a:alpha val="88850"/>
            </a:srgbClr>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txBox="1"/>
          <p:nvPr/>
        </p:nvSpPr>
        <p:spPr>
          <a:xfrm>
            <a:off x="1588250" y="1795000"/>
            <a:ext cx="328800" cy="339600"/>
          </a:xfrm>
          <a:prstGeom prst="rect">
            <a:avLst/>
          </a:prstGeom>
          <a:noFill/>
          <a:ln>
            <a:noFill/>
          </a:ln>
        </p:spPr>
        <p:txBody>
          <a:bodyPr anchorCtr="0" anchor="t" bIns="91425" lIns="91425" rIns="91425" wrap="square" tIns="91425">
            <a:noAutofit/>
          </a:bodyPr>
          <a:lstStyle/>
          <a:p>
            <a:pPr lvl="0" rtl="0">
              <a:spcBef>
                <a:spcPts val="0"/>
              </a:spcBef>
              <a:buNone/>
            </a:pPr>
            <a:r>
              <a:rPr b="1" lang="en" sz="1800">
                <a:solidFill>
                  <a:srgbClr val="FFFFFF"/>
                </a:solidFill>
                <a:latin typeface="Roboto"/>
                <a:ea typeface="Roboto"/>
                <a:cs typeface="Roboto"/>
                <a:sym typeface="Roboto"/>
              </a:rPr>
              <a:t>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792110"/>
            <a:ext cx="8520600" cy="572700"/>
          </a:xfrm>
          <a:prstGeom prst="rect">
            <a:avLst/>
          </a:prstGeom>
        </p:spPr>
        <p:txBody>
          <a:bodyPr anchorCtr="0" anchor="t" bIns="91425" lIns="91425" rIns="91425" wrap="square" tIns="91425">
            <a:noAutofit/>
          </a:bodyPr>
          <a:lstStyle/>
          <a:p>
            <a:pPr lvl="0">
              <a:spcBef>
                <a:spcPts val="0"/>
              </a:spcBef>
              <a:buNone/>
            </a:pPr>
            <a:r>
              <a:rPr b="1" lang="en">
                <a:latin typeface="Roboto"/>
                <a:ea typeface="Roboto"/>
                <a:cs typeface="Roboto"/>
                <a:sym typeface="Roboto"/>
              </a:rPr>
              <a:t>New User Stories</a:t>
            </a:r>
          </a:p>
        </p:txBody>
      </p:sp>
      <p:sp>
        <p:nvSpPr>
          <p:cNvPr id="133" name="Shape 133"/>
          <p:cNvSpPr txBox="1"/>
          <p:nvPr>
            <p:ph idx="1" type="body"/>
          </p:nvPr>
        </p:nvSpPr>
        <p:spPr>
          <a:xfrm>
            <a:off x="311700" y="1364810"/>
            <a:ext cx="8520600" cy="2898000"/>
          </a:xfrm>
          <a:prstGeom prst="rect">
            <a:avLst/>
          </a:prstGeom>
        </p:spPr>
        <p:txBody>
          <a:bodyPr anchorCtr="0" anchor="t" bIns="91425" lIns="91425" rIns="91425" wrap="square" tIns="91425">
            <a:noAutofit/>
          </a:bodyPr>
          <a:lstStyle/>
          <a:p>
            <a:pPr indent="0" lvl="0" rtl="0">
              <a:spcBef>
                <a:spcPts val="0"/>
              </a:spcBef>
              <a:spcAft>
                <a:spcPts val="0"/>
              </a:spcAft>
              <a:buNone/>
            </a:pPr>
            <a:r>
              <a:t/>
            </a:r>
            <a:endParaRPr b="1" sz="1400">
              <a:solidFill>
                <a:schemeClr val="dk1"/>
              </a:solidFill>
              <a:latin typeface="Roboto"/>
              <a:ea typeface="Roboto"/>
              <a:cs typeface="Roboto"/>
              <a:sym typeface="Roboto"/>
            </a:endParaRPr>
          </a:p>
          <a:p>
            <a:pPr indent="-317500" lvl="0" marL="457200" rtl="0">
              <a:spcBef>
                <a:spcPts val="0"/>
              </a:spcBef>
              <a:spcAft>
                <a:spcPts val="0"/>
              </a:spcAft>
              <a:buClr>
                <a:schemeClr val="dk1"/>
              </a:buClr>
              <a:buSzPct val="100000"/>
              <a:buFont typeface="Roboto"/>
            </a:pPr>
            <a:r>
              <a:rPr b="1" lang="en" sz="1400">
                <a:solidFill>
                  <a:schemeClr val="dk1"/>
                </a:solidFill>
                <a:latin typeface="Roboto"/>
                <a:ea typeface="Roboto"/>
                <a:cs typeface="Roboto"/>
                <a:sym typeface="Roboto"/>
              </a:rPr>
              <a:t>User Story #1(Updated)</a:t>
            </a:r>
          </a:p>
          <a:p>
            <a:pPr indent="-304800" lvl="1" marL="914400" rtl="0">
              <a:spcBef>
                <a:spcPts val="0"/>
              </a:spcBef>
              <a:spcAft>
                <a:spcPts val="0"/>
              </a:spcAft>
              <a:buClr>
                <a:schemeClr val="dk1"/>
              </a:buClr>
              <a:buSzPct val="100000"/>
              <a:buFont typeface="Roboto"/>
            </a:pPr>
            <a:r>
              <a:rPr b="1" i="1" lang="en" sz="1200">
                <a:solidFill>
                  <a:schemeClr val="dk1"/>
                </a:solidFill>
                <a:latin typeface="Roboto"/>
                <a:ea typeface="Roboto"/>
                <a:cs typeface="Roboto"/>
                <a:sym typeface="Roboto"/>
              </a:rPr>
              <a:t>Wedge: Use sensors </a:t>
            </a:r>
            <a:r>
              <a:rPr b="1" i="1" lang="en" sz="1200">
                <a:solidFill>
                  <a:srgbClr val="FF0000"/>
                </a:solidFill>
                <a:latin typeface="Roboto"/>
                <a:ea typeface="Roboto"/>
                <a:cs typeface="Roboto"/>
                <a:sym typeface="Roboto"/>
              </a:rPr>
              <a:t>and smart UI </a:t>
            </a:r>
            <a:r>
              <a:rPr b="1" i="1" lang="en" sz="1200">
                <a:solidFill>
                  <a:schemeClr val="dk1"/>
                </a:solidFill>
                <a:latin typeface="Roboto"/>
                <a:ea typeface="Roboto"/>
                <a:cs typeface="Roboto"/>
                <a:sym typeface="Roboto"/>
              </a:rPr>
              <a:t>to help the user make a smarter purchase </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is not feeling well one night, and he does not know where to purchase medicine</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decides to go to the student center to use “My Lil HealthBot”</a:t>
            </a:r>
          </a:p>
          <a:p>
            <a:pPr indent="-304800" lvl="1" marL="914400" rtl="0">
              <a:spcBef>
                <a:spcPts val="0"/>
              </a:spcBef>
              <a:spcAft>
                <a:spcPts val="0"/>
              </a:spcAft>
              <a:buClr>
                <a:srgbClr val="FF0000"/>
              </a:buClr>
              <a:buSzPct val="100000"/>
              <a:buFont typeface="Roboto"/>
            </a:pPr>
            <a:r>
              <a:rPr i="1" lang="en" sz="1200">
                <a:solidFill>
                  <a:srgbClr val="FF0000"/>
                </a:solidFill>
                <a:latin typeface="Roboto"/>
                <a:ea typeface="Roboto"/>
                <a:cs typeface="Roboto"/>
                <a:sym typeface="Roboto"/>
              </a:rPr>
              <a:t>Based on his profile and symptoms, “My Lil HealthBot” lists the hottest Top 10 products for him.</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After a few quick prompts, ‘My Lil HealthBot’ starts to measure Tom’s biometric data using various sensors</a:t>
            </a:r>
          </a:p>
          <a:p>
            <a:pPr indent="-304800" lvl="1" marL="914400" rtl="0">
              <a:spcBef>
                <a:spcPts val="0"/>
              </a:spcBef>
              <a:spcAft>
                <a:spcPts val="0"/>
              </a:spcAft>
              <a:buClr>
                <a:srgbClr val="FF0000"/>
              </a:buClr>
              <a:buSzPct val="100000"/>
              <a:buFont typeface="Roboto"/>
            </a:pPr>
            <a:r>
              <a:rPr i="1" lang="en" sz="1200">
                <a:solidFill>
                  <a:srgbClr val="FF0000"/>
                </a:solidFill>
                <a:latin typeface="Roboto"/>
                <a:ea typeface="Roboto"/>
                <a:cs typeface="Roboto"/>
                <a:sym typeface="Roboto"/>
              </a:rPr>
              <a:t>When waiting for result, Tom could utilize force sensor and camera to play “flappy bird” on the UI; discount will be given if Tom win the game.</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Based on the sensor data, ‘My Lil HealthBot’ performs a quick analysis and provides recommendations</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receives the product he selected</a:t>
            </a:r>
          </a:p>
          <a:p>
            <a:pPr indent="-304800" lvl="1" marL="914400" rtl="0">
              <a:spcBef>
                <a:spcPts val="0"/>
              </a:spcBef>
              <a:spcAft>
                <a:spcPts val="0"/>
              </a:spcAft>
              <a:buClr>
                <a:srgbClr val="FF0000"/>
              </a:buClr>
              <a:buSzPct val="100000"/>
              <a:buFont typeface="Roboto"/>
            </a:pPr>
            <a:r>
              <a:rPr i="1" lang="en" sz="1200">
                <a:solidFill>
                  <a:srgbClr val="FF0000"/>
                </a:solidFill>
                <a:latin typeface="Roboto"/>
                <a:ea typeface="Roboto"/>
                <a:cs typeface="Roboto"/>
                <a:sym typeface="Roboto"/>
              </a:rPr>
              <a:t>Tom has the ability to rate the product he bought last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311700" y="287100"/>
            <a:ext cx="8520600" cy="4569300"/>
          </a:xfrm>
          <a:prstGeom prst="rect">
            <a:avLst/>
          </a:prstGeom>
        </p:spPr>
        <p:txBody>
          <a:bodyPr anchorCtr="0" anchor="t" bIns="91425" lIns="91425" rIns="91425" wrap="square" tIns="91425">
            <a:noAutofit/>
          </a:bodyPr>
          <a:lstStyle/>
          <a:p>
            <a:pPr indent="-317500" lvl="0" marL="457200" rtl="0">
              <a:spcBef>
                <a:spcPts val="0"/>
              </a:spcBef>
              <a:spcAft>
                <a:spcPts val="0"/>
              </a:spcAft>
              <a:buClr>
                <a:schemeClr val="dk1"/>
              </a:buClr>
              <a:buSzPct val="100000"/>
              <a:buFont typeface="Roboto"/>
            </a:pPr>
            <a:r>
              <a:rPr b="1" lang="en" sz="1400">
                <a:solidFill>
                  <a:schemeClr val="dk1"/>
                </a:solidFill>
                <a:latin typeface="Roboto"/>
                <a:ea typeface="Roboto"/>
                <a:cs typeface="Roboto"/>
                <a:sym typeface="Roboto"/>
              </a:rPr>
              <a:t>User Story #2(Updated)</a:t>
            </a:r>
          </a:p>
          <a:p>
            <a:pPr indent="-304800" lvl="1" marL="914400" rtl="0">
              <a:spcBef>
                <a:spcPts val="0"/>
              </a:spcBef>
              <a:spcAft>
                <a:spcPts val="0"/>
              </a:spcAft>
              <a:buClr>
                <a:schemeClr val="dk1"/>
              </a:buClr>
              <a:buSzPct val="100000"/>
            </a:pPr>
            <a:r>
              <a:rPr b="1" i="1" lang="en" sz="1200">
                <a:solidFill>
                  <a:schemeClr val="dk1"/>
                </a:solidFill>
                <a:latin typeface="Roboto"/>
                <a:ea typeface="Roboto"/>
                <a:cs typeface="Roboto"/>
                <a:sym typeface="Roboto"/>
              </a:rPr>
              <a:t>Wedge: Broadcast the retailer interface to mobile devices to expedite purchases </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has a headache and wants to buy Tylenol</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He goes to My Lil HealthBot in the student center to make a purchase</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is surprised to find a queue waiting to use ‘My Lil HealthBot’, </a:t>
            </a:r>
            <a:r>
              <a:rPr i="1" lang="en" sz="1200">
                <a:solidFill>
                  <a:srgbClr val="FF0000"/>
                </a:solidFill>
                <a:latin typeface="Roboto"/>
                <a:ea typeface="Roboto"/>
                <a:cs typeface="Roboto"/>
                <a:sym typeface="Roboto"/>
              </a:rPr>
              <a:t>so Tom operated on his mobile app which had the projection of UI. </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makes the purchase through his phone</a:t>
            </a:r>
            <a:r>
              <a:rPr lang="en" sz="1200">
                <a:solidFill>
                  <a:srgbClr val="FF0000"/>
                </a:solidFill>
                <a:latin typeface="Roboto"/>
                <a:ea typeface="Roboto"/>
                <a:cs typeface="Roboto"/>
                <a:sym typeface="Roboto"/>
              </a:rPr>
              <a:t> </a:t>
            </a:r>
            <a:r>
              <a:rPr i="1" lang="en" sz="1200">
                <a:solidFill>
                  <a:srgbClr val="FF0000"/>
                </a:solidFill>
                <a:latin typeface="Roboto"/>
                <a:ea typeface="Roboto"/>
                <a:cs typeface="Roboto"/>
                <a:sym typeface="Roboto"/>
              </a:rPr>
              <a:t>with payment of his university’s bursar account or debit/ credit card.</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After a couple of minutes, Tom receives a notification and picks up the product from the machine.</a:t>
            </a:r>
          </a:p>
          <a:p>
            <a:pPr indent="0" lvl="0" rtl="0">
              <a:spcBef>
                <a:spcPts val="0"/>
              </a:spcBef>
              <a:spcAft>
                <a:spcPts val="0"/>
              </a:spcAft>
              <a:buNone/>
            </a:pPr>
            <a:r>
              <a:t/>
            </a:r>
            <a:endParaRPr sz="1200">
              <a:solidFill>
                <a:schemeClr val="dk1"/>
              </a:solidFill>
              <a:latin typeface="Roboto"/>
              <a:ea typeface="Roboto"/>
              <a:cs typeface="Roboto"/>
              <a:sym typeface="Roboto"/>
            </a:endParaRPr>
          </a:p>
          <a:p>
            <a:pPr indent="-317500" lvl="0" marL="457200" rtl="0">
              <a:spcBef>
                <a:spcPts val="0"/>
              </a:spcBef>
              <a:spcAft>
                <a:spcPts val="0"/>
              </a:spcAft>
              <a:buClr>
                <a:schemeClr val="dk1"/>
              </a:buClr>
              <a:buSzPct val="100000"/>
              <a:buFont typeface="Roboto"/>
            </a:pPr>
            <a:r>
              <a:rPr b="1" lang="en" sz="1400">
                <a:solidFill>
                  <a:schemeClr val="dk1"/>
                </a:solidFill>
                <a:latin typeface="Roboto"/>
                <a:ea typeface="Roboto"/>
                <a:cs typeface="Roboto"/>
                <a:sym typeface="Roboto"/>
              </a:rPr>
              <a:t>User Story #3(Updated)</a:t>
            </a:r>
          </a:p>
          <a:p>
            <a:pPr indent="-304800" lvl="1" marL="914400" rtl="0">
              <a:spcBef>
                <a:spcPts val="0"/>
              </a:spcBef>
              <a:spcAft>
                <a:spcPts val="0"/>
              </a:spcAft>
              <a:buClr>
                <a:schemeClr val="dk1"/>
              </a:buClr>
              <a:buSzPct val="100000"/>
            </a:pPr>
            <a:r>
              <a:rPr b="1" i="1" lang="en" sz="1200">
                <a:solidFill>
                  <a:schemeClr val="dk1"/>
                </a:solidFill>
                <a:latin typeface="Roboto"/>
                <a:ea typeface="Roboto"/>
                <a:cs typeface="Roboto"/>
                <a:sym typeface="Roboto"/>
              </a:rPr>
              <a:t>Wedge: Help deliver products using the university’s social and technological infrastructure</a:t>
            </a:r>
            <a:r>
              <a:rPr b="1" i="1" lang="en" sz="1200">
                <a:solidFill>
                  <a:srgbClr val="FF0000"/>
                </a:solidFill>
                <a:latin typeface="Roboto"/>
                <a:ea typeface="Roboto"/>
                <a:cs typeface="Roboto"/>
                <a:sym typeface="Roboto"/>
              </a:rPr>
              <a:t> or university employee</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is not feeling well , and he is too sick to go use ‘My Lil HealthBot,’ which is in the student center</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opens up a mobile app and selects the medication he needs</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The payment is charged directly to his Cornell bursar account</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The app also matches him to another student, Lily</a:t>
            </a:r>
          </a:p>
          <a:p>
            <a:pPr indent="-304800" lvl="1" marL="914400" rtl="0">
              <a:spcBef>
                <a:spcPts val="0"/>
              </a:spcBef>
              <a:spcAft>
                <a:spcPts val="0"/>
              </a:spcAft>
              <a:buClr>
                <a:srgbClr val="FF0000"/>
              </a:buClr>
              <a:buSzPct val="100000"/>
              <a:buFont typeface="Roboto"/>
            </a:pPr>
            <a:r>
              <a:rPr i="1" lang="en" sz="1200">
                <a:solidFill>
                  <a:srgbClr val="FF0000"/>
                </a:solidFill>
                <a:latin typeface="Roboto"/>
                <a:ea typeface="Roboto"/>
                <a:cs typeface="Roboto"/>
                <a:sym typeface="Roboto"/>
              </a:rPr>
              <a:t>Lily is a contract employee of “My Lil HealthBot” and acts more professional. She could make every delivery right on time and gives the patients some useful suggestions according to their situation.</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Lily will help deliver Tom’s items since she lives in his vicinity</a:t>
            </a:r>
          </a:p>
          <a:p>
            <a:pPr indent="-304800" lvl="1" marL="914400" rtl="0">
              <a:spcBef>
                <a:spcPts val="0"/>
              </a:spcBef>
              <a:spcAft>
                <a:spcPts val="0"/>
              </a:spcAft>
              <a:buClr>
                <a:schemeClr val="dk1"/>
              </a:buClr>
              <a:buSzPct val="100000"/>
              <a:buFont typeface="Roboto"/>
            </a:pPr>
            <a:r>
              <a:rPr lang="en" sz="1200">
                <a:solidFill>
                  <a:schemeClr val="dk1"/>
                </a:solidFill>
                <a:latin typeface="Roboto"/>
                <a:ea typeface="Roboto"/>
                <a:cs typeface="Roboto"/>
                <a:sym typeface="Roboto"/>
              </a:rPr>
              <a:t>Tom gets an estimated time of arrival from Lily and receives a notification when Lily has arrived at his dorm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1075000" y="2303525"/>
            <a:ext cx="8520600" cy="841800"/>
          </a:xfrm>
          <a:prstGeom prst="rect">
            <a:avLst/>
          </a:prstGeom>
        </p:spPr>
        <p:txBody>
          <a:bodyPr anchorCtr="0" anchor="ctr" bIns="91425" lIns="91425" rIns="91425" wrap="square" tIns="91425">
            <a:noAutofit/>
          </a:bodyPr>
          <a:lstStyle/>
          <a:p>
            <a:pPr lvl="0">
              <a:spcBef>
                <a:spcPts val="0"/>
              </a:spcBef>
              <a:buClr>
                <a:srgbClr val="000000"/>
              </a:buClr>
              <a:buSzPct val="30555"/>
              <a:buFont typeface="Arial"/>
              <a:buNone/>
            </a:pPr>
            <a:r>
              <a:rPr b="1" lang="en">
                <a:latin typeface="Roboto"/>
                <a:ea typeface="Roboto"/>
                <a:cs typeface="Roboto"/>
                <a:sym typeface="Roboto"/>
              </a:rPr>
              <a:t>Narrative </a:t>
            </a:r>
          </a:p>
          <a:p>
            <a:pPr lvl="0">
              <a:spcBef>
                <a:spcPts val="0"/>
              </a:spcBef>
              <a:buClr>
                <a:srgbClr val="000000"/>
              </a:buClr>
              <a:buSzPct val="30555"/>
              <a:buFont typeface="Arial"/>
              <a:buNone/>
            </a:pPr>
            <a:r>
              <a:rPr b="1" lang="en">
                <a:latin typeface="Roboto"/>
                <a:ea typeface="Roboto"/>
                <a:cs typeface="Roboto"/>
                <a:sym typeface="Roboto"/>
              </a:rPr>
              <a:t>+</a:t>
            </a:r>
          </a:p>
          <a:p>
            <a:pPr lvl="0" rtl="0">
              <a:spcBef>
                <a:spcPts val="0"/>
              </a:spcBef>
              <a:buClr>
                <a:srgbClr val="000000"/>
              </a:buClr>
              <a:buSzPct val="30555"/>
              <a:buFont typeface="Arial"/>
              <a:buNone/>
            </a:pPr>
            <a:r>
              <a:rPr b="1" lang="en">
                <a:latin typeface="Roboto"/>
                <a:ea typeface="Roboto"/>
                <a:cs typeface="Roboto"/>
                <a:sym typeface="Roboto"/>
              </a:rPr>
              <a:t>Team Sketch Solutions </a:t>
            </a:r>
          </a:p>
        </p:txBody>
      </p:sp>
      <p:pic>
        <p:nvPicPr>
          <p:cNvPr id="144" name="Shape 144"/>
          <p:cNvPicPr preferRelativeResize="0"/>
          <p:nvPr/>
        </p:nvPicPr>
        <p:blipFill>
          <a:blip r:embed="rId3">
            <a:alphaModFix/>
          </a:blip>
          <a:stretch>
            <a:fillRect/>
          </a:stretch>
        </p:blipFill>
        <p:spPr>
          <a:xfrm>
            <a:off x="1879800" y="2183400"/>
            <a:ext cx="875050" cy="875050"/>
          </a:xfrm>
          <a:prstGeom prst="rect">
            <a:avLst/>
          </a:prstGeom>
          <a:noFill/>
          <a:ln>
            <a:noFill/>
          </a:ln>
        </p:spPr>
      </p:pic>
      <p:sp>
        <p:nvSpPr>
          <p:cNvPr id="145" name="Shape 145"/>
          <p:cNvSpPr/>
          <p:nvPr/>
        </p:nvSpPr>
        <p:spPr>
          <a:xfrm flipH="1">
            <a:off x="1409000" y="1762150"/>
            <a:ext cx="687300" cy="557700"/>
          </a:xfrm>
          <a:prstGeom prst="wedgeEllipseCallout">
            <a:avLst>
              <a:gd fmla="val -47644" name="adj1"/>
              <a:gd fmla="val 58701" name="adj2"/>
            </a:avLst>
          </a:prstGeom>
          <a:solidFill>
            <a:srgbClr val="EE1111">
              <a:alpha val="88850"/>
            </a:srgb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txBox="1"/>
          <p:nvPr/>
        </p:nvSpPr>
        <p:spPr>
          <a:xfrm>
            <a:off x="1588250" y="1795000"/>
            <a:ext cx="328800" cy="339600"/>
          </a:xfrm>
          <a:prstGeom prst="rect">
            <a:avLst/>
          </a:prstGeom>
          <a:noFill/>
          <a:ln>
            <a:noFill/>
          </a:ln>
        </p:spPr>
        <p:txBody>
          <a:bodyPr anchorCtr="0" anchor="t" bIns="91425" lIns="91425" rIns="91425" wrap="square" tIns="91425">
            <a:noAutofit/>
          </a:bodyPr>
          <a:lstStyle/>
          <a:p>
            <a:pPr lvl="0" rtl="0">
              <a:spcBef>
                <a:spcPts val="0"/>
              </a:spcBef>
              <a:buNone/>
            </a:pPr>
            <a:r>
              <a:rPr b="1" lang="en" sz="1800">
                <a:solidFill>
                  <a:srgbClr val="FFFFFF"/>
                </a:solidFill>
                <a:latin typeface="Roboto"/>
                <a:ea typeface="Roboto"/>
                <a:cs typeface="Roboto"/>
                <a:sym typeface="Roboto"/>
              </a:rPr>
              <a:t>3</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