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8567s" initials="p" lastIdx="1" clrIdx="0">
    <p:extLst>
      <p:ext uri="{19B8F6BF-5375-455C-9EA6-DF929625EA0E}">
        <p15:presenceInfo xmlns:p15="http://schemas.microsoft.com/office/powerpoint/2012/main" userId="S::pat8567s@hochschulecoburg.onmicrosoft.com::921664ae-d52c-4808-9760-fc42090338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88D4B554-B603-4EB4-82FF-1FC373163983}"/>
              </a:ext>
            </a:extLst>
          </p:cNvPr>
          <p:cNvSpPr/>
          <p:nvPr userDrawn="1"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4800" y="892080"/>
            <a:ext cx="8808120" cy="5652000"/>
          </a:xfrm>
          <a:prstGeom prst="rect">
            <a:avLst/>
          </a:prstGeom>
          <a:gradFill rotWithShape="0">
            <a:gsLst>
              <a:gs pos="43000">
                <a:srgbClr val="F2F2F2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34800" y="6545160"/>
            <a:ext cx="8808120" cy="362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Grafik 10" descr="Logo_HS_deutsch_RGB.png"/>
          <p:cNvPicPr/>
          <p:nvPr/>
        </p:nvPicPr>
        <p:blipFill>
          <a:blip r:embed="rId14"/>
          <a:stretch/>
        </p:blipFill>
        <p:spPr>
          <a:xfrm>
            <a:off x="323640" y="241560"/>
            <a:ext cx="2518920" cy="4500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5AC699E-2CC7-4B9A-9C07-BE8545C5FF44}"/>
              </a:ext>
            </a:extLst>
          </p:cNvPr>
          <p:cNvSpPr/>
          <p:nvPr userDrawn="1"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2A61C95-99B5-402D-B98A-7B7682520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B9FF-0965-4E0D-8E96-1FCB5EE69BFF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4259B69-AFA9-4109-A0E1-64726BE1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34800" y="892080"/>
            <a:ext cx="8808120" cy="5652000"/>
          </a:xfrm>
          <a:prstGeom prst="rect">
            <a:avLst/>
          </a:prstGeom>
          <a:gradFill rotWithShape="0">
            <a:gsLst>
              <a:gs pos="43000">
                <a:srgbClr val="F2F2F2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34800" y="6545160"/>
            <a:ext cx="8808120" cy="362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3" name="Grafik 10" descr="Logo_HS_deutsch_RGB.png"/>
          <p:cNvPicPr/>
          <p:nvPr/>
        </p:nvPicPr>
        <p:blipFill>
          <a:blip r:embed="rId14"/>
          <a:stretch/>
        </p:blipFill>
        <p:spPr>
          <a:xfrm>
            <a:off x="323640" y="241560"/>
            <a:ext cx="2518920" cy="45000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4000" y="2163600"/>
            <a:ext cx="7857000" cy="14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54000" y="3765600"/>
            <a:ext cx="7860240" cy="18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2000" b="1" strike="noStrike" spc="-1">
                <a:solidFill>
                  <a:srgbClr val="6A6D70"/>
                </a:solidFill>
                <a:latin typeface="Arial"/>
                <a:ea typeface="DejaVu Sans"/>
              </a:rPr>
              <a:t>Kommunikation zwischen Master &amp; Slave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844977-7BB7-4B03-A1F2-B0921AEFDD0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2CE5FE55-B524-4298-A3D2-F12746FB1BC3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Library zur Kommunikation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008000" y="2382120"/>
            <a:ext cx="734400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1" strike="noStrike" spc="-1" dirty="0" err="1">
                <a:latin typeface="Arial"/>
              </a:rPr>
              <a:t>CheckSnapclientStatus</a:t>
            </a:r>
            <a:endParaRPr lang="de-DE" sz="1800" b="1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Prüft, ob eine Anforderung vorliegt, den </a:t>
            </a:r>
            <a:r>
              <a:rPr lang="de-DE" sz="1800" b="0" strike="noStrike" spc="-1" dirty="0" err="1">
                <a:latin typeface="Arial"/>
              </a:rPr>
              <a:t>Snapclient</a:t>
            </a:r>
            <a:r>
              <a:rPr lang="de-DE" sz="1800" b="0" strike="noStrike" spc="-1" dirty="0">
                <a:latin typeface="Arial"/>
              </a:rPr>
              <a:t> zu aktivieren</a:t>
            </a:r>
            <a:endParaRPr lang="de-DE" sz="1800" b="1" strike="noStrike" spc="-1" dirty="0">
              <a:latin typeface="Arial"/>
            </a:endParaRPr>
          </a:p>
          <a:p>
            <a:endParaRPr lang="de-DE" sz="1800" b="1" strike="noStrike" spc="-1" dirty="0">
              <a:latin typeface="Arial"/>
            </a:endParaRPr>
          </a:p>
          <a:p>
            <a:r>
              <a:rPr lang="de-DE" sz="1800" b="1" strike="noStrike" spc="-1" dirty="0" err="1">
                <a:latin typeface="Arial"/>
              </a:rPr>
              <a:t>On_message</a:t>
            </a:r>
            <a:endParaRPr lang="de-DE" sz="1800" b="1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Event; wird bei eingehender Nachricht aufgerufen und initiiert Ein-/Ausschaltvorgänge (</a:t>
            </a:r>
            <a:r>
              <a:rPr lang="de-DE" sz="1800" b="0" strike="noStrike" spc="-1" dirty="0" err="1">
                <a:latin typeface="Arial"/>
              </a:rPr>
              <a:t>threadsafe</a:t>
            </a:r>
            <a:r>
              <a:rPr lang="de-DE" sz="1800" b="0" strike="noStrike" spc="-1" dirty="0">
                <a:latin typeface="Arial"/>
              </a:rPr>
              <a:t>)</a:t>
            </a:r>
            <a:endParaRPr lang="de-DE" sz="1800" b="1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1" strike="noStrike" spc="-1" dirty="0">
              <a:latin typeface="Arial"/>
            </a:endParaRPr>
          </a:p>
          <a:p>
            <a:r>
              <a:rPr lang="de-DE" sz="1800" b="1" strike="noStrike" spc="-1" dirty="0">
                <a:latin typeface="Arial"/>
              </a:rPr>
              <a:t>Restliche Methoden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Benachrichtigende Zwecke</a:t>
            </a:r>
            <a:endParaRPr lang="de-DE" sz="1800" b="1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50134E9F-70B8-4287-8480-99A21B05FA26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D1535D1F-FA67-4338-9DA3-267A2695B432}"/>
              </a:ext>
            </a:extLst>
          </p:cNvPr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844977-7BB7-4B03-A1F2-B0921AEFDD0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C038622B-6B13-4AA7-BC12-15BBB524C839}"/>
              </a:ext>
            </a:extLst>
          </p:cNvPr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DCD3D98E-4932-4052-A4BD-E044D965D03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FF4AF27F-CDE1-43EE-8CB0-56A8386E5426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34125269-2B69-4CF0-B0D0-63ABBFF258F4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44000" y="792000"/>
            <a:ext cx="8999640" cy="5759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Grafik 141"/>
          <p:cNvPicPr/>
          <p:nvPr/>
        </p:nvPicPr>
        <p:blipFill>
          <a:blip r:embed="rId2"/>
          <a:stretch/>
        </p:blipFill>
        <p:spPr>
          <a:xfrm>
            <a:off x="1105200" y="638280"/>
            <a:ext cx="6933600" cy="5581080"/>
          </a:xfrm>
          <a:prstGeom prst="rect">
            <a:avLst/>
          </a:prstGeom>
          <a:ln>
            <a:noFill/>
          </a:ln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091C6693-CF4C-4AC5-9518-5CFFB5683246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16000" y="878889"/>
            <a:ext cx="8927640" cy="56727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Grafik 144"/>
          <p:cNvPicPr/>
          <p:nvPr/>
        </p:nvPicPr>
        <p:blipFill>
          <a:blip r:embed="rId2"/>
          <a:stretch/>
        </p:blipFill>
        <p:spPr>
          <a:xfrm>
            <a:off x="2522880" y="1266120"/>
            <a:ext cx="4313880" cy="5170191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CE132FD4-4E91-44BF-926E-DA8812FD4903}"/>
              </a:ext>
            </a:extLst>
          </p:cNvPr>
          <p:cNvSpPr/>
          <p:nvPr/>
        </p:nvSpPr>
        <p:spPr>
          <a:xfrm>
            <a:off x="954000" y="628625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b="1" spc="-1" dirty="0" err="1">
                <a:solidFill>
                  <a:srgbClr val="6A6D70"/>
                </a:solidFill>
                <a:latin typeface="Arial"/>
                <a:ea typeface="DejaVu Sans"/>
              </a:rPr>
              <a:t>Cleanup</a:t>
            </a:r>
            <a:r>
              <a:rPr lang="de-DE" b="1" spc="-1" dirty="0">
                <a:solidFill>
                  <a:srgbClr val="6A6D70"/>
                </a:solidFill>
                <a:latin typeface="Arial"/>
                <a:ea typeface="DejaVu Sans"/>
              </a:rPr>
              <a:t> bei Programmbeendigung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619302E3-7F06-4A3E-8018-FF6783A3852E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2B8682F-BABF-4AB9-899B-4C94B6671387}"/>
              </a:ext>
            </a:extLst>
          </p:cNvPr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844977-7BB7-4B03-A1F2-B0921AEFDD0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07A9E328-0AAE-4B7E-A44C-1D8530F08FCA}"/>
              </a:ext>
            </a:extLst>
          </p:cNvPr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DCD3D98E-4932-4052-A4BD-E044D965D03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Gliederung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1512000" y="2346355"/>
            <a:ext cx="6408000" cy="3521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1" strike="noStrike" spc="-1" dirty="0">
                <a:latin typeface="Calibri"/>
              </a:rPr>
              <a:t>Master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spc="-1" dirty="0">
                <a:latin typeface="Calibri"/>
              </a:rPr>
              <a:t>- Funktionsweise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- Initialisierungsvorgang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spc="-1" dirty="0">
                <a:latin typeface="Calibri"/>
              </a:rPr>
              <a:t>- Programmablauf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1" strike="noStrike" spc="-1" dirty="0">
                <a:latin typeface="Calibri"/>
              </a:rPr>
              <a:t>Slave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- Aufbau der Konfigurationsdatei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spc="-1" dirty="0">
                <a:latin typeface="Calibri"/>
              </a:rPr>
              <a:t>- Library zur Kommunikation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- Programmablauf und Programmbeendigung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endParaRPr lang="de-DE" sz="1600" b="0" strike="noStrike" spc="-1" dirty="0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629D61-8237-4ADF-851D-FA5AEE942F9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5A2C65F7-DC3A-4938-BD14-FAF2772D95E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Funktionsweise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1512000" y="2781359"/>
            <a:ext cx="6408000" cy="158645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Lädt Konfiguration aus </a:t>
            </a:r>
            <a:r>
              <a:rPr lang="de-DE" sz="1600" b="0" strike="noStrike" spc="-1" dirty="0" err="1">
                <a:latin typeface="Calibri"/>
              </a:rPr>
              <a:t>Ini</a:t>
            </a:r>
            <a:r>
              <a:rPr lang="de-DE" sz="1600" b="0" strike="noStrike" spc="-1" dirty="0">
                <a:latin typeface="Calibri"/>
              </a:rPr>
              <a:t>-Datei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Startet </a:t>
            </a:r>
            <a:r>
              <a:rPr lang="de-DE" sz="1600" b="0" strike="noStrike" spc="-1" dirty="0" err="1">
                <a:latin typeface="Calibri"/>
              </a:rPr>
              <a:t>MQTT</a:t>
            </a:r>
            <a:r>
              <a:rPr lang="de-DE" sz="1600" b="0" strike="noStrike" spc="-1" dirty="0">
                <a:latin typeface="Calibri"/>
              </a:rPr>
              <a:t>-Broker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Betreibt </a:t>
            </a:r>
            <a:r>
              <a:rPr lang="de-DE" sz="1600" b="0" strike="noStrike" spc="-1" dirty="0" err="1">
                <a:latin typeface="Calibri"/>
              </a:rPr>
              <a:t>Volumio</a:t>
            </a:r>
            <a:r>
              <a:rPr lang="de-DE" sz="1600" b="0" strike="noStrike" spc="-1" dirty="0">
                <a:latin typeface="Calibri"/>
              </a:rPr>
              <a:t> zum Musikstreaming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de-DE" sz="1600" b="0" strike="noStrike" spc="-1" dirty="0">
                <a:latin typeface="Calibri"/>
              </a:rPr>
              <a:t>=&gt; Verteilt Audiostreams an mehrere Clients mittels </a:t>
            </a:r>
            <a:r>
              <a:rPr lang="de-DE" sz="1600" b="0" strike="noStrike" spc="-1" dirty="0" err="1">
                <a:latin typeface="Calibri"/>
              </a:rPr>
              <a:t>Snapserver</a:t>
            </a:r>
            <a:endParaRPr lang="de-DE" sz="1600" b="0" strike="noStrike" spc="-1" dirty="0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2357A9DE-CCEF-451B-B836-EC76D75EC565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8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316E3CFC-FA01-4D87-837C-83DCBD1853D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9FB9490-650C-40D3-909F-5BDABBACAB06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Funktionsweise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216000" y="792000"/>
            <a:ext cx="8928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Grafik 98"/>
          <p:cNvPicPr/>
          <p:nvPr/>
        </p:nvPicPr>
        <p:blipFill>
          <a:blip r:embed="rId2"/>
          <a:stretch/>
        </p:blipFill>
        <p:spPr>
          <a:xfrm>
            <a:off x="3806640" y="1368000"/>
            <a:ext cx="1629000" cy="4703400"/>
          </a:xfrm>
          <a:prstGeom prst="rect">
            <a:avLst/>
          </a:prstGeom>
          <a:ln>
            <a:noFill/>
          </a:ln>
        </p:spPr>
      </p:pic>
      <p:sp>
        <p:nvSpPr>
          <p:cNvPr id="100" name="CustomShape 7"/>
          <p:cNvSpPr/>
          <p:nvPr/>
        </p:nvSpPr>
        <p:spPr>
          <a:xfrm>
            <a:off x="956160" y="11242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954000" y="60768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 - Initialisierung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F4C07C8-2AE8-454E-9846-FB6B10DBDBA7}"/>
              </a:ext>
            </a:extLst>
          </p:cNvPr>
          <p:cNvSpPr/>
          <p:nvPr/>
        </p:nvSpPr>
        <p:spPr>
          <a:xfrm>
            <a:off x="2237077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46CB7AE1-1E2C-48B5-86BD-E249A9BF379F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1BACDBEF-40D4-4D03-A514-A65E0CD48A9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956160" y="159840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>
                <a:solidFill>
                  <a:srgbClr val="6A6D70"/>
                </a:solidFill>
                <a:latin typeface="Arial"/>
                <a:ea typeface="DejaVu Sans"/>
              </a:rPr>
              <a:t>Funktionsweise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216000" y="792000"/>
            <a:ext cx="8928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956160" y="11242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954000" y="60768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Master - Ablauf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026" y="1153800"/>
            <a:ext cx="6611948" cy="5261040"/>
          </a:xfrm>
          <a:prstGeom prst="rect">
            <a:avLst/>
          </a:prstGeom>
          <a:ln>
            <a:noFill/>
          </a:ln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A40E6F52-5A1F-4AE4-BDD0-D6F4B658FBD3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"/>
          <p:cNvGraphicFramePr/>
          <p:nvPr>
            <p:extLst>
              <p:ext uri="{D42A27DB-BD31-4B8C-83A1-F6EECF244321}">
                <p14:modId xmlns:p14="http://schemas.microsoft.com/office/powerpoint/2010/main" val="2299468778"/>
              </p:ext>
            </p:extLst>
          </p:nvPr>
        </p:nvGraphicFramePr>
        <p:xfrm>
          <a:off x="1043640" y="3252240"/>
          <a:ext cx="7560360" cy="2108160"/>
        </p:xfrm>
        <a:graphic>
          <a:graphicData uri="http://schemas.openxmlformats.org/drawingml/2006/table">
            <a:tbl>
              <a:tblPr/>
              <a:tblGrid>
                <a:gridCol w="18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Parameter</a:t>
                      </a:r>
                      <a:endParaRPr lang="de-DE" sz="18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Beschreibung</a:t>
                      </a:r>
                      <a:endParaRPr lang="de-DE" sz="18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Werte</a:t>
                      </a:r>
                      <a:endParaRPr lang="de-DE" sz="18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Beispiel</a:t>
                      </a:r>
                      <a:endParaRPr lang="de-DE" sz="18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streamingtopic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MQTT-Topic in das ggf. Streamkommandos geschickt werden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MQTT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-Topic, </a:t>
                      </a: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streamingtopic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smartaudio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broker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Definiert den Master mit dem MQTT-Broker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IP/Hostname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broker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volumiomaster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Sensorid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MQTT-Topic in das die Sensorwerte geschrieben werden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MQTT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-Topic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sensorid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smartaudio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de-DE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" name="CustomShape 2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CF2F176C-6929-4C05-8DD2-F5504C0C2E81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DCD3D98E-4932-4052-A4BD-E044D965D03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Aufbau der Konfigurationsdatei config.ini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068480" y="2205000"/>
            <a:ext cx="46112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Slave kommuniziert über selbstgeschriebene Library</a:t>
            </a:r>
            <a:endParaRPr lang="de-DE" sz="1600" b="0" strike="noStrike" spc="-1" dirty="0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Liest die Konfiguration aus der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Ini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-Datei („config.ini“)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FB550626-1A5B-4FBA-897D-9CC65CFD8872}"/>
              </a:ext>
            </a:extLst>
          </p:cNvPr>
          <p:cNvSpPr/>
          <p:nvPr/>
        </p:nvSpPr>
        <p:spPr>
          <a:xfrm>
            <a:off x="2235240" y="6563496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25007775-3CDE-4B34-9357-274003F485BD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AF783AD8-5287-4E9E-938F-81E3432102EB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Library zur Kommunikation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1051920" y="2205000"/>
            <a:ext cx="1802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Communication.h: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4" name="Grafik 7"/>
          <p:cNvPicPr/>
          <p:nvPr/>
        </p:nvPicPr>
        <p:blipFill>
          <a:blip r:embed="rId2"/>
          <a:srcRect t="48821"/>
          <a:stretch/>
        </p:blipFill>
        <p:spPr>
          <a:xfrm>
            <a:off x="1328400" y="2838600"/>
            <a:ext cx="7111440" cy="2876040"/>
          </a:xfrm>
          <a:prstGeom prst="rect">
            <a:avLst/>
          </a:prstGeom>
          <a:ln>
            <a:noFill/>
          </a:ln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855B1E82-5B7E-476B-A108-147A6F4D5537}"/>
              </a:ext>
            </a:extLst>
          </p:cNvPr>
          <p:cNvSpPr/>
          <p:nvPr/>
        </p:nvSpPr>
        <p:spPr>
          <a:xfrm>
            <a:off x="2235600" y="6557162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54878C3F-AF64-4D4A-8F3C-EDC4A884E9B7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F2D50215-6AF7-4E4D-BF47-51FEB0EE6C52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Library zur Kommunikation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02640" y="2205000"/>
            <a:ext cx="834444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Communication[.h/.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cpp</a:t>
            </a:r>
            <a:r>
              <a:rPr lang="de-DE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], kurzgesagt:</a:t>
            </a:r>
            <a:endParaRPr lang="de-DE" sz="1600" b="0" strike="noStrike" spc="-1" dirty="0">
              <a:latin typeface="Calibri"/>
            </a:endParaRPr>
          </a:p>
          <a:p>
            <a:pPr marL="743040" lvl="1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Methoden, welche die Kommunikation mit dem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MQTT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Broker bzw. dem Master ermöglichen</a:t>
            </a:r>
            <a:endParaRPr lang="de-DE" sz="1600" b="0" strike="noStrike" spc="-1" dirty="0">
              <a:latin typeface="Calibri"/>
            </a:endParaRPr>
          </a:p>
          <a:p>
            <a:pPr marL="743040" lvl="1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Falls gewünscht, agiert der Client als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Streaminggerät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und leitet den Audiostream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 die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Bluetoothbox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weiter</a:t>
            </a:r>
            <a:endParaRPr lang="de-DE" sz="1600" b="0" strike="noStrike" spc="-1" dirty="0">
              <a:latin typeface="Calibri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6D92A28E-4FE7-4C68-A1BE-F85683BCC1DC}"/>
              </a:ext>
            </a:extLst>
          </p:cNvPr>
          <p:cNvSpPr/>
          <p:nvPr/>
        </p:nvSpPr>
        <p:spPr>
          <a:xfrm>
            <a:off x="2235600" y="6557162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54000" y="1599480"/>
            <a:ext cx="786024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6A6D70"/>
                </a:solidFill>
                <a:latin typeface="Arial"/>
                <a:ea typeface="DejaVu Sans"/>
              </a:rPr>
              <a:t>Library zur Kommunikation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54000" y="1153800"/>
            <a:ext cx="786240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Audio Slave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1008000" y="2382120"/>
            <a:ext cx="7344000" cy="316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1" strike="noStrike" spc="-1">
                <a:latin typeface="Arial"/>
              </a:rPr>
              <a:t>SAInitializeIni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Initialisiert den Ini-Parser bzw. liest aktuelle Konfiguration aus „config.ini“</a:t>
            </a:r>
            <a:br/>
            <a:r>
              <a:rPr lang="de-DE" sz="1800" b="0" strike="noStrike" spc="-1">
                <a:latin typeface="Arial"/>
              </a:rPr>
              <a:t> </a:t>
            </a:r>
            <a:endParaRPr lang="de-DE" sz="1800" b="1" strike="noStrike" spc="-1">
              <a:latin typeface="Arial"/>
            </a:endParaRPr>
          </a:p>
          <a:p>
            <a:r>
              <a:rPr lang="de-DE" sz="1800" b="1" strike="noStrike" spc="-1">
                <a:latin typeface="Arial"/>
              </a:rPr>
              <a:t>SAInitializeMQTT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Initialisiert die Kommunikation mit dem MQTT-Broker</a:t>
            </a:r>
            <a:endParaRPr lang="de-DE" sz="1800" b="1" strike="noStrike" spc="-1">
              <a:latin typeface="Arial"/>
            </a:endParaRPr>
          </a:p>
          <a:p>
            <a:endParaRPr lang="de-DE" sz="1800" b="1" strike="noStrike" spc="-1">
              <a:latin typeface="Arial"/>
            </a:endParaRPr>
          </a:p>
          <a:p>
            <a:r>
              <a:rPr lang="de-DE" sz="1800" b="1" strike="noStrike" spc="-1">
                <a:latin typeface="Arial"/>
              </a:rPr>
              <a:t>SASubscribeToTopic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Einschreiben in ein MQTT-Topic</a:t>
            </a:r>
            <a:endParaRPr lang="de-DE" sz="1800" b="1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1" strike="noStrike" spc="-1">
              <a:latin typeface="Arial"/>
            </a:endParaRPr>
          </a:p>
          <a:p>
            <a:r>
              <a:rPr lang="de-DE" sz="1800" b="1" strike="noStrike" spc="-1">
                <a:latin typeface="Arial"/>
              </a:rPr>
              <a:t>SASendMessage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Nachricht per MQTT versenden</a:t>
            </a:r>
            <a:endParaRPr lang="de-DE" sz="1800" b="1" strike="noStrike" spc="-1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81673A80-787F-4A80-ABF7-B6DC8C2CAD78}"/>
              </a:ext>
            </a:extLst>
          </p:cNvPr>
          <p:cNvSpPr/>
          <p:nvPr/>
        </p:nvSpPr>
        <p:spPr>
          <a:xfrm>
            <a:off x="2235600" y="6566040"/>
            <a:ext cx="5736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000" b="0" strike="noStrike" spc="-1" dirty="0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DD65041A-F8E7-4772-A6E6-37FFB0F4EC76}"/>
              </a:ext>
            </a:extLst>
          </p:cNvPr>
          <p:cNvSpPr/>
          <p:nvPr/>
        </p:nvSpPr>
        <p:spPr>
          <a:xfrm>
            <a:off x="954000" y="6566040"/>
            <a:ext cx="10519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</a:pPr>
            <a:fld id="{D2844977-7BB7-4B03-A1F2-B0921AEFDD00}" type="datetime1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27.08.2020</a:t>
            </a:fld>
            <a:endParaRPr lang="de-DE" sz="10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9BD012-9914-4E1C-9254-2161956B02A2}"/>
              </a:ext>
            </a:extLst>
          </p:cNvPr>
          <p:cNvSpPr/>
          <p:nvPr/>
        </p:nvSpPr>
        <p:spPr>
          <a:xfrm>
            <a:off x="8201520" y="6566040"/>
            <a:ext cx="6127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algn="r">
              <a:lnSpc>
                <a:spcPct val="100000"/>
              </a:lnSpc>
            </a:pPr>
            <a:fld id="{DCD3D98E-4932-4052-A4BD-E044D965D03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Praesentationsvorlage_4_3</Template>
  <TotalTime>0</TotalTime>
  <Words>330</Words>
  <Application>Microsoft Office PowerPoint</Application>
  <PresentationFormat>Bildschirmpräsentation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Coburg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Margareta Bögelein</dc:creator>
  <dc:description/>
  <cp:lastModifiedBy>pat8567s</cp:lastModifiedBy>
  <cp:revision>97</cp:revision>
  <dcterms:created xsi:type="dcterms:W3CDTF">2013-06-21T13:09:35Z</dcterms:created>
  <dcterms:modified xsi:type="dcterms:W3CDTF">2020-08-27T14:59:21Z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Hochschule Coburg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