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3">
          <p15:clr>
            <a:srgbClr val="A4A3A4"/>
          </p15:clr>
        </p15:guide>
        <p15:guide id="2" orient="horz" pos="3893">
          <p15:clr>
            <a:srgbClr val="A4A3A4"/>
          </p15:clr>
        </p15:guide>
        <p15:guide id="3" pos="601">
          <p15:clr>
            <a:srgbClr val="A4A3A4"/>
          </p15:clr>
        </p15:guide>
        <p15:guide id="4" pos="5565">
          <p15:clr>
            <a:srgbClr val="A4A3A4"/>
          </p15:clr>
        </p15:guide>
        <p15:guide id="5" pos="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95" autoAdjust="0"/>
  </p:normalViewPr>
  <p:slideViewPr>
    <p:cSldViewPr showGuides="1">
      <p:cViewPr varScale="1">
        <p:scale>
          <a:sx n="108" d="100"/>
          <a:sy n="108" d="100"/>
        </p:scale>
        <p:origin x="1782" y="90"/>
      </p:cViewPr>
      <p:guideLst>
        <p:guide orient="horz" pos="1363"/>
        <p:guide orient="horz" pos="3893"/>
        <p:guide pos="601"/>
        <p:guide pos="5565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A50C-3C35-4A30-9275-0393A912A03F}" type="datetimeFigureOut">
              <a:rPr lang="de-DE" smtClean="0"/>
              <a:pPr/>
              <a:t>18.08.2020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5965E-E021-4665-A259-2CB08DEB37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4088" y="2163763"/>
            <a:ext cx="7858124" cy="1436687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54088" y="3765600"/>
            <a:ext cx="7861299" cy="18732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BF956-BE40-4107-BB5B-1D9D8F07E269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0C9B4-C5CB-454D-9FD6-52095C044A5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5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79031-9F6E-4183-842E-6A55B4620B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954088" y="2163763"/>
            <a:ext cx="7880350" cy="40163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1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66A68-4744-462A-A285-CFBE708AE0A2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C8A35-2337-4D43-9ECF-B3ED8D5EE07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8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778AC0-DB43-4CBD-A44F-EB3C52EF9E9C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4EF71-9655-4108-8922-D59E91902B67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95408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5047238" y="2163762"/>
            <a:ext cx="3780000" cy="4016375"/>
          </a:xfrm>
        </p:spPr>
        <p:txBody>
          <a:bodyPr/>
          <a:lstStyle>
            <a:lvl1pPr marL="179388" indent="-179388">
              <a:spcBef>
                <a:spcPts val="800"/>
              </a:spcBef>
              <a:spcAft>
                <a:spcPts val="800"/>
              </a:spcAft>
              <a:defRPr sz="1800"/>
            </a:lvl1pPr>
            <a:lvl2pPr marL="360363" indent="-180975">
              <a:spcBef>
                <a:spcPts val="0"/>
              </a:spcBef>
              <a:spcAft>
                <a:spcPts val="200"/>
              </a:spcAft>
              <a:defRPr sz="1600"/>
            </a:lvl2pPr>
            <a:lvl3pPr>
              <a:spcBef>
                <a:spcPts val="0"/>
              </a:spcBef>
              <a:spcAft>
                <a:spcPts val="200"/>
              </a:spcAft>
              <a:defRPr sz="1600"/>
            </a:lvl3pPr>
            <a:lvl4pPr>
              <a:spcBef>
                <a:spcPts val="0"/>
              </a:spcBef>
              <a:spcAft>
                <a:spcPts val="200"/>
              </a:spcAft>
              <a:defRPr sz="1600"/>
            </a:lvl4pPr>
            <a:lvl5pPr>
              <a:spcBef>
                <a:spcPts val="0"/>
              </a:spcBef>
              <a:spcAft>
                <a:spcPts val="2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954087" y="1599409"/>
            <a:ext cx="3780001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5047238" y="1599409"/>
            <a:ext cx="3768150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571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4BAAA7-7A4C-493D-B586-B5741261F52C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48CC3-6A57-49D8-AC96-65CEE923C15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54087" y="1599409"/>
            <a:ext cx="7861299" cy="388937"/>
          </a:xfrm>
        </p:spPr>
        <p:txBody>
          <a:bodyPr tIns="46800" bIns="46800" anchor="b" anchorCtr="0"/>
          <a:lstStyle>
            <a:lvl1pPr marL="0" indent="0">
              <a:buNone/>
              <a:defRPr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8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F9715-4EC6-4A8E-9185-0538280D5D4B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3364C-C1E8-474A-9764-20BC51CB1F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6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34962" y="892175"/>
            <a:ext cx="8809037" cy="565308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43000">
                <a:schemeClr val="bg1">
                  <a:lumMod val="95000"/>
                </a:schemeClr>
              </a:gs>
              <a:gs pos="72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1153772"/>
            <a:ext cx="7863605" cy="44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160000"/>
            <a:ext cx="7863606" cy="402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/>
          <p:cNvSpPr/>
          <p:nvPr/>
        </p:nvSpPr>
        <p:spPr>
          <a:xfrm>
            <a:off x="334962" y="6545263"/>
            <a:ext cx="8809038" cy="3635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4088" y="6566203"/>
            <a:ext cx="1052858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A98BDBD9-4C79-4F22-BDD1-F24357075DCE}" type="datetime1">
              <a:rPr lang="de-DE" smtClean="0"/>
              <a:pPr/>
              <a:t>18.08.2020</a:t>
            </a:fld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469" y="6566203"/>
            <a:ext cx="5737686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679" y="6566203"/>
            <a:ext cx="613709" cy="1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16EAB93-FB0E-4B79-905F-07A6E2C4E55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HS_deutsch_RG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528" y="241673"/>
            <a:ext cx="2520000" cy="451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ts val="800"/>
        </a:spcBef>
        <a:spcAft>
          <a:spcPts val="80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2pPr>
      <a:lvl3pPr marL="539750" indent="-179388" algn="l" rtl="0" eaLnBrk="1" fontAlgn="base" hangingPunct="1">
        <a:spcBef>
          <a:spcPts val="0"/>
        </a:spcBef>
        <a:spcAft>
          <a:spcPts val="200"/>
        </a:spcAft>
        <a:buChar char="•"/>
        <a:defRPr sz="1600">
          <a:solidFill>
            <a:schemeClr val="tx1"/>
          </a:solidFill>
          <a:latin typeface="+mn-lt"/>
        </a:defRPr>
      </a:lvl3pPr>
      <a:lvl4pPr marL="720725" indent="-180975" algn="l" rtl="0" eaLnBrk="1" fontAlgn="base" hangingPunct="1">
        <a:spcBef>
          <a:spcPts val="0"/>
        </a:spcBef>
        <a:spcAft>
          <a:spcPts val="200"/>
        </a:spcAft>
        <a:buChar char="–"/>
        <a:defRPr sz="1600">
          <a:solidFill>
            <a:schemeClr val="tx1"/>
          </a:solidFill>
          <a:latin typeface="+mn-lt"/>
        </a:defRPr>
      </a:lvl4pPr>
      <a:lvl5pPr marL="900113" indent="-179388" algn="l" rtl="0" eaLnBrk="1" fontAlgn="base" hangingPunct="1">
        <a:spcBef>
          <a:spcPts val="0"/>
        </a:spcBef>
        <a:spcAft>
          <a:spcPts val="20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Audio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Hardwareentscheidung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956-BE40-4107-BB5B-1D9D8F07E269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C9B4-C5CB-454D-9FD6-52095C044A5E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C1853B-471E-4BCB-B966-94573D0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E847D3-C6AB-4BAD-B638-75992A04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91B074-FA77-4C86-AA1A-300291CB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0CF89E-80DF-4B98-9C28-B2D3983F2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8FCEF4-9460-43B2-B8CB-A93B3349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9056AF-283A-4F61-9849-E58ED6CAD6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PIR-Sensor</a:t>
            </a:r>
          </a:p>
          <a:p>
            <a:r>
              <a:rPr lang="de-DE" dirty="0"/>
              <a:t>Radar-Modul</a:t>
            </a:r>
          </a:p>
          <a:p>
            <a:r>
              <a:rPr lang="de-DE" dirty="0"/>
              <a:t>Bluetooth-Beacon</a:t>
            </a:r>
          </a:p>
          <a:p>
            <a:r>
              <a:rPr lang="de-DE" dirty="0"/>
              <a:t>Kamera</a:t>
            </a:r>
          </a:p>
          <a:p>
            <a:r>
              <a:rPr lang="de-DE" dirty="0"/>
              <a:t>Laserschranke</a:t>
            </a:r>
          </a:p>
          <a:p>
            <a:r>
              <a:rPr lang="de-DE" dirty="0"/>
              <a:t>Ultraschallsensoren</a:t>
            </a:r>
          </a:p>
        </p:txBody>
      </p:sp>
    </p:spTree>
    <p:extLst>
      <p:ext uri="{BB962C8B-B14F-4D97-AF65-F5344CB8AC3E}">
        <p14:creationId xmlns:p14="http://schemas.microsoft.com/office/powerpoint/2010/main" val="291270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12F94-D8CD-4BBD-A073-C6B0BB4E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38C678-B346-4A47-A776-8E5C34C1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F3DB7-BBB2-4191-A6CE-6555E900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5A883-9152-44B3-9205-62E24A49F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PIR-Sensor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222144-F60C-4C44-85BB-4AC31E76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DC3665B-562A-4ADA-BB34-33FB2B1D1C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geringer Preis</a:t>
            </a:r>
          </a:p>
          <a:p>
            <a:pPr marL="0" indent="0">
              <a:buNone/>
            </a:pPr>
            <a:r>
              <a:rPr lang="de-DE" dirty="0"/>
              <a:t>	- hohe Genauigkeit</a:t>
            </a:r>
          </a:p>
          <a:p>
            <a:pPr marL="0" indent="0">
              <a:buNone/>
            </a:pPr>
            <a:r>
              <a:rPr lang="de-DE" dirty="0"/>
              <a:t>	- großer Winkel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keine Richtungserkennung</a:t>
            </a:r>
          </a:p>
          <a:p>
            <a:pPr marL="0" indent="0">
              <a:buNone/>
            </a:pPr>
            <a:r>
              <a:rPr lang="de-DE" dirty="0"/>
              <a:t>	- mehrere Sensoren für volle Abdeckung</a:t>
            </a:r>
          </a:p>
          <a:p>
            <a:pPr marL="0" indent="0">
              <a:buNone/>
            </a:pPr>
            <a:r>
              <a:rPr lang="de-DE" dirty="0"/>
              <a:t>	- keine Wahrnehmung ohne Bewegung</a:t>
            </a:r>
          </a:p>
        </p:txBody>
      </p:sp>
      <p:pic>
        <p:nvPicPr>
          <p:cNvPr id="9" name="Grafik 8" descr="Ein Bild, das Maschine enthält.&#10;&#10;Automatisch generierte Beschreibung">
            <a:extLst>
              <a:ext uri="{FF2B5EF4-FFF2-40B4-BE49-F238E27FC236}">
                <a16:creationId xmlns:a16="http://schemas.microsoft.com/office/drawing/2014/main" id="{5874E2A9-0C28-4D54-8673-F10B87E1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92" y="1167074"/>
            <a:ext cx="2539258" cy="230790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6E277E6-69BE-4C5D-98BA-661D66EF6239}"/>
              </a:ext>
            </a:extLst>
          </p:cNvPr>
          <p:cNvSpPr txBox="1"/>
          <p:nvPr/>
        </p:nvSpPr>
        <p:spPr>
          <a:xfrm>
            <a:off x="6948264" y="6217055"/>
            <a:ext cx="23374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https://www.rasppishop.de/PIR-Infrarot-Bewegungssensor-PIR-Sensor-HC-SR501</a:t>
            </a:r>
          </a:p>
        </p:txBody>
      </p:sp>
    </p:spTree>
    <p:extLst>
      <p:ext uri="{BB962C8B-B14F-4D97-AF65-F5344CB8AC3E}">
        <p14:creationId xmlns:p14="http://schemas.microsoft.com/office/powerpoint/2010/main" val="101542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EEBBA7-64D0-40E6-93A7-111273B5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20F66C-B759-4357-994D-1D696443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E5B6C6-7B6A-4236-B02E-C34BB545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BA275A-EBEF-443B-AF53-BE3557FB0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Radar-Modul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1A5F4D-9952-4880-9CB7-406C9A5A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AF15AC3-D6A0-41D2-B835-3FBF6B5CD9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genaue Wahrnehmung</a:t>
            </a:r>
          </a:p>
          <a:p>
            <a:pPr marL="0" indent="0">
              <a:buNone/>
            </a:pPr>
            <a:r>
              <a:rPr lang="de-DE" dirty="0"/>
              <a:t>	- nicht auf Infrarotquellen beschränkt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zu empfindlich</a:t>
            </a:r>
          </a:p>
          <a:p>
            <a:pPr marL="0" indent="0">
              <a:buNone/>
            </a:pPr>
            <a:r>
              <a:rPr lang="de-DE" dirty="0"/>
              <a:t>	- hoher Preis</a:t>
            </a:r>
          </a:p>
          <a:p>
            <a:pPr marL="0" indent="0">
              <a:buNone/>
            </a:pPr>
            <a:r>
              <a:rPr lang="de-DE" dirty="0"/>
              <a:t>	- hohe Komplexität</a:t>
            </a:r>
          </a:p>
        </p:txBody>
      </p:sp>
      <p:pic>
        <p:nvPicPr>
          <p:cNvPr id="11" name="Grafik 10" descr="Ein Bild, das Laser, Szene enthält.&#10;&#10;Automatisch generierte Beschreibung">
            <a:extLst>
              <a:ext uri="{FF2B5EF4-FFF2-40B4-BE49-F238E27FC236}">
                <a16:creationId xmlns:a16="http://schemas.microsoft.com/office/drawing/2014/main" id="{F1535A6B-093E-4A5A-8014-B604361B7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052736"/>
            <a:ext cx="2520095" cy="254394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904CF85-B973-4F87-80B6-5C503540F37C}"/>
              </a:ext>
            </a:extLst>
          </p:cNvPr>
          <p:cNvSpPr txBox="1"/>
          <p:nvPr/>
        </p:nvSpPr>
        <p:spPr>
          <a:xfrm>
            <a:off x="7617866" y="6216754"/>
            <a:ext cx="15261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https://de.cleanpng.com/png-xqkh1l/download-png.html</a:t>
            </a:r>
          </a:p>
        </p:txBody>
      </p:sp>
    </p:spTree>
    <p:extLst>
      <p:ext uri="{BB962C8B-B14F-4D97-AF65-F5344CB8AC3E}">
        <p14:creationId xmlns:p14="http://schemas.microsoft.com/office/powerpoint/2010/main" val="13207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CBB0D4-27C8-440E-9132-BBAD9C2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25EDF-F9EC-4772-9B3A-669D8479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114D8B-4CB7-4594-B4B1-B7D0BFD9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9E389C-1B23-42AC-A4F1-EE62D1413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Bluetooth-Beacon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2670C3-74D0-4D49-A3F5-874A7410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987BBE0-E1B0-42E5-B6E7-982775187F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keine extra Kabel nötig</a:t>
            </a:r>
          </a:p>
          <a:p>
            <a:pPr marL="0" indent="0">
              <a:buNone/>
            </a:pPr>
            <a:r>
              <a:rPr lang="de-DE" dirty="0"/>
              <a:t>	- keine extra Kosten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zu ungenau</a:t>
            </a:r>
          </a:p>
          <a:p>
            <a:pPr marL="0" indent="0">
              <a:buNone/>
            </a:pPr>
            <a:r>
              <a:rPr lang="de-DE" dirty="0"/>
              <a:t>	- Bluetooth-Empfänger immer bei sich tragen</a:t>
            </a:r>
          </a:p>
          <a:p>
            <a:pPr marL="0" indent="0">
              <a:buNone/>
            </a:pPr>
            <a:r>
              <a:rPr lang="de-DE" dirty="0"/>
              <a:t>	- zu großer Aufwand für höhere Genauigkeit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A129A3-1F3E-46C2-94DA-10F896C4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9" y="934316"/>
            <a:ext cx="2337048" cy="233704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86A9F64-C708-44BB-8C58-67A5CDE5CB56}"/>
              </a:ext>
            </a:extLst>
          </p:cNvPr>
          <p:cNvSpPr txBox="1"/>
          <p:nvPr/>
        </p:nvSpPr>
        <p:spPr>
          <a:xfrm>
            <a:off x="7252663" y="6212583"/>
            <a:ext cx="18768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https://www.das-intelligente-haus.de/lexikon/bluetooth-streaming</a:t>
            </a:r>
          </a:p>
        </p:txBody>
      </p:sp>
    </p:spTree>
    <p:extLst>
      <p:ext uri="{BB962C8B-B14F-4D97-AF65-F5344CB8AC3E}">
        <p14:creationId xmlns:p14="http://schemas.microsoft.com/office/powerpoint/2010/main" val="30568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7E55E3-2444-4CA1-B056-4CFC8C95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0D1F75-D035-4DD1-9ABA-AD2D610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C0251E-DA18-446B-9F16-2527DEE2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B05C7F-D5DE-4F99-A99D-87650DF7E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Kamera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0F9B454-D9E8-4949-957E-C7C39724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D0A1C22-6B12-4038-94CA-02B1EC77CE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hohe Genauigkeit</a:t>
            </a:r>
          </a:p>
          <a:p>
            <a:pPr marL="0" indent="0">
              <a:buNone/>
            </a:pPr>
            <a:r>
              <a:rPr lang="de-DE" dirty="0"/>
              <a:t>	- Personenunterscheidung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teuer</a:t>
            </a:r>
          </a:p>
          <a:p>
            <a:pPr marL="0" indent="0">
              <a:buNone/>
            </a:pPr>
            <a:r>
              <a:rPr lang="de-DE" dirty="0"/>
              <a:t>	- tote Winkel</a:t>
            </a:r>
          </a:p>
          <a:p>
            <a:pPr marL="0" indent="0">
              <a:buNone/>
            </a:pPr>
            <a:r>
              <a:rPr lang="de-DE" dirty="0"/>
              <a:t>	- hoher Rechenaufwand</a:t>
            </a:r>
          </a:p>
          <a:p>
            <a:pPr marL="0" indent="0">
              <a:buNone/>
            </a:pPr>
            <a:r>
              <a:rPr lang="de-DE" dirty="0"/>
              <a:t>	- Datenschutzprobleme</a:t>
            </a:r>
          </a:p>
        </p:txBody>
      </p:sp>
      <p:pic>
        <p:nvPicPr>
          <p:cNvPr id="9" name="Grafik 8" descr="Ein Bild, das Haushaltsgerät, sitzend, klein, Front enthält.&#10;&#10;Automatisch generierte Beschreibung">
            <a:extLst>
              <a:ext uri="{FF2B5EF4-FFF2-40B4-BE49-F238E27FC236}">
                <a16:creationId xmlns:a16="http://schemas.microsoft.com/office/drawing/2014/main" id="{ABACAA25-9173-4AA9-8290-CDD0BB15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6" y="1153772"/>
            <a:ext cx="2857500" cy="23812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408F3E4-AD54-4BE4-AA4B-990339B444B7}"/>
              </a:ext>
            </a:extLst>
          </p:cNvPr>
          <p:cNvSpPr txBox="1"/>
          <p:nvPr/>
        </p:nvSpPr>
        <p:spPr>
          <a:xfrm>
            <a:off x="7285969" y="6012205"/>
            <a:ext cx="1800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https://www.idealo.de/preisvergleich/OffersOfProduct/5538497_-dummy-sicherheitskamera-tx-18-technaxx.html</a:t>
            </a:r>
          </a:p>
        </p:txBody>
      </p:sp>
    </p:spTree>
    <p:extLst>
      <p:ext uri="{BB962C8B-B14F-4D97-AF65-F5344CB8AC3E}">
        <p14:creationId xmlns:p14="http://schemas.microsoft.com/office/powerpoint/2010/main" val="11266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B98387-B39C-4E71-A2DF-4FEDD40B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0013FA-99FF-4B5F-8A2F-449BCE88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E1C35-6773-4704-B5BC-27BE25A0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88BF18-064D-4F80-B1A6-100D38A5E4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Laserschranke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4B1AD4E-8931-4DB3-B4D3-E7C3390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E0517C0-B11C-40F5-861B-F3E27F5493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Richtungserkennung</a:t>
            </a:r>
          </a:p>
          <a:p>
            <a:pPr marL="0" indent="0">
              <a:buNone/>
            </a:pPr>
            <a:r>
              <a:rPr lang="de-DE" dirty="0"/>
              <a:t>	- hohe Reichweite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teuer</a:t>
            </a:r>
          </a:p>
          <a:p>
            <a:pPr marL="0" indent="0">
              <a:buNone/>
            </a:pPr>
            <a:r>
              <a:rPr lang="de-DE" dirty="0"/>
              <a:t>	- niedrige Lebensdauer</a:t>
            </a:r>
          </a:p>
          <a:p>
            <a:pPr marL="0" indent="0">
              <a:buNone/>
            </a:pPr>
            <a:r>
              <a:rPr lang="de-DE" dirty="0"/>
              <a:t>	- störanfällig</a:t>
            </a:r>
          </a:p>
          <a:p>
            <a:pPr marL="0" indent="0">
              <a:buNone/>
            </a:pPr>
            <a:r>
              <a:rPr lang="de-DE" dirty="0"/>
              <a:t>	- mögliche Gesundheitsrisiken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4599EF-47F0-483E-9386-40077E4D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28713"/>
            <a:ext cx="3190184" cy="20701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21D8F1-85EE-45AA-8E51-E486D706BAE7}"/>
              </a:ext>
            </a:extLst>
          </p:cNvPr>
          <p:cNvSpPr txBox="1"/>
          <p:nvPr/>
        </p:nvSpPr>
        <p:spPr>
          <a:xfrm>
            <a:off x="6894973" y="5903139"/>
            <a:ext cx="22490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https://www.ebay.de/itm/Sicherheitsschranke-Laser-Schranke-Laserschranke-Lichtschranke-Reflektor-Relais-/173866733379</a:t>
            </a:r>
          </a:p>
        </p:txBody>
      </p:sp>
    </p:spTree>
    <p:extLst>
      <p:ext uri="{BB962C8B-B14F-4D97-AF65-F5344CB8AC3E}">
        <p14:creationId xmlns:p14="http://schemas.microsoft.com/office/powerpoint/2010/main" val="176638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1A183-50E6-4CE2-A994-D0247BC4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DDF7-FC97-408F-A712-E6A67DD80771}" type="datetime1">
              <a:rPr lang="de-DE" smtClean="0"/>
              <a:pPr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EE50E2-7192-4834-A360-D48D7095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FFFFFF"/>
                </a:solidFill>
                <a:latin typeface="Arial"/>
                <a:ea typeface="DejaVu Sans"/>
              </a:rPr>
              <a:t>Präsentation </a:t>
            </a:r>
            <a:r>
              <a:rPr lang="de-DE" spc="-1" dirty="0" err="1">
                <a:solidFill>
                  <a:srgbClr val="FFFFFF"/>
                </a:solidFill>
                <a:latin typeface="Arial"/>
                <a:ea typeface="DejaVu Sans"/>
              </a:rPr>
              <a:t>SmartAudio</a:t>
            </a:r>
            <a:endParaRPr lang="de-DE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F80397-DFE6-45B9-A5F4-22FA074F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9031-9F6E-4183-842E-6A55B4620BF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A09F5D-F1F8-4BC8-8AD6-2D49B44D8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Ultraschallsensoren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FEBCAA-634A-478E-B4F9-A3A8C81C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Personendetektion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33D874-C38B-4721-B175-496293D52C5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</a:t>
            </a:r>
          </a:p>
          <a:p>
            <a:pPr marL="0" indent="0">
              <a:buNone/>
            </a:pPr>
            <a:r>
              <a:rPr lang="de-DE" dirty="0"/>
              <a:t>	- günstig</a:t>
            </a:r>
          </a:p>
          <a:p>
            <a:pPr marL="0" indent="0">
              <a:buNone/>
            </a:pPr>
            <a:r>
              <a:rPr lang="de-DE" dirty="0"/>
              <a:t>	- niedrige Fehleranfälligkeit</a:t>
            </a:r>
          </a:p>
          <a:p>
            <a:pPr marL="0" indent="0">
              <a:buNone/>
            </a:pPr>
            <a:r>
              <a:rPr lang="de-DE" dirty="0"/>
              <a:t>	- hohe Lebensdauer</a:t>
            </a:r>
          </a:p>
          <a:p>
            <a:pPr marL="0" indent="0">
              <a:buNone/>
            </a:pPr>
            <a:r>
              <a:rPr lang="de-DE" dirty="0"/>
              <a:t>	- leichte Ansteuerung</a:t>
            </a:r>
          </a:p>
          <a:p>
            <a:r>
              <a:rPr lang="de-DE" dirty="0"/>
              <a:t>Contra</a:t>
            </a:r>
          </a:p>
          <a:p>
            <a:pPr marL="0" indent="0">
              <a:buNone/>
            </a:pPr>
            <a:r>
              <a:rPr lang="de-DE" dirty="0"/>
              <a:t>	- ungenau bei großer Entfernung</a:t>
            </a:r>
          </a:p>
          <a:p>
            <a:pPr marL="0" indent="0">
              <a:buNone/>
            </a:pPr>
            <a:r>
              <a:rPr lang="de-DE" dirty="0"/>
              <a:t>	- ungenauere Richtungserkennung</a:t>
            </a:r>
          </a:p>
        </p:txBody>
      </p:sp>
      <p:pic>
        <p:nvPicPr>
          <p:cNvPr id="9" name="Grafik 8" descr="Ein Bild, das Elektronik, Mikrofon, Tisch enthält.&#10;&#10;Automatisch generierte Beschreibung">
            <a:extLst>
              <a:ext uri="{FF2B5EF4-FFF2-40B4-BE49-F238E27FC236}">
                <a16:creationId xmlns:a16="http://schemas.microsoft.com/office/drawing/2014/main" id="{E736D79E-B270-47D6-A7DA-5598C4481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42" y="1153772"/>
            <a:ext cx="2664296" cy="266429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98E4B04-59EA-4288-9936-369783746265}"/>
              </a:ext>
            </a:extLst>
          </p:cNvPr>
          <p:cNvSpPr txBox="1"/>
          <p:nvPr/>
        </p:nvSpPr>
        <p:spPr>
          <a:xfrm>
            <a:off x="6911752" y="6180138"/>
            <a:ext cx="22322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https://tutorials-raspberrypi.de/entfernung-messen-mit-ultraschallsensor-hc-sr04/</a:t>
            </a:r>
          </a:p>
        </p:txBody>
      </p:sp>
    </p:spTree>
    <p:extLst>
      <p:ext uri="{BB962C8B-B14F-4D97-AF65-F5344CB8AC3E}">
        <p14:creationId xmlns:p14="http://schemas.microsoft.com/office/powerpoint/2010/main" val="216983289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4_3">
  <a:themeElements>
    <a:clrScheme name="Coburg Farben">
      <a:dk1>
        <a:srgbClr val="000000"/>
      </a:dk1>
      <a:lt1>
        <a:srgbClr val="FFFFFF"/>
      </a:lt1>
      <a:dk2>
        <a:srgbClr val="58585A"/>
      </a:dk2>
      <a:lt2>
        <a:srgbClr val="D9DADB"/>
      </a:lt2>
      <a:accent1>
        <a:srgbClr val="981E32"/>
      </a:accent1>
      <a:accent2>
        <a:srgbClr val="21578A"/>
      </a:accent2>
      <a:accent3>
        <a:srgbClr val="69923A"/>
      </a:accent3>
      <a:accent4>
        <a:srgbClr val="F9461C"/>
      </a:accent4>
      <a:accent5>
        <a:srgbClr val="EDAF30"/>
      </a:accent5>
      <a:accent6>
        <a:srgbClr val="D4021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Coburg Farben">
        <a:dk1>
          <a:srgbClr val="000000"/>
        </a:dk1>
        <a:lt1>
          <a:srgbClr val="FFFFFF"/>
        </a:lt1>
        <a:dk2>
          <a:srgbClr val="58585A"/>
        </a:dk2>
        <a:lt2>
          <a:srgbClr val="D9DADB"/>
        </a:lt2>
        <a:accent1>
          <a:srgbClr val="981E32"/>
        </a:accent1>
        <a:accent2>
          <a:srgbClr val="21578A"/>
        </a:accent2>
        <a:accent3>
          <a:srgbClr val="69923A"/>
        </a:accent3>
        <a:accent4>
          <a:srgbClr val="F9461C"/>
        </a:accent4>
        <a:accent5>
          <a:srgbClr val="EDAF30"/>
        </a:accent5>
        <a:accent6>
          <a:srgbClr val="D4021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Praesentationsvorlage_4_3</Template>
  <TotalTime>0</TotalTime>
  <Words>286</Words>
  <Application>Microsoft Office PowerPoint</Application>
  <PresentationFormat>Bildschirmpräsentation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Praesentationsvorlage_4_3</vt:lpstr>
      <vt:lpstr>Smart Audio</vt:lpstr>
      <vt:lpstr>Personendetektion</vt:lpstr>
      <vt:lpstr>Personendetektion</vt:lpstr>
      <vt:lpstr>Personendetektion</vt:lpstr>
      <vt:lpstr>Personendetektion</vt:lpstr>
      <vt:lpstr>Personendetektion</vt:lpstr>
      <vt:lpstr>Personendetektion</vt:lpstr>
      <vt:lpstr>Personendetektion</vt:lpstr>
    </vt:vector>
  </TitlesOfParts>
  <Company>Hochschule Coburg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Margareta Bögelein</dc:creator>
  <cp:lastModifiedBy>pat8567s</cp:lastModifiedBy>
  <cp:revision>15</cp:revision>
  <dcterms:created xsi:type="dcterms:W3CDTF">2013-06-21T13:09:35Z</dcterms:created>
  <dcterms:modified xsi:type="dcterms:W3CDTF">2020-08-18T17:05:25Z</dcterms:modified>
</cp:coreProperties>
</file>