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9" r:id="rId5"/>
    <p:sldId id="268" r:id="rId6"/>
    <p:sldId id="270" r:id="rId7"/>
    <p:sldId id="271" r:id="rId8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8567s" initials="p" lastIdx="1" clrIdx="0">
    <p:extLst>
      <p:ext uri="{19B8F6BF-5375-455C-9EA6-DF929625EA0E}">
        <p15:presenceInfo xmlns:p15="http://schemas.microsoft.com/office/powerpoint/2012/main" userId="S::pat8567s@hochschulecoburg.onmicrosoft.com::921664ae-d52c-4808-9760-fc42090338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88D4B554-B603-4EB4-82FF-1FC373163983}"/>
              </a:ext>
            </a:extLst>
          </p:cNvPr>
          <p:cNvSpPr/>
          <p:nvPr userDrawn="1"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34800" y="892080"/>
            <a:ext cx="8808120" cy="5652000"/>
          </a:xfrm>
          <a:prstGeom prst="rect">
            <a:avLst/>
          </a:prstGeom>
          <a:gradFill rotWithShape="0">
            <a:gsLst>
              <a:gs pos="43000">
                <a:srgbClr val="F2F2F2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334800" y="6545160"/>
            <a:ext cx="8808120" cy="3625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Grafik 10" descr="Logo_HS_deutsch_RGB.png"/>
          <p:cNvPicPr/>
          <p:nvPr/>
        </p:nvPicPr>
        <p:blipFill>
          <a:blip r:embed="rId14"/>
          <a:stretch/>
        </p:blipFill>
        <p:spPr>
          <a:xfrm>
            <a:off x="323640" y="241560"/>
            <a:ext cx="2518920" cy="45000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Siebte Gliederungsebene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5AC699E-2CC7-4B9A-9C07-BE8545C5FF44}"/>
              </a:ext>
            </a:extLst>
          </p:cNvPr>
          <p:cNvSpPr/>
          <p:nvPr userDrawn="1"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22A61C95-99B5-402D-B98A-7B7682520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8B9FF-0965-4E0D-8E96-1FCB5EE69BFF}" type="datetimeFigureOut">
              <a:rPr lang="de-DE" smtClean="0"/>
              <a:t>14.09.2020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4259B69-AFA9-4109-A0E1-64726BE12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34800" y="892080"/>
            <a:ext cx="8808120" cy="5652000"/>
          </a:xfrm>
          <a:prstGeom prst="rect">
            <a:avLst/>
          </a:prstGeom>
          <a:gradFill rotWithShape="0">
            <a:gsLst>
              <a:gs pos="43000">
                <a:srgbClr val="F2F2F2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334800" y="6545160"/>
            <a:ext cx="8808120" cy="3625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3" name="Grafik 10" descr="Logo_HS_deutsch_RGB.png"/>
          <p:cNvPicPr/>
          <p:nvPr/>
        </p:nvPicPr>
        <p:blipFill>
          <a:blip r:embed="rId14"/>
          <a:stretch/>
        </p:blipFill>
        <p:spPr>
          <a:xfrm>
            <a:off x="323640" y="241560"/>
            <a:ext cx="2518920" cy="450000"/>
          </a:xfrm>
          <a:prstGeom prst="rect">
            <a:avLst/>
          </a:prstGeom>
          <a:ln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54000" y="2163600"/>
            <a:ext cx="7857000" cy="14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Smart Audio</a:t>
            </a:r>
            <a:endParaRPr lang="de-DE" sz="32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54000" y="3765600"/>
            <a:ext cx="7860240" cy="187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pos="0" algn="l"/>
              </a:tabLst>
            </a:pPr>
            <a:r>
              <a:rPr lang="de-DE" sz="2000" b="1" strike="noStrike" spc="-1">
                <a:solidFill>
                  <a:srgbClr val="6A6D70"/>
                </a:solidFill>
                <a:latin typeface="Arial"/>
                <a:ea typeface="DejaVu Sans"/>
              </a:rPr>
              <a:t>Zusammenfassung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54000" y="6566040"/>
            <a:ext cx="10519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</a:pPr>
            <a:fld id="{D2844977-7BB7-4B03-A1F2-B0921AEFDD00}" type="datetime1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14.09.2020</a:t>
            </a:fld>
            <a:endParaRPr lang="de-DE" sz="1000" b="0" strike="noStrike" spc="-1" dirty="0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8201520" y="6566040"/>
            <a:ext cx="6127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CE5FE55-B524-4298-A3D2-F12746FB1BC3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54000" y="6566040"/>
            <a:ext cx="10519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</a:pPr>
            <a:fld id="{D2629D61-8237-4ADF-851D-FA5AEE942F97}" type="datetime1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14.09.2020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8201520" y="6566040"/>
            <a:ext cx="6127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r">
              <a:lnSpc>
                <a:spcPct val="100000"/>
              </a:lnSpc>
            </a:pPr>
            <a:fld id="{5A2C65F7-DC3A-4938-BD14-FAF2772D95E8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956160" y="1598400"/>
            <a:ext cx="7860240" cy="38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0" rIns="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pos="0" algn="l"/>
              </a:tabLst>
            </a:pPr>
            <a:r>
              <a:rPr lang="de-DE" sz="1800" b="1" strike="noStrike" spc="-1">
                <a:solidFill>
                  <a:srgbClr val="6A6D70"/>
                </a:solidFill>
                <a:latin typeface="Arial"/>
                <a:ea typeface="DejaVu Sans"/>
              </a:rPr>
              <a:t>Zusammenfassung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954000" y="1153800"/>
            <a:ext cx="786240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Smart Audio Master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92" name="TextShape 6"/>
          <p:cNvSpPr txBox="1"/>
          <p:nvPr/>
        </p:nvSpPr>
        <p:spPr>
          <a:xfrm>
            <a:off x="748145" y="2087740"/>
            <a:ext cx="8066095" cy="31954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ct val="45000"/>
              <a:tabLst>
                <a:tab pos="408240" algn="l"/>
              </a:tabLst>
            </a:pPr>
            <a:r>
              <a:rPr lang="de-DE" sz="1600" b="1" strike="noStrike" spc="-1">
                <a:latin typeface="Calibri"/>
              </a:rPr>
              <a:t>Volumio </a:t>
            </a:r>
            <a:r>
              <a:rPr lang="de-DE" sz="1600" b="1" spc="-1">
                <a:latin typeface="Calibri"/>
              </a:rPr>
              <a:t>in Kombination mit Snapserver </a:t>
            </a:r>
            <a:r>
              <a:rPr lang="de-DE" sz="1600" b="1" strike="noStrike" spc="-1">
                <a:latin typeface="Calibri"/>
              </a:rPr>
              <a:t>als Betriebssystem auf dem SmartAudio Master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trike="noStrike" spc="-1">
                <a:latin typeface="Calibri"/>
              </a:rPr>
              <a:t>Senden </a:t>
            </a:r>
            <a:r>
              <a:rPr lang="de-DE" sz="1400" spc="-1">
                <a:latin typeface="Calibri"/>
              </a:rPr>
              <a:t>einer Audioquelle (USB, Internetradio, lokaler Speicher) an Slaves mit Snapclient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Jedes Snapclient fähige Gerät kann diesen Stream empfangen!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>
                <a:tab pos="408240" algn="l"/>
              </a:tabLst>
            </a:pPr>
            <a:endParaRPr lang="de-DE" sz="1400" spc="-1">
              <a:latin typeface="Calibri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trike="noStrike" spc="-1">
                <a:latin typeface="Calibri"/>
              </a:rPr>
              <a:t>Mastersoftware wertet die mittels MQTT gesendeten Sensordaten der Slaves aus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>
                <a:tab pos="408240" algn="l"/>
              </a:tabLst>
            </a:pPr>
            <a:r>
              <a:rPr lang="de-DE" sz="1400" strike="noStrike" spc="-1">
                <a:latin typeface="Calibri"/>
              </a:rPr>
              <a:t>Senden von On-/Off Befehlen zum An- und Ausschalten der Audiostreams in den jeweiligen Räumen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Anzahl der registrierten Personen kann in Kombination mit MQTT auch für andere Zwecke genutzt werden (SmartHome, bspw. Heizungssteuerung, Belüftung,…)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>
                <a:tab pos="408240" algn="l"/>
              </a:tabLst>
            </a:pPr>
            <a:endParaRPr lang="de-DE" sz="1400" spc="-1">
              <a:latin typeface="Calibri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Konfiguration und Steuerung von Volumio selbst über Webinterface möglich</a:t>
            </a:r>
          </a:p>
          <a:p>
            <a:pPr marL="6732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endParaRPr lang="de-DE" sz="1600" b="0" strike="noStrike" spc="-1" dirty="0">
              <a:latin typeface="Calibri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2357A9DE-CCEF-451B-B836-EC76D75EC565}"/>
              </a:ext>
            </a:extLst>
          </p:cNvPr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54000" y="6566040"/>
            <a:ext cx="10519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</a:pPr>
            <a:fld id="{D2629D61-8237-4ADF-851D-FA5AEE942F97}" type="datetime1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14.09.2020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8201520" y="6566040"/>
            <a:ext cx="6127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r">
              <a:lnSpc>
                <a:spcPct val="100000"/>
              </a:lnSpc>
            </a:pPr>
            <a:fld id="{5A2C65F7-DC3A-4938-BD14-FAF2772D95E8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956160" y="1598400"/>
            <a:ext cx="7860240" cy="38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0" rIns="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pos="0" algn="l"/>
              </a:tabLst>
            </a:pPr>
            <a:r>
              <a:rPr lang="de-DE" sz="1800" b="1" strike="noStrike" spc="-1">
                <a:solidFill>
                  <a:srgbClr val="6A6D70"/>
                </a:solidFill>
                <a:latin typeface="Arial"/>
                <a:ea typeface="DejaVu Sans"/>
              </a:rPr>
              <a:t>Zusammenfassung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954000" y="1153800"/>
            <a:ext cx="786240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Smart Audio Master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92" name="TextShape 6"/>
          <p:cNvSpPr txBox="1"/>
          <p:nvPr/>
        </p:nvSpPr>
        <p:spPr>
          <a:xfrm>
            <a:off x="748145" y="2466432"/>
            <a:ext cx="8066095" cy="35217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Konfigurationsdatei legt Anordnung der Räume fest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Flexible Gestaltung, für jede Wohnung anpassbar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endParaRPr lang="de-DE" sz="1400" spc="-1">
              <a:latin typeface="Calibri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Volumio erlaubt über ein Pluginsystem die Erweiterung des Betriebssystems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Mehr Features für SmartAudio, z. B. Musik von Spotify, Amazon Music,… streamen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endParaRPr lang="de-DE" sz="1600" b="0" strike="noStrike" spc="-1" dirty="0">
              <a:latin typeface="Calibri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2357A9DE-CCEF-451B-B836-EC76D75EC565}"/>
              </a:ext>
            </a:extLst>
          </p:cNvPr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72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54000" y="6566040"/>
            <a:ext cx="10519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</a:pPr>
            <a:fld id="{D2629D61-8237-4ADF-851D-FA5AEE942F97}" type="datetime1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14.09.2020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8201520" y="6566040"/>
            <a:ext cx="6127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r">
              <a:lnSpc>
                <a:spcPct val="100000"/>
              </a:lnSpc>
            </a:pPr>
            <a:fld id="{5A2C65F7-DC3A-4938-BD14-FAF2772D95E8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956160" y="1598400"/>
            <a:ext cx="7860240" cy="38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0" rIns="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pos="0" algn="l"/>
              </a:tabLst>
            </a:pPr>
            <a:r>
              <a:rPr lang="de-DE" sz="1800" b="1" strike="noStrike" spc="-1">
                <a:solidFill>
                  <a:srgbClr val="6A6D70"/>
                </a:solidFill>
                <a:latin typeface="Arial"/>
                <a:ea typeface="DejaVu Sans"/>
              </a:rPr>
              <a:t>Zusammenfassung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954000" y="1153800"/>
            <a:ext cx="786240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Smart Audio Slave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92" name="TextShape 6"/>
          <p:cNvSpPr txBox="1"/>
          <p:nvPr/>
        </p:nvSpPr>
        <p:spPr>
          <a:xfrm>
            <a:off x="748145" y="2161631"/>
            <a:ext cx="8066095" cy="35217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ct val="45000"/>
              <a:tabLst>
                <a:tab pos="408240" algn="l"/>
              </a:tabLst>
            </a:pPr>
            <a:r>
              <a:rPr lang="de-DE" sz="1600" b="1" spc="-1">
                <a:latin typeface="Calibri"/>
              </a:rPr>
              <a:t>Unmodifiziertes Raspbian</a:t>
            </a:r>
            <a:endParaRPr lang="de-DE" sz="1600" b="1" strike="noStrike" spc="-1">
              <a:latin typeface="Calibri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SmartAudio Slavesoftware wertet Sensordaten der Ultraschallsensoren aus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Werden an den Master gesendet um ggf. Musik im jeweiligen Raum an- und auszuschalten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Daten werden an einen MQTT-Server gesendet, welcher auf dem Master läuft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Konfigurationsdatei legt Einstellungen und Eigenschaften des Slaves fest</a:t>
            </a:r>
          </a:p>
          <a:p>
            <a:pPr marL="1200150" lvl="2" indent="-28575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Festlegung des streamingtopics: Ist der slave für das Musikstreaming an die Bluetoothbox zuständig und falls ja, in welchem MQTT-Topic sind die Steuerbefehle des Masters zu finden?</a:t>
            </a:r>
          </a:p>
          <a:p>
            <a:pPr marL="1200150" lvl="2" indent="-28575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Festlegung der SensorID: In welches MQTT-Topic müssen Ultraschallsensordaten gesendet werden</a:t>
            </a:r>
          </a:p>
          <a:p>
            <a:pPr marL="1200150" lvl="2" indent="-28575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Festlegung der IP-Adresse oder Hostname des MQTT-Servers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>
                <a:tab pos="408240" algn="l"/>
              </a:tabLst>
            </a:pPr>
            <a:endParaRPr lang="de-DE" sz="1400" spc="-1">
              <a:latin typeface="Calibri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2357A9DE-CCEF-451B-B836-EC76D75EC565}"/>
              </a:ext>
            </a:extLst>
          </p:cNvPr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29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54000" y="6566040"/>
            <a:ext cx="10519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</a:pPr>
            <a:fld id="{D2629D61-8237-4ADF-851D-FA5AEE942F97}" type="datetime1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14.09.2020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8201520" y="6566040"/>
            <a:ext cx="6127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r">
              <a:lnSpc>
                <a:spcPct val="100000"/>
              </a:lnSpc>
            </a:pPr>
            <a:fld id="{5A2C65F7-DC3A-4938-BD14-FAF2772D95E8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956160" y="1598400"/>
            <a:ext cx="7860240" cy="38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0" rIns="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pos="0" algn="l"/>
              </a:tabLst>
            </a:pPr>
            <a:r>
              <a:rPr lang="de-DE" sz="1800" b="1" strike="noStrike" spc="-1">
                <a:solidFill>
                  <a:srgbClr val="6A6D70"/>
                </a:solidFill>
                <a:latin typeface="Arial"/>
                <a:ea typeface="DejaVu Sans"/>
              </a:rPr>
              <a:t>Zusammenfassung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954000" y="1153800"/>
            <a:ext cx="786240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Smart Audio Slave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92" name="TextShape 6"/>
          <p:cNvSpPr txBox="1"/>
          <p:nvPr/>
        </p:nvSpPr>
        <p:spPr>
          <a:xfrm>
            <a:off x="748145" y="2161631"/>
            <a:ext cx="8066095" cy="35217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Gibt Musik in den Räumen wieder, welche gerade betreten wurden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Detektion durch Ultraschallsensoren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Wiedergabe an zuvor konfigurierter Bluetoothbox (alternative Ausgabequellen ebenfalls möglich)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endParaRPr lang="de-DE" sz="1400" spc="-1">
              <a:latin typeface="Calibri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Nicht an Raspbian oder Volumio gebunden!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Sofern die Steuerbefehle (bspw. „VOn“) des Masters mittels MQTT empfangen und interpretiert werden können, ist jedes Gerät SmartAudio fähig</a:t>
            </a:r>
          </a:p>
          <a:p>
            <a:pPr lvl="1">
              <a:lnSpc>
                <a:spcPct val="150000"/>
              </a:lnSpc>
              <a:buClr>
                <a:srgbClr val="000000"/>
              </a:buClr>
              <a:buSzPct val="45000"/>
              <a:tabLst>
                <a:tab pos="408240" algn="l"/>
              </a:tabLst>
            </a:pPr>
            <a:endParaRPr lang="de-DE" sz="1400" spc="-1">
              <a:latin typeface="Calibri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Wie auch beim Master sind die Fähigkeiten ausbaubar (SmartHome)</a:t>
            </a:r>
          </a:p>
          <a:p>
            <a:pPr marL="1200150" lvl="2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Heizungssteuerung</a:t>
            </a:r>
          </a:p>
          <a:p>
            <a:pPr marL="1200150" lvl="2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Steuern anderer Multimediageräte</a:t>
            </a:r>
          </a:p>
          <a:p>
            <a:pPr marL="1200150" lvl="2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Personenerkennung</a:t>
            </a:r>
          </a:p>
          <a:p>
            <a:pPr marL="1200150" lvl="2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Energieverbrauch</a:t>
            </a: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2357A9DE-CCEF-451B-B836-EC76D75EC565}"/>
              </a:ext>
            </a:extLst>
          </p:cNvPr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74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54000" y="6566040"/>
            <a:ext cx="10519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</a:pPr>
            <a:fld id="{D2629D61-8237-4ADF-851D-FA5AEE942F97}" type="datetime1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14.09.2020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8201520" y="6566040"/>
            <a:ext cx="6127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r">
              <a:lnSpc>
                <a:spcPct val="100000"/>
              </a:lnSpc>
            </a:pPr>
            <a:fld id="{5A2C65F7-DC3A-4938-BD14-FAF2772D95E8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6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956160" y="1598400"/>
            <a:ext cx="7860240" cy="38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0" rIns="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pos="0" algn="l"/>
              </a:tabLst>
            </a:pPr>
            <a:r>
              <a:rPr lang="de-DE" sz="1800" b="1" strike="noStrike" spc="-1">
                <a:solidFill>
                  <a:srgbClr val="6A6D70"/>
                </a:solidFill>
                <a:latin typeface="Arial"/>
                <a:ea typeface="DejaVu Sans"/>
              </a:rPr>
              <a:t>Optimierungs- und Erweiterungsmöglichkeiten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954000" y="1153800"/>
            <a:ext cx="786240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Smart Audio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92" name="TextShape 6"/>
          <p:cNvSpPr txBox="1"/>
          <p:nvPr/>
        </p:nvSpPr>
        <p:spPr>
          <a:xfrm>
            <a:off x="748145" y="2161631"/>
            <a:ext cx="8066095" cy="35217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Verringern der CPU-Last bei der Abfrage der Ultraschallsensoren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Abfrage der letzten Konfiguration eines Slaves über den Master (z. B. bei Verbindungsausfall)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wurde vor dem Ausfall Musik wiedergegeben?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wurde SmartAudio bereits abgeschaltet?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gibt es einen Audiostream zur Wiedergabe?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Senden eines Signals zur Beendigung oder zum Starten jeglicher Detektion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Entwurf eines Webinterfaces zur Webkonfiguration aller registrierten Slaves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Übermittlung des aktuell abgespielten Tracks an Slaves oder andere Geräte (bspw. Türschild)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Lichtsteuerung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Anpassung der CPU-Leistung um Akkubetrieb zu ermöglichen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r>
              <a:rPr lang="de-DE" sz="1400" spc="-1">
                <a:latin typeface="Calibri"/>
              </a:rPr>
              <a:t>Einbindung in SmartHome Systeme wie OpenHab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>
                <a:tab pos="408240" algn="l"/>
              </a:tabLst>
            </a:pPr>
            <a:endParaRPr lang="de-DE" sz="1400" spc="-1">
              <a:latin typeface="Calibri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2357A9DE-CCEF-451B-B836-EC76D75EC565}"/>
              </a:ext>
            </a:extLst>
          </p:cNvPr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443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85A"/>
      </a:dk2>
      <a:lt2>
        <a:srgbClr val="D9DADB"/>
      </a:lt2>
      <a:accent1>
        <a:srgbClr val="981E32"/>
      </a:accent1>
      <a:accent2>
        <a:srgbClr val="21578A"/>
      </a:accent2>
      <a:accent3>
        <a:srgbClr val="69923A"/>
      </a:accent3>
      <a:accent4>
        <a:srgbClr val="F9461C"/>
      </a:accent4>
      <a:accent5>
        <a:srgbClr val="EDAF30"/>
      </a:accent5>
      <a:accent6>
        <a:srgbClr val="D4021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85A"/>
      </a:dk2>
      <a:lt2>
        <a:srgbClr val="D9DADB"/>
      </a:lt2>
      <a:accent1>
        <a:srgbClr val="981E32"/>
      </a:accent1>
      <a:accent2>
        <a:srgbClr val="21578A"/>
      </a:accent2>
      <a:accent3>
        <a:srgbClr val="69923A"/>
      </a:accent3>
      <a:accent4>
        <a:srgbClr val="F9461C"/>
      </a:accent4>
      <a:accent5>
        <a:srgbClr val="EDAF30"/>
      </a:accent5>
      <a:accent6>
        <a:srgbClr val="D4021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Praesentationsvorlage_4_3</Template>
  <TotalTime>0</TotalTime>
  <Words>436</Words>
  <Application>Microsoft Office PowerPoint</Application>
  <PresentationFormat>Bildschirmpräsentation (4:3)</PresentationFormat>
  <Paragraphs>75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Coburg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Margareta Bögelein</dc:creator>
  <dc:description/>
  <cp:lastModifiedBy>Patrick Schneider</cp:lastModifiedBy>
  <cp:revision>109</cp:revision>
  <dcterms:created xsi:type="dcterms:W3CDTF">2013-06-21T13:09:35Z</dcterms:created>
  <dcterms:modified xsi:type="dcterms:W3CDTF">2020-09-14T17:33:01Z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Hochschule Coburg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