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73" r:id="rId5"/>
    <p:sldId id="274" r:id="rId6"/>
    <p:sldId id="275" r:id="rId7"/>
    <p:sldId id="276" r:id="rId8"/>
    <p:sldId id="269" r:id="rId9"/>
    <p:sldId id="278" r:id="rId10"/>
    <p:sldId id="280" r:id="rId11"/>
    <p:sldId id="277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081" y="381000"/>
            <a:ext cx="8329031" cy="2680127"/>
          </a:xfrm>
        </p:spPr>
        <p:txBody>
          <a:bodyPr/>
          <a:lstStyle/>
          <a:p>
            <a:r>
              <a:rPr lang="en-US" dirty="0"/>
              <a:t>Emotion Detection with 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495800"/>
            <a:ext cx="7516442" cy="1116085"/>
          </a:xfrm>
        </p:spPr>
        <p:txBody>
          <a:bodyPr/>
          <a:lstStyle/>
          <a:p>
            <a:r>
              <a:rPr lang="en-US" dirty="0"/>
              <a:t>Yair </a:t>
            </a:r>
            <a:r>
              <a:rPr lang="en-US" dirty="0" err="1"/>
              <a:t>Haendler</a:t>
            </a:r>
            <a:endParaRPr lang="en-US" dirty="0"/>
          </a:p>
          <a:p>
            <a:r>
              <a:rPr lang="en-US" dirty="0"/>
              <a:t>Michael Riedeman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4C76-9DCB-452C-9510-F42280AA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AD9AD1-0CF3-482F-A7B3-847BBE95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251" y="872241"/>
            <a:ext cx="6195986" cy="4910317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27406C0-C501-4D5C-B5ED-5453798F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/>
          <a:lstStyle/>
          <a:p>
            <a:r>
              <a:rPr lang="en-US" dirty="0"/>
              <a:t>Baseline 50%</a:t>
            </a:r>
          </a:p>
          <a:p>
            <a:r>
              <a:rPr lang="en-US" dirty="0"/>
              <a:t>Training Data 98.8%</a:t>
            </a:r>
          </a:p>
          <a:p>
            <a:r>
              <a:rPr lang="en-US" dirty="0"/>
              <a:t>Validation Data 97.2%</a:t>
            </a:r>
          </a:p>
          <a:p>
            <a:r>
              <a:rPr lang="en-US" dirty="0"/>
              <a:t>Test Data 95.5%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CBCD-1B54-4448-ADEF-0BEE6273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34CBD-34D8-407D-B0C5-8AEB6307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779518"/>
            <a:ext cx="6195986" cy="50957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7F260F-A5D2-43D3-8D35-C13DB7F5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Race:</a:t>
            </a:r>
          </a:p>
          <a:p>
            <a:r>
              <a:rPr lang="en-US" dirty="0"/>
              <a:t>Asian - 95.0%</a:t>
            </a:r>
          </a:p>
          <a:p>
            <a:r>
              <a:rPr lang="en-US" dirty="0"/>
              <a:t>Dark Complexion- 90.0%</a:t>
            </a:r>
          </a:p>
          <a:p>
            <a:r>
              <a:rPr lang="en-US" dirty="0"/>
              <a:t>White – 96.6%</a:t>
            </a:r>
          </a:p>
          <a:p>
            <a:endParaRPr lang="en-US" dirty="0"/>
          </a:p>
          <a:p>
            <a:r>
              <a:rPr lang="en-US" dirty="0"/>
              <a:t>Age:</a:t>
            </a:r>
          </a:p>
          <a:p>
            <a:r>
              <a:rPr lang="en-US" dirty="0"/>
              <a:t>Elderly – 84.4%</a:t>
            </a:r>
          </a:p>
          <a:p>
            <a:r>
              <a:rPr lang="en-US" dirty="0"/>
              <a:t>Adults – 98.8%</a:t>
            </a:r>
          </a:p>
          <a:p>
            <a:r>
              <a:rPr lang="en-US" dirty="0"/>
              <a:t>Children – 96.7%</a:t>
            </a:r>
          </a:p>
          <a:p>
            <a:r>
              <a:rPr lang="en-US" dirty="0"/>
              <a:t>Babies – 95.5%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4D8E-FF50-4074-A06B-9702DE01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E6CA-07F9-417A-BE99-C280BAE2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Overfit 98.8% train vs. 97.2% validation</a:t>
            </a:r>
          </a:p>
          <a:p>
            <a:endParaRPr lang="en-US" dirty="0"/>
          </a:p>
          <a:p>
            <a:r>
              <a:rPr lang="en-US" dirty="0"/>
              <a:t>Building block for further implementation</a:t>
            </a:r>
          </a:p>
          <a:p>
            <a:endParaRPr lang="en-US" dirty="0"/>
          </a:p>
          <a:p>
            <a:r>
              <a:rPr lang="en-US" dirty="0"/>
              <a:t>Pretrained model</a:t>
            </a:r>
          </a:p>
          <a:p>
            <a:endParaRPr lang="en-US" dirty="0"/>
          </a:p>
          <a:p>
            <a:r>
              <a:rPr lang="en-US" dirty="0"/>
              <a:t>Additional layers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 Characteristics</a:t>
            </a:r>
          </a:p>
          <a:p>
            <a:r>
              <a:rPr lang="en-US" dirty="0"/>
              <a:t>Model Performance</a:t>
            </a:r>
          </a:p>
          <a:p>
            <a:r>
              <a:rPr lang="en-US" dirty="0"/>
              <a:t>Conclusions/Recommendations  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F5AC-F358-4565-836F-EE741A6E5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r>
              <a:rPr lang="en-US" dirty="0"/>
              <a:t>Image Recognition</a:t>
            </a:r>
          </a:p>
          <a:p>
            <a:endParaRPr lang="en-US" dirty="0"/>
          </a:p>
          <a:p>
            <a:r>
              <a:rPr lang="en-US" dirty="0"/>
              <a:t>Detecting Facial Features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Neural Networks</a:t>
            </a:r>
          </a:p>
          <a:p>
            <a:pPr lvl="1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D6E02-CADD-4E19-A50C-76C449D8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22" y="2209800"/>
            <a:ext cx="515702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7E23-5016-4EB4-BC91-3837AC2B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136-A098-4025-8AEC-6C908C9F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model predicting human emotions by detecting facial expressions in images.</a:t>
            </a:r>
          </a:p>
          <a:p>
            <a:endParaRPr lang="en-US" dirty="0"/>
          </a:p>
          <a:p>
            <a:r>
              <a:rPr lang="en-US" dirty="0"/>
              <a:t>Binary Classification of “happy” and “neutral” </a:t>
            </a:r>
          </a:p>
          <a:p>
            <a:endParaRPr lang="en-US" dirty="0"/>
          </a:p>
          <a:p>
            <a:r>
              <a:rPr lang="en-US" dirty="0"/>
              <a:t>Emphasis on diversity</a:t>
            </a:r>
          </a:p>
        </p:txBody>
      </p:sp>
    </p:spTree>
    <p:extLst>
      <p:ext uri="{BB962C8B-B14F-4D97-AF65-F5344CB8AC3E}">
        <p14:creationId xmlns:p14="http://schemas.microsoft.com/office/powerpoint/2010/main" val="20506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7414-5451-4738-BDF3-532B0F6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F33-4844-48BA-A97B-BD2F1064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  <a:p>
            <a:pPr lvl="1"/>
            <a:r>
              <a:rPr lang="en-US" dirty="0" err="1"/>
              <a:t>UTKFace</a:t>
            </a:r>
            <a:r>
              <a:rPr lang="en-US" dirty="0"/>
              <a:t> online database of human faces</a:t>
            </a:r>
          </a:p>
          <a:p>
            <a:pPr lvl="1"/>
            <a:r>
              <a:rPr lang="en-US" dirty="0"/>
              <a:t>20,000 images of people aged 0 to 116</a:t>
            </a:r>
          </a:p>
          <a:p>
            <a:pPr lvl="1"/>
            <a:r>
              <a:rPr lang="en-US" dirty="0"/>
              <a:t>Labeled by us.</a:t>
            </a: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3391A1-4C9E-479A-9469-8278E3F83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2286001"/>
            <a:ext cx="1295399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9358C-4E74-4127-A7DA-FB8FA880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4038600"/>
            <a:ext cx="180022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C9EF9-BDF1-4EA7-A90C-9641015D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4014787"/>
            <a:ext cx="171450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AFA05-AA5C-4E45-BB01-91ED608B1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87" y="4038600"/>
            <a:ext cx="1733550" cy="1724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459E64-BC51-4175-8B83-2C560FD92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012" y="4039254"/>
            <a:ext cx="1724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B1A3-BC5A-4BFD-A936-B3AEF69B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7A15-6182-49F4-ACCC-D3CF2D19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r>
              <a:rPr lang="en-US" dirty="0"/>
              <a:t>Baseline - 50%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1000 happy faces</a:t>
            </a:r>
          </a:p>
          <a:p>
            <a:endParaRPr lang="en-US" dirty="0"/>
          </a:p>
          <a:p>
            <a:r>
              <a:rPr lang="en-US" dirty="0"/>
              <a:t>1000 neutral faces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9DCAE-1FD6-4C0B-B22D-F5B86449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1828800"/>
            <a:ext cx="4876800" cy="32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5837-4460-493F-A93F-1B31D210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566B1-438E-4B24-9982-4B15B324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072648"/>
            <a:ext cx="6195986" cy="4509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2094-E266-4AC8-BD8E-6EAE5D12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r>
              <a:rPr lang="en-US" dirty="0"/>
              <a:t>Data Augmentation</a:t>
            </a:r>
          </a:p>
          <a:p>
            <a:r>
              <a:rPr lang="en-US" dirty="0"/>
              <a:t>Train-Validation Split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10,727 training set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1893 test set</a:t>
            </a:r>
          </a:p>
          <a:p>
            <a:r>
              <a:rPr lang="en-US" dirty="0"/>
              <a:t>Rescaling</a:t>
            </a:r>
          </a:p>
        </p:txBody>
      </p:sp>
    </p:spTree>
    <p:extLst>
      <p:ext uri="{BB962C8B-B14F-4D97-AF65-F5344CB8AC3E}">
        <p14:creationId xmlns:p14="http://schemas.microsoft.com/office/powerpoint/2010/main" val="41598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Characteristics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4412720"/>
              </p:ext>
            </p:extLst>
          </p:nvPr>
        </p:nvGraphicFramePr>
        <p:xfrm>
          <a:off x="1903412" y="1828800"/>
          <a:ext cx="8534399" cy="3238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286">
                  <a:extLst>
                    <a:ext uri="{9D8B030D-6E8A-4147-A177-3AD203B41FA5}">
                      <a16:colId xmlns:a16="http://schemas.microsoft.com/office/drawing/2014/main" val="4247042527"/>
                    </a:ext>
                  </a:extLst>
                </a:gridCol>
                <a:gridCol w="242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Conv2D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SeparableConv2D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/>
                        <a:t>MaxPooling2D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SeparableConv2D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925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/>
                        <a:t>GlobalAveragePooling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058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Dense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8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F0F-19FA-4550-95C1-0E83E401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E95EF-A367-4C8C-BE84-58D9EC9B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756066"/>
            <a:ext cx="6195986" cy="5142667"/>
          </a:xfrm>
          <a:prstGeom prst="rect">
            <a:avLst/>
          </a:prstGeom>
          <a:noFill/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38A6C413-D852-456D-B3ED-CA0A3EAEC903}"/>
              </a:ext>
            </a:extLst>
          </p:cNvPr>
          <p:cNvSpPr>
            <a:spLocks noGrp="1" noChangeAspect="1" noChangeArrowheads="1"/>
          </p:cNvSpPr>
          <p:nvPr>
            <p:ph type="body" sz="half" idx="2"/>
          </p:nvPr>
        </p:nvSpPr>
        <p:spPr bwMode="auto">
          <a:xfrm>
            <a:off x="1074240" y="1828800"/>
            <a:ext cx="3293422" cy="434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Adjustments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Learning Rate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Epochs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Layers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814</TotalTime>
  <Words>220</Words>
  <Application>Microsoft Office PowerPoint</Application>
  <PresentationFormat>Custom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Math 16x9</vt:lpstr>
      <vt:lpstr>Emotion Detection with CNNs</vt:lpstr>
      <vt:lpstr>Overview</vt:lpstr>
      <vt:lpstr>Background</vt:lpstr>
      <vt:lpstr>Problem Statement</vt:lpstr>
      <vt:lpstr>Data Acquisition</vt:lpstr>
      <vt:lpstr>Baseline Model</vt:lpstr>
      <vt:lpstr>Preprocessing</vt:lpstr>
      <vt:lpstr>Model Characteristics</vt:lpstr>
      <vt:lpstr>Model Performance</vt:lpstr>
      <vt:lpstr>Model Performance</vt:lpstr>
      <vt:lpstr>Model Performance</vt:lpstr>
      <vt:lpstr>Conclusions/Recommendations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with CNNs</dc:title>
  <dc:creator>Michael Riedeman</dc:creator>
  <cp:lastModifiedBy>Michael Riedeman</cp:lastModifiedBy>
  <cp:revision>7</cp:revision>
  <dcterms:created xsi:type="dcterms:W3CDTF">2021-07-27T06:49:02Z</dcterms:created>
  <dcterms:modified xsi:type="dcterms:W3CDTF">2021-07-27T20:23:23Z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