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2" r:id="rId2"/>
    <p:sldId id="258" r:id="rId3"/>
    <p:sldId id="257" r:id="rId4"/>
    <p:sldId id="259" r:id="rId5"/>
    <p:sldId id="263"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7" name="Date Placeholder 6"/>
          <p:cNvSpPr>
            <a:spLocks noGrp="1"/>
          </p:cNvSpPr>
          <p:nvPr>
            <p:ph type="dt" sz="half" idx="10"/>
          </p:nvPr>
        </p:nvSpPr>
        <p:spPr/>
        <p:txBody>
          <a:bodyPr/>
          <a:lstStyle/>
          <a:p>
            <a:fld id="{9DC6FFAF-EDF5-416D-BE01-19E889BAE89F}" type="datetimeFigureOut">
              <a:rPr kumimoji="1" lang="ja-JP" altLang="en-US" smtClean="0"/>
              <a:t>2017/4/8</a:t>
            </a:fld>
            <a:endParaRPr kumimoji="1" lang="ja-JP" altLang="en-US"/>
          </a:p>
        </p:txBody>
      </p:sp>
      <p:sp>
        <p:nvSpPr>
          <p:cNvPr id="8" name="Slide Number Placeholder 7"/>
          <p:cNvSpPr>
            <a:spLocks noGrp="1"/>
          </p:cNvSpPr>
          <p:nvPr>
            <p:ph type="sldNum" sz="quarter" idx="11"/>
          </p:nvPr>
        </p:nvSpPr>
        <p:spPr/>
        <p:txBody>
          <a:bodyPr/>
          <a:lstStyle/>
          <a:p>
            <a:fld id="{904C2101-8680-42CA-A573-F90672247F3E}"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DC6FFAF-EDF5-416D-BE01-19E889BAE89F}" type="datetimeFigureOut">
              <a:rPr kumimoji="1" lang="ja-JP" altLang="en-US"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4C2101-8680-42CA-A573-F90672247F3E}"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DC6FFAF-EDF5-416D-BE01-19E889BAE89F}" type="datetimeFigureOut">
              <a:rPr kumimoji="1" lang="ja-JP" altLang="en-US"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4C2101-8680-42CA-A573-F90672247F3E}"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4" name="Date Placeholder 3"/>
          <p:cNvSpPr>
            <a:spLocks noGrp="1"/>
          </p:cNvSpPr>
          <p:nvPr>
            <p:ph type="dt" sz="half" idx="10"/>
          </p:nvPr>
        </p:nvSpPr>
        <p:spPr/>
        <p:txBody>
          <a:bodyPr/>
          <a:lstStyle/>
          <a:p>
            <a:fld id="{9DC6FFAF-EDF5-416D-BE01-19E889BAE89F}" type="datetimeFigureOut">
              <a:rPr kumimoji="1" lang="ja-JP" altLang="en-US"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4C2101-8680-42CA-A573-F90672247F3E}"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DC6FFAF-EDF5-416D-BE01-19E889BAE89F}" type="datetimeFigureOut">
              <a:rPr kumimoji="1" lang="ja-JP" altLang="en-US" smtClean="0"/>
              <a:t>2017/4/8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4C2101-8680-42CA-A573-F90672247F3E}" type="slidenum">
              <a:rPr kumimoji="1" lang="ja-JP" altLang="en-US" smtClean="0"/>
              <a:t>‹#›</a:t>
            </a:fld>
            <a:endParaRPr kumimoji="1" lang="ja-JP"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5" name="Date Placeholder 4"/>
          <p:cNvSpPr>
            <a:spLocks noGrp="1"/>
          </p:cNvSpPr>
          <p:nvPr>
            <p:ph type="dt" sz="half" idx="10"/>
          </p:nvPr>
        </p:nvSpPr>
        <p:spPr/>
        <p:txBody>
          <a:bodyPr/>
          <a:lstStyle/>
          <a:p>
            <a:fld id="{9DC6FFAF-EDF5-416D-BE01-19E889BAE89F}" type="datetimeFigureOut">
              <a:rPr kumimoji="1" lang="ja-JP" altLang="en-US" smtClean="0"/>
              <a:t>2017/4/8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04C2101-8680-42CA-A573-F90672247F3E}" type="slidenum">
              <a:rPr kumimoji="1" lang="ja-JP" altLang="en-US" smtClean="0"/>
              <a:t>‹#›</a:t>
            </a:fld>
            <a:endParaRPr kumimoji="1" lang="ja-JP" altLang="en-US"/>
          </a:p>
        </p:txBody>
      </p:sp>
      <p:sp>
        <p:nvSpPr>
          <p:cNvPr id="9" name="Content Placeholder 8"/>
          <p:cNvSpPr>
            <a:spLocks noGrp="1"/>
          </p:cNvSpPr>
          <p:nvPr>
            <p:ph sz="quarter" idx="13"/>
          </p:nvPr>
        </p:nvSpPr>
        <p:spPr>
          <a:xfrm>
            <a:off x="365760" y="1600200"/>
            <a:ext cx="4041648" cy="45262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9DC6FFAF-EDF5-416D-BE01-19E889BAE89F}" type="datetimeFigureOut">
              <a:rPr kumimoji="1" lang="ja-JP" altLang="en-US" smtClean="0"/>
              <a:t>2017/4/8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04C2101-8680-42CA-A573-F90672247F3E}" type="slidenum">
              <a:rPr kumimoji="1" lang="ja-JP" altLang="en-US" smtClean="0"/>
              <a:t>‹#›</a:t>
            </a:fld>
            <a:endParaRPr kumimoji="1" lang="ja-JP" altLang="en-US"/>
          </a:p>
        </p:txBody>
      </p:sp>
      <p:sp>
        <p:nvSpPr>
          <p:cNvPr id="11" name="Content Placeholder 10"/>
          <p:cNvSpPr>
            <a:spLocks noGrp="1"/>
          </p:cNvSpPr>
          <p:nvPr>
            <p:ph sz="quarter" idx="13"/>
          </p:nvPr>
        </p:nvSpPr>
        <p:spPr>
          <a:xfrm>
            <a:off x="457200" y="2212848"/>
            <a:ext cx="4041648" cy="391363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C6FFAF-EDF5-416D-BE01-19E889BAE89F}" type="datetimeFigureOut">
              <a:rPr kumimoji="1" lang="ja-JP" altLang="en-US" smtClean="0"/>
              <a:t>2017/4/8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04C2101-8680-42CA-A573-F90672247F3E}"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6FFAF-EDF5-416D-BE01-19E889BAE89F}" type="datetimeFigureOut">
              <a:rPr kumimoji="1" lang="ja-JP" altLang="en-US" smtClean="0"/>
              <a:t>2017/4/8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04C2101-8680-42CA-A573-F90672247F3E}"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C6FFAF-EDF5-416D-BE01-19E889BAE89F}" type="datetimeFigureOut">
              <a:rPr kumimoji="1" lang="ja-JP" altLang="en-US" smtClean="0"/>
              <a:t>2017/4/8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04C2101-8680-42CA-A573-F90672247F3E}"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C6FFAF-EDF5-416D-BE01-19E889BAE89F}" type="datetimeFigureOut">
              <a:rPr kumimoji="1" lang="ja-JP" altLang="en-US" smtClean="0"/>
              <a:t>2017/4/8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04C2101-8680-42CA-A573-F90672247F3E}"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DC6FFAF-EDF5-416D-BE01-19E889BAE89F}" type="datetimeFigureOut">
              <a:rPr kumimoji="1" lang="ja-JP" altLang="en-US" smtClean="0"/>
              <a:t>2017/4/8</a:t>
            </a:fld>
            <a:endParaRPr kumimoji="1" lang="ja-JP"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kumimoji="1" lang="ja-JP"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04C2101-8680-42CA-A573-F90672247F3E}" type="slidenum">
              <a:rPr kumimoji="1" lang="ja-JP" altLang="en-US" smtClean="0"/>
              <a:t>‹#›</a:t>
            </a:fld>
            <a:endParaRPr kumimoji="1" lang="ja-JP"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kumimoji="1"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552" y="2564904"/>
            <a:ext cx="8229600" cy="1143000"/>
          </a:xfrm>
        </p:spPr>
        <p:txBody>
          <a:bodyPr/>
          <a:lstStyle/>
          <a:p>
            <a:r>
              <a:rPr kumimoji="1" lang="en-US" altLang="ja-JP" dirty="0" smtClean="0"/>
              <a:t>AI</a:t>
            </a:r>
            <a:r>
              <a:rPr kumimoji="1" lang="ja-JP" altLang="en-US" dirty="0" smtClean="0"/>
              <a:t>の最新事例</a:t>
            </a:r>
            <a:endParaRPr kumimoji="1" lang="ja-JP" altLang="en-US" dirty="0"/>
          </a:p>
        </p:txBody>
      </p:sp>
    </p:spTree>
    <p:extLst>
      <p:ext uri="{BB962C8B-B14F-4D97-AF65-F5344CB8AC3E}">
        <p14:creationId xmlns:p14="http://schemas.microsoft.com/office/powerpoint/2010/main" val="410840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latin typeface="+mn-ea"/>
                <a:ea typeface="+mn-ea"/>
              </a:rPr>
              <a:t>AI</a:t>
            </a:r>
            <a:r>
              <a:rPr kumimoji="1" lang="ja-JP" altLang="en-US" sz="3600" dirty="0" smtClean="0">
                <a:latin typeface="+mn-ea"/>
                <a:ea typeface="+mn-ea"/>
              </a:rPr>
              <a:t>ビール</a:t>
            </a:r>
            <a:endParaRPr kumimoji="1" lang="ja-JP" altLang="en-US" sz="3600" dirty="0">
              <a:latin typeface="+mn-ea"/>
              <a:ea typeface="+mn-ea"/>
            </a:endParaRPr>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smtClean="0">
                <a:latin typeface="+mn-ea"/>
              </a:rPr>
              <a:t>ロンドンのベンチャー企業</a:t>
            </a:r>
            <a:r>
              <a:rPr lang="en-US" altLang="ja-JP" sz="2800" dirty="0" err="1" smtClean="0">
                <a:latin typeface="+mn-ea"/>
              </a:rPr>
              <a:t>IntelligentX</a:t>
            </a:r>
            <a:r>
              <a:rPr lang="ja-JP" altLang="en-US" sz="2800" dirty="0" smtClean="0">
                <a:latin typeface="+mn-ea"/>
              </a:rPr>
              <a:t>社</a:t>
            </a:r>
            <a:r>
              <a:rPr lang="ja-JP" altLang="en-US" sz="2800" dirty="0" smtClean="0">
                <a:latin typeface="+mn-ea"/>
              </a:rPr>
              <a:t>は、“エール製法”という醸造法で作る英国の伝統的なビールの製造販売行っている会社です。</a:t>
            </a:r>
            <a:endParaRPr lang="en-US" altLang="ja-JP" sz="2800" dirty="0" smtClean="0">
              <a:latin typeface="+mn-ea"/>
            </a:endParaRPr>
          </a:p>
          <a:p>
            <a:pPr marL="0" indent="0">
              <a:buNone/>
            </a:pPr>
            <a:r>
              <a:rPr lang="ja-JP" altLang="en-US" sz="2800" dirty="0" smtClean="0">
                <a:latin typeface="+mn-ea"/>
              </a:rPr>
              <a:t>この会社の作るビールは、</a:t>
            </a:r>
            <a:r>
              <a:rPr lang="en-US" altLang="ja-JP" sz="2800" dirty="0" smtClean="0">
                <a:latin typeface="+mn-ea"/>
              </a:rPr>
              <a:t>AI</a:t>
            </a:r>
            <a:r>
              <a:rPr lang="ja-JP" altLang="en-US" sz="2800" dirty="0" smtClean="0">
                <a:latin typeface="+mn-ea"/>
              </a:rPr>
              <a:t>（人工知能）が、その醸造レシピの探求を担っています。</a:t>
            </a:r>
          </a:p>
          <a:p>
            <a:endParaRPr kumimoji="1" lang="ja-JP" altLang="en-US" dirty="0"/>
          </a:p>
        </p:txBody>
      </p:sp>
    </p:spTree>
    <p:extLst>
      <p:ext uri="{BB962C8B-B14F-4D97-AF65-F5344CB8AC3E}">
        <p14:creationId xmlns:p14="http://schemas.microsoft.com/office/powerpoint/2010/main" val="119712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英国の伝統的な４種類のビール</a:t>
            </a:r>
            <a:endParaRPr kumimoji="1" lang="ja-JP" altLang="en-US" sz="3600" dirty="0"/>
          </a:p>
        </p:txBody>
      </p:sp>
      <p:sp>
        <p:nvSpPr>
          <p:cNvPr id="3" name="コンテンツ プレースホルダー 2"/>
          <p:cNvSpPr>
            <a:spLocks noGrp="1"/>
          </p:cNvSpPr>
          <p:nvPr>
            <p:ph idx="1"/>
          </p:nvPr>
        </p:nvSpPr>
        <p:spPr>
          <a:xfrm>
            <a:off x="457200" y="1600201"/>
            <a:ext cx="8229600" cy="3556992"/>
          </a:xfrm>
        </p:spPr>
        <p:txBody>
          <a:bodyPr>
            <a:normAutofit/>
          </a:bodyPr>
          <a:lstStyle/>
          <a:p>
            <a:pPr marL="0" indent="0">
              <a:buNone/>
            </a:pPr>
            <a:r>
              <a:rPr lang="ja-JP" altLang="en-US" sz="1600" b="1" dirty="0" smtClean="0">
                <a:latin typeface="+mn-ea"/>
              </a:rPr>
              <a:t>１．ゴールデン</a:t>
            </a:r>
            <a:endParaRPr lang="en-US" altLang="ja-JP" sz="1600" b="1" dirty="0" smtClean="0">
              <a:latin typeface="+mn-ea"/>
            </a:endParaRPr>
          </a:p>
          <a:p>
            <a:pPr marL="0" indent="0">
              <a:buNone/>
            </a:pPr>
            <a:r>
              <a:rPr lang="ja-JP" altLang="en-US" sz="1600" b="1" dirty="0" smtClean="0">
                <a:latin typeface="+mn-ea"/>
              </a:rPr>
              <a:t> </a:t>
            </a:r>
            <a:r>
              <a:rPr lang="ja-JP" altLang="en-US" sz="1600" b="1" dirty="0">
                <a:latin typeface="+mn-ea"/>
              </a:rPr>
              <a:t>　</a:t>
            </a:r>
            <a:r>
              <a:rPr lang="ja-JP" altLang="en-US" sz="1600" b="1" dirty="0" smtClean="0">
                <a:latin typeface="+mn-ea"/>
              </a:rPr>
              <a:t>　ゴールディングホップを使用した、</a:t>
            </a:r>
            <a:endParaRPr lang="en-US" altLang="ja-JP" sz="1600" b="1" dirty="0" smtClean="0">
              <a:latin typeface="+mn-ea"/>
            </a:endParaRPr>
          </a:p>
          <a:p>
            <a:pPr marL="0" indent="0">
              <a:buNone/>
            </a:pPr>
            <a:r>
              <a:rPr lang="ja-JP" altLang="en-US" sz="1600" b="1" dirty="0">
                <a:latin typeface="+mn-ea"/>
              </a:rPr>
              <a:t>　</a:t>
            </a:r>
            <a:r>
              <a:rPr lang="ja-JP" altLang="en-US" sz="1600" b="1" dirty="0" smtClean="0">
                <a:latin typeface="+mn-ea"/>
              </a:rPr>
              <a:t>　古典的なゴールデンエールレシピによるビール</a:t>
            </a:r>
            <a:endParaRPr lang="en-US" altLang="ja-JP" sz="1600" b="1" dirty="0">
              <a:latin typeface="+mn-ea"/>
            </a:endParaRPr>
          </a:p>
          <a:p>
            <a:pPr marL="0" indent="0">
              <a:buNone/>
            </a:pPr>
            <a:r>
              <a:rPr lang="ja-JP" altLang="en-US" sz="1600" b="1" dirty="0">
                <a:latin typeface="+mn-ea"/>
              </a:rPr>
              <a:t>２．</a:t>
            </a:r>
            <a:r>
              <a:rPr lang="ja-JP" altLang="en-US" sz="1600" b="1" dirty="0" smtClean="0">
                <a:latin typeface="+mn-ea"/>
              </a:rPr>
              <a:t>アンバー</a:t>
            </a:r>
            <a:endParaRPr lang="en-US" altLang="ja-JP" sz="1600" b="1" dirty="0" smtClean="0">
              <a:latin typeface="+mn-ea"/>
            </a:endParaRPr>
          </a:p>
          <a:p>
            <a:pPr marL="0" indent="0">
              <a:buNone/>
            </a:pPr>
            <a:r>
              <a:rPr lang="ja-JP" altLang="en-US" sz="1600" b="1" dirty="0">
                <a:latin typeface="+mn-ea"/>
              </a:rPr>
              <a:t>　</a:t>
            </a:r>
            <a:r>
              <a:rPr lang="ja-JP" altLang="en-US" sz="1600" b="1" dirty="0" smtClean="0">
                <a:latin typeface="+mn-ea"/>
              </a:rPr>
              <a:t>　琥珀の色合いと苦味のきいたパンチのある風味をもった伝統ビール</a:t>
            </a:r>
          </a:p>
          <a:p>
            <a:pPr marL="0" indent="0">
              <a:buNone/>
            </a:pPr>
            <a:r>
              <a:rPr lang="ja-JP" altLang="en-US" sz="1600" b="1" dirty="0" smtClean="0">
                <a:latin typeface="+mn-ea"/>
              </a:rPr>
              <a:t>３．ペール</a:t>
            </a:r>
            <a:endParaRPr lang="en-US" altLang="ja-JP" sz="1600" b="1" dirty="0" smtClean="0">
              <a:latin typeface="+mn-ea"/>
            </a:endParaRPr>
          </a:p>
          <a:p>
            <a:pPr marL="0" indent="0">
              <a:buNone/>
            </a:pPr>
            <a:r>
              <a:rPr lang="ja-JP" altLang="en-US" sz="1600" b="1" dirty="0">
                <a:latin typeface="+mn-ea"/>
              </a:rPr>
              <a:t>　</a:t>
            </a:r>
            <a:r>
              <a:rPr lang="ja-JP" altLang="en-US" sz="1600" b="1" dirty="0" smtClean="0">
                <a:latin typeface="+mn-ea"/>
              </a:rPr>
              <a:t>　カスケードホップを主原料にして作られる、アメリカンペールエールの</a:t>
            </a:r>
            <a:endParaRPr lang="en-US" altLang="ja-JP" sz="1600" b="1" dirty="0" smtClean="0">
              <a:latin typeface="+mn-ea"/>
            </a:endParaRPr>
          </a:p>
          <a:p>
            <a:pPr marL="0" indent="0">
              <a:buNone/>
            </a:pPr>
            <a:r>
              <a:rPr lang="ja-JP" altLang="en-US" sz="1600" b="1" dirty="0" smtClean="0">
                <a:latin typeface="+mn-ea"/>
              </a:rPr>
              <a:t>　　レシピによるビール。淡い色合いと、際立つホップの香りが特徴。</a:t>
            </a:r>
            <a:endParaRPr lang="en-US" altLang="ja-JP" sz="1600" b="1" dirty="0">
              <a:latin typeface="+mn-ea"/>
            </a:endParaRPr>
          </a:p>
          <a:p>
            <a:pPr marL="0" indent="0">
              <a:buNone/>
            </a:pPr>
            <a:r>
              <a:rPr lang="ja-JP" altLang="en-US" sz="1600" b="1" dirty="0" smtClean="0">
                <a:latin typeface="+mn-ea"/>
              </a:rPr>
              <a:t>４．ブラック</a:t>
            </a:r>
            <a:endParaRPr lang="en-US" altLang="ja-JP" sz="1600" b="1" dirty="0">
              <a:latin typeface="+mn-ea"/>
            </a:endParaRPr>
          </a:p>
          <a:p>
            <a:pPr marL="0" indent="0">
              <a:buNone/>
            </a:pPr>
            <a:r>
              <a:rPr lang="ja-JP" altLang="en-US" sz="1600" b="1" dirty="0">
                <a:latin typeface="+mn-ea"/>
              </a:rPr>
              <a:t>　</a:t>
            </a:r>
            <a:r>
              <a:rPr lang="ja-JP" altLang="en-US" sz="1600" b="1" dirty="0" smtClean="0">
                <a:latin typeface="+mn-ea"/>
              </a:rPr>
              <a:t>　古典的レシピをベースにして作られる、スモーキー風味の褐色のビール</a:t>
            </a:r>
          </a:p>
        </p:txBody>
      </p:sp>
      <p:pic>
        <p:nvPicPr>
          <p:cNvPr id="1026" name="Picture 2" descr="C:\Users\hagiwara\Desktop\ビール.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581128"/>
            <a:ext cx="3164062" cy="207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latin typeface="+mn-ea"/>
                <a:ea typeface="+mn-ea"/>
              </a:rPr>
              <a:t>AI</a:t>
            </a:r>
            <a:r>
              <a:rPr kumimoji="1" lang="ja-JP" altLang="en-US" sz="3600" dirty="0" smtClean="0">
                <a:latin typeface="+mn-ea"/>
                <a:ea typeface="+mn-ea"/>
              </a:rPr>
              <a:t>が迅速に顧客の好みを反映させる</a:t>
            </a:r>
            <a:endParaRPr kumimoji="1" lang="ja-JP" altLang="en-US" sz="3600" dirty="0">
              <a:latin typeface="+mn-ea"/>
              <a:ea typeface="+mn-ea"/>
            </a:endParaRPr>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altLang="ja-JP" sz="2400" dirty="0" err="1" smtClean="0">
                <a:latin typeface="+mn-ea"/>
              </a:rPr>
              <a:t>InrelligentX</a:t>
            </a:r>
            <a:r>
              <a:rPr lang="ja-JP" altLang="en-US" sz="2400" dirty="0" smtClean="0">
                <a:latin typeface="+mn-ea"/>
              </a:rPr>
              <a:t>社では、チャットボット（</a:t>
            </a:r>
            <a:r>
              <a:rPr lang="en-US" altLang="ja-JP" sz="2400" dirty="0" smtClean="0">
                <a:latin typeface="+mn-ea"/>
              </a:rPr>
              <a:t>Facebook</a:t>
            </a:r>
            <a:r>
              <a:rPr lang="ja-JP" altLang="en-US" sz="2400" dirty="0" smtClean="0">
                <a:latin typeface="+mn-ea"/>
              </a:rPr>
              <a:t>メッセンジャーのボット）を使って、顧客の感想、意見を集め、それらを</a:t>
            </a:r>
            <a:r>
              <a:rPr lang="en-US" altLang="ja-JP" sz="2400" dirty="0" smtClean="0">
                <a:latin typeface="+mn-ea"/>
              </a:rPr>
              <a:t>AI</a:t>
            </a:r>
            <a:r>
              <a:rPr lang="ja-JP" altLang="en-US" sz="2400" dirty="0" smtClean="0">
                <a:latin typeface="+mn-ea"/>
              </a:rPr>
              <a:t>が解釈・分析して、よりユーザーの好みを反映したレシピを考え出していく、というフィードバック反映システムを構築しました。</a:t>
            </a:r>
            <a:endParaRPr lang="en-US" altLang="ja-JP" sz="2400" dirty="0" smtClean="0">
              <a:latin typeface="+mn-ea"/>
            </a:endParaRPr>
          </a:p>
          <a:p>
            <a:pPr marL="0" indent="0">
              <a:buNone/>
            </a:pPr>
            <a:endParaRPr lang="en-US" altLang="ja-JP" sz="2400" dirty="0">
              <a:latin typeface="+mn-ea"/>
            </a:endParaRPr>
          </a:p>
          <a:p>
            <a:pPr marL="0" indent="0">
              <a:buNone/>
            </a:pPr>
            <a:r>
              <a:rPr lang="ja-JP" altLang="en-US" sz="2400" dirty="0" smtClean="0"/>
              <a:t>・ユーザーの好みについて、好きなフレーバーや製造法などを聞きだします。多くのユーザーがアクセスし、たくさん集まったデータは、</a:t>
            </a:r>
            <a:r>
              <a:rPr lang="en-US" altLang="ja-JP" sz="2400" dirty="0" smtClean="0"/>
              <a:t>AI</a:t>
            </a:r>
            <a:r>
              <a:rPr lang="ja-JP" altLang="en-US" sz="2400" dirty="0" smtClean="0"/>
              <a:t>によって、全体的な好みの傾向が判断されていきます。</a:t>
            </a:r>
            <a:endParaRPr lang="en-US" altLang="ja-JP" sz="2400" dirty="0" smtClean="0"/>
          </a:p>
          <a:p>
            <a:pPr marL="0" indent="0">
              <a:buNone/>
            </a:pPr>
            <a:r>
              <a:rPr lang="ja-JP" altLang="en-US" sz="2400" dirty="0"/>
              <a:t>・</a:t>
            </a:r>
            <a:r>
              <a:rPr lang="ja-JP" altLang="en-US" sz="2400" dirty="0" smtClean="0"/>
              <a:t>好みの傾向を反映した場合のレシピまで、アルゴリズムによって割り出すことができます。温度や酵母の割合や醸造のタイミングや空気に触れさせる頻度などなど、どんなことをするとどんな味につながるのか、</a:t>
            </a:r>
            <a:r>
              <a:rPr lang="en-US" altLang="ja-JP" sz="2400" dirty="0" smtClean="0"/>
              <a:t>AI</a:t>
            </a:r>
            <a:r>
              <a:rPr lang="ja-JP" altLang="en-US" sz="2400" dirty="0" smtClean="0"/>
              <a:t>はフィードバックを積み重ねる中でどんどん学習していきます。</a:t>
            </a:r>
          </a:p>
          <a:p>
            <a:pPr marL="0" indent="0">
              <a:buNone/>
            </a:pPr>
            <a:endParaRPr lang="ja-JP" altLang="en-US" sz="2400" dirty="0" smtClean="0"/>
          </a:p>
          <a:p>
            <a:pPr marL="0" indent="0">
              <a:buNone/>
            </a:pPr>
            <a:endParaRPr lang="ja-JP" altLang="en-US" sz="2400" dirty="0" smtClean="0">
              <a:latin typeface="+mn-ea"/>
            </a:endParaRPr>
          </a:p>
        </p:txBody>
      </p:sp>
    </p:spTree>
    <p:extLst>
      <p:ext uri="{BB962C8B-B14F-4D97-AF65-F5344CB8AC3E}">
        <p14:creationId xmlns:p14="http://schemas.microsoft.com/office/powerpoint/2010/main" val="181711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latin typeface="ＭＳ Ｐゴシック" panose="020B0600070205080204" pitchFamily="50" charset="-128"/>
                <a:ea typeface="ＭＳ Ｐゴシック" panose="020B0600070205080204" pitchFamily="50" charset="-128"/>
              </a:rPr>
              <a:t>参考</a:t>
            </a:r>
            <a:r>
              <a:rPr kumimoji="1" lang="en-US" altLang="ja-JP" sz="3600" dirty="0" smtClean="0">
                <a:latin typeface="ＭＳ Ｐゴシック" panose="020B0600070205080204" pitchFamily="50" charset="-128"/>
                <a:ea typeface="ＭＳ Ｐゴシック" panose="020B0600070205080204" pitchFamily="50" charset="-128"/>
              </a:rPr>
              <a:t>:</a:t>
            </a:r>
            <a:r>
              <a:rPr kumimoji="1" lang="ja-JP" altLang="en-US" sz="3600" dirty="0" smtClean="0">
                <a:latin typeface="ＭＳ Ｐゴシック" panose="020B0600070205080204" pitchFamily="50" charset="-128"/>
                <a:ea typeface="ＭＳ Ｐゴシック" panose="020B0600070205080204" pitchFamily="50" charset="-128"/>
              </a:rPr>
              <a:t>チャットボットとは？</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ja-JP" altLang="en-US" sz="2400" dirty="0" smtClean="0">
                <a:latin typeface="+mn-ea"/>
              </a:rPr>
              <a:t>チャットボットとは主にモバイルデバイス上で、メッセンジャーやチャットを元にしたインターフェース </a:t>
            </a:r>
            <a:r>
              <a:rPr lang="en-US" altLang="ja-JP" sz="2400" dirty="0" smtClean="0">
                <a:latin typeface="+mn-ea"/>
              </a:rPr>
              <a:t>– </a:t>
            </a:r>
            <a:r>
              <a:rPr lang="ja-JP" altLang="en-US" sz="2400" dirty="0" smtClean="0">
                <a:latin typeface="+mn-ea"/>
              </a:rPr>
              <a:t>例</a:t>
            </a:r>
            <a:r>
              <a:rPr lang="en-US" altLang="ja-JP" sz="2400" dirty="0" smtClean="0">
                <a:latin typeface="+mn-ea"/>
              </a:rPr>
              <a:t>) LINE, Facebook </a:t>
            </a:r>
            <a:r>
              <a:rPr lang="en-US" altLang="ja-JP" sz="2400" dirty="0" err="1" smtClean="0">
                <a:latin typeface="+mn-ea"/>
              </a:rPr>
              <a:t>Messanger</a:t>
            </a:r>
            <a:r>
              <a:rPr lang="en-US" altLang="ja-JP" sz="2400" dirty="0" smtClean="0">
                <a:latin typeface="+mn-ea"/>
              </a:rPr>
              <a:t>, </a:t>
            </a:r>
            <a:r>
              <a:rPr lang="en-US" altLang="ja-JP" sz="2400" dirty="0" err="1" smtClean="0">
                <a:latin typeface="+mn-ea"/>
              </a:rPr>
              <a:t>SnapChat</a:t>
            </a:r>
            <a:r>
              <a:rPr lang="en-US" altLang="ja-JP" sz="2400" dirty="0" smtClean="0">
                <a:latin typeface="+mn-ea"/>
              </a:rPr>
              <a:t>, Slack</a:t>
            </a:r>
            <a:r>
              <a:rPr lang="ja-JP" altLang="en-US" sz="2400" dirty="0" smtClean="0">
                <a:latin typeface="+mn-ea"/>
              </a:rPr>
              <a:t>等</a:t>
            </a:r>
            <a:r>
              <a:rPr lang="en-US" altLang="ja-JP" sz="2400" dirty="0" smtClean="0">
                <a:latin typeface="+mn-ea"/>
              </a:rPr>
              <a:t>, </a:t>
            </a:r>
            <a:r>
              <a:rPr lang="ja-JP" altLang="en-US" sz="2400" dirty="0" smtClean="0">
                <a:latin typeface="+mn-ea"/>
              </a:rPr>
              <a:t>を活用して提供されるサービスである。ユーザーはまるで生身の人間と”会話するような感覚”で情報収集を行うことができる。通常は機械のアルゴリズムを利用されるが、場合によっては</a:t>
            </a:r>
            <a:r>
              <a:rPr lang="en-US" altLang="ja-JP" sz="2400" dirty="0" smtClean="0">
                <a:latin typeface="+mn-ea"/>
              </a:rPr>
              <a:t>AI</a:t>
            </a:r>
            <a:r>
              <a:rPr lang="ja-JP" altLang="en-US" sz="2400" dirty="0" smtClean="0">
                <a:latin typeface="+mn-ea"/>
              </a:rPr>
              <a:t>による高度な会話の実現も可能です。</a:t>
            </a:r>
            <a:endParaRPr lang="en-US" altLang="ja-JP" sz="2400" dirty="0" smtClean="0">
              <a:latin typeface="+mn-ea"/>
            </a:endParaRPr>
          </a:p>
          <a:p>
            <a:pPr marL="0" indent="0">
              <a:buNone/>
            </a:pPr>
            <a:endParaRPr kumimoji="1" lang="ja-JP" altLang="en-US" sz="2400" dirty="0">
              <a:latin typeface="+mn-ea"/>
            </a:endParaRPr>
          </a:p>
        </p:txBody>
      </p:sp>
    </p:spTree>
    <p:extLst>
      <p:ext uri="{BB962C8B-B14F-4D97-AF65-F5344CB8AC3E}">
        <p14:creationId xmlns:p14="http://schemas.microsoft.com/office/powerpoint/2010/main" val="1395922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グゼクティブ">
  <a:themeElements>
    <a:clrScheme name="エグゼクティブ">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エグゼクティブ">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エグゼクティブ">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64</TotalTime>
  <Words>330</Words>
  <Application>Microsoft Office PowerPoint</Application>
  <PresentationFormat>画面に合わせる (4:3)</PresentationFormat>
  <Paragraphs>22</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エグゼクティブ</vt:lpstr>
      <vt:lpstr>AIの最新事例</vt:lpstr>
      <vt:lpstr>AIビール</vt:lpstr>
      <vt:lpstr>英国の伝統的な４種類のビール</vt:lpstr>
      <vt:lpstr>AIが迅速に顧客の好みを反映させる</vt:lpstr>
      <vt:lpstr>参考:チャットボットとは？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萩原泰文</dc:creator>
  <cp:lastModifiedBy>萩原泰文</cp:lastModifiedBy>
  <cp:revision>11</cp:revision>
  <dcterms:created xsi:type="dcterms:W3CDTF">2017-04-08T04:36:55Z</dcterms:created>
  <dcterms:modified xsi:type="dcterms:W3CDTF">2017-04-08T05:41:34Z</dcterms:modified>
</cp:coreProperties>
</file>