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64" autoAdjust="0"/>
  </p:normalViewPr>
  <p:slideViewPr>
    <p:cSldViewPr snapToGrid="0" snapToObjects="1">
      <p:cViewPr>
        <p:scale>
          <a:sx n="165" d="100"/>
          <a:sy n="165" d="100"/>
        </p:scale>
        <p:origin x="-2416" y="-5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FEF14-BAAB-D249-B58C-265380D6A0C1}" type="datetimeFigureOut">
              <a:rPr lang="en-US" smtClean="0"/>
              <a:t>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FD11BB-CECA-4347-A4B4-37807E45A839}" type="slidenum">
              <a:rPr lang="en-US" smtClean="0"/>
              <a:t>‹#›</a:t>
            </a:fld>
            <a:endParaRPr lang="en-US"/>
          </a:p>
        </p:txBody>
      </p:sp>
    </p:spTree>
    <p:extLst>
      <p:ext uri="{BB962C8B-B14F-4D97-AF65-F5344CB8AC3E}">
        <p14:creationId xmlns:p14="http://schemas.microsoft.com/office/powerpoint/2010/main" val="7963205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FD11BB-CECA-4347-A4B4-37807E45A839}" type="slidenum">
              <a:rPr lang="en-US" smtClean="0"/>
              <a:t>1</a:t>
            </a:fld>
            <a:endParaRPr lang="en-US"/>
          </a:p>
        </p:txBody>
      </p:sp>
    </p:spTree>
    <p:extLst>
      <p:ext uri="{BB962C8B-B14F-4D97-AF65-F5344CB8AC3E}">
        <p14:creationId xmlns:p14="http://schemas.microsoft.com/office/powerpoint/2010/main" val="61442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C8DE0-03EE-7B41-8DD8-07751B4B5B81}" type="datetimeFigureOut">
              <a:rPr lang="en-US" smtClean="0"/>
              <a:t>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196490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C8DE0-03EE-7B41-8DD8-07751B4B5B81}" type="datetimeFigureOut">
              <a:rPr lang="en-US" smtClean="0"/>
              <a:t>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188577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C8DE0-03EE-7B41-8DD8-07751B4B5B81}" type="datetimeFigureOut">
              <a:rPr lang="en-US" smtClean="0"/>
              <a:t>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39501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C8DE0-03EE-7B41-8DD8-07751B4B5B81}" type="datetimeFigureOut">
              <a:rPr lang="en-US" smtClean="0"/>
              <a:t>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112873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C8DE0-03EE-7B41-8DD8-07751B4B5B81}" type="datetimeFigureOut">
              <a:rPr lang="en-US" smtClean="0"/>
              <a:t>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16751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C8DE0-03EE-7B41-8DD8-07751B4B5B81}" type="datetimeFigureOut">
              <a:rPr lang="en-US" smtClean="0"/>
              <a:t>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279478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C8DE0-03EE-7B41-8DD8-07751B4B5B81}" type="datetimeFigureOut">
              <a:rPr lang="en-US" smtClean="0"/>
              <a:t>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365823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C8DE0-03EE-7B41-8DD8-07751B4B5B81}" type="datetimeFigureOut">
              <a:rPr lang="en-US" smtClean="0"/>
              <a:t>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189438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C8DE0-03EE-7B41-8DD8-07751B4B5B81}" type="datetimeFigureOut">
              <a:rPr lang="en-US" smtClean="0"/>
              <a:t>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45571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C8DE0-03EE-7B41-8DD8-07751B4B5B81}" type="datetimeFigureOut">
              <a:rPr lang="en-US" smtClean="0"/>
              <a:t>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403009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C8DE0-03EE-7B41-8DD8-07751B4B5B81}" type="datetimeFigureOut">
              <a:rPr lang="en-US" smtClean="0"/>
              <a:t>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18B51-002F-014E-83B5-ACCCE9F2B176}" type="slidenum">
              <a:rPr lang="en-US" smtClean="0"/>
              <a:t>‹#›</a:t>
            </a:fld>
            <a:endParaRPr lang="en-US"/>
          </a:p>
        </p:txBody>
      </p:sp>
    </p:spTree>
    <p:extLst>
      <p:ext uri="{BB962C8B-B14F-4D97-AF65-F5344CB8AC3E}">
        <p14:creationId xmlns:p14="http://schemas.microsoft.com/office/powerpoint/2010/main" val="3107236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C8DE0-03EE-7B41-8DD8-07751B4B5B81}" type="datetimeFigureOut">
              <a:rPr lang="en-US" smtClean="0"/>
              <a:t>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18B51-002F-014E-83B5-ACCCE9F2B176}" type="slidenum">
              <a:rPr lang="en-US" smtClean="0"/>
              <a:t>‹#›</a:t>
            </a:fld>
            <a:endParaRPr lang="en-US"/>
          </a:p>
        </p:txBody>
      </p:sp>
    </p:spTree>
    <p:extLst>
      <p:ext uri="{BB962C8B-B14F-4D97-AF65-F5344CB8AC3E}">
        <p14:creationId xmlns:p14="http://schemas.microsoft.com/office/powerpoint/2010/main" val="369189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443643"/>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6993" y="456579"/>
            <a:ext cx="0" cy="640142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0" y="806918"/>
            <a:ext cx="1526993"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814471" y="30686"/>
            <a:ext cx="1421583" cy="338554"/>
          </a:xfrm>
          <a:prstGeom prst="rect">
            <a:avLst/>
          </a:prstGeom>
          <a:noFill/>
        </p:spPr>
        <p:txBody>
          <a:bodyPr wrap="none" rtlCol="0">
            <a:spAutoFit/>
          </a:bodyPr>
          <a:lstStyle/>
          <a:p>
            <a:r>
              <a:rPr lang="en-US" sz="1600" dirty="0" smtClean="0"/>
              <a:t>Cornea Reader</a:t>
            </a:r>
            <a:endParaRPr lang="en-US" sz="1600" dirty="0"/>
          </a:p>
        </p:txBody>
      </p:sp>
      <p:sp>
        <p:nvSpPr>
          <p:cNvPr id="13" name="TextBox 12"/>
          <p:cNvSpPr txBox="1"/>
          <p:nvPr/>
        </p:nvSpPr>
        <p:spPr>
          <a:xfrm>
            <a:off x="384849" y="464276"/>
            <a:ext cx="754220" cy="307777"/>
          </a:xfrm>
          <a:prstGeom prst="rect">
            <a:avLst/>
          </a:prstGeom>
          <a:noFill/>
        </p:spPr>
        <p:txBody>
          <a:bodyPr wrap="none" rtlCol="0">
            <a:spAutoFit/>
          </a:bodyPr>
          <a:lstStyle/>
          <a:p>
            <a:r>
              <a:rPr lang="en-US" sz="1400" dirty="0" smtClean="0"/>
              <a:t>Sources</a:t>
            </a:r>
            <a:endParaRPr lang="en-US" sz="1400" dirty="0"/>
          </a:p>
        </p:txBody>
      </p:sp>
      <p:grpSp>
        <p:nvGrpSpPr>
          <p:cNvPr id="16" name="Group 15"/>
          <p:cNvGrpSpPr/>
          <p:nvPr/>
        </p:nvGrpSpPr>
        <p:grpSpPr>
          <a:xfrm>
            <a:off x="69273" y="1000709"/>
            <a:ext cx="1370060" cy="307777"/>
            <a:chOff x="69273" y="739011"/>
            <a:chExt cx="1370060" cy="307777"/>
          </a:xfrm>
        </p:grpSpPr>
        <p:sp>
          <p:nvSpPr>
            <p:cNvPr id="14" name="Rounded Rectangle 13"/>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 name="TextBox 14"/>
            <p:cNvSpPr txBox="1"/>
            <p:nvPr/>
          </p:nvSpPr>
          <p:spPr>
            <a:xfrm>
              <a:off x="383226" y="739011"/>
              <a:ext cx="728272" cy="307777"/>
            </a:xfrm>
            <a:prstGeom prst="rect">
              <a:avLst/>
            </a:prstGeom>
            <a:noFill/>
          </p:spPr>
          <p:txBody>
            <a:bodyPr wrap="none" rtlCol="0">
              <a:spAutoFit/>
            </a:bodyPr>
            <a:lstStyle/>
            <a:p>
              <a:r>
                <a:rPr lang="en-US" sz="1400" dirty="0" err="1" smtClean="0"/>
                <a:t>Chosun</a:t>
              </a:r>
              <a:endParaRPr lang="en-US" sz="1400" dirty="0"/>
            </a:p>
          </p:txBody>
        </p:sp>
      </p:grpSp>
      <p:grpSp>
        <p:nvGrpSpPr>
          <p:cNvPr id="17" name="Group 16"/>
          <p:cNvGrpSpPr/>
          <p:nvPr/>
        </p:nvGrpSpPr>
        <p:grpSpPr>
          <a:xfrm>
            <a:off x="61576" y="1414806"/>
            <a:ext cx="1370060" cy="307777"/>
            <a:chOff x="69273" y="739011"/>
            <a:chExt cx="1370060" cy="307777"/>
          </a:xfrm>
        </p:grpSpPr>
        <p:sp>
          <p:nvSpPr>
            <p:cNvPr id="18" name="Rounded Rectangle 17"/>
            <p:cNvSpPr/>
            <p:nvPr/>
          </p:nvSpPr>
          <p:spPr>
            <a:xfrm>
              <a:off x="69273" y="792788"/>
              <a:ext cx="1370060" cy="2540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83226" y="739011"/>
              <a:ext cx="874934" cy="307777"/>
            </a:xfrm>
            <a:prstGeom prst="rect">
              <a:avLst/>
            </a:prstGeom>
            <a:noFill/>
          </p:spPr>
          <p:txBody>
            <a:bodyPr wrap="none" rtlCol="0">
              <a:spAutoFit/>
            </a:bodyPr>
            <a:lstStyle/>
            <a:p>
              <a:r>
                <a:rPr lang="en-US" sz="1400" dirty="0" err="1" smtClean="0"/>
                <a:t>Joongang</a:t>
              </a:r>
              <a:endParaRPr lang="en-US" sz="1400" dirty="0"/>
            </a:p>
          </p:txBody>
        </p:sp>
      </p:grpSp>
      <p:grpSp>
        <p:nvGrpSpPr>
          <p:cNvPr id="26" name="Group 25"/>
          <p:cNvGrpSpPr/>
          <p:nvPr/>
        </p:nvGrpSpPr>
        <p:grpSpPr>
          <a:xfrm>
            <a:off x="63591" y="2621691"/>
            <a:ext cx="1370060" cy="307777"/>
            <a:chOff x="69273" y="739011"/>
            <a:chExt cx="1370060" cy="307777"/>
          </a:xfrm>
        </p:grpSpPr>
        <p:sp>
          <p:nvSpPr>
            <p:cNvPr id="27" name="Rounded Rectangle 26"/>
            <p:cNvSpPr/>
            <p:nvPr/>
          </p:nvSpPr>
          <p:spPr>
            <a:xfrm>
              <a:off x="69273" y="792788"/>
              <a:ext cx="1370060" cy="25400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83226" y="739011"/>
              <a:ext cx="803926" cy="307777"/>
            </a:xfrm>
            <a:prstGeom prst="rect">
              <a:avLst/>
            </a:prstGeom>
            <a:noFill/>
          </p:spPr>
          <p:txBody>
            <a:bodyPr wrap="none" rtlCol="0">
              <a:spAutoFit/>
            </a:bodyPr>
            <a:lstStyle/>
            <a:p>
              <a:r>
                <a:rPr lang="en-US" sz="1400" dirty="0" smtClean="0"/>
                <a:t>Dong-ah</a:t>
              </a:r>
              <a:endParaRPr lang="en-US" sz="1400" dirty="0"/>
            </a:p>
          </p:txBody>
        </p:sp>
      </p:grpSp>
      <p:cxnSp>
        <p:nvCxnSpPr>
          <p:cNvPr id="33" name="Straight Connector 32"/>
          <p:cNvCxnSpPr/>
          <p:nvPr/>
        </p:nvCxnSpPr>
        <p:spPr>
          <a:xfrm>
            <a:off x="1725575" y="464276"/>
            <a:ext cx="0" cy="6401421"/>
          </a:xfrm>
          <a:prstGeom prst="line">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526993" y="443643"/>
            <a:ext cx="198582" cy="6422054"/>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p:cNvGrpSpPr/>
          <p:nvPr/>
        </p:nvGrpSpPr>
        <p:grpSpPr>
          <a:xfrm>
            <a:off x="1758609" y="497877"/>
            <a:ext cx="7377693" cy="500145"/>
            <a:chOff x="1766306" y="497877"/>
            <a:chExt cx="7377693" cy="500145"/>
          </a:xfrm>
        </p:grpSpPr>
        <p:sp>
          <p:nvSpPr>
            <p:cNvPr id="32" name="TextBox 3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37" name="TextBox 36"/>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1" name="Group 80"/>
          <p:cNvGrpSpPr/>
          <p:nvPr/>
        </p:nvGrpSpPr>
        <p:grpSpPr>
          <a:xfrm>
            <a:off x="1758610" y="965798"/>
            <a:ext cx="7377693" cy="500145"/>
            <a:chOff x="1766306" y="497877"/>
            <a:chExt cx="7377693" cy="500145"/>
          </a:xfrm>
        </p:grpSpPr>
        <p:sp>
          <p:nvSpPr>
            <p:cNvPr id="82" name="TextBox 8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3" name="TextBox 82"/>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4" name="Group 83"/>
          <p:cNvGrpSpPr/>
          <p:nvPr/>
        </p:nvGrpSpPr>
        <p:grpSpPr>
          <a:xfrm>
            <a:off x="1758611" y="1432536"/>
            <a:ext cx="7377693" cy="500145"/>
            <a:chOff x="1766306" y="497877"/>
            <a:chExt cx="7377693" cy="500145"/>
          </a:xfrm>
        </p:grpSpPr>
        <p:sp>
          <p:nvSpPr>
            <p:cNvPr id="85" name="TextBox 84"/>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6" name="TextBox 85"/>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7" name="Group 86"/>
          <p:cNvGrpSpPr/>
          <p:nvPr/>
        </p:nvGrpSpPr>
        <p:grpSpPr>
          <a:xfrm>
            <a:off x="1741680" y="1886556"/>
            <a:ext cx="7377693" cy="500145"/>
            <a:chOff x="1766306" y="497877"/>
            <a:chExt cx="7377693" cy="500145"/>
          </a:xfrm>
        </p:grpSpPr>
        <p:sp>
          <p:nvSpPr>
            <p:cNvPr id="88" name="TextBox 87"/>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9" name="TextBox 88"/>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0" name="Group 89"/>
          <p:cNvGrpSpPr/>
          <p:nvPr/>
        </p:nvGrpSpPr>
        <p:grpSpPr>
          <a:xfrm>
            <a:off x="1741681" y="2354477"/>
            <a:ext cx="7377693" cy="500145"/>
            <a:chOff x="1766306" y="497877"/>
            <a:chExt cx="7377693" cy="500145"/>
          </a:xfrm>
        </p:grpSpPr>
        <p:sp>
          <p:nvSpPr>
            <p:cNvPr id="91" name="TextBox 90"/>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2" name="TextBox 91"/>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3" name="Group 92"/>
          <p:cNvGrpSpPr/>
          <p:nvPr/>
        </p:nvGrpSpPr>
        <p:grpSpPr>
          <a:xfrm>
            <a:off x="1741682" y="2859700"/>
            <a:ext cx="7377693" cy="500145"/>
            <a:chOff x="1766306" y="497877"/>
            <a:chExt cx="7377693" cy="500145"/>
          </a:xfrm>
        </p:grpSpPr>
        <p:sp>
          <p:nvSpPr>
            <p:cNvPr id="94" name="TextBox 93"/>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5" name="TextBox 94"/>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6" name="Group 95"/>
          <p:cNvGrpSpPr/>
          <p:nvPr/>
        </p:nvGrpSpPr>
        <p:grpSpPr>
          <a:xfrm>
            <a:off x="1733979" y="3305966"/>
            <a:ext cx="7377693" cy="500145"/>
            <a:chOff x="1766306" y="497877"/>
            <a:chExt cx="7377693" cy="500145"/>
          </a:xfrm>
        </p:grpSpPr>
        <p:sp>
          <p:nvSpPr>
            <p:cNvPr id="97" name="TextBox 96"/>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8" name="TextBox 97"/>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9" name="Group 98"/>
          <p:cNvGrpSpPr/>
          <p:nvPr/>
        </p:nvGrpSpPr>
        <p:grpSpPr>
          <a:xfrm>
            <a:off x="1733980" y="3773887"/>
            <a:ext cx="7377693" cy="500145"/>
            <a:chOff x="1766306" y="497877"/>
            <a:chExt cx="7377693" cy="500145"/>
          </a:xfrm>
        </p:grpSpPr>
        <p:sp>
          <p:nvSpPr>
            <p:cNvPr id="100" name="TextBox 99"/>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1" name="TextBox 100"/>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2" name="Group 101"/>
          <p:cNvGrpSpPr/>
          <p:nvPr/>
        </p:nvGrpSpPr>
        <p:grpSpPr>
          <a:xfrm>
            <a:off x="1733981" y="4240625"/>
            <a:ext cx="7377693" cy="500145"/>
            <a:chOff x="1766306" y="497877"/>
            <a:chExt cx="7377693" cy="500145"/>
          </a:xfrm>
        </p:grpSpPr>
        <p:sp>
          <p:nvSpPr>
            <p:cNvPr id="103" name="TextBox 102"/>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4" name="TextBox 103"/>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5" name="Group 104"/>
          <p:cNvGrpSpPr/>
          <p:nvPr/>
        </p:nvGrpSpPr>
        <p:grpSpPr>
          <a:xfrm>
            <a:off x="1717050" y="4694645"/>
            <a:ext cx="7377693" cy="500145"/>
            <a:chOff x="1766306" y="497877"/>
            <a:chExt cx="7377693" cy="500145"/>
          </a:xfrm>
        </p:grpSpPr>
        <p:sp>
          <p:nvSpPr>
            <p:cNvPr id="106" name="TextBox 105"/>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7" name="TextBox 106"/>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8" name="Group 107"/>
          <p:cNvGrpSpPr/>
          <p:nvPr/>
        </p:nvGrpSpPr>
        <p:grpSpPr>
          <a:xfrm>
            <a:off x="1717051" y="5162566"/>
            <a:ext cx="7377693" cy="500145"/>
            <a:chOff x="1766306" y="497877"/>
            <a:chExt cx="7377693" cy="500145"/>
          </a:xfrm>
        </p:grpSpPr>
        <p:sp>
          <p:nvSpPr>
            <p:cNvPr id="109" name="TextBox 108"/>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0" name="TextBox 109"/>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11" name="Group 110"/>
          <p:cNvGrpSpPr/>
          <p:nvPr/>
        </p:nvGrpSpPr>
        <p:grpSpPr>
          <a:xfrm>
            <a:off x="1717052" y="5667789"/>
            <a:ext cx="7377693" cy="500145"/>
            <a:chOff x="1766306" y="497877"/>
            <a:chExt cx="7377693" cy="500145"/>
          </a:xfrm>
        </p:grpSpPr>
        <p:sp>
          <p:nvSpPr>
            <p:cNvPr id="112" name="TextBox 11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3" name="TextBox 112"/>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14" name="Group 113"/>
          <p:cNvGrpSpPr/>
          <p:nvPr/>
        </p:nvGrpSpPr>
        <p:grpSpPr>
          <a:xfrm>
            <a:off x="1726283" y="6167674"/>
            <a:ext cx="7377693" cy="500145"/>
            <a:chOff x="1766306" y="497877"/>
            <a:chExt cx="7377693" cy="500145"/>
          </a:xfrm>
        </p:grpSpPr>
        <p:sp>
          <p:nvSpPr>
            <p:cNvPr id="115" name="TextBox 114"/>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6" name="TextBox 115"/>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sp>
        <p:nvSpPr>
          <p:cNvPr id="117" name="Chevron 116"/>
          <p:cNvSpPr/>
          <p:nvPr/>
        </p:nvSpPr>
        <p:spPr>
          <a:xfrm flipH="1">
            <a:off x="1555496" y="3052620"/>
            <a:ext cx="146160" cy="721819"/>
          </a:xfrm>
          <a:prstGeom prst="chevron">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18" name="TextBox 117"/>
          <p:cNvSpPr txBox="1"/>
          <p:nvPr/>
        </p:nvSpPr>
        <p:spPr>
          <a:xfrm>
            <a:off x="116598" y="4171425"/>
            <a:ext cx="1140219" cy="830997"/>
          </a:xfrm>
          <a:prstGeom prst="rect">
            <a:avLst/>
          </a:prstGeom>
          <a:noFill/>
          <a:ln>
            <a:solidFill>
              <a:schemeClr val="tx1"/>
            </a:solidFill>
          </a:ln>
        </p:spPr>
        <p:txBody>
          <a:bodyPr wrap="square" rtlCol="0">
            <a:spAutoFit/>
          </a:bodyPr>
          <a:lstStyle/>
          <a:p>
            <a:r>
              <a:rPr lang="en-US" sz="1200" dirty="0" smtClean="0"/>
              <a:t>Perhaps use a smaller font to display more articles</a:t>
            </a:r>
            <a:endParaRPr lang="en-US" sz="1200" dirty="0"/>
          </a:p>
        </p:txBody>
      </p:sp>
      <p:grpSp>
        <p:nvGrpSpPr>
          <p:cNvPr id="119" name="Group 118"/>
          <p:cNvGrpSpPr/>
          <p:nvPr/>
        </p:nvGrpSpPr>
        <p:grpSpPr>
          <a:xfrm>
            <a:off x="69273" y="1809580"/>
            <a:ext cx="1370060" cy="307777"/>
            <a:chOff x="69273" y="754405"/>
            <a:chExt cx="1370060" cy="307777"/>
          </a:xfrm>
        </p:grpSpPr>
        <p:sp>
          <p:nvSpPr>
            <p:cNvPr id="120" name="Rounded Rectangle 119"/>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1" name="TextBox 120"/>
            <p:cNvSpPr txBox="1"/>
            <p:nvPr/>
          </p:nvSpPr>
          <p:spPr>
            <a:xfrm>
              <a:off x="175407" y="754405"/>
              <a:ext cx="1230763" cy="307777"/>
            </a:xfrm>
            <a:prstGeom prst="rect">
              <a:avLst/>
            </a:prstGeom>
            <a:noFill/>
          </p:spPr>
          <p:txBody>
            <a:bodyPr wrap="none" rtlCol="0">
              <a:spAutoFit/>
            </a:bodyPr>
            <a:lstStyle/>
            <a:p>
              <a:r>
                <a:rPr lang="en-US" sz="1400" dirty="0" smtClean="0"/>
                <a:t>Korean Herald</a:t>
              </a:r>
              <a:endParaRPr lang="en-US" sz="1400" dirty="0"/>
            </a:p>
          </p:txBody>
        </p:sp>
      </p:grpSp>
      <p:grpSp>
        <p:nvGrpSpPr>
          <p:cNvPr id="122" name="Group 121"/>
          <p:cNvGrpSpPr/>
          <p:nvPr/>
        </p:nvGrpSpPr>
        <p:grpSpPr>
          <a:xfrm>
            <a:off x="63591" y="2209727"/>
            <a:ext cx="1370060" cy="307777"/>
            <a:chOff x="69273" y="739011"/>
            <a:chExt cx="1370060" cy="307777"/>
          </a:xfrm>
        </p:grpSpPr>
        <p:sp>
          <p:nvSpPr>
            <p:cNvPr id="123" name="Rounded Rectangle 122"/>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4" name="TextBox 123"/>
            <p:cNvSpPr txBox="1"/>
            <p:nvPr/>
          </p:nvSpPr>
          <p:spPr>
            <a:xfrm>
              <a:off x="152316" y="739011"/>
              <a:ext cx="1261446" cy="307777"/>
            </a:xfrm>
            <a:prstGeom prst="rect">
              <a:avLst/>
            </a:prstGeom>
            <a:noFill/>
          </p:spPr>
          <p:txBody>
            <a:bodyPr wrap="none" rtlCol="0">
              <a:spAutoFit/>
            </a:bodyPr>
            <a:lstStyle/>
            <a:p>
              <a:r>
                <a:rPr lang="en-US" sz="1400" dirty="0" err="1" smtClean="0"/>
                <a:t>Yonhyap</a:t>
              </a:r>
              <a:r>
                <a:rPr lang="en-US" sz="1400" dirty="0" smtClean="0"/>
                <a:t> News</a:t>
              </a:r>
              <a:endParaRPr lang="en-US" sz="1400" dirty="0"/>
            </a:p>
          </p:txBody>
        </p:sp>
      </p:grpSp>
    </p:spTree>
    <p:extLst>
      <p:ext uri="{BB962C8B-B14F-4D97-AF65-F5344CB8AC3E}">
        <p14:creationId xmlns:p14="http://schemas.microsoft.com/office/powerpoint/2010/main" val="15956581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443643"/>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26993" y="456579"/>
            <a:ext cx="0" cy="640142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0" y="806918"/>
            <a:ext cx="1526993"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706713" y="46080"/>
            <a:ext cx="1421583" cy="338554"/>
          </a:xfrm>
          <a:prstGeom prst="rect">
            <a:avLst/>
          </a:prstGeom>
          <a:noFill/>
        </p:spPr>
        <p:txBody>
          <a:bodyPr wrap="none" rtlCol="0">
            <a:spAutoFit/>
          </a:bodyPr>
          <a:lstStyle/>
          <a:p>
            <a:r>
              <a:rPr lang="en-US" sz="1600" dirty="0" smtClean="0"/>
              <a:t>Cornea Reader</a:t>
            </a:r>
            <a:endParaRPr lang="en-US" sz="1600" dirty="0"/>
          </a:p>
        </p:txBody>
      </p:sp>
      <p:sp>
        <p:nvSpPr>
          <p:cNvPr id="13" name="TextBox 12"/>
          <p:cNvSpPr txBox="1"/>
          <p:nvPr/>
        </p:nvSpPr>
        <p:spPr>
          <a:xfrm>
            <a:off x="384849" y="464276"/>
            <a:ext cx="754220" cy="307777"/>
          </a:xfrm>
          <a:prstGeom prst="rect">
            <a:avLst/>
          </a:prstGeom>
          <a:noFill/>
        </p:spPr>
        <p:txBody>
          <a:bodyPr wrap="none" rtlCol="0">
            <a:spAutoFit/>
          </a:bodyPr>
          <a:lstStyle/>
          <a:p>
            <a:r>
              <a:rPr lang="en-US" sz="1400" dirty="0" smtClean="0"/>
              <a:t>Sources</a:t>
            </a:r>
            <a:endParaRPr lang="en-US" sz="1400" dirty="0"/>
          </a:p>
        </p:txBody>
      </p:sp>
      <p:cxnSp>
        <p:nvCxnSpPr>
          <p:cNvPr id="33" name="Straight Connector 32"/>
          <p:cNvCxnSpPr/>
          <p:nvPr/>
        </p:nvCxnSpPr>
        <p:spPr>
          <a:xfrm>
            <a:off x="1725575" y="464276"/>
            <a:ext cx="0" cy="6401421"/>
          </a:xfrm>
          <a:prstGeom prst="line">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526993" y="443643"/>
            <a:ext cx="198582" cy="64220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p:cNvGrpSpPr/>
          <p:nvPr/>
        </p:nvGrpSpPr>
        <p:grpSpPr>
          <a:xfrm>
            <a:off x="1758609" y="497877"/>
            <a:ext cx="7377693" cy="500145"/>
            <a:chOff x="1766306" y="497877"/>
            <a:chExt cx="7377693" cy="500145"/>
          </a:xfrm>
        </p:grpSpPr>
        <p:sp>
          <p:nvSpPr>
            <p:cNvPr id="32" name="TextBox 3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37" name="TextBox 36"/>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1" name="Group 80"/>
          <p:cNvGrpSpPr/>
          <p:nvPr/>
        </p:nvGrpSpPr>
        <p:grpSpPr>
          <a:xfrm>
            <a:off x="1758610" y="965798"/>
            <a:ext cx="7377693" cy="500145"/>
            <a:chOff x="1766306" y="497877"/>
            <a:chExt cx="7377693" cy="500145"/>
          </a:xfrm>
        </p:grpSpPr>
        <p:sp>
          <p:nvSpPr>
            <p:cNvPr id="82" name="TextBox 8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3" name="TextBox 82"/>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4" name="Group 83"/>
          <p:cNvGrpSpPr/>
          <p:nvPr/>
        </p:nvGrpSpPr>
        <p:grpSpPr>
          <a:xfrm>
            <a:off x="1758611" y="1432536"/>
            <a:ext cx="7377693" cy="500145"/>
            <a:chOff x="1766306" y="497877"/>
            <a:chExt cx="7377693" cy="500145"/>
          </a:xfrm>
        </p:grpSpPr>
        <p:sp>
          <p:nvSpPr>
            <p:cNvPr id="85" name="TextBox 84"/>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6" name="TextBox 85"/>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87" name="Group 86"/>
          <p:cNvGrpSpPr/>
          <p:nvPr/>
        </p:nvGrpSpPr>
        <p:grpSpPr>
          <a:xfrm>
            <a:off x="1741680" y="1886556"/>
            <a:ext cx="7377693" cy="500145"/>
            <a:chOff x="1766306" y="497877"/>
            <a:chExt cx="7377693" cy="500145"/>
          </a:xfrm>
        </p:grpSpPr>
        <p:sp>
          <p:nvSpPr>
            <p:cNvPr id="88" name="TextBox 87"/>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89" name="TextBox 88"/>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0" name="Group 89"/>
          <p:cNvGrpSpPr/>
          <p:nvPr/>
        </p:nvGrpSpPr>
        <p:grpSpPr>
          <a:xfrm>
            <a:off x="1741681" y="2354477"/>
            <a:ext cx="7377693" cy="500145"/>
            <a:chOff x="1766306" y="497877"/>
            <a:chExt cx="7377693" cy="500145"/>
          </a:xfrm>
        </p:grpSpPr>
        <p:sp>
          <p:nvSpPr>
            <p:cNvPr id="91" name="TextBox 90"/>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2" name="TextBox 91"/>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3" name="Group 92"/>
          <p:cNvGrpSpPr/>
          <p:nvPr/>
        </p:nvGrpSpPr>
        <p:grpSpPr>
          <a:xfrm>
            <a:off x="1741682" y="2859700"/>
            <a:ext cx="7377693" cy="500145"/>
            <a:chOff x="1766306" y="497877"/>
            <a:chExt cx="7377693" cy="500145"/>
          </a:xfrm>
        </p:grpSpPr>
        <p:sp>
          <p:nvSpPr>
            <p:cNvPr id="94" name="TextBox 93"/>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5" name="TextBox 94"/>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6" name="Group 95"/>
          <p:cNvGrpSpPr/>
          <p:nvPr/>
        </p:nvGrpSpPr>
        <p:grpSpPr>
          <a:xfrm>
            <a:off x="1733979" y="3305966"/>
            <a:ext cx="7377693" cy="500145"/>
            <a:chOff x="1766306" y="497877"/>
            <a:chExt cx="7377693" cy="500145"/>
          </a:xfrm>
        </p:grpSpPr>
        <p:sp>
          <p:nvSpPr>
            <p:cNvPr id="97" name="TextBox 96"/>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98" name="TextBox 97"/>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99" name="Group 98"/>
          <p:cNvGrpSpPr/>
          <p:nvPr/>
        </p:nvGrpSpPr>
        <p:grpSpPr>
          <a:xfrm>
            <a:off x="1733980" y="3773887"/>
            <a:ext cx="7377693" cy="500145"/>
            <a:chOff x="1766306" y="497877"/>
            <a:chExt cx="7377693" cy="500145"/>
          </a:xfrm>
        </p:grpSpPr>
        <p:sp>
          <p:nvSpPr>
            <p:cNvPr id="100" name="TextBox 99"/>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1" name="TextBox 100"/>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2" name="Group 101"/>
          <p:cNvGrpSpPr/>
          <p:nvPr/>
        </p:nvGrpSpPr>
        <p:grpSpPr>
          <a:xfrm>
            <a:off x="1733981" y="4240625"/>
            <a:ext cx="7377693" cy="500145"/>
            <a:chOff x="1766306" y="497877"/>
            <a:chExt cx="7377693" cy="500145"/>
          </a:xfrm>
        </p:grpSpPr>
        <p:sp>
          <p:nvSpPr>
            <p:cNvPr id="103" name="TextBox 102"/>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4" name="TextBox 103"/>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5" name="Group 104"/>
          <p:cNvGrpSpPr/>
          <p:nvPr/>
        </p:nvGrpSpPr>
        <p:grpSpPr>
          <a:xfrm>
            <a:off x="1717050" y="4694645"/>
            <a:ext cx="7377693" cy="500145"/>
            <a:chOff x="1766306" y="497877"/>
            <a:chExt cx="7377693" cy="500145"/>
          </a:xfrm>
        </p:grpSpPr>
        <p:sp>
          <p:nvSpPr>
            <p:cNvPr id="106" name="TextBox 105"/>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07" name="TextBox 106"/>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08" name="Group 107"/>
          <p:cNvGrpSpPr/>
          <p:nvPr/>
        </p:nvGrpSpPr>
        <p:grpSpPr>
          <a:xfrm>
            <a:off x="1717051" y="5162566"/>
            <a:ext cx="7377693" cy="500145"/>
            <a:chOff x="1766306" y="497877"/>
            <a:chExt cx="7377693" cy="500145"/>
          </a:xfrm>
        </p:grpSpPr>
        <p:sp>
          <p:nvSpPr>
            <p:cNvPr id="109" name="TextBox 108"/>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0" name="TextBox 109"/>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11" name="Group 110"/>
          <p:cNvGrpSpPr/>
          <p:nvPr/>
        </p:nvGrpSpPr>
        <p:grpSpPr>
          <a:xfrm>
            <a:off x="1717052" y="5667789"/>
            <a:ext cx="7377693" cy="500145"/>
            <a:chOff x="1766306" y="497877"/>
            <a:chExt cx="7377693" cy="500145"/>
          </a:xfrm>
        </p:grpSpPr>
        <p:sp>
          <p:nvSpPr>
            <p:cNvPr id="112" name="TextBox 111"/>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3" name="TextBox 112"/>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grpSp>
        <p:nvGrpSpPr>
          <p:cNvPr id="114" name="Group 113"/>
          <p:cNvGrpSpPr/>
          <p:nvPr/>
        </p:nvGrpSpPr>
        <p:grpSpPr>
          <a:xfrm>
            <a:off x="1726283" y="6167674"/>
            <a:ext cx="7377693" cy="500145"/>
            <a:chOff x="1766306" y="497877"/>
            <a:chExt cx="7377693" cy="500145"/>
          </a:xfrm>
        </p:grpSpPr>
        <p:sp>
          <p:nvSpPr>
            <p:cNvPr id="115" name="TextBox 114"/>
            <p:cNvSpPr txBox="1"/>
            <p:nvPr/>
          </p:nvSpPr>
          <p:spPr>
            <a:xfrm>
              <a:off x="1781701" y="497877"/>
              <a:ext cx="3911600" cy="307777"/>
            </a:xfrm>
            <a:prstGeom prst="rect">
              <a:avLst/>
            </a:prstGeom>
            <a:noFill/>
          </p:spPr>
          <p:txBody>
            <a:bodyPr wrap="square" rtlCol="0">
              <a:spAutoFit/>
            </a:bodyPr>
            <a:lstStyle/>
            <a:p>
              <a:r>
                <a:rPr lang="en-US" sz="1400" dirty="0" smtClean="0"/>
                <a:t>John and James start working on Cornea Reader</a:t>
              </a:r>
              <a:endParaRPr lang="en-US" sz="1400" dirty="0"/>
            </a:p>
          </p:txBody>
        </p:sp>
        <p:sp>
          <p:nvSpPr>
            <p:cNvPr id="116" name="TextBox 115"/>
            <p:cNvSpPr txBox="1"/>
            <p:nvPr/>
          </p:nvSpPr>
          <p:spPr>
            <a:xfrm>
              <a:off x="1766306" y="520968"/>
              <a:ext cx="7377693" cy="477054"/>
            </a:xfrm>
            <a:prstGeom prst="rect">
              <a:avLst/>
            </a:prstGeom>
            <a:noFill/>
          </p:spPr>
          <p:txBody>
            <a:bodyPr wrap="square" rtlCol="0">
              <a:spAutoFit/>
            </a:bodyPr>
            <a:lstStyle/>
            <a:p>
              <a:r>
                <a:rPr lang="en-US" sz="1400" dirty="0" smtClean="0">
                  <a:solidFill>
                    <a:srgbClr val="A6A6A6"/>
                  </a:solidFill>
                </a:rPr>
                <a:t>								</a:t>
              </a:r>
              <a:r>
                <a:rPr lang="en-US" sz="1100" dirty="0" smtClean="0">
                  <a:solidFill>
                    <a:srgbClr val="A6A6A6"/>
                  </a:solidFill>
                </a:rPr>
                <a:t>According to various sources, John Han and James Nam, both of whom are Stanford students majoring in Computer Science, are working on a website named…       </a:t>
              </a:r>
              <a:r>
                <a:rPr lang="en-US" sz="900" u="sng" dirty="0" smtClean="0">
                  <a:solidFill>
                    <a:schemeClr val="accent1"/>
                  </a:solidFill>
                </a:rPr>
                <a:t>[Summary]</a:t>
              </a:r>
              <a:r>
                <a:rPr lang="en-US" sz="900" dirty="0" smtClean="0">
                  <a:solidFill>
                    <a:schemeClr val="accent1"/>
                  </a:solidFill>
                </a:rPr>
                <a:t>    </a:t>
              </a:r>
              <a:r>
                <a:rPr lang="en-US" sz="900" u="sng" dirty="0" smtClean="0">
                  <a:solidFill>
                    <a:schemeClr val="accent1"/>
                  </a:solidFill>
                </a:rPr>
                <a:t>[</a:t>
              </a:r>
              <a:r>
                <a:rPr lang="en-US" sz="900" u="sng" dirty="0">
                  <a:solidFill>
                    <a:schemeClr val="accent1"/>
                  </a:solidFill>
                </a:rPr>
                <a:t>Korean Herald]</a:t>
              </a:r>
              <a:endParaRPr lang="en-US" sz="1400" u="sng" dirty="0">
                <a:solidFill>
                  <a:schemeClr val="accent1"/>
                </a:solidFill>
              </a:endParaRPr>
            </a:p>
          </p:txBody>
        </p:sp>
      </p:grpSp>
      <p:sp>
        <p:nvSpPr>
          <p:cNvPr id="117" name="Chevron 116"/>
          <p:cNvSpPr/>
          <p:nvPr/>
        </p:nvSpPr>
        <p:spPr>
          <a:xfrm flipH="1">
            <a:off x="1555496" y="3052620"/>
            <a:ext cx="146160" cy="721819"/>
          </a:xfrm>
          <a:prstGeom prst="chevron">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grpSp>
        <p:nvGrpSpPr>
          <p:cNvPr id="68" name="Group 67"/>
          <p:cNvGrpSpPr/>
          <p:nvPr/>
        </p:nvGrpSpPr>
        <p:grpSpPr>
          <a:xfrm>
            <a:off x="69273" y="1000709"/>
            <a:ext cx="1370060" cy="307777"/>
            <a:chOff x="69273" y="739011"/>
            <a:chExt cx="1370060" cy="307777"/>
          </a:xfrm>
        </p:grpSpPr>
        <p:sp>
          <p:nvSpPr>
            <p:cNvPr id="69" name="Rounded Rectangle 68"/>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0" name="TextBox 69"/>
            <p:cNvSpPr txBox="1"/>
            <p:nvPr/>
          </p:nvSpPr>
          <p:spPr>
            <a:xfrm>
              <a:off x="383226" y="739011"/>
              <a:ext cx="728272" cy="307777"/>
            </a:xfrm>
            <a:prstGeom prst="rect">
              <a:avLst/>
            </a:prstGeom>
            <a:noFill/>
          </p:spPr>
          <p:txBody>
            <a:bodyPr wrap="none" rtlCol="0">
              <a:spAutoFit/>
            </a:bodyPr>
            <a:lstStyle/>
            <a:p>
              <a:r>
                <a:rPr lang="en-US" sz="1400" dirty="0" err="1" smtClean="0"/>
                <a:t>Chosun</a:t>
              </a:r>
              <a:endParaRPr lang="en-US" sz="1400" dirty="0"/>
            </a:p>
          </p:txBody>
        </p:sp>
      </p:grpSp>
      <p:grpSp>
        <p:nvGrpSpPr>
          <p:cNvPr id="71" name="Group 70"/>
          <p:cNvGrpSpPr/>
          <p:nvPr/>
        </p:nvGrpSpPr>
        <p:grpSpPr>
          <a:xfrm>
            <a:off x="61576" y="1414806"/>
            <a:ext cx="1370060" cy="307777"/>
            <a:chOff x="69273" y="739011"/>
            <a:chExt cx="1370060" cy="307777"/>
          </a:xfrm>
        </p:grpSpPr>
        <p:sp>
          <p:nvSpPr>
            <p:cNvPr id="72" name="Rounded Rectangle 71"/>
            <p:cNvSpPr/>
            <p:nvPr/>
          </p:nvSpPr>
          <p:spPr>
            <a:xfrm>
              <a:off x="69273" y="792788"/>
              <a:ext cx="1370060" cy="2540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383226" y="739011"/>
              <a:ext cx="874934" cy="307777"/>
            </a:xfrm>
            <a:prstGeom prst="rect">
              <a:avLst/>
            </a:prstGeom>
            <a:noFill/>
          </p:spPr>
          <p:txBody>
            <a:bodyPr wrap="none" rtlCol="0">
              <a:spAutoFit/>
            </a:bodyPr>
            <a:lstStyle/>
            <a:p>
              <a:r>
                <a:rPr lang="en-US" sz="1400" dirty="0" err="1" smtClean="0"/>
                <a:t>Joongang</a:t>
              </a:r>
              <a:endParaRPr lang="en-US" sz="1400" dirty="0"/>
            </a:p>
          </p:txBody>
        </p:sp>
      </p:grpSp>
      <p:grpSp>
        <p:nvGrpSpPr>
          <p:cNvPr id="74" name="Group 73"/>
          <p:cNvGrpSpPr/>
          <p:nvPr/>
        </p:nvGrpSpPr>
        <p:grpSpPr>
          <a:xfrm>
            <a:off x="63591" y="2621691"/>
            <a:ext cx="1370060" cy="307777"/>
            <a:chOff x="69273" y="739011"/>
            <a:chExt cx="1370060" cy="307777"/>
          </a:xfrm>
        </p:grpSpPr>
        <p:sp>
          <p:nvSpPr>
            <p:cNvPr id="75" name="Rounded Rectangle 74"/>
            <p:cNvSpPr/>
            <p:nvPr/>
          </p:nvSpPr>
          <p:spPr>
            <a:xfrm>
              <a:off x="69273" y="792788"/>
              <a:ext cx="1370060" cy="25400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83226" y="739011"/>
              <a:ext cx="803926" cy="307777"/>
            </a:xfrm>
            <a:prstGeom prst="rect">
              <a:avLst/>
            </a:prstGeom>
            <a:noFill/>
          </p:spPr>
          <p:txBody>
            <a:bodyPr wrap="none" rtlCol="0">
              <a:spAutoFit/>
            </a:bodyPr>
            <a:lstStyle/>
            <a:p>
              <a:r>
                <a:rPr lang="en-US" sz="1400" dirty="0" smtClean="0"/>
                <a:t>Dong-ah</a:t>
              </a:r>
              <a:endParaRPr lang="en-US" sz="1400" dirty="0"/>
            </a:p>
          </p:txBody>
        </p:sp>
      </p:grpSp>
      <p:grpSp>
        <p:nvGrpSpPr>
          <p:cNvPr id="77" name="Group 76"/>
          <p:cNvGrpSpPr/>
          <p:nvPr/>
        </p:nvGrpSpPr>
        <p:grpSpPr>
          <a:xfrm>
            <a:off x="69273" y="1809580"/>
            <a:ext cx="1370060" cy="307777"/>
            <a:chOff x="69273" y="754405"/>
            <a:chExt cx="1370060" cy="307777"/>
          </a:xfrm>
        </p:grpSpPr>
        <p:sp>
          <p:nvSpPr>
            <p:cNvPr id="78" name="Rounded Rectangle 77"/>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9" name="TextBox 78"/>
            <p:cNvSpPr txBox="1"/>
            <p:nvPr/>
          </p:nvSpPr>
          <p:spPr>
            <a:xfrm>
              <a:off x="175407" y="754405"/>
              <a:ext cx="1230763" cy="307777"/>
            </a:xfrm>
            <a:prstGeom prst="rect">
              <a:avLst/>
            </a:prstGeom>
            <a:noFill/>
          </p:spPr>
          <p:txBody>
            <a:bodyPr wrap="none" rtlCol="0">
              <a:spAutoFit/>
            </a:bodyPr>
            <a:lstStyle/>
            <a:p>
              <a:r>
                <a:rPr lang="en-US" sz="1400" dirty="0" smtClean="0"/>
                <a:t>Korean Herald</a:t>
              </a:r>
              <a:endParaRPr lang="en-US" sz="1400" dirty="0"/>
            </a:p>
          </p:txBody>
        </p:sp>
      </p:grpSp>
      <p:grpSp>
        <p:nvGrpSpPr>
          <p:cNvPr id="80" name="Group 79"/>
          <p:cNvGrpSpPr/>
          <p:nvPr/>
        </p:nvGrpSpPr>
        <p:grpSpPr>
          <a:xfrm>
            <a:off x="63591" y="2209727"/>
            <a:ext cx="1370060" cy="307777"/>
            <a:chOff x="69273" y="739011"/>
            <a:chExt cx="1370060" cy="307777"/>
          </a:xfrm>
        </p:grpSpPr>
        <p:sp>
          <p:nvSpPr>
            <p:cNvPr id="118" name="Rounded Rectangle 117"/>
            <p:cNvSpPr/>
            <p:nvPr/>
          </p:nvSpPr>
          <p:spPr>
            <a:xfrm>
              <a:off x="69273" y="792788"/>
              <a:ext cx="1370060" cy="254000"/>
            </a:xfrm>
            <a:prstGeom prst="roundRect">
              <a:avLst/>
            </a:prstGeom>
            <a:solidFill>
              <a:schemeClr val="accent5">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9" name="TextBox 118"/>
            <p:cNvSpPr txBox="1"/>
            <p:nvPr/>
          </p:nvSpPr>
          <p:spPr>
            <a:xfrm>
              <a:off x="152316" y="739011"/>
              <a:ext cx="1261446" cy="307777"/>
            </a:xfrm>
            <a:prstGeom prst="rect">
              <a:avLst/>
            </a:prstGeom>
            <a:noFill/>
          </p:spPr>
          <p:txBody>
            <a:bodyPr wrap="none" rtlCol="0">
              <a:spAutoFit/>
            </a:bodyPr>
            <a:lstStyle/>
            <a:p>
              <a:r>
                <a:rPr lang="en-US" sz="1400" dirty="0" err="1" smtClean="0"/>
                <a:t>Yonhyap</a:t>
              </a:r>
              <a:r>
                <a:rPr lang="en-US" sz="1400" dirty="0" smtClean="0"/>
                <a:t> News</a:t>
              </a:r>
              <a:endParaRPr lang="en-US" sz="1400" dirty="0"/>
            </a:p>
          </p:txBody>
        </p:sp>
      </p:grpSp>
      <p:sp>
        <p:nvSpPr>
          <p:cNvPr id="2" name="Rectangle 1"/>
          <p:cNvSpPr/>
          <p:nvPr/>
        </p:nvSpPr>
        <p:spPr>
          <a:xfrm>
            <a:off x="0" y="-7697"/>
            <a:ext cx="9144000" cy="6865697"/>
          </a:xfrm>
          <a:prstGeom prst="rect">
            <a:avLst/>
          </a:prstGeom>
          <a:solidFill>
            <a:schemeClr val="bg1">
              <a:lumMod val="85000"/>
              <a:alpha val="7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324484" y="384859"/>
            <a:ext cx="4572000" cy="5996154"/>
            <a:chOff x="2324484" y="384859"/>
            <a:chExt cx="4572000" cy="5996154"/>
          </a:xfrm>
        </p:grpSpPr>
        <p:sp>
          <p:nvSpPr>
            <p:cNvPr id="4" name="Rounded Rectangle 3"/>
            <p:cNvSpPr/>
            <p:nvPr/>
          </p:nvSpPr>
          <p:spPr>
            <a:xfrm>
              <a:off x="2324484" y="384859"/>
              <a:ext cx="4572000" cy="599615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593880" y="781229"/>
              <a:ext cx="3979332" cy="646331"/>
            </a:xfrm>
            <a:prstGeom prst="rect">
              <a:avLst/>
            </a:prstGeom>
            <a:noFill/>
          </p:spPr>
          <p:txBody>
            <a:bodyPr wrap="square" rtlCol="0">
              <a:spAutoFit/>
            </a:bodyPr>
            <a:lstStyle/>
            <a:p>
              <a:r>
                <a:rPr lang="en-US" dirty="0" smtClean="0"/>
                <a:t>John and James start working on Cornea Reader</a:t>
              </a:r>
              <a:endParaRPr lang="en-US" dirty="0"/>
            </a:p>
          </p:txBody>
        </p:sp>
        <p:sp>
          <p:nvSpPr>
            <p:cNvPr id="8" name="TextBox 7"/>
            <p:cNvSpPr txBox="1"/>
            <p:nvPr/>
          </p:nvSpPr>
          <p:spPr>
            <a:xfrm>
              <a:off x="2578485" y="1468583"/>
              <a:ext cx="4125576" cy="4455067"/>
            </a:xfrm>
            <a:prstGeom prst="rect">
              <a:avLst/>
            </a:prstGeom>
            <a:noFill/>
          </p:spPr>
          <p:txBody>
            <a:bodyPr wrap="square" rtlCol="0">
              <a:spAutoFit/>
            </a:bodyPr>
            <a:lstStyle/>
            <a:p>
              <a:r>
                <a:rPr lang="en-US" sz="1050" dirty="0" smtClean="0"/>
                <a:t>Saturday, July 20, 2013</a:t>
              </a:r>
            </a:p>
            <a:p>
              <a:endParaRPr lang="en-US" sz="1050" dirty="0" smtClean="0"/>
            </a:p>
            <a:p>
              <a:r>
                <a:rPr lang="en-US" sz="1050" dirty="0"/>
                <a:t>According to various sources, John Han and James Nam, both of whom are Stanford students majoring in Computer Science, are working on a website </a:t>
              </a:r>
              <a:r>
                <a:rPr lang="en-US" sz="1050" dirty="0" smtClean="0"/>
                <a:t>named Cornea Reader. On Cornea Reader, readers will be able to select their news sources very conveniently at the click of a button, and also get a glance of the most interesting and popular recent events.</a:t>
              </a:r>
            </a:p>
            <a:p>
              <a:endParaRPr lang="en-US" sz="1050" dirty="0"/>
            </a:p>
            <a:p>
              <a:r>
                <a:rPr lang="en-US" sz="1050" dirty="0" smtClean="0"/>
                <a:t>John and James are quite passionate about the project. For this will be the first major side-project for both of them. Also, this will be a great opportunity for them to get hands-on experience with various web technologies.</a:t>
              </a:r>
            </a:p>
            <a:p>
              <a:endParaRPr lang="en-US" sz="1050" dirty="0"/>
            </a:p>
            <a:p>
              <a:r>
                <a:rPr lang="en-US" sz="1050" dirty="0" smtClean="0"/>
                <a:t>The website is expected to be equipped with basic functionalities by the end of the summer. Moreover, John and James are considering working on this website as part of their Senior Projects this coming year.</a:t>
              </a:r>
            </a:p>
            <a:p>
              <a:endParaRPr lang="en-US" sz="1050" dirty="0"/>
            </a:p>
            <a:p>
              <a:r>
                <a:rPr lang="en-US" sz="1050" dirty="0" smtClean="0"/>
                <a:t>The website was named after the outermost layer of the human eye, which is the cornea. This name represents the role of this website as the interface that connects people with the world surrounding them.</a:t>
              </a:r>
            </a:p>
            <a:p>
              <a:endParaRPr lang="en-US" sz="1050" dirty="0"/>
            </a:p>
            <a:p>
              <a:endParaRPr lang="en-US" sz="1050" dirty="0"/>
            </a:p>
            <a:p>
              <a:endParaRPr lang="en-US" sz="1050" dirty="0"/>
            </a:p>
            <a:p>
              <a:pPr algn="ctr"/>
              <a:r>
                <a:rPr lang="en-US" sz="1050" u="sng" dirty="0" smtClean="0">
                  <a:solidFill>
                    <a:srgbClr val="558ED5"/>
                  </a:solidFill>
                </a:rPr>
                <a:t>Full article on Korean Herald.</a:t>
              </a:r>
            </a:p>
            <a:p>
              <a:pPr algn="ctr"/>
              <a:endParaRPr lang="en-US" sz="1050" dirty="0" smtClean="0"/>
            </a:p>
            <a:p>
              <a:pPr algn="ctr"/>
              <a:r>
                <a:rPr lang="en-US" sz="1050" u="sng" dirty="0" smtClean="0">
                  <a:solidFill>
                    <a:srgbClr val="558ED5"/>
                  </a:solidFill>
                </a:rPr>
                <a:t>Main page.</a:t>
              </a:r>
            </a:p>
          </p:txBody>
        </p:sp>
      </p:grpSp>
      <p:grpSp>
        <p:nvGrpSpPr>
          <p:cNvPr id="36" name="Group 35"/>
          <p:cNvGrpSpPr/>
          <p:nvPr/>
        </p:nvGrpSpPr>
        <p:grpSpPr>
          <a:xfrm>
            <a:off x="6719815" y="449020"/>
            <a:ext cx="159094" cy="159094"/>
            <a:chOff x="10108859" y="1518362"/>
            <a:chExt cx="613020" cy="613020"/>
          </a:xfrm>
        </p:grpSpPr>
        <p:sp>
          <p:nvSpPr>
            <p:cNvPr id="11" name="Oval 10"/>
            <p:cNvSpPr/>
            <p:nvPr/>
          </p:nvSpPr>
          <p:spPr>
            <a:xfrm>
              <a:off x="10108859" y="1518362"/>
              <a:ext cx="613020" cy="61302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10311660" y="1722583"/>
              <a:ext cx="210098" cy="21009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0319357" y="1732616"/>
              <a:ext cx="192368" cy="192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776561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TotalTime>
  <Words>454</Words>
  <Application>Microsoft Macintosh PowerPoint</Application>
  <PresentationFormat>On-screen Show (4:3)</PresentationFormat>
  <Paragraphs>84</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Palantir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Nam</dc:creator>
  <cp:lastModifiedBy>James Nam</cp:lastModifiedBy>
  <cp:revision>71</cp:revision>
  <dcterms:created xsi:type="dcterms:W3CDTF">2013-07-21T03:16:24Z</dcterms:created>
  <dcterms:modified xsi:type="dcterms:W3CDTF">2013-07-21T04:12:41Z</dcterms:modified>
</cp:coreProperties>
</file>