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3"/>
    <p:sldId id="273" r:id="rId4"/>
    <p:sldId id="277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282" r:id="rId13"/>
    <p:sldId id="27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983"/>
    <a:srgbClr val="3F434C"/>
    <a:srgbClr val="FAC445"/>
    <a:srgbClr val="666666"/>
    <a:srgbClr val="989898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155" y="2508633"/>
            <a:ext cx="7669689" cy="1165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03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常用标签介绍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1124744"/>
            <a:ext cx="10286869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&lt;audio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is-IS" altLang="en-US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…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/audio&gt;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音频标签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&lt;video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is-I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…</a:t>
            </a:r>
            <a:r>
              <a:rPr lang="en-US" altLang="zh-CN" sz="2000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/video&gt;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视频标签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播放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Flash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的标签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&lt;embed 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src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="./images/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haowan.swf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 width="300" height="300" /&gt;</a:t>
            </a:r>
            <a:endParaRPr lang="en-US" altLang="zh-CN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多媒体标签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855" y="1217295"/>
            <a:ext cx="430276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文本标签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格式化标签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图片标签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超级链接标签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表格标签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表单标签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行内框架标签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多媒体标签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04《CSS层叠样式表介绍》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246620" y="1322070"/>
            <a:ext cx="4023360" cy="455231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文本标签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格式化标签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图片标签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超级链接标签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表格标签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表单标签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行内框架标签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多媒体标签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文本标签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400" y="982177"/>
            <a:ext cx="10945216" cy="50158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hn</a:t>
            </a: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hn</a:t>
            </a: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其中</a:t>
            </a:r>
            <a:r>
              <a:rPr lang="en-US" altLang="zh-TW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n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为</a:t>
            </a:r>
            <a:r>
              <a:rPr lang="en-US" altLang="zh-TW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1--6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的值。 标题标签（加粗、独立行）</a:t>
            </a:r>
            <a:endParaRPr lang="zh-TW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</a:t>
            </a: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</a:t>
            </a: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斜体</a:t>
            </a:r>
            <a:endParaRPr lang="zh-TW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em</a:t>
            </a: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em</a:t>
            </a: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强调斜体</a:t>
            </a:r>
            <a:endParaRPr lang="zh-TW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&lt;b&gt;...&lt;/b&gt;  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加粗</a:t>
            </a:r>
            <a:endParaRPr lang="zh-TW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&lt;strong&gt;...&lt;/strong&gt;</a:t>
            </a:r>
            <a:r>
              <a:rPr lang="en-US" altLang="zh-TW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强调加粗</a:t>
            </a:r>
            <a:endParaRPr lang="zh-TW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&lt;cite&gt;&lt;/cite&gt;</a:t>
            </a:r>
            <a:r>
              <a:rPr lang="en-US" altLang="zh-TW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作品的标题（引用）</a:t>
            </a:r>
            <a:endParaRPr lang="zh-TW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&lt;sub&gt;...&lt;/sub&gt;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下标 </a:t>
            </a: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&lt;sup&gt;...&lt;/sup&gt; 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上标</a:t>
            </a:r>
            <a:endParaRPr lang="zh-TW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&lt;del&gt;...&lt;/del&gt;</a:t>
            </a:r>
            <a:r>
              <a:rPr lang="en-US" altLang="zh-TW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删除线</a:t>
            </a:r>
            <a:endParaRPr lang="zh-TW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7601" y="1125266"/>
            <a:ext cx="11281583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br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换行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&lt;p&gt;...&lt;/p&gt;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换段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hr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/&gt;     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水平分割线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列表：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ul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ul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无序列表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ol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ol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有序列表 其中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type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类型值：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A a I </a:t>
            </a:r>
            <a:r>
              <a:rPr lang="en-US" altLang="zh-TW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1 start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属性表示起始值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&lt;li&gt;...&lt;/li&gt;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列表项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&lt;dl&gt;...&lt;/dl&gt;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自定义列表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dt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dt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自定义列表头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dd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dd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自定义列表内容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&lt;div&gt;...&lt;/div&gt;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常用于组合块级元素，以便通过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来对这些元素进行格式化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&lt;span&gt;...&lt;/span&gt;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常用于包含的文本，您可以使用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CSS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对它定义样式，或者使用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JavaScript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对它进行操作。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格式化标签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980728"/>
            <a:ext cx="10286869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de-DE" sz="2000" b="1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de-DE" altLang="zh-CN" sz="2000" b="1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de-DE" altLang="zh-CN" sz="2000" b="1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img</a:t>
            </a:r>
            <a:r>
              <a:rPr lang="de-DE" altLang="zh-CN" sz="2000" b="1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/&gt; </a:t>
            </a: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在网页中插入一张图片</a:t>
            </a:r>
            <a:endParaRPr lang="zh-CN" altLang="de-DE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属性：</a:t>
            </a:r>
            <a:endParaRPr lang="zh-CN" altLang="de-DE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de-DE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src</a:t>
            </a: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 图片名及</a:t>
            </a:r>
            <a:r>
              <a:rPr lang="de-DE" altLang="zh-CN" sz="2000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地址</a:t>
            </a:r>
            <a:endParaRPr lang="zh-CN" altLang="de-DE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de-DE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alt:</a:t>
            </a:r>
            <a:r>
              <a:rPr lang="de-DE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图片加载失败时的提示信息</a:t>
            </a:r>
            <a:endParaRPr lang="zh-CN" altLang="de-DE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de-DE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title</a:t>
            </a: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：文字提示属性</a:t>
            </a:r>
            <a:endParaRPr lang="zh-CN" altLang="de-DE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de-DE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width</a:t>
            </a: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：图片宽度</a:t>
            </a:r>
            <a:endParaRPr lang="zh-CN" altLang="de-DE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de-DE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height</a:t>
            </a: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：图片高度</a:t>
            </a:r>
            <a:endParaRPr lang="zh-CN" altLang="de-DE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de-DE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border</a:t>
            </a:r>
            <a:r>
              <a:rPr lang="zh-CN" altLang="de-DE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：边框线粗细</a:t>
            </a:r>
            <a:endParaRPr lang="zh-CN" altLang="de-DE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图片标签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8059" y="1011213"/>
            <a:ext cx="10286869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&lt;a </a:t>
            </a:r>
            <a:r>
              <a:rPr lang="en-US" altLang="zh-TW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href</a:t>
            </a:r>
            <a:r>
              <a:rPr lang="en-US" altLang="zh-TW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=“ ”&gt;</a:t>
            </a: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...&lt;/a&gt; </a:t>
            </a:r>
            <a:r>
              <a:rPr lang="zh-TW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超级链接标签</a:t>
            </a: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</a:t>
            </a:r>
            <a:r>
              <a:rPr lang="zh-TW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属性</a:t>
            </a:r>
            <a:r>
              <a:rPr lang="zh-CN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如下</a:t>
            </a:r>
            <a:r>
              <a:rPr lang="zh-TW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href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必须，指的是链接跳转地址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target: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表示链接的打开方式：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_blank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新窗口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_parent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父窗口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_self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本窗口（默认）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_top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顶级窗口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framename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窗口名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title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：文字提示属性（详情）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/>
              <a:buChar char="•"/>
            </a:pPr>
            <a:r>
              <a:rPr lang="zh-TW" altLang="en-US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锚点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链接：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/>
              <a:buChar char="•"/>
            </a:pP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定义一个锚点：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&lt;a id="a1"&gt;&lt;/a&gt;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以前使用的是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&lt;a name="a1"&gt;&lt;/a&gt;</a:t>
            </a:r>
            <a:endParaRPr lang="en-US" altLang="zh-TW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使用锚点：   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&lt;a </a:t>
            </a:r>
            <a:r>
              <a:rPr lang="en-US" altLang="zh-TW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href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="#a1"&gt;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跳到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a1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处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&lt;/a&gt;</a:t>
            </a:r>
            <a:endParaRPr lang="en-US" altLang="zh-TW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超级链接标签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1124744"/>
            <a:ext cx="10286869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&lt;table&gt;...&lt;/table&gt;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表格标签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属性：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border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、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width</a:t>
            </a:r>
            <a:r>
              <a:rPr lang="zh-CN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、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cellspacing</a:t>
            </a:r>
            <a:r>
              <a:rPr lang="zh-CN" altLang="en-US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、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cellpadding</a:t>
            </a:r>
            <a:endParaRPr lang="en-US" altLang="zh-TW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&lt;caption&gt;...&lt;/caption&gt;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表格标题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tr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tr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行标签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th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th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列头标签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&lt;td&gt;...&lt;/td&gt;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列标签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跨行属性</a:t>
            </a:r>
            <a:r>
              <a:rPr lang="zh-CN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rowspan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跨列属性：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colspan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endParaRPr lang="en-US" altLang="zh-TW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endParaRPr lang="en-US" altLang="zh-TW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thead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thead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表头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tbody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tbody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表体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tfoot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tfoot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表尾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表格标签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980" y="1010920"/>
            <a:ext cx="1103884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&lt;form&gt;...&lt;/form&gt;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表单标签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input</a:t>
            </a:r>
            <a:r>
              <a:rPr lang="zh-CN" altLang="en-US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	      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表单项标签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input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定义输入字段，用户可在其中输入数据。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&lt;select&gt;...&lt;/select&gt;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标签创建下拉列表。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TW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多行的文本输入区域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&lt;button&gt;...&lt;/button&gt;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标签定义按钮</a:t>
            </a:r>
            <a:r>
              <a:rPr lang="zh-TW" altLang="en-US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fieldset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-</a:t>
            </a:r>
            <a:r>
              <a:rPr lang="en-US" altLang="zh-TW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&lt;/</a:t>
            </a:r>
            <a:r>
              <a:rPr lang="en-US" altLang="zh-TW" dirty="0" err="1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fieldset</a:t>
            </a:r>
            <a:r>
              <a:rPr lang="en-US" altLang="zh-CN" dirty="0" smtClean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元素可将表单内的相关元素分组。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&lt;legend&gt;&lt;/legend&gt;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标签为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fieldset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、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&lt;figure&gt;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以及 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&lt;details&gt;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元素定义标题。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datalist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html5</a:t>
            </a:r>
            <a:r>
              <a:rPr lang="zh-TW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--&lt;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datalist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       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标签定义可选数据的列表。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optgroup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html5</a:t>
            </a:r>
            <a:r>
              <a:rPr lang="zh-TW" altLang="en-US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--&lt;</a:t>
            </a:r>
            <a:r>
              <a:rPr lang="en-US" altLang="zh-TW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optgroup</a:t>
            </a:r>
            <a:r>
              <a:rPr lang="en-US" altLang="zh-TW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TW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TW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标签定义选项组。</a:t>
            </a:r>
            <a:endParaRPr lang="zh-TW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表单标签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1124744"/>
            <a:ext cx="11017224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iframe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&gt;...&lt;/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iframe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行内框架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属性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   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src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规定在 </a:t>
            </a:r>
            <a:r>
              <a:rPr lang="en-US" altLang="zh-CN" sz="2000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iframe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中显示的文档的 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endParaRPr lang="en-US" altLang="zh-CN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name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规定 </a:t>
            </a:r>
            <a:r>
              <a:rPr lang="en-US" altLang="zh-CN" sz="2000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iframe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的名称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height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规定 </a:t>
            </a:r>
            <a:r>
              <a:rPr lang="en-US" altLang="zh-CN" sz="2000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iframe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的高度。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width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定义 </a:t>
            </a:r>
            <a:r>
              <a:rPr lang="en-US" altLang="zh-CN" sz="2000" dirty="0" err="1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iframe</a:t>
            </a:r>
            <a:r>
              <a:rPr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的宽度。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frameborder</a:t>
            </a:r>
            <a:r>
              <a:rPr lang="zh-CN" altLang="en-US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规定是否显示框架周围的边框。</a:t>
            </a:r>
            <a:endParaRPr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例如</a:t>
            </a:r>
            <a:r>
              <a:rPr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iframe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src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="1.html" name="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myframe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 width="700" height="500"&gt;&lt;/</a:t>
            </a:r>
            <a:r>
              <a:rPr lang="en-US" altLang="zh-CN" sz="2000" dirty="0" err="1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iframe</a:t>
            </a:r>
            <a:r>
              <a:rPr lang="en-US" altLang="zh-CN" sz="2000" dirty="0">
                <a:solidFill>
                  <a:srgbClr val="12A983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endParaRPr lang="en-US" altLang="zh-CN" sz="2000" dirty="0">
              <a:solidFill>
                <a:srgbClr val="12A983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行内框架标签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2011</Words>
  <Application>WPS 文字</Application>
  <PresentationFormat>宽屏</PresentationFormat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Calibri</vt:lpstr>
      <vt:lpstr>Times New Roman</vt:lpstr>
      <vt:lpstr>小米兰亭</vt:lpstr>
      <vt:lpstr>苹方-简</vt:lpstr>
      <vt:lpstr>儷宋 Pro</vt:lpstr>
      <vt:lpstr>Wingdings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133</cp:revision>
  <dcterms:created xsi:type="dcterms:W3CDTF">2020-05-22T18:42:20Z</dcterms:created>
  <dcterms:modified xsi:type="dcterms:W3CDTF">2020-05-22T18:42:20Z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