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6" r:id="rId3"/>
    <p:sldId id="273" r:id="rId4"/>
    <p:sldId id="319" r:id="rId5"/>
    <p:sldId id="320" r:id="rId6"/>
    <p:sldId id="314" r:id="rId7"/>
    <p:sldId id="315" r:id="rId8"/>
    <p:sldId id="317" r:id="rId9"/>
    <p:sldId id="318" r:id="rId10"/>
    <p:sldId id="282" r:id="rId11"/>
    <p:sldId id="270" r:id="rId12"/>
    <p:sldId id="26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434C"/>
    <a:srgbClr val="12A983"/>
    <a:srgbClr val="666666"/>
    <a:srgbClr val="989898"/>
    <a:srgbClr val="FAC445"/>
    <a:srgbClr val="33333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807"/>
  </p:normalViewPr>
  <p:slideViewPr>
    <p:cSldViewPr snapToGrid="0" snapToObjects="1">
      <p:cViewPr varScale="1">
        <p:scale>
          <a:sx n="46" d="100"/>
          <a:sy n="46" d="100"/>
        </p:scale>
        <p:origin x="42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E76729D-0BB7-FA40-9FA0-64EA75DC88F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6F5AC08-EFCB-B74E-9434-146891C2FE1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3"/>
          <p:cNvSpPr/>
          <p:nvPr userDrawn="1"/>
        </p:nvSpPr>
        <p:spPr>
          <a:xfrm flipH="1">
            <a:off x="537151" y="298068"/>
            <a:ext cx="1" cy="871539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bevel/>
          </a:ln>
          <a:ln w="38100">
            <a:solidFill>
              <a:schemeClr val="bg2">
                <a:lumMod val="25000"/>
              </a:schemeClr>
            </a:solidFill>
            <a:bevel/>
          </a:ln>
        </p:spPr>
        <p:txBody>
          <a:bodyPr lIns="45718" tIns="45718" rIns="45718" bIns="45718"/>
          <a:lstStyle>
            <a:lvl1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endParaRPr>
              <a:latin typeface="思源黑体 CN" panose="020B08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28300" y="571500"/>
            <a:ext cx="1123200" cy="401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8.emf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3.xml"/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741" y="392086"/>
            <a:ext cx="1689100" cy="876300"/>
          </a:xfrm>
          <a:prstGeom prst="rect">
            <a:avLst/>
          </a:prstGeom>
        </p:spPr>
      </p:pic>
      <p:sp>
        <p:nvSpPr>
          <p:cNvPr id="21" name="标题 1"/>
          <p:cNvSpPr txBox="1"/>
          <p:nvPr/>
        </p:nvSpPr>
        <p:spPr>
          <a:xfrm>
            <a:off x="2261155" y="2508633"/>
            <a:ext cx="7669689" cy="11652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课时</a:t>
            </a:r>
            <a:r>
              <a:rPr kumimoji="1" lang="en-US" altLang="zh-CN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07</a:t>
            </a:r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：网页布局介绍</a:t>
            </a:r>
            <a:endParaRPr kumimoji="1" lang="zh-CN" altLang="en-US" sz="4000" spc="300" dirty="0" err="1">
              <a:solidFill>
                <a:schemeClr val="bg1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5370" y="3175600"/>
            <a:ext cx="10081260" cy="506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Next</a:t>
            </a:r>
            <a:r>
              <a:rPr kumimoji="1" lang="zh-CN" altLang="en-US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：课时</a:t>
            </a:r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08《JavaScript</a:t>
            </a:r>
            <a:r>
              <a:rPr kumimoji="1" lang="zh-CN" altLang="en-US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语言</a:t>
            </a:r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》</a:t>
            </a:r>
            <a:endParaRPr kumimoji="1" lang="zh-CN" altLang="en-US" dirty="0">
              <a:solidFill>
                <a:schemeClr val="bg2">
                  <a:lumMod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878" y="575966"/>
            <a:ext cx="1122971" cy="40046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409" y="1727921"/>
            <a:ext cx="1915453" cy="191545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目录</a:t>
            </a:r>
            <a:endParaRPr kumimoji="1" lang="zh-CN" altLang="en-US" sz="2400" b="1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7031355" y="1499235"/>
            <a:ext cx="4289425" cy="4629785"/>
          </a:xfrm>
          <a:prstGeom prst="rect">
            <a:avLst/>
          </a:prstGeom>
        </p:spPr>
        <p:txBody>
          <a:bodyPr vert="horz" lIns="91440" tIns="36000" rIns="91440" bIns="36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6" indent="-514350">
              <a:lnSpc>
                <a:spcPct val="200000"/>
              </a:lnSpc>
              <a:buAutoNum type="arabicPeriod"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传统的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DIV+CSS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布局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514350" lvl="6" indent="-514350">
              <a:lnSpc>
                <a:spcPct val="200000"/>
              </a:lnSpc>
              <a:buAutoNum type="arabicPeriod"/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HTML5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语义化标签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+CSS3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布局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514350" lvl="6" indent="-514350">
              <a:lnSpc>
                <a:spcPct val="200000"/>
              </a:lnSpc>
              <a:buAutoNum type="arabicPeriod"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响应式布局</a:t>
            </a:r>
            <a:endParaRPr kumimoji="1" lang="zh-CN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50170" y="1959815"/>
            <a:ext cx="5261828" cy="3314700"/>
            <a:chOff x="1118625" y="1925828"/>
            <a:chExt cx="5261828" cy="3314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í$ľïḍê"/>
            <p:cNvSpPr/>
            <p:nvPr/>
          </p:nvSpPr>
          <p:spPr bwMode="auto">
            <a:xfrm rot="21354868">
              <a:off x="1497057" y="19258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8000"/>
              </a:schemeClr>
            </a:solidFill>
            <a:ln w="19050">
              <a:noFill/>
              <a:round/>
            </a:ln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8" name="îşḷiḑe"/>
            <p:cNvSpPr/>
            <p:nvPr/>
          </p:nvSpPr>
          <p:spPr bwMode="auto">
            <a:xfrm rot="440486">
              <a:off x="1128756" y="19639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noFill/>
              <a:round/>
            </a:ln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0" name="îṣ1íḓè"/>
            <p:cNvSpPr/>
            <p:nvPr/>
          </p:nvSpPr>
          <p:spPr>
            <a:xfrm>
              <a:off x="1118625" y="1963928"/>
              <a:ext cx="4893525" cy="3245093"/>
            </a:xfrm>
            <a:prstGeom prst="rect">
              <a:avLst/>
            </a:prstGeom>
            <a:blipFill>
              <a:blip r:embed="rId2"/>
              <a:srcRect/>
              <a:stretch>
                <a:fillRect l="-8969" r="-8923"/>
              </a:stretch>
            </a:blipFill>
            <a:ln w="12700" cap="flat" cmpd="sng" algn="ctr">
              <a:noFill/>
              <a:prstDash val="solid"/>
              <a:miter lim="800000"/>
            </a:ln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1DADD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1" name="íśḷiḋé"/>
            <p:cNvSpPr/>
            <p:nvPr/>
          </p:nvSpPr>
          <p:spPr>
            <a:xfrm>
              <a:off x="4635016" y="2270080"/>
              <a:ext cx="1384995" cy="193046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vert="eaVert" wrap="square" lIns="91440" tIns="45720" rIns="91440" bIns="45720">
              <a:normAutofit fontScale="47500" lnSpcReduction="20000"/>
            </a:bodyPr>
            <a:lstStyle/>
            <a:p>
              <a:pPr algn="ctr"/>
              <a:br>
                <a:rPr lang="zh-CN" altLang="en-US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思源黑体 CN" panose="020B0800000000000000" charset="-122"/>
                  <a:ea typeface="思源黑体 CN" panose="020B0800000000000000" charset="-122"/>
                </a:rPr>
              </a:br>
              <a:r>
                <a:rPr lang="en-US" altLang="zh-CN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panose="020B0604020202090204" pitchFamily="34" charset="0"/>
                  <a:ea typeface="思源黑体 CN" panose="020B0800000000000000" charset="-122"/>
                  <a:cs typeface="Arial" panose="020B0604020202090204" pitchFamily="34" charset="0"/>
                </a:rPr>
                <a:t>CONTENT</a:t>
              </a:r>
              <a:endParaRPr lang="en-US" altLang="zh-CN" sz="6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传统的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DIV+CSS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布局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1900" y="1203960"/>
            <a:ext cx="9566275" cy="508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658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HTML5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语义化标签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+CSS3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布局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2055" y="1102360"/>
            <a:ext cx="9862185" cy="5263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7210" y="1155065"/>
            <a:ext cx="9363710" cy="4707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1">
              <a:lnSpc>
                <a:spcPct val="250000"/>
              </a:lnSpc>
            </a:pP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</a:t>
            </a:r>
            <a:r>
              <a:rPr lang="zh-CN" altLang="en-US" sz="2000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&lt;header&gt;  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定义页面或区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段的头部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（页眉）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hangingPunct="1">
              <a:lnSpc>
                <a:spcPct val="250000"/>
              </a:lnSpc>
            </a:pP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</a:t>
            </a:r>
            <a:r>
              <a:rPr lang="zh-CN" altLang="en-US" sz="2000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&lt;footer</a:t>
            </a:r>
            <a:r>
              <a:rPr lang="zh-CN" altLang="en-US" sz="2000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    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定义页面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或区段的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尾部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（页脚）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hangingPunct="1">
              <a:lnSpc>
                <a:spcPct val="250000"/>
              </a:lnSpc>
            </a:pP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</a:t>
            </a:r>
            <a:r>
              <a:rPr lang="zh-CN" altLang="en-US" sz="2000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&lt;nav</a:t>
            </a:r>
            <a:r>
              <a:rPr lang="zh-CN" altLang="en-US" sz="2000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         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定义页面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或区段的导航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区域（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导航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）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hangingPunct="1">
              <a:lnSpc>
                <a:spcPct val="250000"/>
              </a:lnSpc>
            </a:pP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</a:t>
            </a:r>
            <a:r>
              <a:rPr lang="zh-CN" altLang="en-US" sz="2000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&lt;section&gt;  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页面的逻辑区域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或内容组合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（区块）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hangingPunct="1">
              <a:lnSpc>
                <a:spcPct val="250000"/>
              </a:lnSpc>
            </a:pP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</a:t>
            </a:r>
            <a:r>
              <a:rPr lang="zh-CN" altLang="en-US" sz="2000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&lt;article</a:t>
            </a:r>
            <a:r>
              <a:rPr lang="zh-CN" altLang="en-US" sz="2000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    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定义正文或一篇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完整的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内容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（文章）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hangingPunct="1">
              <a:lnSpc>
                <a:spcPct val="250000"/>
              </a:lnSpc>
            </a:pP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</a:t>
            </a:r>
            <a:r>
              <a:rPr lang="zh-CN" altLang="en-US" sz="2000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&lt;aside</a:t>
            </a:r>
            <a:r>
              <a:rPr lang="zh-CN" altLang="en-US" sz="2000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      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定义补充或相关内容（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侧边栏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）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1815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HTML5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语义化标签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658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895" y="1307465"/>
            <a:ext cx="9733280" cy="4399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第一种：直接在页头中使用CSS样式修饰。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1" hangingPunct="1">
              <a:lnSpc>
                <a:spcPct val="10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rPr>
              <a:t>&lt;style type="text/css"&gt;</a:t>
            </a:r>
            <a:endParaRPr lang="zh-CN" altLang="en-US" sz="2000" dirty="0">
              <a:solidFill>
                <a:srgbClr val="FF0000"/>
              </a:solidFill>
              <a:latin typeface="Arial" panose="020B0604020202090204" pitchFamily="34" charset="0"/>
              <a:ea typeface="思源黑体 CN" panose="020B0800000000000000" charset="-122"/>
              <a:cs typeface="Arial" panose="020B0604020202090204" pitchFamily="34" charset="0"/>
            </a:endParaRPr>
          </a:p>
          <a:p>
            <a:pPr lvl="1" hangingPunct="1">
              <a:lnSpc>
                <a:spcPct val="10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rPr>
              <a:t>	</a:t>
            </a:r>
            <a:r>
              <a:rPr lang="zh-CN" altLang="en-US" sz="2000" dirty="0" smtClean="0">
                <a:solidFill>
                  <a:srgbClr val="FF0000"/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rPr>
              <a:t>/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rPr>
              <a:t>* 宽度范围 最高度*/</a:t>
            </a:r>
            <a:endParaRPr lang="zh-CN" altLang="en-US" sz="2000" dirty="0">
              <a:solidFill>
                <a:srgbClr val="FF0000"/>
              </a:solidFill>
              <a:latin typeface="Arial" panose="020B0604020202090204" pitchFamily="34" charset="0"/>
              <a:ea typeface="思源黑体 CN" panose="020B0800000000000000" charset="-122"/>
              <a:cs typeface="Arial" panose="020B0604020202090204" pitchFamily="34" charset="0"/>
            </a:endParaRPr>
          </a:p>
          <a:p>
            <a:pPr lvl="1" hangingPunct="1">
              <a:lnSpc>
                <a:spcPct val="10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rPr>
              <a:t>	</a:t>
            </a:r>
            <a:r>
              <a:rPr lang="zh-CN" altLang="en-US" sz="2000" dirty="0" smtClean="0">
                <a:solidFill>
                  <a:srgbClr val="FF0000"/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rPr>
              <a:t>@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rPr>
              <a:t>media all and (min-width:300px) and (max-width:800px){</a:t>
            </a:r>
            <a:endParaRPr lang="zh-CN" altLang="en-US" sz="2000" dirty="0">
              <a:solidFill>
                <a:srgbClr val="FF0000"/>
              </a:solidFill>
              <a:latin typeface="Arial" panose="020B0604020202090204" pitchFamily="34" charset="0"/>
              <a:ea typeface="思源黑体 CN" panose="020B0800000000000000" charset="-122"/>
              <a:cs typeface="Arial" panose="020B0604020202090204" pitchFamily="34" charset="0"/>
            </a:endParaRPr>
          </a:p>
          <a:p>
            <a:pPr lvl="1" hangingPunct="1">
              <a:lnSpc>
                <a:spcPct val="10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rPr>
              <a:t>		</a:t>
            </a:r>
            <a:r>
              <a:rPr lang="zh-CN" altLang="en-US" sz="2000" dirty="0" smtClean="0">
                <a:solidFill>
                  <a:srgbClr val="FF0000"/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rPr>
              <a:t>body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rPr>
              <a:t>{</a:t>
            </a:r>
            <a:endParaRPr lang="zh-CN" altLang="en-US" sz="2000" dirty="0">
              <a:solidFill>
                <a:srgbClr val="FF0000"/>
              </a:solidFill>
              <a:latin typeface="Arial" panose="020B0604020202090204" pitchFamily="34" charset="0"/>
              <a:ea typeface="思源黑体 CN" panose="020B0800000000000000" charset="-122"/>
              <a:cs typeface="Arial" panose="020B0604020202090204" pitchFamily="34" charset="0"/>
            </a:endParaRPr>
          </a:p>
          <a:p>
            <a:pPr lvl="1" hangingPunct="1">
              <a:lnSpc>
                <a:spcPct val="10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rPr>
              <a:t>			</a:t>
            </a:r>
            <a:r>
              <a:rPr lang="zh-CN" altLang="en-US" sz="2000" dirty="0" smtClean="0">
                <a:solidFill>
                  <a:srgbClr val="FF0000"/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rPr>
              <a:t>color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rPr>
              <a:t>: red;</a:t>
            </a:r>
            <a:endParaRPr lang="zh-CN" altLang="en-US" sz="2000" dirty="0">
              <a:solidFill>
                <a:srgbClr val="FF0000"/>
              </a:solidFill>
              <a:latin typeface="Arial" panose="020B0604020202090204" pitchFamily="34" charset="0"/>
              <a:ea typeface="思源黑体 CN" panose="020B0800000000000000" charset="-122"/>
              <a:cs typeface="Arial" panose="020B0604020202090204" pitchFamily="34" charset="0"/>
            </a:endParaRPr>
          </a:p>
          <a:p>
            <a:pPr lvl="1" hangingPunct="1">
              <a:lnSpc>
                <a:spcPct val="10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rPr>
              <a:t>		</a:t>
            </a:r>
            <a:r>
              <a:rPr lang="zh-CN" altLang="en-US" sz="2000" dirty="0" smtClean="0">
                <a:solidFill>
                  <a:srgbClr val="FF0000"/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rPr>
              <a:t>}</a:t>
            </a:r>
            <a:endParaRPr lang="zh-CN" altLang="en-US" sz="2000" dirty="0">
              <a:solidFill>
                <a:srgbClr val="FF0000"/>
              </a:solidFill>
              <a:latin typeface="Arial" panose="020B0604020202090204" pitchFamily="34" charset="0"/>
              <a:ea typeface="思源黑体 CN" panose="020B0800000000000000" charset="-122"/>
              <a:cs typeface="Arial" panose="020B0604020202090204" pitchFamily="34" charset="0"/>
            </a:endParaRPr>
          </a:p>
          <a:p>
            <a:pPr lvl="1" hangingPunct="1">
              <a:lnSpc>
                <a:spcPct val="10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rPr>
              <a:t>	</a:t>
            </a:r>
            <a:r>
              <a:rPr lang="zh-CN" altLang="en-US" sz="2000" dirty="0" smtClean="0">
                <a:solidFill>
                  <a:srgbClr val="FF0000"/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rPr>
              <a:t>}</a:t>
            </a:r>
            <a:endParaRPr lang="zh-CN" altLang="en-US" sz="2000" dirty="0">
              <a:solidFill>
                <a:srgbClr val="FF0000"/>
              </a:solidFill>
              <a:latin typeface="Arial" panose="020B0604020202090204" pitchFamily="34" charset="0"/>
              <a:ea typeface="思源黑体 CN" panose="020B0800000000000000" charset="-122"/>
              <a:cs typeface="Arial" panose="020B0604020202090204" pitchFamily="34" charset="0"/>
            </a:endParaRPr>
          </a:p>
          <a:p>
            <a:pPr lvl="1" hangingPunct="1">
              <a:lnSpc>
                <a:spcPct val="10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rPr>
              <a:t>	</a:t>
            </a:r>
            <a:r>
              <a:rPr lang="zh-CN" altLang="en-US" sz="2000" dirty="0" smtClean="0">
                <a:solidFill>
                  <a:srgbClr val="FF0000"/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rPr>
              <a:t>@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rPr>
              <a:t>media all and (min-width:100px) and (max-width:300px){</a:t>
            </a:r>
            <a:endParaRPr lang="zh-CN" altLang="en-US" sz="2000" dirty="0">
              <a:solidFill>
                <a:srgbClr val="FF0000"/>
              </a:solidFill>
              <a:latin typeface="Arial" panose="020B0604020202090204" pitchFamily="34" charset="0"/>
              <a:ea typeface="思源黑体 CN" panose="020B0800000000000000" charset="-122"/>
              <a:cs typeface="Arial" panose="020B0604020202090204" pitchFamily="34" charset="0"/>
            </a:endParaRPr>
          </a:p>
          <a:p>
            <a:pPr lvl="1" hangingPunct="1">
              <a:lnSpc>
                <a:spcPct val="10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rPr>
              <a:t>		</a:t>
            </a:r>
            <a:r>
              <a:rPr lang="zh-CN" altLang="en-US" sz="2000" dirty="0" smtClean="0">
                <a:solidFill>
                  <a:srgbClr val="FF0000"/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rPr>
              <a:t>body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rPr>
              <a:t>{</a:t>
            </a:r>
            <a:endParaRPr lang="zh-CN" altLang="en-US" sz="2000" dirty="0">
              <a:solidFill>
                <a:srgbClr val="FF0000"/>
              </a:solidFill>
              <a:latin typeface="Arial" panose="020B0604020202090204" pitchFamily="34" charset="0"/>
              <a:ea typeface="思源黑体 CN" panose="020B0800000000000000" charset="-122"/>
              <a:cs typeface="Arial" panose="020B0604020202090204" pitchFamily="34" charset="0"/>
            </a:endParaRPr>
          </a:p>
          <a:p>
            <a:pPr lvl="1" hangingPunct="1">
              <a:lnSpc>
                <a:spcPct val="10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rPr>
              <a:t>			color: green;</a:t>
            </a:r>
            <a:endParaRPr lang="zh-CN" altLang="en-US" sz="2000" dirty="0">
              <a:solidFill>
                <a:srgbClr val="FF0000"/>
              </a:solidFill>
              <a:latin typeface="Arial" panose="020B0604020202090204" pitchFamily="34" charset="0"/>
              <a:ea typeface="思源黑体 CN" panose="020B0800000000000000" charset="-122"/>
              <a:cs typeface="Arial" panose="020B0604020202090204" pitchFamily="34" charset="0"/>
            </a:endParaRPr>
          </a:p>
          <a:p>
            <a:pPr lvl="1" hangingPunct="1">
              <a:lnSpc>
                <a:spcPct val="10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rPr>
              <a:t>		</a:t>
            </a:r>
            <a:r>
              <a:rPr lang="zh-CN" altLang="en-US" sz="2000" dirty="0" smtClean="0">
                <a:solidFill>
                  <a:srgbClr val="FF0000"/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rPr>
              <a:t>}</a:t>
            </a:r>
            <a:endParaRPr lang="zh-CN" altLang="en-US" sz="2000" dirty="0">
              <a:solidFill>
                <a:srgbClr val="FF0000"/>
              </a:solidFill>
              <a:latin typeface="Arial" panose="020B0604020202090204" pitchFamily="34" charset="0"/>
              <a:ea typeface="思源黑体 CN" panose="020B0800000000000000" charset="-122"/>
              <a:cs typeface="Arial" panose="020B0604020202090204" pitchFamily="34" charset="0"/>
            </a:endParaRPr>
          </a:p>
          <a:p>
            <a:pPr lvl="1" hangingPunct="1">
              <a:lnSpc>
                <a:spcPct val="10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rPr>
              <a:t>	</a:t>
            </a:r>
            <a:r>
              <a:rPr lang="zh-CN" altLang="en-US" sz="2000" dirty="0" smtClean="0">
                <a:solidFill>
                  <a:srgbClr val="FF0000"/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rPr>
              <a:t>}</a:t>
            </a:r>
            <a:endParaRPr lang="zh-CN" altLang="en-US" sz="2000" dirty="0">
              <a:solidFill>
                <a:srgbClr val="FF0000"/>
              </a:solidFill>
              <a:latin typeface="Arial" panose="020B0604020202090204" pitchFamily="34" charset="0"/>
              <a:ea typeface="思源黑体 CN" panose="020B0800000000000000" charset="-122"/>
              <a:cs typeface="Arial" panose="020B0604020202090204" pitchFamily="34" charset="0"/>
            </a:endParaRPr>
          </a:p>
          <a:p>
            <a:pPr lvl="1" hangingPunct="1">
              <a:lnSpc>
                <a:spcPct val="10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rPr>
              <a:t>&lt;/style&gt;</a:t>
            </a:r>
            <a:endParaRPr lang="zh-CN" altLang="en-US" sz="2000" dirty="0">
              <a:solidFill>
                <a:srgbClr val="FF0000"/>
              </a:solidFill>
              <a:latin typeface="Arial" panose="020B0604020202090204" pitchFamily="34" charset="0"/>
              <a:ea typeface="思源黑体 CN" panose="020B0800000000000000" charset="-122"/>
              <a:cs typeface="Arial" panose="020B060402020209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658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23873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响应式布局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8025" y="1017270"/>
            <a:ext cx="10325100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1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Arial" panose="020B0604020202090204" pitchFamily="34" charset="0"/>
              </a:rPr>
              <a:t>第二种：导入不同的css样式文件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Arial" panose="020B0604020202090204" pitchFamily="34" charset="0"/>
              </a:rPr>
              <a:t>：</a:t>
            </a:r>
            <a:endParaRPr lang="zh-CN" altLang="en-US" sz="2000" dirty="0">
              <a:latin typeface="Arial" panose="020B0604020202090204" pitchFamily="34" charset="0"/>
              <a:ea typeface="微软雅黑" panose="020B0503020204020204" charset="-122"/>
              <a:cs typeface="Arial" panose="020B0604020202090204" pitchFamily="34" charset="0"/>
            </a:endParaRPr>
          </a:p>
          <a:p>
            <a:pPr lvl="1" hangingPunct="1">
              <a:lnSpc>
                <a:spcPct val="20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90204" pitchFamily="34" charset="0"/>
                <a:ea typeface="微软雅黑" panose="020B0503020204020204" charset="-122"/>
                <a:cs typeface="Arial" panose="020B0604020202090204" pitchFamily="34" charset="0"/>
              </a:rPr>
              <a:t>&lt;link media="all and (min-width:300px) and (max-width:800px)" </a:t>
            </a:r>
            <a:endParaRPr lang="zh-CN" altLang="en-US" sz="2000" dirty="0">
              <a:solidFill>
                <a:srgbClr val="FF0000"/>
              </a:solidFill>
              <a:latin typeface="Arial" panose="020B0604020202090204" pitchFamily="34" charset="0"/>
              <a:ea typeface="微软雅黑" panose="020B0503020204020204" charset="-122"/>
              <a:cs typeface="Arial" panose="020B0604020202090204" pitchFamily="34" charset="0"/>
            </a:endParaRPr>
          </a:p>
          <a:p>
            <a:pPr lvl="1" hangingPunct="1">
              <a:lnSpc>
                <a:spcPct val="20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90204" pitchFamily="34" charset="0"/>
                <a:ea typeface="微软雅黑" panose="020B0503020204020204" charset="-122"/>
                <a:cs typeface="Arial" panose="020B0604020202090204" pitchFamily="34" charset="0"/>
              </a:rPr>
              <a:t>		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90204" pitchFamily="34" charset="0"/>
                <a:ea typeface="微软雅黑" panose="020B0503020204020204" charset="-122"/>
                <a:cs typeface="Arial" panose="020B0604020202090204" pitchFamily="34" charset="0"/>
              </a:rPr>
              <a:t>rel="stylesheet" href="my.css" /&gt;</a:t>
            </a:r>
            <a:endParaRPr lang="zh-CN" altLang="en-US" sz="2000" dirty="0">
              <a:solidFill>
                <a:srgbClr val="FF0000"/>
              </a:solidFill>
              <a:latin typeface="Arial" panose="020B0604020202090204" pitchFamily="34" charset="0"/>
              <a:ea typeface="微软雅黑" panose="020B0503020204020204" charset="-122"/>
              <a:cs typeface="Arial" panose="020B0604020202090204" pitchFamily="34" charset="0"/>
            </a:endParaRPr>
          </a:p>
          <a:p>
            <a:pPr lvl="1" hangingPunct="1">
              <a:lnSpc>
                <a:spcPct val="200000"/>
              </a:lnSpc>
            </a:pPr>
            <a:endParaRPr lang="zh-CN" altLang="en-US" sz="2000" dirty="0">
              <a:solidFill>
                <a:srgbClr val="FF0000"/>
              </a:solidFill>
              <a:latin typeface="Arial" panose="020B0604020202090204" pitchFamily="34" charset="0"/>
              <a:ea typeface="微软雅黑" panose="020B0503020204020204" charset="-122"/>
              <a:cs typeface="Arial" panose="020B0604020202090204" pitchFamily="34" charset="0"/>
            </a:endParaRPr>
          </a:p>
          <a:p>
            <a:pPr lvl="1" hangingPunct="1">
              <a:lnSpc>
                <a:spcPct val="20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90204" pitchFamily="34" charset="0"/>
                <a:ea typeface="微软雅黑" panose="020B0503020204020204" charset="-122"/>
                <a:cs typeface="Arial" panose="020B0604020202090204" pitchFamily="34" charset="0"/>
              </a:rPr>
              <a:t>&lt;link media="all and (min-width:100px) and (max-width:200px)" </a:t>
            </a:r>
            <a:endParaRPr lang="zh-CN" altLang="en-US" sz="2000" dirty="0">
              <a:solidFill>
                <a:srgbClr val="FF0000"/>
              </a:solidFill>
              <a:latin typeface="Arial" panose="020B0604020202090204" pitchFamily="34" charset="0"/>
              <a:ea typeface="微软雅黑" panose="020B0503020204020204" charset="-122"/>
              <a:cs typeface="Arial" panose="020B0604020202090204" pitchFamily="34" charset="0"/>
            </a:endParaRPr>
          </a:p>
          <a:p>
            <a:pPr lvl="1" hangingPunct="1">
              <a:lnSpc>
                <a:spcPct val="20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90204" pitchFamily="34" charset="0"/>
                <a:ea typeface="微软雅黑" panose="020B0503020204020204" charset="-122"/>
                <a:cs typeface="Arial" panose="020B0604020202090204" pitchFamily="34" charset="0"/>
              </a:rPr>
              <a:t>		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90204" pitchFamily="34" charset="0"/>
                <a:ea typeface="微软雅黑" panose="020B0503020204020204" charset="-122"/>
                <a:cs typeface="Arial" panose="020B0604020202090204" pitchFamily="34" charset="0"/>
              </a:rPr>
              <a:t>rel="stylesheet" href="test.css" /&gt;</a:t>
            </a:r>
            <a:endParaRPr lang="zh-CN" altLang="en-US" sz="2000" dirty="0">
              <a:solidFill>
                <a:srgbClr val="FF0000"/>
              </a:solidFill>
              <a:latin typeface="Arial" panose="020B0604020202090204" pitchFamily="34" charset="0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658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23873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响应式布局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5400" y="1258605"/>
            <a:ext cx="11233248" cy="255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1">
              <a:lnSpc>
                <a:spcPct val="200000"/>
              </a:lnSpc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注意：使用HTML5 语义化标签的布局模式在IE9以下浏览器不兼容，可使用下面的代码解决。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hangingPunct="1">
              <a:lnSpc>
                <a:spcPct val="20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rPr>
              <a:t>&lt;!--[if lt IE 9]&gt;</a:t>
            </a:r>
            <a:endParaRPr lang="zh-CN" altLang="en-US" sz="2000" dirty="0">
              <a:solidFill>
                <a:srgbClr val="FF0000"/>
              </a:solidFill>
              <a:latin typeface="Arial" panose="020B0604020202090204" pitchFamily="34" charset="0"/>
              <a:ea typeface="思源黑体 CN" panose="020B0800000000000000" charset="-122"/>
              <a:cs typeface="Arial" panose="020B0604020202090204" pitchFamily="34" charset="0"/>
            </a:endParaRPr>
          </a:p>
          <a:p>
            <a:pPr hangingPunct="1">
              <a:lnSpc>
                <a:spcPct val="20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rPr>
              <a:t>    &lt;script src="http://html5shiv.googlecode.com/svn/trunk/html5.js" type="text/javascript"&gt;&lt;/script&gt; </a:t>
            </a:r>
            <a:endParaRPr lang="zh-CN" altLang="en-US" sz="2000" dirty="0">
              <a:solidFill>
                <a:srgbClr val="FF0000"/>
              </a:solidFill>
              <a:latin typeface="Arial" panose="020B0604020202090204" pitchFamily="34" charset="0"/>
              <a:ea typeface="思源黑体 CN" panose="020B0800000000000000" charset="-122"/>
              <a:cs typeface="Arial" panose="020B0604020202090204" pitchFamily="34" charset="0"/>
            </a:endParaRPr>
          </a:p>
          <a:p>
            <a:pPr hangingPunct="1">
              <a:lnSpc>
                <a:spcPct val="20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rPr>
              <a:t>&lt;![endif]--&gt;</a:t>
            </a:r>
            <a:endParaRPr lang="zh-CN" altLang="en-US" sz="2000" dirty="0">
              <a:solidFill>
                <a:srgbClr val="FF0000"/>
              </a:solidFill>
              <a:latin typeface="Arial" panose="020B0604020202090204" pitchFamily="34" charset="0"/>
              <a:ea typeface="思源黑体 CN" panose="020B0800000000000000" charset="-122"/>
              <a:cs typeface="Arial" panose="020B060402020209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658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23873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注意事项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小结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54430" y="1434465"/>
            <a:ext cx="672465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lvl="6" indent="-514350">
              <a:lnSpc>
                <a:spcPct val="200000"/>
              </a:lnSpc>
              <a:buAutoNum type="arabicPeriod"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传统的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DIV+CSS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布局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514350" lvl="6" indent="-514350">
              <a:lnSpc>
                <a:spcPct val="200000"/>
              </a:lnSpc>
              <a:buAutoNum type="arabicPeriod"/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HTML5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语义化标签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+CSS3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布局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514350" lvl="6" indent="-514350">
              <a:lnSpc>
                <a:spcPct val="200000"/>
              </a:lnSpc>
              <a:buAutoNum type="arabicPeriod"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响应式布局</a:t>
            </a:r>
            <a:endParaRPr kumimoji="1" lang="zh-CN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indent="0">
              <a:lnSpc>
                <a:spcPct val="200000"/>
              </a:lnSpc>
              <a:buFont typeface="+mj-lt"/>
              <a:buNone/>
            </a:pPr>
            <a:endParaRPr kumimoji="1" lang="zh-CN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956</Words>
  <Application>WPS 演示</Application>
  <PresentationFormat>宽屏</PresentationFormat>
  <Paragraphs>65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方正书宋_GBK</vt:lpstr>
      <vt:lpstr>Wingdings</vt:lpstr>
      <vt:lpstr>微软雅黑</vt:lpstr>
      <vt:lpstr>思源黑体 CN</vt:lpstr>
      <vt:lpstr>Arial</vt:lpstr>
      <vt:lpstr>宋体</vt:lpstr>
      <vt:lpstr>Arial Unicode MS</vt:lpstr>
      <vt:lpstr>汉仪书宋二KW</vt:lpstr>
      <vt:lpstr>DengXian</vt:lpstr>
      <vt:lpstr>DengXian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creator>Office</dc:creator>
  <cp:lastModifiedBy>zhangtao</cp:lastModifiedBy>
  <cp:revision>128</cp:revision>
  <dcterms:created xsi:type="dcterms:W3CDTF">2020-06-20T16:23:19Z</dcterms:created>
  <dcterms:modified xsi:type="dcterms:W3CDTF">2020-06-20T16:23:19Z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2052-2.1.0.3383</vt:lpwstr>
  </property>
</Properties>
</file>