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handoutMasterIdLst>
    <p:handoutMasterId r:id="rId14"/>
  </p:handoutMasterIdLst>
  <p:sldIdLst>
    <p:sldId id="276" r:id="rId3"/>
    <p:sldId id="273" r:id="rId4"/>
    <p:sldId id="403" r:id="rId5"/>
    <p:sldId id="404" r:id="rId6"/>
    <p:sldId id="406" r:id="rId7"/>
    <p:sldId id="379" r:id="rId8"/>
    <p:sldId id="393" r:id="rId9"/>
    <p:sldId id="282" r:id="rId10"/>
    <p:sldId id="270" r:id="rId11"/>
    <p:sldId id="260"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3F434C"/>
    <a:srgbClr val="12A983"/>
    <a:srgbClr val="989898"/>
    <a:srgbClr val="FAC445"/>
    <a:srgbClr val="33333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94807"/>
  </p:normalViewPr>
  <p:slideViewPr>
    <p:cSldViewPr snapToGrid="0" snapToObjects="1">
      <p:cViewPr varScale="1">
        <p:scale>
          <a:sx n="46" d="100"/>
          <a:sy n="46" d="100"/>
        </p:scale>
        <p:origin x="42" y="13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panose="020B0800000000000000" charset="-122"/>
                <a:ea typeface="思源黑体 CN" panose="020B0800000000000000" charset="-122"/>
              </a:defRPr>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panose="020B0800000000000000" charset="-122"/>
                <a:ea typeface="思源黑体 CN" panose="020B0800000000000000" charset="-122"/>
              </a:defRPr>
            </a:lvl1pPr>
          </a:lstStyle>
          <a:p>
            <a:fld id="{7E76729D-0BB7-FA40-9FA0-64EA75DC88FD}"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panose="020B0800000000000000" charset="-122"/>
                <a:ea typeface="思源黑体 CN" panose="020B0800000000000000" charset="-122"/>
              </a:defRPr>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panose="020B0800000000000000" charset="-122"/>
                <a:ea typeface="思源黑体 CN" panose="020B0800000000000000" charset="-122"/>
              </a:defRPr>
            </a:lvl1pPr>
          </a:lstStyle>
          <a:p>
            <a:fld id="{76F5AC08-EFCB-B74E-9434-146891C2FE1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1pPr>
    <a:lvl2pPr marL="45720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2pPr>
    <a:lvl3pPr marL="91440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3pPr>
    <a:lvl4pPr marL="137160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4pPr>
    <a:lvl5pPr marL="182880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Line 23"/>
          <p:cNvSpPr/>
          <p:nvPr userDrawn="1"/>
        </p:nvSpPr>
        <p:spPr>
          <a:xfrm flipH="1">
            <a:off x="537151" y="298068"/>
            <a:ext cx="1" cy="871539"/>
          </a:xfrm>
          <a:prstGeom prst="line">
            <a:avLst/>
          </a:prstGeom>
          <a:ln w="38100">
            <a:solidFill>
              <a:schemeClr val="bg2">
                <a:lumMod val="25000"/>
              </a:schemeClr>
            </a:solidFill>
            <a:bevel/>
          </a:ln>
          <a:ln w="38100">
            <a:solidFill>
              <a:schemeClr val="bg2">
                <a:lumMod val="25000"/>
              </a:schemeClr>
            </a:solidFill>
            <a:bevel/>
          </a:ln>
        </p:spPr>
        <p:txBody>
          <a:bodyPr lIns="45718" tIns="45718" rIns="45718" bIns="45718"/>
          <a:lst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1pPr>
            <a:lvl2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2pPr>
            <a:lvl3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3pPr>
            <a:lvl4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4pPr>
            <a:lvl5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5pPr>
            <a:lvl6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6pPr>
            <a:lvl7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7pPr>
            <a:lvl8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8pPr>
            <a:lvl9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9pPr>
          </a:lstStyle>
          <a:p>
            <a:endParaRPr>
              <a:latin typeface="思源黑体 CN" panose="020B0800000000000000" charset="-122"/>
            </a:endParaRPr>
          </a:p>
        </p:txBody>
      </p:sp>
      <p:pic>
        <p:nvPicPr>
          <p:cNvPr id="3" name="图片 2"/>
          <p:cNvPicPr>
            <a:picLocks noChangeAspect="1"/>
          </p:cNvPicPr>
          <p:nvPr userDrawn="1"/>
        </p:nvPicPr>
        <p:blipFill>
          <a:blip r:embed="rId5"/>
          <a:stretch>
            <a:fillRect/>
          </a:stretch>
        </p:blipFill>
        <p:spPr>
          <a:xfrm>
            <a:off x="10528300" y="571500"/>
            <a:ext cx="1123200" cy="4011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hemeOverride" Target="../theme/themeOverride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hemeOverride" Target="../theme/themeOverride3.xml"/><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2.xml"/><Relationship Id="rId2" Type="http://schemas.openxmlformats.org/officeDocument/2006/relationships/image" Target="../media/image7.emf"/><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0" y="0"/>
            <a:ext cx="12192000" cy="6858000"/>
          </a:xfrm>
          <a:prstGeom prst="rect">
            <a:avLst/>
          </a:prstGeom>
        </p:spPr>
      </p:pic>
      <p:pic>
        <p:nvPicPr>
          <p:cNvPr id="7" name="图片 6"/>
          <p:cNvPicPr>
            <a:picLocks noChangeAspect="1"/>
          </p:cNvPicPr>
          <p:nvPr/>
        </p:nvPicPr>
        <p:blipFill>
          <a:blip r:embed="rId2"/>
          <a:stretch>
            <a:fillRect/>
          </a:stretch>
        </p:blipFill>
        <p:spPr>
          <a:xfrm>
            <a:off x="1720850" y="6378575"/>
            <a:ext cx="8750300" cy="228600"/>
          </a:xfrm>
          <a:prstGeom prst="rect">
            <a:avLst/>
          </a:prstGeom>
        </p:spPr>
      </p:pic>
      <p:pic>
        <p:nvPicPr>
          <p:cNvPr id="11" name="图片 10"/>
          <p:cNvPicPr>
            <a:picLocks noChangeAspect="1"/>
          </p:cNvPicPr>
          <p:nvPr/>
        </p:nvPicPr>
        <p:blipFill>
          <a:blip r:embed="rId3"/>
          <a:stretch>
            <a:fillRect/>
          </a:stretch>
        </p:blipFill>
        <p:spPr>
          <a:xfrm>
            <a:off x="10232741" y="392086"/>
            <a:ext cx="1689100" cy="876300"/>
          </a:xfrm>
          <a:prstGeom prst="rect">
            <a:avLst/>
          </a:prstGeom>
        </p:spPr>
      </p:pic>
      <p:sp>
        <p:nvSpPr>
          <p:cNvPr id="21" name="标题 1"/>
          <p:cNvSpPr txBox="1"/>
          <p:nvPr/>
        </p:nvSpPr>
        <p:spPr>
          <a:xfrm>
            <a:off x="2261235" y="2508885"/>
            <a:ext cx="8387080" cy="116522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zh-CN" altLang="en-US" sz="4000" spc="300" dirty="0" err="1">
                <a:solidFill>
                  <a:schemeClr val="bg1"/>
                </a:solidFill>
                <a:latin typeface="思源黑体 CN" panose="020B0800000000000000" charset="-122"/>
                <a:ea typeface="思源黑体 CN" panose="020B0800000000000000" charset="-122"/>
                <a:cs typeface="思源黑体 CN" panose="020B0800000000000000" charset="-122"/>
                <a:sym typeface="+mn-ea"/>
              </a:rPr>
              <a:t>课时</a:t>
            </a:r>
            <a:r>
              <a:rPr kumimoji="1" lang="en-US" altLang="zh-CN" sz="4000" spc="300" dirty="0" err="1">
                <a:solidFill>
                  <a:schemeClr val="bg1"/>
                </a:solidFill>
                <a:latin typeface="思源黑体 CN" panose="020B0800000000000000" charset="-122"/>
                <a:ea typeface="思源黑体 CN" panose="020B0800000000000000" charset="-122"/>
                <a:cs typeface="思源黑体 CN" panose="020B0800000000000000" charset="-122"/>
                <a:sym typeface="+mn-ea"/>
              </a:rPr>
              <a:t>02</a:t>
            </a:r>
            <a:r>
              <a:rPr kumimoji="1" lang="zh-CN" altLang="en-US" sz="4000" spc="300" dirty="0" err="1">
                <a:solidFill>
                  <a:schemeClr val="bg1"/>
                </a:solidFill>
                <a:latin typeface="思源黑体 CN" panose="020B0800000000000000" charset="-122"/>
                <a:ea typeface="思源黑体 CN" panose="020B0800000000000000" charset="-122"/>
                <a:cs typeface="思源黑体 CN" panose="020B0800000000000000" charset="-122"/>
                <a:sym typeface="+mn-ea"/>
              </a:rPr>
              <a:t>：项目的数据库设计</a:t>
            </a:r>
            <a:endParaRPr kumimoji="1" lang="zh-CN" altLang="en-US" sz="4000" spc="300" dirty="0" err="1">
              <a:solidFill>
                <a:schemeClr val="bg1"/>
              </a:solidFill>
              <a:latin typeface="思源黑体 CN" panose="020B0800000000000000" charset="-122"/>
              <a:ea typeface="思源黑体 CN" panose="020B0800000000000000" charset="-122"/>
              <a:cs typeface="思源黑体 CN" panose="020B08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a:off x="0" y="0"/>
            <a:ext cx="12192000" cy="6858000"/>
          </a:xfrm>
          <a:prstGeom prst="rect">
            <a:avLst/>
          </a:prstGeom>
        </p:spPr>
      </p:pic>
      <p:pic>
        <p:nvPicPr>
          <p:cNvPr id="6" name="图片 5"/>
          <p:cNvPicPr>
            <a:picLocks noChangeAspect="1"/>
          </p:cNvPicPr>
          <p:nvPr/>
        </p:nvPicPr>
        <p:blipFill>
          <a:blip r:embed="rId2"/>
          <a:stretch>
            <a:fillRect/>
          </a:stretch>
        </p:blipFill>
        <p:spPr>
          <a:xfrm>
            <a:off x="1720850" y="6378575"/>
            <a:ext cx="8750300" cy="228600"/>
          </a:xfrm>
          <a:prstGeom prst="rect">
            <a:avLst/>
          </a:prstGeom>
        </p:spPr>
      </p:pic>
      <p:pic>
        <p:nvPicPr>
          <p:cNvPr id="4" name="图片 3"/>
          <p:cNvPicPr>
            <a:picLocks noChangeAspect="1"/>
          </p:cNvPicPr>
          <p:nvPr/>
        </p:nvPicPr>
        <p:blipFill>
          <a:blip r:embed="rId3"/>
          <a:stretch>
            <a:fillRect/>
          </a:stretch>
        </p:blipFill>
        <p:spPr>
          <a:xfrm>
            <a:off x="8033409" y="1727921"/>
            <a:ext cx="1915453" cy="1915453"/>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
        <p:nvSpPr>
          <p:cNvPr id="70" name="标题 1"/>
          <p:cNvSpPr txBox="1"/>
          <p:nvPr/>
        </p:nvSpPr>
        <p:spPr>
          <a:xfrm>
            <a:off x="618158" y="4927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2400" b="1" dirty="0">
                <a:solidFill>
                  <a:srgbClr val="3F434C"/>
                </a:solidFill>
                <a:latin typeface="思源黑体 CN" panose="020B0800000000000000" charset="-122"/>
                <a:ea typeface="思源黑体 CN" panose="020B0800000000000000" charset="-122"/>
                <a:cs typeface="思源黑体 CN" panose="020B0800000000000000" charset="-122"/>
                <a:sym typeface="+mn-ea"/>
              </a:rPr>
              <a:t>目录</a:t>
            </a:r>
            <a:endParaRPr kumimoji="1" lang="zh-CN" altLang="en-US" sz="2400" b="1" dirty="0">
              <a:solidFill>
                <a:srgbClr val="3F434C"/>
              </a:solidFill>
              <a:latin typeface="思源黑体 CN" panose="020B0800000000000000" charset="-122"/>
              <a:ea typeface="思源黑体 CN" panose="020B0800000000000000" charset="-122"/>
              <a:cs typeface="思源黑体 CN" panose="020B0800000000000000" charset="-122"/>
              <a:sym typeface="+mn-ea"/>
            </a:endParaRPr>
          </a:p>
        </p:txBody>
      </p:sp>
      <p:sp>
        <p:nvSpPr>
          <p:cNvPr id="5" name="副标题 2"/>
          <p:cNvSpPr txBox="1"/>
          <p:nvPr/>
        </p:nvSpPr>
        <p:spPr>
          <a:xfrm>
            <a:off x="7059930" y="1449705"/>
            <a:ext cx="3933825" cy="3415665"/>
          </a:xfrm>
          <a:prstGeom prst="rect">
            <a:avLst/>
          </a:prstGeom>
        </p:spPr>
        <p:txBody>
          <a:bodyPr vert="horz" lIns="91440" tIns="36000" rIns="91440" bIns="36000" rtlCol="0">
            <a:no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marL="457200" indent="-457200">
              <a:lnSpc>
                <a:spcPct val="200000"/>
              </a:lnSpc>
              <a:buAutoNum type="arabicPeriod"/>
            </a:pPr>
            <a:r>
              <a:rPr lang="zh-CN" altLang="en-US" sz="2000" dirty="0">
                <a:latin typeface="思源黑体 CN" panose="020B0800000000000000" charset="-122"/>
                <a:ea typeface="思源黑体 CN" panose="020B0800000000000000" charset="-122"/>
                <a:cs typeface="微软雅黑" panose="020B0503020204020204" charset="-122"/>
                <a:sym typeface="+mn-ea"/>
              </a:rPr>
              <a:t>结构设计</a:t>
            </a:r>
            <a:endParaRPr lang="en-US" altLang="zh-CN" sz="2000" dirty="0" smtClean="0">
              <a:latin typeface="思源黑体 CN" panose="020B0800000000000000" charset="-122"/>
              <a:ea typeface="思源黑体 CN" panose="020B0800000000000000" charset="-122"/>
              <a:cs typeface="微软雅黑" panose="020B0503020204020204" charset="-122"/>
            </a:endParaRPr>
          </a:p>
          <a:p>
            <a:pPr marL="457200" indent="-457200">
              <a:lnSpc>
                <a:spcPct val="200000"/>
              </a:lnSpc>
              <a:buAutoNum type="arabicPeriod"/>
            </a:pPr>
            <a:r>
              <a:rPr lang="zh-CN" altLang="en-US" sz="2000" dirty="0" smtClean="0">
                <a:latin typeface="思源黑体 CN" panose="020B0800000000000000" charset="-122"/>
                <a:ea typeface="思源黑体 CN" panose="020B0800000000000000" charset="-122"/>
                <a:cs typeface="微软雅黑" panose="020B0503020204020204" charset="-122"/>
                <a:sym typeface="+mn-ea"/>
              </a:rPr>
              <a:t>逻辑结构设计</a:t>
            </a:r>
            <a:endParaRPr lang="en-US" altLang="zh-CN" sz="2000" dirty="0" smtClean="0">
              <a:latin typeface="思源黑体 CN" panose="020B0800000000000000" charset="-122"/>
              <a:ea typeface="思源黑体 CN" panose="020B0800000000000000" charset="-122"/>
              <a:cs typeface="微软雅黑" panose="020B0503020204020204" charset="-122"/>
            </a:endParaRPr>
          </a:p>
          <a:p>
            <a:pPr marL="457200" indent="-457200">
              <a:lnSpc>
                <a:spcPct val="200000"/>
              </a:lnSpc>
              <a:buAutoNum type="arabicPeriod"/>
            </a:pPr>
            <a:r>
              <a:rPr lang="zh-CN" altLang="en-US" sz="2000" dirty="0" smtClean="0">
                <a:latin typeface="思源黑体 CN" panose="020B0800000000000000" charset="-122"/>
                <a:ea typeface="思源黑体 CN" panose="020B0800000000000000" charset="-122"/>
                <a:cs typeface="微软雅黑" panose="020B0503020204020204" charset="-122"/>
                <a:sym typeface="+mn-ea"/>
              </a:rPr>
              <a:t>物理结果设计</a:t>
            </a:r>
            <a:endParaRPr lang="en-US" altLang="zh-CN" sz="2000" dirty="0">
              <a:latin typeface="思源黑体 CN" panose="020B0800000000000000" charset="-122"/>
              <a:ea typeface="思源黑体 CN" panose="020B0800000000000000" charset="-122"/>
              <a:cs typeface="微软雅黑" panose="020B0503020204020204" charset="-122"/>
            </a:endParaRPr>
          </a:p>
          <a:p>
            <a:pPr marL="457200" indent="-457200">
              <a:lnSpc>
                <a:spcPct val="200000"/>
              </a:lnSpc>
              <a:buAutoNum type="arabicPeriod"/>
            </a:pPr>
            <a:r>
              <a:rPr lang="zh-CN" altLang="en-US" sz="2000" dirty="0">
                <a:latin typeface="思源黑体 CN" panose="020B0800000000000000" charset="-122"/>
                <a:ea typeface="思源黑体 CN" panose="020B0800000000000000" charset="-122"/>
                <a:cs typeface="微软雅黑" panose="020B0503020204020204" charset="-122"/>
                <a:sym typeface="+mn-ea"/>
              </a:rPr>
              <a:t>安全保密设计</a:t>
            </a:r>
            <a:endParaRPr kumimoji="1" lang="zh-CN" altLang="en-US" sz="2000" dirty="0" smtClean="0">
              <a:solidFill>
                <a:schemeClr val="tx1">
                  <a:lumMod val="75000"/>
                  <a:lumOff val="25000"/>
                </a:schemeClr>
              </a:solidFill>
              <a:latin typeface="思源黑体 CN" panose="020B0800000000000000" charset="-122"/>
              <a:ea typeface="思源黑体 CN" panose="020B0800000000000000" charset="-122"/>
              <a:cs typeface="思源黑体 CN" panose="020B0800000000000000" charset="-122"/>
              <a:sym typeface="+mn-ea"/>
            </a:endParaRPr>
          </a:p>
        </p:txBody>
      </p:sp>
      <p:grpSp>
        <p:nvGrpSpPr>
          <p:cNvPr id="6" name="组合 5"/>
          <p:cNvGrpSpPr/>
          <p:nvPr/>
        </p:nvGrpSpPr>
        <p:grpSpPr>
          <a:xfrm>
            <a:off x="1050170" y="1959815"/>
            <a:ext cx="5261828" cy="3314700"/>
            <a:chOff x="1118625" y="1925828"/>
            <a:chExt cx="5261828" cy="3314700"/>
          </a:xfrm>
          <a:effectLst>
            <a:outerShdw blurRad="50800" dist="38100" dir="5400000" algn="t" rotWithShape="0">
              <a:prstClr val="black">
                <a:alpha val="40000"/>
              </a:prstClr>
            </a:outerShdw>
          </a:effectLst>
        </p:grpSpPr>
        <p:sp>
          <p:nvSpPr>
            <p:cNvPr id="7" name="í$ľïḍê"/>
            <p:cNvSpPr/>
            <p:nvPr/>
          </p:nvSpPr>
          <p:spPr bwMode="auto">
            <a:xfrm rot="21354868">
              <a:off x="1497057" y="1925828"/>
              <a:ext cx="4883396" cy="3276600"/>
            </a:xfrm>
            <a:prstGeom prst="rect">
              <a:avLst/>
            </a:prstGeom>
            <a:solidFill>
              <a:schemeClr val="tx2">
                <a:lumMod val="20000"/>
                <a:lumOff val="80000"/>
                <a:alpha val="58000"/>
              </a:schemeClr>
            </a:solidFill>
            <a:ln w="19050">
              <a:noFill/>
              <a:round/>
            </a:ln>
            <a:ln w="19050">
              <a:noFill/>
              <a:round/>
            </a:ln>
          </p:spPr>
          <p:txBody>
            <a:bodyPr wrap="square" lIns="91440" tIns="45720" rIns="91440" bIns="45720" anchor="ctr">
              <a:normAutofit/>
            </a:bodyPr>
            <a:lstStyle/>
            <a:p>
              <a:pPr algn="ctr"/>
              <a:endParaRPr>
                <a:latin typeface="思源黑体 CN" panose="020B0800000000000000" charset="-122"/>
              </a:endParaRPr>
            </a:p>
          </p:txBody>
        </p:sp>
        <p:sp>
          <p:nvSpPr>
            <p:cNvPr id="8" name="îşḷiḑe"/>
            <p:cNvSpPr/>
            <p:nvPr/>
          </p:nvSpPr>
          <p:spPr bwMode="auto">
            <a:xfrm rot="440486">
              <a:off x="1128756" y="1963928"/>
              <a:ext cx="4883396" cy="3276600"/>
            </a:xfrm>
            <a:prstGeom prst="rect">
              <a:avLst/>
            </a:prstGeom>
            <a:solidFill>
              <a:schemeClr val="tx2">
                <a:lumMod val="20000"/>
                <a:lumOff val="80000"/>
              </a:schemeClr>
            </a:solidFill>
            <a:ln w="19050">
              <a:noFill/>
              <a:round/>
            </a:ln>
            <a:ln w="19050">
              <a:noFill/>
              <a:round/>
            </a:ln>
          </p:spPr>
          <p:txBody>
            <a:bodyPr wrap="square" lIns="91440" tIns="45720" rIns="91440" bIns="45720" anchor="ctr">
              <a:normAutofit/>
            </a:bodyPr>
            <a:lstStyle/>
            <a:p>
              <a:pPr algn="ctr"/>
              <a:endParaRPr>
                <a:latin typeface="思源黑体 CN" panose="020B0800000000000000" charset="-122"/>
              </a:endParaRPr>
            </a:p>
          </p:txBody>
        </p:sp>
        <p:sp>
          <p:nvSpPr>
            <p:cNvPr id="10" name="îṣ1íḓè"/>
            <p:cNvSpPr/>
            <p:nvPr/>
          </p:nvSpPr>
          <p:spPr>
            <a:xfrm>
              <a:off x="1118625" y="1963928"/>
              <a:ext cx="4893525" cy="3245093"/>
            </a:xfrm>
            <a:prstGeom prst="rect">
              <a:avLst/>
            </a:prstGeom>
            <a:blipFill>
              <a:blip r:embed="rId2"/>
              <a:srcRect/>
              <a:stretch>
                <a:fillRect l="-8969" r="-8923"/>
              </a:stretch>
            </a:blipFill>
            <a:ln w="12700" cap="flat" cmpd="sng" algn="ctr">
              <a:noFill/>
              <a:prstDash val="solid"/>
              <a:miter lim="800000"/>
            </a:ln>
            <a:ln w="12700" cap="flat" cmpd="sng" algn="ctr">
              <a:noFill/>
              <a:prstDash val="solid"/>
              <a:miter lim="800000"/>
            </a:ln>
            <a:effectLst/>
            <a:extLst>
              <a:ext uri="{91240B29-F687-4F45-9708-019B960494DF}">
                <a14:hiddenLine xmlns:a14="http://schemas.microsoft.com/office/drawing/2010/main" w="12700">
                  <a:solidFill>
                    <a:srgbClr val="D1DADD"/>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思源黑体 CN" panose="020B0800000000000000" charset="-122"/>
              </a:endParaRPr>
            </a:p>
          </p:txBody>
        </p:sp>
        <p:sp>
          <p:nvSpPr>
            <p:cNvPr id="11" name="íśḷiḋé"/>
            <p:cNvSpPr/>
            <p:nvPr/>
          </p:nvSpPr>
          <p:spPr>
            <a:xfrm>
              <a:off x="4635016" y="2270080"/>
              <a:ext cx="1384995" cy="1930463"/>
            </a:xfrm>
            <a:prstGeom prst="rect">
              <a:avLst/>
            </a:prstGeom>
            <a:solidFill>
              <a:schemeClr val="bg1">
                <a:alpha val="70000"/>
              </a:schemeClr>
            </a:solidFill>
          </p:spPr>
          <p:txBody>
            <a:bodyPr vert="eaVert" wrap="square" lIns="91440" tIns="45720" rIns="91440" bIns="45720">
              <a:normAutofit fontScale="47500" lnSpcReduction="20000"/>
            </a:bodyPr>
            <a:lstStyle/>
            <a:p>
              <a:pPr algn="ctr"/>
              <a:br>
                <a:rPr lang="zh-CN" altLang="en-US" sz="6000" b="1" dirty="0">
                  <a:solidFill>
                    <a:schemeClr val="tx1">
                      <a:lumMod val="60000"/>
                      <a:lumOff val="40000"/>
                    </a:schemeClr>
                  </a:solidFill>
                  <a:latin typeface="思源黑体 CN" panose="020B0800000000000000" charset="-122"/>
                  <a:ea typeface="思源黑体 CN" panose="020B0800000000000000" charset="-122"/>
                </a:rPr>
              </a:br>
              <a:r>
                <a:rPr lang="en-US" altLang="zh-CN" sz="6000" b="1" dirty="0">
                  <a:solidFill>
                    <a:schemeClr val="tx1">
                      <a:lumMod val="60000"/>
                      <a:lumOff val="40000"/>
                    </a:schemeClr>
                  </a:solidFill>
                  <a:latin typeface="Arial" panose="020B0604020202090204" pitchFamily="34" charset="0"/>
                  <a:ea typeface="思源黑体 CN" panose="020B0800000000000000" charset="-122"/>
                  <a:cs typeface="Arial" panose="020B0604020202090204" pitchFamily="34" charset="0"/>
                </a:rPr>
                <a:t>CONTENT</a:t>
              </a:r>
              <a:endParaRPr lang="en-US" altLang="zh-CN" sz="6000" b="1" dirty="0">
                <a:solidFill>
                  <a:schemeClr val="tx1">
                    <a:lumMod val="60000"/>
                    <a:lumOff val="40000"/>
                  </a:schemeClr>
                </a:solidFill>
                <a:latin typeface="Arial" panose="020B0604020202090204" pitchFamily="34" charset="0"/>
                <a:ea typeface="思源黑体 CN" panose="020B0800000000000000" charset="-122"/>
                <a:cs typeface="Arial" panose="020B0604020202090204" pitchFamily="34" charset="0"/>
              </a:endParaRPr>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9545" y="1142365"/>
            <a:ext cx="8603615" cy="3169285"/>
          </a:xfrm>
          <a:prstGeom prst="rect">
            <a:avLst/>
          </a:prstGeom>
        </p:spPr>
        <p:txBody>
          <a:bodyPr wrap="square">
            <a:spAutoFit/>
          </a:bodyPr>
          <a:lstStyle/>
          <a:p>
            <a:pPr marL="342900" indent="-342900">
              <a:lnSpc>
                <a:spcPct val="250000"/>
              </a:lnSpc>
              <a:buSzPct val="75000"/>
              <a:buFont typeface="Wingdings" panose="05000000000000000000" charset="0"/>
              <a:buChar char=""/>
            </a:pPr>
            <a:r>
              <a:rPr lang="zh-CN" altLang="en-US" sz="2000" dirty="0" smtClean="0">
                <a:latin typeface="微软雅黑" panose="020B0503020204020204" charset="-122"/>
                <a:ea typeface="微软雅黑" panose="020B0503020204020204" charset="-122"/>
                <a:cs typeface="微软雅黑" panose="020B0503020204020204" charset="-122"/>
                <a:sym typeface="+mn-ea"/>
              </a:rPr>
              <a:t>找实体</a:t>
            </a:r>
            <a:endParaRPr lang="zh-CN" altLang="en-US" sz="2000" dirty="0" smtClean="0">
              <a:latin typeface="微软雅黑" panose="020B0503020204020204" charset="-122"/>
              <a:ea typeface="微软雅黑" panose="020B0503020204020204" charset="-122"/>
              <a:cs typeface="微软雅黑" panose="020B0503020204020204" charset="-122"/>
              <a:sym typeface="+mn-ea"/>
            </a:endParaRPr>
          </a:p>
          <a:p>
            <a:pPr marL="342900" indent="-342900">
              <a:lnSpc>
                <a:spcPct val="250000"/>
              </a:lnSpc>
              <a:buSzPct val="75000"/>
              <a:buFont typeface="Wingdings" panose="05000000000000000000" charset="0"/>
              <a:buChar char=""/>
            </a:pPr>
            <a:r>
              <a:rPr lang="zh-CN" altLang="en-US" sz="2000" dirty="0">
                <a:latin typeface="微软雅黑" panose="020B0503020204020204" charset="-122"/>
                <a:ea typeface="微软雅黑" panose="020B0503020204020204" charset="-122"/>
                <a:cs typeface="微软雅黑" panose="020B0503020204020204" charset="-122"/>
                <a:sym typeface="+mn-ea"/>
              </a:rPr>
              <a:t>找</a:t>
            </a:r>
            <a:r>
              <a:rPr lang="zh-CN" altLang="en-US" sz="2000" dirty="0" smtClean="0">
                <a:latin typeface="微软雅黑" panose="020B0503020204020204" charset="-122"/>
                <a:ea typeface="微软雅黑" panose="020B0503020204020204" charset="-122"/>
                <a:cs typeface="微软雅黑" panose="020B0503020204020204" charset="-122"/>
                <a:sym typeface="+mn-ea"/>
              </a:rPr>
              <a:t>属性</a:t>
            </a:r>
            <a:endParaRPr lang="zh-CN" altLang="en-US" sz="2000" dirty="0" smtClean="0">
              <a:latin typeface="微软雅黑" panose="020B0503020204020204" charset="-122"/>
              <a:ea typeface="微软雅黑" panose="020B0503020204020204" charset="-122"/>
              <a:cs typeface="微软雅黑" panose="020B0503020204020204" charset="-122"/>
              <a:sym typeface="+mn-ea"/>
            </a:endParaRPr>
          </a:p>
          <a:p>
            <a:pPr marL="342900" indent="-342900">
              <a:lnSpc>
                <a:spcPct val="250000"/>
              </a:lnSpc>
              <a:buSzPct val="75000"/>
              <a:buFont typeface="Wingdings" panose="05000000000000000000" charset="0"/>
              <a:buChar char=""/>
            </a:pPr>
            <a:r>
              <a:rPr lang="zh-CN" altLang="en-US" sz="2000" dirty="0" smtClean="0">
                <a:latin typeface="微软雅黑" panose="020B0503020204020204" charset="-122"/>
                <a:ea typeface="微软雅黑" panose="020B0503020204020204" charset="-122"/>
                <a:cs typeface="微软雅黑" panose="020B0503020204020204" charset="-122"/>
                <a:sym typeface="+mn-ea"/>
              </a:rPr>
              <a:t>找关系</a:t>
            </a:r>
            <a:endParaRPr lang="zh-CN" altLang="en-US" sz="2000" dirty="0" smtClean="0">
              <a:latin typeface="微软雅黑" panose="020B0503020204020204" charset="-122"/>
              <a:ea typeface="微软雅黑" panose="020B0503020204020204" charset="-122"/>
              <a:cs typeface="微软雅黑" panose="020B0503020204020204" charset="-122"/>
              <a:sym typeface="+mn-ea"/>
            </a:endParaRPr>
          </a:p>
          <a:p>
            <a:pPr marL="342900" indent="-342900">
              <a:lnSpc>
                <a:spcPct val="250000"/>
              </a:lnSpc>
              <a:buSzPct val="75000"/>
              <a:buFont typeface="Wingdings" panose="05000000000000000000" charset="0"/>
              <a:buChar char=""/>
            </a:pPr>
            <a:r>
              <a:rPr lang="zh-CN" altLang="en-US" sz="2000" dirty="0" smtClean="0">
                <a:latin typeface="微软雅黑" panose="020B0503020204020204" charset="-122"/>
                <a:ea typeface="微软雅黑" panose="020B0503020204020204" charset="-122"/>
                <a:cs typeface="微软雅黑" panose="020B0503020204020204" charset="-122"/>
                <a:sym typeface="+mn-ea"/>
              </a:rPr>
              <a:t>绘制</a:t>
            </a:r>
            <a:r>
              <a:rPr lang="en-US" altLang="zh-CN" sz="2000" dirty="0">
                <a:latin typeface="微软雅黑" panose="020B0503020204020204" charset="-122"/>
                <a:ea typeface="微软雅黑" panose="020B0503020204020204" charset="-122"/>
                <a:cs typeface="微软雅黑" panose="020B0503020204020204" charset="-122"/>
                <a:sym typeface="+mn-ea"/>
              </a:rPr>
              <a:t>E-R</a:t>
            </a:r>
            <a:r>
              <a:rPr lang="zh-CN" altLang="en-US" sz="2000" dirty="0" smtClean="0">
                <a:latin typeface="微软雅黑" panose="020B0503020204020204" charset="-122"/>
                <a:ea typeface="微软雅黑" panose="020B0503020204020204" charset="-122"/>
                <a:cs typeface="微软雅黑" panose="020B0503020204020204" charset="-122"/>
                <a:sym typeface="+mn-ea"/>
              </a:rPr>
              <a:t>图</a:t>
            </a:r>
            <a:endParaRPr lang="zh-CN" altLang="en-US" sz="2000" dirty="0">
              <a:latin typeface="思源黑体 CN" panose="020B0800000000000000" charset="-122"/>
              <a:ea typeface="思源黑体 CN" panose="020B0800000000000000" charset="-122"/>
              <a:cs typeface="思源黑体 CN" panose="020B0800000000000000" charset="-122"/>
            </a:endParaRPr>
          </a:p>
        </p:txBody>
      </p:sp>
      <p:sp>
        <p:nvSpPr>
          <p:cNvPr id="70" name="标题 1"/>
          <p:cNvSpPr txBox="1"/>
          <p:nvPr/>
        </p:nvSpPr>
        <p:spPr>
          <a:xfrm>
            <a:off x="648638" y="5054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rPr>
              <a:t>结构设计</a:t>
            </a:r>
            <a:endPar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endParaRPr>
          </a:p>
        </p:txBody>
      </p:sp>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 1"/>
          <p:cNvSpPr txBox="1"/>
          <p:nvPr/>
        </p:nvSpPr>
        <p:spPr>
          <a:xfrm>
            <a:off x="648638" y="5054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rPr>
              <a:t>绘制</a:t>
            </a:r>
            <a:r>
              <a:rPr kumimoji="1" lang="en-US" altLang="zh-CN" sz="2400" dirty="0">
                <a:solidFill>
                  <a:srgbClr val="3F434C"/>
                </a:solidFill>
                <a:latin typeface="思源黑体 CN" panose="020B0800000000000000" charset="-122"/>
                <a:ea typeface="思源黑体 CN" panose="020B0800000000000000" charset="-122"/>
                <a:cs typeface="思源黑体 CN" panose="020B0800000000000000" charset="-122"/>
                <a:sym typeface="+mn-ea"/>
              </a:rPr>
              <a:t>E-R</a:t>
            </a:r>
            <a:r>
              <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rPr>
              <a:t>图</a:t>
            </a:r>
            <a:endPar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endParaRPr>
          </a:p>
        </p:txBody>
      </p:sp>
      <p:pic>
        <p:nvPicPr>
          <p:cNvPr id="9" name="图片 8"/>
          <p:cNvPicPr>
            <a:picLocks noChangeAspect="1"/>
          </p:cNvPicPr>
          <p:nvPr/>
        </p:nvPicPr>
        <p:blipFill>
          <a:blip r:embed="rId1"/>
          <a:stretch>
            <a:fillRect/>
          </a:stretch>
        </p:blipFill>
        <p:spPr>
          <a:xfrm>
            <a:off x="1720850" y="6378575"/>
            <a:ext cx="8750300" cy="228600"/>
          </a:xfrm>
          <a:prstGeom prst="rect">
            <a:avLst/>
          </a:prstGeom>
        </p:spPr>
      </p:pic>
      <p:pic>
        <p:nvPicPr>
          <p:cNvPr id="3" name="图片 2" descr="66"/>
          <p:cNvPicPr>
            <a:picLocks noChangeAspect="1"/>
          </p:cNvPicPr>
          <p:nvPr/>
        </p:nvPicPr>
        <p:blipFill>
          <a:blip r:embed="rId2"/>
          <a:stretch>
            <a:fillRect/>
          </a:stretch>
        </p:blipFill>
        <p:spPr>
          <a:xfrm>
            <a:off x="1120775" y="1022985"/>
            <a:ext cx="9698990" cy="5378450"/>
          </a:xfrm>
          <a:prstGeom prst="rect">
            <a:avLst/>
          </a:prstGeom>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5975" y="1028065"/>
            <a:ext cx="10704195" cy="5200650"/>
          </a:xfrm>
          <a:prstGeom prst="rect">
            <a:avLst/>
          </a:prstGeom>
        </p:spPr>
        <p:txBody>
          <a:bodyPr wrap="square">
            <a:spAutoFit/>
          </a:bodyPr>
          <a:lstStyle/>
          <a:p>
            <a:pPr marL="342900" indent="-342900">
              <a:lnSpc>
                <a:spcPct val="200000"/>
              </a:lnSpc>
              <a:buFont typeface="Arial" panose="020B0604020202090204"/>
              <a:buChar char="•"/>
            </a:pPr>
            <a:r>
              <a:rPr lang="zh-CN" altLang="en-US" sz="2000" dirty="0">
                <a:latin typeface="思源黑体 CN" panose="020B0800000000000000" charset="-122"/>
                <a:ea typeface="思源黑体 CN" panose="020B0800000000000000" charset="-122"/>
                <a:cs typeface="思源黑体 CN" panose="020B0800000000000000" charset="-122"/>
                <a:sym typeface="+mn-ea"/>
              </a:rPr>
              <a:t>在上面实体之间</a:t>
            </a:r>
            <a:r>
              <a:rPr lang="zh-CN" altLang="en-US" sz="2000" dirty="0" smtClean="0">
                <a:latin typeface="思源黑体 CN" panose="020B0800000000000000" charset="-122"/>
                <a:ea typeface="思源黑体 CN" panose="020B0800000000000000" charset="-122"/>
                <a:cs typeface="思源黑体 CN" panose="020B0800000000000000" charset="-122"/>
                <a:sym typeface="+mn-ea"/>
              </a:rPr>
              <a:t>的关系基础上</a:t>
            </a:r>
            <a:r>
              <a:rPr lang="en-US" altLang="zh-CN" sz="2000" dirty="0">
                <a:latin typeface="思源黑体 CN" panose="020B0800000000000000" charset="-122"/>
                <a:ea typeface="思源黑体 CN" panose="020B0800000000000000" charset="-122"/>
                <a:cs typeface="思源黑体 CN" panose="020B0800000000000000" charset="-122"/>
                <a:sym typeface="+mn-ea"/>
              </a:rPr>
              <a:t>,</a:t>
            </a:r>
            <a:r>
              <a:rPr lang="zh-CN" altLang="en-US" sz="2000" dirty="0">
                <a:latin typeface="思源黑体 CN" panose="020B0800000000000000" charset="-122"/>
                <a:ea typeface="思源黑体 CN" panose="020B0800000000000000" charset="-122"/>
                <a:cs typeface="思源黑体 CN" panose="020B0800000000000000" charset="-122"/>
                <a:sym typeface="+mn-ea"/>
              </a:rPr>
              <a:t>将实体</a:t>
            </a:r>
            <a:r>
              <a:rPr lang="zh-CN" altLang="en-US" sz="2000" dirty="0" smtClean="0">
                <a:latin typeface="思源黑体 CN" panose="020B0800000000000000" charset="-122"/>
                <a:ea typeface="思源黑体 CN" panose="020B0800000000000000" charset="-122"/>
                <a:cs typeface="思源黑体 CN" panose="020B0800000000000000" charset="-122"/>
                <a:sym typeface="+mn-ea"/>
              </a:rPr>
              <a:t>、属性和实体之间</a:t>
            </a:r>
            <a:r>
              <a:rPr lang="zh-CN" altLang="en-US" sz="2000" dirty="0">
                <a:latin typeface="思源黑体 CN" panose="020B0800000000000000" charset="-122"/>
                <a:ea typeface="思源黑体 CN" panose="020B0800000000000000" charset="-122"/>
                <a:cs typeface="思源黑体 CN" panose="020B0800000000000000" charset="-122"/>
                <a:sym typeface="+mn-ea"/>
              </a:rPr>
              <a:t>的联系转换为关系模式</a:t>
            </a:r>
            <a:r>
              <a:rPr lang="zh-CN" altLang="en-US" sz="2000" dirty="0" smtClean="0">
                <a:latin typeface="思源黑体 CN" panose="020B0800000000000000" charset="-122"/>
                <a:ea typeface="思源黑体 CN" panose="020B0800000000000000" charset="-122"/>
                <a:cs typeface="思源黑体 CN" panose="020B0800000000000000" charset="-122"/>
                <a:sym typeface="+mn-ea"/>
              </a:rPr>
              <a:t>。</a:t>
            </a:r>
            <a:endParaRPr lang="en-US" altLang="zh-CN" sz="2000" dirty="0" smtClean="0">
              <a:latin typeface="思源黑体 CN" panose="020B0800000000000000" charset="-122"/>
              <a:ea typeface="思源黑体 CN" panose="020B0800000000000000" charset="-122"/>
              <a:cs typeface="思源黑体 CN" panose="020B0800000000000000" charset="-122"/>
            </a:endParaRPr>
          </a:p>
          <a:p>
            <a:pPr marL="342900" indent="-342900">
              <a:lnSpc>
                <a:spcPct val="200000"/>
              </a:lnSpc>
              <a:buFont typeface="Arial" panose="020B0604020202090204"/>
              <a:buChar char="•"/>
            </a:pPr>
            <a:r>
              <a:rPr lang="zh-CN" altLang="en-US" sz="2000" dirty="0">
                <a:latin typeface="思源黑体 CN" panose="020B0800000000000000" charset="-122"/>
                <a:ea typeface="思源黑体 CN" panose="020B0800000000000000" charset="-122"/>
                <a:cs typeface="思源黑体 CN" panose="020B0800000000000000" charset="-122"/>
                <a:sym typeface="+mn-ea"/>
              </a:rPr>
              <a:t>根据转换算法</a:t>
            </a:r>
            <a:r>
              <a:rPr lang="en-US" altLang="zh-CN" sz="2000" dirty="0">
                <a:latin typeface="思源黑体 CN" panose="020B0800000000000000" charset="-122"/>
                <a:ea typeface="思源黑体 CN" panose="020B0800000000000000" charset="-122"/>
                <a:cs typeface="思源黑体 CN" panose="020B0800000000000000" charset="-122"/>
                <a:sym typeface="+mn-ea"/>
              </a:rPr>
              <a:t>,E-R </a:t>
            </a:r>
            <a:r>
              <a:rPr lang="zh-CN" altLang="en-US" sz="2000" dirty="0">
                <a:latin typeface="思源黑体 CN" panose="020B0800000000000000" charset="-122"/>
                <a:ea typeface="思源黑体 CN" panose="020B0800000000000000" charset="-122"/>
                <a:cs typeface="思源黑体 CN" panose="020B0800000000000000" charset="-122"/>
                <a:sym typeface="+mn-ea"/>
              </a:rPr>
              <a:t>图中有 </a:t>
            </a:r>
            <a:r>
              <a:rPr lang="en-US" altLang="zh-CN" sz="2000" dirty="0">
                <a:latin typeface="思源黑体 CN" panose="020B0800000000000000" charset="-122"/>
                <a:ea typeface="思源黑体 CN" panose="020B0800000000000000" charset="-122"/>
                <a:cs typeface="思源黑体 CN" panose="020B0800000000000000" charset="-122"/>
                <a:sym typeface="+mn-ea"/>
              </a:rPr>
              <a:t>7</a:t>
            </a:r>
            <a:r>
              <a:rPr lang="zh-CN" altLang="en-US" sz="2000" dirty="0">
                <a:latin typeface="思源黑体 CN" panose="020B0800000000000000" charset="-122"/>
                <a:ea typeface="思源黑体 CN" panose="020B0800000000000000" charset="-122"/>
                <a:cs typeface="思源黑体 CN" panose="020B0800000000000000" charset="-122"/>
                <a:sym typeface="+mn-ea"/>
              </a:rPr>
              <a:t>个实体类型</a:t>
            </a:r>
            <a:r>
              <a:rPr lang="en-US" altLang="zh-CN" sz="2000" dirty="0">
                <a:latin typeface="思源黑体 CN" panose="020B0800000000000000" charset="-122"/>
                <a:ea typeface="思源黑体 CN" panose="020B0800000000000000" charset="-122"/>
                <a:cs typeface="思源黑体 CN" panose="020B0800000000000000" charset="-122"/>
                <a:sym typeface="+mn-ea"/>
              </a:rPr>
              <a:t>,</a:t>
            </a:r>
            <a:r>
              <a:rPr lang="zh-CN" altLang="en-US" sz="2000" dirty="0">
                <a:latin typeface="思源黑体 CN" panose="020B0800000000000000" charset="-122"/>
                <a:ea typeface="思源黑体 CN" panose="020B0800000000000000" charset="-122"/>
                <a:cs typeface="思源黑体 CN" panose="020B0800000000000000" charset="-122"/>
                <a:sym typeface="+mn-ea"/>
              </a:rPr>
              <a:t>可以转换成 </a:t>
            </a:r>
            <a:r>
              <a:rPr lang="en-US" altLang="zh-CN" sz="2000" dirty="0">
                <a:latin typeface="思源黑体 CN" panose="020B0800000000000000" charset="-122"/>
                <a:ea typeface="思源黑体 CN" panose="020B0800000000000000" charset="-122"/>
                <a:cs typeface="思源黑体 CN" panose="020B0800000000000000" charset="-122"/>
                <a:sym typeface="+mn-ea"/>
              </a:rPr>
              <a:t>8 </a:t>
            </a:r>
            <a:r>
              <a:rPr lang="zh-CN" altLang="en-US" sz="2000" dirty="0">
                <a:latin typeface="思源黑体 CN" panose="020B0800000000000000" charset="-122"/>
                <a:ea typeface="思源黑体 CN" panose="020B0800000000000000" charset="-122"/>
                <a:cs typeface="思源黑体 CN" panose="020B0800000000000000" charset="-122"/>
                <a:sym typeface="+mn-ea"/>
              </a:rPr>
              <a:t>个关系</a:t>
            </a:r>
            <a:r>
              <a:rPr lang="zh-CN" altLang="en-US" sz="2000" dirty="0" smtClean="0">
                <a:latin typeface="思源黑体 CN" panose="020B0800000000000000" charset="-122"/>
                <a:ea typeface="思源黑体 CN" panose="020B0800000000000000" charset="-122"/>
                <a:cs typeface="思源黑体 CN" panose="020B0800000000000000" charset="-122"/>
                <a:sym typeface="+mn-ea"/>
              </a:rPr>
              <a:t>模式：</a:t>
            </a:r>
            <a:endParaRPr lang="zh-CN" altLang="en-US" sz="2000" dirty="0">
              <a:latin typeface="思源黑体 CN" panose="020B0800000000000000" charset="-122"/>
              <a:ea typeface="思源黑体 CN" panose="020B0800000000000000" charset="-122"/>
              <a:cs typeface="思源黑体 CN" panose="020B0800000000000000" charset="-122"/>
            </a:endParaRPr>
          </a:p>
          <a:p>
            <a:pPr indent="0">
              <a:lnSpc>
                <a:spcPct val="200000"/>
              </a:lnSpc>
              <a:buNone/>
            </a:pPr>
            <a:r>
              <a:rPr lang="zh-CN" altLang="en-US" dirty="0">
                <a:latin typeface="思源黑体 CN" panose="020B0800000000000000" charset="-122"/>
                <a:ea typeface="思源黑体 CN" panose="020B0800000000000000" charset="-122"/>
                <a:cs typeface="思源黑体 CN" panose="020B0800000000000000" charset="-122"/>
              </a:rPr>
              <a:t>1). `</a:t>
            </a:r>
            <a:r>
              <a:rPr lang="zh-CN" altLang="en-US" dirty="0">
                <a:gradFill>
                  <a:gsLst>
                    <a:gs pos="0">
                      <a:srgbClr val="FE4444"/>
                    </a:gs>
                    <a:gs pos="100000">
                      <a:srgbClr val="832B2B"/>
                    </a:gs>
                  </a:gsLst>
                  <a:lin scaled="0"/>
                </a:gradFill>
                <a:latin typeface="思源黑体 CN" panose="020B0800000000000000" charset="-122"/>
                <a:ea typeface="思源黑体 CN" panose="020B0800000000000000" charset="-122"/>
                <a:cs typeface="思源黑体 CN" panose="020B0800000000000000" charset="-122"/>
              </a:rPr>
              <a:t>员工</a:t>
            </a:r>
            <a:r>
              <a:rPr lang="zh-CN" altLang="en-US" dirty="0">
                <a:latin typeface="思源黑体 CN" panose="020B0800000000000000" charset="-122"/>
                <a:ea typeface="思源黑体 CN" panose="020B0800000000000000" charset="-122"/>
                <a:cs typeface="思源黑体 CN" panose="020B0800000000000000" charset="-122"/>
              </a:rPr>
              <a:t>`(</a:t>
            </a:r>
            <a:r>
              <a:rPr lang="zh-CN" altLang="en-US" sz="1600" dirty="0">
                <a:latin typeface="思源黑体 CN" panose="020B0800000000000000" charset="-122"/>
                <a:ea typeface="思源黑体 CN" panose="020B0800000000000000" charset="-122"/>
                <a:cs typeface="思源黑体 CN" panose="020B0800000000000000" charset="-122"/>
              </a:rPr>
              <a:t>id号、账号、昵称、密码、密码干扰、状态、添加时间、修改时间</a:t>
            </a:r>
            <a:r>
              <a:rPr lang="zh-CN" altLang="en-US" dirty="0">
                <a:latin typeface="思源黑体 CN" panose="020B0800000000000000" charset="-122"/>
                <a:ea typeface="思源黑体 CN" panose="020B0800000000000000" charset="-122"/>
                <a:cs typeface="思源黑体 CN" panose="020B0800000000000000" charset="-122"/>
              </a:rPr>
              <a:t>)</a:t>
            </a:r>
            <a:endParaRPr lang="zh-CN" altLang="en-US" dirty="0">
              <a:latin typeface="思源黑体 CN" panose="020B0800000000000000" charset="-122"/>
              <a:ea typeface="思源黑体 CN" panose="020B0800000000000000" charset="-122"/>
              <a:cs typeface="思源黑体 CN" panose="020B0800000000000000" charset="-122"/>
            </a:endParaRPr>
          </a:p>
          <a:p>
            <a:pPr indent="0">
              <a:lnSpc>
                <a:spcPct val="200000"/>
              </a:lnSpc>
              <a:buNone/>
            </a:pPr>
            <a:r>
              <a:rPr lang="zh-CN" altLang="en-US" dirty="0">
                <a:latin typeface="思源黑体 CN" panose="020B0800000000000000" charset="-122"/>
                <a:ea typeface="思源黑体 CN" panose="020B0800000000000000" charset="-122"/>
                <a:cs typeface="思源黑体 CN" panose="020B0800000000000000" charset="-122"/>
              </a:rPr>
              <a:t>2). `</a:t>
            </a:r>
            <a:r>
              <a:rPr lang="zh-CN" altLang="en-US" dirty="0">
                <a:solidFill>
                  <a:srgbClr val="FF0000"/>
                </a:solidFill>
                <a:latin typeface="思源黑体 CN" panose="020B0800000000000000" charset="-122"/>
                <a:ea typeface="思源黑体 CN" panose="020B0800000000000000" charset="-122"/>
                <a:cs typeface="思源黑体 CN" panose="020B0800000000000000" charset="-122"/>
              </a:rPr>
              <a:t>店铺</a:t>
            </a:r>
            <a:r>
              <a:rPr lang="zh-CN" altLang="en-US" dirty="0">
                <a:latin typeface="思源黑体 CN" panose="020B0800000000000000" charset="-122"/>
                <a:ea typeface="思源黑体 CN" panose="020B0800000000000000" charset="-122"/>
                <a:cs typeface="思源黑体 CN" panose="020B0800000000000000" charset="-122"/>
              </a:rPr>
              <a:t>`(</a:t>
            </a:r>
            <a:r>
              <a:rPr lang="zh-CN" altLang="en-US" sz="1600" dirty="0">
                <a:latin typeface="思源黑体 CN" panose="020B0800000000000000" charset="-122"/>
                <a:ea typeface="思源黑体 CN" panose="020B0800000000000000" charset="-122"/>
                <a:cs typeface="思源黑体 CN" panose="020B0800000000000000" charset="-122"/>
              </a:rPr>
              <a:t>id号，店铺名称，封面图片、图标logo、店铺地址、联系电话、状态、添加时间、修改时间</a:t>
            </a:r>
            <a:r>
              <a:rPr lang="zh-CN" altLang="en-US" dirty="0">
                <a:latin typeface="思源黑体 CN" panose="020B0800000000000000" charset="-122"/>
                <a:ea typeface="思源黑体 CN" panose="020B0800000000000000" charset="-122"/>
                <a:cs typeface="思源黑体 CN" panose="020B0800000000000000" charset="-122"/>
              </a:rPr>
              <a:t>)</a:t>
            </a:r>
            <a:endParaRPr lang="zh-CN" altLang="en-US" dirty="0">
              <a:latin typeface="思源黑体 CN" panose="020B0800000000000000" charset="-122"/>
              <a:ea typeface="思源黑体 CN" panose="020B0800000000000000" charset="-122"/>
              <a:cs typeface="思源黑体 CN" panose="020B0800000000000000" charset="-122"/>
            </a:endParaRPr>
          </a:p>
          <a:p>
            <a:pPr indent="0">
              <a:lnSpc>
                <a:spcPct val="200000"/>
              </a:lnSpc>
              <a:buNone/>
            </a:pPr>
            <a:r>
              <a:rPr lang="zh-CN" altLang="en-US" dirty="0">
                <a:latin typeface="思源黑体 CN" panose="020B0800000000000000" charset="-122"/>
                <a:ea typeface="思源黑体 CN" panose="020B0800000000000000" charset="-122"/>
                <a:cs typeface="思源黑体 CN" panose="020B0800000000000000" charset="-122"/>
              </a:rPr>
              <a:t>3). `</a:t>
            </a:r>
            <a:r>
              <a:rPr lang="zh-CN" altLang="en-US" dirty="0">
                <a:solidFill>
                  <a:srgbClr val="FF0000"/>
                </a:solidFill>
                <a:latin typeface="思源黑体 CN" panose="020B0800000000000000" charset="-122"/>
                <a:ea typeface="思源黑体 CN" panose="020B0800000000000000" charset="-122"/>
                <a:cs typeface="思源黑体 CN" panose="020B0800000000000000" charset="-122"/>
              </a:rPr>
              <a:t>菜品类别</a:t>
            </a:r>
            <a:r>
              <a:rPr lang="zh-CN" altLang="en-US" dirty="0">
                <a:latin typeface="思源黑体 CN" panose="020B0800000000000000" charset="-122"/>
                <a:ea typeface="思源黑体 CN" panose="020B0800000000000000" charset="-122"/>
                <a:cs typeface="思源黑体 CN" panose="020B0800000000000000" charset="-122"/>
              </a:rPr>
              <a:t>`(</a:t>
            </a:r>
            <a:r>
              <a:rPr lang="zh-CN" altLang="en-US" sz="1600" dirty="0">
                <a:latin typeface="思源黑体 CN" panose="020B0800000000000000" charset="-122"/>
                <a:ea typeface="思源黑体 CN" panose="020B0800000000000000" charset="-122"/>
                <a:cs typeface="思源黑体 CN" panose="020B0800000000000000" charset="-122"/>
              </a:rPr>
              <a:t>id号，店铺id、类别名称，状态、添加时间、修改时</a:t>
            </a:r>
            <a:r>
              <a:rPr lang="zh-CN" altLang="en-US" dirty="0">
                <a:latin typeface="思源黑体 CN" panose="020B0800000000000000" charset="-122"/>
                <a:ea typeface="思源黑体 CN" panose="020B0800000000000000" charset="-122"/>
                <a:cs typeface="思源黑体 CN" panose="020B0800000000000000" charset="-122"/>
              </a:rPr>
              <a:t>间)</a:t>
            </a:r>
            <a:endParaRPr lang="zh-CN" altLang="en-US" dirty="0">
              <a:latin typeface="思源黑体 CN" panose="020B0800000000000000" charset="-122"/>
              <a:ea typeface="思源黑体 CN" panose="020B0800000000000000" charset="-122"/>
              <a:cs typeface="思源黑体 CN" panose="020B0800000000000000" charset="-122"/>
            </a:endParaRPr>
          </a:p>
          <a:p>
            <a:pPr indent="0">
              <a:lnSpc>
                <a:spcPct val="200000"/>
              </a:lnSpc>
              <a:buNone/>
            </a:pPr>
            <a:r>
              <a:rPr lang="zh-CN" altLang="en-US" dirty="0">
                <a:latin typeface="思源黑体 CN" panose="020B0800000000000000" charset="-122"/>
                <a:ea typeface="思源黑体 CN" panose="020B0800000000000000" charset="-122"/>
                <a:cs typeface="思源黑体 CN" panose="020B0800000000000000" charset="-122"/>
              </a:rPr>
              <a:t>4). `</a:t>
            </a:r>
            <a:r>
              <a:rPr lang="zh-CN" altLang="en-US" dirty="0">
                <a:solidFill>
                  <a:srgbClr val="FF0000"/>
                </a:solidFill>
                <a:latin typeface="思源黑体 CN" panose="020B0800000000000000" charset="-122"/>
                <a:ea typeface="思源黑体 CN" panose="020B0800000000000000" charset="-122"/>
                <a:cs typeface="思源黑体 CN" panose="020B0800000000000000" charset="-122"/>
              </a:rPr>
              <a:t>菜品</a:t>
            </a:r>
            <a:r>
              <a:rPr lang="zh-CN" altLang="en-US" dirty="0">
                <a:latin typeface="思源黑体 CN" panose="020B0800000000000000" charset="-122"/>
                <a:ea typeface="思源黑体 CN" panose="020B0800000000000000" charset="-122"/>
                <a:cs typeface="思源黑体 CN" panose="020B0800000000000000" charset="-122"/>
              </a:rPr>
              <a:t>`(</a:t>
            </a:r>
            <a:r>
              <a:rPr lang="zh-CN" altLang="en-US" sz="1600" dirty="0">
                <a:latin typeface="思源黑体 CN" panose="020B0800000000000000" charset="-122"/>
                <a:ea typeface="思源黑体 CN" panose="020B0800000000000000" charset="-122"/>
                <a:cs typeface="思源黑体 CN" panose="020B0800000000000000" charset="-122"/>
              </a:rPr>
              <a:t>id、店铺id、类别id、菜品图片、菜品名称、单价、状态、添加时间、修改时间</a:t>
            </a:r>
            <a:r>
              <a:rPr lang="zh-CN" altLang="en-US" dirty="0">
                <a:latin typeface="思源黑体 CN" panose="020B0800000000000000" charset="-122"/>
                <a:ea typeface="思源黑体 CN" panose="020B0800000000000000" charset="-122"/>
                <a:cs typeface="思源黑体 CN" panose="020B0800000000000000" charset="-122"/>
              </a:rPr>
              <a:t>)</a:t>
            </a:r>
            <a:endParaRPr lang="zh-CN" altLang="en-US" dirty="0">
              <a:latin typeface="思源黑体 CN" panose="020B0800000000000000" charset="-122"/>
              <a:ea typeface="思源黑体 CN" panose="020B0800000000000000" charset="-122"/>
              <a:cs typeface="思源黑体 CN" panose="020B0800000000000000" charset="-122"/>
            </a:endParaRPr>
          </a:p>
          <a:p>
            <a:pPr indent="0">
              <a:lnSpc>
                <a:spcPct val="200000"/>
              </a:lnSpc>
              <a:buNone/>
            </a:pPr>
            <a:r>
              <a:rPr lang="zh-CN" altLang="en-US" dirty="0">
                <a:latin typeface="思源黑体 CN" panose="020B0800000000000000" charset="-122"/>
                <a:ea typeface="思源黑体 CN" panose="020B0800000000000000" charset="-122"/>
                <a:cs typeface="思源黑体 CN" panose="020B0800000000000000" charset="-122"/>
              </a:rPr>
              <a:t>5). `</a:t>
            </a:r>
            <a:r>
              <a:rPr lang="zh-CN" altLang="en-US" dirty="0">
                <a:solidFill>
                  <a:srgbClr val="FF0000"/>
                </a:solidFill>
                <a:latin typeface="思源黑体 CN" panose="020B0800000000000000" charset="-122"/>
                <a:ea typeface="思源黑体 CN" panose="020B0800000000000000" charset="-122"/>
                <a:cs typeface="思源黑体 CN" panose="020B0800000000000000" charset="-122"/>
              </a:rPr>
              <a:t>会员</a:t>
            </a:r>
            <a:r>
              <a:rPr lang="zh-CN" altLang="en-US" dirty="0">
                <a:latin typeface="思源黑体 CN" panose="020B0800000000000000" charset="-122"/>
                <a:ea typeface="思源黑体 CN" panose="020B0800000000000000" charset="-122"/>
                <a:cs typeface="思源黑体 CN" panose="020B0800000000000000" charset="-122"/>
              </a:rPr>
              <a:t>`(</a:t>
            </a:r>
            <a:r>
              <a:rPr lang="zh-CN" altLang="en-US" sz="1600" dirty="0">
                <a:latin typeface="思源黑体 CN" panose="020B0800000000000000" charset="-122"/>
                <a:ea typeface="思源黑体 CN" panose="020B0800000000000000" charset="-122"/>
                <a:cs typeface="思源黑体 CN" panose="020B0800000000000000" charset="-122"/>
              </a:rPr>
              <a:t>id号、账号、昵称、头像、电话、状态、添加时间、修改时间</a:t>
            </a:r>
            <a:r>
              <a:rPr lang="zh-CN" altLang="en-US" dirty="0">
                <a:latin typeface="思源黑体 CN" panose="020B0800000000000000" charset="-122"/>
                <a:ea typeface="思源黑体 CN" panose="020B0800000000000000" charset="-122"/>
                <a:cs typeface="思源黑体 CN" panose="020B0800000000000000" charset="-122"/>
              </a:rPr>
              <a:t>)</a:t>
            </a:r>
            <a:endParaRPr lang="zh-CN" altLang="en-US" dirty="0">
              <a:latin typeface="思源黑体 CN" panose="020B0800000000000000" charset="-122"/>
              <a:ea typeface="思源黑体 CN" panose="020B0800000000000000" charset="-122"/>
              <a:cs typeface="思源黑体 CN" panose="020B0800000000000000" charset="-122"/>
            </a:endParaRPr>
          </a:p>
          <a:p>
            <a:pPr indent="0">
              <a:lnSpc>
                <a:spcPct val="200000"/>
              </a:lnSpc>
              <a:buNone/>
            </a:pPr>
            <a:r>
              <a:rPr lang="zh-CN" altLang="en-US" dirty="0">
                <a:latin typeface="思源黑体 CN" panose="020B0800000000000000" charset="-122"/>
                <a:ea typeface="思源黑体 CN" panose="020B0800000000000000" charset="-122"/>
                <a:cs typeface="思源黑体 CN" panose="020B0800000000000000" charset="-122"/>
              </a:rPr>
              <a:t>6). `</a:t>
            </a:r>
            <a:r>
              <a:rPr lang="zh-CN" altLang="en-US" dirty="0">
                <a:solidFill>
                  <a:srgbClr val="FF0000"/>
                </a:solidFill>
                <a:latin typeface="思源黑体 CN" panose="020B0800000000000000" charset="-122"/>
                <a:ea typeface="思源黑体 CN" panose="020B0800000000000000" charset="-122"/>
                <a:cs typeface="思源黑体 CN" panose="020B0800000000000000" charset="-122"/>
              </a:rPr>
              <a:t>订单</a:t>
            </a:r>
            <a:r>
              <a:rPr lang="zh-CN" altLang="en-US" dirty="0">
                <a:latin typeface="思源黑体 CN" panose="020B0800000000000000" charset="-122"/>
                <a:ea typeface="思源黑体 CN" panose="020B0800000000000000" charset="-122"/>
                <a:cs typeface="思源黑体 CN" panose="020B0800000000000000" charset="-122"/>
              </a:rPr>
              <a:t>`(</a:t>
            </a:r>
            <a:r>
              <a:rPr lang="zh-CN" altLang="en-US" sz="1600" dirty="0">
                <a:latin typeface="思源黑体 CN" panose="020B0800000000000000" charset="-122"/>
                <a:ea typeface="思源黑体 CN" panose="020B0800000000000000" charset="-122"/>
                <a:cs typeface="思源黑体 CN" panose="020B0800000000000000" charset="-122"/>
              </a:rPr>
              <a:t>id号、店铺id、会员id号、操作员id、金额、订单状态、支付状态、添加时间、修改时间</a:t>
            </a:r>
            <a:r>
              <a:rPr lang="zh-CN" altLang="en-US" dirty="0">
                <a:latin typeface="思源黑体 CN" panose="020B0800000000000000" charset="-122"/>
                <a:ea typeface="思源黑体 CN" panose="020B0800000000000000" charset="-122"/>
                <a:cs typeface="思源黑体 CN" panose="020B0800000000000000" charset="-122"/>
              </a:rPr>
              <a:t>)</a:t>
            </a:r>
            <a:endParaRPr lang="zh-CN" altLang="en-US" dirty="0">
              <a:latin typeface="思源黑体 CN" panose="020B0800000000000000" charset="-122"/>
              <a:ea typeface="思源黑体 CN" panose="020B0800000000000000" charset="-122"/>
              <a:cs typeface="思源黑体 CN" panose="020B0800000000000000" charset="-122"/>
            </a:endParaRPr>
          </a:p>
          <a:p>
            <a:pPr indent="0">
              <a:lnSpc>
                <a:spcPct val="200000"/>
              </a:lnSpc>
              <a:buNone/>
            </a:pPr>
            <a:r>
              <a:rPr lang="zh-CN" altLang="en-US" dirty="0">
                <a:latin typeface="思源黑体 CN" panose="020B0800000000000000" charset="-122"/>
                <a:ea typeface="思源黑体 CN" panose="020B0800000000000000" charset="-122"/>
                <a:cs typeface="思源黑体 CN" panose="020B0800000000000000" charset="-122"/>
              </a:rPr>
              <a:t>7). `</a:t>
            </a:r>
            <a:r>
              <a:rPr lang="zh-CN" altLang="en-US" dirty="0">
                <a:solidFill>
                  <a:srgbClr val="FF0000"/>
                </a:solidFill>
                <a:latin typeface="思源黑体 CN" panose="020B0800000000000000" charset="-122"/>
                <a:ea typeface="思源黑体 CN" panose="020B0800000000000000" charset="-122"/>
                <a:cs typeface="思源黑体 CN" panose="020B0800000000000000" charset="-122"/>
              </a:rPr>
              <a:t>订单详情</a:t>
            </a:r>
            <a:r>
              <a:rPr lang="zh-CN" altLang="en-US" dirty="0">
                <a:latin typeface="思源黑体 CN" panose="020B0800000000000000" charset="-122"/>
                <a:ea typeface="思源黑体 CN" panose="020B0800000000000000" charset="-122"/>
                <a:cs typeface="思源黑体 CN" panose="020B0800000000000000" charset="-122"/>
              </a:rPr>
              <a:t>`(</a:t>
            </a:r>
            <a:r>
              <a:rPr lang="zh-CN" altLang="en-US" sz="1600" dirty="0">
                <a:latin typeface="思源黑体 CN" panose="020B0800000000000000" charset="-122"/>
                <a:ea typeface="思源黑体 CN" panose="020B0800000000000000" charset="-122"/>
                <a:cs typeface="思源黑体 CN" panose="020B0800000000000000" charset="-122"/>
              </a:rPr>
              <a:t>id号、订单id号、菜品id号、单价、状态、购买量</a:t>
            </a:r>
            <a:r>
              <a:rPr lang="zh-CN" altLang="en-US" dirty="0">
                <a:latin typeface="思源黑体 CN" panose="020B0800000000000000" charset="-122"/>
                <a:ea typeface="思源黑体 CN" panose="020B0800000000000000" charset="-122"/>
                <a:cs typeface="思源黑体 CN" panose="020B0800000000000000" charset="-122"/>
              </a:rPr>
              <a:t>)</a:t>
            </a:r>
            <a:endParaRPr lang="zh-CN" altLang="en-US" dirty="0">
              <a:latin typeface="思源黑体 CN" panose="020B0800000000000000" charset="-122"/>
              <a:ea typeface="思源黑体 CN" panose="020B0800000000000000" charset="-122"/>
              <a:cs typeface="思源黑体 CN" panose="020B0800000000000000" charset="-122"/>
            </a:endParaRPr>
          </a:p>
        </p:txBody>
      </p:sp>
      <p:sp>
        <p:nvSpPr>
          <p:cNvPr id="70" name="标题 1"/>
          <p:cNvSpPr txBox="1"/>
          <p:nvPr/>
        </p:nvSpPr>
        <p:spPr>
          <a:xfrm>
            <a:off x="648638" y="5054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rPr>
              <a:t>逻辑结构设计</a:t>
            </a:r>
            <a:endPar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endParaRPr>
          </a:p>
        </p:txBody>
      </p:sp>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0255" y="1176655"/>
            <a:ext cx="10704195" cy="3938270"/>
          </a:xfrm>
          <a:prstGeom prst="rect">
            <a:avLst/>
          </a:prstGeom>
        </p:spPr>
        <p:txBody>
          <a:bodyPr wrap="square">
            <a:spAutoFit/>
          </a:bodyPr>
          <a:lstStyle/>
          <a:p>
            <a:pPr marL="342900" indent="-342900">
              <a:lnSpc>
                <a:spcPct val="250000"/>
              </a:lnSpc>
              <a:buFont typeface="Arial" panose="020B0604020202090204"/>
              <a:buChar char="•"/>
            </a:pPr>
            <a:r>
              <a:rPr lang="zh-CN" altLang="en-US" sz="2000" dirty="0">
                <a:latin typeface="思源黑体 CN" panose="020B0800000000000000" charset="-122"/>
                <a:ea typeface="思源黑体 CN" panose="020B0800000000000000" charset="-122"/>
                <a:cs typeface="思源黑体 CN" panose="020B0800000000000000" charset="-122"/>
                <a:sym typeface="+mn-ea"/>
              </a:rPr>
              <a:t>数据库设计的最后阶段是确定数据库在物理设备上的存储结构和存取方法</a:t>
            </a:r>
            <a:r>
              <a:rPr lang="en-US" altLang="zh-CN" sz="2000" dirty="0">
                <a:latin typeface="思源黑体 CN" panose="020B0800000000000000" charset="-122"/>
                <a:ea typeface="思源黑体 CN" panose="020B0800000000000000" charset="-122"/>
                <a:cs typeface="思源黑体 CN" panose="020B0800000000000000" charset="-122"/>
                <a:sym typeface="+mn-ea"/>
              </a:rPr>
              <a:t>,</a:t>
            </a:r>
            <a:r>
              <a:rPr lang="zh-CN" altLang="en-US" sz="2000" dirty="0">
                <a:latin typeface="思源黑体 CN" panose="020B0800000000000000" charset="-122"/>
                <a:ea typeface="思源黑体 CN" panose="020B0800000000000000" charset="-122"/>
                <a:cs typeface="思源黑体 CN" panose="020B0800000000000000" charset="-122"/>
                <a:sym typeface="+mn-ea"/>
              </a:rPr>
              <a:t>即物理数据模型。</a:t>
            </a:r>
            <a:endParaRPr lang="zh-CN" altLang="en-US" sz="2000" dirty="0">
              <a:latin typeface="思源黑体 CN" panose="020B0800000000000000" charset="-122"/>
              <a:ea typeface="思源黑体 CN" panose="020B0800000000000000" charset="-122"/>
              <a:cs typeface="思源黑体 CN" panose="020B0800000000000000" charset="-122"/>
            </a:endParaRPr>
          </a:p>
          <a:p>
            <a:pPr marL="342900" indent="-342900">
              <a:lnSpc>
                <a:spcPct val="250000"/>
              </a:lnSpc>
              <a:buFont typeface="Arial" panose="020B0604020202090204"/>
              <a:buChar char="•"/>
            </a:pPr>
            <a:r>
              <a:rPr lang="zh-CN" altLang="en-US" sz="2000" dirty="0">
                <a:latin typeface="思源黑体 CN" panose="020B0800000000000000" charset="-122"/>
                <a:ea typeface="思源黑体 CN" panose="020B0800000000000000" charset="-122"/>
                <a:cs typeface="思源黑体 CN" panose="020B0800000000000000" charset="-122"/>
                <a:sym typeface="+mn-ea"/>
              </a:rPr>
              <a:t>物理数据模型的设计其实也是在设计表结构。</a:t>
            </a:r>
            <a:endParaRPr lang="zh-CN" altLang="en-US" sz="2000" dirty="0">
              <a:latin typeface="思源黑体 CN" panose="020B0800000000000000" charset="-122"/>
              <a:ea typeface="思源黑体 CN" panose="020B0800000000000000" charset="-122"/>
              <a:cs typeface="思源黑体 CN" panose="020B0800000000000000" charset="-122"/>
            </a:endParaRPr>
          </a:p>
          <a:p>
            <a:pPr marL="342900" indent="-342900">
              <a:lnSpc>
                <a:spcPct val="250000"/>
              </a:lnSpc>
              <a:buFont typeface="Arial" panose="020B0604020202090204"/>
              <a:buChar char="•"/>
            </a:pPr>
            <a:r>
              <a:rPr lang="zh-CN" altLang="en-US" sz="2000" dirty="0">
                <a:latin typeface="思源黑体 CN" panose="020B0800000000000000" charset="-122"/>
                <a:ea typeface="思源黑体 CN" panose="020B0800000000000000" charset="-122"/>
                <a:cs typeface="思源黑体 CN" panose="020B0800000000000000" charset="-122"/>
                <a:sym typeface="+mn-ea"/>
              </a:rPr>
              <a:t>一般地</a:t>
            </a:r>
            <a:r>
              <a:rPr lang="en-US" altLang="zh-CN" sz="2000" dirty="0">
                <a:latin typeface="思源黑体 CN" panose="020B0800000000000000" charset="-122"/>
                <a:ea typeface="思源黑体 CN" panose="020B0800000000000000" charset="-122"/>
                <a:cs typeface="思源黑体 CN" panose="020B0800000000000000" charset="-122"/>
                <a:sym typeface="+mn-ea"/>
              </a:rPr>
              <a:t>,</a:t>
            </a:r>
            <a:r>
              <a:rPr lang="zh-CN" altLang="en-US" sz="2000" dirty="0">
                <a:latin typeface="思源黑体 CN" panose="020B0800000000000000" charset="-122"/>
                <a:ea typeface="思源黑体 CN" panose="020B0800000000000000" charset="-122"/>
                <a:cs typeface="思源黑体 CN" panose="020B0800000000000000" charset="-122"/>
                <a:sym typeface="+mn-ea"/>
              </a:rPr>
              <a:t>实体对应于表</a:t>
            </a:r>
            <a:r>
              <a:rPr lang="en-US" altLang="zh-CN" sz="2000" dirty="0">
                <a:latin typeface="思源黑体 CN" panose="020B0800000000000000" charset="-122"/>
                <a:ea typeface="思源黑体 CN" panose="020B0800000000000000" charset="-122"/>
                <a:cs typeface="思源黑体 CN" panose="020B0800000000000000" charset="-122"/>
                <a:sym typeface="+mn-ea"/>
              </a:rPr>
              <a:t>,</a:t>
            </a:r>
            <a:r>
              <a:rPr lang="zh-CN" altLang="en-US" sz="2000" dirty="0">
                <a:latin typeface="思源黑体 CN" panose="020B0800000000000000" charset="-122"/>
                <a:ea typeface="思源黑体 CN" panose="020B0800000000000000" charset="-122"/>
                <a:cs typeface="思源黑体 CN" panose="020B0800000000000000" charset="-122"/>
                <a:sym typeface="+mn-ea"/>
              </a:rPr>
              <a:t>实体的属性对应于表的列</a:t>
            </a:r>
            <a:r>
              <a:rPr lang="en-US" altLang="zh-CN" sz="2000" dirty="0">
                <a:latin typeface="思源黑体 CN" panose="020B0800000000000000" charset="-122"/>
                <a:ea typeface="思源黑体 CN" panose="020B0800000000000000" charset="-122"/>
                <a:cs typeface="思源黑体 CN" panose="020B0800000000000000" charset="-122"/>
                <a:sym typeface="+mn-ea"/>
              </a:rPr>
              <a:t>(</a:t>
            </a:r>
            <a:r>
              <a:rPr lang="zh-CN" altLang="en-US" sz="2000" dirty="0">
                <a:latin typeface="思源黑体 CN" panose="020B0800000000000000" charset="-122"/>
                <a:ea typeface="思源黑体 CN" panose="020B0800000000000000" charset="-122"/>
                <a:cs typeface="思源黑体 CN" panose="020B0800000000000000" charset="-122"/>
                <a:sym typeface="+mn-ea"/>
              </a:rPr>
              <a:t>字段</a:t>
            </a:r>
            <a:r>
              <a:rPr lang="en-US" altLang="zh-CN" sz="2000" dirty="0">
                <a:latin typeface="思源黑体 CN" panose="020B0800000000000000" charset="-122"/>
                <a:ea typeface="思源黑体 CN" panose="020B0800000000000000" charset="-122"/>
                <a:cs typeface="思源黑体 CN" panose="020B0800000000000000" charset="-122"/>
                <a:sym typeface="+mn-ea"/>
              </a:rPr>
              <a:t>),</a:t>
            </a:r>
            <a:r>
              <a:rPr lang="zh-CN" altLang="en-US" sz="2000" dirty="0">
                <a:latin typeface="思源黑体 CN" panose="020B0800000000000000" charset="-122"/>
                <a:ea typeface="思源黑体 CN" panose="020B0800000000000000" charset="-122"/>
                <a:cs typeface="思源黑体 CN" panose="020B0800000000000000" charset="-122"/>
                <a:sym typeface="+mn-ea"/>
              </a:rPr>
              <a:t>实体之间的关系成为表的约束</a:t>
            </a:r>
            <a:r>
              <a:rPr lang="zh-CN" altLang="en-US" sz="2000" dirty="0" smtClean="0">
                <a:latin typeface="思源黑体 CN" panose="020B0800000000000000" charset="-122"/>
                <a:ea typeface="思源黑体 CN" panose="020B0800000000000000" charset="-122"/>
                <a:cs typeface="思源黑体 CN" panose="020B0800000000000000" charset="-122"/>
                <a:sym typeface="+mn-ea"/>
              </a:rPr>
              <a:t>。</a:t>
            </a:r>
            <a:endParaRPr lang="en-US" altLang="zh-CN" sz="2000" dirty="0" smtClean="0">
              <a:latin typeface="思源黑体 CN" panose="020B0800000000000000" charset="-122"/>
              <a:ea typeface="思源黑体 CN" panose="020B0800000000000000" charset="-122"/>
              <a:cs typeface="思源黑体 CN" panose="020B0800000000000000" charset="-122"/>
            </a:endParaRPr>
          </a:p>
          <a:p>
            <a:pPr marL="342900" indent="-342900">
              <a:lnSpc>
                <a:spcPct val="250000"/>
              </a:lnSpc>
              <a:buFont typeface="Arial" panose="020B0604020202090204"/>
              <a:buChar char="•"/>
            </a:pPr>
            <a:r>
              <a:rPr lang="zh-CN" altLang="en-US" sz="2000" dirty="0" smtClean="0">
                <a:solidFill>
                  <a:srgbClr val="FF6600"/>
                </a:solidFill>
                <a:latin typeface="思源黑体 CN" panose="020B0800000000000000" charset="-122"/>
                <a:ea typeface="思源黑体 CN" panose="020B0800000000000000" charset="-122"/>
                <a:cs typeface="思源黑体 CN" panose="020B0800000000000000" charset="-122"/>
                <a:sym typeface="+mn-ea"/>
              </a:rPr>
              <a:t>设计数据表结构：</a:t>
            </a:r>
            <a:endParaRPr lang="en-US" altLang="zh-CN" sz="2000" dirty="0" smtClean="0">
              <a:solidFill>
                <a:srgbClr val="FF6600"/>
              </a:solidFill>
              <a:latin typeface="思源黑体 CN" panose="020B0800000000000000" charset="-122"/>
              <a:ea typeface="思源黑体 CN" panose="020B0800000000000000" charset="-122"/>
              <a:cs typeface="思源黑体 CN" panose="020B0800000000000000" charset="-122"/>
            </a:endParaRPr>
          </a:p>
          <a:p>
            <a:pPr marL="342900" indent="-342900">
              <a:lnSpc>
                <a:spcPct val="250000"/>
              </a:lnSpc>
              <a:buFont typeface="Arial" panose="020B0604020202090204"/>
              <a:buChar char="•"/>
            </a:pPr>
            <a:r>
              <a:rPr lang="zh-CN" altLang="en-US" sz="2000" dirty="0" smtClean="0">
                <a:solidFill>
                  <a:srgbClr val="FF6600"/>
                </a:solidFill>
                <a:latin typeface="思源黑体 CN" panose="020B0800000000000000" charset="-122"/>
                <a:ea typeface="思源黑体 CN" panose="020B0800000000000000" charset="-122"/>
                <a:cs typeface="思源黑体 CN" panose="020B0800000000000000" charset="-122"/>
                <a:sym typeface="+mn-ea"/>
              </a:rPr>
              <a:t>通过数据表结构来创建数据表：</a:t>
            </a:r>
            <a:endParaRPr lang="zh-CN" altLang="en-US" sz="2000" dirty="0">
              <a:latin typeface="思源黑体 CN" panose="020B0800000000000000" charset="-122"/>
              <a:ea typeface="思源黑体 CN" panose="020B0800000000000000" charset="-122"/>
              <a:cs typeface="思源黑体 CN" panose="020B0800000000000000" charset="-122"/>
            </a:endParaRPr>
          </a:p>
        </p:txBody>
      </p:sp>
      <p:sp>
        <p:nvSpPr>
          <p:cNvPr id="70" name="标题 1"/>
          <p:cNvSpPr txBox="1"/>
          <p:nvPr/>
        </p:nvSpPr>
        <p:spPr>
          <a:xfrm>
            <a:off x="648638" y="5054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rPr>
              <a:t>物理结果设计</a:t>
            </a:r>
            <a:endPar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endParaRPr>
          </a:p>
        </p:txBody>
      </p:sp>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3755" y="1216025"/>
            <a:ext cx="10524490" cy="3938270"/>
          </a:xfrm>
          <a:prstGeom prst="rect">
            <a:avLst/>
          </a:prstGeom>
        </p:spPr>
        <p:txBody>
          <a:bodyPr wrap="square">
            <a:spAutoFit/>
          </a:bodyPr>
          <a:lstStyle/>
          <a:p>
            <a:pPr marL="342900" indent="-342900">
              <a:lnSpc>
                <a:spcPct val="250000"/>
              </a:lnSpc>
              <a:buFont typeface="Arial" panose="020B0604020202090204"/>
              <a:buChar char="•"/>
            </a:pPr>
            <a:r>
              <a:rPr lang="zh-CN" altLang="en-US" sz="2000" dirty="0">
                <a:latin typeface="思源黑体 CN" panose="020B0800000000000000" charset="-122"/>
                <a:ea typeface="思源黑体 CN" panose="020B0800000000000000" charset="-122"/>
                <a:cs typeface="思源黑体 CN" panose="020B0800000000000000" charset="-122"/>
                <a:sym typeface="+mn-ea"/>
              </a:rPr>
              <a:t>本数据库系统采用安全的用户名加口令方式登录。用户名的权限限制为只能进行基本的 增删改查数据功能</a:t>
            </a:r>
            <a:r>
              <a:rPr lang="zh-CN" altLang="en-US" sz="2000" dirty="0" smtClean="0">
                <a:latin typeface="思源黑体 CN" panose="020B0800000000000000" charset="-122"/>
                <a:ea typeface="思源黑体 CN" panose="020B0800000000000000" charset="-122"/>
                <a:cs typeface="思源黑体 CN" panose="020B0800000000000000" charset="-122"/>
                <a:sym typeface="+mn-ea"/>
              </a:rPr>
              <a:t>。</a:t>
            </a:r>
            <a:endParaRPr lang="zh-CN" altLang="en-US" sz="2000" dirty="0">
              <a:latin typeface="思源黑体 CN" panose="020B0800000000000000" charset="-122"/>
              <a:ea typeface="思源黑体 CN" panose="020B0800000000000000" charset="-122"/>
              <a:cs typeface="思源黑体 CN" panose="020B0800000000000000" charset="-122"/>
            </a:endParaRPr>
          </a:p>
          <a:p>
            <a:pPr marL="342900" indent="-342900">
              <a:lnSpc>
                <a:spcPct val="250000"/>
              </a:lnSpc>
              <a:buFont typeface="Arial" panose="020B0604020202090204"/>
              <a:buChar char="•"/>
            </a:pPr>
            <a:r>
              <a:rPr lang="zh-CN" altLang="en-US" sz="2000" dirty="0">
                <a:latin typeface="思源黑体 CN" panose="020B0800000000000000" charset="-122"/>
                <a:ea typeface="思源黑体 CN" panose="020B0800000000000000" charset="-122"/>
                <a:cs typeface="思源黑体 CN" panose="020B0800000000000000" charset="-122"/>
                <a:sym typeface="+mn-ea"/>
              </a:rPr>
              <a:t>数据库应用对数据一般都具有一定的限制</a:t>
            </a:r>
            <a:r>
              <a:rPr lang="en-US" altLang="zh-CN" sz="2000" dirty="0">
                <a:latin typeface="思源黑体 CN" panose="020B0800000000000000" charset="-122"/>
                <a:ea typeface="思源黑体 CN" panose="020B0800000000000000" charset="-122"/>
                <a:cs typeface="思源黑体 CN" panose="020B0800000000000000" charset="-122"/>
                <a:sym typeface="+mn-ea"/>
              </a:rPr>
              <a:t>,</a:t>
            </a:r>
            <a:r>
              <a:rPr lang="zh-CN" altLang="en-US" sz="2000" dirty="0">
                <a:latin typeface="思源黑体 CN" panose="020B0800000000000000" charset="-122"/>
                <a:ea typeface="思源黑体 CN" panose="020B0800000000000000" charset="-122"/>
                <a:cs typeface="思源黑体 CN" panose="020B0800000000000000" charset="-122"/>
                <a:sym typeface="+mn-ea"/>
              </a:rPr>
              <a:t>这种限制称为完整性</a:t>
            </a:r>
            <a:r>
              <a:rPr lang="zh-CN" altLang="en-US" sz="2000" dirty="0" smtClean="0">
                <a:latin typeface="思源黑体 CN" panose="020B0800000000000000" charset="-122"/>
                <a:ea typeface="思源黑体 CN" panose="020B0800000000000000" charset="-122"/>
                <a:cs typeface="思源黑体 CN" panose="020B0800000000000000" charset="-122"/>
                <a:sym typeface="+mn-ea"/>
              </a:rPr>
              <a:t>。</a:t>
            </a:r>
            <a:endParaRPr lang="zh-CN" altLang="en-US" sz="2000" dirty="0">
              <a:latin typeface="思源黑体 CN" panose="020B0800000000000000" charset="-122"/>
              <a:ea typeface="思源黑体 CN" panose="020B0800000000000000" charset="-122"/>
              <a:cs typeface="思源黑体 CN" panose="020B0800000000000000" charset="-122"/>
            </a:endParaRPr>
          </a:p>
          <a:p>
            <a:pPr marL="342900" indent="-342900">
              <a:lnSpc>
                <a:spcPct val="250000"/>
              </a:lnSpc>
              <a:buFont typeface="Arial" panose="020B0604020202090204"/>
              <a:buChar char="•"/>
            </a:pPr>
            <a:r>
              <a:rPr lang="zh-CN" altLang="en-US" sz="2000" dirty="0">
                <a:latin typeface="思源黑体 CN" panose="020B0800000000000000" charset="-122"/>
                <a:ea typeface="思源黑体 CN" panose="020B0800000000000000" charset="-122"/>
                <a:cs typeface="思源黑体 CN" panose="020B0800000000000000" charset="-122"/>
                <a:sym typeface="+mn-ea"/>
              </a:rPr>
              <a:t>关系数据库系统应该保证输入的值符合其规定的数据类型</a:t>
            </a:r>
            <a:r>
              <a:rPr lang="en-US" altLang="zh-CN" sz="2000" dirty="0">
                <a:latin typeface="思源黑体 CN" panose="020B0800000000000000" charset="-122"/>
                <a:ea typeface="思源黑体 CN" panose="020B0800000000000000" charset="-122"/>
                <a:cs typeface="思源黑体 CN" panose="020B0800000000000000" charset="-122"/>
                <a:sym typeface="+mn-ea"/>
              </a:rPr>
              <a:t>,</a:t>
            </a:r>
            <a:r>
              <a:rPr lang="zh-CN" altLang="en-US" sz="2000" dirty="0">
                <a:latin typeface="思源黑体 CN" panose="020B0800000000000000" charset="-122"/>
                <a:ea typeface="思源黑体 CN" panose="020B0800000000000000" charset="-122"/>
                <a:cs typeface="思源黑体 CN" panose="020B0800000000000000" charset="-122"/>
                <a:sym typeface="+mn-ea"/>
              </a:rPr>
              <a:t>并保证值在系统支持的范围内</a:t>
            </a:r>
            <a:r>
              <a:rPr lang="zh-CN" altLang="en-US" sz="2000" dirty="0" smtClean="0">
                <a:latin typeface="思源黑体 CN" panose="020B0800000000000000" charset="-122"/>
                <a:ea typeface="思源黑体 CN" panose="020B0800000000000000" charset="-122"/>
                <a:cs typeface="思源黑体 CN" panose="020B0800000000000000" charset="-122"/>
                <a:sym typeface="+mn-ea"/>
              </a:rPr>
              <a:t>。</a:t>
            </a:r>
            <a:endParaRPr lang="zh-CN" altLang="en-US" sz="2000" dirty="0">
              <a:latin typeface="思源黑体 CN" panose="020B0800000000000000" charset="-122"/>
              <a:ea typeface="思源黑体 CN" panose="020B0800000000000000" charset="-122"/>
              <a:cs typeface="思源黑体 CN" panose="020B0800000000000000" charset="-122"/>
            </a:endParaRPr>
          </a:p>
          <a:p>
            <a:pPr marL="342900" indent="-342900">
              <a:lnSpc>
                <a:spcPct val="250000"/>
              </a:lnSpc>
              <a:buFont typeface="Arial" panose="020B0604020202090204"/>
              <a:buChar char="•"/>
            </a:pPr>
            <a:r>
              <a:rPr lang="zh-CN" altLang="en-US" sz="2000" dirty="0">
                <a:latin typeface="思源黑体 CN" panose="020B0800000000000000" charset="-122"/>
                <a:ea typeface="思源黑体 CN" panose="020B0800000000000000" charset="-122"/>
                <a:cs typeface="思源黑体 CN" panose="020B0800000000000000" charset="-122"/>
                <a:sym typeface="+mn-ea"/>
              </a:rPr>
              <a:t>关系数据库系统都支持 </a:t>
            </a:r>
            <a:r>
              <a:rPr lang="en-US" altLang="zh-CN" sz="2000" dirty="0">
                <a:latin typeface="思源黑体 CN" panose="020B0800000000000000" charset="-122"/>
                <a:ea typeface="思源黑体 CN" panose="020B0800000000000000" charset="-122"/>
                <a:cs typeface="思源黑体 CN" panose="020B0800000000000000" charset="-122"/>
                <a:sym typeface="+mn-ea"/>
              </a:rPr>
              <a:t>3 </a:t>
            </a:r>
            <a:r>
              <a:rPr lang="zh-CN" altLang="en-US" sz="2000" dirty="0">
                <a:latin typeface="思源黑体 CN" panose="020B0800000000000000" charset="-122"/>
                <a:ea typeface="思源黑体 CN" panose="020B0800000000000000" charset="-122"/>
                <a:cs typeface="思源黑体 CN" panose="020B0800000000000000" charset="-122"/>
                <a:sym typeface="+mn-ea"/>
              </a:rPr>
              <a:t>种完整性</a:t>
            </a:r>
            <a:r>
              <a:rPr lang="en-US" altLang="zh-CN" sz="2000" dirty="0">
                <a:latin typeface="思源黑体 CN" panose="020B0800000000000000" charset="-122"/>
                <a:ea typeface="思源黑体 CN" panose="020B0800000000000000" charset="-122"/>
                <a:cs typeface="思源黑体 CN" panose="020B0800000000000000" charset="-122"/>
                <a:sym typeface="+mn-ea"/>
              </a:rPr>
              <a:t>:</a:t>
            </a:r>
            <a:r>
              <a:rPr lang="zh-CN" altLang="en-US" sz="2000" dirty="0">
                <a:solidFill>
                  <a:srgbClr val="FF6600"/>
                </a:solidFill>
                <a:latin typeface="思源黑体 CN" panose="020B0800000000000000" charset="-122"/>
                <a:ea typeface="思源黑体 CN" panose="020B0800000000000000" charset="-122"/>
                <a:cs typeface="思源黑体 CN" panose="020B0800000000000000" charset="-122"/>
                <a:sym typeface="+mn-ea"/>
              </a:rPr>
              <a:t>域约束</a:t>
            </a:r>
            <a:r>
              <a:rPr lang="zh-CN" altLang="en-US" sz="2000" dirty="0">
                <a:latin typeface="思源黑体 CN" panose="020B0800000000000000" charset="-122"/>
                <a:ea typeface="思源黑体 CN" panose="020B0800000000000000" charset="-122"/>
                <a:cs typeface="思源黑体 CN" panose="020B0800000000000000" charset="-122"/>
                <a:sym typeface="+mn-ea"/>
              </a:rPr>
              <a:t>、</a:t>
            </a:r>
            <a:r>
              <a:rPr lang="zh-CN" altLang="en-US" sz="2000" dirty="0">
                <a:solidFill>
                  <a:srgbClr val="FF6600"/>
                </a:solidFill>
                <a:latin typeface="思源黑体 CN" panose="020B0800000000000000" charset="-122"/>
                <a:ea typeface="思源黑体 CN" panose="020B0800000000000000" charset="-122"/>
                <a:cs typeface="思源黑体 CN" panose="020B0800000000000000" charset="-122"/>
                <a:sym typeface="+mn-ea"/>
              </a:rPr>
              <a:t>实体完</a:t>
            </a:r>
            <a:r>
              <a:rPr lang="zh-CN" altLang="en-US" sz="2000" dirty="0" smtClean="0">
                <a:solidFill>
                  <a:srgbClr val="FF6600"/>
                </a:solidFill>
                <a:latin typeface="思源黑体 CN" panose="020B0800000000000000" charset="-122"/>
                <a:ea typeface="思源黑体 CN" panose="020B0800000000000000" charset="-122"/>
                <a:cs typeface="思源黑体 CN" panose="020B0800000000000000" charset="-122"/>
                <a:sym typeface="+mn-ea"/>
              </a:rPr>
              <a:t>整性约束</a:t>
            </a:r>
            <a:r>
              <a:rPr lang="zh-CN" altLang="en-US" sz="2000" dirty="0" smtClean="0">
                <a:latin typeface="思源黑体 CN" panose="020B0800000000000000" charset="-122"/>
                <a:ea typeface="思源黑体 CN" panose="020B0800000000000000" charset="-122"/>
                <a:cs typeface="思源黑体 CN" panose="020B0800000000000000" charset="-122"/>
                <a:sym typeface="+mn-ea"/>
              </a:rPr>
              <a:t>和</a:t>
            </a:r>
            <a:r>
              <a:rPr lang="zh-CN" altLang="en-US" sz="2000" dirty="0" smtClean="0">
                <a:solidFill>
                  <a:srgbClr val="FF6600"/>
                </a:solidFill>
                <a:latin typeface="思源黑体 CN" panose="020B0800000000000000" charset="-122"/>
                <a:ea typeface="思源黑体 CN" panose="020B0800000000000000" charset="-122"/>
                <a:cs typeface="思源黑体 CN" panose="020B0800000000000000" charset="-122"/>
                <a:sym typeface="+mn-ea"/>
              </a:rPr>
              <a:t>关联</a:t>
            </a:r>
            <a:r>
              <a:rPr lang="zh-CN" altLang="en-US" sz="2000" dirty="0">
                <a:solidFill>
                  <a:srgbClr val="FF6600"/>
                </a:solidFill>
                <a:latin typeface="思源黑体 CN" panose="020B0800000000000000" charset="-122"/>
                <a:ea typeface="思源黑体 CN" panose="020B0800000000000000" charset="-122"/>
                <a:cs typeface="思源黑体 CN" panose="020B0800000000000000" charset="-122"/>
                <a:sym typeface="+mn-ea"/>
              </a:rPr>
              <a:t>完整性约束</a:t>
            </a:r>
            <a:endParaRPr lang="zh-CN" altLang="en-US" sz="2000" dirty="0">
              <a:latin typeface="思源黑体 CN" panose="020B0800000000000000" charset="-122"/>
              <a:ea typeface="思源黑体 CN" panose="020B0800000000000000" charset="-122"/>
              <a:cs typeface="思源黑体 CN" panose="020B0800000000000000" charset="-122"/>
            </a:endParaRPr>
          </a:p>
        </p:txBody>
      </p:sp>
      <p:sp>
        <p:nvSpPr>
          <p:cNvPr id="70" name="标题 1"/>
          <p:cNvSpPr txBox="1"/>
          <p:nvPr/>
        </p:nvSpPr>
        <p:spPr>
          <a:xfrm>
            <a:off x="648638" y="5054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rPr>
              <a:t>安全保密设计</a:t>
            </a:r>
            <a:endPar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endParaRPr>
          </a:p>
        </p:txBody>
      </p:sp>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
        <p:nvSpPr>
          <p:cNvPr id="70" name="标题 1"/>
          <p:cNvSpPr txBox="1"/>
          <p:nvPr/>
        </p:nvSpPr>
        <p:spPr>
          <a:xfrm>
            <a:off x="618158" y="4927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rPr>
              <a:t>小结</a:t>
            </a:r>
            <a:endPar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endParaRPr>
          </a:p>
        </p:txBody>
      </p:sp>
      <p:sp>
        <p:nvSpPr>
          <p:cNvPr id="3" name="文本框 2"/>
          <p:cNvSpPr txBox="1"/>
          <p:nvPr/>
        </p:nvSpPr>
        <p:spPr>
          <a:xfrm>
            <a:off x="864235" y="1204595"/>
            <a:ext cx="10056495" cy="860425"/>
          </a:xfrm>
          <a:prstGeom prst="rect">
            <a:avLst/>
          </a:prstGeom>
          <a:noFill/>
        </p:spPr>
        <p:txBody>
          <a:bodyPr wrap="square" rtlCol="0" anchor="t">
            <a:spAutoFit/>
          </a:bodyPr>
          <a:p>
            <a:pPr marL="0" lvl="6">
              <a:lnSpc>
                <a:spcPct val="250000"/>
              </a:lnSpc>
            </a:pPr>
            <a:r>
              <a:rPr lang="en-US" altLang="zh-CN" sz="2000" dirty="0" smtClean="0">
                <a:latin typeface="思源黑体 CN" panose="020B0800000000000000" charset="-122"/>
                <a:ea typeface="思源黑体 CN" panose="020B0800000000000000" charset="-122"/>
                <a:cs typeface="思源黑体 CN" panose="020B0800000000000000" charset="-122"/>
                <a:sym typeface="+mn-ea"/>
              </a:rPr>
              <a:t>         </a:t>
            </a:r>
            <a:r>
              <a:rPr lang="zh-CN" altLang="en-US" sz="2000" dirty="0" smtClean="0">
                <a:latin typeface="思源黑体 CN" panose="020B0800000000000000" charset="-122"/>
                <a:ea typeface="思源黑体 CN" panose="020B0800000000000000" charset="-122"/>
                <a:cs typeface="思源黑体 CN" panose="020B0800000000000000" charset="-122"/>
                <a:sym typeface="+mn-ea"/>
              </a:rPr>
              <a:t>通过本节学习我们了解项目的数据库设计流程，以及</a:t>
            </a:r>
            <a:r>
              <a:rPr lang="en-US" altLang="zh-CN" sz="2000" dirty="0" smtClean="0">
                <a:latin typeface="思源黑体 CN" panose="020B0800000000000000" charset="-122"/>
                <a:ea typeface="思源黑体 CN" panose="020B0800000000000000" charset="-122"/>
                <a:cs typeface="思源黑体 CN" panose="020B0800000000000000" charset="-122"/>
                <a:sym typeface="+mn-ea"/>
              </a:rPr>
              <a:t>E-R</a:t>
            </a:r>
            <a:r>
              <a:rPr lang="zh-CN" altLang="en-US" sz="2000" dirty="0" smtClean="0">
                <a:latin typeface="思源黑体 CN" panose="020B0800000000000000" charset="-122"/>
                <a:ea typeface="思源黑体 CN" panose="020B0800000000000000" charset="-122"/>
                <a:cs typeface="思源黑体 CN" panose="020B0800000000000000" charset="-122"/>
                <a:sym typeface="+mn-ea"/>
              </a:rPr>
              <a:t>图绘制和数据表结构的建立</a:t>
            </a:r>
            <a:r>
              <a:rPr lang="en-US" altLang="en-US" sz="2000" dirty="0" smtClean="0">
                <a:latin typeface="思源黑体 CN" panose="020B0800000000000000" charset="-122"/>
                <a:ea typeface="思源黑体 CN" panose="020B0800000000000000" charset="-122"/>
                <a:cs typeface="思源黑体 CN" panose="020B0800000000000000" charset="-122"/>
                <a:sym typeface="+mn-ea"/>
              </a:rPr>
              <a:t>。</a:t>
            </a:r>
            <a:endParaRPr lang="zh-CN" altLang="en-US" sz="2000">
              <a:latin typeface="思源黑体 CN" panose="020B0800000000000000" charset="-122"/>
              <a:ea typeface="思源黑体 CN" panose="020B0800000000000000" charset="-122"/>
              <a:cs typeface="思源黑体 CN" panose="020B0800000000000000" charset="-122"/>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
        <p:nvSpPr>
          <p:cNvPr id="6" name="文本框 5"/>
          <p:cNvSpPr txBox="1"/>
          <p:nvPr/>
        </p:nvSpPr>
        <p:spPr>
          <a:xfrm>
            <a:off x="1055370" y="3175600"/>
            <a:ext cx="10081260" cy="506730"/>
          </a:xfrm>
          <a:prstGeom prst="rect">
            <a:avLst/>
          </a:prstGeom>
          <a:noFill/>
        </p:spPr>
        <p:txBody>
          <a:bodyPr wrap="square" rtlCol="0" anchor="ctr">
            <a:spAutoFit/>
          </a:bodyPr>
          <a:lstStyle/>
          <a:p>
            <a:pPr algn="ctr">
              <a:lnSpc>
                <a:spcPct val="150000"/>
              </a:lnSpc>
            </a:pPr>
            <a:r>
              <a:rPr kumimoji="1" lang="en-US" altLang="zh-CN"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rPr>
              <a:t>Next</a:t>
            </a:r>
            <a:r>
              <a:rPr kumimoji="1" lang="zh-CN" altLang="en-US"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rPr>
              <a:t>：课时</a:t>
            </a:r>
            <a:r>
              <a:rPr kumimoji="1" lang="en-US" altLang="zh-CN"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rPr>
              <a:t>03《</a:t>
            </a:r>
            <a:r>
              <a:rPr kumimoji="1" lang="zh-CN" altLang="en-US"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rPr>
              <a:t>项目架构的程序设计</a:t>
            </a:r>
            <a:r>
              <a:rPr kumimoji="1" lang="en-US" altLang="zh-CN"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rPr>
              <a:t>》</a:t>
            </a:r>
            <a:endParaRPr kumimoji="1" lang="zh-CN" altLang="en-US"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endParaRPr>
          </a:p>
        </p:txBody>
      </p:sp>
      <p:pic>
        <p:nvPicPr>
          <p:cNvPr id="11" name="图片 10"/>
          <p:cNvPicPr>
            <a:picLocks noChangeAspect="1"/>
          </p:cNvPicPr>
          <p:nvPr/>
        </p:nvPicPr>
        <p:blipFill>
          <a:blip r:embed="rId2"/>
          <a:stretch>
            <a:fillRect/>
          </a:stretch>
        </p:blipFill>
        <p:spPr>
          <a:xfrm>
            <a:off x="10531878" y="575966"/>
            <a:ext cx="1122971" cy="400461"/>
          </a:xfrm>
          <a:prstGeom prst="rect">
            <a:avLst/>
          </a:prstGeom>
        </p:spPr>
      </p:pic>
    </p:spTree>
  </p:cSld>
  <p:clrMapOvr>
    <a:masterClrMapping/>
  </p:clrMapOvr>
  <p:transition>
    <p:fade/>
  </p:transition>
</p:sld>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Gallery</Template>
  <TotalTime>0</TotalTime>
  <Words>815</Words>
  <Application>WPS 文字</Application>
  <PresentationFormat>宽屏</PresentationFormat>
  <Paragraphs>53</Paragraphs>
  <Slides>10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10</vt:i4>
      </vt:variant>
    </vt:vector>
  </HeadingPairs>
  <TitlesOfParts>
    <vt:vector size="27" baseType="lpstr">
      <vt:lpstr>Arial</vt:lpstr>
      <vt:lpstr>方正书宋_GBK</vt:lpstr>
      <vt:lpstr>Wingdings</vt:lpstr>
      <vt:lpstr>微软雅黑</vt:lpstr>
      <vt:lpstr>思源黑体 CN</vt:lpstr>
      <vt:lpstr>Arial</vt:lpstr>
      <vt:lpstr>宋体</vt:lpstr>
      <vt:lpstr>Arial Unicode MS</vt:lpstr>
      <vt:lpstr>DengXian</vt:lpstr>
      <vt:lpstr>DengXian Light</vt:lpstr>
      <vt:lpstr>汉仪书宋二KW</vt:lpstr>
      <vt:lpstr>Times New Roman</vt:lpstr>
      <vt:lpstr>小米兰亭</vt:lpstr>
      <vt:lpstr>儷宋 Pro</vt:lpstr>
      <vt:lpstr>Wingdings</vt:lpstr>
      <vt:lpstr>宋体-简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主标题</dc:title>
  <dc:creator>Office</dc:creator>
  <cp:lastModifiedBy>zhangtao</cp:lastModifiedBy>
  <cp:revision>217</cp:revision>
  <dcterms:created xsi:type="dcterms:W3CDTF">2020-07-25T08:20:07Z</dcterms:created>
  <dcterms:modified xsi:type="dcterms:W3CDTF">2020-07-25T08:20:07Z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2052-2.1.0.3383</vt:lpwstr>
  </property>
</Properties>
</file>