
<file path=[Content_Types].xml><?xml version="1.0" encoding="utf-8"?>
<Types xmlns="http://schemas.openxmlformats.org/package/2006/content-types">
  <Default Extension="jpeg" ContentType="image/jpe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76" r:id="rId3"/>
    <p:sldId id="273" r:id="rId4"/>
    <p:sldId id="422" r:id="rId5"/>
    <p:sldId id="423" r:id="rId6"/>
    <p:sldId id="424" r:id="rId7"/>
    <p:sldId id="425" r:id="rId8"/>
    <p:sldId id="426" r:id="rId9"/>
    <p:sldId id="282" r:id="rId10"/>
    <p:sldId id="270" r:id="rId11"/>
    <p:sldId id="260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6666"/>
    <a:srgbClr val="3F434C"/>
    <a:srgbClr val="12A983"/>
    <a:srgbClr val="989898"/>
    <a:srgbClr val="FAC445"/>
    <a:srgbClr val="333333"/>
    <a:srgbClr val="99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12" autoAdjust="0"/>
    <p:restoredTop sz="94807"/>
  </p:normalViewPr>
  <p:slideViewPr>
    <p:cSldViewPr snapToGrid="0" snapToObjects="1">
      <p:cViewPr varScale="1">
        <p:scale>
          <a:sx n="46" d="100"/>
          <a:sy n="46" d="100"/>
        </p:scale>
        <p:origin x="42" y="13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handoutMaster" Target="handoutMasters/handoutMaster1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思源黑体 CN" panose="020B0800000000000000" charset="-122"/>
                <a:ea typeface="思源黑体 CN" panose="020B0800000000000000" charset="-122"/>
              </a:defRPr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思源黑体 CN" panose="020B0800000000000000" charset="-122"/>
                <a:ea typeface="思源黑体 CN" panose="020B0800000000000000" charset="-122"/>
              </a:defRPr>
            </a:lvl1pPr>
          </a:lstStyle>
          <a:p>
            <a:fld id="{7E76729D-0BB7-FA40-9FA0-64EA75DC88FD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思源黑体 CN" panose="020B0800000000000000" charset="-122"/>
                <a:ea typeface="思源黑体 CN" panose="020B0800000000000000" charset="-122"/>
              </a:defRPr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思源黑体 CN" panose="020B0800000000000000" charset="-122"/>
                <a:ea typeface="思源黑体 CN" panose="020B0800000000000000" charset="-122"/>
              </a:defRPr>
            </a:lvl1pPr>
          </a:lstStyle>
          <a:p>
            <a:fld id="{76F5AC08-EFCB-B74E-9434-146891C2FE1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思源黑体 CN" panose="020B0800000000000000" charset="-122"/>
        <a:ea typeface="思源黑体 CN" panose="020B0800000000000000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思源黑体 CN" panose="020B0800000000000000" charset="-122"/>
        <a:ea typeface="思源黑体 CN" panose="020B0800000000000000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思源黑体 CN" panose="020B0800000000000000" charset="-122"/>
        <a:ea typeface="思源黑体 CN" panose="020B0800000000000000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思源黑体 CN" panose="020B0800000000000000" charset="-122"/>
        <a:ea typeface="思源黑体 CN" panose="020B0800000000000000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思源黑体 CN" panose="020B0800000000000000" charset="-122"/>
        <a:ea typeface="思源黑体 CN" panose="020B0800000000000000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3"/>
          <p:cNvSpPr/>
          <p:nvPr userDrawn="1"/>
        </p:nvSpPr>
        <p:spPr>
          <a:xfrm flipH="1">
            <a:off x="537151" y="298068"/>
            <a:ext cx="1" cy="871539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  <a:bevel/>
          </a:ln>
          <a:ln w="38100">
            <a:solidFill>
              <a:schemeClr val="bg2">
                <a:lumMod val="25000"/>
              </a:schemeClr>
            </a:solidFill>
            <a:bevel/>
          </a:ln>
        </p:spPr>
        <p:txBody>
          <a:bodyPr lIns="45718" tIns="45718" rIns="45718" bIns="45718"/>
          <a:lstStyle>
            <a:lvl1pPr marL="0" marR="0" indent="0" algn="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200" b="0" i="0" u="none" strike="noStrike" cap="none" spc="0" baseline="0">
                <a:ln>
                  <a:noFill/>
                </a:ln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1pPr>
            <a:lvl2pPr marL="0" marR="0" indent="0" algn="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200" b="0" i="0" u="none" strike="noStrike" cap="none" spc="0" baseline="0">
                <a:ln>
                  <a:noFill/>
                </a:ln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2pPr>
            <a:lvl3pPr marL="0" marR="0" indent="0" algn="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200" b="0" i="0" u="none" strike="noStrike" cap="none" spc="0" baseline="0">
                <a:ln>
                  <a:noFill/>
                </a:ln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3pPr>
            <a:lvl4pPr marL="0" marR="0" indent="0" algn="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200" b="0" i="0" u="none" strike="noStrike" cap="none" spc="0" baseline="0">
                <a:ln>
                  <a:noFill/>
                </a:ln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4pPr>
            <a:lvl5pPr marL="0" marR="0" indent="0" algn="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200" b="0" i="0" u="none" strike="noStrike" cap="none" spc="0" baseline="0">
                <a:ln>
                  <a:noFill/>
                </a:ln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5pPr>
            <a:lvl6pPr marL="0" marR="0" indent="0" algn="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200" b="0" i="0" u="none" strike="noStrike" cap="none" spc="0" baseline="0">
                <a:ln>
                  <a:noFill/>
                </a:ln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6pPr>
            <a:lvl7pPr marL="0" marR="0" indent="0" algn="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200" b="0" i="0" u="none" strike="noStrike" cap="none" spc="0" baseline="0">
                <a:ln>
                  <a:noFill/>
                </a:ln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7pPr>
            <a:lvl8pPr marL="0" marR="0" indent="0" algn="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200" b="0" i="0" u="none" strike="noStrike" cap="none" spc="0" baseline="0">
                <a:ln>
                  <a:noFill/>
                </a:ln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8pPr>
            <a:lvl9pPr marL="0" marR="0" indent="0" algn="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200" b="0" i="0" u="none" strike="noStrike" cap="none" spc="0" baseline="0">
                <a:ln>
                  <a:noFill/>
                </a:ln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9pPr>
          </a:lstStyle>
          <a:p>
            <a:endParaRPr>
              <a:latin typeface="思源黑体 CN" panose="020B0800000000000000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0528300" y="571500"/>
            <a:ext cx="1123200" cy="4011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ransition>
    <p:fad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hemeOverride" Target="../theme/themeOverride1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hemeOverride" Target="../theme/themeOverride3.xml"/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jpeg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6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hemeOverride" Target="../theme/themeOverride2.xml"/><Relationship Id="rId2" Type="http://schemas.openxmlformats.org/officeDocument/2006/relationships/image" Target="../media/image7.emf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0850" y="6378575"/>
            <a:ext cx="8750300" cy="2286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32741" y="392086"/>
            <a:ext cx="1689100" cy="876300"/>
          </a:xfrm>
          <a:prstGeom prst="rect">
            <a:avLst/>
          </a:prstGeom>
        </p:spPr>
      </p:pic>
      <p:sp>
        <p:nvSpPr>
          <p:cNvPr id="21" name="标题 1"/>
          <p:cNvSpPr txBox="1"/>
          <p:nvPr/>
        </p:nvSpPr>
        <p:spPr>
          <a:xfrm>
            <a:off x="1291590" y="2508885"/>
            <a:ext cx="9767570" cy="116522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zh-CN" altLang="en-US" sz="4000" spc="300" dirty="0" err="1">
                <a:solidFill>
                  <a:schemeClr val="bg1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课时</a:t>
            </a:r>
            <a:r>
              <a:rPr kumimoji="1" lang="en-US" altLang="zh-CN" sz="4000" spc="300" dirty="0" err="1">
                <a:solidFill>
                  <a:schemeClr val="bg1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05</a:t>
            </a:r>
            <a:r>
              <a:rPr kumimoji="1" lang="zh-CN" altLang="en-US" sz="4000" spc="300" dirty="0" err="1">
                <a:solidFill>
                  <a:schemeClr val="bg1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：项目实战之后台员工信息管理</a:t>
            </a:r>
            <a:endParaRPr kumimoji="1" lang="zh-CN" altLang="en-US" sz="4000" spc="300" dirty="0" err="1">
              <a:solidFill>
                <a:schemeClr val="bg1"/>
              </a:solidFill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0850" y="6378575"/>
            <a:ext cx="8750300" cy="2286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409" y="1727921"/>
            <a:ext cx="1915453" cy="1915453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20850" y="6378575"/>
            <a:ext cx="8750300" cy="228600"/>
          </a:xfrm>
          <a:prstGeom prst="rect">
            <a:avLst/>
          </a:prstGeom>
        </p:spPr>
      </p:pic>
      <p:sp>
        <p:nvSpPr>
          <p:cNvPr id="70" name="标题 1"/>
          <p:cNvSpPr txBox="1"/>
          <p:nvPr/>
        </p:nvSpPr>
        <p:spPr>
          <a:xfrm>
            <a:off x="618158" y="492722"/>
            <a:ext cx="8154758" cy="5182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sz="2400" b="1" dirty="0">
                <a:solidFill>
                  <a:srgbClr val="3F434C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目录</a:t>
            </a:r>
            <a:endParaRPr kumimoji="1" lang="zh-CN" altLang="en-US" sz="2400" b="1" dirty="0">
              <a:solidFill>
                <a:srgbClr val="3F434C"/>
              </a:solidFill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  <a:sym typeface="+mn-ea"/>
            </a:endParaRPr>
          </a:p>
        </p:txBody>
      </p:sp>
      <p:sp>
        <p:nvSpPr>
          <p:cNvPr id="5" name="副标题 2"/>
          <p:cNvSpPr txBox="1"/>
          <p:nvPr/>
        </p:nvSpPr>
        <p:spPr>
          <a:xfrm>
            <a:off x="7059930" y="1449705"/>
            <a:ext cx="3933825" cy="4123690"/>
          </a:xfrm>
          <a:prstGeom prst="rect">
            <a:avLst/>
          </a:prstGeom>
        </p:spPr>
        <p:txBody>
          <a:bodyPr vert="horz" lIns="91440" tIns="36000" rIns="91440" bIns="3600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200000"/>
              </a:lnSpc>
              <a:buAutoNum type="arabicPeriod"/>
            </a:pPr>
            <a:r>
              <a:rPr lang="zh-CN" altLang="en-US" sz="2000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员工信息数据表</a:t>
            </a:r>
            <a:endParaRPr lang="zh-CN" altLang="en-US" sz="2000" dirty="0" smtClean="0"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  <a:p>
            <a:pPr marL="457200" indent="-457200">
              <a:lnSpc>
                <a:spcPct val="200000"/>
              </a:lnSpc>
              <a:buAutoNum type="arabicPeriod"/>
            </a:pPr>
            <a:r>
              <a:rPr lang="zh-TW" altLang="en-US" sz="2000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定义模型</a:t>
            </a:r>
            <a:r>
              <a:rPr lang="en-US" altLang="zh-TW" sz="2000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Model</a:t>
            </a:r>
            <a:r>
              <a:rPr lang="zh-TW" altLang="en-US" sz="2000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类</a:t>
            </a:r>
            <a:endParaRPr lang="zh-TW" altLang="en-US" sz="2000" dirty="0" smtClean="0"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  <a:p>
            <a:pPr marL="457200" indent="-457200">
              <a:lnSpc>
                <a:spcPct val="200000"/>
              </a:lnSpc>
              <a:buAutoNum type="arabicPeriod"/>
            </a:pPr>
            <a:r>
              <a:rPr lang="zh-TW" altLang="en-US" sz="2000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项目</a:t>
            </a:r>
            <a:r>
              <a:rPr lang="en-US" altLang="zh-TW" sz="2000" dirty="0" err="1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urls</a:t>
            </a:r>
            <a:r>
              <a:rPr lang="zh-TW" altLang="en-US" sz="2000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路由信息</a:t>
            </a:r>
            <a:r>
              <a:rPr lang="zh-TW" altLang="en-US" sz="2000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配置</a:t>
            </a:r>
            <a:endParaRPr lang="zh-TW" altLang="en-US" sz="2000" dirty="0" smtClean="0"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  <a:p>
            <a:pPr marL="457200" indent="-457200">
              <a:lnSpc>
                <a:spcPct val="200000"/>
              </a:lnSpc>
              <a:buAutoNum type="arabicPeriod"/>
            </a:pPr>
            <a:r>
              <a:rPr lang="zh-TW" altLang="en-US" sz="2000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编辑视图文</a:t>
            </a:r>
            <a:r>
              <a:rPr lang="zh-TW" altLang="en-US" sz="2000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件</a:t>
            </a:r>
            <a:endParaRPr lang="zh-TW" altLang="en-US" sz="2000" dirty="0" smtClean="0"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  <a:p>
            <a:pPr marL="457200" indent="-457200">
              <a:lnSpc>
                <a:spcPct val="200000"/>
              </a:lnSpc>
              <a:buAutoNum type="arabicPeriod"/>
            </a:pPr>
            <a:r>
              <a:rPr lang="zh-TW" altLang="en-US" sz="2000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编写模板</a:t>
            </a:r>
            <a:r>
              <a:rPr lang="zh-TW" altLang="en-US" sz="2000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文件</a:t>
            </a:r>
            <a:endParaRPr kumimoji="1" lang="zh-CN" altLang="en-US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  <a:sym typeface="+mn-ea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050170" y="1959815"/>
            <a:ext cx="5261828" cy="3314700"/>
            <a:chOff x="1118625" y="1925828"/>
            <a:chExt cx="5261828" cy="331470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7" name="í$ľïḍê"/>
            <p:cNvSpPr/>
            <p:nvPr/>
          </p:nvSpPr>
          <p:spPr bwMode="auto">
            <a:xfrm rot="21354868">
              <a:off x="1497057" y="1925828"/>
              <a:ext cx="4883396" cy="3276600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58000"/>
              </a:schemeClr>
            </a:solidFill>
            <a:ln w="19050">
              <a:noFill/>
              <a:round/>
            </a:ln>
            <a:ln w="19050">
              <a:noFill/>
              <a:round/>
            </a:ln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>
                <a:latin typeface="思源黑体 CN" panose="020B0800000000000000" charset="-122"/>
              </a:endParaRPr>
            </a:p>
          </p:txBody>
        </p:sp>
        <p:sp>
          <p:nvSpPr>
            <p:cNvPr id="8" name="îşḷiḑe"/>
            <p:cNvSpPr/>
            <p:nvPr/>
          </p:nvSpPr>
          <p:spPr bwMode="auto">
            <a:xfrm rot="440486">
              <a:off x="1128756" y="1963928"/>
              <a:ext cx="4883396" cy="32766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noFill/>
              <a:round/>
            </a:ln>
            <a:ln w="19050">
              <a:noFill/>
              <a:round/>
            </a:ln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>
                <a:latin typeface="思源黑体 CN" panose="020B0800000000000000" charset="-122"/>
              </a:endParaRPr>
            </a:p>
          </p:txBody>
        </p:sp>
        <p:sp>
          <p:nvSpPr>
            <p:cNvPr id="10" name="îṣ1íḓè"/>
            <p:cNvSpPr/>
            <p:nvPr/>
          </p:nvSpPr>
          <p:spPr>
            <a:xfrm>
              <a:off x="1118625" y="1963928"/>
              <a:ext cx="4893525" cy="3245093"/>
            </a:xfrm>
            <a:prstGeom prst="rect">
              <a:avLst/>
            </a:prstGeom>
            <a:blipFill>
              <a:blip r:embed="rId2"/>
              <a:srcRect/>
              <a:stretch>
                <a:fillRect l="-8969" r="-8923"/>
              </a:stretch>
            </a:blipFill>
            <a:ln w="12700" cap="flat" cmpd="sng" algn="ctr">
              <a:noFill/>
              <a:prstDash val="solid"/>
              <a:miter lim="800000"/>
            </a:ln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D1DADD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>
                <a:latin typeface="思源黑体 CN" panose="020B0800000000000000" charset="-122"/>
              </a:endParaRPr>
            </a:p>
          </p:txBody>
        </p:sp>
        <p:sp>
          <p:nvSpPr>
            <p:cNvPr id="11" name="íśḷiḋé"/>
            <p:cNvSpPr/>
            <p:nvPr/>
          </p:nvSpPr>
          <p:spPr>
            <a:xfrm>
              <a:off x="4635016" y="2270080"/>
              <a:ext cx="1384995" cy="1930463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</p:spPr>
          <p:txBody>
            <a:bodyPr vert="eaVert" wrap="square" lIns="91440" tIns="45720" rIns="91440" bIns="45720">
              <a:normAutofit fontScale="47500" lnSpcReduction="20000"/>
            </a:bodyPr>
            <a:lstStyle/>
            <a:p>
              <a:pPr algn="ctr"/>
              <a:br>
                <a:rPr lang="zh-CN" altLang="en-US" sz="6000" b="1" dirty="0">
                  <a:solidFill>
                    <a:schemeClr val="tx1">
                      <a:lumMod val="60000"/>
                      <a:lumOff val="40000"/>
                    </a:schemeClr>
                  </a:solidFill>
                  <a:latin typeface="思源黑体 CN" panose="020B0800000000000000" charset="-122"/>
                  <a:ea typeface="思源黑体 CN" panose="020B0800000000000000" charset="-122"/>
                </a:rPr>
              </a:br>
              <a:r>
                <a:rPr lang="en-US" altLang="zh-CN" sz="6000" b="1" dirty="0">
                  <a:solidFill>
                    <a:schemeClr val="tx1">
                      <a:lumMod val="60000"/>
                      <a:lumOff val="40000"/>
                    </a:schemeClr>
                  </a:solidFill>
                  <a:latin typeface="Arial" panose="020B0604020202090204" pitchFamily="34" charset="0"/>
                  <a:ea typeface="思源黑体 CN" panose="020B0800000000000000" charset="-122"/>
                  <a:cs typeface="Arial" panose="020B0604020202090204" pitchFamily="34" charset="0"/>
                </a:rPr>
                <a:t>CONTENT</a:t>
              </a:r>
              <a:endParaRPr lang="en-US" altLang="zh-CN" sz="6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Arial" panose="020B0604020202090204" pitchFamily="34" charset="0"/>
                <a:ea typeface="思源黑体 CN" panose="020B0800000000000000" charset="-122"/>
                <a:cs typeface="Arial" panose="020B0604020202090204" pitchFamily="34" charset="0"/>
              </a:endParaRPr>
            </a:p>
          </p:txBody>
        </p:sp>
      </p:grp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标题 1"/>
          <p:cNvSpPr txBox="1"/>
          <p:nvPr/>
        </p:nvSpPr>
        <p:spPr>
          <a:xfrm>
            <a:off x="648638" y="505422"/>
            <a:ext cx="8154758" cy="5182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员工信息数据表</a:t>
            </a:r>
            <a:endParaRPr kumimoji="1" lang="zh-CN" altLang="en-US" sz="2400" dirty="0">
              <a:solidFill>
                <a:srgbClr val="3F434C"/>
              </a:solidFill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  <a:sym typeface="+mn-ea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20850" y="6378575"/>
            <a:ext cx="8750300" cy="228600"/>
          </a:xfrm>
          <a:prstGeom prst="rect">
            <a:avLst/>
          </a:prstGeom>
        </p:spPr>
      </p:pic>
      <p:pic>
        <p:nvPicPr>
          <p:cNvPr id="3" name="图片 2" descr="截屏2020-07-25下午5.59.3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220" y="1848485"/>
            <a:ext cx="10738485" cy="245491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31875" y="1141730"/>
            <a:ext cx="10128250" cy="31692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50000"/>
              </a:lnSpc>
              <a:buFont typeface="Arial" panose="020B0604020202090204"/>
              <a:buChar char="•"/>
            </a:pPr>
            <a:r>
              <a:rPr lang="zh-CN" altLang="en-US" sz="2000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进入</a:t>
            </a:r>
            <a:r>
              <a:rPr lang="en-US" altLang="zh-CN" sz="2000" dirty="0" smtClean="0">
                <a:solidFill>
                  <a:srgbClr val="C0000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myadmin</a:t>
            </a:r>
            <a:r>
              <a:rPr lang="zh-CN" altLang="en-US" sz="2000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应</a:t>
            </a:r>
            <a:r>
              <a:rPr lang="zh-CN" altLang="en-US" sz="2000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用目录中编辑</a:t>
            </a:r>
            <a:r>
              <a:rPr lang="zh-CN" altLang="en-US" sz="2000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：</a:t>
            </a:r>
            <a:r>
              <a:rPr lang="en-US" altLang="zh-CN" sz="2000" dirty="0" err="1" smtClean="0">
                <a:solidFill>
                  <a:srgbClr val="C0000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myobject</a:t>
            </a:r>
            <a:r>
              <a:rPr lang="en-US" altLang="zh-CN" sz="2000" dirty="0">
                <a:solidFill>
                  <a:srgbClr val="C0000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/myadmin/</a:t>
            </a:r>
            <a:r>
              <a:rPr lang="en-US" altLang="zh-CN" sz="2000" dirty="0" err="1" smtClean="0">
                <a:solidFill>
                  <a:srgbClr val="C0000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models.py</a:t>
            </a:r>
            <a:r>
              <a:rPr lang="en-US" altLang="zh-CN" sz="2000" dirty="0" smtClean="0">
                <a:solidFill>
                  <a:srgbClr val="FF000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 </a:t>
            </a:r>
            <a:r>
              <a:rPr lang="zh-CN" altLang="en-US" sz="2000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模型文</a:t>
            </a:r>
            <a:r>
              <a:rPr lang="zh-CN" altLang="en-US" sz="2000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件。</a:t>
            </a:r>
            <a:endParaRPr lang="zh-CN" altLang="en-US" sz="2000" dirty="0" smtClean="0"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  <a:p>
            <a:pPr marL="342900" indent="-342900">
              <a:lnSpc>
                <a:spcPct val="250000"/>
              </a:lnSpc>
              <a:buFont typeface="Arial" panose="020B0604020202090204"/>
              <a:buChar char="•"/>
            </a:pPr>
            <a:r>
              <a:rPr lang="zh-CN" altLang="en-US" sz="2000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在模型文件中定义</a:t>
            </a:r>
            <a:r>
              <a:rPr lang="en-US" altLang="zh-CN" sz="2000" dirty="0" smtClean="0">
                <a:solidFill>
                  <a:srgbClr val="C0000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User</a:t>
            </a:r>
            <a:r>
              <a:rPr lang="zh-CN" altLang="en-US" sz="2000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模型类对应数据库中的</a:t>
            </a:r>
            <a:r>
              <a:rPr lang="en-US" altLang="zh-CN" sz="2000" dirty="0" smtClean="0">
                <a:solidFill>
                  <a:srgbClr val="C0000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user</a:t>
            </a:r>
            <a:r>
              <a:rPr lang="zh-CN" altLang="en-US" sz="2000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表。</a:t>
            </a:r>
            <a:endParaRPr lang="zh-CN" altLang="en-US" sz="2000" dirty="0" smtClean="0"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  <a:p>
            <a:pPr marL="342900" indent="-342900">
              <a:lnSpc>
                <a:spcPct val="250000"/>
              </a:lnSpc>
              <a:buFont typeface="Arial" panose="020B0604020202090204"/>
              <a:buChar char="•"/>
            </a:pPr>
            <a:r>
              <a:rPr lang="zh-CN" altLang="en-US" sz="2000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定义一个</a:t>
            </a:r>
            <a:r>
              <a:rPr lang="en-US" altLang="zh-CN" sz="2000" dirty="0" err="1" smtClean="0">
                <a:solidFill>
                  <a:srgbClr val="C0000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toDict</a:t>
            </a:r>
            <a:r>
              <a:rPr lang="zh-CN" altLang="en-US" sz="2000" dirty="0" smtClean="0">
                <a:solidFill>
                  <a:srgbClr val="C0000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(</a:t>
            </a:r>
            <a:r>
              <a:rPr lang="en-US" altLang="zh-CN" sz="2000" dirty="0" smtClean="0">
                <a:solidFill>
                  <a:srgbClr val="C0000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self)</a:t>
            </a:r>
            <a:r>
              <a:rPr lang="zh-CN" altLang="en-US" sz="2000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方法，返回当前数据对象信息的字典类型格式。</a:t>
            </a:r>
            <a:endParaRPr lang="zh-CN" altLang="en-US" sz="2000" dirty="0" smtClean="0"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  <a:p>
            <a:pPr marL="342900" indent="-342900">
              <a:lnSpc>
                <a:spcPct val="250000"/>
              </a:lnSpc>
              <a:buFont typeface="Arial" panose="020B0604020202090204"/>
              <a:buChar char="•"/>
            </a:pPr>
            <a:r>
              <a:rPr lang="zh-CN" altLang="en-US" sz="2000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具体代码参考笔记文档</a:t>
            </a:r>
            <a:endParaRPr lang="zh-CN" altLang="en-US" sz="2000" dirty="0"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</p:txBody>
      </p:sp>
      <p:sp>
        <p:nvSpPr>
          <p:cNvPr id="70" name="标题 1"/>
          <p:cNvSpPr txBox="1"/>
          <p:nvPr/>
        </p:nvSpPr>
        <p:spPr>
          <a:xfrm>
            <a:off x="648638" y="505422"/>
            <a:ext cx="8154758" cy="5182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2400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定义</a:t>
            </a:r>
            <a:r>
              <a:rPr lang="zh-TW" altLang="en-US" sz="2400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模型</a:t>
            </a:r>
            <a:r>
              <a:rPr lang="en-US" altLang="zh-TW" sz="2400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Model</a:t>
            </a:r>
            <a:r>
              <a:rPr lang="zh-TW" altLang="en-US" sz="2400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类</a:t>
            </a:r>
            <a:endParaRPr kumimoji="1" lang="zh-CN" altLang="en-US" sz="2400" dirty="0">
              <a:solidFill>
                <a:srgbClr val="3F434C"/>
              </a:solidFill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  <a:sym typeface="+mn-ea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20850" y="6378575"/>
            <a:ext cx="8750300" cy="2286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04545" y="1153795"/>
            <a:ext cx="10788015" cy="48774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50000"/>
              </a:lnSpc>
              <a:buFont typeface="Arial" panose="020B0604020202090204"/>
              <a:buChar char="•"/>
            </a:pPr>
            <a:r>
              <a:rPr lang="zh-CN" altLang="en-US" sz="2000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打开根路由文件：</a:t>
            </a:r>
            <a:r>
              <a:rPr lang="en-US" altLang="zh-CN" sz="2000" dirty="0" err="1">
                <a:solidFill>
                  <a:srgbClr val="C0000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myobject</a:t>
            </a:r>
            <a:r>
              <a:rPr lang="en-US" altLang="zh-CN" sz="2000" dirty="0">
                <a:solidFill>
                  <a:srgbClr val="C0000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/</a:t>
            </a:r>
            <a:r>
              <a:rPr lang="en-US" altLang="zh-CN" sz="2000" dirty="0" err="1">
                <a:solidFill>
                  <a:srgbClr val="C0000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myadmin</a:t>
            </a:r>
            <a:r>
              <a:rPr lang="en-US" altLang="zh-CN" sz="2000" dirty="0">
                <a:solidFill>
                  <a:srgbClr val="C0000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/</a:t>
            </a:r>
            <a:r>
              <a:rPr lang="en-US" altLang="zh-CN" sz="2000" dirty="0" err="1">
                <a:solidFill>
                  <a:srgbClr val="C0000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urls.py</a:t>
            </a:r>
            <a:r>
              <a:rPr lang="zh-CN" altLang="en-US" sz="2000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路由文件，编辑路由配置信</a:t>
            </a:r>
            <a:r>
              <a:rPr lang="zh-CN" altLang="en-US" sz="2000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息。</a:t>
            </a:r>
            <a:endParaRPr lang="zh-CN" altLang="en-US" sz="2000" dirty="0" smtClean="0"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  <a:sym typeface="+mn-ea"/>
            </a:endParaRPr>
          </a:p>
          <a:p>
            <a:pPr indent="0">
              <a:lnSpc>
                <a:spcPct val="250000"/>
              </a:lnSpc>
              <a:buFont typeface="Arial" panose="020B0604020202090204"/>
              <a:buNone/>
            </a:pPr>
            <a:r>
              <a:rPr lang="zh-CN" altLang="en-US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           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# 员工账号信息管理</a:t>
            </a:r>
            <a:endParaRPr lang="zh-CN" altLang="en-US" dirty="0"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  <a:p>
            <a:pPr indent="0">
              <a:lnSpc>
                <a:spcPct val="200000"/>
              </a:lnSpc>
              <a:buFont typeface="Arial" panose="020B0604020202090204"/>
              <a:buNone/>
            </a:pPr>
            <a:r>
              <a:rPr lang="zh-CN" altLang="en-US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           </a:t>
            </a:r>
            <a:r>
              <a:rPr lang="zh-CN" altLang="en-US" dirty="0">
                <a:solidFill>
                  <a:srgbClr val="0070C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path</a:t>
            </a:r>
            <a:r>
              <a:rPr lang="zh-CN" altLang="en-US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('</a:t>
            </a:r>
            <a:r>
              <a:rPr lang="zh-CN" altLang="en-US" dirty="0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user/&lt;int:pIndex&gt;</a:t>
            </a:r>
            <a:r>
              <a:rPr lang="zh-CN" altLang="en-US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', user.index, name="</a:t>
            </a:r>
            <a:r>
              <a:rPr lang="zh-CN" altLang="en-US" dirty="0">
                <a:solidFill>
                  <a:srgbClr val="00B05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myadmin_user_index</a:t>
            </a:r>
            <a:r>
              <a:rPr lang="zh-CN" altLang="en-US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"),</a:t>
            </a:r>
            <a:r>
              <a:rPr lang="en-US" altLang="zh-CN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	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# 浏览信息</a:t>
            </a:r>
            <a:endParaRPr lang="zh-CN" altLang="en-US" dirty="0">
              <a:solidFill>
                <a:schemeClr val="bg1">
                  <a:lumMod val="75000"/>
                </a:schemeClr>
              </a:solidFill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  <a:p>
            <a:pPr indent="0">
              <a:lnSpc>
                <a:spcPct val="200000"/>
              </a:lnSpc>
              <a:buFont typeface="Arial" panose="020B0604020202090204"/>
              <a:buNone/>
            </a:pPr>
            <a:r>
              <a:rPr lang="zh-CN" altLang="en-US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           </a:t>
            </a:r>
            <a:r>
              <a:rPr lang="zh-CN" altLang="en-US" dirty="0">
                <a:solidFill>
                  <a:srgbClr val="0070C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path</a:t>
            </a:r>
            <a:r>
              <a:rPr lang="zh-CN" altLang="en-US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('</a:t>
            </a:r>
            <a:r>
              <a:rPr lang="zh-CN" altLang="en-US" dirty="0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user/add</a:t>
            </a:r>
            <a:r>
              <a:rPr lang="zh-CN" altLang="en-US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', user.add, name="</a:t>
            </a:r>
            <a:r>
              <a:rPr lang="zh-CN" altLang="en-US" dirty="0">
                <a:solidFill>
                  <a:srgbClr val="00B05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myadmin_user_add</a:t>
            </a:r>
            <a:r>
              <a:rPr lang="zh-CN" altLang="en-US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"),             </a:t>
            </a:r>
            <a:r>
              <a:rPr lang="en-US" altLang="zh-CN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	             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# 加载添加表单</a:t>
            </a:r>
            <a:endParaRPr lang="zh-CN" altLang="en-US" dirty="0"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  <a:p>
            <a:pPr indent="0">
              <a:lnSpc>
                <a:spcPct val="200000"/>
              </a:lnSpc>
              <a:buFont typeface="Arial" panose="020B0604020202090204"/>
              <a:buNone/>
            </a:pPr>
            <a:r>
              <a:rPr lang="zh-CN" altLang="en-US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           </a:t>
            </a:r>
            <a:r>
              <a:rPr lang="zh-CN" altLang="en-US" dirty="0">
                <a:solidFill>
                  <a:srgbClr val="0070C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path</a:t>
            </a:r>
            <a:r>
              <a:rPr lang="zh-CN" altLang="en-US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('</a:t>
            </a:r>
            <a:r>
              <a:rPr lang="zh-CN" altLang="en-US" dirty="0">
                <a:solidFill>
                  <a:srgbClr val="00B05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user/insert</a:t>
            </a:r>
            <a:r>
              <a:rPr lang="zh-CN" altLang="en-US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', user.insert, name="</a:t>
            </a:r>
            <a:r>
              <a:rPr lang="zh-CN" altLang="en-US" dirty="0">
                <a:solidFill>
                  <a:srgbClr val="00B05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myadmin_user_insert</a:t>
            </a:r>
            <a:r>
              <a:rPr lang="zh-CN" altLang="en-US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"),	             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# 执行信息添加</a:t>
            </a:r>
            <a:endParaRPr lang="zh-CN" altLang="en-US" dirty="0"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  <a:p>
            <a:pPr indent="0">
              <a:lnSpc>
                <a:spcPct val="200000"/>
              </a:lnSpc>
              <a:buFont typeface="Arial" panose="020B0604020202090204"/>
              <a:buNone/>
            </a:pPr>
            <a:r>
              <a:rPr lang="zh-CN" altLang="en-US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           </a:t>
            </a:r>
            <a:r>
              <a:rPr lang="zh-CN" altLang="en-US" dirty="0">
                <a:solidFill>
                  <a:srgbClr val="0070C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path</a:t>
            </a:r>
            <a:r>
              <a:rPr lang="zh-CN" altLang="en-US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('</a:t>
            </a:r>
            <a:r>
              <a:rPr lang="zh-CN" altLang="en-US" dirty="0">
                <a:solidFill>
                  <a:srgbClr val="00B05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user/del/&lt;int:uid&gt;</a:t>
            </a:r>
            <a:r>
              <a:rPr lang="zh-CN" altLang="en-US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', user.delete, name="</a:t>
            </a:r>
            <a:r>
              <a:rPr lang="zh-CN" altLang="en-US" dirty="0">
                <a:solidFill>
                  <a:srgbClr val="00B05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myadmin_user_del</a:t>
            </a:r>
            <a:r>
              <a:rPr lang="zh-CN" altLang="en-US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"),</a:t>
            </a:r>
            <a:r>
              <a:rPr lang="en-US" altLang="zh-CN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	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# 删除信息</a:t>
            </a:r>
            <a:endParaRPr lang="zh-CN" altLang="en-US" dirty="0"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  <a:p>
            <a:pPr indent="0">
              <a:lnSpc>
                <a:spcPct val="200000"/>
              </a:lnSpc>
              <a:buFont typeface="Arial" panose="020B0604020202090204"/>
              <a:buNone/>
            </a:pPr>
            <a:r>
              <a:rPr lang="zh-CN" altLang="en-US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           </a:t>
            </a:r>
            <a:r>
              <a:rPr lang="zh-CN" altLang="en-US" dirty="0">
                <a:solidFill>
                  <a:srgbClr val="0070C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path</a:t>
            </a:r>
            <a:r>
              <a:rPr lang="zh-CN" altLang="en-US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('</a:t>
            </a:r>
            <a:r>
              <a:rPr lang="zh-CN" altLang="en-US" dirty="0">
                <a:solidFill>
                  <a:srgbClr val="00B05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user/edit/&lt;int:uid&gt;</a:t>
            </a:r>
            <a:r>
              <a:rPr lang="zh-CN" altLang="en-US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', user.edit, name="</a:t>
            </a:r>
            <a:r>
              <a:rPr lang="zh-CN" altLang="en-US" dirty="0">
                <a:solidFill>
                  <a:srgbClr val="00B05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myadmin_user_edit</a:t>
            </a:r>
            <a:r>
              <a:rPr lang="zh-CN" altLang="en-US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"),</a:t>
            </a:r>
            <a:r>
              <a:rPr lang="en-US" altLang="zh-CN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	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# 准备信息编辑</a:t>
            </a:r>
            <a:endParaRPr lang="zh-CN" altLang="en-US" dirty="0">
              <a:solidFill>
                <a:schemeClr val="bg1">
                  <a:lumMod val="75000"/>
                </a:schemeClr>
              </a:solidFill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  <a:p>
            <a:pPr indent="0">
              <a:lnSpc>
                <a:spcPct val="200000"/>
              </a:lnSpc>
              <a:buFont typeface="Arial" panose="020B0604020202090204"/>
              <a:buNone/>
            </a:pPr>
            <a:r>
              <a:rPr lang="zh-CN" altLang="en-US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           </a:t>
            </a:r>
            <a:r>
              <a:rPr lang="zh-CN" altLang="en-US" dirty="0">
                <a:solidFill>
                  <a:srgbClr val="0070C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path</a:t>
            </a:r>
            <a:r>
              <a:rPr lang="zh-CN" altLang="en-US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('</a:t>
            </a:r>
            <a:r>
              <a:rPr lang="zh-CN" altLang="en-US" dirty="0">
                <a:solidFill>
                  <a:srgbClr val="00B05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user/update/&lt;int:uid&gt;</a:t>
            </a:r>
            <a:r>
              <a:rPr lang="zh-CN" altLang="en-US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', user.update, name="</a:t>
            </a:r>
            <a:r>
              <a:rPr lang="zh-CN" altLang="en-US" dirty="0">
                <a:solidFill>
                  <a:srgbClr val="00B05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myadmin_user_update</a:t>
            </a:r>
            <a:r>
              <a:rPr lang="zh-CN" altLang="en-US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"),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# 执行信息编辑</a:t>
            </a:r>
            <a:endParaRPr lang="zh-CN" altLang="en-US" dirty="0">
              <a:solidFill>
                <a:schemeClr val="bg1">
                  <a:lumMod val="75000"/>
                </a:schemeClr>
              </a:solidFill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</p:txBody>
      </p:sp>
      <p:sp>
        <p:nvSpPr>
          <p:cNvPr id="70" name="标题 1"/>
          <p:cNvSpPr txBox="1"/>
          <p:nvPr/>
        </p:nvSpPr>
        <p:spPr>
          <a:xfrm>
            <a:off x="648638" y="505422"/>
            <a:ext cx="8154758" cy="5182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2400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项目</a:t>
            </a:r>
            <a:r>
              <a:rPr lang="en-US" altLang="zh-TW" sz="2400" dirty="0" err="1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urls</a:t>
            </a:r>
            <a:r>
              <a:rPr lang="zh-TW" altLang="en-US" sz="2400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路由信息</a:t>
            </a:r>
            <a:r>
              <a:rPr lang="zh-TW" altLang="en-US" sz="2400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配置</a:t>
            </a:r>
            <a:endParaRPr kumimoji="1" lang="zh-CN" altLang="en-US" sz="2400" dirty="0">
              <a:solidFill>
                <a:srgbClr val="3F434C"/>
              </a:solidFill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  <a:sym typeface="+mn-ea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20850" y="6378575"/>
            <a:ext cx="8750300" cy="2286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04545" y="1153795"/>
            <a:ext cx="10788015" cy="4523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90204"/>
              <a:buChar char="•"/>
            </a:pPr>
            <a:r>
              <a:rPr lang="zh-TW" altLang="en-US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创建：</a:t>
            </a:r>
            <a:r>
              <a:rPr lang="en-US" altLang="zh-TW" dirty="0" err="1">
                <a:solidFill>
                  <a:srgbClr val="C0000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myobject</a:t>
            </a:r>
            <a:r>
              <a:rPr lang="en-US" altLang="zh-TW" dirty="0">
                <a:solidFill>
                  <a:srgbClr val="C0000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/</a:t>
            </a:r>
            <a:r>
              <a:rPr lang="en-US" altLang="zh-TW" dirty="0" err="1">
                <a:solidFill>
                  <a:srgbClr val="C0000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myadmin</a:t>
            </a:r>
            <a:r>
              <a:rPr lang="en-US" altLang="zh-TW" dirty="0">
                <a:solidFill>
                  <a:srgbClr val="C0000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/views/</a:t>
            </a:r>
            <a:r>
              <a:rPr lang="en-US" altLang="zh-TW" dirty="0" err="1">
                <a:solidFill>
                  <a:srgbClr val="C0000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user.py</a:t>
            </a:r>
            <a:r>
              <a:rPr lang="en-US" altLang="zh-TW" dirty="0">
                <a:solidFill>
                  <a:srgbClr val="FF000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 </a:t>
            </a:r>
            <a:r>
              <a:rPr lang="zh-TW" altLang="en-US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视图文件，</a:t>
            </a:r>
            <a:r>
              <a:rPr lang="zh-TW" altLang="en-US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并进行编辑</a:t>
            </a:r>
            <a:endParaRPr lang="zh-TW" altLang="en-US" dirty="0"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  <a:p>
            <a:pPr marL="342900" indent="-342900">
              <a:lnSpc>
                <a:spcPct val="200000"/>
              </a:lnSpc>
              <a:buFont typeface="Arial" panose="020B0604020202090204"/>
              <a:buChar char="•"/>
            </a:pPr>
            <a:r>
              <a:rPr lang="zh-CN" altLang="en-US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内写如下方法：</a:t>
            </a:r>
            <a:endParaRPr lang="zh-CN" altLang="en-US" dirty="0" smtClean="0"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  <a:p>
            <a:pPr lvl="2">
              <a:lnSpc>
                <a:spcPct val="200000"/>
              </a:lnSpc>
            </a:pPr>
            <a:r>
              <a:rPr lang="en-US" altLang="zh-TW" dirty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index( )</a:t>
            </a:r>
            <a:r>
              <a:rPr lang="en-US" altLang="zh-TW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   ---- </a:t>
            </a:r>
            <a:r>
              <a:rPr lang="zh-TW" altLang="en-US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浏览信息</a:t>
            </a:r>
            <a:endParaRPr lang="zh-TW" altLang="en-US" dirty="0"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  <a:p>
            <a:pPr lvl="2">
              <a:lnSpc>
                <a:spcPct val="200000"/>
              </a:lnSpc>
            </a:pPr>
            <a:r>
              <a:rPr lang="en-US" altLang="zh-TW" dirty="0">
                <a:solidFill>
                  <a:srgbClr val="0070C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add( )</a:t>
            </a:r>
            <a:r>
              <a:rPr lang="en-US" altLang="zh-TW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      ---- </a:t>
            </a:r>
            <a:r>
              <a:rPr lang="zh-TW" altLang="en-US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加载添加界面</a:t>
            </a:r>
            <a:endParaRPr lang="zh-TW" altLang="en-US" dirty="0"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  <a:p>
            <a:pPr lvl="2">
              <a:lnSpc>
                <a:spcPct val="200000"/>
              </a:lnSpc>
            </a:pPr>
            <a:r>
              <a:rPr lang="en-US" altLang="zh-TW" dirty="0">
                <a:solidFill>
                  <a:srgbClr val="0070C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insert( )</a:t>
            </a:r>
            <a:r>
              <a:rPr lang="en-US" altLang="zh-TW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  ---- </a:t>
            </a:r>
            <a:r>
              <a:rPr lang="zh-TW" altLang="en-US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执行添加</a:t>
            </a:r>
            <a:endParaRPr lang="zh-TW" altLang="en-US" dirty="0"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  <a:p>
            <a:pPr lvl="2">
              <a:lnSpc>
                <a:spcPct val="200000"/>
              </a:lnSpc>
            </a:pPr>
            <a:r>
              <a:rPr lang="en-US" altLang="zh-TW" smtClean="0">
                <a:solidFill>
                  <a:srgbClr val="0070C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delete( </a:t>
            </a:r>
            <a:r>
              <a:rPr lang="en-US" altLang="zh-TW" dirty="0">
                <a:solidFill>
                  <a:srgbClr val="0070C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)</a:t>
            </a:r>
            <a:r>
              <a:rPr lang="en-US" altLang="zh-TW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 ---- </a:t>
            </a:r>
            <a:r>
              <a:rPr lang="zh-TW" altLang="en-US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执行删除</a:t>
            </a:r>
            <a:endParaRPr lang="zh-TW" altLang="en-US" dirty="0"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  <a:p>
            <a:pPr lvl="2">
              <a:lnSpc>
                <a:spcPct val="200000"/>
              </a:lnSpc>
            </a:pPr>
            <a:r>
              <a:rPr lang="en-US" altLang="zh-TW" dirty="0">
                <a:solidFill>
                  <a:srgbClr val="0070C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edit( )</a:t>
            </a:r>
            <a:r>
              <a:rPr lang="en-US" altLang="zh-TW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      ---- </a:t>
            </a:r>
            <a:r>
              <a:rPr lang="zh-TW" altLang="en-US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加载编辑界面</a:t>
            </a:r>
            <a:endParaRPr lang="zh-TW" altLang="en-US" dirty="0"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  <a:p>
            <a:pPr lvl="2">
              <a:lnSpc>
                <a:spcPct val="200000"/>
              </a:lnSpc>
            </a:pPr>
            <a:r>
              <a:rPr lang="en-US" altLang="zh-TW" dirty="0">
                <a:solidFill>
                  <a:srgbClr val="0070C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update( ) </a:t>
            </a:r>
            <a:r>
              <a:rPr lang="en-US" altLang="zh-TW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---- </a:t>
            </a:r>
            <a:r>
              <a:rPr lang="zh-TW" altLang="en-US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执行信息编辑</a:t>
            </a:r>
            <a:endParaRPr lang="zh-CN" altLang="en-US" dirty="0">
              <a:solidFill>
                <a:schemeClr val="bg1">
                  <a:lumMod val="75000"/>
                </a:schemeClr>
              </a:solidFill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</p:txBody>
      </p:sp>
      <p:sp>
        <p:nvSpPr>
          <p:cNvPr id="70" name="标题 1"/>
          <p:cNvSpPr txBox="1"/>
          <p:nvPr/>
        </p:nvSpPr>
        <p:spPr>
          <a:xfrm>
            <a:off x="648638" y="505422"/>
            <a:ext cx="8154758" cy="5182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sz="2400" dirty="0">
                <a:solidFill>
                  <a:srgbClr val="3F434C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编辑视图文件</a:t>
            </a:r>
            <a:endParaRPr kumimoji="1" lang="zh-CN" altLang="en-US" sz="2400" dirty="0">
              <a:solidFill>
                <a:srgbClr val="3F434C"/>
              </a:solidFill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  <a:sym typeface="+mn-ea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20850" y="6378575"/>
            <a:ext cx="8750300" cy="2286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44575" y="1153795"/>
            <a:ext cx="9900285" cy="2399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50000"/>
              </a:lnSpc>
              <a:buFont typeface="Arial" panose="020B0604020202090204"/>
              <a:buChar char="•"/>
            </a:pPr>
            <a:r>
              <a:rPr lang="zh-CN" altLang="en-US" sz="2000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后台员工信息浏览模板：</a:t>
            </a:r>
            <a:r>
              <a:rPr lang="en-US" altLang="zh-CN" sz="2000" dirty="0">
                <a:solidFill>
                  <a:srgbClr val="C0000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/templates/</a:t>
            </a:r>
            <a:r>
              <a:rPr lang="en-US" altLang="zh-CN" sz="2000" dirty="0" err="1">
                <a:solidFill>
                  <a:srgbClr val="C0000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myadmin</a:t>
            </a:r>
            <a:r>
              <a:rPr lang="en-US" altLang="zh-CN" sz="2000" dirty="0">
                <a:solidFill>
                  <a:srgbClr val="C0000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/user/</a:t>
            </a:r>
            <a:r>
              <a:rPr lang="en-US" altLang="zh-CN" sz="2000" dirty="0" err="1">
                <a:solidFill>
                  <a:srgbClr val="C0000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index.html</a:t>
            </a:r>
            <a:endParaRPr lang="en-US" altLang="zh-CN" sz="2000" dirty="0">
              <a:solidFill>
                <a:srgbClr val="C00000"/>
              </a:solidFill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  <a:p>
            <a:pPr marL="342900" indent="-342900">
              <a:lnSpc>
                <a:spcPct val="250000"/>
              </a:lnSpc>
              <a:buFont typeface="Arial" panose="020B0604020202090204"/>
              <a:buChar char="•"/>
            </a:pPr>
            <a:r>
              <a:rPr lang="zh-CN" altLang="en-US" sz="2000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后台员工信息添加模板：</a:t>
            </a:r>
            <a:r>
              <a:rPr lang="en-US" altLang="zh-CN" sz="2000" dirty="0">
                <a:solidFill>
                  <a:srgbClr val="C0000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/templates/</a:t>
            </a:r>
            <a:r>
              <a:rPr lang="en-US" altLang="zh-CN" sz="2000" dirty="0" err="1">
                <a:solidFill>
                  <a:srgbClr val="C0000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myadmin</a:t>
            </a:r>
            <a:r>
              <a:rPr lang="en-US" altLang="zh-CN" sz="2000" dirty="0">
                <a:solidFill>
                  <a:srgbClr val="C0000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/user/</a:t>
            </a:r>
            <a:r>
              <a:rPr lang="en-US" altLang="zh-CN" sz="2000" dirty="0" err="1">
                <a:solidFill>
                  <a:srgbClr val="C0000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add.html</a:t>
            </a:r>
            <a:endParaRPr lang="en-US" altLang="zh-CN" sz="2000" dirty="0">
              <a:solidFill>
                <a:srgbClr val="C00000"/>
              </a:solidFill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  <a:p>
            <a:pPr marL="342900" indent="-342900">
              <a:lnSpc>
                <a:spcPct val="250000"/>
              </a:lnSpc>
              <a:buFont typeface="Arial" panose="020B0604020202090204"/>
              <a:buChar char="•"/>
            </a:pPr>
            <a:r>
              <a:rPr lang="zh-CN" altLang="en-US" sz="2000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后台员工信息编辑模板：</a:t>
            </a:r>
            <a:r>
              <a:rPr lang="en-US" altLang="zh-CN" sz="2000" dirty="0">
                <a:solidFill>
                  <a:srgbClr val="C0000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/templates/</a:t>
            </a:r>
            <a:r>
              <a:rPr lang="en-US" altLang="zh-CN" sz="2000" dirty="0" err="1">
                <a:solidFill>
                  <a:srgbClr val="C0000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myadmin</a:t>
            </a:r>
            <a:r>
              <a:rPr lang="en-US" altLang="zh-CN" sz="2000" dirty="0">
                <a:solidFill>
                  <a:srgbClr val="C0000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/user/</a:t>
            </a:r>
            <a:r>
              <a:rPr lang="en-US" altLang="zh-CN" sz="2000" dirty="0" err="1">
                <a:solidFill>
                  <a:srgbClr val="C0000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edit.html</a:t>
            </a:r>
            <a:endParaRPr lang="en-US" altLang="zh-CN" sz="2000" dirty="0" err="1">
              <a:solidFill>
                <a:srgbClr val="C00000"/>
              </a:solidFill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  <a:sym typeface="+mn-ea"/>
            </a:endParaRPr>
          </a:p>
        </p:txBody>
      </p:sp>
      <p:sp>
        <p:nvSpPr>
          <p:cNvPr id="70" name="标题 1"/>
          <p:cNvSpPr txBox="1"/>
          <p:nvPr/>
        </p:nvSpPr>
        <p:spPr>
          <a:xfrm>
            <a:off x="648638" y="505422"/>
            <a:ext cx="8154758" cy="5182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sz="2400" dirty="0">
                <a:solidFill>
                  <a:srgbClr val="3F434C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编辑模板文件</a:t>
            </a:r>
            <a:endParaRPr kumimoji="1" lang="zh-CN" altLang="en-US" sz="2400" dirty="0">
              <a:solidFill>
                <a:srgbClr val="3F434C"/>
              </a:solidFill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  <a:sym typeface="+mn-ea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20850" y="6378575"/>
            <a:ext cx="8750300" cy="2286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20850" y="6378575"/>
            <a:ext cx="8750300" cy="228600"/>
          </a:xfrm>
          <a:prstGeom prst="rect">
            <a:avLst/>
          </a:prstGeom>
        </p:spPr>
      </p:pic>
      <p:sp>
        <p:nvSpPr>
          <p:cNvPr id="70" name="标题 1"/>
          <p:cNvSpPr txBox="1"/>
          <p:nvPr/>
        </p:nvSpPr>
        <p:spPr>
          <a:xfrm>
            <a:off x="618158" y="492722"/>
            <a:ext cx="8154758" cy="5182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sz="2400" dirty="0">
                <a:solidFill>
                  <a:srgbClr val="3F434C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小结</a:t>
            </a:r>
            <a:endParaRPr kumimoji="1" lang="zh-CN" altLang="en-US" sz="2400" dirty="0">
              <a:solidFill>
                <a:srgbClr val="3F434C"/>
              </a:solidFill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84225" y="1204595"/>
            <a:ext cx="10056495" cy="8604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lvl="6">
              <a:lnSpc>
                <a:spcPct val="250000"/>
              </a:lnSpc>
            </a:pPr>
            <a:r>
              <a:rPr lang="en-US" altLang="zh-CN" sz="2000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         </a:t>
            </a:r>
            <a:r>
              <a:rPr lang="zh-CN" altLang="en-US" sz="2000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通过本节学习我们完成了点餐项目后台管理中的员工信息管理</a:t>
            </a:r>
            <a:r>
              <a:rPr lang="en-US" altLang="en-US" sz="2000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。</a:t>
            </a:r>
            <a:endParaRPr lang="zh-CN" altLang="en-US" sz="2000"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</p:txBody>
      </p:sp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20850" y="6378575"/>
            <a:ext cx="8750300" cy="2286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055370" y="3175600"/>
            <a:ext cx="10081260" cy="5067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zh-CN" u="sng" dirty="0">
                <a:solidFill>
                  <a:schemeClr val="bg2">
                    <a:lumMod val="25000"/>
                  </a:schemeClr>
                </a:solidFill>
                <a:latin typeface="思源黑体 CN" panose="020B0800000000000000" charset="-122"/>
                <a:ea typeface="思源黑体 CN" panose="020B0800000000000000" charset="-122"/>
                <a:cs typeface="微软雅黑" panose="020B0503020204020204" charset="-122"/>
              </a:rPr>
              <a:t>Next</a:t>
            </a:r>
            <a:r>
              <a:rPr kumimoji="1" lang="zh-CN" altLang="en-US" u="sng" dirty="0">
                <a:solidFill>
                  <a:schemeClr val="bg2">
                    <a:lumMod val="25000"/>
                  </a:schemeClr>
                </a:solidFill>
                <a:latin typeface="思源黑体 CN" panose="020B0800000000000000" charset="-122"/>
                <a:ea typeface="思源黑体 CN" panose="020B0800000000000000" charset="-122"/>
                <a:cs typeface="微软雅黑" panose="020B0503020204020204" charset="-122"/>
              </a:rPr>
              <a:t>：课时</a:t>
            </a:r>
            <a:r>
              <a:rPr kumimoji="1" lang="en-US" altLang="zh-CN" u="sng" dirty="0">
                <a:solidFill>
                  <a:schemeClr val="bg2">
                    <a:lumMod val="25000"/>
                  </a:schemeClr>
                </a:solidFill>
                <a:latin typeface="思源黑体 CN" panose="020B0800000000000000" charset="-122"/>
                <a:ea typeface="思源黑体 CN" panose="020B0800000000000000" charset="-122"/>
                <a:cs typeface="微软雅黑" panose="020B0503020204020204" charset="-122"/>
              </a:rPr>
              <a:t>06《</a:t>
            </a:r>
            <a:r>
              <a:rPr kumimoji="1" lang="zh-CN" altLang="en-US" u="sng" dirty="0">
                <a:solidFill>
                  <a:schemeClr val="bg2">
                    <a:lumMod val="25000"/>
                  </a:schemeClr>
                </a:solidFill>
                <a:latin typeface="思源黑体 CN" panose="020B0800000000000000" charset="-122"/>
                <a:ea typeface="思源黑体 CN" panose="020B0800000000000000" charset="-122"/>
                <a:cs typeface="微软雅黑" panose="020B0503020204020204" charset="-122"/>
              </a:rPr>
              <a:t>项目实战之后台管理员登陆与退出</a:t>
            </a:r>
            <a:r>
              <a:rPr kumimoji="1" lang="en-US" altLang="zh-CN" u="sng" dirty="0">
                <a:solidFill>
                  <a:schemeClr val="bg2">
                    <a:lumMod val="25000"/>
                  </a:schemeClr>
                </a:solidFill>
                <a:latin typeface="思源黑体 CN" panose="020B0800000000000000" charset="-122"/>
                <a:ea typeface="思源黑体 CN" panose="020B0800000000000000" charset="-122"/>
                <a:cs typeface="微软雅黑" panose="020B0503020204020204" charset="-122"/>
              </a:rPr>
              <a:t>》</a:t>
            </a:r>
            <a:endParaRPr kumimoji="1" lang="zh-CN" altLang="en-US" u="sng" dirty="0">
              <a:solidFill>
                <a:schemeClr val="bg2">
                  <a:lumMod val="25000"/>
                </a:schemeClr>
              </a:solidFill>
              <a:latin typeface="思源黑体 CN" panose="020B0800000000000000" charset="-122"/>
              <a:ea typeface="思源黑体 CN" panose="020B0800000000000000" charset="-122"/>
              <a:cs typeface="微软雅黑" panose="020B050302020402020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1878" y="575966"/>
            <a:ext cx="1122971" cy="400461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主题">
  <a:themeElements>
    <a:clrScheme name="Office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26A599"/>
      </a:accent1>
      <a:accent2>
        <a:srgbClr val="009688"/>
      </a:accent2>
      <a:accent3>
        <a:srgbClr val="00897B"/>
      </a:accent3>
      <a:accent4>
        <a:srgbClr val="00786A"/>
      </a:accent4>
      <a:accent5>
        <a:srgbClr val="00685B"/>
      </a:accent5>
      <a:accent6>
        <a:srgbClr val="004C3F"/>
      </a:accent6>
      <a:hlink>
        <a:srgbClr val="26A599"/>
      </a:hlink>
      <a:folHlink>
        <a:srgbClr val="BFBFBF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26A599"/>
    </a:accent1>
    <a:accent2>
      <a:srgbClr val="009688"/>
    </a:accent2>
    <a:accent3>
      <a:srgbClr val="00897B"/>
    </a:accent3>
    <a:accent4>
      <a:srgbClr val="00786A"/>
    </a:accent4>
    <a:accent5>
      <a:srgbClr val="00685B"/>
    </a:accent5>
    <a:accent6>
      <a:srgbClr val="004C3F"/>
    </a:accent6>
    <a:hlink>
      <a:srgbClr val="26A599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26A599"/>
    </a:accent1>
    <a:accent2>
      <a:srgbClr val="009688"/>
    </a:accent2>
    <a:accent3>
      <a:srgbClr val="00897B"/>
    </a:accent3>
    <a:accent4>
      <a:srgbClr val="00786A"/>
    </a:accent4>
    <a:accent5>
      <a:srgbClr val="00685B"/>
    </a:accent5>
    <a:accent6>
      <a:srgbClr val="004C3F"/>
    </a:accent6>
    <a:hlink>
      <a:srgbClr val="26A599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26A599"/>
    </a:accent1>
    <a:accent2>
      <a:srgbClr val="009688"/>
    </a:accent2>
    <a:accent3>
      <a:srgbClr val="00897B"/>
    </a:accent3>
    <a:accent4>
      <a:srgbClr val="00786A"/>
    </a:accent4>
    <a:accent5>
      <a:srgbClr val="00685B"/>
    </a:accent5>
    <a:accent6>
      <a:srgbClr val="004C3F"/>
    </a:accent6>
    <a:hlink>
      <a:srgbClr val="26A599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0</TotalTime>
  <Words>1209</Words>
  <Application>WPS 演示</Application>
  <PresentationFormat>宽屏</PresentationFormat>
  <Paragraphs>55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2" baseType="lpstr">
      <vt:lpstr>Arial</vt:lpstr>
      <vt:lpstr>方正书宋_GBK</vt:lpstr>
      <vt:lpstr>Wingdings</vt:lpstr>
      <vt:lpstr>微软雅黑</vt:lpstr>
      <vt:lpstr>思源黑体 CN</vt:lpstr>
      <vt:lpstr>Arial</vt:lpstr>
      <vt:lpstr>宋体</vt:lpstr>
      <vt:lpstr>Arial Unicode MS</vt:lpstr>
      <vt:lpstr>DengXian</vt:lpstr>
      <vt:lpstr>DengXian Light</vt:lpstr>
      <vt:lpstr>汉仪书宋二KW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主标题</dc:title>
  <dc:creator>Office</dc:creator>
  <cp:lastModifiedBy>zhangtao</cp:lastModifiedBy>
  <cp:revision>238</cp:revision>
  <dcterms:created xsi:type="dcterms:W3CDTF">2020-07-30T15:04:31Z</dcterms:created>
  <dcterms:modified xsi:type="dcterms:W3CDTF">2020-07-30T15:04:31Z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2052-2.1.0.3383</vt:lpwstr>
  </property>
</Properties>
</file>