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76" r:id="rId3"/>
    <p:sldId id="273" r:id="rId4"/>
    <p:sldId id="422" r:id="rId5"/>
    <p:sldId id="423" r:id="rId6"/>
    <p:sldId id="282" r:id="rId7"/>
    <p:sldId id="270" r:id="rId8"/>
    <p:sldId id="26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3F434C"/>
    <a:srgbClr val="12A983"/>
    <a:srgbClr val="989898"/>
    <a:srgbClr val="FAC445"/>
    <a:srgbClr val="33333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807"/>
  </p:normalViewPr>
  <p:slideViewPr>
    <p:cSldViewPr snapToGrid="0" snapToObjects="1">
      <p:cViewPr varScale="1">
        <p:scale>
          <a:sx n="46" d="100"/>
          <a:sy n="46" d="100"/>
        </p:scale>
        <p:origin x="42" y="13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panose="020B0800000000000000" charset="-122"/>
                <a:ea typeface="思源黑体 CN" panose="020B0800000000000000" charset="-122"/>
              </a:defRPr>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panose="020B0800000000000000" charset="-122"/>
                <a:ea typeface="思源黑体 CN" panose="020B0800000000000000" charset="-122"/>
              </a:defRPr>
            </a:lvl1pPr>
          </a:lstStyle>
          <a:p>
            <a:fld id="{7E76729D-0BB7-FA40-9FA0-64EA75DC88F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panose="020B0800000000000000" charset="-122"/>
                <a:ea typeface="思源黑体 CN" panose="020B0800000000000000" charset="-122"/>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panose="020B0800000000000000" charset="-122"/>
                <a:ea typeface="思源黑体 CN" panose="020B0800000000000000" charset="-122"/>
              </a:defRPr>
            </a:lvl1pPr>
          </a:lstStyle>
          <a:p>
            <a:fld id="{76F5AC08-EFCB-B74E-9434-146891C2FE1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1pPr>
    <a:lvl2pPr marL="4572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2pPr>
    <a:lvl3pPr marL="9144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3pPr>
    <a:lvl4pPr marL="13716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4pPr>
    <a:lvl5pPr marL="18288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Line 23"/>
          <p:cNvSpPr/>
          <p:nvPr userDrawn="1"/>
        </p:nvSpPr>
        <p:spPr>
          <a:xfrm flipH="1">
            <a:off x="537151" y="298068"/>
            <a:ext cx="1" cy="871539"/>
          </a:xfrm>
          <a:prstGeom prst="line">
            <a:avLst/>
          </a:prstGeom>
          <a:ln w="38100">
            <a:solidFill>
              <a:schemeClr val="bg2">
                <a:lumMod val="25000"/>
              </a:schemeClr>
            </a:solidFill>
            <a:bevel/>
          </a:ln>
        </p:spPr>
        <p:txBody>
          <a:bodyPr lIns="45718" tIns="45718" rIns="45718" bIns="45718"/>
          <a:lst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9pPr>
          </a:lstStyle>
          <a:p>
            <a:endParaRPr>
              <a:latin typeface="思源黑体 CN" panose="020B0800000000000000" charset="-122"/>
            </a:endParaRPr>
          </a:p>
        </p:txBody>
      </p:sp>
      <p:pic>
        <p:nvPicPr>
          <p:cNvPr id="3" name="图片 2"/>
          <p:cNvPicPr>
            <a:picLocks noChangeAspect="1"/>
          </p:cNvPicPr>
          <p:nvPr userDrawn="1"/>
        </p:nvPicPr>
        <p:blipFill>
          <a:blip r:embed="rId5"/>
          <a:stretch>
            <a:fillRect/>
          </a:stretch>
        </p:blipFill>
        <p:spPr>
          <a:xfrm>
            <a:off x="10528300" y="571500"/>
            <a:ext cx="1123200" cy="401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2.xml"/><Relationship Id="rId2" Type="http://schemas.openxmlformats.org/officeDocument/2006/relationships/image" Target="../media/image7.emf"/><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3.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0" y="0"/>
            <a:ext cx="12192000" cy="6858000"/>
          </a:xfrm>
          <a:prstGeom prst="rect">
            <a:avLst/>
          </a:prstGeom>
        </p:spPr>
      </p:pic>
      <p:pic>
        <p:nvPicPr>
          <p:cNvPr id="7" name="图片 6"/>
          <p:cNvPicPr>
            <a:picLocks noChangeAspect="1"/>
          </p:cNvPicPr>
          <p:nvPr/>
        </p:nvPicPr>
        <p:blipFill>
          <a:blip r:embed="rId2"/>
          <a:stretch>
            <a:fillRect/>
          </a:stretch>
        </p:blipFill>
        <p:spPr>
          <a:xfrm>
            <a:off x="1720850" y="6378575"/>
            <a:ext cx="8750300" cy="228600"/>
          </a:xfrm>
          <a:prstGeom prst="rect">
            <a:avLst/>
          </a:prstGeom>
        </p:spPr>
      </p:pic>
      <p:pic>
        <p:nvPicPr>
          <p:cNvPr id="11" name="图片 10"/>
          <p:cNvPicPr>
            <a:picLocks noChangeAspect="1"/>
          </p:cNvPicPr>
          <p:nvPr/>
        </p:nvPicPr>
        <p:blipFill>
          <a:blip r:embed="rId3"/>
          <a:stretch>
            <a:fillRect/>
          </a:stretch>
        </p:blipFill>
        <p:spPr>
          <a:xfrm>
            <a:off x="10232741" y="392086"/>
            <a:ext cx="1689100" cy="876300"/>
          </a:xfrm>
          <a:prstGeom prst="rect">
            <a:avLst/>
          </a:prstGeom>
        </p:spPr>
      </p:pic>
      <p:sp>
        <p:nvSpPr>
          <p:cNvPr id="21" name="标题 1"/>
          <p:cNvSpPr txBox="1"/>
          <p:nvPr/>
        </p:nvSpPr>
        <p:spPr>
          <a:xfrm>
            <a:off x="716915" y="2508885"/>
            <a:ext cx="10725150" cy="11652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课时</a:t>
            </a:r>
            <a:r>
              <a:rPr kumimoji="1" lang="en-US" altLang="zh-CN"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12</a:t>
            </a:r>
            <a:r>
              <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：项目实战之前台员工登陆与退出</a:t>
            </a:r>
            <a:endPar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70" name="标题 1"/>
          <p:cNvSpPr txBox="1"/>
          <p:nvPr/>
        </p:nvSpPr>
        <p:spPr>
          <a:xfrm>
            <a:off x="618158" y="4927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b="1" dirty="0">
                <a:solidFill>
                  <a:srgbClr val="3F434C"/>
                </a:solidFill>
                <a:latin typeface="思源黑体 CN" panose="020B0800000000000000" charset="-122"/>
                <a:ea typeface="思源黑体 CN" panose="020B0800000000000000" charset="-122"/>
                <a:cs typeface="思源黑体 CN" panose="020B0800000000000000" charset="-122"/>
                <a:sym typeface="+mn-ea"/>
              </a:rPr>
              <a:t>目录</a:t>
            </a:r>
            <a:endParaRPr kumimoji="1" lang="zh-CN" altLang="en-US" sz="2400" b="1"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sp>
        <p:nvSpPr>
          <p:cNvPr id="5" name="副标题 2"/>
          <p:cNvSpPr txBox="1"/>
          <p:nvPr/>
        </p:nvSpPr>
        <p:spPr>
          <a:xfrm>
            <a:off x="7059930" y="1997710"/>
            <a:ext cx="3933825" cy="3493135"/>
          </a:xfrm>
          <a:prstGeom prst="rect">
            <a:avLst/>
          </a:prstGeom>
        </p:spPr>
        <p:txBody>
          <a:bodyPr vert="horz" lIns="91440" tIns="36000" rIns="91440" bIns="36000" rtlCol="0">
            <a:no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457200" indent="-457200">
              <a:lnSpc>
                <a:spcPct val="200000"/>
              </a:lnSpc>
              <a:buAutoNum type="arabicPeriod"/>
            </a:pPr>
            <a:r>
              <a:rPr lang="zh-CN" altLang="en-US" sz="2000" dirty="0" smtClean="0">
                <a:latin typeface="思源黑体 CN" panose="020B0800000000000000" charset="-122"/>
                <a:ea typeface="思源黑体 CN" panose="020B0800000000000000" charset="-122"/>
                <a:cs typeface="思源黑体 CN" panose="020B0800000000000000" charset="-122"/>
              </a:rPr>
              <a:t>前台大堂点餐登陆界面效果</a:t>
            </a:r>
            <a:endParaRPr lang="zh-CN" altLang="en-US" sz="2000" dirty="0" smtClean="0">
              <a:latin typeface="思源黑体 CN" panose="020B0800000000000000" charset="-122"/>
              <a:ea typeface="思源黑体 CN" panose="020B0800000000000000" charset="-122"/>
              <a:cs typeface="思源黑体 CN" panose="020B0800000000000000" charset="-122"/>
            </a:endParaRPr>
          </a:p>
          <a:p>
            <a:pPr marL="457200" indent="-457200">
              <a:lnSpc>
                <a:spcPct val="200000"/>
              </a:lnSpc>
              <a:buAutoNum type="arabicPeriod"/>
            </a:pPr>
            <a:r>
              <a:rPr lang="zh-CN" altLang="zh-TW" sz="2000" dirty="0" smtClean="0">
                <a:latin typeface="思源黑体 CN" panose="020B0800000000000000" charset="-122"/>
                <a:ea typeface="思源黑体 CN" panose="020B0800000000000000" charset="-122"/>
                <a:cs typeface="思源黑体 CN" panose="020B0800000000000000" charset="-122"/>
              </a:rPr>
              <a:t>实现前台员工的登陆与退出</a:t>
            </a:r>
            <a:endParaRPr kumimoji="1" lang="zh-CN" altLang="en-US" sz="2000" dirty="0" smtClean="0">
              <a:solidFill>
                <a:schemeClr val="tx1">
                  <a:lumMod val="75000"/>
                  <a:lumOff val="25000"/>
                </a:schemeClr>
              </a:solidFill>
              <a:latin typeface="思源黑体 CN" panose="020B0800000000000000" charset="-122"/>
              <a:ea typeface="思源黑体 CN" panose="020B0800000000000000" charset="-122"/>
              <a:cs typeface="思源黑体 CN" panose="020B0800000000000000" charset="-122"/>
              <a:sym typeface="+mn-ea"/>
            </a:endParaRPr>
          </a:p>
        </p:txBody>
      </p:sp>
      <p:grpSp>
        <p:nvGrpSpPr>
          <p:cNvPr id="6" name="组合 5"/>
          <p:cNvGrpSpPr/>
          <p:nvPr/>
        </p:nvGrpSpPr>
        <p:grpSpPr>
          <a:xfrm>
            <a:off x="1050170" y="1959815"/>
            <a:ext cx="5261828" cy="3314700"/>
            <a:chOff x="1118625" y="1925828"/>
            <a:chExt cx="5261828" cy="3314700"/>
          </a:xfrm>
          <a:effectLst>
            <a:outerShdw blurRad="50800" dist="38100" dir="5400000" algn="t" rotWithShape="0">
              <a:prstClr val="black">
                <a:alpha val="40000"/>
              </a:prstClr>
            </a:outerShdw>
          </a:effectLst>
        </p:grpSpPr>
        <p:sp>
          <p:nvSpPr>
            <p:cNvPr id="7" name="í$ľïḍê"/>
            <p:cNvSpPr/>
            <p:nvPr/>
          </p:nvSpPr>
          <p:spPr bwMode="auto">
            <a:xfrm rot="21354868">
              <a:off x="1497057" y="1925828"/>
              <a:ext cx="4883396" cy="3276600"/>
            </a:xfrm>
            <a:prstGeom prst="rect">
              <a:avLst/>
            </a:prstGeom>
            <a:solidFill>
              <a:schemeClr val="tx2">
                <a:lumMod val="20000"/>
                <a:lumOff val="80000"/>
                <a:alpha val="58000"/>
              </a:schemeClr>
            </a:solidFill>
            <a:ln w="19050">
              <a:noFill/>
              <a:round/>
            </a:ln>
          </p:spPr>
          <p:txBody>
            <a:bodyPr wrap="square" lIns="91440" tIns="45720" rIns="91440" bIns="45720" anchor="ctr">
              <a:normAutofit/>
            </a:bodyPr>
            <a:lstStyle/>
            <a:p>
              <a:pPr algn="ctr"/>
              <a:endParaRPr>
                <a:latin typeface="思源黑体 CN" panose="020B0800000000000000" charset="-122"/>
              </a:endParaRPr>
            </a:p>
          </p:txBody>
        </p:sp>
        <p:sp>
          <p:nvSpPr>
            <p:cNvPr id="8" name="îşḷiḑe"/>
            <p:cNvSpPr/>
            <p:nvPr/>
          </p:nvSpPr>
          <p:spPr bwMode="auto">
            <a:xfrm rot="440486">
              <a:off x="1128756" y="1963928"/>
              <a:ext cx="4883396" cy="3276600"/>
            </a:xfrm>
            <a:prstGeom prst="rect">
              <a:avLst/>
            </a:prstGeom>
            <a:solidFill>
              <a:schemeClr val="tx2">
                <a:lumMod val="20000"/>
                <a:lumOff val="80000"/>
              </a:schemeClr>
            </a:solidFill>
            <a:ln w="19050">
              <a:noFill/>
              <a:round/>
            </a:ln>
          </p:spPr>
          <p:txBody>
            <a:bodyPr wrap="square" lIns="91440" tIns="45720" rIns="91440" bIns="45720" anchor="ctr">
              <a:normAutofit/>
            </a:bodyPr>
            <a:lstStyle/>
            <a:p>
              <a:pPr algn="ctr"/>
              <a:endParaRPr>
                <a:latin typeface="思源黑体 CN" panose="020B0800000000000000" charset="-122"/>
              </a:endParaRPr>
            </a:p>
          </p:txBody>
        </p:sp>
        <p:sp>
          <p:nvSpPr>
            <p:cNvPr id="10" name="îṣ1íḓè"/>
            <p:cNvSpPr/>
            <p:nvPr/>
          </p:nvSpPr>
          <p:spPr>
            <a:xfrm>
              <a:off x="1118625" y="1963928"/>
              <a:ext cx="4893525" cy="3245093"/>
            </a:xfrm>
            <a:prstGeom prst="rect">
              <a:avLst/>
            </a:prstGeom>
            <a:blipFill>
              <a:blip r:embed="rId2"/>
              <a:srcRect/>
              <a:stretch>
                <a:fillRect l="-8969" r="-8923"/>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思源黑体 CN" panose="020B0800000000000000" charset="-122"/>
              </a:endParaRPr>
            </a:p>
          </p:txBody>
        </p:sp>
        <p:sp>
          <p:nvSpPr>
            <p:cNvPr id="11" name="íśḷiḋé"/>
            <p:cNvSpPr/>
            <p:nvPr/>
          </p:nvSpPr>
          <p:spPr>
            <a:xfrm>
              <a:off x="4635016" y="2270080"/>
              <a:ext cx="1384995" cy="1930463"/>
            </a:xfrm>
            <a:prstGeom prst="rect">
              <a:avLst/>
            </a:prstGeom>
            <a:solidFill>
              <a:schemeClr val="bg1">
                <a:alpha val="70000"/>
              </a:schemeClr>
            </a:solidFill>
          </p:spPr>
          <p:txBody>
            <a:bodyPr vert="eaVert" wrap="square" lIns="91440" tIns="45720" rIns="91440" bIns="45720">
              <a:normAutofit fontScale="47500" lnSpcReduction="20000"/>
            </a:bodyPr>
            <a:lstStyle/>
            <a:p>
              <a:pPr algn="ctr"/>
              <a:br>
                <a:rPr lang="zh-CN" altLang="en-US" sz="6000" b="1" dirty="0">
                  <a:solidFill>
                    <a:schemeClr val="tx1">
                      <a:lumMod val="60000"/>
                      <a:lumOff val="40000"/>
                    </a:schemeClr>
                  </a:solidFill>
                  <a:latin typeface="思源黑体 CN" panose="020B0800000000000000" charset="-122"/>
                  <a:ea typeface="思源黑体 CN" panose="020B0800000000000000" charset="-122"/>
                </a:rPr>
              </a:br>
              <a:r>
                <a:rPr lang="en-US" altLang="zh-CN" sz="6000" b="1" dirty="0">
                  <a:solidFill>
                    <a:schemeClr val="tx1">
                      <a:lumMod val="60000"/>
                      <a:lumOff val="40000"/>
                    </a:schemeClr>
                  </a:solidFill>
                  <a:latin typeface="Arial" panose="020B0604020202090204" pitchFamily="34" charset="0"/>
                  <a:ea typeface="思源黑体 CN" panose="020B0800000000000000" charset="-122"/>
                  <a:cs typeface="Arial" panose="020B0604020202090204" pitchFamily="34" charset="0"/>
                </a:rPr>
                <a:t>CONTENT</a:t>
              </a:r>
              <a:endParaRPr lang="en-US" altLang="zh-CN" sz="6000" b="1" dirty="0">
                <a:solidFill>
                  <a:schemeClr val="tx1">
                    <a:lumMod val="60000"/>
                    <a:lumOff val="40000"/>
                  </a:schemeClr>
                </a:solidFill>
                <a:latin typeface="Arial" panose="020B0604020202090204" pitchFamily="34" charset="0"/>
                <a:ea typeface="思源黑体 CN" panose="020B0800000000000000" charset="-122"/>
                <a:cs typeface="Arial" panose="020B0604020202090204" pitchFamily="34" charset="0"/>
              </a:endParaRP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1"/>
          <p:cNvSpPr txBox="1"/>
          <p:nvPr/>
        </p:nvSpPr>
        <p:spPr>
          <a:xfrm>
            <a:off x="648638" y="5054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rPr>
              <a:t>前台大堂点餐登陆页面效果</a:t>
            </a:r>
            <a:endPar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pic>
        <p:nvPicPr>
          <p:cNvPr id="9" name="图片 8"/>
          <p:cNvPicPr>
            <a:picLocks noChangeAspect="1"/>
          </p:cNvPicPr>
          <p:nvPr/>
        </p:nvPicPr>
        <p:blipFill>
          <a:blip r:embed="rId1"/>
          <a:stretch>
            <a:fillRect/>
          </a:stretch>
        </p:blipFill>
        <p:spPr>
          <a:xfrm>
            <a:off x="1720850" y="6378575"/>
            <a:ext cx="8750300" cy="228600"/>
          </a:xfrm>
          <a:prstGeom prst="rect">
            <a:avLst/>
          </a:prstGeom>
        </p:spPr>
      </p:pic>
      <p:pic>
        <p:nvPicPr>
          <p:cNvPr id="3" name="图片 2" descr="login"/>
          <p:cNvPicPr>
            <a:picLocks noChangeAspect="1"/>
          </p:cNvPicPr>
          <p:nvPr/>
        </p:nvPicPr>
        <p:blipFill>
          <a:blip r:embed="rId2"/>
          <a:stretch>
            <a:fillRect/>
          </a:stretch>
        </p:blipFill>
        <p:spPr>
          <a:xfrm>
            <a:off x="1066800" y="1347470"/>
            <a:ext cx="10058400" cy="4803140"/>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1875" y="1141730"/>
            <a:ext cx="10128250" cy="4707890"/>
          </a:xfrm>
          <a:prstGeom prst="rect">
            <a:avLst/>
          </a:prstGeom>
        </p:spPr>
        <p:txBody>
          <a:bodyPr wrap="square">
            <a:spAutoFit/>
          </a:bodyPr>
          <a:lstStyle/>
          <a:p>
            <a:pPr marL="342900" indent="-342900">
              <a:lnSpc>
                <a:spcPct val="250000"/>
              </a:lnSpc>
              <a:buFont typeface="Arial" panose="020B0604020202090204"/>
              <a:buChar char="•"/>
            </a:pPr>
            <a:r>
              <a:rPr lang="zh-CN" altLang="en-US" sz="2000" dirty="0" smtClean="0">
                <a:latin typeface="思源黑体 CN" panose="020B0800000000000000" charset="-122"/>
                <a:ea typeface="思源黑体 CN" panose="020B0800000000000000" charset="-122"/>
                <a:cs typeface="思源黑体 CN" panose="020B0800000000000000" charset="-122"/>
              </a:rPr>
              <a:t>编辑</a:t>
            </a:r>
            <a:r>
              <a:rPr lang="en-US" altLang="zh-CN" sz="2000" dirty="0" smtClean="0">
                <a:solidFill>
                  <a:srgbClr val="C00000"/>
                </a:solidFill>
                <a:latin typeface="思源黑体 CN" panose="020B0800000000000000" charset="-122"/>
                <a:ea typeface="思源黑体 CN" panose="020B0800000000000000" charset="-122"/>
                <a:cs typeface="思源黑体 CN" panose="020B0800000000000000" charset="-122"/>
              </a:rPr>
              <a:t>index.py</a:t>
            </a:r>
            <a:r>
              <a:rPr lang="zh-CN" altLang="en-US" sz="2000" dirty="0" smtClean="0">
                <a:latin typeface="思源黑体 CN" panose="020B0800000000000000" charset="-122"/>
                <a:ea typeface="思源黑体 CN" panose="020B0800000000000000" charset="-122"/>
                <a:cs typeface="思源黑体 CN" panose="020B0800000000000000" charset="-122"/>
              </a:rPr>
              <a:t>视图文件，添加登陆所需处理视图函数</a:t>
            </a:r>
            <a:endParaRPr lang="zh-CN" altLang="en-US" sz="2000" dirty="0" smtClean="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配置</a:t>
            </a:r>
            <a:r>
              <a:rPr lang="en-US" altLang="zh-CN" sz="2000" dirty="0" smtClean="0">
                <a:latin typeface="思源黑体 CN" panose="020B0800000000000000" charset="-122"/>
                <a:ea typeface="思源黑体 CN" panose="020B0800000000000000" charset="-122"/>
                <a:cs typeface="思源黑体 CN" panose="020B0800000000000000" charset="-122"/>
                <a:sym typeface="+mn-ea"/>
              </a:rPr>
              <a:t>urls</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路由信息</a:t>
            </a:r>
            <a:endParaRPr lang="zh-CN" altLang="en-US" sz="2000" dirty="0" smtClean="0">
              <a:latin typeface="思源黑体 CN" panose="020B0800000000000000" charset="-122"/>
              <a:ea typeface="思源黑体 CN" panose="020B0800000000000000" charset="-122"/>
              <a:cs typeface="思源黑体 CN" panose="020B0800000000000000" charset="-122"/>
              <a:sym typeface="+mn-ea"/>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rPr>
              <a:t>创建并编辑登陆页面模板</a:t>
            </a:r>
            <a:endParaRPr lang="zh-CN" altLang="en-US" sz="2000" dirty="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rPr>
              <a:t>在中间件中添加前端大堂点餐拦截程序</a:t>
            </a:r>
            <a:endParaRPr lang="zh-CN" altLang="en-US" sz="2000" dirty="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rPr>
              <a:t>编辑执行登陆视图处理函数</a:t>
            </a:r>
            <a:endParaRPr lang="zh-CN" altLang="en-US" sz="2000" dirty="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rPr>
              <a:t>显示登陆信息，并添加退出登陆处理视图函数</a:t>
            </a:r>
            <a:endParaRPr lang="zh-CN" altLang="en-US" sz="2000" dirty="0">
              <a:latin typeface="思源黑体 CN" panose="020B0800000000000000" charset="-122"/>
              <a:ea typeface="思源黑体 CN" panose="020B0800000000000000" charset="-122"/>
              <a:cs typeface="思源黑体 CN" panose="020B0800000000000000" charset="-122"/>
            </a:endParaRPr>
          </a:p>
        </p:txBody>
      </p:sp>
      <p:sp>
        <p:nvSpPr>
          <p:cNvPr id="70" name="标题 1"/>
          <p:cNvSpPr txBox="1"/>
          <p:nvPr/>
        </p:nvSpPr>
        <p:spPr>
          <a:xfrm>
            <a:off x="648638" y="5054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TW" sz="2400" dirty="0" smtClean="0">
                <a:latin typeface="思源黑体 CN" panose="020B0800000000000000" charset="-122"/>
                <a:ea typeface="思源黑体 CN" panose="020B0800000000000000" charset="-122"/>
                <a:cs typeface="思源黑体 CN" panose="020B0800000000000000" charset="-122"/>
                <a:sym typeface="+mn-ea"/>
              </a:rPr>
              <a:t>实现前台员工的登陆与退出</a:t>
            </a:r>
            <a:endPar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70" name="标题 1"/>
          <p:cNvSpPr txBox="1"/>
          <p:nvPr/>
        </p:nvSpPr>
        <p:spPr>
          <a:xfrm>
            <a:off x="618158" y="4927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rPr>
              <a:t>小结</a:t>
            </a:r>
            <a:endPar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sp>
        <p:nvSpPr>
          <p:cNvPr id="3" name="文本框 2"/>
          <p:cNvSpPr txBox="1"/>
          <p:nvPr/>
        </p:nvSpPr>
        <p:spPr>
          <a:xfrm>
            <a:off x="784225" y="1204595"/>
            <a:ext cx="10056495" cy="860425"/>
          </a:xfrm>
          <a:prstGeom prst="rect">
            <a:avLst/>
          </a:prstGeom>
          <a:noFill/>
        </p:spPr>
        <p:txBody>
          <a:bodyPr wrap="square" rtlCol="0" anchor="t">
            <a:spAutoFit/>
          </a:bodyPr>
          <a:p>
            <a:pPr marL="0" lvl="6">
              <a:lnSpc>
                <a:spcPct val="250000"/>
              </a:lnSpc>
            </a:pPr>
            <a:r>
              <a:rPr lang="en-US" altLang="zh-CN" sz="2000" dirty="0" smtClean="0">
                <a:latin typeface="思源黑体 CN" panose="020B0800000000000000" charset="-122"/>
                <a:ea typeface="思源黑体 CN" panose="020B0800000000000000" charset="-122"/>
                <a:cs typeface="思源黑体 CN" panose="020B0800000000000000" charset="-122"/>
                <a:sym typeface="+mn-ea"/>
              </a:rPr>
              <a:t>         </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通过本节学习我们完成了点餐项目之前台大堂点餐的员工登陆与退出操作</a:t>
            </a:r>
            <a:r>
              <a:rPr lang="en-US" altLang="en-US" sz="2000" dirty="0" smtClean="0">
                <a:latin typeface="思源黑体 CN" panose="020B0800000000000000" charset="-122"/>
                <a:ea typeface="思源黑体 CN" panose="020B0800000000000000" charset="-122"/>
                <a:cs typeface="思源黑体 CN" panose="020B0800000000000000" charset="-122"/>
                <a:sym typeface="+mn-ea"/>
              </a:rPr>
              <a:t>。</a:t>
            </a:r>
            <a:endParaRPr lang="zh-CN" altLang="en-US" sz="2000">
              <a:latin typeface="思源黑体 CN" panose="020B0800000000000000" charset="-122"/>
              <a:ea typeface="思源黑体 CN" panose="020B0800000000000000" charset="-122"/>
              <a:cs typeface="思源黑体 CN" panose="020B0800000000000000"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6" name="文本框 5"/>
          <p:cNvSpPr txBox="1"/>
          <p:nvPr/>
        </p:nvSpPr>
        <p:spPr>
          <a:xfrm>
            <a:off x="1055370" y="3175600"/>
            <a:ext cx="10081260" cy="506730"/>
          </a:xfrm>
          <a:prstGeom prst="rect">
            <a:avLst/>
          </a:prstGeom>
          <a:noFill/>
        </p:spPr>
        <p:txBody>
          <a:bodyPr wrap="square" rtlCol="0" anchor="ctr">
            <a:spAutoFit/>
          </a:bodyPr>
          <a:lstStyle/>
          <a:p>
            <a:pPr algn="ctr">
              <a:lnSpc>
                <a:spcPct val="150000"/>
              </a:lnSpc>
            </a:pPr>
            <a:r>
              <a:rPr kumimoji="1" lang="en-US" altLang="zh-CN"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Next</a:t>
            </a:r>
            <a:r>
              <a:rPr kumimoji="1" lang="zh-CN" altLang="en-US"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：课时</a:t>
            </a:r>
            <a:r>
              <a:rPr kumimoji="1" lang="en-US" altLang="zh-CN"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13《</a:t>
            </a:r>
            <a:r>
              <a:rPr kumimoji="1" lang="zh-CN" altLang="en-US"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项目实战之前台大堂店铺菜品展示</a:t>
            </a:r>
            <a:r>
              <a:rPr kumimoji="1" lang="en-US" altLang="zh-CN"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a:t>
            </a:r>
            <a:endParaRPr kumimoji="1" lang="zh-CN" altLang="en-US"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endParaRPr>
          </a:p>
        </p:txBody>
      </p:sp>
      <p:pic>
        <p:nvPicPr>
          <p:cNvPr id="11" name="图片 10"/>
          <p:cNvPicPr>
            <a:picLocks noChangeAspect="1"/>
          </p:cNvPicPr>
          <p:nvPr/>
        </p:nvPicPr>
        <p:blipFill>
          <a:blip r:embed="rId2"/>
          <a:stretch>
            <a:fillRect/>
          </a:stretch>
        </p:blipFill>
        <p:spPr>
          <a:xfrm>
            <a:off x="10531878" y="575966"/>
            <a:ext cx="1122971" cy="400461"/>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0" y="0"/>
            <a:ext cx="12192000" cy="6858000"/>
          </a:xfrm>
          <a:prstGeom prst="rect">
            <a:avLst/>
          </a:prstGeom>
        </p:spPr>
      </p:pic>
      <p:pic>
        <p:nvPicPr>
          <p:cNvPr id="6" name="图片 5"/>
          <p:cNvPicPr>
            <a:picLocks noChangeAspect="1"/>
          </p:cNvPicPr>
          <p:nvPr/>
        </p:nvPicPr>
        <p:blipFill>
          <a:blip r:embed="rId2"/>
          <a:stretch>
            <a:fillRect/>
          </a:stretch>
        </p:blipFill>
        <p:spPr>
          <a:xfrm>
            <a:off x="1720850" y="6378575"/>
            <a:ext cx="8750300" cy="228600"/>
          </a:xfrm>
          <a:prstGeom prst="rect">
            <a:avLst/>
          </a:prstGeom>
        </p:spPr>
      </p:pic>
      <p:pic>
        <p:nvPicPr>
          <p:cNvPr id="4" name="图片 3"/>
          <p:cNvPicPr>
            <a:picLocks noChangeAspect="1"/>
          </p:cNvPicPr>
          <p:nvPr/>
        </p:nvPicPr>
        <p:blipFill>
          <a:blip r:embed="rId3"/>
          <a:stretch>
            <a:fillRect/>
          </a:stretch>
        </p:blipFill>
        <p:spPr>
          <a:xfrm>
            <a:off x="8033409" y="1727921"/>
            <a:ext cx="1915453" cy="1915453"/>
          </a:xfrm>
          <a:prstGeom prst="rect">
            <a:avLst/>
          </a:prstGeom>
        </p:spPr>
      </p:pic>
    </p:spTree>
  </p:cSld>
  <p:clrMapOvr>
    <a:masterClrMapping/>
  </p:clrMapOvr>
  <p:transition>
    <p:fade/>
  </p:transition>
</p:sld>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Gallery</Template>
  <TotalTime>0</TotalTime>
  <Words>244</Words>
  <Application>WPS 演示</Application>
  <PresentationFormat>宽屏</PresentationFormat>
  <Paragraphs>26</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方正书宋_GBK</vt:lpstr>
      <vt:lpstr>Wingdings</vt:lpstr>
      <vt:lpstr>微软雅黑</vt:lpstr>
      <vt:lpstr>思源黑体 CN</vt:lpstr>
      <vt:lpstr>Arial</vt:lpstr>
      <vt:lpstr>宋体</vt:lpstr>
      <vt:lpstr>Arial Unicode MS</vt:lpstr>
      <vt:lpstr>DengXian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主标题</dc:title>
  <dc:creator>Office</dc:creator>
  <cp:lastModifiedBy>zhangtao</cp:lastModifiedBy>
  <cp:revision>285</cp:revision>
  <dcterms:created xsi:type="dcterms:W3CDTF">2020-08-18T17:13:14Z</dcterms:created>
  <dcterms:modified xsi:type="dcterms:W3CDTF">2020-08-18T17:13:14Z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